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96" r:id="rId3"/>
    <p:sldId id="316" r:id="rId4"/>
    <p:sldId id="317" r:id="rId5"/>
    <p:sldId id="326" r:id="rId6"/>
    <p:sldId id="327" r:id="rId7"/>
    <p:sldId id="328" r:id="rId8"/>
    <p:sldId id="324" r:id="rId9"/>
    <p:sldId id="325" r:id="rId10"/>
  </p:sldIdLst>
  <p:sldSz cx="9144000" cy="6858000" type="screen4x3"/>
  <p:notesSz cx="7077075" cy="8955088"/>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18" autoAdjust="0"/>
    <p:restoredTop sz="94629" autoAdjust="0"/>
  </p:normalViewPr>
  <p:slideViewPr>
    <p:cSldViewPr>
      <p:cViewPr>
        <p:scale>
          <a:sx n="90" d="100"/>
          <a:sy n="90" d="100"/>
        </p:scale>
        <p:origin x="-1224" y="-43"/>
      </p:cViewPr>
      <p:guideLst>
        <p:guide orient="horz" pos="2160"/>
        <p:guide pos="2880"/>
      </p:guideLst>
    </p:cSldViewPr>
  </p:slideViewPr>
  <p:outlineViewPr>
    <p:cViewPr>
      <p:scale>
        <a:sx n="33" d="100"/>
        <a:sy n="33" d="100"/>
      </p:scale>
      <p:origin x="48" y="3518"/>
    </p:cViewPr>
  </p:outlineViewPr>
  <p:notesTextViewPr>
    <p:cViewPr>
      <p:scale>
        <a:sx n="1" d="1"/>
        <a:sy n="1" d="1"/>
      </p:scale>
      <p:origin x="0" y="0"/>
    </p:cViewPr>
  </p:notesTextViewPr>
  <p:notesViewPr>
    <p:cSldViewPr>
      <p:cViewPr varScale="1">
        <p:scale>
          <a:sx n="72" d="100"/>
          <a:sy n="72" d="100"/>
        </p:scale>
        <p:origin x="-2995" y="-91"/>
      </p:cViewPr>
      <p:guideLst>
        <p:guide orient="horz" pos="2820"/>
        <p:guide pos="222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71950" y="161925"/>
            <a:ext cx="2195513" cy="21431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709613" y="161925"/>
            <a:ext cx="915987" cy="21431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4797425" y="8667750"/>
            <a:ext cx="1651000" cy="18415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203575" y="8667750"/>
            <a:ext cx="512763" cy="18256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B7227A30-04C4-4CB9-B843-84342DF18BC7}" type="slidenum">
              <a:rPr lang="en-US"/>
              <a:pPr>
                <a:defRPr/>
              </a:pPr>
              <a:t>‹#›</a:t>
            </a:fld>
            <a:endParaRPr lang="en-US"/>
          </a:p>
        </p:txBody>
      </p:sp>
      <p:sp>
        <p:nvSpPr>
          <p:cNvPr id="16390" name="Line 6"/>
          <p:cNvSpPr>
            <a:spLocks noChangeShapeType="1"/>
          </p:cNvSpPr>
          <p:nvPr/>
        </p:nvSpPr>
        <p:spPr bwMode="auto">
          <a:xfrm>
            <a:off x="708025" y="373063"/>
            <a:ext cx="5661025"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
        <p:nvSpPr>
          <p:cNvPr id="16391" name="Rectangle 7"/>
          <p:cNvSpPr>
            <a:spLocks noChangeArrowheads="1"/>
          </p:cNvSpPr>
          <p:nvPr/>
        </p:nvSpPr>
        <p:spPr bwMode="auto">
          <a:xfrm>
            <a:off x="708025" y="8667750"/>
            <a:ext cx="717550" cy="184150"/>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p>
            <a:pPr defTabSz="933450" eaLnBrk="0" hangingPunct="0">
              <a:defRPr/>
            </a:pPr>
            <a:r>
              <a:rPr lang="en-US">
                <a:cs typeface="+mn-cs"/>
              </a:rPr>
              <a:t>Submission</a:t>
            </a:r>
          </a:p>
        </p:txBody>
      </p:sp>
      <p:sp>
        <p:nvSpPr>
          <p:cNvPr id="16392" name="Line 8"/>
          <p:cNvSpPr>
            <a:spLocks noChangeShapeType="1"/>
          </p:cNvSpPr>
          <p:nvPr/>
        </p:nvSpPr>
        <p:spPr bwMode="auto">
          <a:xfrm>
            <a:off x="708025" y="8656638"/>
            <a:ext cx="5818188"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14813" y="84138"/>
            <a:ext cx="2197100" cy="21590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66750" y="84138"/>
            <a:ext cx="917575" cy="21590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3316" name="Rectangle 4"/>
          <p:cNvSpPr>
            <a:spLocks noGrp="1" noRot="1" noChangeAspect="1" noChangeArrowheads="1" noTextEdit="1"/>
          </p:cNvSpPr>
          <p:nvPr>
            <p:ph type="sldImg" idx="2"/>
          </p:nvPr>
        </p:nvSpPr>
        <p:spPr bwMode="auto">
          <a:xfrm>
            <a:off x="1308100" y="677863"/>
            <a:ext cx="4460875" cy="3346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2975" y="4254500"/>
            <a:ext cx="5191125" cy="4029075"/>
          </a:xfrm>
          <a:prstGeom prst="rect">
            <a:avLst/>
          </a:prstGeom>
          <a:noFill/>
          <a:ln>
            <a:noFill/>
          </a:ln>
          <a:effectLst/>
          <a:extLst>
            <a:ext uri="{909E8E84-426E-40DD-AFC4-6F175D3DCCD1}"/>
            <a:ext uri="{91240B29-F687-4F45-9708-019B960494DF}"/>
            <a:ext uri="{AF507438-7753-43E0-B8FC-AC1667EBCBE1}"/>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98950" y="8670925"/>
            <a:ext cx="2112963" cy="18415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98825" y="8670925"/>
            <a:ext cx="512763" cy="18256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8C484B22-A48D-497A-AE59-F5B78FE55E4A}" type="slidenum">
              <a:rPr lang="en-US"/>
              <a:pPr>
                <a:defRPr/>
              </a:pPr>
              <a:t>‹#›</a:t>
            </a:fld>
            <a:endParaRPr lang="en-US"/>
          </a:p>
        </p:txBody>
      </p:sp>
      <p:sp>
        <p:nvSpPr>
          <p:cNvPr id="11272" name="Rectangle 8"/>
          <p:cNvSpPr>
            <a:spLocks noChangeArrowheads="1"/>
          </p:cNvSpPr>
          <p:nvPr/>
        </p:nvSpPr>
        <p:spPr bwMode="auto">
          <a:xfrm>
            <a:off x="738188" y="8670925"/>
            <a:ext cx="719137" cy="184150"/>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p>
            <a:pPr eaLnBrk="0" hangingPunct="0">
              <a:defRPr/>
            </a:pPr>
            <a:r>
              <a:rPr lang="en-US">
                <a:cs typeface="+mn-cs"/>
              </a:rPr>
              <a:t>Submission</a:t>
            </a:r>
          </a:p>
        </p:txBody>
      </p:sp>
      <p:sp>
        <p:nvSpPr>
          <p:cNvPr id="11273" name="Line 9"/>
          <p:cNvSpPr>
            <a:spLocks noChangeShapeType="1"/>
          </p:cNvSpPr>
          <p:nvPr/>
        </p:nvSpPr>
        <p:spPr bwMode="auto">
          <a:xfrm>
            <a:off x="738188" y="8669338"/>
            <a:ext cx="56007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
        <p:nvSpPr>
          <p:cNvPr id="11274" name="Line 10"/>
          <p:cNvSpPr>
            <a:spLocks noChangeShapeType="1"/>
          </p:cNvSpPr>
          <p:nvPr/>
        </p:nvSpPr>
        <p:spPr bwMode="auto">
          <a:xfrm>
            <a:off x="660400" y="285750"/>
            <a:ext cx="5756275"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hdr" sz="quarter"/>
          </p:nvPr>
        </p:nvSpPr>
        <p:spPr>
          <a:noFill/>
          <a:ln>
            <a:miter lim="800000"/>
            <a:headEnd/>
            <a:tailEnd/>
          </a:ln>
        </p:spPr>
        <p:txBody>
          <a:bodyPr/>
          <a:lstStyle/>
          <a:p>
            <a:r>
              <a:rPr lang="en-US" smtClean="0">
                <a:cs typeface="Arial" charset="0"/>
              </a:rPr>
              <a:t>doc.: IEEE 802.11-yy/xxxxr0</a:t>
            </a:r>
          </a:p>
        </p:txBody>
      </p:sp>
      <p:sp>
        <p:nvSpPr>
          <p:cNvPr id="17410" name="Rectangle 3"/>
          <p:cNvSpPr>
            <a:spLocks noGrp="1" noChangeArrowheads="1"/>
          </p:cNvSpPr>
          <p:nvPr>
            <p:ph type="dt" sz="quarter" idx="1"/>
          </p:nvPr>
        </p:nvSpPr>
        <p:spPr>
          <a:noFill/>
          <a:ln>
            <a:miter lim="800000"/>
            <a:headEnd/>
            <a:tailEnd/>
          </a:ln>
        </p:spPr>
        <p:txBody>
          <a:bodyPr/>
          <a:lstStyle/>
          <a:p>
            <a:r>
              <a:rPr lang="en-US" smtClean="0">
                <a:cs typeface="Arial" charset="0"/>
              </a:rPr>
              <a:t>Month Year</a:t>
            </a:r>
          </a:p>
        </p:txBody>
      </p:sp>
      <p:sp>
        <p:nvSpPr>
          <p:cNvPr id="17411" name="Rectangle 6"/>
          <p:cNvSpPr>
            <a:spLocks noGrp="1" noChangeArrowheads="1"/>
          </p:cNvSpPr>
          <p:nvPr>
            <p:ph type="ftr" sz="quarter" idx="4"/>
          </p:nvPr>
        </p:nvSpPr>
        <p:spPr>
          <a:noFill/>
          <a:ln>
            <a:miter lim="800000"/>
            <a:headEnd/>
            <a:tailEnd/>
          </a:ln>
        </p:spPr>
        <p:txBody>
          <a:bodyPr/>
          <a:lstStyle/>
          <a:p>
            <a:pPr lvl="4"/>
            <a:r>
              <a:rPr lang="en-US" smtClean="0">
                <a:cs typeface="Arial" charset="0"/>
              </a:rPr>
              <a:t>John Doe, Some Company</a:t>
            </a:r>
          </a:p>
        </p:txBody>
      </p:sp>
      <p:sp>
        <p:nvSpPr>
          <p:cNvPr id="17412" name="Rectangle 7"/>
          <p:cNvSpPr>
            <a:spLocks noGrp="1" noChangeArrowheads="1"/>
          </p:cNvSpPr>
          <p:nvPr>
            <p:ph type="sldNum" sz="quarter" idx="5"/>
          </p:nvPr>
        </p:nvSpPr>
        <p:spPr>
          <a:xfrm>
            <a:off x="3397250" y="8670925"/>
            <a:ext cx="414338" cy="184150"/>
          </a:xfrm>
          <a:noFill/>
          <a:ln>
            <a:miter lim="800000"/>
            <a:headEnd/>
            <a:tailEnd/>
          </a:ln>
        </p:spPr>
        <p:txBody>
          <a:bodyPr/>
          <a:lstStyle/>
          <a:p>
            <a:r>
              <a:rPr lang="en-US" smtClean="0">
                <a:cs typeface="Arial" charset="0"/>
              </a:rPr>
              <a:t>Page </a:t>
            </a:r>
            <a:fld id="{2AB6721E-B978-4DD6-99B1-322D6A39C7F9}" type="slidenum">
              <a:rPr lang="en-US" smtClean="0">
                <a:cs typeface="Arial" charset="0"/>
              </a:rPr>
              <a:pPr/>
              <a:t>1</a:t>
            </a:fld>
            <a:endParaRPr lang="en-US" smtClean="0">
              <a:cs typeface="Arial" charset="0"/>
            </a:endParaRPr>
          </a:p>
        </p:txBody>
      </p:sp>
      <p:sp>
        <p:nvSpPr>
          <p:cNvPr id="17413" name="Rectangle 2"/>
          <p:cNvSpPr>
            <a:spLocks noGrp="1" noRot="1" noChangeAspect="1" noChangeArrowheads="1" noTextEdit="1"/>
          </p:cNvSpPr>
          <p:nvPr>
            <p:ph type="sldImg"/>
          </p:nvPr>
        </p:nvSpPr>
        <p:spPr>
          <a:ln/>
        </p:spPr>
      </p:sp>
      <p:sp>
        <p:nvSpPr>
          <p:cNvPr id="17414"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xfrm>
            <a:off x="3396411" y="8670925"/>
            <a:ext cx="415177" cy="184666"/>
          </a:xfrm>
          <a:noFill/>
        </p:spPr>
        <p:txBody>
          <a:bodyPr/>
          <a:lstStyle/>
          <a:p>
            <a:r>
              <a:rPr lang="en-US" smtClean="0">
                <a:cs typeface="Arial" charset="0"/>
              </a:rPr>
              <a:t>Page </a:t>
            </a:r>
            <a:fld id="{B376B859-F927-4FFC-938A-1E85F81B0C78}" type="slidenum">
              <a:rPr lang="en-US" smtClean="0">
                <a:cs typeface="Arial" charset="0"/>
              </a:rPr>
              <a:pPr/>
              <a:t>2</a:t>
            </a:fld>
            <a:endParaRPr lang="en-US" smtClean="0">
              <a:cs typeface="Arial" charset="0"/>
            </a:endParaRPr>
          </a:p>
        </p:txBody>
      </p:sp>
      <p:sp>
        <p:nvSpPr>
          <p:cNvPr id="13318" name="Rectangle 2"/>
          <p:cNvSpPr>
            <a:spLocks noGrp="1" noRot="1" noChangeAspect="1" noChangeArrowheads="1" noTextEdit="1"/>
          </p:cNvSpPr>
          <p:nvPr>
            <p:ph type="sldImg"/>
          </p:nvPr>
        </p:nvSpPr>
        <p:spPr>
          <a:xfrm>
            <a:off x="1308100" y="677863"/>
            <a:ext cx="4460875" cy="3346450"/>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4963"/>
            <a:ext cx="942566" cy="276999"/>
          </a:xfrm>
          <a:ln/>
        </p:spPr>
        <p:txBody>
          <a:bodyPr/>
          <a:lstStyle>
            <a:lvl1pPr>
              <a:defRPr/>
            </a:lvl1pPr>
          </a:lstStyle>
          <a:p>
            <a:pPr>
              <a:defRPr/>
            </a:pPr>
            <a:r>
              <a:rPr lang="en-US" dirty="0" smtClean="0"/>
              <a:t>July 2012</a:t>
            </a:r>
            <a:endParaRPr lang="en-US" dirty="0"/>
          </a:p>
        </p:txBody>
      </p:sp>
      <p:sp>
        <p:nvSpPr>
          <p:cNvPr id="5" name="Rectangle 5"/>
          <p:cNvSpPr>
            <a:spLocks noGrp="1" noChangeArrowheads="1"/>
          </p:cNvSpPr>
          <p:nvPr>
            <p:ph type="ftr" sz="quarter" idx="11"/>
          </p:nvPr>
        </p:nvSpPr>
        <p:spPr>
          <a:xfrm>
            <a:off x="7019942" y="6475413"/>
            <a:ext cx="1524007" cy="184666"/>
          </a:xfrm>
          <a:ln/>
        </p:spPr>
        <p:txBody>
          <a:bodyPr/>
          <a:lstStyle>
            <a:lvl1pPr>
              <a:defRPr/>
            </a:lvl1pPr>
          </a:lstStyle>
          <a:p>
            <a:pPr>
              <a:defRPr/>
            </a:pPr>
            <a:r>
              <a:rPr lang="en-US" dirty="0" smtClean="0"/>
              <a:t>Hongyuan Zhang, et. Al.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27B5733-890D-4E57-A4DB-DD6603570A5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4963"/>
            <a:ext cx="942566" cy="276999"/>
          </a:xfrm>
          <a:ln/>
        </p:spPr>
        <p:txBody>
          <a:bodyPr/>
          <a:lstStyle>
            <a:lvl1pPr>
              <a:defRPr/>
            </a:lvl1pPr>
          </a:lstStyle>
          <a:p>
            <a:pPr>
              <a:defRPr/>
            </a:pPr>
            <a:r>
              <a:rPr lang="en-US" dirty="0"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Raja Banerjea,Marvell Semiconductor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58CF2B-ED5B-4B22-84C1-7B0CB2F4D6B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4963"/>
            <a:ext cx="942566" cy="276999"/>
          </a:xfrm>
          <a:ln/>
        </p:spPr>
        <p:txBody>
          <a:bodyPr/>
          <a:lstStyle>
            <a:lvl1pPr>
              <a:defRPr/>
            </a:lvl1pPr>
          </a:lstStyle>
          <a:p>
            <a:pPr>
              <a:defRPr/>
            </a:pPr>
            <a:r>
              <a:rPr lang="en-US" dirty="0"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Raja Banerjea,Marvell Semiconductor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1B8B7A3-0C1D-4B2D-AD54-FEDEB18310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4963"/>
            <a:ext cx="942566" cy="276999"/>
          </a:xfrm>
          <a:ln/>
        </p:spPr>
        <p:txBody>
          <a:bodyPr/>
          <a:lstStyle>
            <a:lvl1pPr>
              <a:defRPr/>
            </a:lvl1pPr>
          </a:lstStyle>
          <a:p>
            <a:pPr>
              <a:defRPr/>
            </a:pPr>
            <a:r>
              <a:rPr lang="en-US" dirty="0" smtClean="0"/>
              <a:t>July 2012</a:t>
            </a:r>
            <a:endParaRPr lang="en-US" dirty="0"/>
          </a:p>
        </p:txBody>
      </p:sp>
      <p:sp>
        <p:nvSpPr>
          <p:cNvPr id="5" name="Rectangle 5"/>
          <p:cNvSpPr>
            <a:spLocks noGrp="1" noChangeArrowheads="1"/>
          </p:cNvSpPr>
          <p:nvPr>
            <p:ph type="ftr" sz="quarter" idx="11"/>
          </p:nvPr>
        </p:nvSpPr>
        <p:spPr>
          <a:xfrm>
            <a:off x="7019942" y="6475413"/>
            <a:ext cx="1524007" cy="184666"/>
          </a:xfrm>
          <a:ln/>
        </p:spPr>
        <p:txBody>
          <a:bodyPr/>
          <a:lstStyle>
            <a:lvl1pPr>
              <a:defRPr/>
            </a:lvl1pPr>
          </a:lstStyle>
          <a:p>
            <a:pPr>
              <a:defRPr/>
            </a:pPr>
            <a:r>
              <a:rPr lang="en-US" dirty="0" smtClean="0"/>
              <a:t>Hongyuan Zhang, et. Al.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F6EABDC-E115-4971-AAD7-AFF4ADFC114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4963"/>
            <a:ext cx="942566" cy="276999"/>
          </a:xfrm>
          <a:ln/>
        </p:spPr>
        <p:txBody>
          <a:bodyPr/>
          <a:lstStyle>
            <a:lvl1pPr>
              <a:defRPr/>
            </a:lvl1pPr>
          </a:lstStyle>
          <a:p>
            <a:pPr>
              <a:defRPr/>
            </a:pPr>
            <a:r>
              <a:rPr lang="en-US" dirty="0"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Hongyuan Zhang, et. Al.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EAF5F81-441B-4412-A1A3-4FB1BDD4810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4963"/>
            <a:ext cx="942566" cy="276999"/>
          </a:xfrm>
          <a:ln/>
        </p:spPr>
        <p:txBody>
          <a:bodyPr/>
          <a:lstStyle>
            <a:lvl1pPr>
              <a:defRPr/>
            </a:lvl1pPr>
          </a:lstStyle>
          <a:p>
            <a:pPr>
              <a:defRPr/>
            </a:pPr>
            <a:r>
              <a:rPr lang="en-US" dirty="0"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Hongyuan Zhang, et. Al.</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570ABE7-D4EF-4E25-BAB0-6A04DE330CF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4963"/>
            <a:ext cx="942566" cy="276999"/>
          </a:xfrm>
          <a:ln/>
        </p:spPr>
        <p:txBody>
          <a:bodyPr/>
          <a:lstStyle>
            <a:lvl1pPr>
              <a:defRPr/>
            </a:lvl1pPr>
          </a:lstStyle>
          <a:p>
            <a:pPr>
              <a:defRPr/>
            </a:pPr>
            <a:r>
              <a:rPr lang="en-US" dirty="0" smtClean="0"/>
              <a:t>July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Hongyuan Zhang, et. Al.</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7F84C7B-6481-409C-AE66-1C51D213B69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4963"/>
            <a:ext cx="942566" cy="276999"/>
          </a:xfrm>
          <a:ln/>
        </p:spPr>
        <p:txBody>
          <a:bodyPr/>
          <a:lstStyle>
            <a:lvl1pPr>
              <a:defRPr/>
            </a:lvl1pPr>
          </a:lstStyle>
          <a:p>
            <a:pPr>
              <a:defRPr/>
            </a:pPr>
            <a:r>
              <a:rPr lang="en-US" dirty="0" smtClean="0"/>
              <a:t>July 2012</a:t>
            </a:r>
            <a:endParaRPr lang="en-US" dirty="0"/>
          </a:p>
        </p:txBody>
      </p:sp>
      <p:sp>
        <p:nvSpPr>
          <p:cNvPr id="4" name="Rectangle 5"/>
          <p:cNvSpPr>
            <a:spLocks noGrp="1" noChangeArrowheads="1"/>
          </p:cNvSpPr>
          <p:nvPr>
            <p:ph type="ftr" sz="quarter" idx="11"/>
          </p:nvPr>
        </p:nvSpPr>
        <p:spPr>
          <a:xfrm>
            <a:off x="7091627" y="6475413"/>
            <a:ext cx="1452321" cy="184666"/>
          </a:xfrm>
          <a:ln/>
        </p:spPr>
        <p:txBody>
          <a:bodyPr/>
          <a:lstStyle>
            <a:lvl1pPr>
              <a:defRPr/>
            </a:lvl1pPr>
          </a:lstStyle>
          <a:p>
            <a:pPr>
              <a:defRPr/>
            </a:pPr>
            <a:r>
              <a:rPr lang="en-US" dirty="0" smtClean="0"/>
              <a:t>Hongyuan Zhang, et. al</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2B9614CF-41B1-41BF-AB2B-2C5218219C8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July 2012</a:t>
            </a:r>
            <a:endParaRPr lang="en-US" dirty="0"/>
          </a:p>
        </p:txBody>
      </p:sp>
      <p:sp>
        <p:nvSpPr>
          <p:cNvPr id="3" name="Rectangle 5"/>
          <p:cNvSpPr>
            <a:spLocks noGrp="1" noChangeArrowheads="1"/>
          </p:cNvSpPr>
          <p:nvPr>
            <p:ph type="ftr" sz="quarter" idx="11"/>
          </p:nvPr>
        </p:nvSpPr>
        <p:spPr>
          <a:xfrm>
            <a:off x="7091616" y="6475413"/>
            <a:ext cx="1452321" cy="184666"/>
          </a:xfrm>
          <a:ln/>
        </p:spPr>
        <p:txBody>
          <a:bodyPr/>
          <a:lstStyle>
            <a:lvl1pPr>
              <a:defRPr/>
            </a:lvl1pPr>
          </a:lstStyle>
          <a:p>
            <a:pPr>
              <a:defRPr/>
            </a:pPr>
            <a:r>
              <a:rPr lang="en-US" dirty="0" smtClean="0"/>
              <a:t>Hongyuan Zhang, et. al</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68BB3EB-ADCD-4E7A-9C82-B3F0159C7AE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Raja Banerjea,Marvell Semiconductor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0B430AB-6734-4246-A069-1CDA2A6CF08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Raja Banerjea,Marvell Semiconductor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058F4EB-0F7F-40B0-B818-64BEF5669BD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942566" cy="276999"/>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July 2012</a:t>
            </a:r>
            <a:endParaRPr lang="en-US" dirty="0"/>
          </a:p>
        </p:txBody>
      </p:sp>
      <p:sp>
        <p:nvSpPr>
          <p:cNvPr id="1029" name="Rectangle 5"/>
          <p:cNvSpPr>
            <a:spLocks noGrp="1" noChangeArrowheads="1"/>
          </p:cNvSpPr>
          <p:nvPr>
            <p:ph type="ftr" sz="quarter" idx="3"/>
          </p:nvPr>
        </p:nvSpPr>
        <p:spPr bwMode="auto">
          <a:xfrm>
            <a:off x="7019929" y="6475413"/>
            <a:ext cx="1524007" cy="184666"/>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Hongyuan Zhang,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0FFB36D2-EF15-4DDC-805B-218F6C5E1285}" type="slidenum">
              <a:rPr lang="en-US"/>
              <a:pPr>
                <a:defRPr/>
              </a:pPr>
              <a:t>‹#›</a:t>
            </a:fld>
            <a:endParaRPr lang="en-US"/>
          </a:p>
        </p:txBody>
      </p:sp>
      <p:sp>
        <p:nvSpPr>
          <p:cNvPr id="1031" name="Rectangle 7"/>
          <p:cNvSpPr>
            <a:spLocks noChangeArrowheads="1"/>
          </p:cNvSpPr>
          <p:nvPr/>
        </p:nvSpPr>
        <p:spPr bwMode="auto">
          <a:xfrm>
            <a:off x="5162497" y="334963"/>
            <a:ext cx="3283015" cy="276999"/>
          </a:xfrm>
          <a:prstGeom prst="rect">
            <a:avLst/>
          </a:prstGeom>
          <a:noFill/>
          <a:ln>
            <a:noFill/>
          </a:ln>
          <a:effectLst/>
          <a:extLst>
            <a:ext uri="{909E8E84-426E-40DD-AFC4-6F175D3DCCD1}"/>
            <a:ext uri="{91240B29-F687-4F45-9708-019B960494DF}"/>
            <a:ext uri="{AF507438-7753-43E0-B8FC-AC1667EBCBE1}"/>
          </a:extLst>
        </p:spPr>
        <p:txBody>
          <a:bodyPr wrap="none" lIns="0" tIns="0" rIns="0" bIns="0" anchor="b">
            <a:spAutoFit/>
          </a:bodyPr>
          <a:lstStyle/>
          <a:p>
            <a:pPr marL="457200" lvl="4" algn="r" eaLnBrk="0" hangingPunct="0"/>
            <a:r>
              <a:rPr lang="en-US" sz="1800" b="1" dirty="0"/>
              <a:t>doc.: IEEE </a:t>
            </a:r>
            <a:r>
              <a:rPr lang="en-US" sz="1800" b="1" dirty="0" smtClean="0"/>
              <a:t>802.11-12/0819r0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Microsoft_Office_Word_97_-_2003_Document2.doc"/></Relationships>
</file>

<file path=ppt/slides/_rels/slide3.xml.rels><?xml version="1.0" encoding="UTF-8" standalone="yes"?>
<Relationships xmlns="http://schemas.openxmlformats.org/package/2006/relationships"><Relationship Id="rId3" Type="http://schemas.openxmlformats.org/officeDocument/2006/relationships/oleObject" Target="../embeddings/Microsoft_Office_Word_97_-_2003_Document3.doc"/><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2" name="Date Placeholder 3"/>
          <p:cNvSpPr>
            <a:spLocks noGrp="1"/>
          </p:cNvSpPr>
          <p:nvPr>
            <p:ph type="dt" sz="quarter" idx="10"/>
          </p:nvPr>
        </p:nvSpPr>
        <p:spPr>
          <a:xfrm>
            <a:off x="696913" y="333375"/>
            <a:ext cx="942566" cy="276999"/>
          </a:xfrm>
          <a:noFill/>
          <a:ln>
            <a:miter lim="800000"/>
            <a:headEnd/>
            <a:tailEnd/>
          </a:ln>
        </p:spPr>
        <p:txBody>
          <a:bodyPr/>
          <a:lstStyle/>
          <a:p>
            <a:r>
              <a:rPr lang="en-US" dirty="0" smtClean="0">
                <a:cs typeface="Arial" charset="0"/>
              </a:rPr>
              <a:t>July 2012</a:t>
            </a:r>
          </a:p>
        </p:txBody>
      </p:sp>
      <p:sp>
        <p:nvSpPr>
          <p:cNvPr id="2103" name="Footer Placeholder 4"/>
          <p:cNvSpPr>
            <a:spLocks noGrp="1"/>
          </p:cNvSpPr>
          <p:nvPr>
            <p:ph type="ftr" sz="quarter" idx="11"/>
          </p:nvPr>
        </p:nvSpPr>
        <p:spPr>
          <a:xfrm>
            <a:off x="7019929" y="6475413"/>
            <a:ext cx="1524007" cy="184666"/>
          </a:xfrm>
          <a:noFill/>
          <a:ln>
            <a:miter lim="800000"/>
            <a:headEnd/>
            <a:tailEnd/>
          </a:ln>
        </p:spPr>
        <p:txBody>
          <a:bodyPr/>
          <a:lstStyle/>
          <a:p>
            <a:r>
              <a:rPr lang="en-US" dirty="0" smtClean="0">
                <a:cs typeface="Arial" charset="0"/>
              </a:rPr>
              <a:t>Hongyuan Zhang, et. Al.</a:t>
            </a:r>
          </a:p>
        </p:txBody>
      </p:sp>
      <p:sp>
        <p:nvSpPr>
          <p:cNvPr id="2104" name="Slide Number Placeholder 5"/>
          <p:cNvSpPr>
            <a:spLocks noGrp="1"/>
          </p:cNvSpPr>
          <p:nvPr>
            <p:ph type="sldNum" sz="quarter" idx="12"/>
          </p:nvPr>
        </p:nvSpPr>
        <p:spPr>
          <a:noFill/>
          <a:ln>
            <a:miter lim="800000"/>
            <a:headEnd/>
            <a:tailEnd/>
          </a:ln>
        </p:spPr>
        <p:txBody>
          <a:bodyPr/>
          <a:lstStyle/>
          <a:p>
            <a:r>
              <a:rPr lang="en-US" smtClean="0">
                <a:cs typeface="Arial" charset="0"/>
              </a:rPr>
              <a:t>Slide </a:t>
            </a:r>
            <a:fld id="{A78FA4BF-601B-4C85-9F97-768BDB1459C9}" type="slidenum">
              <a:rPr lang="en-US" smtClean="0">
                <a:cs typeface="Arial" charset="0"/>
              </a:rPr>
              <a:pPr/>
              <a:t>1</a:t>
            </a:fld>
            <a:endParaRPr lang="en-US" smtClean="0">
              <a:cs typeface="Arial" charset="0"/>
            </a:endParaRPr>
          </a:p>
        </p:txBody>
      </p:sp>
      <p:sp>
        <p:nvSpPr>
          <p:cNvPr id="2105" name="Rectangle 2"/>
          <p:cNvSpPr>
            <a:spLocks noGrp="1" noChangeArrowheads="1"/>
          </p:cNvSpPr>
          <p:nvPr>
            <p:ph type="title"/>
          </p:nvPr>
        </p:nvSpPr>
        <p:spPr>
          <a:xfrm>
            <a:off x="685800" y="685800"/>
            <a:ext cx="7772400" cy="762000"/>
          </a:xfrm>
        </p:spPr>
        <p:txBody>
          <a:bodyPr/>
          <a:lstStyle/>
          <a:p>
            <a:pPr eaLnBrk="1" hangingPunct="1"/>
            <a:r>
              <a:rPr lang="en-US" dirty="0" smtClean="0"/>
              <a:t>Preamble Discussions</a:t>
            </a:r>
          </a:p>
        </p:txBody>
      </p:sp>
      <p:sp>
        <p:nvSpPr>
          <p:cNvPr id="2106" name="Rectangle 6"/>
          <p:cNvSpPr>
            <a:spLocks noGrp="1" noChangeArrowheads="1"/>
          </p:cNvSpPr>
          <p:nvPr>
            <p:ph type="body" idx="1"/>
          </p:nvPr>
        </p:nvSpPr>
        <p:spPr>
          <a:xfrm>
            <a:off x="685800" y="1524000"/>
            <a:ext cx="7772400" cy="381000"/>
          </a:xfrm>
        </p:spPr>
        <p:txBody>
          <a:bodyPr/>
          <a:lstStyle/>
          <a:p>
            <a:pPr algn="ctr" eaLnBrk="1" hangingPunct="1">
              <a:buFontTx/>
              <a:buNone/>
            </a:pPr>
            <a:r>
              <a:rPr lang="en-US" sz="2000" dirty="0" smtClean="0"/>
              <a:t>Date:</a:t>
            </a:r>
            <a:r>
              <a:rPr lang="en-US" sz="2000" b="0" dirty="0" smtClean="0"/>
              <a:t> 2012-07-16</a:t>
            </a:r>
          </a:p>
        </p:txBody>
      </p:sp>
      <p:sp>
        <p:nvSpPr>
          <p:cNvPr id="2107" name="Rectangle 12"/>
          <p:cNvSpPr>
            <a:spLocks noChangeArrowheads="1"/>
          </p:cNvSpPr>
          <p:nvPr/>
        </p:nvSpPr>
        <p:spPr bwMode="auto">
          <a:xfrm>
            <a:off x="609600" y="1752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3" name="Object 55"/>
          <p:cNvGraphicFramePr>
            <a:graphicFrameLocks noChangeAspect="1"/>
          </p:cNvGraphicFramePr>
          <p:nvPr/>
        </p:nvGraphicFramePr>
        <p:xfrm>
          <a:off x="1295400" y="2362200"/>
          <a:ext cx="6832600" cy="4233863"/>
        </p:xfrm>
        <a:graphic>
          <a:graphicData uri="http://schemas.openxmlformats.org/presentationml/2006/ole">
            <p:oleObj spid="_x0000_s2103" name="Document" r:id="rId4" imgW="9171146" imgH="5610300"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7130110" y="6475413"/>
            <a:ext cx="1413849" cy="184666"/>
          </a:xfrm>
        </p:spPr>
        <p:txBody>
          <a:bodyPr/>
          <a:lstStyle/>
          <a:p>
            <a:pPr>
              <a:defRPr/>
            </a:pPr>
            <a:r>
              <a:rPr lang="en-US" dirty="0" smtClean="0"/>
              <a:t>Hongyuan Zhang, et al</a:t>
            </a:r>
            <a:endParaRPr lang="en-US" dirty="0"/>
          </a:p>
        </p:txBody>
      </p:sp>
      <p:sp>
        <p:nvSpPr>
          <p:cNvPr id="1031" name="Rectangle 12"/>
          <p:cNvSpPr>
            <a:spLocks noChangeArrowheads="1"/>
          </p:cNvSpPr>
          <p:nvPr/>
        </p:nvSpPr>
        <p:spPr bwMode="auto">
          <a:xfrm>
            <a:off x="533400" y="685800"/>
            <a:ext cx="35814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sp>
        <p:nvSpPr>
          <p:cNvPr id="9" name="Footer Placeholder 4"/>
          <p:cNvSpPr txBox="1">
            <a:spLocks/>
          </p:cNvSpPr>
          <p:nvPr/>
        </p:nvSpPr>
        <p:spPr bwMode="auto">
          <a:xfrm>
            <a:off x="4291589" y="6477000"/>
            <a:ext cx="432811"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2</a:t>
            </a:r>
            <a:endParaRPr lang="en-US" dirty="0">
              <a:cs typeface="+mn-cs"/>
            </a:endParaRPr>
          </a:p>
        </p:txBody>
      </p:sp>
      <p:sp>
        <p:nvSpPr>
          <p:cNvPr id="7" name="Date Placeholder 3"/>
          <p:cNvSpPr>
            <a:spLocks noGrp="1"/>
          </p:cNvSpPr>
          <p:nvPr>
            <p:ph type="dt" sz="quarter" idx="10"/>
          </p:nvPr>
        </p:nvSpPr>
        <p:spPr>
          <a:xfrm>
            <a:off x="696913" y="333375"/>
            <a:ext cx="942566" cy="276999"/>
          </a:xfrm>
          <a:noFill/>
          <a:ln>
            <a:miter lim="800000"/>
            <a:headEnd/>
            <a:tailEnd/>
          </a:ln>
        </p:spPr>
        <p:txBody>
          <a:bodyPr/>
          <a:lstStyle/>
          <a:p>
            <a:r>
              <a:rPr lang="en-US" dirty="0" smtClean="0">
                <a:cs typeface="Arial" charset="0"/>
              </a:rPr>
              <a:t>July 2012</a:t>
            </a:r>
          </a:p>
        </p:txBody>
      </p:sp>
      <p:graphicFrame>
        <p:nvGraphicFramePr>
          <p:cNvPr id="16388" name="Object 4"/>
          <p:cNvGraphicFramePr>
            <a:graphicFrameLocks noChangeAspect="1"/>
          </p:cNvGraphicFramePr>
          <p:nvPr/>
        </p:nvGraphicFramePr>
        <p:xfrm>
          <a:off x="762000" y="1143000"/>
          <a:ext cx="7543800" cy="5715000"/>
        </p:xfrm>
        <a:graphic>
          <a:graphicData uri="http://schemas.openxmlformats.org/presentationml/2006/ole">
            <p:oleObj spid="_x0000_s16388" name="Document" r:id="rId4" imgW="8521573" imgH="6696227" progId="Word.Document.8">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dirty="0"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4F6EABDC-E115-4971-AAD7-AFF4ADFC114C}" type="slidenum">
              <a:rPr lang="en-US" smtClean="0"/>
              <a:pPr>
                <a:defRPr/>
              </a:pPr>
              <a:t>3</a:t>
            </a:fld>
            <a:endParaRPr lang="en-US" dirty="0"/>
          </a:p>
        </p:txBody>
      </p:sp>
      <p:sp>
        <p:nvSpPr>
          <p:cNvPr id="8" name="Rectangle 12"/>
          <p:cNvSpPr>
            <a:spLocks noChangeArrowheads="1"/>
          </p:cNvSpPr>
          <p:nvPr/>
        </p:nvSpPr>
        <p:spPr bwMode="auto">
          <a:xfrm>
            <a:off x="533400" y="685800"/>
            <a:ext cx="35814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sp>
        <p:nvSpPr>
          <p:cNvPr id="9" name="Date Placeholder 3"/>
          <p:cNvSpPr>
            <a:spLocks noGrp="1"/>
          </p:cNvSpPr>
          <p:nvPr>
            <p:ph type="dt" sz="quarter" idx="10"/>
          </p:nvPr>
        </p:nvSpPr>
        <p:spPr>
          <a:xfrm>
            <a:off x="696913" y="333375"/>
            <a:ext cx="942566" cy="276999"/>
          </a:xfrm>
          <a:noFill/>
          <a:ln>
            <a:miter lim="800000"/>
            <a:headEnd/>
            <a:tailEnd/>
          </a:ln>
        </p:spPr>
        <p:txBody>
          <a:bodyPr/>
          <a:lstStyle/>
          <a:p>
            <a:r>
              <a:rPr lang="en-US" dirty="0" smtClean="0">
                <a:cs typeface="Arial" charset="0"/>
              </a:rPr>
              <a:t>July 2012</a:t>
            </a:r>
          </a:p>
        </p:txBody>
      </p:sp>
      <p:graphicFrame>
        <p:nvGraphicFramePr>
          <p:cNvPr id="18436" name="Object 4"/>
          <p:cNvGraphicFramePr>
            <a:graphicFrameLocks noChangeAspect="1"/>
          </p:cNvGraphicFramePr>
          <p:nvPr/>
        </p:nvGraphicFramePr>
        <p:xfrm>
          <a:off x="914400" y="1371600"/>
          <a:ext cx="7239000" cy="5715000"/>
        </p:xfrm>
        <a:graphic>
          <a:graphicData uri="http://schemas.openxmlformats.org/presentationml/2006/ole">
            <p:oleObj spid="_x0000_s18436" name="Document" r:id="rId3" imgW="8521573" imgH="6704158" progId="Word.Document.8">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685800"/>
            <a:ext cx="7772400" cy="609600"/>
          </a:xfrm>
        </p:spPr>
        <p:txBody>
          <a:bodyPr>
            <a:normAutofit fontScale="90000"/>
          </a:bodyPr>
          <a:lstStyle/>
          <a:p>
            <a:r>
              <a:rPr lang="en-US" sz="2800" dirty="0" smtClean="0"/>
              <a:t>Short and Long preamble Mandatory/Optional Rules</a:t>
            </a:r>
          </a:p>
        </p:txBody>
      </p:sp>
      <p:sp>
        <p:nvSpPr>
          <p:cNvPr id="3" name="Content Placeholder 2"/>
          <p:cNvSpPr>
            <a:spLocks noGrp="1"/>
          </p:cNvSpPr>
          <p:nvPr>
            <p:ph idx="1"/>
          </p:nvPr>
        </p:nvSpPr>
        <p:spPr>
          <a:xfrm>
            <a:off x="457200" y="1524000"/>
            <a:ext cx="8382000" cy="4419600"/>
          </a:xfrm>
        </p:spPr>
        <p:txBody>
          <a:bodyPr>
            <a:normAutofit/>
          </a:bodyPr>
          <a:lstStyle/>
          <a:p>
            <a:r>
              <a:rPr lang="en-US" sz="2000" b="0" dirty="0" smtClean="0"/>
              <a:t>For &gt;=2MHz, two preamble formats are defined: Short and Long preambles [1]. </a:t>
            </a:r>
          </a:p>
          <a:p>
            <a:endParaRPr lang="en-US" sz="2000" b="0" dirty="0" smtClean="0"/>
          </a:p>
          <a:p>
            <a:r>
              <a:rPr lang="en-US" sz="2000" b="0" dirty="0" smtClean="0"/>
              <a:t>Short preamble is the simplest to implement, may allow simple sensor devices (that only support 1MHz and 2MHz) to only do short preamble, other devices (AP, or STAs targeted for data applications) shall support both preambles.</a:t>
            </a:r>
          </a:p>
          <a:p>
            <a:endParaRPr lang="en-US" sz="2000" b="0" dirty="0" smtClean="0"/>
          </a:p>
          <a:p>
            <a:r>
              <a:rPr lang="en-US" sz="2000" b="0" dirty="0" smtClean="0"/>
              <a:t>To guarantee interoperability, any device has to be able to at least decode SIGA field of long preamble to set up CCA.</a:t>
            </a:r>
          </a:p>
          <a:p>
            <a:endParaRPr lang="en-US" sz="2000" b="0" dirty="0" smtClean="0"/>
          </a:p>
          <a:p>
            <a:endParaRPr lang="en-US" sz="2200" dirty="0" smtClean="0"/>
          </a:p>
          <a:p>
            <a:pPr lvl="1">
              <a:defRPr/>
            </a:pPr>
            <a:endParaRPr lang="en-US" dirty="0" smtClean="0"/>
          </a:p>
          <a:p>
            <a:pPr lvl="1">
              <a:defRPr/>
            </a:pPr>
            <a:endParaRPr lang="en-US" dirty="0" smtClean="0"/>
          </a:p>
          <a:p>
            <a:pPr lvl="1">
              <a:defRPr/>
            </a:pPr>
            <a:endParaRPr lang="en-US" dirty="0" smtClean="0"/>
          </a:p>
          <a:p>
            <a:pPr lvl="1">
              <a:defRPr/>
            </a:pPr>
            <a:endParaRPr lang="en-US" dirty="0" smtClean="0"/>
          </a:p>
          <a:p>
            <a:pPr>
              <a:defRPr/>
            </a:pPr>
            <a:endParaRPr lang="en-US" sz="2000" b="0" dirty="0" smtClean="0"/>
          </a:p>
          <a:p>
            <a:pPr marL="1200150" lvl="2" indent="-457200">
              <a:defRPr/>
            </a:pPr>
            <a:endParaRPr lang="en-US" dirty="0" smtClean="0"/>
          </a:p>
          <a:p>
            <a:pPr lvl="2">
              <a:defRPr/>
            </a:pPr>
            <a:endParaRPr lang="en-US" dirty="0"/>
          </a:p>
        </p:txBody>
      </p:sp>
      <p:sp>
        <p:nvSpPr>
          <p:cNvPr id="4" name="Footer Placeholder 4"/>
          <p:cNvSpPr>
            <a:spLocks noGrp="1"/>
          </p:cNvSpPr>
          <p:nvPr>
            <p:ph type="ftr" sz="quarter" idx="11"/>
          </p:nvPr>
        </p:nvSpPr>
        <p:spPr>
          <a:xfrm>
            <a:off x="7019942" y="6475413"/>
            <a:ext cx="1524007" cy="184666"/>
          </a:xfrm>
        </p:spPr>
        <p:txBody>
          <a:bodyPr/>
          <a:lstStyle/>
          <a:p>
            <a:pPr>
              <a:defRPr/>
            </a:pPr>
            <a:r>
              <a:rPr lang="en-US" dirty="0" smtClean="0"/>
              <a:t>Hongyuan Zhang, et. Al.</a:t>
            </a:r>
            <a:endParaRPr lang="en-US" dirty="0"/>
          </a:p>
        </p:txBody>
      </p:sp>
      <p:sp>
        <p:nvSpPr>
          <p:cNvPr id="5"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4F6EABDC-E115-4971-AAD7-AFF4ADFC114C}" type="slidenum">
              <a:rPr lang="en-US" smtClean="0"/>
              <a:pPr>
                <a:defRPr/>
              </a:pPr>
              <a:t>4</a:t>
            </a:fld>
            <a:endParaRPr lang="en-US" dirty="0"/>
          </a:p>
        </p:txBody>
      </p:sp>
      <p:sp>
        <p:nvSpPr>
          <p:cNvPr id="6" name="Date Placeholder 3"/>
          <p:cNvSpPr>
            <a:spLocks noGrp="1"/>
          </p:cNvSpPr>
          <p:nvPr>
            <p:ph type="dt" sz="quarter" idx="10"/>
          </p:nvPr>
        </p:nvSpPr>
        <p:spPr>
          <a:xfrm>
            <a:off x="696913" y="333375"/>
            <a:ext cx="942566" cy="276999"/>
          </a:xfrm>
          <a:noFill/>
          <a:ln>
            <a:miter lim="800000"/>
            <a:headEnd/>
            <a:tailEnd/>
          </a:ln>
        </p:spPr>
        <p:txBody>
          <a:bodyPr/>
          <a:lstStyle/>
          <a:p>
            <a:r>
              <a:rPr lang="en-US" dirty="0" smtClean="0">
                <a:cs typeface="Arial" charset="0"/>
              </a:rPr>
              <a:t>July 2012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Text Change (1)</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Insert the following text in the spec framework:</a:t>
            </a:r>
          </a:p>
          <a:p>
            <a:pPr lvl="1">
              <a:buNone/>
            </a:pPr>
            <a:endParaRPr lang="en-US" dirty="0" smtClean="0"/>
          </a:p>
          <a:p>
            <a:pPr lvl="1">
              <a:buNone/>
            </a:pPr>
            <a:r>
              <a:rPr lang="en-US" dirty="0" smtClean="0"/>
              <a:t>“</a:t>
            </a:r>
          </a:p>
          <a:p>
            <a:pPr lvl="1"/>
            <a:r>
              <a:rPr lang="en-US" sz="1800" dirty="0" smtClean="0"/>
              <a:t>Both short and long preambles are mandatory at the AP.</a:t>
            </a:r>
          </a:p>
          <a:p>
            <a:pPr lvl="1"/>
            <a:r>
              <a:rPr lang="en-US" sz="1800" dirty="0" smtClean="0"/>
              <a:t>For a STA, </a:t>
            </a:r>
          </a:p>
          <a:p>
            <a:pPr lvl="2"/>
            <a:r>
              <a:rPr lang="en-US" sz="1600" dirty="0" smtClean="0"/>
              <a:t>If it supports only 1MHz/2MHz, short preamble is mandatory, and long preamble is optional (exchanged by capability fields).</a:t>
            </a:r>
          </a:p>
          <a:p>
            <a:pPr lvl="2"/>
            <a:r>
              <a:rPr lang="en-US" sz="1600" dirty="0" smtClean="0"/>
              <a:t>Otherwise, both short and long preambles are mandatory.</a:t>
            </a:r>
          </a:p>
          <a:p>
            <a:pPr lvl="1"/>
            <a:r>
              <a:rPr lang="en-US" sz="1800" dirty="0" smtClean="0"/>
              <a:t>Any device shall be able to detect and decode SIGA field in the long preamble for CCA.</a:t>
            </a:r>
          </a:p>
          <a:p>
            <a:pPr lvl="1">
              <a:buNone/>
            </a:pP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Short Preamble Description</a:t>
            </a:r>
            <a:endParaRPr lang="en-US" dirty="0"/>
          </a:p>
        </p:txBody>
      </p:sp>
      <p:sp>
        <p:nvSpPr>
          <p:cNvPr id="3" name="Content Placeholder 2"/>
          <p:cNvSpPr>
            <a:spLocks noGrp="1"/>
          </p:cNvSpPr>
          <p:nvPr>
            <p:ph idx="1"/>
          </p:nvPr>
        </p:nvSpPr>
        <p:spPr>
          <a:xfrm>
            <a:off x="685800" y="1600200"/>
            <a:ext cx="7772400" cy="4114800"/>
          </a:xfrm>
        </p:spPr>
        <p:txBody>
          <a:bodyPr/>
          <a:lstStyle/>
          <a:p>
            <a:r>
              <a:rPr lang="en-US" sz="2000" b="0" dirty="0" smtClean="0"/>
              <a:t>Current spec framework starts short preamble section as below.</a:t>
            </a:r>
          </a:p>
          <a:p>
            <a:pPr lvl="1"/>
            <a:r>
              <a:rPr lang="en-US" sz="1800" b="0" dirty="0" smtClean="0"/>
              <a:t>“</a:t>
            </a:r>
            <a:r>
              <a:rPr lang="en-GB" sz="1800" b="0" dirty="0" smtClean="0"/>
              <a:t>R.3.2.1.1.A: The general structure for </a:t>
            </a:r>
            <a:r>
              <a:rPr lang="en-GB" sz="1800" b="0" dirty="0" smtClean="0">
                <a:solidFill>
                  <a:srgbClr val="FF0000"/>
                </a:solidFill>
              </a:rPr>
              <a:t>SU open-loop packet </a:t>
            </a:r>
            <a:r>
              <a:rPr lang="en-GB" sz="1800" b="0" dirty="0" smtClean="0"/>
              <a:t>is similar to 11n green field preamble, as below (short preamble):</a:t>
            </a:r>
            <a:r>
              <a:rPr lang="en-US" sz="1800" b="0" dirty="0" smtClean="0"/>
              <a:t>”</a:t>
            </a:r>
          </a:p>
          <a:p>
            <a:endParaRPr lang="en-US" sz="2200" b="0" dirty="0" smtClean="0"/>
          </a:p>
          <a:p>
            <a:r>
              <a:rPr lang="en-US" sz="2200" b="0" dirty="0" smtClean="0"/>
              <a:t>The description “SU open-loop” seems vague, and is not normative.</a:t>
            </a:r>
          </a:p>
          <a:p>
            <a:pPr lvl="1"/>
            <a:endParaRPr lang="en-US" sz="1800" dirty="0" smtClean="0"/>
          </a:p>
          <a:p>
            <a:pPr lvl="1"/>
            <a:r>
              <a:rPr lang="en-US" sz="1800" dirty="0" smtClean="0"/>
              <a:t>Similar to 11n green field packet and legacy 11a/g packets when transmitted with multiple antennas, there was no restriction on what spatial mapping matrix should be used (</a:t>
            </a:r>
            <a:r>
              <a:rPr lang="en-US" sz="1800" dirty="0" err="1" smtClean="0"/>
              <a:t>TxBF</a:t>
            </a:r>
            <a:r>
              <a:rPr lang="en-US" sz="1800" dirty="0" smtClean="0"/>
              <a:t> or not), as in 11n/11ac spec.</a:t>
            </a:r>
          </a:p>
          <a:p>
            <a:pPr lvl="1"/>
            <a:endParaRPr lang="en-US" sz="1800" dirty="0" smtClean="0"/>
          </a:p>
          <a:p>
            <a:pPr lvl="1"/>
            <a:r>
              <a:rPr lang="en-US" sz="1800" b="0" dirty="0" smtClean="0"/>
              <a:t>Transmitter/AP may decide on its own whether to transmit BF/Non-BF packets using short preamble or long preamble, </a:t>
            </a:r>
            <a:r>
              <a:rPr lang="en-US" sz="1800" b="0" dirty="0" smtClean="0"/>
              <a:t>based</a:t>
            </a:r>
            <a:r>
              <a:rPr lang="en-US" sz="1800" dirty="0" smtClean="0"/>
              <a:t> </a:t>
            </a:r>
            <a:r>
              <a:rPr lang="en-US" sz="1800" dirty="0" smtClean="0"/>
              <a:t>on performances or other criterion, depending on implementations</a:t>
            </a:r>
            <a:r>
              <a:rPr lang="en-US" sz="1800" b="0" dirty="0" smtClean="0"/>
              <a:t>.</a:t>
            </a:r>
            <a:endParaRPr lang="en-US" sz="1800" b="0"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Proposed Text Change (2)</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dirty="0" smtClean="0"/>
              <a:t>Make the following text change:</a:t>
            </a:r>
          </a:p>
          <a:p>
            <a:pPr>
              <a:buNone/>
            </a:pPr>
            <a:r>
              <a:rPr lang="en-US" sz="2000" dirty="0" smtClean="0"/>
              <a:t>      </a:t>
            </a:r>
          </a:p>
          <a:p>
            <a:pPr>
              <a:buNone/>
            </a:pPr>
            <a:r>
              <a:rPr lang="en-US" sz="2000" b="0" dirty="0" smtClean="0"/>
              <a:t>       “</a:t>
            </a:r>
          </a:p>
          <a:p>
            <a:pPr lvl="1"/>
            <a:r>
              <a:rPr lang="en-US" sz="1600" dirty="0" smtClean="0"/>
              <a:t>R.3.2.1.1.A:  </a:t>
            </a:r>
            <a:r>
              <a:rPr lang="en-US" sz="1600" strike="sngStrike" dirty="0" smtClean="0"/>
              <a:t>The general structure for SU open-loop packet is similar to 11n green field preamble, as below (short preamble):  </a:t>
            </a:r>
            <a:r>
              <a:rPr lang="en-US" sz="1600" u="sng" dirty="0" smtClean="0"/>
              <a:t>The general short preamble structure for greater than equal to 2 MHz PHY packet is defined as in the figure below:</a:t>
            </a:r>
          </a:p>
          <a:p>
            <a:pPr lvl="1">
              <a:buNone/>
            </a:pPr>
            <a:r>
              <a:rPr lang="en-US" sz="1600" dirty="0" smtClean="0"/>
              <a:t>      </a:t>
            </a:r>
          </a:p>
          <a:p>
            <a:pPr lvl="1">
              <a:buNone/>
            </a:pPr>
            <a:r>
              <a:rPr lang="en-US" sz="1600" dirty="0" smtClean="0"/>
              <a:t>”</a:t>
            </a:r>
          </a:p>
          <a:p>
            <a:pPr lvl="1"/>
            <a:endParaRPr lang="en-US" sz="1600"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85800"/>
            <a:ext cx="7772400" cy="685800"/>
          </a:xfrm>
        </p:spPr>
        <p:txBody>
          <a:bodyPr/>
          <a:lstStyle/>
          <a:p>
            <a:r>
              <a:rPr lang="en-US" sz="2800" dirty="0" smtClean="0"/>
              <a:t>Straw Poll / Pre-Motion</a:t>
            </a:r>
          </a:p>
        </p:txBody>
      </p:sp>
      <p:sp>
        <p:nvSpPr>
          <p:cNvPr id="10243" name="Content Placeholder 2"/>
          <p:cNvSpPr>
            <a:spLocks noGrp="1"/>
          </p:cNvSpPr>
          <p:nvPr>
            <p:ph idx="1"/>
          </p:nvPr>
        </p:nvSpPr>
        <p:spPr>
          <a:xfrm>
            <a:off x="457200" y="1600200"/>
            <a:ext cx="8458200" cy="3048000"/>
          </a:xfrm>
        </p:spPr>
        <p:txBody>
          <a:bodyPr/>
          <a:lstStyle/>
          <a:p>
            <a:r>
              <a:rPr lang="en-US" b="0" dirty="0" smtClean="0"/>
              <a:t>Do you agree with the text change as described in slide 5 and slide 7?</a:t>
            </a:r>
            <a:r>
              <a:rPr lang="en-US" sz="2000" b="0" dirty="0" smtClean="0"/>
              <a:t> </a:t>
            </a:r>
          </a:p>
        </p:txBody>
      </p:sp>
      <p:sp>
        <p:nvSpPr>
          <p:cNvPr id="6" name="Footer Placeholder 4"/>
          <p:cNvSpPr>
            <a:spLocks noGrp="1"/>
          </p:cNvSpPr>
          <p:nvPr>
            <p:ph type="ftr" sz="quarter" idx="11"/>
          </p:nvPr>
        </p:nvSpPr>
        <p:spPr>
          <a:xfrm>
            <a:off x="7019942" y="6475413"/>
            <a:ext cx="1524007" cy="184666"/>
          </a:xfrm>
        </p:spPr>
        <p:txBody>
          <a:bodyPr/>
          <a:lstStyle/>
          <a:p>
            <a:pPr>
              <a:defRPr/>
            </a:pPr>
            <a:r>
              <a:rPr lang="en-US" dirty="0" smtClean="0"/>
              <a:t>Hongyuan Zhang, et. Al.</a:t>
            </a:r>
            <a:endParaRPr lang="en-US" dirty="0"/>
          </a:p>
        </p:txBody>
      </p:sp>
      <p:sp>
        <p:nvSpPr>
          <p:cNvPr id="7"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4F6EABDC-E115-4971-AAD7-AFF4ADFC114C}" type="slidenum">
              <a:rPr lang="en-US" smtClean="0"/>
              <a:pPr>
                <a:defRPr/>
              </a:pPr>
              <a:t>8</a:t>
            </a:fld>
            <a:endParaRPr lang="en-US" dirty="0"/>
          </a:p>
        </p:txBody>
      </p:sp>
      <p:sp>
        <p:nvSpPr>
          <p:cNvPr id="8" name="Date Placeholder 3"/>
          <p:cNvSpPr>
            <a:spLocks noGrp="1"/>
          </p:cNvSpPr>
          <p:nvPr>
            <p:ph type="dt" sz="quarter" idx="10"/>
          </p:nvPr>
        </p:nvSpPr>
        <p:spPr>
          <a:xfrm>
            <a:off x="696913" y="333375"/>
            <a:ext cx="942566" cy="276999"/>
          </a:xfrm>
          <a:noFill/>
          <a:ln>
            <a:miter lim="800000"/>
            <a:headEnd/>
            <a:tailEnd/>
          </a:ln>
        </p:spPr>
        <p:txBody>
          <a:bodyPr/>
          <a:lstStyle/>
          <a:p>
            <a:r>
              <a:rPr lang="en-US" dirty="0" smtClean="0">
                <a:cs typeface="Arial" charset="0"/>
              </a:rPr>
              <a:t>July 2012</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smtClean="0"/>
              <a:t>References</a:t>
            </a:r>
            <a:endParaRPr lang="en-US" dirty="0"/>
          </a:p>
        </p:txBody>
      </p:sp>
      <p:sp>
        <p:nvSpPr>
          <p:cNvPr id="3" name="Content Placeholder 2"/>
          <p:cNvSpPr>
            <a:spLocks noGrp="1"/>
          </p:cNvSpPr>
          <p:nvPr>
            <p:ph idx="1"/>
          </p:nvPr>
        </p:nvSpPr>
        <p:spPr>
          <a:xfrm>
            <a:off x="685800" y="1676400"/>
            <a:ext cx="7772400" cy="4114800"/>
          </a:xfrm>
        </p:spPr>
        <p:txBody>
          <a:bodyPr/>
          <a:lstStyle/>
          <a:p>
            <a:pPr>
              <a:buNone/>
            </a:pPr>
            <a:r>
              <a:rPr lang="en-US" dirty="0" smtClean="0"/>
              <a:t>[1] 11-12-0595-00-00ah-Rename-2MHz-Preamble</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place presentation subject title text her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place presentation subject title text here]</Template>
  <TotalTime>9589</TotalTime>
  <Words>470</Words>
  <Application>Microsoft Office PowerPoint</Application>
  <PresentationFormat>On-screen Show (4:3)</PresentationFormat>
  <Paragraphs>83</Paragraphs>
  <Slides>9</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place presentation subject title text here]</vt:lpstr>
      <vt:lpstr>Document</vt:lpstr>
      <vt:lpstr>Preamble Discussions</vt:lpstr>
      <vt:lpstr>Slide 2</vt:lpstr>
      <vt:lpstr>Slide 3</vt:lpstr>
      <vt:lpstr>Short and Long preamble Mandatory/Optional Rules</vt:lpstr>
      <vt:lpstr>Proposed Text Change (1)</vt:lpstr>
      <vt:lpstr>Short Preamble Description</vt:lpstr>
      <vt:lpstr>Proposed Text Change (2)</vt:lpstr>
      <vt:lpstr>Straw Poll / Pre-Motion</vt:lpstr>
      <vt:lpstr>References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Raja Banerjea</dc:creator>
  <cp:lastModifiedBy>hongyuan</cp:lastModifiedBy>
  <cp:revision>260</cp:revision>
  <cp:lastPrinted>2010-12-20T20:45:24Z</cp:lastPrinted>
  <dcterms:created xsi:type="dcterms:W3CDTF">2010-12-20T20:39:38Z</dcterms:created>
  <dcterms:modified xsi:type="dcterms:W3CDTF">2012-07-16T18:50:25Z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-879943810</vt:i4>
  </property>
  <property fmtid="{D5CDD505-2E9C-101B-9397-08002B2CF9AE}" pid="3" name="_NewReviewCycle">
    <vt:lpwstr/>
  </property>
  <property fmtid="{D5CDD505-2E9C-101B-9397-08002B2CF9AE}" pid="4" name="_EmailSubject">
    <vt:lpwstr>ah presentations</vt:lpwstr>
  </property>
  <property fmtid="{D5CDD505-2E9C-101B-9397-08002B2CF9AE}" pid="5" name="_AuthorEmail">
    <vt:lpwstr>svverman@qualcomm.com</vt:lpwstr>
  </property>
  <property fmtid="{D5CDD505-2E9C-101B-9397-08002B2CF9AE}" pid="6" name="_AuthorEmailDisplayName">
    <vt:lpwstr>Vermani, Sameer</vt:lpwstr>
  </property>
</Properties>
</file>