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97" r:id="rId4"/>
    <p:sldId id="298" r:id="rId5"/>
    <p:sldId id="300" r:id="rId6"/>
    <p:sldId id="301" r:id="rId7"/>
    <p:sldId id="296" r:id="rId8"/>
    <p:sldId id="302" r:id="rId9"/>
    <p:sldId id="30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71" autoAdjust="0"/>
  </p:normalViewPr>
  <p:slideViewPr>
    <p:cSldViewPr>
      <p:cViewPr>
        <p:scale>
          <a:sx n="90" d="100"/>
          <a:sy n="90" d="100"/>
        </p:scale>
        <p:origin x="-1608"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3</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4</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5</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802.11-yy/xxxxr0</a:t>
            </a:r>
          </a:p>
        </p:txBody>
      </p:sp>
      <p:sp>
        <p:nvSpPr>
          <p:cNvPr id="4099" name="Rectangle 3"/>
          <p:cNvSpPr>
            <a:spLocks noGrp="1" noChangeArrowheads="1"/>
          </p:cNvSpPr>
          <p:nvPr>
            <p:ph type="dt" sz="quarter" idx="1"/>
          </p:nvPr>
        </p:nvSpPr>
        <p:spPr>
          <a:noFill/>
        </p:spPr>
        <p:txBody>
          <a:bodyPr/>
          <a:lstStyle/>
          <a:p>
            <a:r>
              <a:rPr lang="en-US" smtClean="0"/>
              <a:t>Month Year</a:t>
            </a:r>
          </a:p>
        </p:txBody>
      </p:sp>
      <p:sp>
        <p:nvSpPr>
          <p:cNvPr id="4100" name="Rectangle 6"/>
          <p:cNvSpPr>
            <a:spLocks noGrp="1" noChangeArrowheads="1"/>
          </p:cNvSpPr>
          <p:nvPr>
            <p:ph type="ftr" sz="quarter" idx="4"/>
          </p:nvPr>
        </p:nvSpPr>
        <p:spPr>
          <a:noFill/>
        </p:spPr>
        <p:txBody>
          <a:bodyPr/>
          <a:lstStyle/>
          <a:p>
            <a:pPr lvl="4"/>
            <a:r>
              <a:rPr lang="en-US" smtClean="0"/>
              <a:t>John Doe, Some Company</a:t>
            </a:r>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6</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802.11-12/0817r0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Proposed SIFS and Slot Values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2012-07-16</a:t>
            </a:r>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nvGraphicFramePr>
        <p:xfrm>
          <a:off x="1063625" y="2817813"/>
          <a:ext cx="7251700" cy="3370262"/>
        </p:xfrm>
        <a:graphic>
          <a:graphicData uri="http://schemas.openxmlformats.org/presentationml/2006/ole">
            <p:oleObj spid="_x0000_s1026" name="Document" r:id="rId4" imgW="9112628" imgH="4229186" progId="Word.Document.8">
              <p:embed/>
            </p:oleObj>
          </a:graphicData>
        </a:graphic>
      </p:graphicFrame>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endParaRPr lang="en-US" sz="1800" b="0" dirty="0" smtClean="0"/>
          </a:p>
          <a:p>
            <a:r>
              <a:rPr lang="en-US" sz="1600" dirty="0" smtClean="0"/>
              <a:t>Simulation results of several companies in 802.11ah show improved MAC </a:t>
            </a:r>
            <a:r>
              <a:rPr lang="en-US" sz="1600" dirty="0" err="1" smtClean="0"/>
              <a:t>Tput</a:t>
            </a:r>
            <a:r>
              <a:rPr lang="en-US" sz="1600" dirty="0" smtClean="0"/>
              <a:t> with shorter slot and SIFS times.</a:t>
            </a:r>
          </a:p>
          <a:p>
            <a:endParaRPr lang="en-US" sz="1600" dirty="0" smtClean="0"/>
          </a:p>
          <a:p>
            <a:r>
              <a:rPr lang="en-US" sz="1600" dirty="0" smtClean="0"/>
              <a:t>Even more important than in 11ah,  11af is supposed to provide high </a:t>
            </a:r>
            <a:r>
              <a:rPr lang="en-US" sz="1600" dirty="0" err="1" smtClean="0"/>
              <a:t>Tput</a:t>
            </a:r>
            <a:r>
              <a:rPr lang="en-US" sz="1600" dirty="0" smtClean="0"/>
              <a:t> for extended range </a:t>
            </a:r>
            <a:r>
              <a:rPr lang="en-US" sz="1600" dirty="0" err="1" smtClean="0"/>
              <a:t>WiFi</a:t>
            </a:r>
            <a:r>
              <a:rPr lang="en-US" sz="1600" dirty="0" smtClean="0"/>
              <a:t> applications such as cellular offload and high speed broadband access. </a:t>
            </a:r>
          </a:p>
          <a:p>
            <a:endParaRPr lang="en-US" sz="1600" dirty="0" smtClean="0"/>
          </a:p>
          <a:p>
            <a:r>
              <a:rPr lang="en-US" sz="1600" dirty="0" smtClean="0"/>
              <a:t>We analyze the components of SIFS and Slot times and propose suitable numbers for 11af</a:t>
            </a:r>
          </a:p>
          <a:p>
            <a:pPr lvl="1"/>
            <a:endParaRPr lang="en-US" sz="1400" dirty="0" smtClean="0"/>
          </a:p>
          <a:p>
            <a:pPr lvl="1">
              <a:buNone/>
            </a:pPr>
            <a:endParaRPr lang="en-US" sz="14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r>
              <a:rPr lang="en-US" dirty="0" smtClean="0"/>
              <a:t>Definitions</a:t>
            </a:r>
          </a:p>
        </p:txBody>
      </p:sp>
      <p:pic>
        <p:nvPicPr>
          <p:cNvPr id="15362" name="Picture 2"/>
          <p:cNvPicPr>
            <a:picLocks noChangeAspect="1" noChangeArrowheads="1"/>
          </p:cNvPicPr>
          <p:nvPr/>
        </p:nvPicPr>
        <p:blipFill>
          <a:blip r:embed="rId3" cstate="print"/>
          <a:srcRect/>
          <a:stretch>
            <a:fillRect/>
          </a:stretch>
        </p:blipFill>
        <p:spPr bwMode="auto">
          <a:xfrm>
            <a:off x="533400" y="1600200"/>
            <a:ext cx="8077200" cy="47244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Footer Placeholder 7"/>
          <p:cNvSpPr>
            <a:spLocks noGrp="1"/>
          </p:cNvSpPr>
          <p:nvPr>
            <p:ph type="ftr" sz="quarter" idx="11"/>
          </p:nvPr>
        </p:nvSpPr>
        <p:spPr/>
        <p:txBody>
          <a:bodyPr/>
          <a:lstStyle/>
          <a:p>
            <a:pPr>
              <a:defRPr/>
            </a:pPr>
            <a:r>
              <a:rPr lang="en-US" smtClean="0"/>
              <a:t>Ron Porat, Broadcom</a:t>
            </a:r>
            <a:endParaRPr lang="en-US"/>
          </a:p>
        </p:txBody>
      </p:sp>
      <p:pic>
        <p:nvPicPr>
          <p:cNvPr id="2" name="Picture 2"/>
          <p:cNvPicPr>
            <a:picLocks noChangeAspect="1" noChangeArrowheads="1"/>
          </p:cNvPicPr>
          <p:nvPr/>
        </p:nvPicPr>
        <p:blipFill>
          <a:blip r:embed="rId4" cstate="print"/>
          <a:srcRect/>
          <a:stretch>
            <a:fillRect/>
          </a:stretch>
        </p:blipFill>
        <p:spPr bwMode="auto">
          <a:xfrm>
            <a:off x="2457450" y="6219825"/>
            <a:ext cx="4705350" cy="180975"/>
          </a:xfrm>
          <a:prstGeom prst="rect">
            <a:avLst/>
          </a:prstGeom>
          <a:noFill/>
          <a:ln w="9525">
            <a:noFill/>
            <a:miter lim="800000"/>
            <a:headEnd/>
            <a:tailEnd/>
          </a:ln>
        </p:spPr>
      </p:pic>
      <p:pic>
        <p:nvPicPr>
          <p:cNvPr id="15363" name="Picture 3"/>
          <p:cNvPicPr>
            <a:picLocks noChangeAspect="1" noChangeArrowheads="1"/>
          </p:cNvPicPr>
          <p:nvPr/>
        </p:nvPicPr>
        <p:blipFill>
          <a:blip r:embed="rId5" cstate="print"/>
          <a:srcRect/>
          <a:stretch>
            <a:fillRect/>
          </a:stretch>
        </p:blipFill>
        <p:spPr bwMode="auto">
          <a:xfrm>
            <a:off x="685800" y="6210300"/>
            <a:ext cx="1590675" cy="190500"/>
          </a:xfrm>
          <a:prstGeom prst="rect">
            <a:avLst/>
          </a:prstGeom>
          <a:noFill/>
          <a:ln w="9525">
            <a:noFill/>
            <a:miter lim="800000"/>
            <a:headEnd/>
            <a:tailEnd/>
          </a:ln>
        </p:spPr>
      </p:pic>
      <p:pic>
        <p:nvPicPr>
          <p:cNvPr id="15364" name="Picture 4"/>
          <p:cNvPicPr>
            <a:picLocks noChangeAspect="1" noChangeArrowheads="1"/>
          </p:cNvPicPr>
          <p:nvPr/>
        </p:nvPicPr>
        <p:blipFill>
          <a:blip r:embed="rId6" cstate="print"/>
          <a:srcRect/>
          <a:stretch>
            <a:fillRect/>
          </a:stretch>
        </p:blipFill>
        <p:spPr bwMode="auto">
          <a:xfrm>
            <a:off x="2238375" y="6238875"/>
            <a:ext cx="123825" cy="161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762000"/>
          </a:xfrm>
          <a:noFill/>
        </p:spPr>
        <p:txBody>
          <a:bodyPr/>
          <a:lstStyle/>
          <a:p>
            <a:r>
              <a:rPr lang="en-US" dirty="0" smtClean="0"/>
              <a:t>Clause 18 Values</a:t>
            </a:r>
          </a:p>
        </p:txBody>
      </p:sp>
      <p:sp>
        <p:nvSpPr>
          <p:cNvPr id="8" name="Content Placeholder 7"/>
          <p:cNvSpPr>
            <a:spLocks noGrp="1"/>
          </p:cNvSpPr>
          <p:nvPr>
            <p:ph idx="1"/>
          </p:nvPr>
        </p:nvSpPr>
        <p:spPr>
          <a:xfrm>
            <a:off x="381000" y="1447800"/>
            <a:ext cx="8305800" cy="4876800"/>
          </a:xfrm>
        </p:spPr>
        <p:txBody>
          <a:bodyPr/>
          <a:lstStyle/>
          <a:p>
            <a:endParaRPr lang="en-US" sz="1400" dirty="0" smtClean="0"/>
          </a:p>
          <a:p>
            <a:r>
              <a:rPr lang="en-US" sz="1400" dirty="0" smtClean="0"/>
              <a:t>As a reference we look at the values for different BW defined in clause 18</a:t>
            </a:r>
          </a:p>
          <a:p>
            <a:r>
              <a:rPr lang="en-US" sz="1400" dirty="0" smtClean="0"/>
              <a:t>Slot time uses a formula of 5+4x20/BW (</a:t>
            </a:r>
            <a:r>
              <a:rPr lang="en-US" sz="1400" dirty="0" err="1" smtClean="0"/>
              <a:t>CCAtime</a:t>
            </a:r>
            <a:r>
              <a:rPr lang="en-US" sz="1400" dirty="0" smtClean="0"/>
              <a:t> grows with BW, the rest stays the same)</a:t>
            </a:r>
          </a:p>
          <a:p>
            <a:r>
              <a:rPr lang="en-US" sz="1400" dirty="0" smtClean="0"/>
              <a:t>SIFS grows inversely proportional to BW</a:t>
            </a:r>
          </a:p>
          <a:p>
            <a:r>
              <a:rPr lang="en-US" sz="1400" dirty="0" smtClean="0"/>
              <a:t>Specific breakdown of values is in table 18-17 shown fully in the Appendix</a:t>
            </a:r>
          </a:p>
          <a:p>
            <a:pPr lvl="1">
              <a:buNone/>
            </a:pPr>
            <a:endParaRPr lang="en-US" sz="1400" dirty="0" smtClean="0"/>
          </a:p>
          <a:p>
            <a:endParaRPr lang="en-US" sz="1600" dirty="0" smtClean="0"/>
          </a:p>
        </p:txBody>
      </p:sp>
      <p:pic>
        <p:nvPicPr>
          <p:cNvPr id="6" name="Picture 5" descr="image002"/>
          <p:cNvPicPr>
            <a:picLocks noChangeAspect="1" noChangeArrowheads="1"/>
          </p:cNvPicPr>
          <p:nvPr/>
        </p:nvPicPr>
        <p:blipFill>
          <a:blip r:embed="rId3" cstate="print"/>
          <a:srcRect/>
          <a:stretch>
            <a:fillRect/>
          </a:stretch>
        </p:blipFill>
        <p:spPr bwMode="auto">
          <a:xfrm>
            <a:off x="638175" y="3124200"/>
            <a:ext cx="8124825" cy="189547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10" name="Footer Placeholder 9"/>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685800"/>
          </a:xfrm>
          <a:noFill/>
        </p:spPr>
        <p:txBody>
          <a:bodyPr/>
          <a:lstStyle/>
          <a:p>
            <a:r>
              <a:rPr lang="en-US" sz="2800" dirty="0" smtClean="0"/>
              <a:t>Slot</a:t>
            </a:r>
          </a:p>
        </p:txBody>
      </p:sp>
      <p:sp>
        <p:nvSpPr>
          <p:cNvPr id="8" name="Content Placeholder 7"/>
          <p:cNvSpPr>
            <a:spLocks noGrp="1"/>
          </p:cNvSpPr>
          <p:nvPr>
            <p:ph idx="1"/>
          </p:nvPr>
        </p:nvSpPr>
        <p:spPr>
          <a:xfrm>
            <a:off x="381000" y="1524000"/>
            <a:ext cx="8305800" cy="4876800"/>
          </a:xfrm>
        </p:spPr>
        <p:txBody>
          <a:bodyPr/>
          <a:lstStyle/>
          <a:p>
            <a:r>
              <a:rPr lang="en-US" sz="1400" dirty="0" smtClean="0"/>
              <a:t>Currently in .11g/n/ac a value of 9uS is used and is the sum of:</a:t>
            </a:r>
          </a:p>
          <a:p>
            <a:pPr lvl="1"/>
            <a:r>
              <a:rPr lang="en-US" sz="1000" dirty="0" smtClean="0"/>
              <a:t> </a:t>
            </a:r>
            <a:r>
              <a:rPr lang="en-US" sz="1200" dirty="0" smtClean="0"/>
              <a:t>CCA time (&lt;4uS) – this value is based on detecting a 20MHz OFDM signal at -82dBm level with &gt;90% probability. Note in reality shorter times are achieved at the SNR level of a signal at -82dBm</a:t>
            </a:r>
          </a:p>
          <a:p>
            <a:pPr lvl="1"/>
            <a:r>
              <a:rPr lang="en-US" sz="1200" dirty="0" smtClean="0"/>
              <a:t>Air propagation time (&lt;&lt;1uS),  MAC processing delay (M2) (&lt;2uS) and Rx/</a:t>
            </a:r>
            <a:r>
              <a:rPr lang="en-US" sz="1200" dirty="0" err="1" smtClean="0"/>
              <a:t>Tx</a:t>
            </a:r>
            <a:r>
              <a:rPr lang="en-US" sz="1200" dirty="0" smtClean="0"/>
              <a:t> turnaround time (&lt;2uS).  Note that MAC processing delay here (M2) is not the same as MAC processing delay for DATA (M1). </a:t>
            </a:r>
          </a:p>
          <a:p>
            <a:pPr lvl="1">
              <a:buNone/>
            </a:pPr>
            <a:endParaRPr lang="en-US" sz="1200" dirty="0" smtClean="0"/>
          </a:p>
          <a:p>
            <a:r>
              <a:rPr lang="en-US" sz="1400" dirty="0" smtClean="0"/>
              <a:t>Similarly to clause 18, CCA time grows inversely proportional to BW and the proposed values for clause 23 are :</a:t>
            </a:r>
          </a:p>
          <a:p>
            <a:pPr lvl="1"/>
            <a:r>
              <a:rPr lang="en-US" sz="1200" dirty="0" smtClean="0"/>
              <a:t>For 6/7MHz channels 4x20/(51/3)=15uS.  </a:t>
            </a:r>
          </a:p>
          <a:p>
            <a:pPr lvl="1"/>
            <a:r>
              <a:rPr lang="en-US" sz="1200" dirty="0" smtClean="0"/>
              <a:t>For 8MHz channels 4x20/(71/9)=11.25uS which can be rounded to 11uS</a:t>
            </a:r>
          </a:p>
          <a:p>
            <a:r>
              <a:rPr lang="en-US" sz="1400" dirty="0" smtClean="0"/>
              <a:t>Air propagation time for 11af  may increase to account for applications such as cellular offload and we therefore increase the number to 3uS (round trip delay of about 1km).</a:t>
            </a:r>
          </a:p>
          <a:p>
            <a:r>
              <a:rPr lang="en-US" sz="1400" dirty="0" smtClean="0"/>
              <a:t>MAC processing delay and Rx/TX turnaround time do not increase because they are performed ahead of time and this was used in the derivations in clause 18.  </a:t>
            </a:r>
          </a:p>
          <a:p>
            <a:pPr lvl="1"/>
            <a:r>
              <a:rPr lang="en-US" sz="1200" dirty="0" smtClean="0"/>
              <a:t>M2 (MAC processing delay) is &lt;0.25uS</a:t>
            </a:r>
          </a:p>
          <a:p>
            <a:r>
              <a:rPr lang="en-US" sz="1400" dirty="0" err="1" smtClean="0"/>
              <a:t>Tx</a:t>
            </a:r>
            <a:r>
              <a:rPr lang="en-US" sz="1400" dirty="0" smtClean="0"/>
              <a:t> delay – due to sharper filtering the </a:t>
            </a:r>
            <a:r>
              <a:rPr lang="en-US" sz="1400" dirty="0" err="1" smtClean="0"/>
              <a:t>Tx</a:t>
            </a:r>
            <a:r>
              <a:rPr lang="en-US" sz="1400" dirty="0" smtClean="0"/>
              <a:t> chain delay will increase  and we budget 1uS </a:t>
            </a:r>
          </a:p>
          <a:p>
            <a:r>
              <a:rPr lang="en-US" sz="1400" dirty="0" smtClean="0"/>
              <a:t>Hence, the 5uS used as fixed  value in clause 18 may increase here by 3uS but 0.25uS MAC processing delay will  offset that value.  We assume 2uS total increase in the fixed portion to arrive at a total Slot value of</a:t>
            </a:r>
          </a:p>
          <a:p>
            <a:pPr lvl="1"/>
            <a:r>
              <a:rPr lang="en-US" sz="1200" dirty="0" smtClean="0"/>
              <a:t>For 6/7MHz channels 15+5+2=22uS.  </a:t>
            </a:r>
          </a:p>
          <a:p>
            <a:pPr lvl="1"/>
            <a:r>
              <a:rPr lang="en-US" sz="1200" dirty="0" smtClean="0"/>
              <a:t>For 8MHz channels 11+5+2=18uS</a:t>
            </a:r>
          </a:p>
          <a:p>
            <a:pPr lvl="1"/>
            <a:endParaRPr lang="en-US" sz="1000" dirty="0" smtClean="0"/>
          </a:p>
          <a:p>
            <a:endParaRPr lang="en-US" sz="1600" dirty="0" smtClean="0"/>
          </a:p>
          <a:p>
            <a:pPr>
              <a:buNone/>
            </a:pPr>
            <a:endParaRPr lang="en-US" sz="1800" dirty="0" smtClean="0"/>
          </a:p>
          <a:p>
            <a:endParaRPr lang="en-US" sz="1800" dirty="0" smtClean="0"/>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685800"/>
          </a:xfrm>
          <a:noFill/>
        </p:spPr>
        <p:txBody>
          <a:bodyPr/>
          <a:lstStyle/>
          <a:p>
            <a:r>
              <a:rPr lang="en-US" sz="2800" dirty="0" smtClean="0"/>
              <a:t>SIFS</a:t>
            </a:r>
          </a:p>
        </p:txBody>
      </p:sp>
      <p:sp>
        <p:nvSpPr>
          <p:cNvPr id="8" name="Content Placeholder 7"/>
          <p:cNvSpPr>
            <a:spLocks noGrp="1"/>
          </p:cNvSpPr>
          <p:nvPr>
            <p:ph idx="1"/>
          </p:nvPr>
        </p:nvSpPr>
        <p:spPr>
          <a:xfrm>
            <a:off x="381000" y="1524000"/>
            <a:ext cx="8305800" cy="4876800"/>
          </a:xfrm>
        </p:spPr>
        <p:txBody>
          <a:bodyPr/>
          <a:lstStyle/>
          <a:p>
            <a:r>
              <a:rPr lang="en-US" sz="1400" dirty="0" smtClean="0"/>
              <a:t>Currently in .11g/n/ac a value of 16uS is used and is the sum of Rx/</a:t>
            </a:r>
            <a:r>
              <a:rPr lang="en-US" sz="1400" dirty="0" err="1" smtClean="0"/>
              <a:t>Tx</a:t>
            </a:r>
            <a:r>
              <a:rPr lang="en-US" sz="1400" dirty="0" smtClean="0"/>
              <a:t> turnaround time and RF/PHY/MAC processing delay (M1).  Processing delay assumes packet DATA processing delay</a:t>
            </a:r>
          </a:p>
          <a:p>
            <a:pPr lvl="1"/>
            <a:r>
              <a:rPr lang="en-US" sz="1200" dirty="0" smtClean="0"/>
              <a:t>Note this is the SIFS ‘budget’ – actual implementations typically have lower values.</a:t>
            </a:r>
          </a:p>
          <a:p>
            <a:endParaRPr lang="en-US" sz="1400" dirty="0" smtClean="0"/>
          </a:p>
          <a:p>
            <a:r>
              <a:rPr lang="en-US" sz="1400" dirty="0" smtClean="0"/>
              <a:t>Digital delay – digital delay will increase inversely proportionally with BW but given the reduction in BW of TGaf compared with TGac (a ratio of  about 1/3) the internal clock for post FFT PHY and MAC can run twice as fast as with plain </a:t>
            </a:r>
            <a:r>
              <a:rPr lang="en-US" sz="1400" dirty="0" err="1" smtClean="0"/>
              <a:t>downclocking</a:t>
            </a:r>
            <a:r>
              <a:rPr lang="en-US" sz="1400" dirty="0" smtClean="0"/>
              <a:t> and shorten the digital processing delays.</a:t>
            </a:r>
          </a:p>
          <a:p>
            <a:endParaRPr lang="en-US" sz="1400" dirty="0" smtClean="0"/>
          </a:p>
          <a:p>
            <a:r>
              <a:rPr lang="en-US" sz="1400" dirty="0" smtClean="0"/>
              <a:t>However, note that unlike clause 18, the basic channel unit (~5MHz) uses a larger FFT size (128FFT vs. 64FFT).  Larger FFT size will incur processing delay penalty</a:t>
            </a:r>
          </a:p>
          <a:p>
            <a:r>
              <a:rPr lang="en-US" sz="1400" dirty="0" smtClean="0"/>
              <a:t>FFT processing time can be assumed to be one symbol and hence the penalty is one 64FFT size symbol</a:t>
            </a:r>
          </a:p>
          <a:p>
            <a:endParaRPr lang="en-US" sz="1400" dirty="0" smtClean="0"/>
          </a:p>
          <a:p>
            <a:r>
              <a:rPr lang="en-US" sz="1400" dirty="0" smtClean="0"/>
              <a:t>Hence we propose the following SIFS times:</a:t>
            </a:r>
          </a:p>
          <a:p>
            <a:pPr lvl="1"/>
            <a:r>
              <a:rPr lang="en-US" sz="1200" dirty="0" smtClean="0"/>
              <a:t>For 6/7MHz channels (16+3.2)x20/(51/3)/2=36uS</a:t>
            </a:r>
          </a:p>
          <a:p>
            <a:pPr lvl="1"/>
            <a:r>
              <a:rPr lang="en-US" sz="1200" dirty="0" smtClean="0"/>
              <a:t>For 8MHz channels (16+3.2)x20/(71/9)/2=27uS</a:t>
            </a:r>
          </a:p>
          <a:p>
            <a:endParaRPr lang="en-US" sz="1400" dirty="0" smtClean="0"/>
          </a:p>
          <a:p>
            <a:endParaRPr lang="en-US" sz="1600" b="0" dirty="0" smtClean="0"/>
          </a:p>
          <a:p>
            <a:pPr>
              <a:buNone/>
            </a:pPr>
            <a:endParaRPr lang="en-US" sz="1600" b="0" dirty="0" smtClean="0"/>
          </a:p>
          <a:p>
            <a:endParaRPr lang="en-US" sz="1600" dirty="0" smtClean="0"/>
          </a:p>
          <a:p>
            <a:pPr>
              <a:buNone/>
            </a:pPr>
            <a:endParaRPr lang="en-US" sz="1800" dirty="0" smtClean="0"/>
          </a:p>
          <a:p>
            <a:endParaRPr lang="en-US" sz="18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Ron Porat, Broadcom</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1</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proposed slot values of </a:t>
            </a:r>
          </a:p>
          <a:p>
            <a:pPr lvl="1"/>
            <a:endParaRPr lang="en-US" sz="1200" dirty="0" smtClean="0"/>
          </a:p>
          <a:p>
            <a:pPr lvl="1"/>
            <a:r>
              <a:rPr lang="en-US" sz="1400" dirty="0" smtClean="0"/>
              <a:t>For 6/7MHz channels  - 22uS.  </a:t>
            </a:r>
          </a:p>
          <a:p>
            <a:pPr lvl="1"/>
            <a:r>
              <a:rPr lang="en-US" sz="1400" dirty="0" smtClean="0"/>
              <a:t>For 8MHz channels  - 18uS</a:t>
            </a:r>
          </a:p>
          <a:p>
            <a:endParaRPr lang="en-US" sz="1800" b="0" dirty="0" smtClean="0"/>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2</a:t>
            </a:r>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support the proposed SIFS values of </a:t>
            </a:r>
          </a:p>
          <a:p>
            <a:pPr lvl="1"/>
            <a:endParaRPr lang="en-US" sz="1400" dirty="0" smtClean="0"/>
          </a:p>
          <a:p>
            <a:pPr lvl="1"/>
            <a:r>
              <a:rPr lang="en-US" sz="1400" dirty="0" smtClean="0"/>
              <a:t>For 6/7MHz channels - 36uS.  </a:t>
            </a:r>
          </a:p>
          <a:p>
            <a:pPr lvl="1"/>
            <a:r>
              <a:rPr lang="en-US" sz="1400" dirty="0" smtClean="0"/>
              <a:t>For 8MHz channels - 27uS</a:t>
            </a:r>
          </a:p>
          <a:p>
            <a:endParaRPr lang="en-US" sz="1800" b="0" dirty="0" smtClean="0"/>
          </a:p>
          <a:p>
            <a:endParaRPr lang="en-US" sz="1800" b="0" dirty="0" smtClean="0"/>
          </a:p>
          <a:p>
            <a:endParaRPr lang="en-US" sz="1800" b="0" dirty="0" smtClean="0"/>
          </a:p>
          <a:p>
            <a:r>
              <a:rPr lang="en-US" sz="1800" b="0" dirty="0" smtClean="0"/>
              <a:t>Y</a:t>
            </a:r>
          </a:p>
          <a:p>
            <a:r>
              <a:rPr lang="en-US" sz="1800" b="0" dirty="0" smtClean="0"/>
              <a:t>N</a:t>
            </a:r>
          </a:p>
          <a:p>
            <a:r>
              <a:rPr lang="en-US" sz="1800" b="0" dirty="0" smtClean="0"/>
              <a:t>A</a:t>
            </a:r>
            <a:endParaRPr lang="en-US" sz="1800" b="0" dirty="0"/>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609600"/>
          </a:xfrm>
        </p:spPr>
        <p:txBody>
          <a:bodyPr/>
          <a:lstStyle/>
          <a:p>
            <a:pPr algn="l"/>
            <a:r>
              <a:rPr lang="en-US" dirty="0" smtClean="0"/>
              <a:t>Appendix</a:t>
            </a:r>
          </a:p>
        </p:txBody>
      </p:sp>
      <p:sp>
        <p:nvSpPr>
          <p:cNvPr id="6149" name="Rectangle 3"/>
          <p:cNvSpPr>
            <a:spLocks noGrp="1" noChangeArrowheads="1"/>
          </p:cNvSpPr>
          <p:nvPr>
            <p:ph type="body" idx="1"/>
          </p:nvPr>
        </p:nvSpPr>
        <p:spPr>
          <a:xfrm>
            <a:off x="685800" y="1752600"/>
            <a:ext cx="7772400" cy="4572000"/>
          </a:xfrm>
        </p:spPr>
        <p:txBody>
          <a:bodyPr/>
          <a:lstStyle/>
          <a:p>
            <a:endParaRPr lang="en-US" sz="1800" b="0" dirty="0" smtClean="0"/>
          </a:p>
          <a:p>
            <a:endParaRPr lang="en-US" sz="1800" b="0" dirty="0" smtClean="0"/>
          </a:p>
          <a:p>
            <a:pPr>
              <a:buNone/>
            </a:pPr>
            <a:endParaRPr lang="en-US" sz="1800" b="0" dirty="0" smtClean="0"/>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pic>
        <p:nvPicPr>
          <p:cNvPr id="16386" name="Picture 2"/>
          <p:cNvPicPr>
            <a:picLocks noChangeAspect="1" noChangeArrowheads="1"/>
          </p:cNvPicPr>
          <p:nvPr/>
        </p:nvPicPr>
        <p:blipFill>
          <a:blip r:embed="rId3" cstate="print"/>
          <a:srcRect/>
          <a:stretch>
            <a:fillRect/>
          </a:stretch>
        </p:blipFill>
        <p:spPr bwMode="auto">
          <a:xfrm>
            <a:off x="2590800" y="657225"/>
            <a:ext cx="5170860" cy="5819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30264</TotalTime>
  <Words>671</Words>
  <Application>Microsoft Office PowerPoint</Application>
  <PresentationFormat>On-screen Show (4:3)</PresentationFormat>
  <Paragraphs>138</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Proposed SIFS and Slot Values</vt:lpstr>
      <vt:lpstr>Outline</vt:lpstr>
      <vt:lpstr>Definitions</vt:lpstr>
      <vt:lpstr>Clause 18 Values</vt:lpstr>
      <vt:lpstr>Slot</vt:lpstr>
      <vt:lpstr>SIFS</vt:lpstr>
      <vt:lpstr>Straw Poll 1</vt:lpstr>
      <vt:lpstr>Straw Poll 2</vt:lpstr>
      <vt:lpstr>Appendix</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686</cp:revision>
  <cp:lastPrinted>1998-02-10T13:28:06Z</cp:lastPrinted>
  <dcterms:created xsi:type="dcterms:W3CDTF">2007-05-21T21:00:37Z</dcterms:created>
  <dcterms:modified xsi:type="dcterms:W3CDTF">2012-07-14T01:22:10Z</dcterms:modified>
</cp:coreProperties>
</file>