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09" r:id="rId3"/>
    <p:sldId id="312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21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528" y="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3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1890026" y="95707"/>
            <a:ext cx="4391715" cy="215444"/>
          </a:xfrm>
          <a:ln/>
        </p:spPr>
        <p:txBody>
          <a:bodyPr/>
          <a:lstStyle/>
          <a:p>
            <a:r>
              <a:rPr lang="en-US" dirty="0"/>
              <a:t>doc.: IEEE 802.11-09/1234r0doc.: IEEE 802.11-yy/xxxxr0</a:t>
            </a:r>
          </a:p>
        </p:txBody>
      </p:sp>
      <p:sp>
        <p:nvSpPr>
          <p:cNvPr id="25602" name="Rectangle 2"/>
          <p:cNvSpPr txBox="1">
            <a:spLocks noGrp="1" noChangeArrowheads="1"/>
          </p:cNvSpPr>
          <p:nvPr/>
        </p:nvSpPr>
        <p:spPr bwMode="auto">
          <a:xfrm>
            <a:off x="4085881" y="9570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dirty="0"/>
              <a:t>doc.: IEEE 802.11-yy/xxxxr0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7"/>
            <a:ext cx="1198983" cy="215444"/>
          </a:xfrm>
          <a:noFill/>
        </p:spPr>
        <p:txBody>
          <a:bodyPr/>
          <a:lstStyle/>
          <a:p>
            <a:r>
              <a:rPr lang="en-US" dirty="0"/>
              <a:t>November 2009</a:t>
            </a:r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034907" y="8985250"/>
            <a:ext cx="2246833" cy="184666"/>
          </a:xfrm>
          <a:noFill/>
        </p:spPr>
        <p:txBody>
          <a:bodyPr/>
          <a:lstStyle/>
          <a:p>
            <a:pPr lvl="4"/>
            <a:r>
              <a:rPr lang="en-US" dirty="0"/>
              <a:t>Sameer Vermani, Qualcomm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2" y="8985250"/>
            <a:ext cx="415177" cy="184666"/>
          </a:xfrm>
          <a:noFill/>
        </p:spPr>
        <p:txBody>
          <a:bodyPr/>
          <a:lstStyle/>
          <a:p>
            <a:r>
              <a:rPr lang="en-US" dirty="0" smtClean="0"/>
              <a:t>Page </a:t>
            </a:r>
            <a:fld id="{F0BEBD79-9592-4A52-90DC-3BF1A155CCE7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256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3263"/>
            <a:ext cx="4622800" cy="3467100"/>
          </a:xfrm>
          <a:ln cap="flat"/>
        </p:spPr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1890026" y="95707"/>
            <a:ext cx="4391715" cy="215444"/>
          </a:xfrm>
          <a:ln/>
        </p:spPr>
        <p:txBody>
          <a:bodyPr/>
          <a:lstStyle/>
          <a:p>
            <a:r>
              <a:rPr lang="en-US" dirty="0"/>
              <a:t>doc.: IEEE 802.11-09/1234r0doc.: IEEE 802.11-yy/xxxxr0</a:t>
            </a:r>
          </a:p>
        </p:txBody>
      </p:sp>
      <p:sp>
        <p:nvSpPr>
          <p:cNvPr id="25602" name="Rectangle 2"/>
          <p:cNvSpPr txBox="1">
            <a:spLocks noGrp="1" noChangeArrowheads="1"/>
          </p:cNvSpPr>
          <p:nvPr/>
        </p:nvSpPr>
        <p:spPr bwMode="auto">
          <a:xfrm>
            <a:off x="4085881" y="9570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dirty="0"/>
              <a:t>doc.: IEEE 802.11-yy/xxxxr0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7"/>
            <a:ext cx="1198983" cy="215444"/>
          </a:xfrm>
          <a:noFill/>
        </p:spPr>
        <p:txBody>
          <a:bodyPr/>
          <a:lstStyle/>
          <a:p>
            <a:r>
              <a:rPr lang="en-US" dirty="0"/>
              <a:t>November 2009</a:t>
            </a:r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034907" y="8985250"/>
            <a:ext cx="2246833" cy="184666"/>
          </a:xfrm>
          <a:noFill/>
        </p:spPr>
        <p:txBody>
          <a:bodyPr/>
          <a:lstStyle/>
          <a:p>
            <a:pPr lvl="4"/>
            <a:r>
              <a:rPr lang="en-US" dirty="0"/>
              <a:t>Sameer Vermani, Qualcomm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2" y="8985250"/>
            <a:ext cx="415177" cy="184666"/>
          </a:xfrm>
          <a:noFill/>
        </p:spPr>
        <p:txBody>
          <a:bodyPr/>
          <a:lstStyle/>
          <a:p>
            <a:r>
              <a:rPr lang="en-US" dirty="0" smtClean="0"/>
              <a:t>Page </a:t>
            </a:r>
            <a:fld id="{F0BEBD79-9592-4A52-90DC-3BF1A155CCE7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256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3263"/>
            <a:ext cx="4622800" cy="3467100"/>
          </a:xfrm>
          <a:ln cap="flat"/>
        </p:spPr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1890026" y="95707"/>
            <a:ext cx="4391715" cy="215444"/>
          </a:xfrm>
          <a:ln/>
        </p:spPr>
        <p:txBody>
          <a:bodyPr/>
          <a:lstStyle/>
          <a:p>
            <a:r>
              <a:rPr lang="en-US" dirty="0"/>
              <a:t>doc.: IEEE 802.11-09/1234r0doc.: IEEE 802.11-yy/xxxxr0</a:t>
            </a:r>
          </a:p>
        </p:txBody>
      </p:sp>
      <p:sp>
        <p:nvSpPr>
          <p:cNvPr id="25602" name="Rectangle 2"/>
          <p:cNvSpPr txBox="1">
            <a:spLocks noGrp="1" noChangeArrowheads="1"/>
          </p:cNvSpPr>
          <p:nvPr/>
        </p:nvSpPr>
        <p:spPr bwMode="auto">
          <a:xfrm>
            <a:off x="4085881" y="9570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dirty="0"/>
              <a:t>doc.: IEEE 802.11-yy/xxxxr0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7"/>
            <a:ext cx="1198983" cy="215444"/>
          </a:xfrm>
          <a:noFill/>
        </p:spPr>
        <p:txBody>
          <a:bodyPr/>
          <a:lstStyle/>
          <a:p>
            <a:r>
              <a:rPr lang="en-US" dirty="0"/>
              <a:t>November 2009</a:t>
            </a:r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034907" y="8985250"/>
            <a:ext cx="2246833" cy="184666"/>
          </a:xfrm>
          <a:noFill/>
        </p:spPr>
        <p:txBody>
          <a:bodyPr/>
          <a:lstStyle/>
          <a:p>
            <a:pPr lvl="4"/>
            <a:r>
              <a:rPr lang="en-US" dirty="0"/>
              <a:t>Sameer Vermani, Qualcomm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2" y="8985250"/>
            <a:ext cx="415177" cy="184666"/>
          </a:xfrm>
          <a:noFill/>
        </p:spPr>
        <p:txBody>
          <a:bodyPr/>
          <a:lstStyle/>
          <a:p>
            <a:r>
              <a:rPr lang="en-US" dirty="0" smtClean="0"/>
              <a:t>Page </a:t>
            </a:r>
            <a:fld id="{F0BEBD79-9592-4A52-90DC-3BF1A155CCE7}" type="slidenum">
              <a:rPr lang="en-US" smtClean="0"/>
              <a:pPr/>
              <a:t>8</a:t>
            </a:fld>
            <a:endParaRPr lang="en-US" dirty="0" smtClean="0"/>
          </a:p>
        </p:txBody>
      </p:sp>
      <p:sp>
        <p:nvSpPr>
          <p:cNvPr id="256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3263"/>
            <a:ext cx="4622800" cy="3467100"/>
          </a:xfrm>
          <a:ln cap="flat"/>
        </p:spPr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1890026" y="95707"/>
            <a:ext cx="4391715" cy="215444"/>
          </a:xfrm>
          <a:ln/>
        </p:spPr>
        <p:txBody>
          <a:bodyPr/>
          <a:lstStyle/>
          <a:p>
            <a:r>
              <a:rPr lang="en-US" dirty="0"/>
              <a:t>doc.: IEEE 802.11-09/1234r0doc.: IEEE 802.11-yy/xxxxr0</a:t>
            </a:r>
          </a:p>
        </p:txBody>
      </p:sp>
      <p:sp>
        <p:nvSpPr>
          <p:cNvPr id="25602" name="Rectangle 2"/>
          <p:cNvSpPr txBox="1">
            <a:spLocks noGrp="1" noChangeArrowheads="1"/>
          </p:cNvSpPr>
          <p:nvPr/>
        </p:nvSpPr>
        <p:spPr bwMode="auto">
          <a:xfrm>
            <a:off x="4085881" y="9570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dirty="0"/>
              <a:t>doc.: IEEE 802.11-yy/xxxxr0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7"/>
            <a:ext cx="1198983" cy="215444"/>
          </a:xfrm>
          <a:noFill/>
        </p:spPr>
        <p:txBody>
          <a:bodyPr/>
          <a:lstStyle/>
          <a:p>
            <a:r>
              <a:rPr lang="en-US" dirty="0"/>
              <a:t>November 2009</a:t>
            </a:r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034907" y="8985250"/>
            <a:ext cx="2246833" cy="184666"/>
          </a:xfrm>
          <a:noFill/>
        </p:spPr>
        <p:txBody>
          <a:bodyPr/>
          <a:lstStyle/>
          <a:p>
            <a:pPr lvl="4"/>
            <a:r>
              <a:rPr lang="en-US" dirty="0"/>
              <a:t>Sameer Vermani, Qualcomm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2" y="8985250"/>
            <a:ext cx="415177" cy="184666"/>
          </a:xfrm>
          <a:noFill/>
        </p:spPr>
        <p:txBody>
          <a:bodyPr/>
          <a:lstStyle/>
          <a:p>
            <a:r>
              <a:rPr lang="en-US" dirty="0" smtClean="0"/>
              <a:t>Page </a:t>
            </a:r>
            <a:fld id="{F0BEBD79-9592-4A52-90DC-3BF1A155CCE7}" type="slidenum">
              <a:rPr lang="en-US" smtClean="0"/>
              <a:pPr/>
              <a:t>9</a:t>
            </a:fld>
            <a:endParaRPr lang="en-US" dirty="0" smtClean="0"/>
          </a:p>
        </p:txBody>
      </p:sp>
      <p:sp>
        <p:nvSpPr>
          <p:cNvPr id="256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3263"/>
            <a:ext cx="4622800" cy="3467100"/>
          </a:xfrm>
          <a:ln cap="flat"/>
        </p:spPr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Huai-Rong Shao, et. al. Samsung Electronics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Huai-Rong Shao, et. al. Samsung Electronics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Huai-Rong Shao, et. al. Samsung Electronics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Huai-Rong Shao, et. al. Samsung Electronics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Huai-Rong Shao, et. al. Samsung Electronics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Huai-Rong Shao, et. al. Samsung Electronics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Huai-Rong Shao, et. al. Samsung Electronics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Huai-Rong Shao, et. al. Samsung Electronics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Huai-Rong Shao, et. al. Samsung Electronics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Huai-Rong Shao, et. al. Samsung Electronics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Huai-Rong Shao, et. al. Samsung Electronics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59508" y="6475413"/>
            <a:ext cx="27844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Huai-Rong Shao, et. al. Samsung Electronics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802.11-12/0816r0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jianhan.liu@mediatek.com" TargetMode="External"/><Relationship Id="rId13" Type="http://schemas.openxmlformats.org/officeDocument/2006/relationships/hyperlink" Target="mailto:mfischer@broadcom.com" TargetMode="External"/><Relationship Id="rId3" Type="http://schemas.openxmlformats.org/officeDocument/2006/relationships/hyperlink" Target="mailto:hr.shao@samsung.com" TargetMode="External"/><Relationship Id="rId7" Type="http://schemas.openxmlformats.org/officeDocument/2006/relationships/hyperlink" Target="mailto:james.wang@mediatek.com" TargetMode="External"/><Relationship Id="rId12" Type="http://schemas.openxmlformats.org/officeDocument/2006/relationships/hyperlink" Target="mailto:kiran.uln@mediatek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ochun.wang@mediatek.com" TargetMode="External"/><Relationship Id="rId11" Type="http://schemas.openxmlformats.org/officeDocument/2006/relationships/hyperlink" Target="mailto:thomas.pare@mediatek.com" TargetMode="External"/><Relationship Id="rId5" Type="http://schemas.openxmlformats.org/officeDocument/2006/relationships/hyperlink" Target="mailto:yongho.seok@lge.com" TargetMode="External"/><Relationship Id="rId15" Type="http://schemas.openxmlformats.org/officeDocument/2006/relationships/hyperlink" Target="mailto:fei.tong@csr.com" TargetMode="External"/><Relationship Id="rId10" Type="http://schemas.openxmlformats.org/officeDocument/2006/relationships/hyperlink" Target="mailto:james.yee@mediatek.com" TargetMode="External"/><Relationship Id="rId4" Type="http://schemas.openxmlformats.org/officeDocument/2006/relationships/hyperlink" Target="mailto:chiu.ngo@samsung.com" TargetMode="External"/><Relationship Id="rId9" Type="http://schemas.openxmlformats.org/officeDocument/2006/relationships/hyperlink" Target="mailto:vish.ponnampalam@mediatek.com" TargetMode="External"/><Relationship Id="rId14" Type="http://schemas.openxmlformats.org/officeDocument/2006/relationships/hyperlink" Target="mailto:ewong@broadcom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sudhirs@marvell.com" TargetMode="External"/><Relationship Id="rId13" Type="http://schemas.openxmlformats.org/officeDocument/2006/relationships/hyperlink" Target="mailto:Betty.Zhao@huawei.com" TargetMode="External"/><Relationship Id="rId3" Type="http://schemas.openxmlformats.org/officeDocument/2006/relationships/hyperlink" Target="mailto:minyoung.park@intel.com" TargetMode="External"/><Relationship Id="rId7" Type="http://schemas.openxmlformats.org/officeDocument/2006/relationships/hyperlink" Target="mailto:Hongyuan@marvell.com" TargetMode="External"/><Relationship Id="rId12" Type="http://schemas.openxmlformats.org/officeDocument/2006/relationships/hyperlink" Target="mailto:Younghoon.Kwon@huawei.com" TargetMode="External"/><Relationship Id="rId17" Type="http://schemas.openxmlformats.org/officeDocument/2006/relationships/hyperlink" Target="mailto:lv.kaiying@zte.com.cn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yongliu@marvell.com" TargetMode="External"/><Relationship Id="rId11" Type="http://schemas.openxmlformats.org/officeDocument/2006/relationships/hyperlink" Target="mailto:Osama.AboulMagd@huawei.com" TargetMode="External"/><Relationship Id="rId5" Type="http://schemas.openxmlformats.org/officeDocument/2006/relationships/hyperlink" Target="mailto:emily.h.qi@intel.com" TargetMode="External"/><Relationship Id="rId15" Type="http://schemas.openxmlformats.org/officeDocument/2006/relationships/hyperlink" Target="mailto:ZhenBin@huawei.com" TargetMode="External"/><Relationship Id="rId10" Type="http://schemas.openxmlformats.org/officeDocument/2006/relationships/hyperlink" Target="mailto:George.Calcev@huawei.com" TargetMode="External"/><Relationship Id="rId4" Type="http://schemas.openxmlformats.org/officeDocument/2006/relationships/hyperlink" Target="mailto:thomas.a.tetzlaff@intel.com" TargetMode="External"/><Relationship Id="rId9" Type="http://schemas.openxmlformats.org/officeDocument/2006/relationships/hyperlink" Target="mailto:smerlin@qualcomm.com" TargetMode="External"/><Relationship Id="rId14" Type="http://schemas.openxmlformats.org/officeDocument/2006/relationships/hyperlink" Target="mailto:David.Yangxun@huawei.com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Sk-lee@etri.re.kr" TargetMode="External"/><Relationship Id="rId13" Type="http://schemas.openxmlformats.org/officeDocument/2006/relationships/hyperlink" Target="mailto:wlyeow@i2r.a-star.edu.sg" TargetMode="External"/><Relationship Id="rId3" Type="http://schemas.openxmlformats.org/officeDocument/2006/relationships/hyperlink" Target="mailto:minho@etri.re.kr" TargetMode="External"/><Relationship Id="rId7" Type="http://schemas.openxmlformats.org/officeDocument/2006/relationships/hyperlink" Target="mailto:parkjw@etri.re.kr" TargetMode="External"/><Relationship Id="rId12" Type="http://schemas.openxmlformats.org/officeDocument/2006/relationships/hyperlink" Target="mailto:hwang@i2r.a-star.edu.sg" TargetMode="External"/><Relationship Id="rId17" Type="http://schemas.openxmlformats.org/officeDocument/2006/relationships/hyperlink" Target="mailto:cmteo@i2r.a-star.edu.sg" TargetMode="External"/><Relationship Id="rId2" Type="http://schemas.openxmlformats.org/officeDocument/2006/relationships/notesSlide" Target="../notesSlides/notesSlide3.xml"/><Relationship Id="rId16" Type="http://schemas.openxmlformats.org/officeDocument/2006/relationships/hyperlink" Target="mailto:athoang@i2r.a-star.edu.s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heejung@etri.re.kr" TargetMode="External"/><Relationship Id="rId11" Type="http://schemas.openxmlformats.org/officeDocument/2006/relationships/hyperlink" Target="mailto:skzheng@i2r.a-star.edu.sg" TargetMode="External"/><Relationship Id="rId5" Type="http://schemas.openxmlformats.org/officeDocument/2006/relationships/hyperlink" Target="mailto:kwonjin@etri.re.kr" TargetMode="External"/><Relationship Id="rId15" Type="http://schemas.openxmlformats.org/officeDocument/2006/relationships/hyperlink" Target="mailto:jshankar@i2r.a-star.edu.sg" TargetMode="External"/><Relationship Id="rId10" Type="http://schemas.openxmlformats.org/officeDocument/2006/relationships/hyperlink" Target="mailto:Mori.ken1@jp.panasonic.com" TargetMode="External"/><Relationship Id="rId4" Type="http://schemas.openxmlformats.org/officeDocument/2006/relationships/hyperlink" Target="mailto:jasonlee@etri.re.kr" TargetMode="External"/><Relationship Id="rId9" Type="http://schemas.openxmlformats.org/officeDocument/2006/relationships/hyperlink" Target="mailto:Rojan.Chitrakar@sg.panasonic.com" TargetMode="External"/><Relationship Id="rId14" Type="http://schemas.openxmlformats.org/officeDocument/2006/relationships/hyperlink" Target="mailto:leizd@i2r.a-star.edu.sg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838200"/>
          </a:xfrm>
        </p:spPr>
        <p:txBody>
          <a:bodyPr/>
          <a:lstStyle/>
          <a:p>
            <a:r>
              <a:rPr lang="en-US" dirty="0" smtClean="0"/>
              <a:t>Channelization Selection for 802.11ah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2012-07-16</a:t>
            </a:r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4291013" y="6477000"/>
            <a:ext cx="4333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1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762000" y="1885582"/>
          <a:ext cx="7924801" cy="4530459"/>
        </p:xfrm>
        <a:graphic>
          <a:graphicData uri="http://schemas.openxmlformats.org/drawingml/2006/table">
            <a:tbl>
              <a:tblPr/>
              <a:tblGrid>
                <a:gridCol w="1371600"/>
                <a:gridCol w="1447800"/>
                <a:gridCol w="1981200"/>
                <a:gridCol w="1282784"/>
                <a:gridCol w="1841417"/>
              </a:tblGrid>
              <a:tr h="3308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dirty="0">
                          <a:latin typeface="Times New Roman"/>
                          <a:ea typeface="Batang"/>
                        </a:rPr>
                        <a:t>Name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Times New Roman"/>
                          <a:ea typeface="Malgun Gothic"/>
                        </a:rPr>
                        <a:t>Affiliations</a:t>
                      </a:r>
                      <a:endParaRPr lang="en-US" sz="800">
                        <a:latin typeface="Times New Roman"/>
                        <a:ea typeface="Malgun Gothic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Times New Roman"/>
                          <a:ea typeface="Malgun Gothic"/>
                        </a:rPr>
                        <a:t>Address</a:t>
                      </a:r>
                      <a:endParaRPr lang="en-US" sz="800">
                        <a:latin typeface="Times New Roman"/>
                        <a:ea typeface="Malgun Gothic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Times New Roman"/>
                          <a:ea typeface="Malgun Gothic"/>
                        </a:rPr>
                        <a:t>Phone</a:t>
                      </a:r>
                      <a:endParaRPr lang="en-US" sz="800">
                        <a:latin typeface="Times New Roman"/>
                        <a:ea typeface="Malgun Gothic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Times New Roman"/>
                          <a:ea typeface="Malgun Gothic"/>
                        </a:rPr>
                        <a:t>email</a:t>
                      </a:r>
                      <a:endParaRPr lang="en-US" sz="800">
                        <a:latin typeface="Times New Roman"/>
                        <a:ea typeface="Malgun Gothic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774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Huai-Rong Shao  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Samsung Electronics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75</a:t>
                      </a:r>
                      <a:r>
                        <a:rPr lang="en-US" sz="900" kern="12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 West </a:t>
                      </a:r>
                      <a:r>
                        <a:rPr lang="en-US" sz="900" kern="1200" baseline="0" dirty="0" err="1" smtClean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Plumeria</a:t>
                      </a:r>
                      <a:r>
                        <a:rPr lang="en-US" sz="900" kern="12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 Dr, San Jose, CA 95134</a:t>
                      </a:r>
                      <a:endParaRPr lang="en-US" sz="9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smtClean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+1-408-544-2754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3"/>
                        </a:rPr>
                        <a:t>hr.shao@samsung.com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496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Chiu Ngo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Samsung Electronics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4"/>
                        </a:rPr>
                        <a:t>chiu.ngo@samsung.com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496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Yongho Seok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LG Electronics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LG R&amp;D Complex Anyang-Shi, Kyungki-Do, Korea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+82-31-450-1947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5"/>
                        </a:rPr>
                        <a:t>yongho.seok@lge.com</a:t>
                      </a: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13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Jinsoo Choi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LG Electronics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79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Jeongki Kim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LG Electronics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79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Jin Sam Kwak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LG Electronics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673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ChaoChun Wang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MediaTek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solidFill>
                            <a:srgbClr val="393939"/>
                          </a:solidFill>
                          <a:latin typeface="Arial"/>
                          <a:ea typeface="Times New Roman"/>
                          <a:cs typeface="Times New Roman"/>
                          <a:hlinkClick r:id="rId6"/>
                        </a:rPr>
                        <a:t>chaochun.wang@mediatek.com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79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James Wang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MediaTek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solidFill>
                            <a:srgbClr val="393939"/>
                          </a:solidFill>
                          <a:latin typeface="Arial"/>
                          <a:ea typeface="Times New Roman"/>
                          <a:cs typeface="Times New Roman"/>
                          <a:hlinkClick r:id="rId7"/>
                        </a:rPr>
                        <a:t>james.wang@mediatek.com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79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Jianhan Liu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MediaTek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>
                          <a:solidFill>
                            <a:srgbClr val="393939"/>
                          </a:solidFill>
                          <a:latin typeface="Arial"/>
                          <a:ea typeface="Times New Roman"/>
                          <a:cs typeface="Times New Roman"/>
                          <a:hlinkClick r:id="rId8"/>
                        </a:rPr>
                        <a:t>jianhan.liu@mediatek.com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673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Vish Ponnampalam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MediaTek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solidFill>
                            <a:srgbClr val="393939"/>
                          </a:solidFill>
                          <a:latin typeface="Arial"/>
                          <a:ea typeface="Times New Roman"/>
                          <a:cs typeface="Times New Roman"/>
                          <a:hlinkClick r:id="rId9"/>
                        </a:rPr>
                        <a:t>vish.ponnampalam@mediatek.com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79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James Yee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MediaTek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solidFill>
                            <a:srgbClr val="393939"/>
                          </a:solidFill>
                          <a:latin typeface="Arial"/>
                          <a:ea typeface="Times New Roman"/>
                          <a:cs typeface="Times New Roman"/>
                          <a:hlinkClick r:id="rId10"/>
                        </a:rPr>
                        <a:t>james.yee@mediatek.com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79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Thomas Pare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MediaTek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solidFill>
                            <a:srgbClr val="393939"/>
                          </a:solidFill>
                          <a:latin typeface="Arial"/>
                          <a:ea typeface="Times New Roman"/>
                          <a:cs typeface="Times New Roman"/>
                          <a:hlinkClick r:id="rId11"/>
                        </a:rPr>
                        <a:t>thomas.pare@mediatek.com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79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Kiran Uln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MediaTek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solidFill>
                            <a:srgbClr val="393939"/>
                          </a:solidFill>
                          <a:latin typeface="Arial"/>
                          <a:ea typeface="Times New Roman"/>
                          <a:cs typeface="Times New Roman"/>
                          <a:hlinkClick r:id="rId12"/>
                        </a:rPr>
                        <a:t>kiran.uln@mediatek.com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53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Matthew Fischer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Broadcom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190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Mathilda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 Place, Sunnyvale, CA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+1 408 543 3370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13"/>
                        </a:rPr>
                        <a:t>mfischer@broadcom.com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Eric Wong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Broadcom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14"/>
                        </a:rPr>
                        <a:t>ewong@broadcom.com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Fei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 Tong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CSR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Churchill House, Cambridge business park, CB4 0WZ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0044-1223692160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15"/>
                        </a:rPr>
                        <a:t>fei.tong@csr.com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Stefan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 Aust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  <a:cs typeface="Times New Roman" pitchFamily="18" charset="0"/>
                        </a:rPr>
                        <a:t>NEC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effectLst/>
                          <a:latin typeface="+mn-lt"/>
                          <a:ea typeface="ＭＳ 明朝"/>
                        </a:rPr>
                        <a:t>1753 </a:t>
                      </a:r>
                      <a:r>
                        <a:rPr lang="en-US" sz="800" dirty="0" err="1" smtClean="0">
                          <a:effectLst/>
                          <a:latin typeface="+mn-lt"/>
                          <a:ea typeface="ＭＳ 明朝"/>
                        </a:rPr>
                        <a:t>Shimonumabe</a:t>
                      </a:r>
                      <a:r>
                        <a:rPr lang="en-US" sz="800" dirty="0" smtClean="0">
                          <a:effectLst/>
                          <a:latin typeface="+mn-lt"/>
                          <a:ea typeface="ＭＳ 明朝"/>
                        </a:rPr>
                        <a:t>, Nakahara-</a:t>
                      </a:r>
                      <a:r>
                        <a:rPr lang="en-US" sz="800" dirty="0" err="1" smtClean="0">
                          <a:effectLst/>
                          <a:latin typeface="+mn-lt"/>
                          <a:ea typeface="ＭＳ 明朝"/>
                        </a:rPr>
                        <a:t>ku</a:t>
                      </a:r>
                      <a:r>
                        <a:rPr lang="en-US" sz="800" dirty="0" smtClean="0">
                          <a:effectLst/>
                          <a:latin typeface="+mn-lt"/>
                          <a:ea typeface="ＭＳ 明朝"/>
                        </a:rPr>
                        <a:t>, Kawasaki, Kanagawa 211-8666, Japan</a:t>
                      </a:r>
                      <a:endParaRPr lang="ja-JP" altLang="en-US" sz="800" smtClean="0">
                        <a:effectLst/>
                        <a:latin typeface="+mn-lt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  <a:cs typeface="Times New Roman" pitchFamily="18" charset="0"/>
                        </a:rPr>
                        <a:t>+81 44 435 1177</a:t>
                      </a: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  <a:hlinkClick r:id="rId15"/>
                        </a:rPr>
                        <a:t>aust.st@ncos.nec.co.jp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9508" y="6475413"/>
            <a:ext cx="27844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Huai-Rong Shao, et. al. Samsung Electronics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Channel selection rules need to be defined</a:t>
            </a:r>
          </a:p>
          <a:p>
            <a:pPr lvl="1"/>
            <a:r>
              <a:rPr lang="en-US" sz="2000" dirty="0" smtClean="0"/>
              <a:t>Minimize interference between BSS</a:t>
            </a:r>
          </a:p>
          <a:p>
            <a:pPr lvl="1"/>
            <a:r>
              <a:rPr lang="en-US" sz="2000" dirty="0" smtClean="0"/>
              <a:t>Maximize the usage of  channels  for different applications</a:t>
            </a:r>
            <a:endParaRPr lang="en-US" sz="2800" dirty="0" smtClean="0"/>
          </a:p>
          <a:p>
            <a:r>
              <a:rPr lang="en-US" altLang="ko-KR" sz="2400" dirty="0" smtClean="0"/>
              <a:t>Channel selection at BSS setup stage</a:t>
            </a:r>
          </a:p>
          <a:p>
            <a:pPr lvl="1"/>
            <a:r>
              <a:rPr lang="en-US" sz="2000" dirty="0" smtClean="0"/>
              <a:t>New BSS should select a channel which can help keep maximum number of available wider bandwidth channels</a:t>
            </a:r>
            <a:endParaRPr lang="en-US" altLang="ko-KR" sz="20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>
          <a:xfrm>
            <a:off x="1981200" y="6477000"/>
            <a:ext cx="278441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7000"/>
            <a:ext cx="2784417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Huai-Rong Shao, et. al, Samsung Electronics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5557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to include the following </a:t>
            </a:r>
            <a:r>
              <a:rPr lang="en-US" altLang="ko-KR" dirty="0" smtClean="0"/>
              <a:t>channel selection rule in the 802.11ah specification framework document?</a:t>
            </a:r>
            <a:endParaRPr lang="en-US" altLang="ko-KR" dirty="0"/>
          </a:p>
          <a:p>
            <a:pPr lvl="1"/>
            <a:r>
              <a:rPr lang="en-US" dirty="0" smtClean="0"/>
              <a:t>Among all available channels, the new BSS should select an idle channel which can help keep maximum number of  idle (available) wider bandwidth channels after it is selected (Details TBD). 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sz="1800" b="0" dirty="0" smtClean="0"/>
              <a:t>Y</a:t>
            </a:r>
          </a:p>
          <a:p>
            <a:r>
              <a:rPr lang="en-US" sz="1800" b="0" dirty="0" smtClean="0"/>
              <a:t>N</a:t>
            </a:r>
          </a:p>
          <a:p>
            <a:r>
              <a:rPr lang="en-US" sz="1800" b="0" dirty="0" smtClean="0"/>
              <a:t>A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>
          <a:xfrm>
            <a:off x="2667000" y="6477000"/>
            <a:ext cx="1981200" cy="1524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0" y="6477000"/>
            <a:ext cx="2784417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Huai-Rong Shao, et. al, Samsung Electronics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5498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685800" y="838200"/>
            <a:ext cx="3581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continued:</a:t>
            </a:r>
            <a:endParaRPr lang="en-US" sz="2000" dirty="0"/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4291589" y="6477000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</a:t>
            </a:r>
            <a:r>
              <a:rPr lang="en-US" dirty="0" smtClean="0">
                <a:cs typeface="+mn-cs"/>
              </a:rPr>
              <a:t>2</a:t>
            </a:r>
            <a:endParaRPr lang="en-US" dirty="0">
              <a:cs typeface="+mn-cs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85800" y="1370152"/>
          <a:ext cx="8001000" cy="4889613"/>
        </p:xfrm>
        <a:graphic>
          <a:graphicData uri="http://schemas.openxmlformats.org/drawingml/2006/table">
            <a:tbl>
              <a:tblPr/>
              <a:tblGrid>
                <a:gridCol w="1600200"/>
                <a:gridCol w="1066800"/>
                <a:gridCol w="1828800"/>
                <a:gridCol w="990600"/>
                <a:gridCol w="2514600"/>
              </a:tblGrid>
              <a:tr h="2989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0" dirty="0">
                          <a:latin typeface="Calibri"/>
                          <a:ea typeface="SimSun"/>
                          <a:cs typeface="Times New Roman"/>
                        </a:rPr>
                        <a:t>Name</a:t>
                      </a:r>
                    </a:p>
                  </a:txBody>
                  <a:tcPr marL="49095" marR="49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Affiliations</a:t>
                      </a:r>
                      <a:endParaRPr lang="en-US" sz="700">
                        <a:solidFill>
                          <a:srgbClr val="000000"/>
                        </a:solidFill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Address</a:t>
                      </a:r>
                      <a:endParaRPr lang="en-US" sz="700">
                        <a:solidFill>
                          <a:srgbClr val="000000"/>
                        </a:solidFill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Phone</a:t>
                      </a:r>
                      <a:endParaRPr lang="en-US" sz="700">
                        <a:solidFill>
                          <a:srgbClr val="000000"/>
                        </a:solidFill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Malgun Gothic"/>
                          <a:cs typeface="Times New Roman"/>
                        </a:rPr>
                        <a:t>email</a:t>
                      </a:r>
                      <a:endParaRPr lang="en-US" sz="700">
                        <a:solidFill>
                          <a:srgbClr val="000000"/>
                        </a:solidFill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99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Minyoung Park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Intel Corp.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3"/>
                        </a:rPr>
                        <a:t>minyoung.park@intel.com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99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Tom Tetzlaff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Intel Corp.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4"/>
                        </a:rPr>
                        <a:t>thomas.a.tetzlaff@intel.com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99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Emily Qi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Intel Corp.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5"/>
                        </a:rPr>
                        <a:t>emily.h.qi@intel.com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99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Yong Liu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Marvell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6"/>
                        </a:rPr>
                        <a:t>yongliu@marvell.com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99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Hongyuan Zhang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Marvell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7"/>
                        </a:rPr>
                        <a:t>Hongyuan@marvell.com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8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Sudhir Srinivasa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Marvell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8"/>
                        </a:rPr>
                        <a:t>sudhirs@marvell.com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Simone Merlin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Qualcomm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5775 Morehouse Dr, San Diego, CA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8588451243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9"/>
                        </a:rPr>
                        <a:t>smerlin@qualcomm.com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Alfred Asterjadhi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Qualcomm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Amin Jafarian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Qualcomm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Santosh Abraham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Qualcomm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Menzo Wentink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Qualcomm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Hemanth Sampath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Qualcomm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VK Jones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Qualcomm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George Calcev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Huawei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Rolling Meadows, IL USA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10"/>
                        </a:rPr>
                        <a:t>George.Calcev@huawei.com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Osama Aboul Magd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Huawei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11"/>
                        </a:rPr>
                        <a:t>Osama.AboulMagd@huawei.com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Young Hoon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Huawei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12"/>
                        </a:rPr>
                        <a:t>Younghoon.Kwon@huawei.com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Betty Zhao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Huawei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13"/>
                        </a:rPr>
                        <a:t>Betty.Zhao@huawei.com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David Yangxun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Huawei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14"/>
                        </a:rPr>
                        <a:t>David.Yangxun@huawei.com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Bin Zhen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Huawei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15"/>
                        </a:rPr>
                        <a:t>ZhenBin@huawei.com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Sun, Bo        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ZTE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16"/>
                        </a:rPr>
                        <a:t>sun.bo1@zte.com.cn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Lv, Kaiying       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ZTE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17"/>
                        </a:rPr>
                        <a:t>lv.kaiying@zte.com.cn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9508" y="6475413"/>
            <a:ext cx="27844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Huai-Rong Shao, et. al. Samsung Electronics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6858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continued:</a:t>
            </a:r>
            <a:endParaRPr lang="en-US" sz="2000" dirty="0"/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4291589" y="6477000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</a:t>
            </a:r>
            <a:r>
              <a:rPr lang="en-US" dirty="0" smtClean="0">
                <a:cs typeface="+mn-cs"/>
              </a:rPr>
              <a:t>3</a:t>
            </a:r>
            <a:endParaRPr lang="en-US" dirty="0">
              <a:cs typeface="+mn-cs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1000" y="1143000"/>
          <a:ext cx="8534401" cy="5065540"/>
        </p:xfrm>
        <a:graphic>
          <a:graphicData uri="http://schemas.openxmlformats.org/drawingml/2006/table">
            <a:tbl>
              <a:tblPr/>
              <a:tblGrid>
                <a:gridCol w="1792225"/>
                <a:gridCol w="1484375"/>
                <a:gridCol w="1844040"/>
                <a:gridCol w="1280160"/>
                <a:gridCol w="2133601"/>
              </a:tblGrid>
              <a:tr h="304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Name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latin typeface="Times New Roman"/>
                          <a:ea typeface="Malgun Gothic"/>
                        </a:rPr>
                        <a:t>Affiliations</a:t>
                      </a:r>
                      <a:endParaRPr lang="en-US" sz="800" dirty="0">
                        <a:latin typeface="Times New Roman"/>
                        <a:ea typeface="Malgun Gothic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Times New Roman"/>
                          <a:ea typeface="Malgun Gothic"/>
                        </a:rPr>
                        <a:t>Address</a:t>
                      </a:r>
                      <a:endParaRPr lang="en-US" sz="800">
                        <a:latin typeface="Times New Roman"/>
                        <a:ea typeface="Malgun Gothic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Times New Roman"/>
                          <a:ea typeface="Malgun Gothic"/>
                        </a:rPr>
                        <a:t>Phone</a:t>
                      </a:r>
                      <a:endParaRPr lang="en-US" sz="800">
                        <a:latin typeface="Times New Roman"/>
                        <a:ea typeface="Malgun Gothic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latin typeface="Times New Roman"/>
                          <a:ea typeface="Malgun Gothic"/>
                        </a:rPr>
                        <a:t>email</a:t>
                      </a:r>
                      <a:endParaRPr lang="en-US" sz="800">
                        <a:latin typeface="Times New Roman"/>
                        <a:ea typeface="Malgun Gothic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258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Minho Cheong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ETRI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138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Gajeongno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,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Yuseong-gu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,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Dajeon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, Korea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+82 42 860 5635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3"/>
                        </a:rPr>
                        <a:t>minho@etri.re.kr</a:t>
                      </a:r>
                      <a:endParaRPr lang="en-US" sz="1200" kern="1200" dirty="0" err="1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Jae Seung Lee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ETRI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err="1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4"/>
                        </a:rPr>
                        <a:t>jasonlee@etri.re.kr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Hyoungjin Kwon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ETRI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err="1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err="1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5"/>
                        </a:rPr>
                        <a:t>kwonjin@etri.re.kr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Heejung Yu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ETRI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err="1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err="1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6"/>
                        </a:rPr>
                        <a:t>heejung@etri.re.kr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Jaewoo Park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ETRI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err="1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err="1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7"/>
                        </a:rPr>
                        <a:t>parkjw@etri.re.kr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Sok-kyu Lee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ETRI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err="1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err="1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8"/>
                        </a:rPr>
                        <a:t>Sk-lee@etri.re.kr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Sayantan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Choudhury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Nokia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err="1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err="1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err="1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Taejoon Kim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Nokia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err="1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Klaus Doppler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Nokia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err="1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Chittabrata Ghosh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Nokia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err="1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err="1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99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Esa Tuomaala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Nokia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err="1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err="1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Rojan Chitrakar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Panasonic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err="1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err="1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9"/>
                        </a:rPr>
                        <a:t>Rojan.Chitrakar@sg.panasonic.com</a:t>
                      </a:r>
                      <a:endParaRPr lang="en-US" sz="1000" kern="1200" dirty="0" err="1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Ken Mori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Panasonic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err="1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10"/>
                        </a:rPr>
                        <a:t>Mori.ken1@jp.panasonic.com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Shoukang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Zheng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I2R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1 Fusionopolis Way, #21-01 Connexis Tower, Singapore 138632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+65-6408 2000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11"/>
                        </a:rPr>
                        <a:t>skzheng@i2r.a-star.edu.sg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Haiguang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 Wang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I2R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12"/>
                        </a:rPr>
                        <a:t>hwang@i2r.a-star.edu.sg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 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Wai Leong Yeow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I2R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13"/>
                        </a:rPr>
                        <a:t>wlyeow@i2r.a-star.edu.sg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Zander Lei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I2R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14"/>
                        </a:rPr>
                        <a:t>leizd@i2r.a-star.edu.sg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Jaya Shankar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I2R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15"/>
                        </a:rPr>
                        <a:t>jshankar@i2r.a-star.edu.sg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Anh Tuan Hoang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I2R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16"/>
                        </a:rPr>
                        <a:t>athoang@i2r.a-star.edu.sg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 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Joseph Teo Chee Ming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I2R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17"/>
                        </a:rPr>
                        <a:t>cmteo@i2r.a-star.edu.sg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Shusaku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Shimada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Yokogawa Co.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8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2-9-32 </a:t>
                      </a:r>
                      <a:r>
                        <a:rPr lang="en-US" altLang="ja-JP" sz="800" kern="1200" dirty="0" err="1" smtClean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Nakacho</a:t>
                      </a:r>
                      <a:endParaRPr lang="ja-JP" altLang="ja-JP" sz="800" kern="1200" dirty="0" smtClean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800" kern="1200" dirty="0" err="1" smtClean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Musashino-shi</a:t>
                      </a:r>
                      <a:r>
                        <a:rPr lang="en-US" altLang="ja-JP" sz="8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, Tokyo</a:t>
                      </a:r>
                      <a:endParaRPr lang="ja-JP" altLang="ja-JP" sz="800" kern="1200" dirty="0" smtClean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8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</a:rPr>
                        <a:t>180-8750 ,Japan</a:t>
                      </a:r>
                      <a:endParaRPr lang="ja-JP" altLang="ja-JP" sz="800" kern="1200" dirty="0" smtClean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明朝" pitchFamily="17" charset="-128"/>
                          <a:cs typeface="Times New Roman" pitchFamily="18" charset="0"/>
                        </a:rPr>
                        <a:t>+81</a:t>
                      </a:r>
                      <a:r>
                        <a:rPr kumimoji="0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明朝" pitchFamily="17" charset="-128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明朝" pitchFamily="17" charset="-128"/>
                          <a:cs typeface="Times New Roman" pitchFamily="18" charset="0"/>
                        </a:rPr>
                        <a:t>42 252 5558</a:t>
                      </a:r>
                      <a:endParaRPr kumimoji="0" lang="ja-JP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17"/>
                        </a:rPr>
                        <a:t>shusaku@ieee.org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  <a:hlinkClick r:id="rId1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9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  <a:cs typeface="Times New Roman" pitchFamily="18" charset="0"/>
                        </a:rPr>
                        <a:t>Mitsuru Iwaoka</a:t>
                      </a: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50" charset="-127"/>
                          <a:cs typeface="Times New Roman" pitchFamily="18" charset="0"/>
                        </a:rPr>
                        <a:t>Yokogawa Electric Co. </a:t>
                      </a: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ja-JP" altLang="ja-JP" sz="800" kern="1200" dirty="0" smtClean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Malgun Gothic"/>
                          <a:cs typeface="+mn-cs"/>
                          <a:hlinkClick r:id="rId17"/>
                        </a:rPr>
                        <a:t>Mitsuru.Iwaoka@jp.yokogawa.com</a:t>
                      </a:r>
                      <a:endParaRPr lang="ko-KR" altLang="ko-KR" sz="1000" kern="1200" dirty="0" smtClean="0">
                        <a:solidFill>
                          <a:schemeClr val="tx1"/>
                        </a:solidFill>
                        <a:latin typeface="Times New Roman"/>
                        <a:ea typeface="Malgun Gothic"/>
                        <a:cs typeface="+mn-cs"/>
                        <a:hlinkClick r:id="rId17"/>
                      </a:endParaRPr>
                    </a:p>
                  </a:txBody>
                  <a:tcPr marL="52415" marR="5241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9508" y="6475413"/>
            <a:ext cx="27844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Huai-Rong Shao, et. al. Samsung Electronics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Motivation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76400"/>
            <a:ext cx="8610600" cy="4114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After channelization is done in US and other countries</a:t>
            </a:r>
          </a:p>
          <a:p>
            <a:pPr eaLnBrk="1" hangingPunct="1"/>
            <a:r>
              <a:rPr lang="en-US" dirty="0" smtClean="0"/>
              <a:t>Channel selection rules need to be defined</a:t>
            </a:r>
          </a:p>
          <a:p>
            <a:pPr lvl="1"/>
            <a:r>
              <a:rPr lang="en-US" dirty="0" smtClean="0"/>
              <a:t>Minimize interference between BSS</a:t>
            </a:r>
          </a:p>
          <a:p>
            <a:pPr lvl="1"/>
            <a:r>
              <a:rPr lang="en-US" dirty="0" smtClean="0"/>
              <a:t>Maximize the usage of  channels  for different applications</a:t>
            </a:r>
            <a:endParaRPr lang="en-US" sz="2600" dirty="0" smtClean="0"/>
          </a:p>
          <a:p>
            <a:pPr lvl="2">
              <a:buNone/>
            </a:pPr>
            <a:endParaRPr lang="en-US" b="1" dirty="0" smtClean="0"/>
          </a:p>
          <a:p>
            <a:pPr lvl="1">
              <a:buNone/>
            </a:pPr>
            <a:endParaRPr lang="en-US" sz="1800" dirty="0" smtClean="0"/>
          </a:p>
          <a:p>
            <a:pPr lvl="1" eaLnBrk="1" hangingPunct="1">
              <a:buNone/>
            </a:pPr>
            <a:endParaRPr lang="en-US" sz="2400" dirty="0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Slide </a:t>
            </a:r>
            <a:fld id="{35BE394B-D5B3-4651-955A-D4679DFCAB91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64047" y="6475413"/>
            <a:ext cx="2784417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Huai-Rong Shao, et. al, Samsung Electronics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 txBox="1">
            <a:spLocks noGrp="1" noChangeArrowheads="1"/>
          </p:cNvSpPr>
          <p:nvPr/>
        </p:nvSpPr>
        <p:spPr bwMode="auto">
          <a:xfrm>
            <a:off x="3965575" y="6521450"/>
            <a:ext cx="7588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latinLnBrk="0" hangingPunct="0"/>
            <a:r>
              <a:rPr lang="en-US" altLang="ja-JP" sz="1200">
                <a:solidFill>
                  <a:schemeClr val="tx1"/>
                </a:solidFill>
              </a:rPr>
              <a:t>Slide </a:t>
            </a:r>
            <a:fld id="{C07FF59A-8D9A-4FD5-B93D-84B868796342}" type="slidenum">
              <a:rPr lang="en-US" altLang="ja-JP" sz="1200">
                <a:solidFill>
                  <a:schemeClr val="tx1"/>
                </a:solidFill>
              </a:rPr>
              <a:pPr algn="ctr" eaLnBrk="0" latinLnBrk="0" hangingPunct="0"/>
              <a:t>5</a:t>
            </a:fld>
            <a:endParaRPr lang="en-US" altLang="ja-JP" sz="1200">
              <a:solidFill>
                <a:schemeClr val="tx1"/>
              </a:solidFill>
            </a:endParaRPr>
          </a:p>
        </p:txBody>
      </p:sp>
      <p:sp>
        <p:nvSpPr>
          <p:cNvPr id="64" name="Title 1"/>
          <p:cNvSpPr txBox="1">
            <a:spLocks/>
          </p:cNvSpPr>
          <p:nvPr/>
        </p:nvSpPr>
        <p:spPr bwMode="auto">
          <a:xfrm>
            <a:off x="152400" y="685800"/>
            <a:ext cx="8229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i="1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83568" y="4869160"/>
            <a:ext cx="7848600" cy="164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latin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 smtClean="0">
                <a:latin typeface="Calibri" pitchFamily="34" charset="0"/>
                <a:cs typeface="Calibri" pitchFamily="34" charset="0"/>
              </a:rPr>
              <a:t>Among 26 MHz totally, only 4 MHz is being used in the above example</a:t>
            </a:r>
          </a:p>
          <a:p>
            <a:pPr marL="342900" lvl="0" indent="-342900" eaLnBrk="0" latin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 smtClean="0">
                <a:latin typeface="Calibri" pitchFamily="34" charset="0"/>
                <a:cs typeface="Calibri" pitchFamily="34" charset="0"/>
              </a:rPr>
              <a:t>But neither 8 MHz nor 16 MHz channels available, and only three 4 MHz channel available  </a:t>
            </a:r>
          </a:p>
        </p:txBody>
      </p:sp>
      <p:sp>
        <p:nvSpPr>
          <p:cNvPr id="65" name="Rectangle 2"/>
          <p:cNvSpPr txBox="1">
            <a:spLocks noChangeArrowheads="1"/>
          </p:cNvSpPr>
          <p:nvPr/>
        </p:nvSpPr>
        <p:spPr>
          <a:xfrm>
            <a:off x="381000" y="685800"/>
            <a:ext cx="8305800" cy="9144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Problem Statement</a:t>
            </a:r>
          </a:p>
        </p:txBody>
      </p:sp>
      <p:grpSp>
        <p:nvGrpSpPr>
          <p:cNvPr id="2" name="Group 291"/>
          <p:cNvGrpSpPr/>
          <p:nvPr/>
        </p:nvGrpSpPr>
        <p:grpSpPr>
          <a:xfrm>
            <a:off x="819004" y="1052736"/>
            <a:ext cx="7486796" cy="3217912"/>
            <a:chOff x="819004" y="1219200"/>
            <a:chExt cx="7486796" cy="3619500"/>
          </a:xfrm>
        </p:grpSpPr>
        <p:sp>
          <p:nvSpPr>
            <p:cNvPr id="125" name="Freeform 7"/>
            <p:cNvSpPr>
              <a:spLocks/>
            </p:cNvSpPr>
            <p:nvPr/>
          </p:nvSpPr>
          <p:spPr bwMode="auto">
            <a:xfrm>
              <a:off x="1947266" y="1852613"/>
              <a:ext cx="25369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1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1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8"/>
            <p:cNvSpPr>
              <a:spLocks noEditPoints="1"/>
            </p:cNvSpPr>
            <p:nvPr/>
          </p:nvSpPr>
          <p:spPr bwMode="auto">
            <a:xfrm>
              <a:off x="1947266" y="1852613"/>
              <a:ext cx="263000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1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1" y="0"/>
                </a:cxn>
                <a:cxn ang="0">
                  <a:pos x="81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1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1" y="0"/>
                  </a:lnTo>
                  <a:lnTo>
                    <a:pt x="81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9"/>
            <p:cNvSpPr>
              <a:spLocks/>
            </p:cNvSpPr>
            <p:nvPr/>
          </p:nvSpPr>
          <p:spPr bwMode="auto">
            <a:xfrm>
              <a:off x="1442667" y="1847850"/>
              <a:ext cx="251362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1" y="0"/>
                </a:cxn>
                <a:cxn ang="0">
                  <a:pos x="108" y="144"/>
                </a:cxn>
                <a:cxn ang="0">
                  <a:pos x="0" y="144"/>
                </a:cxn>
              </a:cxnLst>
              <a:rect l="0" t="0" r="r" b="b"/>
              <a:pathLst>
                <a:path w="108" h="144">
                  <a:moveTo>
                    <a:pt x="0" y="144"/>
                  </a:moveTo>
                  <a:lnTo>
                    <a:pt x="27" y="0"/>
                  </a:lnTo>
                  <a:lnTo>
                    <a:pt x="81" y="0"/>
                  </a:lnTo>
                  <a:lnTo>
                    <a:pt x="108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10"/>
            <p:cNvSpPr>
              <a:spLocks noEditPoints="1"/>
            </p:cNvSpPr>
            <p:nvPr/>
          </p:nvSpPr>
          <p:spPr bwMode="auto">
            <a:xfrm>
              <a:off x="1442667" y="1847850"/>
              <a:ext cx="263000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1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8" y="144"/>
                </a:cxn>
                <a:cxn ang="0">
                  <a:pos x="108" y="149"/>
                </a:cxn>
                <a:cxn ang="0">
                  <a:pos x="0" y="149"/>
                </a:cxn>
                <a:cxn ang="0">
                  <a:pos x="108" y="144"/>
                </a:cxn>
                <a:cxn ang="0">
                  <a:pos x="108" y="144"/>
                </a:cxn>
                <a:cxn ang="0">
                  <a:pos x="81" y="0"/>
                </a:cxn>
                <a:cxn ang="0">
                  <a:pos x="81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4" y="144"/>
                </a:cxn>
                <a:cxn ang="0">
                  <a:pos x="0" y="144"/>
                </a:cxn>
                <a:cxn ang="0">
                  <a:pos x="108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1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8" y="144"/>
                  </a:lnTo>
                  <a:lnTo>
                    <a:pt x="108" y="149"/>
                  </a:lnTo>
                  <a:lnTo>
                    <a:pt x="0" y="149"/>
                  </a:lnTo>
                  <a:close/>
                  <a:moveTo>
                    <a:pt x="108" y="144"/>
                  </a:moveTo>
                  <a:lnTo>
                    <a:pt x="108" y="144"/>
                  </a:lnTo>
                  <a:lnTo>
                    <a:pt x="81" y="0"/>
                  </a:lnTo>
                  <a:lnTo>
                    <a:pt x="81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4" y="144"/>
                  </a:lnTo>
                  <a:lnTo>
                    <a:pt x="0" y="144"/>
                  </a:lnTo>
                  <a:lnTo>
                    <a:pt x="108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1"/>
            <p:cNvSpPr>
              <a:spLocks/>
            </p:cNvSpPr>
            <p:nvPr/>
          </p:nvSpPr>
          <p:spPr bwMode="auto">
            <a:xfrm>
              <a:off x="2957370" y="1852613"/>
              <a:ext cx="251362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1" y="0"/>
                </a:cxn>
                <a:cxn ang="0">
                  <a:pos x="108" y="144"/>
                </a:cxn>
                <a:cxn ang="0">
                  <a:pos x="0" y="144"/>
                </a:cxn>
              </a:cxnLst>
              <a:rect l="0" t="0" r="r" b="b"/>
              <a:pathLst>
                <a:path w="108" h="144">
                  <a:moveTo>
                    <a:pt x="0" y="144"/>
                  </a:moveTo>
                  <a:lnTo>
                    <a:pt x="27" y="0"/>
                  </a:lnTo>
                  <a:lnTo>
                    <a:pt x="81" y="0"/>
                  </a:lnTo>
                  <a:lnTo>
                    <a:pt x="108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12"/>
            <p:cNvSpPr>
              <a:spLocks noEditPoints="1"/>
            </p:cNvSpPr>
            <p:nvPr/>
          </p:nvSpPr>
          <p:spPr bwMode="auto">
            <a:xfrm>
              <a:off x="2957370" y="1852613"/>
              <a:ext cx="260672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1" y="0"/>
                </a:cxn>
                <a:cxn ang="0">
                  <a:pos x="85" y="0"/>
                </a:cxn>
                <a:cxn ang="0">
                  <a:pos x="112" y="144"/>
                </a:cxn>
                <a:cxn ang="0">
                  <a:pos x="108" y="144"/>
                </a:cxn>
                <a:cxn ang="0">
                  <a:pos x="108" y="149"/>
                </a:cxn>
                <a:cxn ang="0">
                  <a:pos x="0" y="149"/>
                </a:cxn>
                <a:cxn ang="0">
                  <a:pos x="108" y="144"/>
                </a:cxn>
                <a:cxn ang="0">
                  <a:pos x="108" y="144"/>
                </a:cxn>
                <a:cxn ang="0">
                  <a:pos x="81" y="0"/>
                </a:cxn>
                <a:cxn ang="0">
                  <a:pos x="81" y="4"/>
                </a:cxn>
                <a:cxn ang="0">
                  <a:pos x="27" y="4"/>
                </a:cxn>
                <a:cxn ang="0">
                  <a:pos x="31" y="0"/>
                </a:cxn>
                <a:cxn ang="0">
                  <a:pos x="4" y="144"/>
                </a:cxn>
                <a:cxn ang="0">
                  <a:pos x="0" y="144"/>
                </a:cxn>
                <a:cxn ang="0">
                  <a:pos x="108" y="144"/>
                </a:cxn>
              </a:cxnLst>
              <a:rect l="0" t="0" r="r" b="b"/>
              <a:pathLst>
                <a:path w="112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1" y="0"/>
                  </a:lnTo>
                  <a:lnTo>
                    <a:pt x="85" y="0"/>
                  </a:lnTo>
                  <a:lnTo>
                    <a:pt x="112" y="144"/>
                  </a:lnTo>
                  <a:lnTo>
                    <a:pt x="108" y="144"/>
                  </a:lnTo>
                  <a:lnTo>
                    <a:pt x="108" y="149"/>
                  </a:lnTo>
                  <a:lnTo>
                    <a:pt x="0" y="149"/>
                  </a:lnTo>
                  <a:close/>
                  <a:moveTo>
                    <a:pt x="108" y="144"/>
                  </a:moveTo>
                  <a:lnTo>
                    <a:pt x="108" y="144"/>
                  </a:lnTo>
                  <a:lnTo>
                    <a:pt x="81" y="0"/>
                  </a:lnTo>
                  <a:lnTo>
                    <a:pt x="81" y="4"/>
                  </a:lnTo>
                  <a:lnTo>
                    <a:pt x="27" y="4"/>
                  </a:lnTo>
                  <a:lnTo>
                    <a:pt x="31" y="0"/>
                  </a:lnTo>
                  <a:lnTo>
                    <a:pt x="4" y="144"/>
                  </a:lnTo>
                  <a:lnTo>
                    <a:pt x="0" y="144"/>
                  </a:lnTo>
                  <a:lnTo>
                    <a:pt x="108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13"/>
            <p:cNvSpPr>
              <a:spLocks/>
            </p:cNvSpPr>
            <p:nvPr/>
          </p:nvSpPr>
          <p:spPr bwMode="auto">
            <a:xfrm>
              <a:off x="1442213" y="2455862"/>
              <a:ext cx="505053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7" y="0"/>
                </a:cxn>
                <a:cxn ang="0">
                  <a:pos x="181" y="0"/>
                </a:cxn>
                <a:cxn ang="0">
                  <a:pos x="217" y="144"/>
                </a:cxn>
                <a:cxn ang="0">
                  <a:pos x="0" y="144"/>
                </a:cxn>
              </a:cxnLst>
              <a:rect l="0" t="0" r="r" b="b"/>
              <a:pathLst>
                <a:path w="217" h="144">
                  <a:moveTo>
                    <a:pt x="0" y="144"/>
                  </a:moveTo>
                  <a:lnTo>
                    <a:pt x="37" y="0"/>
                  </a:lnTo>
                  <a:lnTo>
                    <a:pt x="181" y="0"/>
                  </a:lnTo>
                  <a:lnTo>
                    <a:pt x="217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14"/>
            <p:cNvSpPr>
              <a:spLocks noEditPoints="1"/>
            </p:cNvSpPr>
            <p:nvPr/>
          </p:nvSpPr>
          <p:spPr bwMode="auto">
            <a:xfrm>
              <a:off x="1442213" y="2455862"/>
              <a:ext cx="516689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37" y="0"/>
                </a:cxn>
                <a:cxn ang="0">
                  <a:pos x="37" y="0"/>
                </a:cxn>
                <a:cxn ang="0">
                  <a:pos x="181" y="0"/>
                </a:cxn>
                <a:cxn ang="0">
                  <a:pos x="186" y="0"/>
                </a:cxn>
                <a:cxn ang="0">
                  <a:pos x="222" y="144"/>
                </a:cxn>
                <a:cxn ang="0">
                  <a:pos x="217" y="144"/>
                </a:cxn>
                <a:cxn ang="0">
                  <a:pos x="217" y="149"/>
                </a:cxn>
                <a:cxn ang="0">
                  <a:pos x="0" y="149"/>
                </a:cxn>
                <a:cxn ang="0">
                  <a:pos x="217" y="144"/>
                </a:cxn>
                <a:cxn ang="0">
                  <a:pos x="217" y="144"/>
                </a:cxn>
                <a:cxn ang="0">
                  <a:pos x="181" y="0"/>
                </a:cxn>
                <a:cxn ang="0">
                  <a:pos x="181" y="4"/>
                </a:cxn>
                <a:cxn ang="0">
                  <a:pos x="37" y="4"/>
                </a:cxn>
                <a:cxn ang="0">
                  <a:pos x="41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217" y="144"/>
                </a:cxn>
              </a:cxnLst>
              <a:rect l="0" t="0" r="r" b="b"/>
              <a:pathLst>
                <a:path w="222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181" y="0"/>
                  </a:lnTo>
                  <a:lnTo>
                    <a:pt x="186" y="0"/>
                  </a:lnTo>
                  <a:lnTo>
                    <a:pt x="222" y="144"/>
                  </a:lnTo>
                  <a:lnTo>
                    <a:pt x="217" y="144"/>
                  </a:lnTo>
                  <a:lnTo>
                    <a:pt x="217" y="149"/>
                  </a:lnTo>
                  <a:lnTo>
                    <a:pt x="0" y="149"/>
                  </a:lnTo>
                  <a:close/>
                  <a:moveTo>
                    <a:pt x="217" y="144"/>
                  </a:moveTo>
                  <a:lnTo>
                    <a:pt x="217" y="144"/>
                  </a:lnTo>
                  <a:lnTo>
                    <a:pt x="181" y="0"/>
                  </a:lnTo>
                  <a:lnTo>
                    <a:pt x="181" y="4"/>
                  </a:lnTo>
                  <a:lnTo>
                    <a:pt x="37" y="4"/>
                  </a:lnTo>
                  <a:lnTo>
                    <a:pt x="41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217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Rectangle 16"/>
            <p:cNvSpPr>
              <a:spLocks noChangeArrowheads="1"/>
            </p:cNvSpPr>
            <p:nvPr/>
          </p:nvSpPr>
          <p:spPr bwMode="auto">
            <a:xfrm>
              <a:off x="1295586" y="1219200"/>
              <a:ext cx="430575" cy="187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902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4" name="Rectangle 17"/>
            <p:cNvSpPr>
              <a:spLocks noChangeArrowheads="1"/>
            </p:cNvSpPr>
            <p:nvPr/>
          </p:nvSpPr>
          <p:spPr bwMode="auto">
            <a:xfrm>
              <a:off x="1295586" y="1384300"/>
              <a:ext cx="472469" cy="187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MHz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5" name="Rectangle 19"/>
            <p:cNvSpPr>
              <a:spLocks noChangeArrowheads="1"/>
            </p:cNvSpPr>
            <p:nvPr/>
          </p:nvSpPr>
          <p:spPr bwMode="auto">
            <a:xfrm>
              <a:off x="7833331" y="1219200"/>
              <a:ext cx="430575" cy="187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928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6" name="Rectangle 20"/>
            <p:cNvSpPr>
              <a:spLocks noChangeArrowheads="1"/>
            </p:cNvSpPr>
            <p:nvPr/>
          </p:nvSpPr>
          <p:spPr bwMode="auto">
            <a:xfrm>
              <a:off x="7833331" y="1384300"/>
              <a:ext cx="472469" cy="187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MHz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7" name="Rectangle 21"/>
            <p:cNvSpPr>
              <a:spLocks noChangeArrowheads="1"/>
            </p:cNvSpPr>
            <p:nvPr/>
          </p:nvSpPr>
          <p:spPr bwMode="auto">
            <a:xfrm>
              <a:off x="905049" y="1905000"/>
              <a:ext cx="630734" cy="187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1 MHz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8" name="Freeform 22"/>
            <p:cNvSpPr>
              <a:spLocks/>
            </p:cNvSpPr>
            <p:nvPr/>
          </p:nvSpPr>
          <p:spPr bwMode="auto">
            <a:xfrm>
              <a:off x="1947266" y="2455862"/>
              <a:ext cx="505053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6" y="0"/>
                </a:cxn>
                <a:cxn ang="0">
                  <a:pos x="181" y="0"/>
                </a:cxn>
                <a:cxn ang="0">
                  <a:pos x="217" y="144"/>
                </a:cxn>
                <a:cxn ang="0">
                  <a:pos x="0" y="144"/>
                </a:cxn>
              </a:cxnLst>
              <a:rect l="0" t="0" r="r" b="b"/>
              <a:pathLst>
                <a:path w="217" h="144">
                  <a:moveTo>
                    <a:pt x="0" y="144"/>
                  </a:moveTo>
                  <a:lnTo>
                    <a:pt x="36" y="0"/>
                  </a:lnTo>
                  <a:lnTo>
                    <a:pt x="181" y="0"/>
                  </a:lnTo>
                  <a:lnTo>
                    <a:pt x="217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23"/>
            <p:cNvSpPr>
              <a:spLocks noEditPoints="1"/>
            </p:cNvSpPr>
            <p:nvPr/>
          </p:nvSpPr>
          <p:spPr bwMode="auto">
            <a:xfrm>
              <a:off x="1947266" y="2455862"/>
              <a:ext cx="514362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181" y="0"/>
                </a:cxn>
                <a:cxn ang="0">
                  <a:pos x="185" y="0"/>
                </a:cxn>
                <a:cxn ang="0">
                  <a:pos x="221" y="144"/>
                </a:cxn>
                <a:cxn ang="0">
                  <a:pos x="217" y="144"/>
                </a:cxn>
                <a:cxn ang="0">
                  <a:pos x="217" y="149"/>
                </a:cxn>
                <a:cxn ang="0">
                  <a:pos x="0" y="149"/>
                </a:cxn>
                <a:cxn ang="0">
                  <a:pos x="217" y="144"/>
                </a:cxn>
                <a:cxn ang="0">
                  <a:pos x="217" y="144"/>
                </a:cxn>
                <a:cxn ang="0">
                  <a:pos x="181" y="0"/>
                </a:cxn>
                <a:cxn ang="0">
                  <a:pos x="181" y="4"/>
                </a:cxn>
                <a:cxn ang="0">
                  <a:pos x="36" y="4"/>
                </a:cxn>
                <a:cxn ang="0">
                  <a:pos x="41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217" y="144"/>
                </a:cxn>
              </a:cxnLst>
              <a:rect l="0" t="0" r="r" b="b"/>
              <a:pathLst>
                <a:path w="221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181" y="0"/>
                  </a:lnTo>
                  <a:lnTo>
                    <a:pt x="185" y="0"/>
                  </a:lnTo>
                  <a:lnTo>
                    <a:pt x="221" y="144"/>
                  </a:lnTo>
                  <a:lnTo>
                    <a:pt x="217" y="144"/>
                  </a:lnTo>
                  <a:lnTo>
                    <a:pt x="217" y="149"/>
                  </a:lnTo>
                  <a:lnTo>
                    <a:pt x="0" y="149"/>
                  </a:lnTo>
                  <a:close/>
                  <a:moveTo>
                    <a:pt x="217" y="144"/>
                  </a:moveTo>
                  <a:lnTo>
                    <a:pt x="217" y="144"/>
                  </a:lnTo>
                  <a:lnTo>
                    <a:pt x="181" y="0"/>
                  </a:lnTo>
                  <a:lnTo>
                    <a:pt x="181" y="4"/>
                  </a:lnTo>
                  <a:lnTo>
                    <a:pt x="36" y="4"/>
                  </a:lnTo>
                  <a:lnTo>
                    <a:pt x="41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217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24"/>
            <p:cNvSpPr>
              <a:spLocks/>
            </p:cNvSpPr>
            <p:nvPr/>
          </p:nvSpPr>
          <p:spPr bwMode="auto">
            <a:xfrm>
              <a:off x="2452317" y="2455862"/>
              <a:ext cx="505053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6" y="0"/>
                </a:cxn>
                <a:cxn ang="0">
                  <a:pos x="181" y="0"/>
                </a:cxn>
                <a:cxn ang="0">
                  <a:pos x="217" y="144"/>
                </a:cxn>
                <a:cxn ang="0">
                  <a:pos x="0" y="144"/>
                </a:cxn>
              </a:cxnLst>
              <a:rect l="0" t="0" r="r" b="b"/>
              <a:pathLst>
                <a:path w="217" h="144">
                  <a:moveTo>
                    <a:pt x="0" y="144"/>
                  </a:moveTo>
                  <a:lnTo>
                    <a:pt x="36" y="0"/>
                  </a:lnTo>
                  <a:lnTo>
                    <a:pt x="181" y="0"/>
                  </a:lnTo>
                  <a:lnTo>
                    <a:pt x="217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25"/>
            <p:cNvSpPr>
              <a:spLocks noEditPoints="1"/>
            </p:cNvSpPr>
            <p:nvPr/>
          </p:nvSpPr>
          <p:spPr bwMode="auto">
            <a:xfrm>
              <a:off x="2452317" y="2455862"/>
              <a:ext cx="514362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181" y="0"/>
                </a:cxn>
                <a:cxn ang="0">
                  <a:pos x="185" y="0"/>
                </a:cxn>
                <a:cxn ang="0">
                  <a:pos x="221" y="144"/>
                </a:cxn>
                <a:cxn ang="0">
                  <a:pos x="217" y="144"/>
                </a:cxn>
                <a:cxn ang="0">
                  <a:pos x="217" y="149"/>
                </a:cxn>
                <a:cxn ang="0">
                  <a:pos x="0" y="149"/>
                </a:cxn>
                <a:cxn ang="0">
                  <a:pos x="217" y="144"/>
                </a:cxn>
                <a:cxn ang="0">
                  <a:pos x="217" y="144"/>
                </a:cxn>
                <a:cxn ang="0">
                  <a:pos x="181" y="0"/>
                </a:cxn>
                <a:cxn ang="0">
                  <a:pos x="181" y="4"/>
                </a:cxn>
                <a:cxn ang="0">
                  <a:pos x="36" y="4"/>
                </a:cxn>
                <a:cxn ang="0">
                  <a:pos x="41" y="0"/>
                </a:cxn>
                <a:cxn ang="0">
                  <a:pos x="4" y="144"/>
                </a:cxn>
                <a:cxn ang="0">
                  <a:pos x="0" y="144"/>
                </a:cxn>
                <a:cxn ang="0">
                  <a:pos x="217" y="144"/>
                </a:cxn>
              </a:cxnLst>
              <a:rect l="0" t="0" r="r" b="b"/>
              <a:pathLst>
                <a:path w="221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181" y="0"/>
                  </a:lnTo>
                  <a:lnTo>
                    <a:pt x="185" y="0"/>
                  </a:lnTo>
                  <a:lnTo>
                    <a:pt x="221" y="144"/>
                  </a:lnTo>
                  <a:lnTo>
                    <a:pt x="217" y="144"/>
                  </a:lnTo>
                  <a:lnTo>
                    <a:pt x="217" y="149"/>
                  </a:lnTo>
                  <a:lnTo>
                    <a:pt x="0" y="149"/>
                  </a:lnTo>
                  <a:close/>
                  <a:moveTo>
                    <a:pt x="217" y="144"/>
                  </a:moveTo>
                  <a:lnTo>
                    <a:pt x="217" y="144"/>
                  </a:lnTo>
                  <a:lnTo>
                    <a:pt x="181" y="0"/>
                  </a:lnTo>
                  <a:lnTo>
                    <a:pt x="181" y="4"/>
                  </a:lnTo>
                  <a:lnTo>
                    <a:pt x="36" y="4"/>
                  </a:lnTo>
                  <a:lnTo>
                    <a:pt x="41" y="0"/>
                  </a:lnTo>
                  <a:lnTo>
                    <a:pt x="4" y="144"/>
                  </a:lnTo>
                  <a:lnTo>
                    <a:pt x="0" y="144"/>
                  </a:lnTo>
                  <a:lnTo>
                    <a:pt x="217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26"/>
            <p:cNvSpPr>
              <a:spLocks/>
            </p:cNvSpPr>
            <p:nvPr/>
          </p:nvSpPr>
          <p:spPr bwMode="auto">
            <a:xfrm>
              <a:off x="2957370" y="2455862"/>
              <a:ext cx="502724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6" y="0"/>
                </a:cxn>
                <a:cxn ang="0">
                  <a:pos x="180" y="0"/>
                </a:cxn>
                <a:cxn ang="0">
                  <a:pos x="216" y="144"/>
                </a:cxn>
                <a:cxn ang="0">
                  <a:pos x="0" y="144"/>
                </a:cxn>
              </a:cxnLst>
              <a:rect l="0" t="0" r="r" b="b"/>
              <a:pathLst>
                <a:path w="216" h="144">
                  <a:moveTo>
                    <a:pt x="0" y="144"/>
                  </a:moveTo>
                  <a:lnTo>
                    <a:pt x="36" y="0"/>
                  </a:lnTo>
                  <a:lnTo>
                    <a:pt x="180" y="0"/>
                  </a:lnTo>
                  <a:lnTo>
                    <a:pt x="216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27"/>
            <p:cNvSpPr>
              <a:spLocks noEditPoints="1"/>
            </p:cNvSpPr>
            <p:nvPr/>
          </p:nvSpPr>
          <p:spPr bwMode="auto">
            <a:xfrm>
              <a:off x="2957370" y="2455862"/>
              <a:ext cx="514362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180" y="0"/>
                </a:cxn>
                <a:cxn ang="0">
                  <a:pos x="185" y="0"/>
                </a:cxn>
                <a:cxn ang="0">
                  <a:pos x="221" y="144"/>
                </a:cxn>
                <a:cxn ang="0">
                  <a:pos x="216" y="144"/>
                </a:cxn>
                <a:cxn ang="0">
                  <a:pos x="216" y="149"/>
                </a:cxn>
                <a:cxn ang="0">
                  <a:pos x="0" y="149"/>
                </a:cxn>
                <a:cxn ang="0">
                  <a:pos x="216" y="144"/>
                </a:cxn>
                <a:cxn ang="0">
                  <a:pos x="216" y="144"/>
                </a:cxn>
                <a:cxn ang="0">
                  <a:pos x="180" y="0"/>
                </a:cxn>
                <a:cxn ang="0">
                  <a:pos x="180" y="4"/>
                </a:cxn>
                <a:cxn ang="0">
                  <a:pos x="36" y="4"/>
                </a:cxn>
                <a:cxn ang="0">
                  <a:pos x="40" y="0"/>
                </a:cxn>
                <a:cxn ang="0">
                  <a:pos x="4" y="144"/>
                </a:cxn>
                <a:cxn ang="0">
                  <a:pos x="0" y="144"/>
                </a:cxn>
                <a:cxn ang="0">
                  <a:pos x="216" y="144"/>
                </a:cxn>
              </a:cxnLst>
              <a:rect l="0" t="0" r="r" b="b"/>
              <a:pathLst>
                <a:path w="221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180" y="0"/>
                  </a:lnTo>
                  <a:lnTo>
                    <a:pt x="185" y="0"/>
                  </a:lnTo>
                  <a:lnTo>
                    <a:pt x="221" y="144"/>
                  </a:lnTo>
                  <a:lnTo>
                    <a:pt x="216" y="144"/>
                  </a:lnTo>
                  <a:lnTo>
                    <a:pt x="216" y="149"/>
                  </a:lnTo>
                  <a:lnTo>
                    <a:pt x="0" y="149"/>
                  </a:lnTo>
                  <a:close/>
                  <a:moveTo>
                    <a:pt x="216" y="144"/>
                  </a:moveTo>
                  <a:lnTo>
                    <a:pt x="216" y="144"/>
                  </a:lnTo>
                  <a:lnTo>
                    <a:pt x="180" y="0"/>
                  </a:lnTo>
                  <a:lnTo>
                    <a:pt x="180" y="4"/>
                  </a:lnTo>
                  <a:lnTo>
                    <a:pt x="36" y="4"/>
                  </a:lnTo>
                  <a:lnTo>
                    <a:pt x="40" y="0"/>
                  </a:lnTo>
                  <a:lnTo>
                    <a:pt x="4" y="144"/>
                  </a:lnTo>
                  <a:lnTo>
                    <a:pt x="0" y="144"/>
                  </a:lnTo>
                  <a:lnTo>
                    <a:pt x="216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Rectangle 28"/>
            <p:cNvSpPr>
              <a:spLocks noChangeArrowheads="1"/>
            </p:cNvSpPr>
            <p:nvPr/>
          </p:nvSpPr>
          <p:spPr bwMode="auto">
            <a:xfrm>
              <a:off x="907162" y="2500312"/>
              <a:ext cx="619096" cy="187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2 MHz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5" name="Freeform 29"/>
            <p:cNvSpPr>
              <a:spLocks/>
            </p:cNvSpPr>
            <p:nvPr/>
          </p:nvSpPr>
          <p:spPr bwMode="auto">
            <a:xfrm>
              <a:off x="1947266" y="3038475"/>
              <a:ext cx="1010104" cy="230188"/>
            </a:xfrm>
            <a:custGeom>
              <a:avLst/>
              <a:gdLst/>
              <a:ahLst/>
              <a:cxnLst>
                <a:cxn ang="0">
                  <a:pos x="0" y="145"/>
                </a:cxn>
                <a:cxn ang="0">
                  <a:pos x="36" y="0"/>
                </a:cxn>
                <a:cxn ang="0">
                  <a:pos x="398" y="0"/>
                </a:cxn>
                <a:cxn ang="0">
                  <a:pos x="434" y="145"/>
                </a:cxn>
                <a:cxn ang="0">
                  <a:pos x="0" y="145"/>
                </a:cxn>
              </a:cxnLst>
              <a:rect l="0" t="0" r="r" b="b"/>
              <a:pathLst>
                <a:path w="434" h="145">
                  <a:moveTo>
                    <a:pt x="0" y="145"/>
                  </a:moveTo>
                  <a:lnTo>
                    <a:pt x="36" y="0"/>
                  </a:lnTo>
                  <a:lnTo>
                    <a:pt x="398" y="0"/>
                  </a:lnTo>
                  <a:lnTo>
                    <a:pt x="434" y="145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30"/>
            <p:cNvSpPr>
              <a:spLocks noEditPoints="1"/>
            </p:cNvSpPr>
            <p:nvPr/>
          </p:nvSpPr>
          <p:spPr bwMode="auto">
            <a:xfrm>
              <a:off x="1947266" y="3038475"/>
              <a:ext cx="1019414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5"/>
                </a:cxn>
                <a:cxn ang="0">
                  <a:pos x="0" y="145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398" y="0"/>
                </a:cxn>
                <a:cxn ang="0">
                  <a:pos x="402" y="0"/>
                </a:cxn>
                <a:cxn ang="0">
                  <a:pos x="438" y="145"/>
                </a:cxn>
                <a:cxn ang="0">
                  <a:pos x="434" y="145"/>
                </a:cxn>
                <a:cxn ang="0">
                  <a:pos x="434" y="149"/>
                </a:cxn>
                <a:cxn ang="0">
                  <a:pos x="0" y="149"/>
                </a:cxn>
                <a:cxn ang="0">
                  <a:pos x="434" y="145"/>
                </a:cxn>
                <a:cxn ang="0">
                  <a:pos x="434" y="145"/>
                </a:cxn>
                <a:cxn ang="0">
                  <a:pos x="398" y="0"/>
                </a:cxn>
                <a:cxn ang="0">
                  <a:pos x="398" y="5"/>
                </a:cxn>
                <a:cxn ang="0">
                  <a:pos x="36" y="5"/>
                </a:cxn>
                <a:cxn ang="0">
                  <a:pos x="41" y="0"/>
                </a:cxn>
                <a:cxn ang="0">
                  <a:pos x="5" y="145"/>
                </a:cxn>
                <a:cxn ang="0">
                  <a:pos x="0" y="145"/>
                </a:cxn>
                <a:cxn ang="0">
                  <a:pos x="434" y="145"/>
                </a:cxn>
              </a:cxnLst>
              <a:rect l="0" t="0" r="r" b="b"/>
              <a:pathLst>
                <a:path w="438" h="149">
                  <a:moveTo>
                    <a:pt x="0" y="149"/>
                  </a:moveTo>
                  <a:lnTo>
                    <a:pt x="0" y="145"/>
                  </a:lnTo>
                  <a:lnTo>
                    <a:pt x="0" y="145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398" y="0"/>
                  </a:lnTo>
                  <a:lnTo>
                    <a:pt x="402" y="0"/>
                  </a:lnTo>
                  <a:lnTo>
                    <a:pt x="438" y="145"/>
                  </a:lnTo>
                  <a:lnTo>
                    <a:pt x="434" y="145"/>
                  </a:lnTo>
                  <a:lnTo>
                    <a:pt x="434" y="149"/>
                  </a:lnTo>
                  <a:lnTo>
                    <a:pt x="0" y="149"/>
                  </a:lnTo>
                  <a:close/>
                  <a:moveTo>
                    <a:pt x="434" y="145"/>
                  </a:moveTo>
                  <a:lnTo>
                    <a:pt x="434" y="145"/>
                  </a:lnTo>
                  <a:lnTo>
                    <a:pt x="398" y="0"/>
                  </a:lnTo>
                  <a:lnTo>
                    <a:pt x="398" y="5"/>
                  </a:lnTo>
                  <a:lnTo>
                    <a:pt x="36" y="5"/>
                  </a:lnTo>
                  <a:lnTo>
                    <a:pt x="41" y="0"/>
                  </a:lnTo>
                  <a:lnTo>
                    <a:pt x="5" y="145"/>
                  </a:lnTo>
                  <a:lnTo>
                    <a:pt x="0" y="145"/>
                  </a:lnTo>
                  <a:lnTo>
                    <a:pt x="434" y="14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31"/>
            <p:cNvSpPr>
              <a:spLocks/>
            </p:cNvSpPr>
            <p:nvPr/>
          </p:nvSpPr>
          <p:spPr bwMode="auto">
            <a:xfrm>
              <a:off x="2957370" y="3038475"/>
              <a:ext cx="1007777" cy="230188"/>
            </a:xfrm>
            <a:custGeom>
              <a:avLst/>
              <a:gdLst/>
              <a:ahLst/>
              <a:cxnLst>
                <a:cxn ang="0">
                  <a:pos x="0" y="145"/>
                </a:cxn>
                <a:cxn ang="0">
                  <a:pos x="36" y="0"/>
                </a:cxn>
                <a:cxn ang="0">
                  <a:pos x="397" y="0"/>
                </a:cxn>
                <a:cxn ang="0">
                  <a:pos x="433" y="145"/>
                </a:cxn>
                <a:cxn ang="0">
                  <a:pos x="0" y="145"/>
                </a:cxn>
              </a:cxnLst>
              <a:rect l="0" t="0" r="r" b="b"/>
              <a:pathLst>
                <a:path w="433" h="145">
                  <a:moveTo>
                    <a:pt x="0" y="145"/>
                  </a:moveTo>
                  <a:lnTo>
                    <a:pt x="36" y="0"/>
                  </a:lnTo>
                  <a:lnTo>
                    <a:pt x="397" y="0"/>
                  </a:lnTo>
                  <a:lnTo>
                    <a:pt x="433" y="145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32"/>
            <p:cNvSpPr>
              <a:spLocks noEditPoints="1"/>
            </p:cNvSpPr>
            <p:nvPr/>
          </p:nvSpPr>
          <p:spPr bwMode="auto">
            <a:xfrm>
              <a:off x="2957370" y="3038475"/>
              <a:ext cx="1019414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5"/>
                </a:cxn>
                <a:cxn ang="0">
                  <a:pos x="0" y="145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397" y="0"/>
                </a:cxn>
                <a:cxn ang="0">
                  <a:pos x="401" y="0"/>
                </a:cxn>
                <a:cxn ang="0">
                  <a:pos x="438" y="145"/>
                </a:cxn>
                <a:cxn ang="0">
                  <a:pos x="433" y="145"/>
                </a:cxn>
                <a:cxn ang="0">
                  <a:pos x="433" y="149"/>
                </a:cxn>
                <a:cxn ang="0">
                  <a:pos x="0" y="149"/>
                </a:cxn>
                <a:cxn ang="0">
                  <a:pos x="433" y="145"/>
                </a:cxn>
                <a:cxn ang="0">
                  <a:pos x="433" y="145"/>
                </a:cxn>
                <a:cxn ang="0">
                  <a:pos x="397" y="0"/>
                </a:cxn>
                <a:cxn ang="0">
                  <a:pos x="397" y="5"/>
                </a:cxn>
                <a:cxn ang="0">
                  <a:pos x="36" y="5"/>
                </a:cxn>
                <a:cxn ang="0">
                  <a:pos x="40" y="0"/>
                </a:cxn>
                <a:cxn ang="0">
                  <a:pos x="4" y="145"/>
                </a:cxn>
                <a:cxn ang="0">
                  <a:pos x="0" y="145"/>
                </a:cxn>
                <a:cxn ang="0">
                  <a:pos x="433" y="145"/>
                </a:cxn>
              </a:cxnLst>
              <a:rect l="0" t="0" r="r" b="b"/>
              <a:pathLst>
                <a:path w="438" h="149">
                  <a:moveTo>
                    <a:pt x="0" y="149"/>
                  </a:moveTo>
                  <a:lnTo>
                    <a:pt x="0" y="145"/>
                  </a:lnTo>
                  <a:lnTo>
                    <a:pt x="0" y="145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397" y="0"/>
                  </a:lnTo>
                  <a:lnTo>
                    <a:pt x="401" y="0"/>
                  </a:lnTo>
                  <a:lnTo>
                    <a:pt x="438" y="145"/>
                  </a:lnTo>
                  <a:lnTo>
                    <a:pt x="433" y="145"/>
                  </a:lnTo>
                  <a:lnTo>
                    <a:pt x="433" y="149"/>
                  </a:lnTo>
                  <a:lnTo>
                    <a:pt x="0" y="149"/>
                  </a:lnTo>
                  <a:close/>
                  <a:moveTo>
                    <a:pt x="433" y="145"/>
                  </a:moveTo>
                  <a:lnTo>
                    <a:pt x="433" y="145"/>
                  </a:lnTo>
                  <a:lnTo>
                    <a:pt x="397" y="0"/>
                  </a:lnTo>
                  <a:lnTo>
                    <a:pt x="397" y="5"/>
                  </a:lnTo>
                  <a:lnTo>
                    <a:pt x="36" y="5"/>
                  </a:lnTo>
                  <a:lnTo>
                    <a:pt x="40" y="0"/>
                  </a:lnTo>
                  <a:lnTo>
                    <a:pt x="4" y="145"/>
                  </a:lnTo>
                  <a:lnTo>
                    <a:pt x="0" y="145"/>
                  </a:lnTo>
                  <a:lnTo>
                    <a:pt x="433" y="14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Rectangle 33"/>
            <p:cNvSpPr>
              <a:spLocks noChangeArrowheads="1"/>
            </p:cNvSpPr>
            <p:nvPr/>
          </p:nvSpPr>
          <p:spPr bwMode="auto">
            <a:xfrm>
              <a:off x="876649" y="3033712"/>
              <a:ext cx="619096" cy="187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4 MHz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0" name="Freeform 34"/>
            <p:cNvSpPr>
              <a:spLocks/>
            </p:cNvSpPr>
            <p:nvPr/>
          </p:nvSpPr>
          <p:spPr bwMode="auto">
            <a:xfrm>
              <a:off x="1947266" y="3648075"/>
              <a:ext cx="2017881" cy="230188"/>
            </a:xfrm>
            <a:custGeom>
              <a:avLst/>
              <a:gdLst/>
              <a:ahLst/>
              <a:cxnLst>
                <a:cxn ang="0">
                  <a:pos x="0" y="145"/>
                </a:cxn>
                <a:cxn ang="0">
                  <a:pos x="36" y="0"/>
                </a:cxn>
                <a:cxn ang="0">
                  <a:pos x="831" y="0"/>
                </a:cxn>
                <a:cxn ang="0">
                  <a:pos x="867" y="145"/>
                </a:cxn>
                <a:cxn ang="0">
                  <a:pos x="0" y="145"/>
                </a:cxn>
              </a:cxnLst>
              <a:rect l="0" t="0" r="r" b="b"/>
              <a:pathLst>
                <a:path w="867" h="145">
                  <a:moveTo>
                    <a:pt x="0" y="145"/>
                  </a:moveTo>
                  <a:lnTo>
                    <a:pt x="36" y="0"/>
                  </a:lnTo>
                  <a:lnTo>
                    <a:pt x="831" y="0"/>
                  </a:lnTo>
                  <a:lnTo>
                    <a:pt x="867" y="145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35"/>
            <p:cNvSpPr>
              <a:spLocks noEditPoints="1"/>
            </p:cNvSpPr>
            <p:nvPr/>
          </p:nvSpPr>
          <p:spPr bwMode="auto">
            <a:xfrm>
              <a:off x="1947266" y="3648075"/>
              <a:ext cx="2029517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5"/>
                </a:cxn>
                <a:cxn ang="0">
                  <a:pos x="0" y="145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831" y="0"/>
                </a:cxn>
                <a:cxn ang="0">
                  <a:pos x="835" y="0"/>
                </a:cxn>
                <a:cxn ang="0">
                  <a:pos x="872" y="145"/>
                </a:cxn>
                <a:cxn ang="0">
                  <a:pos x="867" y="145"/>
                </a:cxn>
                <a:cxn ang="0">
                  <a:pos x="867" y="149"/>
                </a:cxn>
                <a:cxn ang="0">
                  <a:pos x="0" y="149"/>
                </a:cxn>
                <a:cxn ang="0">
                  <a:pos x="867" y="145"/>
                </a:cxn>
                <a:cxn ang="0">
                  <a:pos x="867" y="145"/>
                </a:cxn>
                <a:cxn ang="0">
                  <a:pos x="831" y="0"/>
                </a:cxn>
                <a:cxn ang="0">
                  <a:pos x="831" y="5"/>
                </a:cxn>
                <a:cxn ang="0">
                  <a:pos x="36" y="5"/>
                </a:cxn>
                <a:cxn ang="0">
                  <a:pos x="41" y="0"/>
                </a:cxn>
                <a:cxn ang="0">
                  <a:pos x="5" y="145"/>
                </a:cxn>
                <a:cxn ang="0">
                  <a:pos x="0" y="145"/>
                </a:cxn>
                <a:cxn ang="0">
                  <a:pos x="867" y="145"/>
                </a:cxn>
              </a:cxnLst>
              <a:rect l="0" t="0" r="r" b="b"/>
              <a:pathLst>
                <a:path w="872" h="149">
                  <a:moveTo>
                    <a:pt x="0" y="149"/>
                  </a:moveTo>
                  <a:lnTo>
                    <a:pt x="0" y="145"/>
                  </a:lnTo>
                  <a:lnTo>
                    <a:pt x="0" y="145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831" y="0"/>
                  </a:lnTo>
                  <a:lnTo>
                    <a:pt x="835" y="0"/>
                  </a:lnTo>
                  <a:lnTo>
                    <a:pt x="872" y="145"/>
                  </a:lnTo>
                  <a:lnTo>
                    <a:pt x="867" y="145"/>
                  </a:lnTo>
                  <a:lnTo>
                    <a:pt x="867" y="149"/>
                  </a:lnTo>
                  <a:lnTo>
                    <a:pt x="0" y="149"/>
                  </a:lnTo>
                  <a:close/>
                  <a:moveTo>
                    <a:pt x="867" y="145"/>
                  </a:moveTo>
                  <a:lnTo>
                    <a:pt x="867" y="145"/>
                  </a:lnTo>
                  <a:lnTo>
                    <a:pt x="831" y="0"/>
                  </a:lnTo>
                  <a:lnTo>
                    <a:pt x="831" y="5"/>
                  </a:lnTo>
                  <a:lnTo>
                    <a:pt x="36" y="5"/>
                  </a:lnTo>
                  <a:lnTo>
                    <a:pt x="41" y="0"/>
                  </a:lnTo>
                  <a:lnTo>
                    <a:pt x="5" y="145"/>
                  </a:lnTo>
                  <a:lnTo>
                    <a:pt x="0" y="145"/>
                  </a:lnTo>
                  <a:lnTo>
                    <a:pt x="867" y="14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Rectangle 36"/>
            <p:cNvSpPr>
              <a:spLocks noChangeArrowheads="1"/>
            </p:cNvSpPr>
            <p:nvPr/>
          </p:nvSpPr>
          <p:spPr bwMode="auto">
            <a:xfrm>
              <a:off x="876649" y="3643312"/>
              <a:ext cx="619096" cy="187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8 MHz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" name="Freeform 37"/>
            <p:cNvSpPr>
              <a:spLocks/>
            </p:cNvSpPr>
            <p:nvPr/>
          </p:nvSpPr>
          <p:spPr bwMode="auto">
            <a:xfrm>
              <a:off x="3460094" y="1852613"/>
              <a:ext cx="25369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38"/>
            <p:cNvSpPr>
              <a:spLocks noEditPoints="1"/>
            </p:cNvSpPr>
            <p:nvPr/>
          </p:nvSpPr>
          <p:spPr bwMode="auto">
            <a:xfrm>
              <a:off x="3460094" y="1852613"/>
              <a:ext cx="263000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39"/>
            <p:cNvSpPr>
              <a:spLocks/>
            </p:cNvSpPr>
            <p:nvPr/>
          </p:nvSpPr>
          <p:spPr bwMode="auto">
            <a:xfrm>
              <a:off x="3965146" y="1852613"/>
              <a:ext cx="251362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1" y="0"/>
                </a:cxn>
                <a:cxn ang="0">
                  <a:pos x="108" y="144"/>
                </a:cxn>
                <a:cxn ang="0">
                  <a:pos x="0" y="144"/>
                </a:cxn>
              </a:cxnLst>
              <a:rect l="0" t="0" r="r" b="b"/>
              <a:pathLst>
                <a:path w="108" h="144">
                  <a:moveTo>
                    <a:pt x="0" y="144"/>
                  </a:moveTo>
                  <a:lnTo>
                    <a:pt x="27" y="0"/>
                  </a:lnTo>
                  <a:lnTo>
                    <a:pt x="81" y="0"/>
                  </a:lnTo>
                  <a:lnTo>
                    <a:pt x="108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40"/>
            <p:cNvSpPr>
              <a:spLocks noEditPoints="1"/>
            </p:cNvSpPr>
            <p:nvPr/>
          </p:nvSpPr>
          <p:spPr bwMode="auto">
            <a:xfrm>
              <a:off x="3965146" y="1852613"/>
              <a:ext cx="263000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1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8" y="144"/>
                </a:cxn>
                <a:cxn ang="0">
                  <a:pos x="108" y="149"/>
                </a:cxn>
                <a:cxn ang="0">
                  <a:pos x="0" y="149"/>
                </a:cxn>
                <a:cxn ang="0">
                  <a:pos x="108" y="144"/>
                </a:cxn>
                <a:cxn ang="0">
                  <a:pos x="108" y="144"/>
                </a:cxn>
                <a:cxn ang="0">
                  <a:pos x="81" y="0"/>
                </a:cxn>
                <a:cxn ang="0">
                  <a:pos x="81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8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1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8" y="144"/>
                  </a:lnTo>
                  <a:lnTo>
                    <a:pt x="108" y="149"/>
                  </a:lnTo>
                  <a:lnTo>
                    <a:pt x="0" y="149"/>
                  </a:lnTo>
                  <a:close/>
                  <a:moveTo>
                    <a:pt x="108" y="144"/>
                  </a:moveTo>
                  <a:lnTo>
                    <a:pt x="108" y="144"/>
                  </a:lnTo>
                  <a:lnTo>
                    <a:pt x="81" y="0"/>
                  </a:lnTo>
                  <a:lnTo>
                    <a:pt x="81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8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41"/>
            <p:cNvSpPr>
              <a:spLocks/>
            </p:cNvSpPr>
            <p:nvPr/>
          </p:nvSpPr>
          <p:spPr bwMode="auto">
            <a:xfrm>
              <a:off x="4470198" y="1852613"/>
              <a:ext cx="251362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1" y="0"/>
                </a:cxn>
                <a:cxn ang="0">
                  <a:pos x="108" y="144"/>
                </a:cxn>
                <a:cxn ang="0">
                  <a:pos x="0" y="144"/>
                </a:cxn>
              </a:cxnLst>
              <a:rect l="0" t="0" r="r" b="b"/>
              <a:pathLst>
                <a:path w="108" h="144">
                  <a:moveTo>
                    <a:pt x="0" y="144"/>
                  </a:moveTo>
                  <a:lnTo>
                    <a:pt x="27" y="0"/>
                  </a:lnTo>
                  <a:lnTo>
                    <a:pt x="81" y="0"/>
                  </a:lnTo>
                  <a:lnTo>
                    <a:pt x="108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42"/>
            <p:cNvSpPr>
              <a:spLocks noEditPoints="1"/>
            </p:cNvSpPr>
            <p:nvPr/>
          </p:nvSpPr>
          <p:spPr bwMode="auto">
            <a:xfrm>
              <a:off x="4470198" y="1852613"/>
              <a:ext cx="263000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1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8" y="144"/>
                </a:cxn>
                <a:cxn ang="0">
                  <a:pos x="108" y="149"/>
                </a:cxn>
                <a:cxn ang="0">
                  <a:pos x="0" y="149"/>
                </a:cxn>
                <a:cxn ang="0">
                  <a:pos x="108" y="144"/>
                </a:cxn>
                <a:cxn ang="0">
                  <a:pos x="108" y="144"/>
                </a:cxn>
                <a:cxn ang="0">
                  <a:pos x="81" y="0"/>
                </a:cxn>
                <a:cxn ang="0">
                  <a:pos x="81" y="4"/>
                </a:cxn>
                <a:cxn ang="0">
                  <a:pos x="27" y="4"/>
                </a:cxn>
                <a:cxn ang="0">
                  <a:pos x="31" y="0"/>
                </a:cxn>
                <a:cxn ang="0">
                  <a:pos x="4" y="144"/>
                </a:cxn>
                <a:cxn ang="0">
                  <a:pos x="0" y="144"/>
                </a:cxn>
                <a:cxn ang="0">
                  <a:pos x="108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1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8" y="144"/>
                  </a:lnTo>
                  <a:lnTo>
                    <a:pt x="108" y="149"/>
                  </a:lnTo>
                  <a:lnTo>
                    <a:pt x="0" y="149"/>
                  </a:lnTo>
                  <a:close/>
                  <a:moveTo>
                    <a:pt x="108" y="144"/>
                  </a:moveTo>
                  <a:lnTo>
                    <a:pt x="108" y="144"/>
                  </a:lnTo>
                  <a:lnTo>
                    <a:pt x="81" y="0"/>
                  </a:lnTo>
                  <a:lnTo>
                    <a:pt x="81" y="4"/>
                  </a:lnTo>
                  <a:lnTo>
                    <a:pt x="27" y="4"/>
                  </a:lnTo>
                  <a:lnTo>
                    <a:pt x="31" y="0"/>
                  </a:lnTo>
                  <a:lnTo>
                    <a:pt x="4" y="144"/>
                  </a:lnTo>
                  <a:lnTo>
                    <a:pt x="0" y="144"/>
                  </a:lnTo>
                  <a:lnTo>
                    <a:pt x="108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45"/>
            <p:cNvSpPr>
              <a:spLocks/>
            </p:cNvSpPr>
            <p:nvPr/>
          </p:nvSpPr>
          <p:spPr bwMode="auto">
            <a:xfrm>
              <a:off x="5477974" y="1852613"/>
              <a:ext cx="25369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1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1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46"/>
            <p:cNvSpPr>
              <a:spLocks noEditPoints="1"/>
            </p:cNvSpPr>
            <p:nvPr/>
          </p:nvSpPr>
          <p:spPr bwMode="auto">
            <a:xfrm>
              <a:off x="5477974" y="1852613"/>
              <a:ext cx="263000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1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1" y="0"/>
                </a:cxn>
                <a:cxn ang="0">
                  <a:pos x="81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1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1" y="0"/>
                  </a:lnTo>
                  <a:lnTo>
                    <a:pt x="81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47"/>
            <p:cNvSpPr>
              <a:spLocks/>
            </p:cNvSpPr>
            <p:nvPr/>
          </p:nvSpPr>
          <p:spPr bwMode="auto">
            <a:xfrm>
              <a:off x="5983027" y="1852613"/>
              <a:ext cx="251362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1" y="0"/>
                </a:cxn>
                <a:cxn ang="0">
                  <a:pos x="108" y="144"/>
                </a:cxn>
                <a:cxn ang="0">
                  <a:pos x="0" y="144"/>
                </a:cxn>
              </a:cxnLst>
              <a:rect l="0" t="0" r="r" b="b"/>
              <a:pathLst>
                <a:path w="108" h="144">
                  <a:moveTo>
                    <a:pt x="0" y="144"/>
                  </a:moveTo>
                  <a:lnTo>
                    <a:pt x="27" y="0"/>
                  </a:lnTo>
                  <a:lnTo>
                    <a:pt x="81" y="0"/>
                  </a:lnTo>
                  <a:lnTo>
                    <a:pt x="108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48"/>
            <p:cNvSpPr>
              <a:spLocks noEditPoints="1"/>
            </p:cNvSpPr>
            <p:nvPr/>
          </p:nvSpPr>
          <p:spPr bwMode="auto">
            <a:xfrm>
              <a:off x="5983027" y="1852613"/>
              <a:ext cx="263000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1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8" y="144"/>
                </a:cxn>
                <a:cxn ang="0">
                  <a:pos x="108" y="149"/>
                </a:cxn>
                <a:cxn ang="0">
                  <a:pos x="0" y="149"/>
                </a:cxn>
                <a:cxn ang="0">
                  <a:pos x="108" y="144"/>
                </a:cxn>
                <a:cxn ang="0">
                  <a:pos x="108" y="144"/>
                </a:cxn>
                <a:cxn ang="0">
                  <a:pos x="81" y="0"/>
                </a:cxn>
                <a:cxn ang="0">
                  <a:pos x="81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4" y="144"/>
                </a:cxn>
                <a:cxn ang="0">
                  <a:pos x="0" y="144"/>
                </a:cxn>
                <a:cxn ang="0">
                  <a:pos x="108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1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8" y="144"/>
                  </a:lnTo>
                  <a:lnTo>
                    <a:pt x="108" y="149"/>
                  </a:lnTo>
                  <a:lnTo>
                    <a:pt x="0" y="149"/>
                  </a:lnTo>
                  <a:close/>
                  <a:moveTo>
                    <a:pt x="108" y="144"/>
                  </a:moveTo>
                  <a:lnTo>
                    <a:pt x="108" y="144"/>
                  </a:lnTo>
                  <a:lnTo>
                    <a:pt x="81" y="0"/>
                  </a:lnTo>
                  <a:lnTo>
                    <a:pt x="81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4" y="144"/>
                  </a:lnTo>
                  <a:lnTo>
                    <a:pt x="0" y="144"/>
                  </a:lnTo>
                  <a:lnTo>
                    <a:pt x="108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49"/>
            <p:cNvSpPr>
              <a:spLocks/>
            </p:cNvSpPr>
            <p:nvPr/>
          </p:nvSpPr>
          <p:spPr bwMode="auto">
            <a:xfrm>
              <a:off x="6488078" y="1852613"/>
              <a:ext cx="251362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1" y="0"/>
                </a:cxn>
                <a:cxn ang="0">
                  <a:pos x="108" y="144"/>
                </a:cxn>
                <a:cxn ang="0">
                  <a:pos x="0" y="144"/>
                </a:cxn>
              </a:cxnLst>
              <a:rect l="0" t="0" r="r" b="b"/>
              <a:pathLst>
                <a:path w="108" h="144">
                  <a:moveTo>
                    <a:pt x="0" y="144"/>
                  </a:moveTo>
                  <a:lnTo>
                    <a:pt x="27" y="0"/>
                  </a:lnTo>
                  <a:lnTo>
                    <a:pt x="81" y="0"/>
                  </a:lnTo>
                  <a:lnTo>
                    <a:pt x="108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50"/>
            <p:cNvSpPr>
              <a:spLocks noEditPoints="1"/>
            </p:cNvSpPr>
            <p:nvPr/>
          </p:nvSpPr>
          <p:spPr bwMode="auto">
            <a:xfrm>
              <a:off x="6488078" y="1852613"/>
              <a:ext cx="263000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1" y="0"/>
                </a:cxn>
                <a:cxn ang="0">
                  <a:pos x="85" y="0"/>
                </a:cxn>
                <a:cxn ang="0">
                  <a:pos x="113" y="144"/>
                </a:cxn>
                <a:cxn ang="0">
                  <a:pos x="108" y="144"/>
                </a:cxn>
                <a:cxn ang="0">
                  <a:pos x="108" y="149"/>
                </a:cxn>
                <a:cxn ang="0">
                  <a:pos x="0" y="149"/>
                </a:cxn>
                <a:cxn ang="0">
                  <a:pos x="108" y="144"/>
                </a:cxn>
                <a:cxn ang="0">
                  <a:pos x="108" y="144"/>
                </a:cxn>
                <a:cxn ang="0">
                  <a:pos x="81" y="0"/>
                </a:cxn>
                <a:cxn ang="0">
                  <a:pos x="81" y="4"/>
                </a:cxn>
                <a:cxn ang="0">
                  <a:pos x="27" y="4"/>
                </a:cxn>
                <a:cxn ang="0">
                  <a:pos x="31" y="0"/>
                </a:cxn>
                <a:cxn ang="0">
                  <a:pos x="4" y="144"/>
                </a:cxn>
                <a:cxn ang="0">
                  <a:pos x="0" y="144"/>
                </a:cxn>
                <a:cxn ang="0">
                  <a:pos x="108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1" y="0"/>
                  </a:lnTo>
                  <a:lnTo>
                    <a:pt x="85" y="0"/>
                  </a:lnTo>
                  <a:lnTo>
                    <a:pt x="113" y="144"/>
                  </a:lnTo>
                  <a:lnTo>
                    <a:pt x="108" y="144"/>
                  </a:lnTo>
                  <a:lnTo>
                    <a:pt x="108" y="149"/>
                  </a:lnTo>
                  <a:lnTo>
                    <a:pt x="0" y="149"/>
                  </a:lnTo>
                  <a:close/>
                  <a:moveTo>
                    <a:pt x="108" y="144"/>
                  </a:moveTo>
                  <a:lnTo>
                    <a:pt x="108" y="144"/>
                  </a:lnTo>
                  <a:lnTo>
                    <a:pt x="81" y="0"/>
                  </a:lnTo>
                  <a:lnTo>
                    <a:pt x="81" y="4"/>
                  </a:lnTo>
                  <a:lnTo>
                    <a:pt x="27" y="4"/>
                  </a:lnTo>
                  <a:lnTo>
                    <a:pt x="31" y="0"/>
                  </a:lnTo>
                  <a:lnTo>
                    <a:pt x="4" y="144"/>
                  </a:lnTo>
                  <a:lnTo>
                    <a:pt x="0" y="144"/>
                  </a:lnTo>
                  <a:lnTo>
                    <a:pt x="108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51"/>
            <p:cNvSpPr>
              <a:spLocks/>
            </p:cNvSpPr>
            <p:nvPr/>
          </p:nvSpPr>
          <p:spPr bwMode="auto">
            <a:xfrm>
              <a:off x="6990802" y="1852613"/>
              <a:ext cx="25369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52"/>
            <p:cNvSpPr>
              <a:spLocks noEditPoints="1"/>
            </p:cNvSpPr>
            <p:nvPr/>
          </p:nvSpPr>
          <p:spPr bwMode="auto">
            <a:xfrm>
              <a:off x="6990802" y="1852613"/>
              <a:ext cx="263000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53"/>
            <p:cNvSpPr>
              <a:spLocks/>
            </p:cNvSpPr>
            <p:nvPr/>
          </p:nvSpPr>
          <p:spPr bwMode="auto">
            <a:xfrm>
              <a:off x="7505380" y="1852613"/>
              <a:ext cx="251362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1" y="0"/>
                </a:cxn>
                <a:cxn ang="0">
                  <a:pos x="108" y="144"/>
                </a:cxn>
                <a:cxn ang="0">
                  <a:pos x="0" y="144"/>
                </a:cxn>
              </a:cxnLst>
              <a:rect l="0" t="0" r="r" b="b"/>
              <a:pathLst>
                <a:path w="108" h="144">
                  <a:moveTo>
                    <a:pt x="0" y="144"/>
                  </a:moveTo>
                  <a:lnTo>
                    <a:pt x="27" y="0"/>
                  </a:lnTo>
                  <a:lnTo>
                    <a:pt x="81" y="0"/>
                  </a:lnTo>
                  <a:lnTo>
                    <a:pt x="108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54"/>
            <p:cNvSpPr>
              <a:spLocks noEditPoints="1"/>
            </p:cNvSpPr>
            <p:nvPr/>
          </p:nvSpPr>
          <p:spPr bwMode="auto">
            <a:xfrm>
              <a:off x="7495855" y="1852613"/>
              <a:ext cx="263000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1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8" y="144"/>
                </a:cxn>
                <a:cxn ang="0">
                  <a:pos x="108" y="149"/>
                </a:cxn>
                <a:cxn ang="0">
                  <a:pos x="0" y="149"/>
                </a:cxn>
                <a:cxn ang="0">
                  <a:pos x="108" y="144"/>
                </a:cxn>
                <a:cxn ang="0">
                  <a:pos x="108" y="144"/>
                </a:cxn>
                <a:cxn ang="0">
                  <a:pos x="81" y="0"/>
                </a:cxn>
                <a:cxn ang="0">
                  <a:pos x="81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8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1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8" y="144"/>
                  </a:lnTo>
                  <a:lnTo>
                    <a:pt x="108" y="149"/>
                  </a:lnTo>
                  <a:lnTo>
                    <a:pt x="0" y="149"/>
                  </a:lnTo>
                  <a:close/>
                  <a:moveTo>
                    <a:pt x="108" y="144"/>
                  </a:moveTo>
                  <a:lnTo>
                    <a:pt x="108" y="144"/>
                  </a:lnTo>
                  <a:lnTo>
                    <a:pt x="81" y="0"/>
                  </a:lnTo>
                  <a:lnTo>
                    <a:pt x="81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8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55"/>
            <p:cNvSpPr>
              <a:spLocks/>
            </p:cNvSpPr>
            <p:nvPr/>
          </p:nvSpPr>
          <p:spPr bwMode="auto">
            <a:xfrm>
              <a:off x="3460094" y="2455862"/>
              <a:ext cx="505053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6" y="0"/>
                </a:cxn>
                <a:cxn ang="0">
                  <a:pos x="181" y="0"/>
                </a:cxn>
                <a:cxn ang="0">
                  <a:pos x="217" y="144"/>
                </a:cxn>
                <a:cxn ang="0">
                  <a:pos x="0" y="144"/>
                </a:cxn>
              </a:cxnLst>
              <a:rect l="0" t="0" r="r" b="b"/>
              <a:pathLst>
                <a:path w="217" h="144">
                  <a:moveTo>
                    <a:pt x="0" y="144"/>
                  </a:moveTo>
                  <a:lnTo>
                    <a:pt x="36" y="0"/>
                  </a:lnTo>
                  <a:lnTo>
                    <a:pt x="181" y="0"/>
                  </a:lnTo>
                  <a:lnTo>
                    <a:pt x="217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56"/>
            <p:cNvSpPr>
              <a:spLocks noEditPoints="1"/>
            </p:cNvSpPr>
            <p:nvPr/>
          </p:nvSpPr>
          <p:spPr bwMode="auto">
            <a:xfrm>
              <a:off x="3460094" y="2455862"/>
              <a:ext cx="516689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181" y="0"/>
                </a:cxn>
                <a:cxn ang="0">
                  <a:pos x="185" y="0"/>
                </a:cxn>
                <a:cxn ang="0">
                  <a:pos x="222" y="144"/>
                </a:cxn>
                <a:cxn ang="0">
                  <a:pos x="217" y="144"/>
                </a:cxn>
                <a:cxn ang="0">
                  <a:pos x="217" y="149"/>
                </a:cxn>
                <a:cxn ang="0">
                  <a:pos x="0" y="149"/>
                </a:cxn>
                <a:cxn ang="0">
                  <a:pos x="217" y="144"/>
                </a:cxn>
                <a:cxn ang="0">
                  <a:pos x="217" y="144"/>
                </a:cxn>
                <a:cxn ang="0">
                  <a:pos x="181" y="0"/>
                </a:cxn>
                <a:cxn ang="0">
                  <a:pos x="181" y="4"/>
                </a:cxn>
                <a:cxn ang="0">
                  <a:pos x="36" y="4"/>
                </a:cxn>
                <a:cxn ang="0">
                  <a:pos x="41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217" y="144"/>
                </a:cxn>
              </a:cxnLst>
              <a:rect l="0" t="0" r="r" b="b"/>
              <a:pathLst>
                <a:path w="222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181" y="0"/>
                  </a:lnTo>
                  <a:lnTo>
                    <a:pt x="185" y="0"/>
                  </a:lnTo>
                  <a:lnTo>
                    <a:pt x="222" y="144"/>
                  </a:lnTo>
                  <a:lnTo>
                    <a:pt x="217" y="144"/>
                  </a:lnTo>
                  <a:lnTo>
                    <a:pt x="217" y="149"/>
                  </a:lnTo>
                  <a:lnTo>
                    <a:pt x="0" y="149"/>
                  </a:lnTo>
                  <a:close/>
                  <a:moveTo>
                    <a:pt x="217" y="144"/>
                  </a:moveTo>
                  <a:lnTo>
                    <a:pt x="217" y="144"/>
                  </a:lnTo>
                  <a:lnTo>
                    <a:pt x="181" y="0"/>
                  </a:lnTo>
                  <a:lnTo>
                    <a:pt x="181" y="4"/>
                  </a:lnTo>
                  <a:lnTo>
                    <a:pt x="36" y="4"/>
                  </a:lnTo>
                  <a:lnTo>
                    <a:pt x="41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217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57"/>
            <p:cNvSpPr>
              <a:spLocks/>
            </p:cNvSpPr>
            <p:nvPr/>
          </p:nvSpPr>
          <p:spPr bwMode="auto">
            <a:xfrm>
              <a:off x="3965146" y="2455862"/>
              <a:ext cx="505053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6" y="0"/>
                </a:cxn>
                <a:cxn ang="0">
                  <a:pos x="181" y="0"/>
                </a:cxn>
                <a:cxn ang="0">
                  <a:pos x="217" y="144"/>
                </a:cxn>
                <a:cxn ang="0">
                  <a:pos x="0" y="144"/>
                </a:cxn>
              </a:cxnLst>
              <a:rect l="0" t="0" r="r" b="b"/>
              <a:pathLst>
                <a:path w="217" h="144">
                  <a:moveTo>
                    <a:pt x="0" y="144"/>
                  </a:moveTo>
                  <a:lnTo>
                    <a:pt x="36" y="0"/>
                  </a:lnTo>
                  <a:lnTo>
                    <a:pt x="181" y="0"/>
                  </a:lnTo>
                  <a:lnTo>
                    <a:pt x="217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58"/>
            <p:cNvSpPr>
              <a:spLocks noEditPoints="1"/>
            </p:cNvSpPr>
            <p:nvPr/>
          </p:nvSpPr>
          <p:spPr bwMode="auto">
            <a:xfrm>
              <a:off x="3965146" y="2455862"/>
              <a:ext cx="514362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181" y="0"/>
                </a:cxn>
                <a:cxn ang="0">
                  <a:pos x="185" y="0"/>
                </a:cxn>
                <a:cxn ang="0">
                  <a:pos x="221" y="144"/>
                </a:cxn>
                <a:cxn ang="0">
                  <a:pos x="217" y="144"/>
                </a:cxn>
                <a:cxn ang="0">
                  <a:pos x="217" y="149"/>
                </a:cxn>
                <a:cxn ang="0">
                  <a:pos x="0" y="149"/>
                </a:cxn>
                <a:cxn ang="0">
                  <a:pos x="217" y="144"/>
                </a:cxn>
                <a:cxn ang="0">
                  <a:pos x="217" y="144"/>
                </a:cxn>
                <a:cxn ang="0">
                  <a:pos x="181" y="0"/>
                </a:cxn>
                <a:cxn ang="0">
                  <a:pos x="181" y="4"/>
                </a:cxn>
                <a:cxn ang="0">
                  <a:pos x="36" y="4"/>
                </a:cxn>
                <a:cxn ang="0">
                  <a:pos x="41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217" y="144"/>
                </a:cxn>
              </a:cxnLst>
              <a:rect l="0" t="0" r="r" b="b"/>
              <a:pathLst>
                <a:path w="221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181" y="0"/>
                  </a:lnTo>
                  <a:lnTo>
                    <a:pt x="185" y="0"/>
                  </a:lnTo>
                  <a:lnTo>
                    <a:pt x="221" y="144"/>
                  </a:lnTo>
                  <a:lnTo>
                    <a:pt x="217" y="144"/>
                  </a:lnTo>
                  <a:lnTo>
                    <a:pt x="217" y="149"/>
                  </a:lnTo>
                  <a:lnTo>
                    <a:pt x="0" y="149"/>
                  </a:lnTo>
                  <a:close/>
                  <a:moveTo>
                    <a:pt x="217" y="144"/>
                  </a:moveTo>
                  <a:lnTo>
                    <a:pt x="217" y="144"/>
                  </a:lnTo>
                  <a:lnTo>
                    <a:pt x="181" y="0"/>
                  </a:lnTo>
                  <a:lnTo>
                    <a:pt x="181" y="4"/>
                  </a:lnTo>
                  <a:lnTo>
                    <a:pt x="36" y="4"/>
                  </a:lnTo>
                  <a:lnTo>
                    <a:pt x="41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217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59"/>
            <p:cNvSpPr>
              <a:spLocks/>
            </p:cNvSpPr>
            <p:nvPr/>
          </p:nvSpPr>
          <p:spPr bwMode="auto">
            <a:xfrm>
              <a:off x="4470198" y="2455862"/>
              <a:ext cx="502724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6" y="0"/>
                </a:cxn>
                <a:cxn ang="0">
                  <a:pos x="180" y="0"/>
                </a:cxn>
                <a:cxn ang="0">
                  <a:pos x="216" y="144"/>
                </a:cxn>
                <a:cxn ang="0">
                  <a:pos x="0" y="144"/>
                </a:cxn>
              </a:cxnLst>
              <a:rect l="0" t="0" r="r" b="b"/>
              <a:pathLst>
                <a:path w="216" h="144">
                  <a:moveTo>
                    <a:pt x="0" y="144"/>
                  </a:moveTo>
                  <a:lnTo>
                    <a:pt x="36" y="0"/>
                  </a:lnTo>
                  <a:lnTo>
                    <a:pt x="180" y="0"/>
                  </a:lnTo>
                  <a:lnTo>
                    <a:pt x="216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60"/>
            <p:cNvSpPr>
              <a:spLocks noEditPoints="1"/>
            </p:cNvSpPr>
            <p:nvPr/>
          </p:nvSpPr>
          <p:spPr bwMode="auto">
            <a:xfrm>
              <a:off x="4470198" y="2455862"/>
              <a:ext cx="514362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180" y="0"/>
                </a:cxn>
                <a:cxn ang="0">
                  <a:pos x="185" y="0"/>
                </a:cxn>
                <a:cxn ang="0">
                  <a:pos x="221" y="144"/>
                </a:cxn>
                <a:cxn ang="0">
                  <a:pos x="216" y="144"/>
                </a:cxn>
                <a:cxn ang="0">
                  <a:pos x="216" y="149"/>
                </a:cxn>
                <a:cxn ang="0">
                  <a:pos x="0" y="149"/>
                </a:cxn>
                <a:cxn ang="0">
                  <a:pos x="216" y="144"/>
                </a:cxn>
                <a:cxn ang="0">
                  <a:pos x="216" y="144"/>
                </a:cxn>
                <a:cxn ang="0">
                  <a:pos x="180" y="0"/>
                </a:cxn>
                <a:cxn ang="0">
                  <a:pos x="180" y="4"/>
                </a:cxn>
                <a:cxn ang="0">
                  <a:pos x="36" y="4"/>
                </a:cxn>
                <a:cxn ang="0">
                  <a:pos x="40" y="0"/>
                </a:cxn>
                <a:cxn ang="0">
                  <a:pos x="4" y="144"/>
                </a:cxn>
                <a:cxn ang="0">
                  <a:pos x="0" y="144"/>
                </a:cxn>
                <a:cxn ang="0">
                  <a:pos x="216" y="144"/>
                </a:cxn>
              </a:cxnLst>
              <a:rect l="0" t="0" r="r" b="b"/>
              <a:pathLst>
                <a:path w="221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180" y="0"/>
                  </a:lnTo>
                  <a:lnTo>
                    <a:pt x="185" y="0"/>
                  </a:lnTo>
                  <a:lnTo>
                    <a:pt x="221" y="144"/>
                  </a:lnTo>
                  <a:lnTo>
                    <a:pt x="216" y="144"/>
                  </a:lnTo>
                  <a:lnTo>
                    <a:pt x="216" y="149"/>
                  </a:lnTo>
                  <a:lnTo>
                    <a:pt x="0" y="149"/>
                  </a:lnTo>
                  <a:close/>
                  <a:moveTo>
                    <a:pt x="216" y="144"/>
                  </a:moveTo>
                  <a:lnTo>
                    <a:pt x="216" y="144"/>
                  </a:lnTo>
                  <a:lnTo>
                    <a:pt x="180" y="0"/>
                  </a:lnTo>
                  <a:lnTo>
                    <a:pt x="180" y="4"/>
                  </a:lnTo>
                  <a:lnTo>
                    <a:pt x="36" y="4"/>
                  </a:lnTo>
                  <a:lnTo>
                    <a:pt x="40" y="0"/>
                  </a:lnTo>
                  <a:lnTo>
                    <a:pt x="4" y="144"/>
                  </a:lnTo>
                  <a:lnTo>
                    <a:pt x="0" y="144"/>
                  </a:lnTo>
                  <a:lnTo>
                    <a:pt x="216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61"/>
            <p:cNvSpPr>
              <a:spLocks/>
            </p:cNvSpPr>
            <p:nvPr/>
          </p:nvSpPr>
          <p:spPr bwMode="auto">
            <a:xfrm>
              <a:off x="4972923" y="2455862"/>
              <a:ext cx="505053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7" y="0"/>
                </a:cxn>
                <a:cxn ang="0">
                  <a:pos x="181" y="0"/>
                </a:cxn>
                <a:cxn ang="0">
                  <a:pos x="217" y="144"/>
                </a:cxn>
                <a:cxn ang="0">
                  <a:pos x="0" y="144"/>
                </a:cxn>
              </a:cxnLst>
              <a:rect l="0" t="0" r="r" b="b"/>
              <a:pathLst>
                <a:path w="217" h="144">
                  <a:moveTo>
                    <a:pt x="0" y="144"/>
                  </a:moveTo>
                  <a:lnTo>
                    <a:pt x="37" y="0"/>
                  </a:lnTo>
                  <a:lnTo>
                    <a:pt x="181" y="0"/>
                  </a:lnTo>
                  <a:lnTo>
                    <a:pt x="217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Freeform 62"/>
            <p:cNvSpPr>
              <a:spLocks noEditPoints="1"/>
            </p:cNvSpPr>
            <p:nvPr/>
          </p:nvSpPr>
          <p:spPr bwMode="auto">
            <a:xfrm>
              <a:off x="4972923" y="2455862"/>
              <a:ext cx="516689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37" y="0"/>
                </a:cxn>
                <a:cxn ang="0">
                  <a:pos x="37" y="0"/>
                </a:cxn>
                <a:cxn ang="0">
                  <a:pos x="181" y="0"/>
                </a:cxn>
                <a:cxn ang="0">
                  <a:pos x="186" y="0"/>
                </a:cxn>
                <a:cxn ang="0">
                  <a:pos x="222" y="144"/>
                </a:cxn>
                <a:cxn ang="0">
                  <a:pos x="217" y="144"/>
                </a:cxn>
                <a:cxn ang="0">
                  <a:pos x="217" y="149"/>
                </a:cxn>
                <a:cxn ang="0">
                  <a:pos x="0" y="149"/>
                </a:cxn>
                <a:cxn ang="0">
                  <a:pos x="217" y="144"/>
                </a:cxn>
                <a:cxn ang="0">
                  <a:pos x="217" y="144"/>
                </a:cxn>
                <a:cxn ang="0">
                  <a:pos x="181" y="0"/>
                </a:cxn>
                <a:cxn ang="0">
                  <a:pos x="181" y="4"/>
                </a:cxn>
                <a:cxn ang="0">
                  <a:pos x="37" y="4"/>
                </a:cxn>
                <a:cxn ang="0">
                  <a:pos x="41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217" y="144"/>
                </a:cxn>
              </a:cxnLst>
              <a:rect l="0" t="0" r="r" b="b"/>
              <a:pathLst>
                <a:path w="222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181" y="0"/>
                  </a:lnTo>
                  <a:lnTo>
                    <a:pt x="186" y="0"/>
                  </a:lnTo>
                  <a:lnTo>
                    <a:pt x="222" y="144"/>
                  </a:lnTo>
                  <a:lnTo>
                    <a:pt x="217" y="144"/>
                  </a:lnTo>
                  <a:lnTo>
                    <a:pt x="217" y="149"/>
                  </a:lnTo>
                  <a:lnTo>
                    <a:pt x="0" y="149"/>
                  </a:lnTo>
                  <a:close/>
                  <a:moveTo>
                    <a:pt x="217" y="144"/>
                  </a:moveTo>
                  <a:lnTo>
                    <a:pt x="217" y="144"/>
                  </a:lnTo>
                  <a:lnTo>
                    <a:pt x="181" y="0"/>
                  </a:lnTo>
                  <a:lnTo>
                    <a:pt x="181" y="4"/>
                  </a:lnTo>
                  <a:lnTo>
                    <a:pt x="37" y="4"/>
                  </a:lnTo>
                  <a:lnTo>
                    <a:pt x="41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217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63"/>
            <p:cNvSpPr>
              <a:spLocks/>
            </p:cNvSpPr>
            <p:nvPr/>
          </p:nvSpPr>
          <p:spPr bwMode="auto">
            <a:xfrm>
              <a:off x="5477974" y="2455862"/>
              <a:ext cx="505053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6" y="0"/>
                </a:cxn>
                <a:cxn ang="0">
                  <a:pos x="181" y="0"/>
                </a:cxn>
                <a:cxn ang="0">
                  <a:pos x="217" y="144"/>
                </a:cxn>
                <a:cxn ang="0">
                  <a:pos x="0" y="144"/>
                </a:cxn>
              </a:cxnLst>
              <a:rect l="0" t="0" r="r" b="b"/>
              <a:pathLst>
                <a:path w="217" h="144">
                  <a:moveTo>
                    <a:pt x="0" y="144"/>
                  </a:moveTo>
                  <a:lnTo>
                    <a:pt x="36" y="0"/>
                  </a:lnTo>
                  <a:lnTo>
                    <a:pt x="181" y="0"/>
                  </a:lnTo>
                  <a:lnTo>
                    <a:pt x="217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Freeform 64"/>
            <p:cNvSpPr>
              <a:spLocks noEditPoints="1"/>
            </p:cNvSpPr>
            <p:nvPr/>
          </p:nvSpPr>
          <p:spPr bwMode="auto">
            <a:xfrm>
              <a:off x="5477974" y="2455862"/>
              <a:ext cx="514362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181" y="0"/>
                </a:cxn>
                <a:cxn ang="0">
                  <a:pos x="185" y="0"/>
                </a:cxn>
                <a:cxn ang="0">
                  <a:pos x="221" y="144"/>
                </a:cxn>
                <a:cxn ang="0">
                  <a:pos x="217" y="144"/>
                </a:cxn>
                <a:cxn ang="0">
                  <a:pos x="217" y="149"/>
                </a:cxn>
                <a:cxn ang="0">
                  <a:pos x="0" y="149"/>
                </a:cxn>
                <a:cxn ang="0">
                  <a:pos x="217" y="144"/>
                </a:cxn>
                <a:cxn ang="0">
                  <a:pos x="217" y="144"/>
                </a:cxn>
                <a:cxn ang="0">
                  <a:pos x="181" y="0"/>
                </a:cxn>
                <a:cxn ang="0">
                  <a:pos x="181" y="4"/>
                </a:cxn>
                <a:cxn ang="0">
                  <a:pos x="36" y="4"/>
                </a:cxn>
                <a:cxn ang="0">
                  <a:pos x="41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217" y="144"/>
                </a:cxn>
              </a:cxnLst>
              <a:rect l="0" t="0" r="r" b="b"/>
              <a:pathLst>
                <a:path w="221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181" y="0"/>
                  </a:lnTo>
                  <a:lnTo>
                    <a:pt x="185" y="0"/>
                  </a:lnTo>
                  <a:lnTo>
                    <a:pt x="221" y="144"/>
                  </a:lnTo>
                  <a:lnTo>
                    <a:pt x="217" y="144"/>
                  </a:lnTo>
                  <a:lnTo>
                    <a:pt x="217" y="149"/>
                  </a:lnTo>
                  <a:lnTo>
                    <a:pt x="0" y="149"/>
                  </a:lnTo>
                  <a:close/>
                  <a:moveTo>
                    <a:pt x="217" y="144"/>
                  </a:moveTo>
                  <a:lnTo>
                    <a:pt x="217" y="144"/>
                  </a:lnTo>
                  <a:lnTo>
                    <a:pt x="181" y="0"/>
                  </a:lnTo>
                  <a:lnTo>
                    <a:pt x="181" y="4"/>
                  </a:lnTo>
                  <a:lnTo>
                    <a:pt x="36" y="4"/>
                  </a:lnTo>
                  <a:lnTo>
                    <a:pt x="41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217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Freeform 67"/>
            <p:cNvSpPr>
              <a:spLocks/>
            </p:cNvSpPr>
            <p:nvPr/>
          </p:nvSpPr>
          <p:spPr bwMode="auto">
            <a:xfrm>
              <a:off x="6488078" y="2455862"/>
              <a:ext cx="502724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6" y="0"/>
                </a:cxn>
                <a:cxn ang="0">
                  <a:pos x="180" y="0"/>
                </a:cxn>
                <a:cxn ang="0">
                  <a:pos x="216" y="144"/>
                </a:cxn>
                <a:cxn ang="0">
                  <a:pos x="0" y="144"/>
                </a:cxn>
              </a:cxnLst>
              <a:rect l="0" t="0" r="r" b="b"/>
              <a:pathLst>
                <a:path w="216" h="144">
                  <a:moveTo>
                    <a:pt x="0" y="144"/>
                  </a:moveTo>
                  <a:lnTo>
                    <a:pt x="36" y="0"/>
                  </a:lnTo>
                  <a:lnTo>
                    <a:pt x="180" y="0"/>
                  </a:lnTo>
                  <a:lnTo>
                    <a:pt x="216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68"/>
            <p:cNvSpPr>
              <a:spLocks noEditPoints="1"/>
            </p:cNvSpPr>
            <p:nvPr/>
          </p:nvSpPr>
          <p:spPr bwMode="auto">
            <a:xfrm>
              <a:off x="6488078" y="2455862"/>
              <a:ext cx="514362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180" y="0"/>
                </a:cxn>
                <a:cxn ang="0">
                  <a:pos x="185" y="0"/>
                </a:cxn>
                <a:cxn ang="0">
                  <a:pos x="221" y="144"/>
                </a:cxn>
                <a:cxn ang="0">
                  <a:pos x="216" y="144"/>
                </a:cxn>
                <a:cxn ang="0">
                  <a:pos x="216" y="149"/>
                </a:cxn>
                <a:cxn ang="0">
                  <a:pos x="0" y="149"/>
                </a:cxn>
                <a:cxn ang="0">
                  <a:pos x="216" y="144"/>
                </a:cxn>
                <a:cxn ang="0">
                  <a:pos x="216" y="144"/>
                </a:cxn>
                <a:cxn ang="0">
                  <a:pos x="180" y="0"/>
                </a:cxn>
                <a:cxn ang="0">
                  <a:pos x="180" y="4"/>
                </a:cxn>
                <a:cxn ang="0">
                  <a:pos x="36" y="4"/>
                </a:cxn>
                <a:cxn ang="0">
                  <a:pos x="40" y="0"/>
                </a:cxn>
                <a:cxn ang="0">
                  <a:pos x="4" y="144"/>
                </a:cxn>
                <a:cxn ang="0">
                  <a:pos x="0" y="144"/>
                </a:cxn>
                <a:cxn ang="0">
                  <a:pos x="216" y="144"/>
                </a:cxn>
              </a:cxnLst>
              <a:rect l="0" t="0" r="r" b="b"/>
              <a:pathLst>
                <a:path w="221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180" y="0"/>
                  </a:lnTo>
                  <a:lnTo>
                    <a:pt x="185" y="0"/>
                  </a:lnTo>
                  <a:lnTo>
                    <a:pt x="221" y="144"/>
                  </a:lnTo>
                  <a:lnTo>
                    <a:pt x="216" y="144"/>
                  </a:lnTo>
                  <a:lnTo>
                    <a:pt x="216" y="149"/>
                  </a:lnTo>
                  <a:lnTo>
                    <a:pt x="0" y="149"/>
                  </a:lnTo>
                  <a:close/>
                  <a:moveTo>
                    <a:pt x="216" y="144"/>
                  </a:moveTo>
                  <a:lnTo>
                    <a:pt x="216" y="144"/>
                  </a:lnTo>
                  <a:lnTo>
                    <a:pt x="180" y="0"/>
                  </a:lnTo>
                  <a:lnTo>
                    <a:pt x="180" y="4"/>
                  </a:lnTo>
                  <a:lnTo>
                    <a:pt x="36" y="4"/>
                  </a:lnTo>
                  <a:lnTo>
                    <a:pt x="40" y="0"/>
                  </a:lnTo>
                  <a:lnTo>
                    <a:pt x="4" y="144"/>
                  </a:lnTo>
                  <a:lnTo>
                    <a:pt x="0" y="144"/>
                  </a:lnTo>
                  <a:lnTo>
                    <a:pt x="216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Freeform 69"/>
            <p:cNvSpPr>
              <a:spLocks/>
            </p:cNvSpPr>
            <p:nvPr/>
          </p:nvSpPr>
          <p:spPr bwMode="auto">
            <a:xfrm>
              <a:off x="6990802" y="2455862"/>
              <a:ext cx="505053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6" y="0"/>
                </a:cxn>
                <a:cxn ang="0">
                  <a:pos x="181" y="0"/>
                </a:cxn>
                <a:cxn ang="0">
                  <a:pos x="217" y="144"/>
                </a:cxn>
                <a:cxn ang="0">
                  <a:pos x="0" y="144"/>
                </a:cxn>
              </a:cxnLst>
              <a:rect l="0" t="0" r="r" b="b"/>
              <a:pathLst>
                <a:path w="217" h="144">
                  <a:moveTo>
                    <a:pt x="0" y="144"/>
                  </a:moveTo>
                  <a:lnTo>
                    <a:pt x="36" y="0"/>
                  </a:lnTo>
                  <a:lnTo>
                    <a:pt x="181" y="0"/>
                  </a:lnTo>
                  <a:lnTo>
                    <a:pt x="217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Freeform 70"/>
            <p:cNvSpPr>
              <a:spLocks noEditPoints="1"/>
            </p:cNvSpPr>
            <p:nvPr/>
          </p:nvSpPr>
          <p:spPr bwMode="auto">
            <a:xfrm>
              <a:off x="6990802" y="2455862"/>
              <a:ext cx="516689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181" y="0"/>
                </a:cxn>
                <a:cxn ang="0">
                  <a:pos x="185" y="0"/>
                </a:cxn>
                <a:cxn ang="0">
                  <a:pos x="222" y="144"/>
                </a:cxn>
                <a:cxn ang="0">
                  <a:pos x="217" y="144"/>
                </a:cxn>
                <a:cxn ang="0">
                  <a:pos x="217" y="149"/>
                </a:cxn>
                <a:cxn ang="0">
                  <a:pos x="0" y="149"/>
                </a:cxn>
                <a:cxn ang="0">
                  <a:pos x="217" y="144"/>
                </a:cxn>
                <a:cxn ang="0">
                  <a:pos x="217" y="144"/>
                </a:cxn>
                <a:cxn ang="0">
                  <a:pos x="181" y="0"/>
                </a:cxn>
                <a:cxn ang="0">
                  <a:pos x="181" y="4"/>
                </a:cxn>
                <a:cxn ang="0">
                  <a:pos x="36" y="4"/>
                </a:cxn>
                <a:cxn ang="0">
                  <a:pos x="41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217" y="144"/>
                </a:cxn>
              </a:cxnLst>
              <a:rect l="0" t="0" r="r" b="b"/>
              <a:pathLst>
                <a:path w="222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181" y="0"/>
                  </a:lnTo>
                  <a:lnTo>
                    <a:pt x="185" y="0"/>
                  </a:lnTo>
                  <a:lnTo>
                    <a:pt x="222" y="144"/>
                  </a:lnTo>
                  <a:lnTo>
                    <a:pt x="217" y="144"/>
                  </a:lnTo>
                  <a:lnTo>
                    <a:pt x="217" y="149"/>
                  </a:lnTo>
                  <a:lnTo>
                    <a:pt x="0" y="149"/>
                  </a:lnTo>
                  <a:close/>
                  <a:moveTo>
                    <a:pt x="217" y="144"/>
                  </a:moveTo>
                  <a:lnTo>
                    <a:pt x="217" y="144"/>
                  </a:lnTo>
                  <a:lnTo>
                    <a:pt x="181" y="0"/>
                  </a:lnTo>
                  <a:lnTo>
                    <a:pt x="181" y="4"/>
                  </a:lnTo>
                  <a:lnTo>
                    <a:pt x="36" y="4"/>
                  </a:lnTo>
                  <a:lnTo>
                    <a:pt x="41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217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71"/>
            <p:cNvSpPr>
              <a:spLocks/>
            </p:cNvSpPr>
            <p:nvPr/>
          </p:nvSpPr>
          <p:spPr bwMode="auto">
            <a:xfrm>
              <a:off x="7495855" y="2455862"/>
              <a:ext cx="505053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6" y="0"/>
                </a:cxn>
                <a:cxn ang="0">
                  <a:pos x="181" y="0"/>
                </a:cxn>
                <a:cxn ang="0">
                  <a:pos x="217" y="144"/>
                </a:cxn>
                <a:cxn ang="0">
                  <a:pos x="0" y="144"/>
                </a:cxn>
              </a:cxnLst>
              <a:rect l="0" t="0" r="r" b="b"/>
              <a:pathLst>
                <a:path w="217" h="144">
                  <a:moveTo>
                    <a:pt x="0" y="144"/>
                  </a:moveTo>
                  <a:lnTo>
                    <a:pt x="36" y="0"/>
                  </a:lnTo>
                  <a:lnTo>
                    <a:pt x="181" y="0"/>
                  </a:lnTo>
                  <a:lnTo>
                    <a:pt x="217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72"/>
            <p:cNvSpPr>
              <a:spLocks noEditPoints="1"/>
            </p:cNvSpPr>
            <p:nvPr/>
          </p:nvSpPr>
          <p:spPr bwMode="auto">
            <a:xfrm>
              <a:off x="7495855" y="2455862"/>
              <a:ext cx="514362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181" y="0"/>
                </a:cxn>
                <a:cxn ang="0">
                  <a:pos x="185" y="0"/>
                </a:cxn>
                <a:cxn ang="0">
                  <a:pos x="221" y="144"/>
                </a:cxn>
                <a:cxn ang="0">
                  <a:pos x="217" y="144"/>
                </a:cxn>
                <a:cxn ang="0">
                  <a:pos x="217" y="149"/>
                </a:cxn>
                <a:cxn ang="0">
                  <a:pos x="0" y="149"/>
                </a:cxn>
                <a:cxn ang="0">
                  <a:pos x="217" y="144"/>
                </a:cxn>
                <a:cxn ang="0">
                  <a:pos x="217" y="144"/>
                </a:cxn>
                <a:cxn ang="0">
                  <a:pos x="181" y="0"/>
                </a:cxn>
                <a:cxn ang="0">
                  <a:pos x="181" y="4"/>
                </a:cxn>
                <a:cxn ang="0">
                  <a:pos x="36" y="4"/>
                </a:cxn>
                <a:cxn ang="0">
                  <a:pos x="41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217" y="144"/>
                </a:cxn>
              </a:cxnLst>
              <a:rect l="0" t="0" r="r" b="b"/>
              <a:pathLst>
                <a:path w="221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181" y="0"/>
                  </a:lnTo>
                  <a:lnTo>
                    <a:pt x="185" y="0"/>
                  </a:lnTo>
                  <a:lnTo>
                    <a:pt x="221" y="144"/>
                  </a:lnTo>
                  <a:lnTo>
                    <a:pt x="217" y="144"/>
                  </a:lnTo>
                  <a:lnTo>
                    <a:pt x="217" y="149"/>
                  </a:lnTo>
                  <a:lnTo>
                    <a:pt x="0" y="149"/>
                  </a:lnTo>
                  <a:close/>
                  <a:moveTo>
                    <a:pt x="217" y="144"/>
                  </a:moveTo>
                  <a:lnTo>
                    <a:pt x="217" y="144"/>
                  </a:lnTo>
                  <a:lnTo>
                    <a:pt x="181" y="0"/>
                  </a:lnTo>
                  <a:lnTo>
                    <a:pt x="181" y="4"/>
                  </a:lnTo>
                  <a:lnTo>
                    <a:pt x="36" y="4"/>
                  </a:lnTo>
                  <a:lnTo>
                    <a:pt x="41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217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73"/>
            <p:cNvSpPr>
              <a:spLocks/>
            </p:cNvSpPr>
            <p:nvPr/>
          </p:nvSpPr>
          <p:spPr bwMode="auto">
            <a:xfrm>
              <a:off x="3965146" y="3038475"/>
              <a:ext cx="1007777" cy="230188"/>
            </a:xfrm>
            <a:custGeom>
              <a:avLst/>
              <a:gdLst/>
              <a:ahLst/>
              <a:cxnLst>
                <a:cxn ang="0">
                  <a:pos x="0" y="145"/>
                </a:cxn>
                <a:cxn ang="0">
                  <a:pos x="36" y="0"/>
                </a:cxn>
                <a:cxn ang="0">
                  <a:pos x="397" y="0"/>
                </a:cxn>
                <a:cxn ang="0">
                  <a:pos x="433" y="145"/>
                </a:cxn>
                <a:cxn ang="0">
                  <a:pos x="0" y="145"/>
                </a:cxn>
              </a:cxnLst>
              <a:rect l="0" t="0" r="r" b="b"/>
              <a:pathLst>
                <a:path w="433" h="145">
                  <a:moveTo>
                    <a:pt x="0" y="145"/>
                  </a:moveTo>
                  <a:lnTo>
                    <a:pt x="36" y="0"/>
                  </a:lnTo>
                  <a:lnTo>
                    <a:pt x="397" y="0"/>
                  </a:lnTo>
                  <a:lnTo>
                    <a:pt x="433" y="145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74"/>
            <p:cNvSpPr>
              <a:spLocks noEditPoints="1"/>
            </p:cNvSpPr>
            <p:nvPr/>
          </p:nvSpPr>
          <p:spPr bwMode="auto">
            <a:xfrm>
              <a:off x="3965146" y="3038475"/>
              <a:ext cx="1019414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5"/>
                </a:cxn>
                <a:cxn ang="0">
                  <a:pos x="0" y="145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397" y="0"/>
                </a:cxn>
                <a:cxn ang="0">
                  <a:pos x="402" y="0"/>
                </a:cxn>
                <a:cxn ang="0">
                  <a:pos x="438" y="145"/>
                </a:cxn>
                <a:cxn ang="0">
                  <a:pos x="433" y="145"/>
                </a:cxn>
                <a:cxn ang="0">
                  <a:pos x="433" y="149"/>
                </a:cxn>
                <a:cxn ang="0">
                  <a:pos x="0" y="149"/>
                </a:cxn>
                <a:cxn ang="0">
                  <a:pos x="433" y="145"/>
                </a:cxn>
                <a:cxn ang="0">
                  <a:pos x="433" y="145"/>
                </a:cxn>
                <a:cxn ang="0">
                  <a:pos x="397" y="0"/>
                </a:cxn>
                <a:cxn ang="0">
                  <a:pos x="397" y="5"/>
                </a:cxn>
                <a:cxn ang="0">
                  <a:pos x="36" y="5"/>
                </a:cxn>
                <a:cxn ang="0">
                  <a:pos x="41" y="0"/>
                </a:cxn>
                <a:cxn ang="0">
                  <a:pos x="5" y="145"/>
                </a:cxn>
                <a:cxn ang="0">
                  <a:pos x="0" y="145"/>
                </a:cxn>
                <a:cxn ang="0">
                  <a:pos x="433" y="145"/>
                </a:cxn>
              </a:cxnLst>
              <a:rect l="0" t="0" r="r" b="b"/>
              <a:pathLst>
                <a:path w="438" h="149">
                  <a:moveTo>
                    <a:pt x="0" y="149"/>
                  </a:moveTo>
                  <a:lnTo>
                    <a:pt x="0" y="145"/>
                  </a:lnTo>
                  <a:lnTo>
                    <a:pt x="0" y="145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397" y="0"/>
                  </a:lnTo>
                  <a:lnTo>
                    <a:pt x="402" y="0"/>
                  </a:lnTo>
                  <a:lnTo>
                    <a:pt x="438" y="145"/>
                  </a:lnTo>
                  <a:lnTo>
                    <a:pt x="433" y="145"/>
                  </a:lnTo>
                  <a:lnTo>
                    <a:pt x="433" y="149"/>
                  </a:lnTo>
                  <a:lnTo>
                    <a:pt x="0" y="149"/>
                  </a:lnTo>
                  <a:close/>
                  <a:moveTo>
                    <a:pt x="433" y="145"/>
                  </a:moveTo>
                  <a:lnTo>
                    <a:pt x="433" y="145"/>
                  </a:lnTo>
                  <a:lnTo>
                    <a:pt x="397" y="0"/>
                  </a:lnTo>
                  <a:lnTo>
                    <a:pt x="397" y="5"/>
                  </a:lnTo>
                  <a:lnTo>
                    <a:pt x="36" y="5"/>
                  </a:lnTo>
                  <a:lnTo>
                    <a:pt x="41" y="0"/>
                  </a:lnTo>
                  <a:lnTo>
                    <a:pt x="5" y="145"/>
                  </a:lnTo>
                  <a:lnTo>
                    <a:pt x="0" y="145"/>
                  </a:lnTo>
                  <a:lnTo>
                    <a:pt x="433" y="14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75"/>
            <p:cNvSpPr>
              <a:spLocks/>
            </p:cNvSpPr>
            <p:nvPr/>
          </p:nvSpPr>
          <p:spPr bwMode="auto">
            <a:xfrm>
              <a:off x="4972923" y="3038475"/>
              <a:ext cx="1010104" cy="230188"/>
            </a:xfrm>
            <a:custGeom>
              <a:avLst/>
              <a:gdLst/>
              <a:ahLst/>
              <a:cxnLst>
                <a:cxn ang="0">
                  <a:pos x="0" y="145"/>
                </a:cxn>
                <a:cxn ang="0">
                  <a:pos x="37" y="0"/>
                </a:cxn>
                <a:cxn ang="0">
                  <a:pos x="398" y="0"/>
                </a:cxn>
                <a:cxn ang="0">
                  <a:pos x="434" y="145"/>
                </a:cxn>
                <a:cxn ang="0">
                  <a:pos x="0" y="145"/>
                </a:cxn>
              </a:cxnLst>
              <a:rect l="0" t="0" r="r" b="b"/>
              <a:pathLst>
                <a:path w="434" h="145">
                  <a:moveTo>
                    <a:pt x="0" y="145"/>
                  </a:moveTo>
                  <a:lnTo>
                    <a:pt x="37" y="0"/>
                  </a:lnTo>
                  <a:lnTo>
                    <a:pt x="398" y="0"/>
                  </a:lnTo>
                  <a:lnTo>
                    <a:pt x="434" y="145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Freeform 76"/>
            <p:cNvSpPr>
              <a:spLocks noEditPoints="1"/>
            </p:cNvSpPr>
            <p:nvPr/>
          </p:nvSpPr>
          <p:spPr bwMode="auto">
            <a:xfrm>
              <a:off x="4972923" y="3038475"/>
              <a:ext cx="1019414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5"/>
                </a:cxn>
                <a:cxn ang="0">
                  <a:pos x="0" y="145"/>
                </a:cxn>
                <a:cxn ang="0">
                  <a:pos x="37" y="0"/>
                </a:cxn>
                <a:cxn ang="0">
                  <a:pos x="37" y="0"/>
                </a:cxn>
                <a:cxn ang="0">
                  <a:pos x="398" y="0"/>
                </a:cxn>
                <a:cxn ang="0">
                  <a:pos x="402" y="0"/>
                </a:cxn>
                <a:cxn ang="0">
                  <a:pos x="438" y="145"/>
                </a:cxn>
                <a:cxn ang="0">
                  <a:pos x="434" y="145"/>
                </a:cxn>
                <a:cxn ang="0">
                  <a:pos x="434" y="149"/>
                </a:cxn>
                <a:cxn ang="0">
                  <a:pos x="0" y="149"/>
                </a:cxn>
                <a:cxn ang="0">
                  <a:pos x="434" y="145"/>
                </a:cxn>
                <a:cxn ang="0">
                  <a:pos x="434" y="145"/>
                </a:cxn>
                <a:cxn ang="0">
                  <a:pos x="398" y="0"/>
                </a:cxn>
                <a:cxn ang="0">
                  <a:pos x="398" y="5"/>
                </a:cxn>
                <a:cxn ang="0">
                  <a:pos x="37" y="5"/>
                </a:cxn>
                <a:cxn ang="0">
                  <a:pos x="41" y="0"/>
                </a:cxn>
                <a:cxn ang="0">
                  <a:pos x="5" y="145"/>
                </a:cxn>
                <a:cxn ang="0">
                  <a:pos x="0" y="145"/>
                </a:cxn>
                <a:cxn ang="0">
                  <a:pos x="434" y="145"/>
                </a:cxn>
              </a:cxnLst>
              <a:rect l="0" t="0" r="r" b="b"/>
              <a:pathLst>
                <a:path w="438" h="149">
                  <a:moveTo>
                    <a:pt x="0" y="149"/>
                  </a:moveTo>
                  <a:lnTo>
                    <a:pt x="0" y="145"/>
                  </a:lnTo>
                  <a:lnTo>
                    <a:pt x="0" y="145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398" y="0"/>
                  </a:lnTo>
                  <a:lnTo>
                    <a:pt x="402" y="0"/>
                  </a:lnTo>
                  <a:lnTo>
                    <a:pt x="438" y="145"/>
                  </a:lnTo>
                  <a:lnTo>
                    <a:pt x="434" y="145"/>
                  </a:lnTo>
                  <a:lnTo>
                    <a:pt x="434" y="149"/>
                  </a:lnTo>
                  <a:lnTo>
                    <a:pt x="0" y="149"/>
                  </a:lnTo>
                  <a:close/>
                  <a:moveTo>
                    <a:pt x="434" y="145"/>
                  </a:moveTo>
                  <a:lnTo>
                    <a:pt x="434" y="145"/>
                  </a:lnTo>
                  <a:lnTo>
                    <a:pt x="398" y="0"/>
                  </a:lnTo>
                  <a:lnTo>
                    <a:pt x="398" y="5"/>
                  </a:lnTo>
                  <a:lnTo>
                    <a:pt x="37" y="5"/>
                  </a:lnTo>
                  <a:lnTo>
                    <a:pt x="41" y="0"/>
                  </a:lnTo>
                  <a:lnTo>
                    <a:pt x="5" y="145"/>
                  </a:lnTo>
                  <a:lnTo>
                    <a:pt x="0" y="145"/>
                  </a:lnTo>
                  <a:lnTo>
                    <a:pt x="434" y="14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Freeform 77"/>
            <p:cNvSpPr>
              <a:spLocks/>
            </p:cNvSpPr>
            <p:nvPr/>
          </p:nvSpPr>
          <p:spPr bwMode="auto">
            <a:xfrm>
              <a:off x="5983027" y="3038475"/>
              <a:ext cx="1007777" cy="230188"/>
            </a:xfrm>
            <a:custGeom>
              <a:avLst/>
              <a:gdLst/>
              <a:ahLst/>
              <a:cxnLst>
                <a:cxn ang="0">
                  <a:pos x="0" y="145"/>
                </a:cxn>
                <a:cxn ang="0">
                  <a:pos x="36" y="0"/>
                </a:cxn>
                <a:cxn ang="0">
                  <a:pos x="397" y="0"/>
                </a:cxn>
                <a:cxn ang="0">
                  <a:pos x="433" y="145"/>
                </a:cxn>
                <a:cxn ang="0">
                  <a:pos x="0" y="145"/>
                </a:cxn>
              </a:cxnLst>
              <a:rect l="0" t="0" r="r" b="b"/>
              <a:pathLst>
                <a:path w="433" h="145">
                  <a:moveTo>
                    <a:pt x="0" y="145"/>
                  </a:moveTo>
                  <a:lnTo>
                    <a:pt x="36" y="0"/>
                  </a:lnTo>
                  <a:lnTo>
                    <a:pt x="397" y="0"/>
                  </a:lnTo>
                  <a:lnTo>
                    <a:pt x="433" y="145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Freeform 78"/>
            <p:cNvSpPr>
              <a:spLocks noEditPoints="1"/>
            </p:cNvSpPr>
            <p:nvPr/>
          </p:nvSpPr>
          <p:spPr bwMode="auto">
            <a:xfrm>
              <a:off x="5983027" y="3038475"/>
              <a:ext cx="1019414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5"/>
                </a:cxn>
                <a:cxn ang="0">
                  <a:pos x="0" y="145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397" y="0"/>
                </a:cxn>
                <a:cxn ang="0">
                  <a:pos x="402" y="0"/>
                </a:cxn>
                <a:cxn ang="0">
                  <a:pos x="438" y="145"/>
                </a:cxn>
                <a:cxn ang="0">
                  <a:pos x="433" y="145"/>
                </a:cxn>
                <a:cxn ang="0">
                  <a:pos x="433" y="149"/>
                </a:cxn>
                <a:cxn ang="0">
                  <a:pos x="0" y="149"/>
                </a:cxn>
                <a:cxn ang="0">
                  <a:pos x="433" y="145"/>
                </a:cxn>
                <a:cxn ang="0">
                  <a:pos x="433" y="145"/>
                </a:cxn>
                <a:cxn ang="0">
                  <a:pos x="397" y="0"/>
                </a:cxn>
                <a:cxn ang="0">
                  <a:pos x="397" y="5"/>
                </a:cxn>
                <a:cxn ang="0">
                  <a:pos x="36" y="5"/>
                </a:cxn>
                <a:cxn ang="0">
                  <a:pos x="41" y="0"/>
                </a:cxn>
                <a:cxn ang="0">
                  <a:pos x="4" y="145"/>
                </a:cxn>
                <a:cxn ang="0">
                  <a:pos x="0" y="145"/>
                </a:cxn>
                <a:cxn ang="0">
                  <a:pos x="433" y="145"/>
                </a:cxn>
              </a:cxnLst>
              <a:rect l="0" t="0" r="r" b="b"/>
              <a:pathLst>
                <a:path w="438" h="149">
                  <a:moveTo>
                    <a:pt x="0" y="149"/>
                  </a:moveTo>
                  <a:lnTo>
                    <a:pt x="0" y="145"/>
                  </a:lnTo>
                  <a:lnTo>
                    <a:pt x="0" y="145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397" y="0"/>
                  </a:lnTo>
                  <a:lnTo>
                    <a:pt x="402" y="0"/>
                  </a:lnTo>
                  <a:lnTo>
                    <a:pt x="438" y="145"/>
                  </a:lnTo>
                  <a:lnTo>
                    <a:pt x="433" y="145"/>
                  </a:lnTo>
                  <a:lnTo>
                    <a:pt x="433" y="149"/>
                  </a:lnTo>
                  <a:lnTo>
                    <a:pt x="0" y="149"/>
                  </a:lnTo>
                  <a:close/>
                  <a:moveTo>
                    <a:pt x="433" y="145"/>
                  </a:moveTo>
                  <a:lnTo>
                    <a:pt x="433" y="145"/>
                  </a:lnTo>
                  <a:lnTo>
                    <a:pt x="397" y="0"/>
                  </a:lnTo>
                  <a:lnTo>
                    <a:pt x="397" y="5"/>
                  </a:lnTo>
                  <a:lnTo>
                    <a:pt x="36" y="5"/>
                  </a:lnTo>
                  <a:lnTo>
                    <a:pt x="41" y="0"/>
                  </a:lnTo>
                  <a:lnTo>
                    <a:pt x="4" y="145"/>
                  </a:lnTo>
                  <a:lnTo>
                    <a:pt x="0" y="145"/>
                  </a:lnTo>
                  <a:lnTo>
                    <a:pt x="433" y="14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Freeform 79"/>
            <p:cNvSpPr>
              <a:spLocks/>
            </p:cNvSpPr>
            <p:nvPr/>
          </p:nvSpPr>
          <p:spPr bwMode="auto">
            <a:xfrm>
              <a:off x="6990802" y="3038475"/>
              <a:ext cx="1010104" cy="230188"/>
            </a:xfrm>
            <a:custGeom>
              <a:avLst/>
              <a:gdLst/>
              <a:ahLst/>
              <a:cxnLst>
                <a:cxn ang="0">
                  <a:pos x="0" y="145"/>
                </a:cxn>
                <a:cxn ang="0">
                  <a:pos x="36" y="0"/>
                </a:cxn>
                <a:cxn ang="0">
                  <a:pos x="398" y="0"/>
                </a:cxn>
                <a:cxn ang="0">
                  <a:pos x="434" y="145"/>
                </a:cxn>
                <a:cxn ang="0">
                  <a:pos x="0" y="145"/>
                </a:cxn>
              </a:cxnLst>
              <a:rect l="0" t="0" r="r" b="b"/>
              <a:pathLst>
                <a:path w="434" h="145">
                  <a:moveTo>
                    <a:pt x="0" y="145"/>
                  </a:moveTo>
                  <a:lnTo>
                    <a:pt x="36" y="0"/>
                  </a:lnTo>
                  <a:lnTo>
                    <a:pt x="398" y="0"/>
                  </a:lnTo>
                  <a:lnTo>
                    <a:pt x="434" y="145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Freeform 80"/>
            <p:cNvSpPr>
              <a:spLocks noEditPoints="1"/>
            </p:cNvSpPr>
            <p:nvPr/>
          </p:nvSpPr>
          <p:spPr bwMode="auto">
            <a:xfrm>
              <a:off x="6990802" y="3038475"/>
              <a:ext cx="1019414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5"/>
                </a:cxn>
                <a:cxn ang="0">
                  <a:pos x="0" y="145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398" y="0"/>
                </a:cxn>
                <a:cxn ang="0">
                  <a:pos x="402" y="0"/>
                </a:cxn>
                <a:cxn ang="0">
                  <a:pos x="438" y="145"/>
                </a:cxn>
                <a:cxn ang="0">
                  <a:pos x="434" y="145"/>
                </a:cxn>
                <a:cxn ang="0">
                  <a:pos x="434" y="149"/>
                </a:cxn>
                <a:cxn ang="0">
                  <a:pos x="0" y="149"/>
                </a:cxn>
                <a:cxn ang="0">
                  <a:pos x="434" y="145"/>
                </a:cxn>
                <a:cxn ang="0">
                  <a:pos x="434" y="145"/>
                </a:cxn>
                <a:cxn ang="0">
                  <a:pos x="398" y="0"/>
                </a:cxn>
                <a:cxn ang="0">
                  <a:pos x="398" y="5"/>
                </a:cxn>
                <a:cxn ang="0">
                  <a:pos x="36" y="5"/>
                </a:cxn>
                <a:cxn ang="0">
                  <a:pos x="41" y="0"/>
                </a:cxn>
                <a:cxn ang="0">
                  <a:pos x="5" y="145"/>
                </a:cxn>
                <a:cxn ang="0">
                  <a:pos x="0" y="145"/>
                </a:cxn>
                <a:cxn ang="0">
                  <a:pos x="434" y="145"/>
                </a:cxn>
              </a:cxnLst>
              <a:rect l="0" t="0" r="r" b="b"/>
              <a:pathLst>
                <a:path w="438" h="149">
                  <a:moveTo>
                    <a:pt x="0" y="149"/>
                  </a:moveTo>
                  <a:lnTo>
                    <a:pt x="0" y="145"/>
                  </a:lnTo>
                  <a:lnTo>
                    <a:pt x="0" y="145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398" y="0"/>
                  </a:lnTo>
                  <a:lnTo>
                    <a:pt x="402" y="0"/>
                  </a:lnTo>
                  <a:lnTo>
                    <a:pt x="438" y="145"/>
                  </a:lnTo>
                  <a:lnTo>
                    <a:pt x="434" y="145"/>
                  </a:lnTo>
                  <a:lnTo>
                    <a:pt x="434" y="149"/>
                  </a:lnTo>
                  <a:lnTo>
                    <a:pt x="0" y="149"/>
                  </a:lnTo>
                  <a:close/>
                  <a:moveTo>
                    <a:pt x="434" y="145"/>
                  </a:moveTo>
                  <a:lnTo>
                    <a:pt x="434" y="145"/>
                  </a:lnTo>
                  <a:lnTo>
                    <a:pt x="398" y="0"/>
                  </a:lnTo>
                  <a:lnTo>
                    <a:pt x="398" y="5"/>
                  </a:lnTo>
                  <a:lnTo>
                    <a:pt x="36" y="5"/>
                  </a:lnTo>
                  <a:lnTo>
                    <a:pt x="41" y="0"/>
                  </a:lnTo>
                  <a:lnTo>
                    <a:pt x="5" y="145"/>
                  </a:lnTo>
                  <a:lnTo>
                    <a:pt x="0" y="145"/>
                  </a:lnTo>
                  <a:lnTo>
                    <a:pt x="434" y="14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Freeform 81"/>
            <p:cNvSpPr>
              <a:spLocks/>
            </p:cNvSpPr>
            <p:nvPr/>
          </p:nvSpPr>
          <p:spPr bwMode="auto">
            <a:xfrm>
              <a:off x="3965146" y="3648075"/>
              <a:ext cx="2017881" cy="230188"/>
            </a:xfrm>
            <a:custGeom>
              <a:avLst/>
              <a:gdLst/>
              <a:ahLst/>
              <a:cxnLst>
                <a:cxn ang="0">
                  <a:pos x="0" y="145"/>
                </a:cxn>
                <a:cxn ang="0">
                  <a:pos x="36" y="0"/>
                </a:cxn>
                <a:cxn ang="0">
                  <a:pos x="831" y="0"/>
                </a:cxn>
                <a:cxn ang="0">
                  <a:pos x="867" y="145"/>
                </a:cxn>
                <a:cxn ang="0">
                  <a:pos x="0" y="145"/>
                </a:cxn>
              </a:cxnLst>
              <a:rect l="0" t="0" r="r" b="b"/>
              <a:pathLst>
                <a:path w="867" h="145">
                  <a:moveTo>
                    <a:pt x="0" y="145"/>
                  </a:moveTo>
                  <a:lnTo>
                    <a:pt x="36" y="0"/>
                  </a:lnTo>
                  <a:lnTo>
                    <a:pt x="831" y="0"/>
                  </a:lnTo>
                  <a:lnTo>
                    <a:pt x="867" y="145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Freeform 82"/>
            <p:cNvSpPr>
              <a:spLocks noEditPoints="1"/>
            </p:cNvSpPr>
            <p:nvPr/>
          </p:nvSpPr>
          <p:spPr bwMode="auto">
            <a:xfrm>
              <a:off x="3965146" y="3648075"/>
              <a:ext cx="2027191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5"/>
                </a:cxn>
                <a:cxn ang="0">
                  <a:pos x="0" y="145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831" y="0"/>
                </a:cxn>
                <a:cxn ang="0">
                  <a:pos x="835" y="0"/>
                </a:cxn>
                <a:cxn ang="0">
                  <a:pos x="871" y="145"/>
                </a:cxn>
                <a:cxn ang="0">
                  <a:pos x="867" y="145"/>
                </a:cxn>
                <a:cxn ang="0">
                  <a:pos x="867" y="149"/>
                </a:cxn>
                <a:cxn ang="0">
                  <a:pos x="0" y="149"/>
                </a:cxn>
                <a:cxn ang="0">
                  <a:pos x="867" y="145"/>
                </a:cxn>
                <a:cxn ang="0">
                  <a:pos x="867" y="145"/>
                </a:cxn>
                <a:cxn ang="0">
                  <a:pos x="831" y="0"/>
                </a:cxn>
                <a:cxn ang="0">
                  <a:pos x="831" y="5"/>
                </a:cxn>
                <a:cxn ang="0">
                  <a:pos x="36" y="5"/>
                </a:cxn>
                <a:cxn ang="0">
                  <a:pos x="41" y="0"/>
                </a:cxn>
                <a:cxn ang="0">
                  <a:pos x="5" y="145"/>
                </a:cxn>
                <a:cxn ang="0">
                  <a:pos x="0" y="145"/>
                </a:cxn>
                <a:cxn ang="0">
                  <a:pos x="867" y="145"/>
                </a:cxn>
              </a:cxnLst>
              <a:rect l="0" t="0" r="r" b="b"/>
              <a:pathLst>
                <a:path w="871" h="149">
                  <a:moveTo>
                    <a:pt x="0" y="149"/>
                  </a:moveTo>
                  <a:lnTo>
                    <a:pt x="0" y="145"/>
                  </a:lnTo>
                  <a:lnTo>
                    <a:pt x="0" y="145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831" y="0"/>
                  </a:lnTo>
                  <a:lnTo>
                    <a:pt x="835" y="0"/>
                  </a:lnTo>
                  <a:lnTo>
                    <a:pt x="871" y="145"/>
                  </a:lnTo>
                  <a:lnTo>
                    <a:pt x="867" y="145"/>
                  </a:lnTo>
                  <a:lnTo>
                    <a:pt x="867" y="149"/>
                  </a:lnTo>
                  <a:lnTo>
                    <a:pt x="0" y="149"/>
                  </a:lnTo>
                  <a:close/>
                  <a:moveTo>
                    <a:pt x="867" y="145"/>
                  </a:moveTo>
                  <a:lnTo>
                    <a:pt x="867" y="145"/>
                  </a:lnTo>
                  <a:lnTo>
                    <a:pt x="831" y="0"/>
                  </a:lnTo>
                  <a:lnTo>
                    <a:pt x="831" y="5"/>
                  </a:lnTo>
                  <a:lnTo>
                    <a:pt x="36" y="5"/>
                  </a:lnTo>
                  <a:lnTo>
                    <a:pt x="41" y="0"/>
                  </a:lnTo>
                  <a:lnTo>
                    <a:pt x="5" y="145"/>
                  </a:lnTo>
                  <a:lnTo>
                    <a:pt x="0" y="145"/>
                  </a:lnTo>
                  <a:lnTo>
                    <a:pt x="867" y="14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Freeform 83"/>
            <p:cNvSpPr>
              <a:spLocks/>
            </p:cNvSpPr>
            <p:nvPr/>
          </p:nvSpPr>
          <p:spPr bwMode="auto">
            <a:xfrm>
              <a:off x="5983027" y="3648075"/>
              <a:ext cx="2017881" cy="230188"/>
            </a:xfrm>
            <a:custGeom>
              <a:avLst/>
              <a:gdLst/>
              <a:ahLst/>
              <a:cxnLst>
                <a:cxn ang="0">
                  <a:pos x="0" y="145"/>
                </a:cxn>
                <a:cxn ang="0">
                  <a:pos x="36" y="0"/>
                </a:cxn>
                <a:cxn ang="0">
                  <a:pos x="831" y="0"/>
                </a:cxn>
                <a:cxn ang="0">
                  <a:pos x="867" y="145"/>
                </a:cxn>
                <a:cxn ang="0">
                  <a:pos x="0" y="145"/>
                </a:cxn>
              </a:cxnLst>
              <a:rect l="0" t="0" r="r" b="b"/>
              <a:pathLst>
                <a:path w="867" h="145">
                  <a:moveTo>
                    <a:pt x="0" y="145"/>
                  </a:moveTo>
                  <a:lnTo>
                    <a:pt x="36" y="0"/>
                  </a:lnTo>
                  <a:lnTo>
                    <a:pt x="831" y="0"/>
                  </a:lnTo>
                  <a:lnTo>
                    <a:pt x="867" y="145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Freeform 84"/>
            <p:cNvSpPr>
              <a:spLocks noEditPoints="1"/>
            </p:cNvSpPr>
            <p:nvPr/>
          </p:nvSpPr>
          <p:spPr bwMode="auto">
            <a:xfrm>
              <a:off x="5983027" y="3648075"/>
              <a:ext cx="2027191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5"/>
                </a:cxn>
                <a:cxn ang="0">
                  <a:pos x="0" y="145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831" y="0"/>
                </a:cxn>
                <a:cxn ang="0">
                  <a:pos x="835" y="0"/>
                </a:cxn>
                <a:cxn ang="0">
                  <a:pos x="871" y="145"/>
                </a:cxn>
                <a:cxn ang="0">
                  <a:pos x="867" y="145"/>
                </a:cxn>
                <a:cxn ang="0">
                  <a:pos x="867" y="149"/>
                </a:cxn>
                <a:cxn ang="0">
                  <a:pos x="0" y="149"/>
                </a:cxn>
                <a:cxn ang="0">
                  <a:pos x="867" y="145"/>
                </a:cxn>
                <a:cxn ang="0">
                  <a:pos x="867" y="145"/>
                </a:cxn>
                <a:cxn ang="0">
                  <a:pos x="831" y="0"/>
                </a:cxn>
                <a:cxn ang="0">
                  <a:pos x="831" y="5"/>
                </a:cxn>
                <a:cxn ang="0">
                  <a:pos x="36" y="5"/>
                </a:cxn>
                <a:cxn ang="0">
                  <a:pos x="41" y="0"/>
                </a:cxn>
                <a:cxn ang="0">
                  <a:pos x="4" y="145"/>
                </a:cxn>
                <a:cxn ang="0">
                  <a:pos x="0" y="145"/>
                </a:cxn>
                <a:cxn ang="0">
                  <a:pos x="867" y="145"/>
                </a:cxn>
              </a:cxnLst>
              <a:rect l="0" t="0" r="r" b="b"/>
              <a:pathLst>
                <a:path w="871" h="149">
                  <a:moveTo>
                    <a:pt x="0" y="149"/>
                  </a:moveTo>
                  <a:lnTo>
                    <a:pt x="0" y="145"/>
                  </a:lnTo>
                  <a:lnTo>
                    <a:pt x="0" y="145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831" y="0"/>
                  </a:lnTo>
                  <a:lnTo>
                    <a:pt x="835" y="0"/>
                  </a:lnTo>
                  <a:lnTo>
                    <a:pt x="871" y="145"/>
                  </a:lnTo>
                  <a:lnTo>
                    <a:pt x="867" y="145"/>
                  </a:lnTo>
                  <a:lnTo>
                    <a:pt x="867" y="149"/>
                  </a:lnTo>
                  <a:lnTo>
                    <a:pt x="0" y="149"/>
                  </a:lnTo>
                  <a:close/>
                  <a:moveTo>
                    <a:pt x="867" y="145"/>
                  </a:moveTo>
                  <a:lnTo>
                    <a:pt x="867" y="145"/>
                  </a:lnTo>
                  <a:lnTo>
                    <a:pt x="831" y="0"/>
                  </a:lnTo>
                  <a:lnTo>
                    <a:pt x="831" y="5"/>
                  </a:lnTo>
                  <a:lnTo>
                    <a:pt x="36" y="5"/>
                  </a:lnTo>
                  <a:lnTo>
                    <a:pt x="41" y="0"/>
                  </a:lnTo>
                  <a:lnTo>
                    <a:pt x="4" y="145"/>
                  </a:lnTo>
                  <a:lnTo>
                    <a:pt x="0" y="145"/>
                  </a:lnTo>
                  <a:lnTo>
                    <a:pt x="867" y="14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Rectangle 85"/>
            <p:cNvSpPr>
              <a:spLocks noChangeArrowheads="1"/>
            </p:cNvSpPr>
            <p:nvPr/>
          </p:nvSpPr>
          <p:spPr bwMode="auto">
            <a:xfrm>
              <a:off x="819004" y="4228514"/>
              <a:ext cx="714521" cy="187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16 MHz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98" name="Freeform 86"/>
            <p:cNvSpPr>
              <a:spLocks/>
            </p:cNvSpPr>
            <p:nvPr/>
          </p:nvSpPr>
          <p:spPr bwMode="auto">
            <a:xfrm>
              <a:off x="1914682" y="4298365"/>
              <a:ext cx="4035761" cy="230188"/>
            </a:xfrm>
            <a:custGeom>
              <a:avLst/>
              <a:gdLst/>
              <a:ahLst/>
              <a:cxnLst>
                <a:cxn ang="0">
                  <a:pos x="0" y="145"/>
                </a:cxn>
                <a:cxn ang="0">
                  <a:pos x="36" y="0"/>
                </a:cxn>
                <a:cxn ang="0">
                  <a:pos x="1698" y="0"/>
                </a:cxn>
                <a:cxn ang="0">
                  <a:pos x="1734" y="145"/>
                </a:cxn>
                <a:cxn ang="0">
                  <a:pos x="0" y="145"/>
                </a:cxn>
              </a:cxnLst>
              <a:rect l="0" t="0" r="r" b="b"/>
              <a:pathLst>
                <a:path w="1734" h="145">
                  <a:moveTo>
                    <a:pt x="0" y="145"/>
                  </a:moveTo>
                  <a:lnTo>
                    <a:pt x="36" y="0"/>
                  </a:lnTo>
                  <a:lnTo>
                    <a:pt x="1698" y="0"/>
                  </a:lnTo>
                  <a:lnTo>
                    <a:pt x="1734" y="145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Freeform 87"/>
            <p:cNvSpPr>
              <a:spLocks noEditPoints="1"/>
            </p:cNvSpPr>
            <p:nvPr/>
          </p:nvSpPr>
          <p:spPr bwMode="auto">
            <a:xfrm>
              <a:off x="1914682" y="4298365"/>
              <a:ext cx="4045070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5"/>
                </a:cxn>
                <a:cxn ang="0">
                  <a:pos x="0" y="145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1698" y="0"/>
                </a:cxn>
                <a:cxn ang="0">
                  <a:pos x="1702" y="0"/>
                </a:cxn>
                <a:cxn ang="0">
                  <a:pos x="1738" y="145"/>
                </a:cxn>
                <a:cxn ang="0">
                  <a:pos x="1734" y="145"/>
                </a:cxn>
                <a:cxn ang="0">
                  <a:pos x="1734" y="149"/>
                </a:cxn>
                <a:cxn ang="0">
                  <a:pos x="0" y="149"/>
                </a:cxn>
                <a:cxn ang="0">
                  <a:pos x="1734" y="145"/>
                </a:cxn>
                <a:cxn ang="0">
                  <a:pos x="1734" y="145"/>
                </a:cxn>
                <a:cxn ang="0">
                  <a:pos x="1698" y="0"/>
                </a:cxn>
                <a:cxn ang="0">
                  <a:pos x="1698" y="5"/>
                </a:cxn>
                <a:cxn ang="0">
                  <a:pos x="36" y="5"/>
                </a:cxn>
                <a:cxn ang="0">
                  <a:pos x="41" y="0"/>
                </a:cxn>
                <a:cxn ang="0">
                  <a:pos x="5" y="145"/>
                </a:cxn>
                <a:cxn ang="0">
                  <a:pos x="0" y="145"/>
                </a:cxn>
                <a:cxn ang="0">
                  <a:pos x="1734" y="145"/>
                </a:cxn>
              </a:cxnLst>
              <a:rect l="0" t="0" r="r" b="b"/>
              <a:pathLst>
                <a:path w="1738" h="149">
                  <a:moveTo>
                    <a:pt x="0" y="149"/>
                  </a:moveTo>
                  <a:lnTo>
                    <a:pt x="0" y="145"/>
                  </a:lnTo>
                  <a:lnTo>
                    <a:pt x="0" y="145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1698" y="0"/>
                  </a:lnTo>
                  <a:lnTo>
                    <a:pt x="1702" y="0"/>
                  </a:lnTo>
                  <a:lnTo>
                    <a:pt x="1738" y="145"/>
                  </a:lnTo>
                  <a:lnTo>
                    <a:pt x="1734" y="145"/>
                  </a:lnTo>
                  <a:lnTo>
                    <a:pt x="1734" y="149"/>
                  </a:lnTo>
                  <a:lnTo>
                    <a:pt x="0" y="149"/>
                  </a:lnTo>
                  <a:close/>
                  <a:moveTo>
                    <a:pt x="1734" y="145"/>
                  </a:moveTo>
                  <a:lnTo>
                    <a:pt x="1734" y="145"/>
                  </a:lnTo>
                  <a:lnTo>
                    <a:pt x="1698" y="0"/>
                  </a:lnTo>
                  <a:lnTo>
                    <a:pt x="1698" y="5"/>
                  </a:lnTo>
                  <a:lnTo>
                    <a:pt x="36" y="5"/>
                  </a:lnTo>
                  <a:lnTo>
                    <a:pt x="41" y="0"/>
                  </a:lnTo>
                  <a:lnTo>
                    <a:pt x="5" y="145"/>
                  </a:lnTo>
                  <a:lnTo>
                    <a:pt x="0" y="145"/>
                  </a:lnTo>
                  <a:lnTo>
                    <a:pt x="1734" y="14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" name="Group 138"/>
            <p:cNvGrpSpPr/>
            <p:nvPr/>
          </p:nvGrpSpPr>
          <p:grpSpPr>
            <a:xfrm>
              <a:off x="1691249" y="1847850"/>
              <a:ext cx="263000" cy="236538"/>
              <a:chOff x="6129337" y="4792662"/>
              <a:chExt cx="179388" cy="236538"/>
            </a:xfrm>
          </p:grpSpPr>
          <p:sp>
            <p:nvSpPr>
              <p:cNvPr id="201" name="Freeform 51"/>
              <p:cNvSpPr>
                <a:spLocks/>
              </p:cNvSpPr>
              <p:nvPr/>
            </p:nvSpPr>
            <p:spPr bwMode="auto">
              <a:xfrm>
                <a:off x="6129337" y="4792662"/>
                <a:ext cx="173038" cy="228600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109" y="144"/>
                  </a:cxn>
                  <a:cxn ang="0">
                    <a:pos x="0" y="144"/>
                  </a:cxn>
                </a:cxnLst>
                <a:rect l="0" t="0" r="r" b="b"/>
                <a:pathLst>
                  <a:path w="109" h="144">
                    <a:moveTo>
                      <a:pt x="0" y="144"/>
                    </a:moveTo>
                    <a:lnTo>
                      <a:pt x="27" y="0"/>
                    </a:lnTo>
                    <a:lnTo>
                      <a:pt x="82" y="0"/>
                    </a:lnTo>
                    <a:lnTo>
                      <a:pt x="109" y="144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rgbClr val="00CC9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2" name="Freeform 52"/>
              <p:cNvSpPr>
                <a:spLocks noEditPoints="1"/>
              </p:cNvSpPr>
              <p:nvPr/>
            </p:nvSpPr>
            <p:spPr bwMode="auto">
              <a:xfrm>
                <a:off x="6129337" y="4792662"/>
                <a:ext cx="179388" cy="236538"/>
              </a:xfrm>
              <a:custGeom>
                <a:avLst/>
                <a:gdLst/>
                <a:ahLst/>
                <a:cxnLst>
                  <a:cxn ang="0">
                    <a:pos x="0" y="149"/>
                  </a:cxn>
                  <a:cxn ang="0">
                    <a:pos x="0" y="144"/>
                  </a:cxn>
                  <a:cxn ang="0">
                    <a:pos x="0" y="144"/>
                  </a:cxn>
                  <a:cxn ang="0">
                    <a:pos x="27" y="0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86" y="0"/>
                  </a:cxn>
                  <a:cxn ang="0">
                    <a:pos x="113" y="144"/>
                  </a:cxn>
                  <a:cxn ang="0">
                    <a:pos x="109" y="144"/>
                  </a:cxn>
                  <a:cxn ang="0">
                    <a:pos x="109" y="149"/>
                  </a:cxn>
                  <a:cxn ang="0">
                    <a:pos x="0" y="149"/>
                  </a:cxn>
                  <a:cxn ang="0">
                    <a:pos x="109" y="144"/>
                  </a:cxn>
                  <a:cxn ang="0">
                    <a:pos x="109" y="144"/>
                  </a:cxn>
                  <a:cxn ang="0">
                    <a:pos x="82" y="0"/>
                  </a:cxn>
                  <a:cxn ang="0">
                    <a:pos x="82" y="4"/>
                  </a:cxn>
                  <a:cxn ang="0">
                    <a:pos x="27" y="4"/>
                  </a:cxn>
                  <a:cxn ang="0">
                    <a:pos x="32" y="0"/>
                  </a:cxn>
                  <a:cxn ang="0">
                    <a:pos x="5" y="144"/>
                  </a:cxn>
                  <a:cxn ang="0">
                    <a:pos x="0" y="144"/>
                  </a:cxn>
                  <a:cxn ang="0">
                    <a:pos x="109" y="144"/>
                  </a:cxn>
                </a:cxnLst>
                <a:rect l="0" t="0" r="r" b="b"/>
                <a:pathLst>
                  <a:path w="113" h="149">
                    <a:moveTo>
                      <a:pt x="0" y="149"/>
                    </a:moveTo>
                    <a:lnTo>
                      <a:pt x="0" y="144"/>
                    </a:lnTo>
                    <a:lnTo>
                      <a:pt x="0" y="144"/>
                    </a:lnTo>
                    <a:lnTo>
                      <a:pt x="27" y="0"/>
                    </a:lnTo>
                    <a:lnTo>
                      <a:pt x="27" y="0"/>
                    </a:lnTo>
                    <a:lnTo>
                      <a:pt x="82" y="0"/>
                    </a:lnTo>
                    <a:lnTo>
                      <a:pt x="86" y="0"/>
                    </a:lnTo>
                    <a:lnTo>
                      <a:pt x="113" y="144"/>
                    </a:lnTo>
                    <a:lnTo>
                      <a:pt x="109" y="144"/>
                    </a:lnTo>
                    <a:lnTo>
                      <a:pt x="109" y="149"/>
                    </a:lnTo>
                    <a:lnTo>
                      <a:pt x="0" y="149"/>
                    </a:lnTo>
                    <a:close/>
                    <a:moveTo>
                      <a:pt x="109" y="144"/>
                    </a:moveTo>
                    <a:lnTo>
                      <a:pt x="109" y="144"/>
                    </a:lnTo>
                    <a:lnTo>
                      <a:pt x="82" y="0"/>
                    </a:lnTo>
                    <a:lnTo>
                      <a:pt x="82" y="4"/>
                    </a:lnTo>
                    <a:lnTo>
                      <a:pt x="27" y="4"/>
                    </a:lnTo>
                    <a:lnTo>
                      <a:pt x="32" y="0"/>
                    </a:lnTo>
                    <a:lnTo>
                      <a:pt x="5" y="144"/>
                    </a:lnTo>
                    <a:lnTo>
                      <a:pt x="0" y="144"/>
                    </a:lnTo>
                    <a:lnTo>
                      <a:pt x="109" y="14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139"/>
            <p:cNvGrpSpPr/>
            <p:nvPr/>
          </p:nvGrpSpPr>
          <p:grpSpPr>
            <a:xfrm>
              <a:off x="7754199" y="1849437"/>
              <a:ext cx="263000" cy="236538"/>
              <a:chOff x="6129337" y="4792662"/>
              <a:chExt cx="179388" cy="236538"/>
            </a:xfrm>
          </p:grpSpPr>
          <p:sp>
            <p:nvSpPr>
              <p:cNvPr id="204" name="Freeform 51"/>
              <p:cNvSpPr>
                <a:spLocks/>
              </p:cNvSpPr>
              <p:nvPr/>
            </p:nvSpPr>
            <p:spPr bwMode="auto">
              <a:xfrm>
                <a:off x="6129337" y="4792662"/>
                <a:ext cx="173038" cy="228600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109" y="144"/>
                  </a:cxn>
                  <a:cxn ang="0">
                    <a:pos x="0" y="144"/>
                  </a:cxn>
                </a:cxnLst>
                <a:rect l="0" t="0" r="r" b="b"/>
                <a:pathLst>
                  <a:path w="109" h="144">
                    <a:moveTo>
                      <a:pt x="0" y="144"/>
                    </a:moveTo>
                    <a:lnTo>
                      <a:pt x="27" y="0"/>
                    </a:lnTo>
                    <a:lnTo>
                      <a:pt x="82" y="0"/>
                    </a:lnTo>
                    <a:lnTo>
                      <a:pt x="109" y="144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rgbClr val="00CC9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" name="Freeform 52"/>
              <p:cNvSpPr>
                <a:spLocks noEditPoints="1"/>
              </p:cNvSpPr>
              <p:nvPr/>
            </p:nvSpPr>
            <p:spPr bwMode="auto">
              <a:xfrm>
                <a:off x="6129337" y="4792662"/>
                <a:ext cx="179388" cy="236538"/>
              </a:xfrm>
              <a:custGeom>
                <a:avLst/>
                <a:gdLst/>
                <a:ahLst/>
                <a:cxnLst>
                  <a:cxn ang="0">
                    <a:pos x="0" y="149"/>
                  </a:cxn>
                  <a:cxn ang="0">
                    <a:pos x="0" y="144"/>
                  </a:cxn>
                  <a:cxn ang="0">
                    <a:pos x="0" y="144"/>
                  </a:cxn>
                  <a:cxn ang="0">
                    <a:pos x="27" y="0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86" y="0"/>
                  </a:cxn>
                  <a:cxn ang="0">
                    <a:pos x="113" y="144"/>
                  </a:cxn>
                  <a:cxn ang="0">
                    <a:pos x="109" y="144"/>
                  </a:cxn>
                  <a:cxn ang="0">
                    <a:pos x="109" y="149"/>
                  </a:cxn>
                  <a:cxn ang="0">
                    <a:pos x="0" y="149"/>
                  </a:cxn>
                  <a:cxn ang="0">
                    <a:pos x="109" y="144"/>
                  </a:cxn>
                  <a:cxn ang="0">
                    <a:pos x="109" y="144"/>
                  </a:cxn>
                  <a:cxn ang="0">
                    <a:pos x="82" y="0"/>
                  </a:cxn>
                  <a:cxn ang="0">
                    <a:pos x="82" y="4"/>
                  </a:cxn>
                  <a:cxn ang="0">
                    <a:pos x="27" y="4"/>
                  </a:cxn>
                  <a:cxn ang="0">
                    <a:pos x="32" y="0"/>
                  </a:cxn>
                  <a:cxn ang="0">
                    <a:pos x="5" y="144"/>
                  </a:cxn>
                  <a:cxn ang="0">
                    <a:pos x="0" y="144"/>
                  </a:cxn>
                  <a:cxn ang="0">
                    <a:pos x="109" y="144"/>
                  </a:cxn>
                </a:cxnLst>
                <a:rect l="0" t="0" r="r" b="b"/>
                <a:pathLst>
                  <a:path w="113" h="149">
                    <a:moveTo>
                      <a:pt x="0" y="149"/>
                    </a:moveTo>
                    <a:lnTo>
                      <a:pt x="0" y="144"/>
                    </a:lnTo>
                    <a:lnTo>
                      <a:pt x="0" y="144"/>
                    </a:lnTo>
                    <a:lnTo>
                      <a:pt x="27" y="0"/>
                    </a:lnTo>
                    <a:lnTo>
                      <a:pt x="27" y="0"/>
                    </a:lnTo>
                    <a:lnTo>
                      <a:pt x="82" y="0"/>
                    </a:lnTo>
                    <a:lnTo>
                      <a:pt x="86" y="0"/>
                    </a:lnTo>
                    <a:lnTo>
                      <a:pt x="113" y="144"/>
                    </a:lnTo>
                    <a:lnTo>
                      <a:pt x="109" y="144"/>
                    </a:lnTo>
                    <a:lnTo>
                      <a:pt x="109" y="149"/>
                    </a:lnTo>
                    <a:lnTo>
                      <a:pt x="0" y="149"/>
                    </a:lnTo>
                    <a:close/>
                    <a:moveTo>
                      <a:pt x="109" y="144"/>
                    </a:moveTo>
                    <a:lnTo>
                      <a:pt x="109" y="144"/>
                    </a:lnTo>
                    <a:lnTo>
                      <a:pt x="82" y="0"/>
                    </a:lnTo>
                    <a:lnTo>
                      <a:pt x="82" y="4"/>
                    </a:lnTo>
                    <a:lnTo>
                      <a:pt x="27" y="4"/>
                    </a:lnTo>
                    <a:lnTo>
                      <a:pt x="32" y="0"/>
                    </a:lnTo>
                    <a:lnTo>
                      <a:pt x="5" y="144"/>
                    </a:lnTo>
                    <a:lnTo>
                      <a:pt x="0" y="144"/>
                    </a:lnTo>
                    <a:lnTo>
                      <a:pt x="109" y="14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142"/>
            <p:cNvGrpSpPr/>
            <p:nvPr/>
          </p:nvGrpSpPr>
          <p:grpSpPr>
            <a:xfrm>
              <a:off x="2193973" y="1847850"/>
              <a:ext cx="263000" cy="236538"/>
              <a:chOff x="6129337" y="4792662"/>
              <a:chExt cx="179388" cy="236538"/>
            </a:xfrm>
          </p:grpSpPr>
          <p:sp>
            <p:nvSpPr>
              <p:cNvPr id="207" name="Freeform 51"/>
              <p:cNvSpPr>
                <a:spLocks/>
              </p:cNvSpPr>
              <p:nvPr/>
            </p:nvSpPr>
            <p:spPr bwMode="auto">
              <a:xfrm>
                <a:off x="6129337" y="4792662"/>
                <a:ext cx="173038" cy="228600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109" y="144"/>
                  </a:cxn>
                  <a:cxn ang="0">
                    <a:pos x="0" y="144"/>
                  </a:cxn>
                </a:cxnLst>
                <a:rect l="0" t="0" r="r" b="b"/>
                <a:pathLst>
                  <a:path w="109" h="144">
                    <a:moveTo>
                      <a:pt x="0" y="144"/>
                    </a:moveTo>
                    <a:lnTo>
                      <a:pt x="27" y="0"/>
                    </a:lnTo>
                    <a:lnTo>
                      <a:pt x="82" y="0"/>
                    </a:lnTo>
                    <a:lnTo>
                      <a:pt x="109" y="144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rgbClr val="00CC9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8" name="Freeform 52"/>
              <p:cNvSpPr>
                <a:spLocks noEditPoints="1"/>
              </p:cNvSpPr>
              <p:nvPr/>
            </p:nvSpPr>
            <p:spPr bwMode="auto">
              <a:xfrm>
                <a:off x="6129337" y="4792662"/>
                <a:ext cx="179388" cy="236538"/>
              </a:xfrm>
              <a:custGeom>
                <a:avLst/>
                <a:gdLst/>
                <a:ahLst/>
                <a:cxnLst>
                  <a:cxn ang="0">
                    <a:pos x="0" y="149"/>
                  </a:cxn>
                  <a:cxn ang="0">
                    <a:pos x="0" y="144"/>
                  </a:cxn>
                  <a:cxn ang="0">
                    <a:pos x="0" y="144"/>
                  </a:cxn>
                  <a:cxn ang="0">
                    <a:pos x="27" y="0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86" y="0"/>
                  </a:cxn>
                  <a:cxn ang="0">
                    <a:pos x="113" y="144"/>
                  </a:cxn>
                  <a:cxn ang="0">
                    <a:pos x="109" y="144"/>
                  </a:cxn>
                  <a:cxn ang="0">
                    <a:pos x="109" y="149"/>
                  </a:cxn>
                  <a:cxn ang="0">
                    <a:pos x="0" y="149"/>
                  </a:cxn>
                  <a:cxn ang="0">
                    <a:pos x="109" y="144"/>
                  </a:cxn>
                  <a:cxn ang="0">
                    <a:pos x="109" y="144"/>
                  </a:cxn>
                  <a:cxn ang="0">
                    <a:pos x="82" y="0"/>
                  </a:cxn>
                  <a:cxn ang="0">
                    <a:pos x="82" y="4"/>
                  </a:cxn>
                  <a:cxn ang="0">
                    <a:pos x="27" y="4"/>
                  </a:cxn>
                  <a:cxn ang="0">
                    <a:pos x="32" y="0"/>
                  </a:cxn>
                  <a:cxn ang="0">
                    <a:pos x="5" y="144"/>
                  </a:cxn>
                  <a:cxn ang="0">
                    <a:pos x="0" y="144"/>
                  </a:cxn>
                  <a:cxn ang="0">
                    <a:pos x="109" y="144"/>
                  </a:cxn>
                </a:cxnLst>
                <a:rect l="0" t="0" r="r" b="b"/>
                <a:pathLst>
                  <a:path w="113" h="149">
                    <a:moveTo>
                      <a:pt x="0" y="149"/>
                    </a:moveTo>
                    <a:lnTo>
                      <a:pt x="0" y="144"/>
                    </a:lnTo>
                    <a:lnTo>
                      <a:pt x="0" y="144"/>
                    </a:lnTo>
                    <a:lnTo>
                      <a:pt x="27" y="0"/>
                    </a:lnTo>
                    <a:lnTo>
                      <a:pt x="27" y="0"/>
                    </a:lnTo>
                    <a:lnTo>
                      <a:pt x="82" y="0"/>
                    </a:lnTo>
                    <a:lnTo>
                      <a:pt x="86" y="0"/>
                    </a:lnTo>
                    <a:lnTo>
                      <a:pt x="113" y="144"/>
                    </a:lnTo>
                    <a:lnTo>
                      <a:pt x="109" y="144"/>
                    </a:lnTo>
                    <a:lnTo>
                      <a:pt x="109" y="149"/>
                    </a:lnTo>
                    <a:lnTo>
                      <a:pt x="0" y="149"/>
                    </a:lnTo>
                    <a:close/>
                    <a:moveTo>
                      <a:pt x="109" y="144"/>
                    </a:moveTo>
                    <a:lnTo>
                      <a:pt x="109" y="144"/>
                    </a:lnTo>
                    <a:lnTo>
                      <a:pt x="82" y="0"/>
                    </a:lnTo>
                    <a:lnTo>
                      <a:pt x="82" y="4"/>
                    </a:lnTo>
                    <a:lnTo>
                      <a:pt x="27" y="4"/>
                    </a:lnTo>
                    <a:lnTo>
                      <a:pt x="32" y="0"/>
                    </a:lnTo>
                    <a:lnTo>
                      <a:pt x="5" y="144"/>
                    </a:lnTo>
                    <a:lnTo>
                      <a:pt x="0" y="144"/>
                    </a:lnTo>
                    <a:lnTo>
                      <a:pt x="109" y="14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" name="Group 145"/>
            <p:cNvGrpSpPr/>
            <p:nvPr/>
          </p:nvGrpSpPr>
          <p:grpSpPr>
            <a:xfrm>
              <a:off x="2696698" y="1849437"/>
              <a:ext cx="263000" cy="236538"/>
              <a:chOff x="6129337" y="4792662"/>
              <a:chExt cx="179388" cy="236538"/>
            </a:xfrm>
          </p:grpSpPr>
          <p:sp>
            <p:nvSpPr>
              <p:cNvPr id="210" name="Freeform 51"/>
              <p:cNvSpPr>
                <a:spLocks/>
              </p:cNvSpPr>
              <p:nvPr/>
            </p:nvSpPr>
            <p:spPr bwMode="auto">
              <a:xfrm>
                <a:off x="6129337" y="4792662"/>
                <a:ext cx="173038" cy="228600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109" y="144"/>
                  </a:cxn>
                  <a:cxn ang="0">
                    <a:pos x="0" y="144"/>
                  </a:cxn>
                </a:cxnLst>
                <a:rect l="0" t="0" r="r" b="b"/>
                <a:pathLst>
                  <a:path w="109" h="144">
                    <a:moveTo>
                      <a:pt x="0" y="144"/>
                    </a:moveTo>
                    <a:lnTo>
                      <a:pt x="27" y="0"/>
                    </a:lnTo>
                    <a:lnTo>
                      <a:pt x="82" y="0"/>
                    </a:lnTo>
                    <a:lnTo>
                      <a:pt x="109" y="144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rgbClr val="00CC9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1" name="Freeform 52"/>
              <p:cNvSpPr>
                <a:spLocks noEditPoints="1"/>
              </p:cNvSpPr>
              <p:nvPr/>
            </p:nvSpPr>
            <p:spPr bwMode="auto">
              <a:xfrm>
                <a:off x="6129337" y="4792662"/>
                <a:ext cx="179388" cy="236538"/>
              </a:xfrm>
              <a:custGeom>
                <a:avLst/>
                <a:gdLst/>
                <a:ahLst/>
                <a:cxnLst>
                  <a:cxn ang="0">
                    <a:pos x="0" y="149"/>
                  </a:cxn>
                  <a:cxn ang="0">
                    <a:pos x="0" y="144"/>
                  </a:cxn>
                  <a:cxn ang="0">
                    <a:pos x="0" y="144"/>
                  </a:cxn>
                  <a:cxn ang="0">
                    <a:pos x="27" y="0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86" y="0"/>
                  </a:cxn>
                  <a:cxn ang="0">
                    <a:pos x="113" y="144"/>
                  </a:cxn>
                  <a:cxn ang="0">
                    <a:pos x="109" y="144"/>
                  </a:cxn>
                  <a:cxn ang="0">
                    <a:pos x="109" y="149"/>
                  </a:cxn>
                  <a:cxn ang="0">
                    <a:pos x="0" y="149"/>
                  </a:cxn>
                  <a:cxn ang="0">
                    <a:pos x="109" y="144"/>
                  </a:cxn>
                  <a:cxn ang="0">
                    <a:pos x="109" y="144"/>
                  </a:cxn>
                  <a:cxn ang="0">
                    <a:pos x="82" y="0"/>
                  </a:cxn>
                  <a:cxn ang="0">
                    <a:pos x="82" y="4"/>
                  </a:cxn>
                  <a:cxn ang="0">
                    <a:pos x="27" y="4"/>
                  </a:cxn>
                  <a:cxn ang="0">
                    <a:pos x="32" y="0"/>
                  </a:cxn>
                  <a:cxn ang="0">
                    <a:pos x="5" y="144"/>
                  </a:cxn>
                  <a:cxn ang="0">
                    <a:pos x="0" y="144"/>
                  </a:cxn>
                  <a:cxn ang="0">
                    <a:pos x="109" y="144"/>
                  </a:cxn>
                </a:cxnLst>
                <a:rect l="0" t="0" r="r" b="b"/>
                <a:pathLst>
                  <a:path w="113" h="149">
                    <a:moveTo>
                      <a:pt x="0" y="149"/>
                    </a:moveTo>
                    <a:lnTo>
                      <a:pt x="0" y="144"/>
                    </a:lnTo>
                    <a:lnTo>
                      <a:pt x="0" y="144"/>
                    </a:lnTo>
                    <a:lnTo>
                      <a:pt x="27" y="0"/>
                    </a:lnTo>
                    <a:lnTo>
                      <a:pt x="27" y="0"/>
                    </a:lnTo>
                    <a:lnTo>
                      <a:pt x="82" y="0"/>
                    </a:lnTo>
                    <a:lnTo>
                      <a:pt x="86" y="0"/>
                    </a:lnTo>
                    <a:lnTo>
                      <a:pt x="113" y="144"/>
                    </a:lnTo>
                    <a:lnTo>
                      <a:pt x="109" y="144"/>
                    </a:lnTo>
                    <a:lnTo>
                      <a:pt x="109" y="149"/>
                    </a:lnTo>
                    <a:lnTo>
                      <a:pt x="0" y="149"/>
                    </a:lnTo>
                    <a:close/>
                    <a:moveTo>
                      <a:pt x="109" y="144"/>
                    </a:moveTo>
                    <a:lnTo>
                      <a:pt x="109" y="144"/>
                    </a:lnTo>
                    <a:lnTo>
                      <a:pt x="82" y="0"/>
                    </a:lnTo>
                    <a:lnTo>
                      <a:pt x="82" y="4"/>
                    </a:lnTo>
                    <a:lnTo>
                      <a:pt x="27" y="4"/>
                    </a:lnTo>
                    <a:lnTo>
                      <a:pt x="32" y="0"/>
                    </a:lnTo>
                    <a:lnTo>
                      <a:pt x="5" y="144"/>
                    </a:lnTo>
                    <a:lnTo>
                      <a:pt x="0" y="144"/>
                    </a:lnTo>
                    <a:lnTo>
                      <a:pt x="109" y="14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" name="Group 148"/>
            <p:cNvGrpSpPr/>
            <p:nvPr/>
          </p:nvGrpSpPr>
          <p:grpSpPr>
            <a:xfrm>
              <a:off x="3199422" y="1847850"/>
              <a:ext cx="263000" cy="236538"/>
              <a:chOff x="6129337" y="4792662"/>
              <a:chExt cx="179388" cy="236538"/>
            </a:xfrm>
          </p:grpSpPr>
          <p:sp>
            <p:nvSpPr>
              <p:cNvPr id="213" name="Freeform 51"/>
              <p:cNvSpPr>
                <a:spLocks/>
              </p:cNvSpPr>
              <p:nvPr/>
            </p:nvSpPr>
            <p:spPr bwMode="auto">
              <a:xfrm>
                <a:off x="6129337" y="4792662"/>
                <a:ext cx="173038" cy="228600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109" y="144"/>
                  </a:cxn>
                  <a:cxn ang="0">
                    <a:pos x="0" y="144"/>
                  </a:cxn>
                </a:cxnLst>
                <a:rect l="0" t="0" r="r" b="b"/>
                <a:pathLst>
                  <a:path w="109" h="144">
                    <a:moveTo>
                      <a:pt x="0" y="144"/>
                    </a:moveTo>
                    <a:lnTo>
                      <a:pt x="27" y="0"/>
                    </a:lnTo>
                    <a:lnTo>
                      <a:pt x="82" y="0"/>
                    </a:lnTo>
                    <a:lnTo>
                      <a:pt x="109" y="144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rgbClr val="00CC9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4" name="Freeform 52"/>
              <p:cNvSpPr>
                <a:spLocks noEditPoints="1"/>
              </p:cNvSpPr>
              <p:nvPr/>
            </p:nvSpPr>
            <p:spPr bwMode="auto">
              <a:xfrm>
                <a:off x="6129337" y="4792662"/>
                <a:ext cx="179388" cy="236538"/>
              </a:xfrm>
              <a:custGeom>
                <a:avLst/>
                <a:gdLst/>
                <a:ahLst/>
                <a:cxnLst>
                  <a:cxn ang="0">
                    <a:pos x="0" y="149"/>
                  </a:cxn>
                  <a:cxn ang="0">
                    <a:pos x="0" y="144"/>
                  </a:cxn>
                  <a:cxn ang="0">
                    <a:pos x="0" y="144"/>
                  </a:cxn>
                  <a:cxn ang="0">
                    <a:pos x="27" y="0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86" y="0"/>
                  </a:cxn>
                  <a:cxn ang="0">
                    <a:pos x="113" y="144"/>
                  </a:cxn>
                  <a:cxn ang="0">
                    <a:pos x="109" y="144"/>
                  </a:cxn>
                  <a:cxn ang="0">
                    <a:pos x="109" y="149"/>
                  </a:cxn>
                  <a:cxn ang="0">
                    <a:pos x="0" y="149"/>
                  </a:cxn>
                  <a:cxn ang="0">
                    <a:pos x="109" y="144"/>
                  </a:cxn>
                  <a:cxn ang="0">
                    <a:pos x="109" y="144"/>
                  </a:cxn>
                  <a:cxn ang="0">
                    <a:pos x="82" y="0"/>
                  </a:cxn>
                  <a:cxn ang="0">
                    <a:pos x="82" y="4"/>
                  </a:cxn>
                  <a:cxn ang="0">
                    <a:pos x="27" y="4"/>
                  </a:cxn>
                  <a:cxn ang="0">
                    <a:pos x="32" y="0"/>
                  </a:cxn>
                  <a:cxn ang="0">
                    <a:pos x="5" y="144"/>
                  </a:cxn>
                  <a:cxn ang="0">
                    <a:pos x="0" y="144"/>
                  </a:cxn>
                  <a:cxn ang="0">
                    <a:pos x="109" y="144"/>
                  </a:cxn>
                </a:cxnLst>
                <a:rect l="0" t="0" r="r" b="b"/>
                <a:pathLst>
                  <a:path w="113" h="149">
                    <a:moveTo>
                      <a:pt x="0" y="149"/>
                    </a:moveTo>
                    <a:lnTo>
                      <a:pt x="0" y="144"/>
                    </a:lnTo>
                    <a:lnTo>
                      <a:pt x="0" y="144"/>
                    </a:lnTo>
                    <a:lnTo>
                      <a:pt x="27" y="0"/>
                    </a:lnTo>
                    <a:lnTo>
                      <a:pt x="27" y="0"/>
                    </a:lnTo>
                    <a:lnTo>
                      <a:pt x="82" y="0"/>
                    </a:lnTo>
                    <a:lnTo>
                      <a:pt x="86" y="0"/>
                    </a:lnTo>
                    <a:lnTo>
                      <a:pt x="113" y="144"/>
                    </a:lnTo>
                    <a:lnTo>
                      <a:pt x="109" y="144"/>
                    </a:lnTo>
                    <a:lnTo>
                      <a:pt x="109" y="149"/>
                    </a:lnTo>
                    <a:lnTo>
                      <a:pt x="0" y="149"/>
                    </a:lnTo>
                    <a:close/>
                    <a:moveTo>
                      <a:pt x="109" y="144"/>
                    </a:moveTo>
                    <a:lnTo>
                      <a:pt x="109" y="144"/>
                    </a:lnTo>
                    <a:lnTo>
                      <a:pt x="82" y="0"/>
                    </a:lnTo>
                    <a:lnTo>
                      <a:pt x="82" y="4"/>
                    </a:lnTo>
                    <a:lnTo>
                      <a:pt x="27" y="4"/>
                    </a:lnTo>
                    <a:lnTo>
                      <a:pt x="32" y="0"/>
                    </a:lnTo>
                    <a:lnTo>
                      <a:pt x="5" y="144"/>
                    </a:lnTo>
                    <a:lnTo>
                      <a:pt x="0" y="144"/>
                    </a:lnTo>
                    <a:lnTo>
                      <a:pt x="109" y="14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8" name="Group 151"/>
            <p:cNvGrpSpPr/>
            <p:nvPr/>
          </p:nvGrpSpPr>
          <p:grpSpPr>
            <a:xfrm>
              <a:off x="3716112" y="1847850"/>
              <a:ext cx="263000" cy="236538"/>
              <a:chOff x="6129337" y="4792662"/>
              <a:chExt cx="179388" cy="236538"/>
            </a:xfrm>
          </p:grpSpPr>
          <p:sp>
            <p:nvSpPr>
              <p:cNvPr id="216" name="Freeform 51"/>
              <p:cNvSpPr>
                <a:spLocks/>
              </p:cNvSpPr>
              <p:nvPr/>
            </p:nvSpPr>
            <p:spPr bwMode="auto">
              <a:xfrm>
                <a:off x="6129337" y="4792662"/>
                <a:ext cx="173038" cy="228600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109" y="144"/>
                  </a:cxn>
                  <a:cxn ang="0">
                    <a:pos x="0" y="144"/>
                  </a:cxn>
                </a:cxnLst>
                <a:rect l="0" t="0" r="r" b="b"/>
                <a:pathLst>
                  <a:path w="109" h="144">
                    <a:moveTo>
                      <a:pt x="0" y="144"/>
                    </a:moveTo>
                    <a:lnTo>
                      <a:pt x="27" y="0"/>
                    </a:lnTo>
                    <a:lnTo>
                      <a:pt x="82" y="0"/>
                    </a:lnTo>
                    <a:lnTo>
                      <a:pt x="109" y="144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rgbClr val="00CC9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7" name="Freeform 52"/>
              <p:cNvSpPr>
                <a:spLocks noEditPoints="1"/>
              </p:cNvSpPr>
              <p:nvPr/>
            </p:nvSpPr>
            <p:spPr bwMode="auto">
              <a:xfrm>
                <a:off x="6129337" y="4792662"/>
                <a:ext cx="179388" cy="236538"/>
              </a:xfrm>
              <a:custGeom>
                <a:avLst/>
                <a:gdLst/>
                <a:ahLst/>
                <a:cxnLst>
                  <a:cxn ang="0">
                    <a:pos x="0" y="149"/>
                  </a:cxn>
                  <a:cxn ang="0">
                    <a:pos x="0" y="144"/>
                  </a:cxn>
                  <a:cxn ang="0">
                    <a:pos x="0" y="144"/>
                  </a:cxn>
                  <a:cxn ang="0">
                    <a:pos x="27" y="0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86" y="0"/>
                  </a:cxn>
                  <a:cxn ang="0">
                    <a:pos x="113" y="144"/>
                  </a:cxn>
                  <a:cxn ang="0">
                    <a:pos x="109" y="144"/>
                  </a:cxn>
                  <a:cxn ang="0">
                    <a:pos x="109" y="149"/>
                  </a:cxn>
                  <a:cxn ang="0">
                    <a:pos x="0" y="149"/>
                  </a:cxn>
                  <a:cxn ang="0">
                    <a:pos x="109" y="144"/>
                  </a:cxn>
                  <a:cxn ang="0">
                    <a:pos x="109" y="144"/>
                  </a:cxn>
                  <a:cxn ang="0">
                    <a:pos x="82" y="0"/>
                  </a:cxn>
                  <a:cxn ang="0">
                    <a:pos x="82" y="4"/>
                  </a:cxn>
                  <a:cxn ang="0">
                    <a:pos x="27" y="4"/>
                  </a:cxn>
                  <a:cxn ang="0">
                    <a:pos x="32" y="0"/>
                  </a:cxn>
                  <a:cxn ang="0">
                    <a:pos x="5" y="144"/>
                  </a:cxn>
                  <a:cxn ang="0">
                    <a:pos x="0" y="144"/>
                  </a:cxn>
                  <a:cxn ang="0">
                    <a:pos x="109" y="144"/>
                  </a:cxn>
                </a:cxnLst>
                <a:rect l="0" t="0" r="r" b="b"/>
                <a:pathLst>
                  <a:path w="113" h="149">
                    <a:moveTo>
                      <a:pt x="0" y="149"/>
                    </a:moveTo>
                    <a:lnTo>
                      <a:pt x="0" y="144"/>
                    </a:lnTo>
                    <a:lnTo>
                      <a:pt x="0" y="144"/>
                    </a:lnTo>
                    <a:lnTo>
                      <a:pt x="27" y="0"/>
                    </a:lnTo>
                    <a:lnTo>
                      <a:pt x="27" y="0"/>
                    </a:lnTo>
                    <a:lnTo>
                      <a:pt x="82" y="0"/>
                    </a:lnTo>
                    <a:lnTo>
                      <a:pt x="86" y="0"/>
                    </a:lnTo>
                    <a:lnTo>
                      <a:pt x="113" y="144"/>
                    </a:lnTo>
                    <a:lnTo>
                      <a:pt x="109" y="144"/>
                    </a:lnTo>
                    <a:lnTo>
                      <a:pt x="109" y="149"/>
                    </a:lnTo>
                    <a:lnTo>
                      <a:pt x="0" y="149"/>
                    </a:lnTo>
                    <a:close/>
                    <a:moveTo>
                      <a:pt x="109" y="144"/>
                    </a:moveTo>
                    <a:lnTo>
                      <a:pt x="109" y="144"/>
                    </a:lnTo>
                    <a:lnTo>
                      <a:pt x="82" y="0"/>
                    </a:lnTo>
                    <a:lnTo>
                      <a:pt x="82" y="4"/>
                    </a:lnTo>
                    <a:lnTo>
                      <a:pt x="27" y="4"/>
                    </a:lnTo>
                    <a:lnTo>
                      <a:pt x="32" y="0"/>
                    </a:lnTo>
                    <a:lnTo>
                      <a:pt x="5" y="144"/>
                    </a:lnTo>
                    <a:lnTo>
                      <a:pt x="0" y="144"/>
                    </a:lnTo>
                    <a:lnTo>
                      <a:pt x="109" y="14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" name="Group 154"/>
            <p:cNvGrpSpPr/>
            <p:nvPr/>
          </p:nvGrpSpPr>
          <p:grpSpPr>
            <a:xfrm>
              <a:off x="4232801" y="1847850"/>
              <a:ext cx="263000" cy="236538"/>
              <a:chOff x="6129337" y="4792662"/>
              <a:chExt cx="179388" cy="236538"/>
            </a:xfrm>
          </p:grpSpPr>
          <p:sp>
            <p:nvSpPr>
              <p:cNvPr id="219" name="Freeform 51"/>
              <p:cNvSpPr>
                <a:spLocks/>
              </p:cNvSpPr>
              <p:nvPr/>
            </p:nvSpPr>
            <p:spPr bwMode="auto">
              <a:xfrm>
                <a:off x="6129337" y="4792662"/>
                <a:ext cx="173038" cy="228600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109" y="144"/>
                  </a:cxn>
                  <a:cxn ang="0">
                    <a:pos x="0" y="144"/>
                  </a:cxn>
                </a:cxnLst>
                <a:rect l="0" t="0" r="r" b="b"/>
                <a:pathLst>
                  <a:path w="109" h="144">
                    <a:moveTo>
                      <a:pt x="0" y="144"/>
                    </a:moveTo>
                    <a:lnTo>
                      <a:pt x="27" y="0"/>
                    </a:lnTo>
                    <a:lnTo>
                      <a:pt x="82" y="0"/>
                    </a:lnTo>
                    <a:lnTo>
                      <a:pt x="109" y="144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rgbClr val="00CC9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0" name="Freeform 52"/>
              <p:cNvSpPr>
                <a:spLocks noEditPoints="1"/>
              </p:cNvSpPr>
              <p:nvPr/>
            </p:nvSpPr>
            <p:spPr bwMode="auto">
              <a:xfrm>
                <a:off x="6129337" y="4792662"/>
                <a:ext cx="179388" cy="236538"/>
              </a:xfrm>
              <a:custGeom>
                <a:avLst/>
                <a:gdLst/>
                <a:ahLst/>
                <a:cxnLst>
                  <a:cxn ang="0">
                    <a:pos x="0" y="149"/>
                  </a:cxn>
                  <a:cxn ang="0">
                    <a:pos x="0" y="144"/>
                  </a:cxn>
                  <a:cxn ang="0">
                    <a:pos x="0" y="144"/>
                  </a:cxn>
                  <a:cxn ang="0">
                    <a:pos x="27" y="0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86" y="0"/>
                  </a:cxn>
                  <a:cxn ang="0">
                    <a:pos x="113" y="144"/>
                  </a:cxn>
                  <a:cxn ang="0">
                    <a:pos x="109" y="144"/>
                  </a:cxn>
                  <a:cxn ang="0">
                    <a:pos x="109" y="149"/>
                  </a:cxn>
                  <a:cxn ang="0">
                    <a:pos x="0" y="149"/>
                  </a:cxn>
                  <a:cxn ang="0">
                    <a:pos x="109" y="144"/>
                  </a:cxn>
                  <a:cxn ang="0">
                    <a:pos x="109" y="144"/>
                  </a:cxn>
                  <a:cxn ang="0">
                    <a:pos x="82" y="0"/>
                  </a:cxn>
                  <a:cxn ang="0">
                    <a:pos x="82" y="4"/>
                  </a:cxn>
                  <a:cxn ang="0">
                    <a:pos x="27" y="4"/>
                  </a:cxn>
                  <a:cxn ang="0">
                    <a:pos x="32" y="0"/>
                  </a:cxn>
                  <a:cxn ang="0">
                    <a:pos x="5" y="144"/>
                  </a:cxn>
                  <a:cxn ang="0">
                    <a:pos x="0" y="144"/>
                  </a:cxn>
                  <a:cxn ang="0">
                    <a:pos x="109" y="144"/>
                  </a:cxn>
                </a:cxnLst>
                <a:rect l="0" t="0" r="r" b="b"/>
                <a:pathLst>
                  <a:path w="113" h="149">
                    <a:moveTo>
                      <a:pt x="0" y="149"/>
                    </a:moveTo>
                    <a:lnTo>
                      <a:pt x="0" y="144"/>
                    </a:lnTo>
                    <a:lnTo>
                      <a:pt x="0" y="144"/>
                    </a:lnTo>
                    <a:lnTo>
                      <a:pt x="27" y="0"/>
                    </a:lnTo>
                    <a:lnTo>
                      <a:pt x="27" y="0"/>
                    </a:lnTo>
                    <a:lnTo>
                      <a:pt x="82" y="0"/>
                    </a:lnTo>
                    <a:lnTo>
                      <a:pt x="86" y="0"/>
                    </a:lnTo>
                    <a:lnTo>
                      <a:pt x="113" y="144"/>
                    </a:lnTo>
                    <a:lnTo>
                      <a:pt x="109" y="144"/>
                    </a:lnTo>
                    <a:lnTo>
                      <a:pt x="109" y="149"/>
                    </a:lnTo>
                    <a:lnTo>
                      <a:pt x="0" y="149"/>
                    </a:lnTo>
                    <a:close/>
                    <a:moveTo>
                      <a:pt x="109" y="144"/>
                    </a:moveTo>
                    <a:lnTo>
                      <a:pt x="109" y="144"/>
                    </a:lnTo>
                    <a:lnTo>
                      <a:pt x="82" y="0"/>
                    </a:lnTo>
                    <a:lnTo>
                      <a:pt x="82" y="4"/>
                    </a:lnTo>
                    <a:lnTo>
                      <a:pt x="27" y="4"/>
                    </a:lnTo>
                    <a:lnTo>
                      <a:pt x="32" y="0"/>
                    </a:lnTo>
                    <a:lnTo>
                      <a:pt x="5" y="144"/>
                    </a:lnTo>
                    <a:lnTo>
                      <a:pt x="0" y="144"/>
                    </a:lnTo>
                    <a:lnTo>
                      <a:pt x="109" y="14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157"/>
            <p:cNvGrpSpPr/>
            <p:nvPr/>
          </p:nvGrpSpPr>
          <p:grpSpPr>
            <a:xfrm>
              <a:off x="4721561" y="1847850"/>
              <a:ext cx="263000" cy="236538"/>
              <a:chOff x="6129337" y="4792662"/>
              <a:chExt cx="179388" cy="236538"/>
            </a:xfrm>
          </p:grpSpPr>
          <p:sp>
            <p:nvSpPr>
              <p:cNvPr id="222" name="Freeform 51"/>
              <p:cNvSpPr>
                <a:spLocks/>
              </p:cNvSpPr>
              <p:nvPr/>
            </p:nvSpPr>
            <p:spPr bwMode="auto">
              <a:xfrm>
                <a:off x="6129337" y="4792662"/>
                <a:ext cx="173038" cy="228600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109" y="144"/>
                  </a:cxn>
                  <a:cxn ang="0">
                    <a:pos x="0" y="144"/>
                  </a:cxn>
                </a:cxnLst>
                <a:rect l="0" t="0" r="r" b="b"/>
                <a:pathLst>
                  <a:path w="109" h="144">
                    <a:moveTo>
                      <a:pt x="0" y="144"/>
                    </a:moveTo>
                    <a:lnTo>
                      <a:pt x="27" y="0"/>
                    </a:lnTo>
                    <a:lnTo>
                      <a:pt x="82" y="0"/>
                    </a:lnTo>
                    <a:lnTo>
                      <a:pt x="109" y="144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rgbClr val="00CC9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3" name="Freeform 52"/>
              <p:cNvSpPr>
                <a:spLocks noEditPoints="1"/>
              </p:cNvSpPr>
              <p:nvPr/>
            </p:nvSpPr>
            <p:spPr bwMode="auto">
              <a:xfrm>
                <a:off x="6129337" y="4792662"/>
                <a:ext cx="179388" cy="236538"/>
              </a:xfrm>
              <a:custGeom>
                <a:avLst/>
                <a:gdLst/>
                <a:ahLst/>
                <a:cxnLst>
                  <a:cxn ang="0">
                    <a:pos x="0" y="149"/>
                  </a:cxn>
                  <a:cxn ang="0">
                    <a:pos x="0" y="144"/>
                  </a:cxn>
                  <a:cxn ang="0">
                    <a:pos x="0" y="144"/>
                  </a:cxn>
                  <a:cxn ang="0">
                    <a:pos x="27" y="0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86" y="0"/>
                  </a:cxn>
                  <a:cxn ang="0">
                    <a:pos x="113" y="144"/>
                  </a:cxn>
                  <a:cxn ang="0">
                    <a:pos x="109" y="144"/>
                  </a:cxn>
                  <a:cxn ang="0">
                    <a:pos x="109" y="149"/>
                  </a:cxn>
                  <a:cxn ang="0">
                    <a:pos x="0" y="149"/>
                  </a:cxn>
                  <a:cxn ang="0">
                    <a:pos x="109" y="144"/>
                  </a:cxn>
                  <a:cxn ang="0">
                    <a:pos x="109" y="144"/>
                  </a:cxn>
                  <a:cxn ang="0">
                    <a:pos x="82" y="0"/>
                  </a:cxn>
                  <a:cxn ang="0">
                    <a:pos x="82" y="4"/>
                  </a:cxn>
                  <a:cxn ang="0">
                    <a:pos x="27" y="4"/>
                  </a:cxn>
                  <a:cxn ang="0">
                    <a:pos x="32" y="0"/>
                  </a:cxn>
                  <a:cxn ang="0">
                    <a:pos x="5" y="144"/>
                  </a:cxn>
                  <a:cxn ang="0">
                    <a:pos x="0" y="144"/>
                  </a:cxn>
                  <a:cxn ang="0">
                    <a:pos x="109" y="144"/>
                  </a:cxn>
                </a:cxnLst>
                <a:rect l="0" t="0" r="r" b="b"/>
                <a:pathLst>
                  <a:path w="113" h="149">
                    <a:moveTo>
                      <a:pt x="0" y="149"/>
                    </a:moveTo>
                    <a:lnTo>
                      <a:pt x="0" y="144"/>
                    </a:lnTo>
                    <a:lnTo>
                      <a:pt x="0" y="144"/>
                    </a:lnTo>
                    <a:lnTo>
                      <a:pt x="27" y="0"/>
                    </a:lnTo>
                    <a:lnTo>
                      <a:pt x="27" y="0"/>
                    </a:lnTo>
                    <a:lnTo>
                      <a:pt x="82" y="0"/>
                    </a:lnTo>
                    <a:lnTo>
                      <a:pt x="86" y="0"/>
                    </a:lnTo>
                    <a:lnTo>
                      <a:pt x="113" y="144"/>
                    </a:lnTo>
                    <a:lnTo>
                      <a:pt x="109" y="144"/>
                    </a:lnTo>
                    <a:lnTo>
                      <a:pt x="109" y="149"/>
                    </a:lnTo>
                    <a:lnTo>
                      <a:pt x="0" y="149"/>
                    </a:lnTo>
                    <a:close/>
                    <a:moveTo>
                      <a:pt x="109" y="144"/>
                    </a:moveTo>
                    <a:lnTo>
                      <a:pt x="109" y="144"/>
                    </a:lnTo>
                    <a:lnTo>
                      <a:pt x="82" y="0"/>
                    </a:lnTo>
                    <a:lnTo>
                      <a:pt x="82" y="4"/>
                    </a:lnTo>
                    <a:lnTo>
                      <a:pt x="27" y="4"/>
                    </a:lnTo>
                    <a:lnTo>
                      <a:pt x="32" y="0"/>
                    </a:lnTo>
                    <a:lnTo>
                      <a:pt x="5" y="144"/>
                    </a:lnTo>
                    <a:lnTo>
                      <a:pt x="0" y="144"/>
                    </a:lnTo>
                    <a:lnTo>
                      <a:pt x="109" y="14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" name="Group 160"/>
            <p:cNvGrpSpPr/>
            <p:nvPr/>
          </p:nvGrpSpPr>
          <p:grpSpPr>
            <a:xfrm>
              <a:off x="5238250" y="1847850"/>
              <a:ext cx="263000" cy="236538"/>
              <a:chOff x="6129337" y="4792662"/>
              <a:chExt cx="179388" cy="236538"/>
            </a:xfrm>
          </p:grpSpPr>
          <p:sp>
            <p:nvSpPr>
              <p:cNvPr id="225" name="Freeform 51"/>
              <p:cNvSpPr>
                <a:spLocks/>
              </p:cNvSpPr>
              <p:nvPr/>
            </p:nvSpPr>
            <p:spPr bwMode="auto">
              <a:xfrm>
                <a:off x="6129337" y="4792662"/>
                <a:ext cx="173038" cy="228600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109" y="144"/>
                  </a:cxn>
                  <a:cxn ang="0">
                    <a:pos x="0" y="144"/>
                  </a:cxn>
                </a:cxnLst>
                <a:rect l="0" t="0" r="r" b="b"/>
                <a:pathLst>
                  <a:path w="109" h="144">
                    <a:moveTo>
                      <a:pt x="0" y="144"/>
                    </a:moveTo>
                    <a:lnTo>
                      <a:pt x="27" y="0"/>
                    </a:lnTo>
                    <a:lnTo>
                      <a:pt x="82" y="0"/>
                    </a:lnTo>
                    <a:lnTo>
                      <a:pt x="109" y="144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rgbClr val="00CC9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6" name="Freeform 52"/>
              <p:cNvSpPr>
                <a:spLocks noEditPoints="1"/>
              </p:cNvSpPr>
              <p:nvPr/>
            </p:nvSpPr>
            <p:spPr bwMode="auto">
              <a:xfrm>
                <a:off x="6129337" y="4792662"/>
                <a:ext cx="179388" cy="236538"/>
              </a:xfrm>
              <a:custGeom>
                <a:avLst/>
                <a:gdLst/>
                <a:ahLst/>
                <a:cxnLst>
                  <a:cxn ang="0">
                    <a:pos x="0" y="149"/>
                  </a:cxn>
                  <a:cxn ang="0">
                    <a:pos x="0" y="144"/>
                  </a:cxn>
                  <a:cxn ang="0">
                    <a:pos x="0" y="144"/>
                  </a:cxn>
                  <a:cxn ang="0">
                    <a:pos x="27" y="0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86" y="0"/>
                  </a:cxn>
                  <a:cxn ang="0">
                    <a:pos x="113" y="144"/>
                  </a:cxn>
                  <a:cxn ang="0">
                    <a:pos x="109" y="144"/>
                  </a:cxn>
                  <a:cxn ang="0">
                    <a:pos x="109" y="149"/>
                  </a:cxn>
                  <a:cxn ang="0">
                    <a:pos x="0" y="149"/>
                  </a:cxn>
                  <a:cxn ang="0">
                    <a:pos x="109" y="144"/>
                  </a:cxn>
                  <a:cxn ang="0">
                    <a:pos x="109" y="144"/>
                  </a:cxn>
                  <a:cxn ang="0">
                    <a:pos x="82" y="0"/>
                  </a:cxn>
                  <a:cxn ang="0">
                    <a:pos x="82" y="4"/>
                  </a:cxn>
                  <a:cxn ang="0">
                    <a:pos x="27" y="4"/>
                  </a:cxn>
                  <a:cxn ang="0">
                    <a:pos x="32" y="0"/>
                  </a:cxn>
                  <a:cxn ang="0">
                    <a:pos x="5" y="144"/>
                  </a:cxn>
                  <a:cxn ang="0">
                    <a:pos x="0" y="144"/>
                  </a:cxn>
                  <a:cxn ang="0">
                    <a:pos x="109" y="144"/>
                  </a:cxn>
                </a:cxnLst>
                <a:rect l="0" t="0" r="r" b="b"/>
                <a:pathLst>
                  <a:path w="113" h="149">
                    <a:moveTo>
                      <a:pt x="0" y="149"/>
                    </a:moveTo>
                    <a:lnTo>
                      <a:pt x="0" y="144"/>
                    </a:lnTo>
                    <a:lnTo>
                      <a:pt x="0" y="144"/>
                    </a:lnTo>
                    <a:lnTo>
                      <a:pt x="27" y="0"/>
                    </a:lnTo>
                    <a:lnTo>
                      <a:pt x="27" y="0"/>
                    </a:lnTo>
                    <a:lnTo>
                      <a:pt x="82" y="0"/>
                    </a:lnTo>
                    <a:lnTo>
                      <a:pt x="86" y="0"/>
                    </a:lnTo>
                    <a:lnTo>
                      <a:pt x="113" y="144"/>
                    </a:lnTo>
                    <a:lnTo>
                      <a:pt x="109" y="144"/>
                    </a:lnTo>
                    <a:lnTo>
                      <a:pt x="109" y="149"/>
                    </a:lnTo>
                    <a:lnTo>
                      <a:pt x="0" y="149"/>
                    </a:lnTo>
                    <a:close/>
                    <a:moveTo>
                      <a:pt x="109" y="144"/>
                    </a:moveTo>
                    <a:lnTo>
                      <a:pt x="109" y="144"/>
                    </a:lnTo>
                    <a:lnTo>
                      <a:pt x="82" y="0"/>
                    </a:lnTo>
                    <a:lnTo>
                      <a:pt x="82" y="4"/>
                    </a:lnTo>
                    <a:lnTo>
                      <a:pt x="27" y="4"/>
                    </a:lnTo>
                    <a:lnTo>
                      <a:pt x="32" y="0"/>
                    </a:lnTo>
                    <a:lnTo>
                      <a:pt x="5" y="144"/>
                    </a:lnTo>
                    <a:lnTo>
                      <a:pt x="0" y="144"/>
                    </a:lnTo>
                    <a:lnTo>
                      <a:pt x="109" y="14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" name="Group 163"/>
            <p:cNvGrpSpPr/>
            <p:nvPr/>
          </p:nvGrpSpPr>
          <p:grpSpPr>
            <a:xfrm>
              <a:off x="5727010" y="1847850"/>
              <a:ext cx="263000" cy="236538"/>
              <a:chOff x="6129337" y="4792662"/>
              <a:chExt cx="179388" cy="236538"/>
            </a:xfrm>
          </p:grpSpPr>
          <p:sp>
            <p:nvSpPr>
              <p:cNvPr id="228" name="Freeform 51"/>
              <p:cNvSpPr>
                <a:spLocks/>
              </p:cNvSpPr>
              <p:nvPr/>
            </p:nvSpPr>
            <p:spPr bwMode="auto">
              <a:xfrm>
                <a:off x="6129337" y="4792662"/>
                <a:ext cx="173038" cy="228600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109" y="144"/>
                  </a:cxn>
                  <a:cxn ang="0">
                    <a:pos x="0" y="144"/>
                  </a:cxn>
                </a:cxnLst>
                <a:rect l="0" t="0" r="r" b="b"/>
                <a:pathLst>
                  <a:path w="109" h="144">
                    <a:moveTo>
                      <a:pt x="0" y="144"/>
                    </a:moveTo>
                    <a:lnTo>
                      <a:pt x="27" y="0"/>
                    </a:lnTo>
                    <a:lnTo>
                      <a:pt x="82" y="0"/>
                    </a:lnTo>
                    <a:lnTo>
                      <a:pt x="109" y="144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rgbClr val="00CC9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9" name="Freeform 52"/>
              <p:cNvSpPr>
                <a:spLocks noEditPoints="1"/>
              </p:cNvSpPr>
              <p:nvPr/>
            </p:nvSpPr>
            <p:spPr bwMode="auto">
              <a:xfrm>
                <a:off x="6129337" y="4792662"/>
                <a:ext cx="179388" cy="236538"/>
              </a:xfrm>
              <a:custGeom>
                <a:avLst/>
                <a:gdLst/>
                <a:ahLst/>
                <a:cxnLst>
                  <a:cxn ang="0">
                    <a:pos x="0" y="149"/>
                  </a:cxn>
                  <a:cxn ang="0">
                    <a:pos x="0" y="144"/>
                  </a:cxn>
                  <a:cxn ang="0">
                    <a:pos x="0" y="144"/>
                  </a:cxn>
                  <a:cxn ang="0">
                    <a:pos x="27" y="0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86" y="0"/>
                  </a:cxn>
                  <a:cxn ang="0">
                    <a:pos x="113" y="144"/>
                  </a:cxn>
                  <a:cxn ang="0">
                    <a:pos x="109" y="144"/>
                  </a:cxn>
                  <a:cxn ang="0">
                    <a:pos x="109" y="149"/>
                  </a:cxn>
                  <a:cxn ang="0">
                    <a:pos x="0" y="149"/>
                  </a:cxn>
                  <a:cxn ang="0">
                    <a:pos x="109" y="144"/>
                  </a:cxn>
                  <a:cxn ang="0">
                    <a:pos x="109" y="144"/>
                  </a:cxn>
                  <a:cxn ang="0">
                    <a:pos x="82" y="0"/>
                  </a:cxn>
                  <a:cxn ang="0">
                    <a:pos x="82" y="4"/>
                  </a:cxn>
                  <a:cxn ang="0">
                    <a:pos x="27" y="4"/>
                  </a:cxn>
                  <a:cxn ang="0">
                    <a:pos x="32" y="0"/>
                  </a:cxn>
                  <a:cxn ang="0">
                    <a:pos x="5" y="144"/>
                  </a:cxn>
                  <a:cxn ang="0">
                    <a:pos x="0" y="144"/>
                  </a:cxn>
                  <a:cxn ang="0">
                    <a:pos x="109" y="144"/>
                  </a:cxn>
                </a:cxnLst>
                <a:rect l="0" t="0" r="r" b="b"/>
                <a:pathLst>
                  <a:path w="113" h="149">
                    <a:moveTo>
                      <a:pt x="0" y="149"/>
                    </a:moveTo>
                    <a:lnTo>
                      <a:pt x="0" y="144"/>
                    </a:lnTo>
                    <a:lnTo>
                      <a:pt x="0" y="144"/>
                    </a:lnTo>
                    <a:lnTo>
                      <a:pt x="27" y="0"/>
                    </a:lnTo>
                    <a:lnTo>
                      <a:pt x="27" y="0"/>
                    </a:lnTo>
                    <a:lnTo>
                      <a:pt x="82" y="0"/>
                    </a:lnTo>
                    <a:lnTo>
                      <a:pt x="86" y="0"/>
                    </a:lnTo>
                    <a:lnTo>
                      <a:pt x="113" y="144"/>
                    </a:lnTo>
                    <a:lnTo>
                      <a:pt x="109" y="144"/>
                    </a:lnTo>
                    <a:lnTo>
                      <a:pt x="109" y="149"/>
                    </a:lnTo>
                    <a:lnTo>
                      <a:pt x="0" y="149"/>
                    </a:lnTo>
                    <a:close/>
                    <a:moveTo>
                      <a:pt x="109" y="144"/>
                    </a:moveTo>
                    <a:lnTo>
                      <a:pt x="109" y="144"/>
                    </a:lnTo>
                    <a:lnTo>
                      <a:pt x="82" y="0"/>
                    </a:lnTo>
                    <a:lnTo>
                      <a:pt x="82" y="4"/>
                    </a:lnTo>
                    <a:lnTo>
                      <a:pt x="27" y="4"/>
                    </a:lnTo>
                    <a:lnTo>
                      <a:pt x="32" y="0"/>
                    </a:lnTo>
                    <a:lnTo>
                      <a:pt x="5" y="144"/>
                    </a:lnTo>
                    <a:lnTo>
                      <a:pt x="0" y="144"/>
                    </a:lnTo>
                    <a:lnTo>
                      <a:pt x="109" y="14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" name="Group 166"/>
            <p:cNvGrpSpPr/>
            <p:nvPr/>
          </p:nvGrpSpPr>
          <p:grpSpPr>
            <a:xfrm>
              <a:off x="6232061" y="1847850"/>
              <a:ext cx="263000" cy="236538"/>
              <a:chOff x="6129337" y="4792662"/>
              <a:chExt cx="179388" cy="236538"/>
            </a:xfrm>
          </p:grpSpPr>
          <p:sp>
            <p:nvSpPr>
              <p:cNvPr id="231" name="Freeform 51"/>
              <p:cNvSpPr>
                <a:spLocks/>
              </p:cNvSpPr>
              <p:nvPr/>
            </p:nvSpPr>
            <p:spPr bwMode="auto">
              <a:xfrm>
                <a:off x="6129337" y="4792662"/>
                <a:ext cx="173038" cy="228600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109" y="144"/>
                  </a:cxn>
                  <a:cxn ang="0">
                    <a:pos x="0" y="144"/>
                  </a:cxn>
                </a:cxnLst>
                <a:rect l="0" t="0" r="r" b="b"/>
                <a:pathLst>
                  <a:path w="109" h="144">
                    <a:moveTo>
                      <a:pt x="0" y="144"/>
                    </a:moveTo>
                    <a:lnTo>
                      <a:pt x="27" y="0"/>
                    </a:lnTo>
                    <a:lnTo>
                      <a:pt x="82" y="0"/>
                    </a:lnTo>
                    <a:lnTo>
                      <a:pt x="109" y="144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rgbClr val="00CC9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2" name="Freeform 52"/>
              <p:cNvSpPr>
                <a:spLocks noEditPoints="1"/>
              </p:cNvSpPr>
              <p:nvPr/>
            </p:nvSpPr>
            <p:spPr bwMode="auto">
              <a:xfrm>
                <a:off x="6129337" y="4792662"/>
                <a:ext cx="179388" cy="236538"/>
              </a:xfrm>
              <a:custGeom>
                <a:avLst/>
                <a:gdLst/>
                <a:ahLst/>
                <a:cxnLst>
                  <a:cxn ang="0">
                    <a:pos x="0" y="149"/>
                  </a:cxn>
                  <a:cxn ang="0">
                    <a:pos x="0" y="144"/>
                  </a:cxn>
                  <a:cxn ang="0">
                    <a:pos x="0" y="144"/>
                  </a:cxn>
                  <a:cxn ang="0">
                    <a:pos x="27" y="0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86" y="0"/>
                  </a:cxn>
                  <a:cxn ang="0">
                    <a:pos x="113" y="144"/>
                  </a:cxn>
                  <a:cxn ang="0">
                    <a:pos x="109" y="144"/>
                  </a:cxn>
                  <a:cxn ang="0">
                    <a:pos x="109" y="149"/>
                  </a:cxn>
                  <a:cxn ang="0">
                    <a:pos x="0" y="149"/>
                  </a:cxn>
                  <a:cxn ang="0">
                    <a:pos x="109" y="144"/>
                  </a:cxn>
                  <a:cxn ang="0">
                    <a:pos x="109" y="144"/>
                  </a:cxn>
                  <a:cxn ang="0">
                    <a:pos x="82" y="0"/>
                  </a:cxn>
                  <a:cxn ang="0">
                    <a:pos x="82" y="4"/>
                  </a:cxn>
                  <a:cxn ang="0">
                    <a:pos x="27" y="4"/>
                  </a:cxn>
                  <a:cxn ang="0">
                    <a:pos x="32" y="0"/>
                  </a:cxn>
                  <a:cxn ang="0">
                    <a:pos x="5" y="144"/>
                  </a:cxn>
                  <a:cxn ang="0">
                    <a:pos x="0" y="144"/>
                  </a:cxn>
                  <a:cxn ang="0">
                    <a:pos x="109" y="144"/>
                  </a:cxn>
                </a:cxnLst>
                <a:rect l="0" t="0" r="r" b="b"/>
                <a:pathLst>
                  <a:path w="113" h="149">
                    <a:moveTo>
                      <a:pt x="0" y="149"/>
                    </a:moveTo>
                    <a:lnTo>
                      <a:pt x="0" y="144"/>
                    </a:lnTo>
                    <a:lnTo>
                      <a:pt x="0" y="144"/>
                    </a:lnTo>
                    <a:lnTo>
                      <a:pt x="27" y="0"/>
                    </a:lnTo>
                    <a:lnTo>
                      <a:pt x="27" y="0"/>
                    </a:lnTo>
                    <a:lnTo>
                      <a:pt x="82" y="0"/>
                    </a:lnTo>
                    <a:lnTo>
                      <a:pt x="86" y="0"/>
                    </a:lnTo>
                    <a:lnTo>
                      <a:pt x="113" y="144"/>
                    </a:lnTo>
                    <a:lnTo>
                      <a:pt x="109" y="144"/>
                    </a:lnTo>
                    <a:lnTo>
                      <a:pt x="109" y="149"/>
                    </a:lnTo>
                    <a:lnTo>
                      <a:pt x="0" y="149"/>
                    </a:lnTo>
                    <a:close/>
                    <a:moveTo>
                      <a:pt x="109" y="144"/>
                    </a:moveTo>
                    <a:lnTo>
                      <a:pt x="109" y="144"/>
                    </a:lnTo>
                    <a:lnTo>
                      <a:pt x="82" y="0"/>
                    </a:lnTo>
                    <a:lnTo>
                      <a:pt x="82" y="4"/>
                    </a:lnTo>
                    <a:lnTo>
                      <a:pt x="27" y="4"/>
                    </a:lnTo>
                    <a:lnTo>
                      <a:pt x="32" y="0"/>
                    </a:lnTo>
                    <a:lnTo>
                      <a:pt x="5" y="144"/>
                    </a:lnTo>
                    <a:lnTo>
                      <a:pt x="0" y="144"/>
                    </a:lnTo>
                    <a:lnTo>
                      <a:pt x="109" y="14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4" name="Group 169"/>
            <p:cNvGrpSpPr/>
            <p:nvPr/>
          </p:nvGrpSpPr>
          <p:grpSpPr>
            <a:xfrm>
              <a:off x="6732459" y="1849437"/>
              <a:ext cx="263000" cy="236538"/>
              <a:chOff x="6129337" y="4792662"/>
              <a:chExt cx="179388" cy="236538"/>
            </a:xfrm>
          </p:grpSpPr>
          <p:sp>
            <p:nvSpPr>
              <p:cNvPr id="234" name="Freeform 51"/>
              <p:cNvSpPr>
                <a:spLocks/>
              </p:cNvSpPr>
              <p:nvPr/>
            </p:nvSpPr>
            <p:spPr bwMode="auto">
              <a:xfrm>
                <a:off x="6129337" y="4792662"/>
                <a:ext cx="173038" cy="228600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109" y="144"/>
                  </a:cxn>
                  <a:cxn ang="0">
                    <a:pos x="0" y="144"/>
                  </a:cxn>
                </a:cxnLst>
                <a:rect l="0" t="0" r="r" b="b"/>
                <a:pathLst>
                  <a:path w="109" h="144">
                    <a:moveTo>
                      <a:pt x="0" y="144"/>
                    </a:moveTo>
                    <a:lnTo>
                      <a:pt x="27" y="0"/>
                    </a:lnTo>
                    <a:lnTo>
                      <a:pt x="82" y="0"/>
                    </a:lnTo>
                    <a:lnTo>
                      <a:pt x="109" y="144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rgbClr val="00CC9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" name="Freeform 52"/>
              <p:cNvSpPr>
                <a:spLocks noEditPoints="1"/>
              </p:cNvSpPr>
              <p:nvPr/>
            </p:nvSpPr>
            <p:spPr bwMode="auto">
              <a:xfrm>
                <a:off x="6129337" y="4792662"/>
                <a:ext cx="179388" cy="236538"/>
              </a:xfrm>
              <a:custGeom>
                <a:avLst/>
                <a:gdLst/>
                <a:ahLst/>
                <a:cxnLst>
                  <a:cxn ang="0">
                    <a:pos x="0" y="149"/>
                  </a:cxn>
                  <a:cxn ang="0">
                    <a:pos x="0" y="144"/>
                  </a:cxn>
                  <a:cxn ang="0">
                    <a:pos x="0" y="144"/>
                  </a:cxn>
                  <a:cxn ang="0">
                    <a:pos x="27" y="0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86" y="0"/>
                  </a:cxn>
                  <a:cxn ang="0">
                    <a:pos x="113" y="144"/>
                  </a:cxn>
                  <a:cxn ang="0">
                    <a:pos x="109" y="144"/>
                  </a:cxn>
                  <a:cxn ang="0">
                    <a:pos x="109" y="149"/>
                  </a:cxn>
                  <a:cxn ang="0">
                    <a:pos x="0" y="149"/>
                  </a:cxn>
                  <a:cxn ang="0">
                    <a:pos x="109" y="144"/>
                  </a:cxn>
                  <a:cxn ang="0">
                    <a:pos x="109" y="144"/>
                  </a:cxn>
                  <a:cxn ang="0">
                    <a:pos x="82" y="0"/>
                  </a:cxn>
                  <a:cxn ang="0">
                    <a:pos x="82" y="4"/>
                  </a:cxn>
                  <a:cxn ang="0">
                    <a:pos x="27" y="4"/>
                  </a:cxn>
                  <a:cxn ang="0">
                    <a:pos x="32" y="0"/>
                  </a:cxn>
                  <a:cxn ang="0">
                    <a:pos x="5" y="144"/>
                  </a:cxn>
                  <a:cxn ang="0">
                    <a:pos x="0" y="144"/>
                  </a:cxn>
                  <a:cxn ang="0">
                    <a:pos x="109" y="144"/>
                  </a:cxn>
                </a:cxnLst>
                <a:rect l="0" t="0" r="r" b="b"/>
                <a:pathLst>
                  <a:path w="113" h="149">
                    <a:moveTo>
                      <a:pt x="0" y="149"/>
                    </a:moveTo>
                    <a:lnTo>
                      <a:pt x="0" y="144"/>
                    </a:lnTo>
                    <a:lnTo>
                      <a:pt x="0" y="144"/>
                    </a:lnTo>
                    <a:lnTo>
                      <a:pt x="27" y="0"/>
                    </a:lnTo>
                    <a:lnTo>
                      <a:pt x="27" y="0"/>
                    </a:lnTo>
                    <a:lnTo>
                      <a:pt x="82" y="0"/>
                    </a:lnTo>
                    <a:lnTo>
                      <a:pt x="86" y="0"/>
                    </a:lnTo>
                    <a:lnTo>
                      <a:pt x="113" y="144"/>
                    </a:lnTo>
                    <a:lnTo>
                      <a:pt x="109" y="144"/>
                    </a:lnTo>
                    <a:lnTo>
                      <a:pt x="109" y="149"/>
                    </a:lnTo>
                    <a:lnTo>
                      <a:pt x="0" y="149"/>
                    </a:lnTo>
                    <a:close/>
                    <a:moveTo>
                      <a:pt x="109" y="144"/>
                    </a:moveTo>
                    <a:lnTo>
                      <a:pt x="109" y="144"/>
                    </a:lnTo>
                    <a:lnTo>
                      <a:pt x="82" y="0"/>
                    </a:lnTo>
                    <a:lnTo>
                      <a:pt x="82" y="4"/>
                    </a:lnTo>
                    <a:lnTo>
                      <a:pt x="27" y="4"/>
                    </a:lnTo>
                    <a:lnTo>
                      <a:pt x="32" y="0"/>
                    </a:lnTo>
                    <a:lnTo>
                      <a:pt x="5" y="144"/>
                    </a:lnTo>
                    <a:lnTo>
                      <a:pt x="0" y="144"/>
                    </a:lnTo>
                    <a:lnTo>
                      <a:pt x="109" y="14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" name="Group 172"/>
            <p:cNvGrpSpPr/>
            <p:nvPr/>
          </p:nvGrpSpPr>
          <p:grpSpPr>
            <a:xfrm>
              <a:off x="7249148" y="1847850"/>
              <a:ext cx="263000" cy="236538"/>
              <a:chOff x="6129337" y="4792662"/>
              <a:chExt cx="179388" cy="236538"/>
            </a:xfrm>
          </p:grpSpPr>
          <p:sp>
            <p:nvSpPr>
              <p:cNvPr id="237" name="Freeform 51"/>
              <p:cNvSpPr>
                <a:spLocks/>
              </p:cNvSpPr>
              <p:nvPr/>
            </p:nvSpPr>
            <p:spPr bwMode="auto">
              <a:xfrm>
                <a:off x="6129337" y="4792662"/>
                <a:ext cx="173038" cy="228600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109" y="144"/>
                  </a:cxn>
                  <a:cxn ang="0">
                    <a:pos x="0" y="144"/>
                  </a:cxn>
                </a:cxnLst>
                <a:rect l="0" t="0" r="r" b="b"/>
                <a:pathLst>
                  <a:path w="109" h="144">
                    <a:moveTo>
                      <a:pt x="0" y="144"/>
                    </a:moveTo>
                    <a:lnTo>
                      <a:pt x="27" y="0"/>
                    </a:lnTo>
                    <a:lnTo>
                      <a:pt x="82" y="0"/>
                    </a:lnTo>
                    <a:lnTo>
                      <a:pt x="109" y="144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rgbClr val="00CC9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8" name="Freeform 52"/>
              <p:cNvSpPr>
                <a:spLocks noEditPoints="1"/>
              </p:cNvSpPr>
              <p:nvPr/>
            </p:nvSpPr>
            <p:spPr bwMode="auto">
              <a:xfrm>
                <a:off x="6129337" y="4792662"/>
                <a:ext cx="179388" cy="236538"/>
              </a:xfrm>
              <a:custGeom>
                <a:avLst/>
                <a:gdLst/>
                <a:ahLst/>
                <a:cxnLst>
                  <a:cxn ang="0">
                    <a:pos x="0" y="149"/>
                  </a:cxn>
                  <a:cxn ang="0">
                    <a:pos x="0" y="144"/>
                  </a:cxn>
                  <a:cxn ang="0">
                    <a:pos x="0" y="144"/>
                  </a:cxn>
                  <a:cxn ang="0">
                    <a:pos x="27" y="0"/>
                  </a:cxn>
                  <a:cxn ang="0">
                    <a:pos x="27" y="0"/>
                  </a:cxn>
                  <a:cxn ang="0">
                    <a:pos x="82" y="0"/>
                  </a:cxn>
                  <a:cxn ang="0">
                    <a:pos x="86" y="0"/>
                  </a:cxn>
                  <a:cxn ang="0">
                    <a:pos x="113" y="144"/>
                  </a:cxn>
                  <a:cxn ang="0">
                    <a:pos x="109" y="144"/>
                  </a:cxn>
                  <a:cxn ang="0">
                    <a:pos x="109" y="149"/>
                  </a:cxn>
                  <a:cxn ang="0">
                    <a:pos x="0" y="149"/>
                  </a:cxn>
                  <a:cxn ang="0">
                    <a:pos x="109" y="144"/>
                  </a:cxn>
                  <a:cxn ang="0">
                    <a:pos x="109" y="144"/>
                  </a:cxn>
                  <a:cxn ang="0">
                    <a:pos x="82" y="0"/>
                  </a:cxn>
                  <a:cxn ang="0">
                    <a:pos x="82" y="4"/>
                  </a:cxn>
                  <a:cxn ang="0">
                    <a:pos x="27" y="4"/>
                  </a:cxn>
                  <a:cxn ang="0">
                    <a:pos x="32" y="0"/>
                  </a:cxn>
                  <a:cxn ang="0">
                    <a:pos x="5" y="144"/>
                  </a:cxn>
                  <a:cxn ang="0">
                    <a:pos x="0" y="144"/>
                  </a:cxn>
                  <a:cxn ang="0">
                    <a:pos x="109" y="144"/>
                  </a:cxn>
                </a:cxnLst>
                <a:rect l="0" t="0" r="r" b="b"/>
                <a:pathLst>
                  <a:path w="113" h="149">
                    <a:moveTo>
                      <a:pt x="0" y="149"/>
                    </a:moveTo>
                    <a:lnTo>
                      <a:pt x="0" y="144"/>
                    </a:lnTo>
                    <a:lnTo>
                      <a:pt x="0" y="144"/>
                    </a:lnTo>
                    <a:lnTo>
                      <a:pt x="27" y="0"/>
                    </a:lnTo>
                    <a:lnTo>
                      <a:pt x="27" y="0"/>
                    </a:lnTo>
                    <a:lnTo>
                      <a:pt x="82" y="0"/>
                    </a:lnTo>
                    <a:lnTo>
                      <a:pt x="86" y="0"/>
                    </a:lnTo>
                    <a:lnTo>
                      <a:pt x="113" y="144"/>
                    </a:lnTo>
                    <a:lnTo>
                      <a:pt x="109" y="144"/>
                    </a:lnTo>
                    <a:lnTo>
                      <a:pt x="109" y="149"/>
                    </a:lnTo>
                    <a:lnTo>
                      <a:pt x="0" y="149"/>
                    </a:lnTo>
                    <a:close/>
                    <a:moveTo>
                      <a:pt x="109" y="144"/>
                    </a:moveTo>
                    <a:lnTo>
                      <a:pt x="109" y="144"/>
                    </a:lnTo>
                    <a:lnTo>
                      <a:pt x="82" y="0"/>
                    </a:lnTo>
                    <a:lnTo>
                      <a:pt x="82" y="4"/>
                    </a:lnTo>
                    <a:lnTo>
                      <a:pt x="27" y="4"/>
                    </a:lnTo>
                    <a:lnTo>
                      <a:pt x="32" y="0"/>
                    </a:lnTo>
                    <a:lnTo>
                      <a:pt x="5" y="144"/>
                    </a:lnTo>
                    <a:lnTo>
                      <a:pt x="0" y="144"/>
                    </a:lnTo>
                    <a:lnTo>
                      <a:pt x="109" y="14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cxnSp>
          <p:nvCxnSpPr>
            <p:cNvPr id="239" name="Straight Connector 238"/>
            <p:cNvCxnSpPr/>
            <p:nvPr/>
          </p:nvCxnSpPr>
          <p:spPr>
            <a:xfrm>
              <a:off x="1428750" y="1600200"/>
              <a:ext cx="19050" cy="32385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flipH="1">
              <a:off x="8001000" y="1600200"/>
              <a:ext cx="9525" cy="31718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1" name="Freeform 7"/>
            <p:cNvSpPr>
              <a:spLocks/>
            </p:cNvSpPr>
            <p:nvPr/>
          </p:nvSpPr>
          <p:spPr bwMode="auto">
            <a:xfrm>
              <a:off x="4982645" y="1857376"/>
              <a:ext cx="256227" cy="220928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1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1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gradFill>
              <a:gsLst>
                <a:gs pos="0">
                  <a:srgbClr val="825600"/>
                </a:gs>
                <a:gs pos="13000">
                  <a:srgbClr val="FFA800"/>
                </a:gs>
                <a:gs pos="28000">
                  <a:srgbClr val="825600"/>
                </a:gs>
                <a:gs pos="42999">
                  <a:srgbClr val="FFA800"/>
                </a:gs>
                <a:gs pos="58000">
                  <a:srgbClr val="825600"/>
                </a:gs>
                <a:gs pos="72000">
                  <a:srgbClr val="FFA800"/>
                </a:gs>
                <a:gs pos="87000">
                  <a:srgbClr val="825600"/>
                </a:gs>
                <a:gs pos="100000">
                  <a:srgbClr val="FFA800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2" name="Freeform 8"/>
            <p:cNvSpPr>
              <a:spLocks noEditPoints="1"/>
            </p:cNvSpPr>
            <p:nvPr/>
          </p:nvSpPr>
          <p:spPr bwMode="auto">
            <a:xfrm>
              <a:off x="4982645" y="1857375"/>
              <a:ext cx="265630" cy="228600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1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1" y="0"/>
                </a:cxn>
                <a:cxn ang="0">
                  <a:pos x="81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1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1" y="0"/>
                  </a:lnTo>
                  <a:lnTo>
                    <a:pt x="81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6" name="Group 99"/>
            <p:cNvGrpSpPr/>
            <p:nvPr/>
          </p:nvGrpSpPr>
          <p:grpSpPr>
            <a:xfrm>
              <a:off x="3886200" y="4333875"/>
              <a:ext cx="225667" cy="182137"/>
              <a:chOff x="5410200" y="4953000"/>
              <a:chExt cx="152400" cy="152400"/>
            </a:xfrm>
          </p:grpSpPr>
          <p:cxnSp>
            <p:nvCxnSpPr>
              <p:cNvPr id="244" name="Straight Connector 243"/>
              <p:cNvCxnSpPr/>
              <p:nvPr/>
            </p:nvCxnSpPr>
            <p:spPr>
              <a:xfrm flipH="1">
                <a:off x="5410200" y="4953000"/>
                <a:ext cx="152400" cy="1524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5" name="Straight Connector 244"/>
              <p:cNvCxnSpPr/>
              <p:nvPr/>
            </p:nvCxnSpPr>
            <p:spPr>
              <a:xfrm>
                <a:off x="5410200" y="4953000"/>
                <a:ext cx="152400" cy="1524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6" name="Freeform 22"/>
            <p:cNvSpPr>
              <a:spLocks/>
            </p:cNvSpPr>
            <p:nvPr/>
          </p:nvSpPr>
          <p:spPr bwMode="auto">
            <a:xfrm>
              <a:off x="6008077" y="2438400"/>
              <a:ext cx="510103" cy="255317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6" y="0"/>
                </a:cxn>
                <a:cxn ang="0">
                  <a:pos x="181" y="0"/>
                </a:cxn>
                <a:cxn ang="0">
                  <a:pos x="217" y="144"/>
                </a:cxn>
                <a:cxn ang="0">
                  <a:pos x="0" y="144"/>
                </a:cxn>
              </a:cxnLst>
              <a:rect l="0" t="0" r="r" b="b"/>
              <a:pathLst>
                <a:path w="217" h="144">
                  <a:moveTo>
                    <a:pt x="0" y="144"/>
                  </a:moveTo>
                  <a:lnTo>
                    <a:pt x="36" y="0"/>
                  </a:lnTo>
                  <a:lnTo>
                    <a:pt x="181" y="0"/>
                  </a:lnTo>
                  <a:lnTo>
                    <a:pt x="217" y="144"/>
                  </a:lnTo>
                  <a:lnTo>
                    <a:pt x="0" y="144"/>
                  </a:lnTo>
                  <a:close/>
                </a:path>
              </a:pathLst>
            </a:custGeom>
            <a:gradFill>
              <a:gsLst>
                <a:gs pos="0">
                  <a:srgbClr val="825600"/>
                </a:gs>
                <a:gs pos="13000">
                  <a:srgbClr val="FFA800"/>
                </a:gs>
                <a:gs pos="28000">
                  <a:srgbClr val="825600"/>
                </a:gs>
                <a:gs pos="42999">
                  <a:srgbClr val="FFA800"/>
                </a:gs>
                <a:gs pos="58000">
                  <a:srgbClr val="825600"/>
                </a:gs>
                <a:gs pos="72000">
                  <a:srgbClr val="FFA800"/>
                </a:gs>
                <a:gs pos="87000">
                  <a:srgbClr val="825600"/>
                </a:gs>
                <a:gs pos="100000">
                  <a:srgbClr val="FFA800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" name="Freeform 23"/>
            <p:cNvSpPr>
              <a:spLocks noEditPoints="1"/>
            </p:cNvSpPr>
            <p:nvPr/>
          </p:nvSpPr>
          <p:spPr bwMode="auto">
            <a:xfrm>
              <a:off x="5995594" y="2438400"/>
              <a:ext cx="519506" cy="264804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181" y="0"/>
                </a:cxn>
                <a:cxn ang="0">
                  <a:pos x="185" y="0"/>
                </a:cxn>
                <a:cxn ang="0">
                  <a:pos x="221" y="144"/>
                </a:cxn>
                <a:cxn ang="0">
                  <a:pos x="217" y="144"/>
                </a:cxn>
                <a:cxn ang="0">
                  <a:pos x="217" y="149"/>
                </a:cxn>
                <a:cxn ang="0">
                  <a:pos x="0" y="149"/>
                </a:cxn>
                <a:cxn ang="0">
                  <a:pos x="217" y="144"/>
                </a:cxn>
                <a:cxn ang="0">
                  <a:pos x="217" y="144"/>
                </a:cxn>
                <a:cxn ang="0">
                  <a:pos x="181" y="0"/>
                </a:cxn>
                <a:cxn ang="0">
                  <a:pos x="181" y="4"/>
                </a:cxn>
                <a:cxn ang="0">
                  <a:pos x="36" y="4"/>
                </a:cxn>
                <a:cxn ang="0">
                  <a:pos x="41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217" y="144"/>
                </a:cxn>
              </a:cxnLst>
              <a:rect l="0" t="0" r="r" b="b"/>
              <a:pathLst>
                <a:path w="221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181" y="0"/>
                  </a:lnTo>
                  <a:lnTo>
                    <a:pt x="185" y="0"/>
                  </a:lnTo>
                  <a:lnTo>
                    <a:pt x="221" y="144"/>
                  </a:lnTo>
                  <a:lnTo>
                    <a:pt x="217" y="144"/>
                  </a:lnTo>
                  <a:lnTo>
                    <a:pt x="217" y="149"/>
                  </a:lnTo>
                  <a:lnTo>
                    <a:pt x="0" y="149"/>
                  </a:lnTo>
                  <a:close/>
                  <a:moveTo>
                    <a:pt x="217" y="144"/>
                  </a:moveTo>
                  <a:lnTo>
                    <a:pt x="217" y="144"/>
                  </a:lnTo>
                  <a:lnTo>
                    <a:pt x="181" y="0"/>
                  </a:lnTo>
                  <a:lnTo>
                    <a:pt x="181" y="4"/>
                  </a:lnTo>
                  <a:lnTo>
                    <a:pt x="36" y="4"/>
                  </a:lnTo>
                  <a:lnTo>
                    <a:pt x="41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217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7" name="Group 99"/>
            <p:cNvGrpSpPr/>
            <p:nvPr/>
          </p:nvGrpSpPr>
          <p:grpSpPr>
            <a:xfrm>
              <a:off x="6400800" y="3067050"/>
              <a:ext cx="225667" cy="182137"/>
              <a:chOff x="5410200" y="4953000"/>
              <a:chExt cx="152400" cy="152400"/>
            </a:xfrm>
          </p:grpSpPr>
          <p:cxnSp>
            <p:nvCxnSpPr>
              <p:cNvPr id="249" name="Straight Connector 248"/>
              <p:cNvCxnSpPr/>
              <p:nvPr/>
            </p:nvCxnSpPr>
            <p:spPr>
              <a:xfrm flipH="1">
                <a:off x="5410200" y="4953000"/>
                <a:ext cx="152400" cy="1524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0" name="Straight Connector 249"/>
              <p:cNvCxnSpPr/>
              <p:nvPr/>
            </p:nvCxnSpPr>
            <p:spPr>
              <a:xfrm>
                <a:off x="5410200" y="4953000"/>
                <a:ext cx="152400" cy="1524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99"/>
            <p:cNvGrpSpPr/>
            <p:nvPr/>
          </p:nvGrpSpPr>
          <p:grpSpPr>
            <a:xfrm>
              <a:off x="6858000" y="3686175"/>
              <a:ext cx="225667" cy="182137"/>
              <a:chOff x="5410200" y="4953000"/>
              <a:chExt cx="152400" cy="152400"/>
            </a:xfrm>
          </p:grpSpPr>
          <p:cxnSp>
            <p:nvCxnSpPr>
              <p:cNvPr id="252" name="Straight Connector 251"/>
              <p:cNvCxnSpPr/>
              <p:nvPr/>
            </p:nvCxnSpPr>
            <p:spPr>
              <a:xfrm flipH="1">
                <a:off x="5410200" y="4953000"/>
                <a:ext cx="152400" cy="1524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3" name="Straight Connector 252"/>
              <p:cNvCxnSpPr/>
              <p:nvPr/>
            </p:nvCxnSpPr>
            <p:spPr>
              <a:xfrm>
                <a:off x="5410200" y="4953000"/>
                <a:ext cx="152400" cy="1524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Group 99"/>
            <p:cNvGrpSpPr/>
            <p:nvPr/>
          </p:nvGrpSpPr>
          <p:grpSpPr>
            <a:xfrm>
              <a:off x="6086475" y="1905000"/>
              <a:ext cx="76200" cy="152400"/>
              <a:chOff x="5410200" y="4953000"/>
              <a:chExt cx="152400" cy="152400"/>
            </a:xfrm>
          </p:grpSpPr>
          <p:cxnSp>
            <p:nvCxnSpPr>
              <p:cNvPr id="255" name="Straight Connector 254"/>
              <p:cNvCxnSpPr/>
              <p:nvPr/>
            </p:nvCxnSpPr>
            <p:spPr>
              <a:xfrm flipH="1">
                <a:off x="5410200" y="4953000"/>
                <a:ext cx="152400" cy="1524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6" name="Straight Connector 255"/>
              <p:cNvCxnSpPr/>
              <p:nvPr/>
            </p:nvCxnSpPr>
            <p:spPr>
              <a:xfrm>
                <a:off x="5410200" y="4953000"/>
                <a:ext cx="152400" cy="1524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Group 99"/>
            <p:cNvGrpSpPr/>
            <p:nvPr/>
          </p:nvGrpSpPr>
          <p:grpSpPr>
            <a:xfrm>
              <a:off x="6334125" y="1905000"/>
              <a:ext cx="76200" cy="152400"/>
              <a:chOff x="5410200" y="4953000"/>
              <a:chExt cx="152400" cy="152400"/>
            </a:xfrm>
          </p:grpSpPr>
          <p:cxnSp>
            <p:nvCxnSpPr>
              <p:cNvPr id="258" name="Straight Connector 257"/>
              <p:cNvCxnSpPr/>
              <p:nvPr/>
            </p:nvCxnSpPr>
            <p:spPr>
              <a:xfrm flipH="1">
                <a:off x="5410200" y="4953000"/>
                <a:ext cx="152400" cy="1524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9" name="Straight Connector 258"/>
              <p:cNvCxnSpPr/>
              <p:nvPr/>
            </p:nvCxnSpPr>
            <p:spPr>
              <a:xfrm>
                <a:off x="5410200" y="4953000"/>
                <a:ext cx="152400" cy="1524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0" name="Freeform 7"/>
            <p:cNvSpPr>
              <a:spLocks/>
            </p:cNvSpPr>
            <p:nvPr/>
          </p:nvSpPr>
          <p:spPr bwMode="auto">
            <a:xfrm>
              <a:off x="2438400" y="1857376"/>
              <a:ext cx="256227" cy="220928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1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1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gradFill>
              <a:gsLst>
                <a:gs pos="0">
                  <a:srgbClr val="825600"/>
                </a:gs>
                <a:gs pos="13000">
                  <a:srgbClr val="FFA800"/>
                </a:gs>
                <a:gs pos="28000">
                  <a:srgbClr val="825600"/>
                </a:gs>
                <a:gs pos="42999">
                  <a:srgbClr val="FFA800"/>
                </a:gs>
                <a:gs pos="58000">
                  <a:srgbClr val="825600"/>
                </a:gs>
                <a:gs pos="72000">
                  <a:srgbClr val="FFA800"/>
                </a:gs>
                <a:gs pos="87000">
                  <a:srgbClr val="825600"/>
                </a:gs>
                <a:gs pos="100000">
                  <a:srgbClr val="FFA800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" name="Freeform 8"/>
            <p:cNvSpPr>
              <a:spLocks noEditPoints="1"/>
            </p:cNvSpPr>
            <p:nvPr/>
          </p:nvSpPr>
          <p:spPr bwMode="auto">
            <a:xfrm>
              <a:off x="2438400" y="1857375"/>
              <a:ext cx="265630" cy="228600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1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1" y="0"/>
                </a:cxn>
                <a:cxn ang="0">
                  <a:pos x="81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1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1" y="0"/>
                  </a:lnTo>
                  <a:lnTo>
                    <a:pt x="81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1" name="Group 99"/>
            <p:cNvGrpSpPr/>
            <p:nvPr/>
          </p:nvGrpSpPr>
          <p:grpSpPr>
            <a:xfrm>
              <a:off x="2886075" y="3685013"/>
              <a:ext cx="225667" cy="182137"/>
              <a:chOff x="5410200" y="4953000"/>
              <a:chExt cx="152400" cy="152400"/>
            </a:xfrm>
          </p:grpSpPr>
          <p:cxnSp>
            <p:nvCxnSpPr>
              <p:cNvPr id="263" name="Straight Connector 262"/>
              <p:cNvCxnSpPr/>
              <p:nvPr/>
            </p:nvCxnSpPr>
            <p:spPr>
              <a:xfrm flipH="1">
                <a:off x="5410200" y="4953000"/>
                <a:ext cx="152400" cy="1524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4" name="Straight Connector 263"/>
              <p:cNvCxnSpPr/>
              <p:nvPr/>
            </p:nvCxnSpPr>
            <p:spPr>
              <a:xfrm>
                <a:off x="5410200" y="4953000"/>
                <a:ext cx="152400" cy="1524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oup 99"/>
            <p:cNvGrpSpPr/>
            <p:nvPr/>
          </p:nvGrpSpPr>
          <p:grpSpPr>
            <a:xfrm>
              <a:off x="4943475" y="3686175"/>
              <a:ext cx="225667" cy="182137"/>
              <a:chOff x="5410200" y="4953000"/>
              <a:chExt cx="152400" cy="152400"/>
            </a:xfrm>
          </p:grpSpPr>
          <p:cxnSp>
            <p:nvCxnSpPr>
              <p:cNvPr id="266" name="Straight Connector 265"/>
              <p:cNvCxnSpPr/>
              <p:nvPr/>
            </p:nvCxnSpPr>
            <p:spPr>
              <a:xfrm flipH="1">
                <a:off x="5410200" y="4953000"/>
                <a:ext cx="152400" cy="1524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7" name="Straight Connector 266"/>
              <p:cNvCxnSpPr/>
              <p:nvPr/>
            </p:nvCxnSpPr>
            <p:spPr>
              <a:xfrm>
                <a:off x="5410200" y="4953000"/>
                <a:ext cx="152400" cy="1524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99"/>
            <p:cNvGrpSpPr/>
            <p:nvPr/>
          </p:nvGrpSpPr>
          <p:grpSpPr>
            <a:xfrm>
              <a:off x="5372100" y="3076575"/>
              <a:ext cx="225667" cy="182137"/>
              <a:chOff x="5410200" y="4953000"/>
              <a:chExt cx="152400" cy="152400"/>
            </a:xfrm>
          </p:grpSpPr>
          <p:cxnSp>
            <p:nvCxnSpPr>
              <p:cNvPr id="269" name="Straight Connector 268"/>
              <p:cNvCxnSpPr/>
              <p:nvPr/>
            </p:nvCxnSpPr>
            <p:spPr>
              <a:xfrm flipH="1">
                <a:off x="5410200" y="4953000"/>
                <a:ext cx="152400" cy="1524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0" name="Straight Connector 269"/>
              <p:cNvCxnSpPr/>
              <p:nvPr/>
            </p:nvCxnSpPr>
            <p:spPr>
              <a:xfrm>
                <a:off x="5410200" y="4953000"/>
                <a:ext cx="152400" cy="1524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99"/>
            <p:cNvGrpSpPr/>
            <p:nvPr/>
          </p:nvGrpSpPr>
          <p:grpSpPr>
            <a:xfrm>
              <a:off x="5114925" y="2486025"/>
              <a:ext cx="225667" cy="182137"/>
              <a:chOff x="5410200" y="4953000"/>
              <a:chExt cx="152400" cy="152400"/>
            </a:xfrm>
          </p:grpSpPr>
          <p:cxnSp>
            <p:nvCxnSpPr>
              <p:cNvPr id="272" name="Straight Connector 271"/>
              <p:cNvCxnSpPr/>
              <p:nvPr/>
            </p:nvCxnSpPr>
            <p:spPr>
              <a:xfrm flipH="1">
                <a:off x="5410200" y="4953000"/>
                <a:ext cx="152400" cy="1524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3" name="Straight Connector 272"/>
              <p:cNvCxnSpPr/>
              <p:nvPr/>
            </p:nvCxnSpPr>
            <p:spPr>
              <a:xfrm>
                <a:off x="5410200" y="4953000"/>
                <a:ext cx="152400" cy="1524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99"/>
            <p:cNvGrpSpPr/>
            <p:nvPr/>
          </p:nvGrpSpPr>
          <p:grpSpPr>
            <a:xfrm>
              <a:off x="2343150" y="3075413"/>
              <a:ext cx="225667" cy="182137"/>
              <a:chOff x="5410200" y="4953000"/>
              <a:chExt cx="152400" cy="152400"/>
            </a:xfrm>
          </p:grpSpPr>
          <p:cxnSp>
            <p:nvCxnSpPr>
              <p:cNvPr id="275" name="Straight Connector 274"/>
              <p:cNvCxnSpPr/>
              <p:nvPr/>
            </p:nvCxnSpPr>
            <p:spPr>
              <a:xfrm flipH="1">
                <a:off x="5410200" y="4953000"/>
                <a:ext cx="152400" cy="1524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6" name="Straight Connector 275"/>
              <p:cNvCxnSpPr/>
              <p:nvPr/>
            </p:nvCxnSpPr>
            <p:spPr>
              <a:xfrm>
                <a:off x="5410200" y="4953000"/>
                <a:ext cx="152400" cy="1524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99"/>
            <p:cNvGrpSpPr/>
            <p:nvPr/>
          </p:nvGrpSpPr>
          <p:grpSpPr>
            <a:xfrm>
              <a:off x="2590800" y="2486025"/>
              <a:ext cx="225667" cy="182137"/>
              <a:chOff x="5410200" y="4953000"/>
              <a:chExt cx="152400" cy="152400"/>
            </a:xfrm>
          </p:grpSpPr>
          <p:cxnSp>
            <p:nvCxnSpPr>
              <p:cNvPr id="278" name="Straight Connector 277"/>
              <p:cNvCxnSpPr/>
              <p:nvPr/>
            </p:nvCxnSpPr>
            <p:spPr>
              <a:xfrm flipH="1">
                <a:off x="5410200" y="4953000"/>
                <a:ext cx="152400" cy="1524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9" name="Straight Connector 278"/>
              <p:cNvCxnSpPr/>
              <p:nvPr/>
            </p:nvCxnSpPr>
            <p:spPr>
              <a:xfrm>
                <a:off x="5410200" y="4953000"/>
                <a:ext cx="152400" cy="1524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80" name="Freeform 7"/>
          <p:cNvSpPr>
            <a:spLocks/>
          </p:cNvSpPr>
          <p:nvPr/>
        </p:nvSpPr>
        <p:spPr bwMode="auto">
          <a:xfrm>
            <a:off x="1043608" y="4413504"/>
            <a:ext cx="256227" cy="220928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9" y="144"/>
              </a:cxn>
              <a:cxn ang="0">
                <a:pos x="0" y="144"/>
              </a:cxn>
            </a:cxnLst>
            <a:rect l="0" t="0" r="r" b="b"/>
            <a:pathLst>
              <a:path w="109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9" y="144"/>
                </a:lnTo>
                <a:lnTo>
                  <a:pt x="0" y="144"/>
                </a:lnTo>
                <a:close/>
              </a:path>
            </a:pathLst>
          </a:cu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 scaled="0"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1" name="Freeform 8"/>
          <p:cNvSpPr>
            <a:spLocks noEditPoints="1"/>
          </p:cNvSpPr>
          <p:nvPr/>
        </p:nvSpPr>
        <p:spPr bwMode="auto">
          <a:xfrm>
            <a:off x="1043608" y="4413503"/>
            <a:ext cx="265630" cy="228600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9" y="144"/>
              </a:cxn>
              <a:cxn ang="0">
                <a:pos x="109" y="149"/>
              </a:cxn>
              <a:cxn ang="0">
                <a:pos x="0" y="149"/>
              </a:cxn>
              <a:cxn ang="0">
                <a:pos x="109" y="144"/>
              </a:cxn>
              <a:cxn ang="0">
                <a:pos x="109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9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9" y="144"/>
                </a:lnTo>
                <a:lnTo>
                  <a:pt x="109" y="149"/>
                </a:lnTo>
                <a:lnTo>
                  <a:pt x="0" y="149"/>
                </a:lnTo>
                <a:close/>
                <a:moveTo>
                  <a:pt x="109" y="144"/>
                </a:moveTo>
                <a:lnTo>
                  <a:pt x="109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9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2" name="TextBox 281"/>
          <p:cNvSpPr txBox="1"/>
          <p:nvPr/>
        </p:nvSpPr>
        <p:spPr>
          <a:xfrm>
            <a:off x="1237230" y="4377518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: Channel is being used</a:t>
            </a:r>
            <a:endParaRPr lang="en-US" dirty="0"/>
          </a:p>
        </p:txBody>
      </p:sp>
      <p:sp>
        <p:nvSpPr>
          <p:cNvPr id="283" name="Freeform 29"/>
          <p:cNvSpPr>
            <a:spLocks/>
          </p:cNvSpPr>
          <p:nvPr/>
        </p:nvSpPr>
        <p:spPr bwMode="auto">
          <a:xfrm>
            <a:off x="3181446" y="4426079"/>
            <a:ext cx="1010104" cy="23018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398" y="0"/>
              </a:cxn>
              <a:cxn ang="0">
                <a:pos x="434" y="145"/>
              </a:cxn>
              <a:cxn ang="0">
                <a:pos x="0" y="145"/>
              </a:cxn>
            </a:cxnLst>
            <a:rect l="0" t="0" r="r" b="b"/>
            <a:pathLst>
              <a:path w="434" h="145">
                <a:moveTo>
                  <a:pt x="0" y="145"/>
                </a:moveTo>
                <a:lnTo>
                  <a:pt x="36" y="0"/>
                </a:lnTo>
                <a:lnTo>
                  <a:pt x="398" y="0"/>
                </a:lnTo>
                <a:lnTo>
                  <a:pt x="434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4" name="Freeform 30"/>
          <p:cNvSpPr>
            <a:spLocks noEditPoints="1"/>
          </p:cNvSpPr>
          <p:nvPr/>
        </p:nvSpPr>
        <p:spPr bwMode="auto">
          <a:xfrm>
            <a:off x="3181446" y="4426079"/>
            <a:ext cx="1019414" cy="236538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398" y="0"/>
              </a:cxn>
              <a:cxn ang="0">
                <a:pos x="402" y="0"/>
              </a:cxn>
              <a:cxn ang="0">
                <a:pos x="438" y="145"/>
              </a:cxn>
              <a:cxn ang="0">
                <a:pos x="434" y="145"/>
              </a:cxn>
              <a:cxn ang="0">
                <a:pos x="434" y="149"/>
              </a:cxn>
              <a:cxn ang="0">
                <a:pos x="0" y="149"/>
              </a:cxn>
              <a:cxn ang="0">
                <a:pos x="434" y="145"/>
              </a:cxn>
              <a:cxn ang="0">
                <a:pos x="434" y="145"/>
              </a:cxn>
              <a:cxn ang="0">
                <a:pos x="398" y="0"/>
              </a:cxn>
              <a:cxn ang="0">
                <a:pos x="398" y="5"/>
              </a:cxn>
              <a:cxn ang="0">
                <a:pos x="36" y="5"/>
              </a:cxn>
              <a:cxn ang="0">
                <a:pos x="41" y="0"/>
              </a:cxn>
              <a:cxn ang="0">
                <a:pos x="5" y="145"/>
              </a:cxn>
              <a:cxn ang="0">
                <a:pos x="0" y="145"/>
              </a:cxn>
              <a:cxn ang="0">
                <a:pos x="434" y="145"/>
              </a:cxn>
            </a:cxnLst>
            <a:rect l="0" t="0" r="r" b="b"/>
            <a:pathLst>
              <a:path w="4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398" y="0"/>
                </a:lnTo>
                <a:lnTo>
                  <a:pt x="402" y="0"/>
                </a:lnTo>
                <a:lnTo>
                  <a:pt x="438" y="145"/>
                </a:lnTo>
                <a:lnTo>
                  <a:pt x="434" y="145"/>
                </a:lnTo>
                <a:lnTo>
                  <a:pt x="434" y="149"/>
                </a:lnTo>
                <a:lnTo>
                  <a:pt x="0" y="149"/>
                </a:lnTo>
                <a:close/>
                <a:moveTo>
                  <a:pt x="434" y="145"/>
                </a:moveTo>
                <a:lnTo>
                  <a:pt x="434" y="145"/>
                </a:lnTo>
                <a:lnTo>
                  <a:pt x="398" y="0"/>
                </a:lnTo>
                <a:lnTo>
                  <a:pt x="398" y="5"/>
                </a:lnTo>
                <a:lnTo>
                  <a:pt x="36" y="5"/>
                </a:lnTo>
                <a:lnTo>
                  <a:pt x="41" y="0"/>
                </a:lnTo>
                <a:lnTo>
                  <a:pt x="5" y="145"/>
                </a:lnTo>
                <a:lnTo>
                  <a:pt x="0" y="145"/>
                </a:lnTo>
                <a:lnTo>
                  <a:pt x="434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7" name="Group 99"/>
          <p:cNvGrpSpPr/>
          <p:nvPr/>
        </p:nvGrpSpPr>
        <p:grpSpPr>
          <a:xfrm>
            <a:off x="3577330" y="4463017"/>
            <a:ext cx="225667" cy="182137"/>
            <a:chOff x="5410200" y="4953000"/>
            <a:chExt cx="152400" cy="152400"/>
          </a:xfrm>
        </p:grpSpPr>
        <p:cxnSp>
          <p:nvCxnSpPr>
            <p:cNvPr id="286" name="Straight Connector 285"/>
            <p:cNvCxnSpPr/>
            <p:nvPr/>
          </p:nvCxnSpPr>
          <p:spPr>
            <a:xfrm flipH="1"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Straight Connector 286"/>
            <p:cNvCxnSpPr/>
            <p:nvPr/>
          </p:nvCxnSpPr>
          <p:spPr>
            <a:xfrm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8" name="TextBox 287"/>
          <p:cNvSpPr txBox="1"/>
          <p:nvPr/>
        </p:nvSpPr>
        <p:spPr>
          <a:xfrm>
            <a:off x="4117550" y="4389240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: Channel not available</a:t>
            </a:r>
            <a:endParaRPr lang="en-US" dirty="0"/>
          </a:p>
        </p:txBody>
      </p:sp>
      <p:sp>
        <p:nvSpPr>
          <p:cNvPr id="289" name="Freeform 31"/>
          <p:cNvSpPr>
            <a:spLocks/>
          </p:cNvSpPr>
          <p:nvPr/>
        </p:nvSpPr>
        <p:spPr bwMode="auto">
          <a:xfrm>
            <a:off x="5917750" y="4405565"/>
            <a:ext cx="1007777" cy="23018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397" y="0"/>
              </a:cxn>
              <a:cxn ang="0">
                <a:pos x="433" y="145"/>
              </a:cxn>
              <a:cxn ang="0">
                <a:pos x="0" y="145"/>
              </a:cxn>
            </a:cxnLst>
            <a:rect l="0" t="0" r="r" b="b"/>
            <a:pathLst>
              <a:path w="433" h="145">
                <a:moveTo>
                  <a:pt x="0" y="145"/>
                </a:moveTo>
                <a:lnTo>
                  <a:pt x="36" y="0"/>
                </a:lnTo>
                <a:lnTo>
                  <a:pt x="397" y="0"/>
                </a:lnTo>
                <a:lnTo>
                  <a:pt x="433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0" name="Freeform 32"/>
          <p:cNvSpPr>
            <a:spLocks noEditPoints="1"/>
          </p:cNvSpPr>
          <p:nvPr/>
        </p:nvSpPr>
        <p:spPr bwMode="auto">
          <a:xfrm>
            <a:off x="5917750" y="4405565"/>
            <a:ext cx="1019414" cy="236538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397" y="0"/>
              </a:cxn>
              <a:cxn ang="0">
                <a:pos x="401" y="0"/>
              </a:cxn>
              <a:cxn ang="0">
                <a:pos x="438" y="145"/>
              </a:cxn>
              <a:cxn ang="0">
                <a:pos x="433" y="145"/>
              </a:cxn>
              <a:cxn ang="0">
                <a:pos x="433" y="149"/>
              </a:cxn>
              <a:cxn ang="0">
                <a:pos x="0" y="149"/>
              </a:cxn>
              <a:cxn ang="0">
                <a:pos x="433" y="145"/>
              </a:cxn>
              <a:cxn ang="0">
                <a:pos x="433" y="145"/>
              </a:cxn>
              <a:cxn ang="0">
                <a:pos x="397" y="0"/>
              </a:cxn>
              <a:cxn ang="0">
                <a:pos x="397" y="5"/>
              </a:cxn>
              <a:cxn ang="0">
                <a:pos x="36" y="5"/>
              </a:cxn>
              <a:cxn ang="0">
                <a:pos x="40" y="0"/>
              </a:cxn>
              <a:cxn ang="0">
                <a:pos x="4" y="145"/>
              </a:cxn>
              <a:cxn ang="0">
                <a:pos x="0" y="145"/>
              </a:cxn>
              <a:cxn ang="0">
                <a:pos x="433" y="145"/>
              </a:cxn>
            </a:cxnLst>
            <a:rect l="0" t="0" r="r" b="b"/>
            <a:pathLst>
              <a:path w="4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397" y="0"/>
                </a:lnTo>
                <a:lnTo>
                  <a:pt x="401" y="0"/>
                </a:lnTo>
                <a:lnTo>
                  <a:pt x="438" y="145"/>
                </a:lnTo>
                <a:lnTo>
                  <a:pt x="433" y="145"/>
                </a:lnTo>
                <a:lnTo>
                  <a:pt x="433" y="149"/>
                </a:lnTo>
                <a:lnTo>
                  <a:pt x="0" y="149"/>
                </a:lnTo>
                <a:close/>
                <a:moveTo>
                  <a:pt x="433" y="145"/>
                </a:moveTo>
                <a:lnTo>
                  <a:pt x="433" y="145"/>
                </a:lnTo>
                <a:lnTo>
                  <a:pt x="397" y="0"/>
                </a:lnTo>
                <a:lnTo>
                  <a:pt x="397" y="5"/>
                </a:lnTo>
                <a:lnTo>
                  <a:pt x="36" y="5"/>
                </a:lnTo>
                <a:lnTo>
                  <a:pt x="40" y="0"/>
                </a:lnTo>
                <a:lnTo>
                  <a:pt x="4" y="145"/>
                </a:lnTo>
                <a:lnTo>
                  <a:pt x="0" y="145"/>
                </a:lnTo>
                <a:lnTo>
                  <a:pt x="433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1" name="TextBox 290"/>
          <p:cNvSpPr txBox="1"/>
          <p:nvPr/>
        </p:nvSpPr>
        <p:spPr>
          <a:xfrm>
            <a:off x="6853854" y="4365104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: Channel available</a:t>
            </a:r>
            <a:endParaRPr lang="en-US" dirty="0"/>
          </a:p>
        </p:txBody>
      </p:sp>
      <p:sp>
        <p:nvSpPr>
          <p:cNvPr id="20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64047" y="6475413"/>
            <a:ext cx="2784417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Huai-Rong Shao, et. al, Samsung Electronics</a:t>
            </a:r>
            <a:endParaRPr lang="en-US" dirty="0"/>
          </a:p>
        </p:txBody>
      </p:sp>
      <p:sp>
        <p:nvSpPr>
          <p:cNvPr id="20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 txBox="1">
            <a:spLocks noGrp="1" noChangeArrowheads="1"/>
          </p:cNvSpPr>
          <p:nvPr/>
        </p:nvSpPr>
        <p:spPr bwMode="auto">
          <a:xfrm>
            <a:off x="3965575" y="6521450"/>
            <a:ext cx="7588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latinLnBrk="0" hangingPunct="0"/>
            <a:r>
              <a:rPr lang="en-US" altLang="ja-JP" sz="1200">
                <a:solidFill>
                  <a:schemeClr val="tx1"/>
                </a:solidFill>
              </a:rPr>
              <a:t>Slide </a:t>
            </a:r>
            <a:fld id="{C07FF59A-8D9A-4FD5-B93D-84B868796342}" type="slidenum">
              <a:rPr lang="en-US" altLang="ja-JP" sz="1200">
                <a:solidFill>
                  <a:schemeClr val="tx1"/>
                </a:solidFill>
              </a:rPr>
              <a:pPr algn="ctr" eaLnBrk="0" latinLnBrk="0" hangingPunct="0"/>
              <a:t>6</a:t>
            </a:fld>
            <a:endParaRPr lang="en-US" altLang="ja-JP" sz="1200">
              <a:solidFill>
                <a:schemeClr val="tx1"/>
              </a:solidFill>
            </a:endParaRPr>
          </a:p>
        </p:txBody>
      </p:sp>
      <p:sp>
        <p:nvSpPr>
          <p:cNvPr id="64" name="Title 1"/>
          <p:cNvSpPr txBox="1">
            <a:spLocks/>
          </p:cNvSpPr>
          <p:nvPr/>
        </p:nvSpPr>
        <p:spPr bwMode="auto">
          <a:xfrm>
            <a:off x="323528" y="620688"/>
            <a:ext cx="8229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i="1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83568" y="4963117"/>
            <a:ext cx="7848600" cy="127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latin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 smtClean="0">
                <a:latin typeface="Calibri" pitchFamily="34" charset="0"/>
                <a:cs typeface="Calibri" pitchFamily="34" charset="0"/>
              </a:rPr>
              <a:t>If two 1 MHz channels are allocated to other positions</a:t>
            </a:r>
          </a:p>
          <a:p>
            <a:pPr marL="342900" lvl="0" indent="-342900" eaLnBrk="0" latin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 smtClean="0">
                <a:latin typeface="Calibri" pitchFamily="34" charset="0"/>
                <a:cs typeface="Calibri" pitchFamily="34" charset="0"/>
              </a:rPr>
              <a:t>One 16 MHz channel, two 8 MHz channels , and five 4 MHz channels available  </a:t>
            </a:r>
          </a:p>
        </p:txBody>
      </p:sp>
      <p:sp>
        <p:nvSpPr>
          <p:cNvPr id="65" name="Rectangle 2"/>
          <p:cNvSpPr txBox="1">
            <a:spLocks noChangeArrowheads="1"/>
          </p:cNvSpPr>
          <p:nvPr/>
        </p:nvSpPr>
        <p:spPr>
          <a:xfrm>
            <a:off x="323528" y="762000"/>
            <a:ext cx="8305800" cy="7730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Problem Statement</a:t>
            </a:r>
          </a:p>
        </p:txBody>
      </p:sp>
      <p:sp>
        <p:nvSpPr>
          <p:cNvPr id="125" name="Freeform 7"/>
          <p:cNvSpPr>
            <a:spLocks/>
          </p:cNvSpPr>
          <p:nvPr/>
        </p:nvSpPr>
        <p:spPr bwMode="auto">
          <a:xfrm>
            <a:off x="1947266" y="1782335"/>
            <a:ext cx="253690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9" y="144"/>
              </a:cxn>
              <a:cxn ang="0">
                <a:pos x="0" y="144"/>
              </a:cxn>
            </a:cxnLst>
            <a:rect l="0" t="0" r="r" b="b"/>
            <a:pathLst>
              <a:path w="109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9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" name="Freeform 8"/>
          <p:cNvSpPr>
            <a:spLocks noEditPoints="1"/>
          </p:cNvSpPr>
          <p:nvPr/>
        </p:nvSpPr>
        <p:spPr bwMode="auto">
          <a:xfrm>
            <a:off x="1947266" y="1782335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9" y="144"/>
              </a:cxn>
              <a:cxn ang="0">
                <a:pos x="109" y="149"/>
              </a:cxn>
              <a:cxn ang="0">
                <a:pos x="0" y="149"/>
              </a:cxn>
              <a:cxn ang="0">
                <a:pos x="109" y="144"/>
              </a:cxn>
              <a:cxn ang="0">
                <a:pos x="109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9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9" y="144"/>
                </a:lnTo>
                <a:lnTo>
                  <a:pt x="109" y="149"/>
                </a:lnTo>
                <a:lnTo>
                  <a:pt x="0" y="149"/>
                </a:lnTo>
                <a:close/>
                <a:moveTo>
                  <a:pt x="109" y="144"/>
                </a:moveTo>
                <a:lnTo>
                  <a:pt x="109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9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" name="Freeform 9"/>
          <p:cNvSpPr>
            <a:spLocks/>
          </p:cNvSpPr>
          <p:nvPr/>
        </p:nvSpPr>
        <p:spPr bwMode="auto">
          <a:xfrm>
            <a:off x="2436792" y="1778101"/>
            <a:ext cx="251362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8" y="144"/>
              </a:cxn>
              <a:cxn ang="0">
                <a:pos x="0" y="144"/>
              </a:cxn>
            </a:cxnLst>
            <a:rect l="0" t="0" r="r" b="b"/>
            <a:pathLst>
              <a:path w="108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8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" name="Freeform 10"/>
          <p:cNvSpPr>
            <a:spLocks noEditPoints="1"/>
          </p:cNvSpPr>
          <p:nvPr/>
        </p:nvSpPr>
        <p:spPr bwMode="auto">
          <a:xfrm>
            <a:off x="2436792" y="1778101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8" y="144"/>
              </a:cxn>
              <a:cxn ang="0">
                <a:pos x="108" y="149"/>
              </a:cxn>
              <a:cxn ang="0">
                <a:pos x="0" y="149"/>
              </a:cxn>
              <a:cxn ang="0">
                <a:pos x="108" y="144"/>
              </a:cxn>
              <a:cxn ang="0">
                <a:pos x="108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4" y="144"/>
              </a:cxn>
              <a:cxn ang="0">
                <a:pos x="0" y="144"/>
              </a:cxn>
              <a:cxn ang="0">
                <a:pos x="108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8" y="144"/>
                </a:lnTo>
                <a:lnTo>
                  <a:pt x="108" y="149"/>
                </a:lnTo>
                <a:lnTo>
                  <a:pt x="0" y="149"/>
                </a:lnTo>
                <a:close/>
                <a:moveTo>
                  <a:pt x="108" y="144"/>
                </a:moveTo>
                <a:lnTo>
                  <a:pt x="108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4" y="144"/>
                </a:lnTo>
                <a:lnTo>
                  <a:pt x="0" y="144"/>
                </a:lnTo>
                <a:lnTo>
                  <a:pt x="108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" name="Freeform 11"/>
          <p:cNvSpPr>
            <a:spLocks/>
          </p:cNvSpPr>
          <p:nvPr/>
        </p:nvSpPr>
        <p:spPr bwMode="auto">
          <a:xfrm>
            <a:off x="2957370" y="1782335"/>
            <a:ext cx="251362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8" y="144"/>
              </a:cxn>
              <a:cxn ang="0">
                <a:pos x="0" y="144"/>
              </a:cxn>
            </a:cxnLst>
            <a:rect l="0" t="0" r="r" b="b"/>
            <a:pathLst>
              <a:path w="108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8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" name="Freeform 12"/>
          <p:cNvSpPr>
            <a:spLocks noEditPoints="1"/>
          </p:cNvSpPr>
          <p:nvPr/>
        </p:nvSpPr>
        <p:spPr bwMode="auto">
          <a:xfrm>
            <a:off x="2957370" y="1782335"/>
            <a:ext cx="26067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5" y="0"/>
              </a:cxn>
              <a:cxn ang="0">
                <a:pos x="112" y="144"/>
              </a:cxn>
              <a:cxn ang="0">
                <a:pos x="108" y="144"/>
              </a:cxn>
              <a:cxn ang="0">
                <a:pos x="108" y="149"/>
              </a:cxn>
              <a:cxn ang="0">
                <a:pos x="0" y="149"/>
              </a:cxn>
              <a:cxn ang="0">
                <a:pos x="108" y="144"/>
              </a:cxn>
              <a:cxn ang="0">
                <a:pos x="108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1" y="0"/>
              </a:cxn>
              <a:cxn ang="0">
                <a:pos x="4" y="144"/>
              </a:cxn>
              <a:cxn ang="0">
                <a:pos x="0" y="144"/>
              </a:cxn>
              <a:cxn ang="0">
                <a:pos x="108" y="144"/>
              </a:cxn>
            </a:cxnLst>
            <a:rect l="0" t="0" r="r" b="b"/>
            <a:pathLst>
              <a:path w="112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5" y="0"/>
                </a:lnTo>
                <a:lnTo>
                  <a:pt x="112" y="144"/>
                </a:lnTo>
                <a:lnTo>
                  <a:pt x="108" y="144"/>
                </a:lnTo>
                <a:lnTo>
                  <a:pt x="108" y="149"/>
                </a:lnTo>
                <a:lnTo>
                  <a:pt x="0" y="149"/>
                </a:lnTo>
                <a:close/>
                <a:moveTo>
                  <a:pt x="108" y="144"/>
                </a:moveTo>
                <a:lnTo>
                  <a:pt x="108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1" y="0"/>
                </a:lnTo>
                <a:lnTo>
                  <a:pt x="4" y="144"/>
                </a:lnTo>
                <a:lnTo>
                  <a:pt x="0" y="144"/>
                </a:lnTo>
                <a:lnTo>
                  <a:pt x="108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" name="Freeform 13"/>
          <p:cNvSpPr>
            <a:spLocks/>
          </p:cNvSpPr>
          <p:nvPr/>
        </p:nvSpPr>
        <p:spPr bwMode="auto">
          <a:xfrm>
            <a:off x="1442213" y="2318653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7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7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" name="Freeform 14"/>
          <p:cNvSpPr>
            <a:spLocks noEditPoints="1"/>
          </p:cNvSpPr>
          <p:nvPr/>
        </p:nvSpPr>
        <p:spPr bwMode="auto">
          <a:xfrm>
            <a:off x="1442213" y="2318653"/>
            <a:ext cx="516689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7" y="0"/>
              </a:cxn>
              <a:cxn ang="0">
                <a:pos x="37" y="0"/>
              </a:cxn>
              <a:cxn ang="0">
                <a:pos x="181" y="0"/>
              </a:cxn>
              <a:cxn ang="0">
                <a:pos x="186" y="0"/>
              </a:cxn>
              <a:cxn ang="0">
                <a:pos x="222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7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2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7" y="0"/>
                </a:lnTo>
                <a:lnTo>
                  <a:pt x="37" y="0"/>
                </a:lnTo>
                <a:lnTo>
                  <a:pt x="181" y="0"/>
                </a:lnTo>
                <a:lnTo>
                  <a:pt x="186" y="0"/>
                </a:lnTo>
                <a:lnTo>
                  <a:pt x="222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7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" name="Rectangle 16"/>
          <p:cNvSpPr>
            <a:spLocks noChangeArrowheads="1"/>
          </p:cNvSpPr>
          <p:nvPr/>
        </p:nvSpPr>
        <p:spPr bwMode="auto">
          <a:xfrm>
            <a:off x="1295586" y="1219200"/>
            <a:ext cx="430575" cy="166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902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4" name="Rectangle 17"/>
          <p:cNvSpPr>
            <a:spLocks noChangeArrowheads="1"/>
          </p:cNvSpPr>
          <p:nvPr/>
        </p:nvSpPr>
        <p:spPr bwMode="auto">
          <a:xfrm>
            <a:off x="1295586" y="1365982"/>
            <a:ext cx="472469" cy="166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MHz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5" name="Rectangle 19"/>
          <p:cNvSpPr>
            <a:spLocks noChangeArrowheads="1"/>
          </p:cNvSpPr>
          <p:nvPr/>
        </p:nvSpPr>
        <p:spPr bwMode="auto">
          <a:xfrm>
            <a:off x="7833331" y="1219200"/>
            <a:ext cx="430575" cy="166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928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6" name="Rectangle 20"/>
          <p:cNvSpPr>
            <a:spLocks noChangeArrowheads="1"/>
          </p:cNvSpPr>
          <p:nvPr/>
        </p:nvSpPr>
        <p:spPr bwMode="auto">
          <a:xfrm>
            <a:off x="7833331" y="1365982"/>
            <a:ext cx="472469" cy="166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MHz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7" name="Rectangle 21"/>
          <p:cNvSpPr>
            <a:spLocks noChangeArrowheads="1"/>
          </p:cNvSpPr>
          <p:nvPr/>
        </p:nvSpPr>
        <p:spPr bwMode="auto">
          <a:xfrm>
            <a:off x="905049" y="1828910"/>
            <a:ext cx="630734" cy="166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  <a:t>1 MHz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8" name="Freeform 22"/>
          <p:cNvSpPr>
            <a:spLocks/>
          </p:cNvSpPr>
          <p:nvPr/>
        </p:nvSpPr>
        <p:spPr bwMode="auto">
          <a:xfrm>
            <a:off x="1947266" y="2318653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6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9" name="Freeform 23"/>
          <p:cNvSpPr>
            <a:spLocks noEditPoints="1"/>
          </p:cNvSpPr>
          <p:nvPr/>
        </p:nvSpPr>
        <p:spPr bwMode="auto">
          <a:xfrm>
            <a:off x="1947266" y="2318653"/>
            <a:ext cx="51436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1" y="0"/>
              </a:cxn>
              <a:cxn ang="0">
                <a:pos x="185" y="0"/>
              </a:cxn>
              <a:cxn ang="0">
                <a:pos x="221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6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1" y="0"/>
                </a:lnTo>
                <a:lnTo>
                  <a:pt x="185" y="0"/>
                </a:lnTo>
                <a:lnTo>
                  <a:pt x="221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6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0" name="Freeform 24"/>
          <p:cNvSpPr>
            <a:spLocks/>
          </p:cNvSpPr>
          <p:nvPr/>
        </p:nvSpPr>
        <p:spPr bwMode="auto">
          <a:xfrm>
            <a:off x="2452317" y="2318653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6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1" name="Freeform 25"/>
          <p:cNvSpPr>
            <a:spLocks noEditPoints="1"/>
          </p:cNvSpPr>
          <p:nvPr/>
        </p:nvSpPr>
        <p:spPr bwMode="auto">
          <a:xfrm>
            <a:off x="2452317" y="2318653"/>
            <a:ext cx="51436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1" y="0"/>
              </a:cxn>
              <a:cxn ang="0">
                <a:pos x="185" y="0"/>
              </a:cxn>
              <a:cxn ang="0">
                <a:pos x="221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6" y="4"/>
              </a:cxn>
              <a:cxn ang="0">
                <a:pos x="41" y="0"/>
              </a:cxn>
              <a:cxn ang="0">
                <a:pos x="4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1" y="0"/>
                </a:lnTo>
                <a:lnTo>
                  <a:pt x="185" y="0"/>
                </a:lnTo>
                <a:lnTo>
                  <a:pt x="221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6" y="4"/>
                </a:lnTo>
                <a:lnTo>
                  <a:pt x="41" y="0"/>
                </a:lnTo>
                <a:lnTo>
                  <a:pt x="4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2" name="Freeform 26"/>
          <p:cNvSpPr>
            <a:spLocks/>
          </p:cNvSpPr>
          <p:nvPr/>
        </p:nvSpPr>
        <p:spPr bwMode="auto">
          <a:xfrm>
            <a:off x="2957370" y="2318653"/>
            <a:ext cx="502724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0" y="0"/>
              </a:cxn>
              <a:cxn ang="0">
                <a:pos x="216" y="144"/>
              </a:cxn>
              <a:cxn ang="0">
                <a:pos x="0" y="144"/>
              </a:cxn>
            </a:cxnLst>
            <a:rect l="0" t="0" r="r" b="b"/>
            <a:pathLst>
              <a:path w="216" h="144">
                <a:moveTo>
                  <a:pt x="0" y="144"/>
                </a:moveTo>
                <a:lnTo>
                  <a:pt x="36" y="0"/>
                </a:lnTo>
                <a:lnTo>
                  <a:pt x="180" y="0"/>
                </a:lnTo>
                <a:lnTo>
                  <a:pt x="216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" name="Freeform 27"/>
          <p:cNvSpPr>
            <a:spLocks noEditPoints="1"/>
          </p:cNvSpPr>
          <p:nvPr/>
        </p:nvSpPr>
        <p:spPr bwMode="auto">
          <a:xfrm>
            <a:off x="2957370" y="2318653"/>
            <a:ext cx="51436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0" y="0"/>
              </a:cxn>
              <a:cxn ang="0">
                <a:pos x="185" y="0"/>
              </a:cxn>
              <a:cxn ang="0">
                <a:pos x="221" y="144"/>
              </a:cxn>
              <a:cxn ang="0">
                <a:pos x="216" y="144"/>
              </a:cxn>
              <a:cxn ang="0">
                <a:pos x="216" y="149"/>
              </a:cxn>
              <a:cxn ang="0">
                <a:pos x="0" y="149"/>
              </a:cxn>
              <a:cxn ang="0">
                <a:pos x="216" y="144"/>
              </a:cxn>
              <a:cxn ang="0">
                <a:pos x="216" y="144"/>
              </a:cxn>
              <a:cxn ang="0">
                <a:pos x="180" y="0"/>
              </a:cxn>
              <a:cxn ang="0">
                <a:pos x="180" y="4"/>
              </a:cxn>
              <a:cxn ang="0">
                <a:pos x="36" y="4"/>
              </a:cxn>
              <a:cxn ang="0">
                <a:pos x="40" y="0"/>
              </a:cxn>
              <a:cxn ang="0">
                <a:pos x="4" y="144"/>
              </a:cxn>
              <a:cxn ang="0">
                <a:pos x="0" y="144"/>
              </a:cxn>
              <a:cxn ang="0">
                <a:pos x="216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0" y="0"/>
                </a:lnTo>
                <a:lnTo>
                  <a:pt x="185" y="0"/>
                </a:lnTo>
                <a:lnTo>
                  <a:pt x="221" y="144"/>
                </a:lnTo>
                <a:lnTo>
                  <a:pt x="216" y="144"/>
                </a:lnTo>
                <a:lnTo>
                  <a:pt x="216" y="149"/>
                </a:lnTo>
                <a:lnTo>
                  <a:pt x="0" y="149"/>
                </a:lnTo>
                <a:close/>
                <a:moveTo>
                  <a:pt x="216" y="144"/>
                </a:moveTo>
                <a:lnTo>
                  <a:pt x="216" y="144"/>
                </a:lnTo>
                <a:lnTo>
                  <a:pt x="180" y="0"/>
                </a:lnTo>
                <a:lnTo>
                  <a:pt x="180" y="4"/>
                </a:lnTo>
                <a:lnTo>
                  <a:pt x="36" y="4"/>
                </a:lnTo>
                <a:lnTo>
                  <a:pt x="40" y="0"/>
                </a:lnTo>
                <a:lnTo>
                  <a:pt x="4" y="144"/>
                </a:lnTo>
                <a:lnTo>
                  <a:pt x="0" y="144"/>
                </a:lnTo>
                <a:lnTo>
                  <a:pt x="216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" name="Rectangle 28"/>
          <p:cNvSpPr>
            <a:spLocks noChangeArrowheads="1"/>
          </p:cNvSpPr>
          <p:nvPr/>
        </p:nvSpPr>
        <p:spPr bwMode="auto">
          <a:xfrm>
            <a:off x="907162" y="2358171"/>
            <a:ext cx="619096" cy="166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  <a:t>2 MHz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5" name="Freeform 29"/>
          <p:cNvSpPr>
            <a:spLocks/>
          </p:cNvSpPr>
          <p:nvPr/>
        </p:nvSpPr>
        <p:spPr bwMode="auto">
          <a:xfrm>
            <a:off x="1947266" y="2836624"/>
            <a:ext cx="1010104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398" y="0"/>
              </a:cxn>
              <a:cxn ang="0">
                <a:pos x="434" y="145"/>
              </a:cxn>
              <a:cxn ang="0">
                <a:pos x="0" y="145"/>
              </a:cxn>
            </a:cxnLst>
            <a:rect l="0" t="0" r="r" b="b"/>
            <a:pathLst>
              <a:path w="434" h="145">
                <a:moveTo>
                  <a:pt x="0" y="145"/>
                </a:moveTo>
                <a:lnTo>
                  <a:pt x="36" y="0"/>
                </a:lnTo>
                <a:lnTo>
                  <a:pt x="398" y="0"/>
                </a:lnTo>
                <a:lnTo>
                  <a:pt x="434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" name="Freeform 30"/>
          <p:cNvSpPr>
            <a:spLocks noEditPoints="1"/>
          </p:cNvSpPr>
          <p:nvPr/>
        </p:nvSpPr>
        <p:spPr bwMode="auto">
          <a:xfrm>
            <a:off x="1947266" y="2836624"/>
            <a:ext cx="1019414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398" y="0"/>
              </a:cxn>
              <a:cxn ang="0">
                <a:pos x="402" y="0"/>
              </a:cxn>
              <a:cxn ang="0">
                <a:pos x="438" y="145"/>
              </a:cxn>
              <a:cxn ang="0">
                <a:pos x="434" y="145"/>
              </a:cxn>
              <a:cxn ang="0">
                <a:pos x="434" y="149"/>
              </a:cxn>
              <a:cxn ang="0">
                <a:pos x="0" y="149"/>
              </a:cxn>
              <a:cxn ang="0">
                <a:pos x="434" y="145"/>
              </a:cxn>
              <a:cxn ang="0">
                <a:pos x="434" y="145"/>
              </a:cxn>
              <a:cxn ang="0">
                <a:pos x="398" y="0"/>
              </a:cxn>
              <a:cxn ang="0">
                <a:pos x="398" y="5"/>
              </a:cxn>
              <a:cxn ang="0">
                <a:pos x="36" y="5"/>
              </a:cxn>
              <a:cxn ang="0">
                <a:pos x="41" y="0"/>
              </a:cxn>
              <a:cxn ang="0">
                <a:pos x="5" y="145"/>
              </a:cxn>
              <a:cxn ang="0">
                <a:pos x="0" y="145"/>
              </a:cxn>
              <a:cxn ang="0">
                <a:pos x="434" y="145"/>
              </a:cxn>
            </a:cxnLst>
            <a:rect l="0" t="0" r="r" b="b"/>
            <a:pathLst>
              <a:path w="4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398" y="0"/>
                </a:lnTo>
                <a:lnTo>
                  <a:pt x="402" y="0"/>
                </a:lnTo>
                <a:lnTo>
                  <a:pt x="438" y="145"/>
                </a:lnTo>
                <a:lnTo>
                  <a:pt x="434" y="145"/>
                </a:lnTo>
                <a:lnTo>
                  <a:pt x="434" y="149"/>
                </a:lnTo>
                <a:lnTo>
                  <a:pt x="0" y="149"/>
                </a:lnTo>
                <a:close/>
                <a:moveTo>
                  <a:pt x="434" y="145"/>
                </a:moveTo>
                <a:lnTo>
                  <a:pt x="434" y="145"/>
                </a:lnTo>
                <a:lnTo>
                  <a:pt x="398" y="0"/>
                </a:lnTo>
                <a:lnTo>
                  <a:pt x="398" y="5"/>
                </a:lnTo>
                <a:lnTo>
                  <a:pt x="36" y="5"/>
                </a:lnTo>
                <a:lnTo>
                  <a:pt x="41" y="0"/>
                </a:lnTo>
                <a:lnTo>
                  <a:pt x="5" y="145"/>
                </a:lnTo>
                <a:lnTo>
                  <a:pt x="0" y="145"/>
                </a:lnTo>
                <a:lnTo>
                  <a:pt x="434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" name="Freeform 31"/>
          <p:cNvSpPr>
            <a:spLocks/>
          </p:cNvSpPr>
          <p:nvPr/>
        </p:nvSpPr>
        <p:spPr bwMode="auto">
          <a:xfrm>
            <a:off x="2957370" y="2836624"/>
            <a:ext cx="1007777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397" y="0"/>
              </a:cxn>
              <a:cxn ang="0">
                <a:pos x="433" y="145"/>
              </a:cxn>
              <a:cxn ang="0">
                <a:pos x="0" y="145"/>
              </a:cxn>
            </a:cxnLst>
            <a:rect l="0" t="0" r="r" b="b"/>
            <a:pathLst>
              <a:path w="433" h="145">
                <a:moveTo>
                  <a:pt x="0" y="145"/>
                </a:moveTo>
                <a:lnTo>
                  <a:pt x="36" y="0"/>
                </a:lnTo>
                <a:lnTo>
                  <a:pt x="397" y="0"/>
                </a:lnTo>
                <a:lnTo>
                  <a:pt x="433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" name="Freeform 32"/>
          <p:cNvSpPr>
            <a:spLocks noEditPoints="1"/>
          </p:cNvSpPr>
          <p:nvPr/>
        </p:nvSpPr>
        <p:spPr bwMode="auto">
          <a:xfrm>
            <a:off x="2957370" y="2836624"/>
            <a:ext cx="1019414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397" y="0"/>
              </a:cxn>
              <a:cxn ang="0">
                <a:pos x="401" y="0"/>
              </a:cxn>
              <a:cxn ang="0">
                <a:pos x="438" y="145"/>
              </a:cxn>
              <a:cxn ang="0">
                <a:pos x="433" y="145"/>
              </a:cxn>
              <a:cxn ang="0">
                <a:pos x="433" y="149"/>
              </a:cxn>
              <a:cxn ang="0">
                <a:pos x="0" y="149"/>
              </a:cxn>
              <a:cxn ang="0">
                <a:pos x="433" y="145"/>
              </a:cxn>
              <a:cxn ang="0">
                <a:pos x="433" y="145"/>
              </a:cxn>
              <a:cxn ang="0">
                <a:pos x="397" y="0"/>
              </a:cxn>
              <a:cxn ang="0">
                <a:pos x="397" y="5"/>
              </a:cxn>
              <a:cxn ang="0">
                <a:pos x="36" y="5"/>
              </a:cxn>
              <a:cxn ang="0">
                <a:pos x="40" y="0"/>
              </a:cxn>
              <a:cxn ang="0">
                <a:pos x="4" y="145"/>
              </a:cxn>
              <a:cxn ang="0">
                <a:pos x="0" y="145"/>
              </a:cxn>
              <a:cxn ang="0">
                <a:pos x="433" y="145"/>
              </a:cxn>
            </a:cxnLst>
            <a:rect l="0" t="0" r="r" b="b"/>
            <a:pathLst>
              <a:path w="4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397" y="0"/>
                </a:lnTo>
                <a:lnTo>
                  <a:pt x="401" y="0"/>
                </a:lnTo>
                <a:lnTo>
                  <a:pt x="438" y="145"/>
                </a:lnTo>
                <a:lnTo>
                  <a:pt x="433" y="145"/>
                </a:lnTo>
                <a:lnTo>
                  <a:pt x="433" y="149"/>
                </a:lnTo>
                <a:lnTo>
                  <a:pt x="0" y="149"/>
                </a:lnTo>
                <a:close/>
                <a:moveTo>
                  <a:pt x="433" y="145"/>
                </a:moveTo>
                <a:lnTo>
                  <a:pt x="433" y="145"/>
                </a:lnTo>
                <a:lnTo>
                  <a:pt x="397" y="0"/>
                </a:lnTo>
                <a:lnTo>
                  <a:pt x="397" y="5"/>
                </a:lnTo>
                <a:lnTo>
                  <a:pt x="36" y="5"/>
                </a:lnTo>
                <a:lnTo>
                  <a:pt x="40" y="0"/>
                </a:lnTo>
                <a:lnTo>
                  <a:pt x="4" y="145"/>
                </a:lnTo>
                <a:lnTo>
                  <a:pt x="0" y="145"/>
                </a:lnTo>
                <a:lnTo>
                  <a:pt x="433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" name="Rectangle 33"/>
          <p:cNvSpPr>
            <a:spLocks noChangeArrowheads="1"/>
          </p:cNvSpPr>
          <p:nvPr/>
        </p:nvSpPr>
        <p:spPr bwMode="auto">
          <a:xfrm>
            <a:off x="876649" y="2832390"/>
            <a:ext cx="619096" cy="166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  <a:t>4 MHz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0" name="Freeform 34"/>
          <p:cNvSpPr>
            <a:spLocks/>
          </p:cNvSpPr>
          <p:nvPr/>
        </p:nvSpPr>
        <p:spPr bwMode="auto">
          <a:xfrm>
            <a:off x="1947266" y="3378588"/>
            <a:ext cx="2017881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831" y="0"/>
              </a:cxn>
              <a:cxn ang="0">
                <a:pos x="867" y="145"/>
              </a:cxn>
              <a:cxn ang="0">
                <a:pos x="0" y="145"/>
              </a:cxn>
            </a:cxnLst>
            <a:rect l="0" t="0" r="r" b="b"/>
            <a:pathLst>
              <a:path w="867" h="145">
                <a:moveTo>
                  <a:pt x="0" y="145"/>
                </a:moveTo>
                <a:lnTo>
                  <a:pt x="36" y="0"/>
                </a:lnTo>
                <a:lnTo>
                  <a:pt x="831" y="0"/>
                </a:lnTo>
                <a:lnTo>
                  <a:pt x="867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1" name="Freeform 35"/>
          <p:cNvSpPr>
            <a:spLocks noEditPoints="1"/>
          </p:cNvSpPr>
          <p:nvPr/>
        </p:nvSpPr>
        <p:spPr bwMode="auto">
          <a:xfrm>
            <a:off x="1947266" y="3378588"/>
            <a:ext cx="2029517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831" y="0"/>
              </a:cxn>
              <a:cxn ang="0">
                <a:pos x="835" y="0"/>
              </a:cxn>
              <a:cxn ang="0">
                <a:pos x="872" y="145"/>
              </a:cxn>
              <a:cxn ang="0">
                <a:pos x="867" y="145"/>
              </a:cxn>
              <a:cxn ang="0">
                <a:pos x="867" y="149"/>
              </a:cxn>
              <a:cxn ang="0">
                <a:pos x="0" y="149"/>
              </a:cxn>
              <a:cxn ang="0">
                <a:pos x="867" y="145"/>
              </a:cxn>
              <a:cxn ang="0">
                <a:pos x="867" y="145"/>
              </a:cxn>
              <a:cxn ang="0">
                <a:pos x="831" y="0"/>
              </a:cxn>
              <a:cxn ang="0">
                <a:pos x="831" y="5"/>
              </a:cxn>
              <a:cxn ang="0">
                <a:pos x="36" y="5"/>
              </a:cxn>
              <a:cxn ang="0">
                <a:pos x="41" y="0"/>
              </a:cxn>
              <a:cxn ang="0">
                <a:pos x="5" y="145"/>
              </a:cxn>
              <a:cxn ang="0">
                <a:pos x="0" y="145"/>
              </a:cxn>
              <a:cxn ang="0">
                <a:pos x="867" y="145"/>
              </a:cxn>
            </a:cxnLst>
            <a:rect l="0" t="0" r="r" b="b"/>
            <a:pathLst>
              <a:path w="872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831" y="0"/>
                </a:lnTo>
                <a:lnTo>
                  <a:pt x="835" y="0"/>
                </a:lnTo>
                <a:lnTo>
                  <a:pt x="872" y="145"/>
                </a:lnTo>
                <a:lnTo>
                  <a:pt x="867" y="145"/>
                </a:lnTo>
                <a:lnTo>
                  <a:pt x="867" y="149"/>
                </a:lnTo>
                <a:lnTo>
                  <a:pt x="0" y="149"/>
                </a:lnTo>
                <a:close/>
                <a:moveTo>
                  <a:pt x="867" y="145"/>
                </a:moveTo>
                <a:lnTo>
                  <a:pt x="867" y="145"/>
                </a:lnTo>
                <a:lnTo>
                  <a:pt x="831" y="0"/>
                </a:lnTo>
                <a:lnTo>
                  <a:pt x="831" y="5"/>
                </a:lnTo>
                <a:lnTo>
                  <a:pt x="36" y="5"/>
                </a:lnTo>
                <a:lnTo>
                  <a:pt x="41" y="0"/>
                </a:lnTo>
                <a:lnTo>
                  <a:pt x="5" y="145"/>
                </a:lnTo>
                <a:lnTo>
                  <a:pt x="0" y="145"/>
                </a:lnTo>
                <a:lnTo>
                  <a:pt x="867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2" name="Rectangle 36"/>
          <p:cNvSpPr>
            <a:spLocks noChangeArrowheads="1"/>
          </p:cNvSpPr>
          <p:nvPr/>
        </p:nvSpPr>
        <p:spPr bwMode="auto">
          <a:xfrm>
            <a:off x="876649" y="3374354"/>
            <a:ext cx="619096" cy="166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  <a:t>8 MHz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3" name="Freeform 37"/>
          <p:cNvSpPr>
            <a:spLocks/>
          </p:cNvSpPr>
          <p:nvPr/>
        </p:nvSpPr>
        <p:spPr bwMode="auto">
          <a:xfrm>
            <a:off x="3460094" y="1782335"/>
            <a:ext cx="253690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2" y="0"/>
              </a:cxn>
              <a:cxn ang="0">
                <a:pos x="109" y="144"/>
              </a:cxn>
              <a:cxn ang="0">
                <a:pos x="0" y="144"/>
              </a:cxn>
            </a:cxnLst>
            <a:rect l="0" t="0" r="r" b="b"/>
            <a:pathLst>
              <a:path w="109" h="144">
                <a:moveTo>
                  <a:pt x="0" y="144"/>
                </a:moveTo>
                <a:lnTo>
                  <a:pt x="27" y="0"/>
                </a:lnTo>
                <a:lnTo>
                  <a:pt x="82" y="0"/>
                </a:lnTo>
                <a:lnTo>
                  <a:pt x="109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4" name="Freeform 38"/>
          <p:cNvSpPr>
            <a:spLocks noEditPoints="1"/>
          </p:cNvSpPr>
          <p:nvPr/>
        </p:nvSpPr>
        <p:spPr bwMode="auto">
          <a:xfrm>
            <a:off x="3460094" y="1782335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2" y="0"/>
              </a:cxn>
              <a:cxn ang="0">
                <a:pos x="86" y="0"/>
              </a:cxn>
              <a:cxn ang="0">
                <a:pos x="113" y="144"/>
              </a:cxn>
              <a:cxn ang="0">
                <a:pos x="109" y="144"/>
              </a:cxn>
              <a:cxn ang="0">
                <a:pos x="109" y="149"/>
              </a:cxn>
              <a:cxn ang="0">
                <a:pos x="0" y="149"/>
              </a:cxn>
              <a:cxn ang="0">
                <a:pos x="109" y="144"/>
              </a:cxn>
              <a:cxn ang="0">
                <a:pos x="109" y="144"/>
              </a:cxn>
              <a:cxn ang="0">
                <a:pos x="82" y="0"/>
              </a:cxn>
              <a:cxn ang="0">
                <a:pos x="82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9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2" y="0"/>
                </a:lnTo>
                <a:lnTo>
                  <a:pt x="86" y="0"/>
                </a:lnTo>
                <a:lnTo>
                  <a:pt x="113" y="144"/>
                </a:lnTo>
                <a:lnTo>
                  <a:pt x="109" y="144"/>
                </a:lnTo>
                <a:lnTo>
                  <a:pt x="109" y="149"/>
                </a:lnTo>
                <a:lnTo>
                  <a:pt x="0" y="149"/>
                </a:lnTo>
                <a:close/>
                <a:moveTo>
                  <a:pt x="109" y="144"/>
                </a:moveTo>
                <a:lnTo>
                  <a:pt x="109" y="144"/>
                </a:lnTo>
                <a:lnTo>
                  <a:pt x="82" y="0"/>
                </a:lnTo>
                <a:lnTo>
                  <a:pt x="82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9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" name="Freeform 39"/>
          <p:cNvSpPr>
            <a:spLocks/>
          </p:cNvSpPr>
          <p:nvPr/>
        </p:nvSpPr>
        <p:spPr bwMode="auto">
          <a:xfrm>
            <a:off x="3965146" y="1782335"/>
            <a:ext cx="251362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8" y="144"/>
              </a:cxn>
              <a:cxn ang="0">
                <a:pos x="0" y="144"/>
              </a:cxn>
            </a:cxnLst>
            <a:rect l="0" t="0" r="r" b="b"/>
            <a:pathLst>
              <a:path w="108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8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" name="Freeform 40"/>
          <p:cNvSpPr>
            <a:spLocks noEditPoints="1"/>
          </p:cNvSpPr>
          <p:nvPr/>
        </p:nvSpPr>
        <p:spPr bwMode="auto">
          <a:xfrm>
            <a:off x="3965146" y="1782335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8" y="144"/>
              </a:cxn>
              <a:cxn ang="0">
                <a:pos x="108" y="149"/>
              </a:cxn>
              <a:cxn ang="0">
                <a:pos x="0" y="149"/>
              </a:cxn>
              <a:cxn ang="0">
                <a:pos x="108" y="144"/>
              </a:cxn>
              <a:cxn ang="0">
                <a:pos x="108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8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8" y="144"/>
                </a:lnTo>
                <a:lnTo>
                  <a:pt x="108" y="149"/>
                </a:lnTo>
                <a:lnTo>
                  <a:pt x="0" y="149"/>
                </a:lnTo>
                <a:close/>
                <a:moveTo>
                  <a:pt x="108" y="144"/>
                </a:moveTo>
                <a:lnTo>
                  <a:pt x="108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8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" name="Freeform 41"/>
          <p:cNvSpPr>
            <a:spLocks/>
          </p:cNvSpPr>
          <p:nvPr/>
        </p:nvSpPr>
        <p:spPr bwMode="auto">
          <a:xfrm>
            <a:off x="4470198" y="1782335"/>
            <a:ext cx="251362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8" y="144"/>
              </a:cxn>
              <a:cxn ang="0">
                <a:pos x="0" y="144"/>
              </a:cxn>
            </a:cxnLst>
            <a:rect l="0" t="0" r="r" b="b"/>
            <a:pathLst>
              <a:path w="108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8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" name="Freeform 42"/>
          <p:cNvSpPr>
            <a:spLocks noEditPoints="1"/>
          </p:cNvSpPr>
          <p:nvPr/>
        </p:nvSpPr>
        <p:spPr bwMode="auto">
          <a:xfrm>
            <a:off x="4470198" y="1782335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8" y="144"/>
              </a:cxn>
              <a:cxn ang="0">
                <a:pos x="108" y="149"/>
              </a:cxn>
              <a:cxn ang="0">
                <a:pos x="0" y="149"/>
              </a:cxn>
              <a:cxn ang="0">
                <a:pos x="108" y="144"/>
              </a:cxn>
              <a:cxn ang="0">
                <a:pos x="108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1" y="0"/>
              </a:cxn>
              <a:cxn ang="0">
                <a:pos x="4" y="144"/>
              </a:cxn>
              <a:cxn ang="0">
                <a:pos x="0" y="144"/>
              </a:cxn>
              <a:cxn ang="0">
                <a:pos x="108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8" y="144"/>
                </a:lnTo>
                <a:lnTo>
                  <a:pt x="108" y="149"/>
                </a:lnTo>
                <a:lnTo>
                  <a:pt x="0" y="149"/>
                </a:lnTo>
                <a:close/>
                <a:moveTo>
                  <a:pt x="108" y="144"/>
                </a:moveTo>
                <a:lnTo>
                  <a:pt x="108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1" y="0"/>
                </a:lnTo>
                <a:lnTo>
                  <a:pt x="4" y="144"/>
                </a:lnTo>
                <a:lnTo>
                  <a:pt x="0" y="144"/>
                </a:lnTo>
                <a:lnTo>
                  <a:pt x="108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" name="Freeform 45"/>
          <p:cNvSpPr>
            <a:spLocks/>
          </p:cNvSpPr>
          <p:nvPr/>
        </p:nvSpPr>
        <p:spPr bwMode="auto">
          <a:xfrm>
            <a:off x="5477974" y="1782335"/>
            <a:ext cx="253690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9" y="144"/>
              </a:cxn>
              <a:cxn ang="0">
                <a:pos x="0" y="144"/>
              </a:cxn>
            </a:cxnLst>
            <a:rect l="0" t="0" r="r" b="b"/>
            <a:pathLst>
              <a:path w="109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9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0" name="Freeform 46"/>
          <p:cNvSpPr>
            <a:spLocks noEditPoints="1"/>
          </p:cNvSpPr>
          <p:nvPr/>
        </p:nvSpPr>
        <p:spPr bwMode="auto">
          <a:xfrm>
            <a:off x="5477974" y="1782335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9" y="144"/>
              </a:cxn>
              <a:cxn ang="0">
                <a:pos x="109" y="149"/>
              </a:cxn>
              <a:cxn ang="0">
                <a:pos x="0" y="149"/>
              </a:cxn>
              <a:cxn ang="0">
                <a:pos x="109" y="144"/>
              </a:cxn>
              <a:cxn ang="0">
                <a:pos x="109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9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9" y="144"/>
                </a:lnTo>
                <a:lnTo>
                  <a:pt x="109" y="149"/>
                </a:lnTo>
                <a:lnTo>
                  <a:pt x="0" y="149"/>
                </a:lnTo>
                <a:close/>
                <a:moveTo>
                  <a:pt x="109" y="144"/>
                </a:moveTo>
                <a:lnTo>
                  <a:pt x="109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9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1" name="Freeform 47"/>
          <p:cNvSpPr>
            <a:spLocks/>
          </p:cNvSpPr>
          <p:nvPr/>
        </p:nvSpPr>
        <p:spPr bwMode="auto">
          <a:xfrm>
            <a:off x="5983027" y="1782335"/>
            <a:ext cx="251362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8" y="144"/>
              </a:cxn>
              <a:cxn ang="0">
                <a:pos x="0" y="144"/>
              </a:cxn>
            </a:cxnLst>
            <a:rect l="0" t="0" r="r" b="b"/>
            <a:pathLst>
              <a:path w="108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8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2" name="Freeform 48"/>
          <p:cNvSpPr>
            <a:spLocks noEditPoints="1"/>
          </p:cNvSpPr>
          <p:nvPr/>
        </p:nvSpPr>
        <p:spPr bwMode="auto">
          <a:xfrm>
            <a:off x="5983027" y="1782335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8" y="144"/>
              </a:cxn>
              <a:cxn ang="0">
                <a:pos x="108" y="149"/>
              </a:cxn>
              <a:cxn ang="0">
                <a:pos x="0" y="149"/>
              </a:cxn>
              <a:cxn ang="0">
                <a:pos x="108" y="144"/>
              </a:cxn>
              <a:cxn ang="0">
                <a:pos x="108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4" y="144"/>
              </a:cxn>
              <a:cxn ang="0">
                <a:pos x="0" y="144"/>
              </a:cxn>
              <a:cxn ang="0">
                <a:pos x="108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8" y="144"/>
                </a:lnTo>
                <a:lnTo>
                  <a:pt x="108" y="149"/>
                </a:lnTo>
                <a:lnTo>
                  <a:pt x="0" y="149"/>
                </a:lnTo>
                <a:close/>
                <a:moveTo>
                  <a:pt x="108" y="144"/>
                </a:moveTo>
                <a:lnTo>
                  <a:pt x="108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4" y="144"/>
                </a:lnTo>
                <a:lnTo>
                  <a:pt x="0" y="144"/>
                </a:lnTo>
                <a:lnTo>
                  <a:pt x="108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" name="Freeform 49"/>
          <p:cNvSpPr>
            <a:spLocks/>
          </p:cNvSpPr>
          <p:nvPr/>
        </p:nvSpPr>
        <p:spPr bwMode="auto">
          <a:xfrm>
            <a:off x="6488078" y="1782335"/>
            <a:ext cx="251362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8" y="144"/>
              </a:cxn>
              <a:cxn ang="0">
                <a:pos x="0" y="144"/>
              </a:cxn>
            </a:cxnLst>
            <a:rect l="0" t="0" r="r" b="b"/>
            <a:pathLst>
              <a:path w="108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8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" name="Freeform 50"/>
          <p:cNvSpPr>
            <a:spLocks noEditPoints="1"/>
          </p:cNvSpPr>
          <p:nvPr/>
        </p:nvSpPr>
        <p:spPr bwMode="auto">
          <a:xfrm>
            <a:off x="6488078" y="1782335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5" y="0"/>
              </a:cxn>
              <a:cxn ang="0">
                <a:pos x="113" y="144"/>
              </a:cxn>
              <a:cxn ang="0">
                <a:pos x="108" y="144"/>
              </a:cxn>
              <a:cxn ang="0">
                <a:pos x="108" y="149"/>
              </a:cxn>
              <a:cxn ang="0">
                <a:pos x="0" y="149"/>
              </a:cxn>
              <a:cxn ang="0">
                <a:pos x="108" y="144"/>
              </a:cxn>
              <a:cxn ang="0">
                <a:pos x="108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1" y="0"/>
              </a:cxn>
              <a:cxn ang="0">
                <a:pos x="4" y="144"/>
              </a:cxn>
              <a:cxn ang="0">
                <a:pos x="0" y="144"/>
              </a:cxn>
              <a:cxn ang="0">
                <a:pos x="108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5" y="0"/>
                </a:lnTo>
                <a:lnTo>
                  <a:pt x="113" y="144"/>
                </a:lnTo>
                <a:lnTo>
                  <a:pt x="108" y="144"/>
                </a:lnTo>
                <a:lnTo>
                  <a:pt x="108" y="149"/>
                </a:lnTo>
                <a:lnTo>
                  <a:pt x="0" y="149"/>
                </a:lnTo>
                <a:close/>
                <a:moveTo>
                  <a:pt x="108" y="144"/>
                </a:moveTo>
                <a:lnTo>
                  <a:pt x="108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1" y="0"/>
                </a:lnTo>
                <a:lnTo>
                  <a:pt x="4" y="144"/>
                </a:lnTo>
                <a:lnTo>
                  <a:pt x="0" y="144"/>
                </a:lnTo>
                <a:lnTo>
                  <a:pt x="108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5" name="Freeform 51"/>
          <p:cNvSpPr>
            <a:spLocks/>
          </p:cNvSpPr>
          <p:nvPr/>
        </p:nvSpPr>
        <p:spPr bwMode="auto">
          <a:xfrm>
            <a:off x="6990802" y="1782335"/>
            <a:ext cx="253690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2" y="0"/>
              </a:cxn>
              <a:cxn ang="0">
                <a:pos x="109" y="144"/>
              </a:cxn>
              <a:cxn ang="0">
                <a:pos x="0" y="144"/>
              </a:cxn>
            </a:cxnLst>
            <a:rect l="0" t="0" r="r" b="b"/>
            <a:pathLst>
              <a:path w="109" h="144">
                <a:moveTo>
                  <a:pt x="0" y="144"/>
                </a:moveTo>
                <a:lnTo>
                  <a:pt x="27" y="0"/>
                </a:lnTo>
                <a:lnTo>
                  <a:pt x="82" y="0"/>
                </a:lnTo>
                <a:lnTo>
                  <a:pt x="109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" name="Freeform 52"/>
          <p:cNvSpPr>
            <a:spLocks noEditPoints="1"/>
          </p:cNvSpPr>
          <p:nvPr/>
        </p:nvSpPr>
        <p:spPr bwMode="auto">
          <a:xfrm>
            <a:off x="6990802" y="1782335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2" y="0"/>
              </a:cxn>
              <a:cxn ang="0">
                <a:pos x="86" y="0"/>
              </a:cxn>
              <a:cxn ang="0">
                <a:pos x="113" y="144"/>
              </a:cxn>
              <a:cxn ang="0">
                <a:pos x="109" y="144"/>
              </a:cxn>
              <a:cxn ang="0">
                <a:pos x="109" y="149"/>
              </a:cxn>
              <a:cxn ang="0">
                <a:pos x="0" y="149"/>
              </a:cxn>
              <a:cxn ang="0">
                <a:pos x="109" y="144"/>
              </a:cxn>
              <a:cxn ang="0">
                <a:pos x="109" y="144"/>
              </a:cxn>
              <a:cxn ang="0">
                <a:pos x="82" y="0"/>
              </a:cxn>
              <a:cxn ang="0">
                <a:pos x="82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9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2" y="0"/>
                </a:lnTo>
                <a:lnTo>
                  <a:pt x="86" y="0"/>
                </a:lnTo>
                <a:lnTo>
                  <a:pt x="113" y="144"/>
                </a:lnTo>
                <a:lnTo>
                  <a:pt x="109" y="144"/>
                </a:lnTo>
                <a:lnTo>
                  <a:pt x="109" y="149"/>
                </a:lnTo>
                <a:lnTo>
                  <a:pt x="0" y="149"/>
                </a:lnTo>
                <a:close/>
                <a:moveTo>
                  <a:pt x="109" y="144"/>
                </a:moveTo>
                <a:lnTo>
                  <a:pt x="109" y="144"/>
                </a:lnTo>
                <a:lnTo>
                  <a:pt x="82" y="0"/>
                </a:lnTo>
                <a:lnTo>
                  <a:pt x="82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9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7" name="Freeform 53"/>
          <p:cNvSpPr>
            <a:spLocks/>
          </p:cNvSpPr>
          <p:nvPr/>
        </p:nvSpPr>
        <p:spPr bwMode="auto">
          <a:xfrm>
            <a:off x="7505380" y="1782335"/>
            <a:ext cx="251362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8" y="144"/>
              </a:cxn>
              <a:cxn ang="0">
                <a:pos x="0" y="144"/>
              </a:cxn>
            </a:cxnLst>
            <a:rect l="0" t="0" r="r" b="b"/>
            <a:pathLst>
              <a:path w="108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8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" name="Freeform 54"/>
          <p:cNvSpPr>
            <a:spLocks noEditPoints="1"/>
          </p:cNvSpPr>
          <p:nvPr/>
        </p:nvSpPr>
        <p:spPr bwMode="auto">
          <a:xfrm>
            <a:off x="7495855" y="1782335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8" y="144"/>
              </a:cxn>
              <a:cxn ang="0">
                <a:pos x="108" y="149"/>
              </a:cxn>
              <a:cxn ang="0">
                <a:pos x="0" y="149"/>
              </a:cxn>
              <a:cxn ang="0">
                <a:pos x="108" y="144"/>
              </a:cxn>
              <a:cxn ang="0">
                <a:pos x="108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8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8" y="144"/>
                </a:lnTo>
                <a:lnTo>
                  <a:pt x="108" y="149"/>
                </a:lnTo>
                <a:lnTo>
                  <a:pt x="0" y="149"/>
                </a:lnTo>
                <a:close/>
                <a:moveTo>
                  <a:pt x="108" y="144"/>
                </a:moveTo>
                <a:lnTo>
                  <a:pt x="108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8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9" name="Freeform 55"/>
          <p:cNvSpPr>
            <a:spLocks/>
          </p:cNvSpPr>
          <p:nvPr/>
        </p:nvSpPr>
        <p:spPr bwMode="auto">
          <a:xfrm>
            <a:off x="3460094" y="2318653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6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0" name="Freeform 56"/>
          <p:cNvSpPr>
            <a:spLocks noEditPoints="1"/>
          </p:cNvSpPr>
          <p:nvPr/>
        </p:nvSpPr>
        <p:spPr bwMode="auto">
          <a:xfrm>
            <a:off x="3460094" y="2318653"/>
            <a:ext cx="516689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1" y="0"/>
              </a:cxn>
              <a:cxn ang="0">
                <a:pos x="185" y="0"/>
              </a:cxn>
              <a:cxn ang="0">
                <a:pos x="222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6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2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1" y="0"/>
                </a:lnTo>
                <a:lnTo>
                  <a:pt x="185" y="0"/>
                </a:lnTo>
                <a:lnTo>
                  <a:pt x="222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6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" name="Freeform 57"/>
          <p:cNvSpPr>
            <a:spLocks/>
          </p:cNvSpPr>
          <p:nvPr/>
        </p:nvSpPr>
        <p:spPr bwMode="auto">
          <a:xfrm>
            <a:off x="3965146" y="2318653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6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2" name="Freeform 58"/>
          <p:cNvSpPr>
            <a:spLocks noEditPoints="1"/>
          </p:cNvSpPr>
          <p:nvPr/>
        </p:nvSpPr>
        <p:spPr bwMode="auto">
          <a:xfrm>
            <a:off x="3965146" y="2318653"/>
            <a:ext cx="51436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1" y="0"/>
              </a:cxn>
              <a:cxn ang="0">
                <a:pos x="185" y="0"/>
              </a:cxn>
              <a:cxn ang="0">
                <a:pos x="221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6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1" y="0"/>
                </a:lnTo>
                <a:lnTo>
                  <a:pt x="185" y="0"/>
                </a:lnTo>
                <a:lnTo>
                  <a:pt x="221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6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3" name="Freeform 59"/>
          <p:cNvSpPr>
            <a:spLocks/>
          </p:cNvSpPr>
          <p:nvPr/>
        </p:nvSpPr>
        <p:spPr bwMode="auto">
          <a:xfrm>
            <a:off x="4470198" y="2318653"/>
            <a:ext cx="502724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0" y="0"/>
              </a:cxn>
              <a:cxn ang="0">
                <a:pos x="216" y="144"/>
              </a:cxn>
              <a:cxn ang="0">
                <a:pos x="0" y="144"/>
              </a:cxn>
            </a:cxnLst>
            <a:rect l="0" t="0" r="r" b="b"/>
            <a:pathLst>
              <a:path w="216" h="144">
                <a:moveTo>
                  <a:pt x="0" y="144"/>
                </a:moveTo>
                <a:lnTo>
                  <a:pt x="36" y="0"/>
                </a:lnTo>
                <a:lnTo>
                  <a:pt x="180" y="0"/>
                </a:lnTo>
                <a:lnTo>
                  <a:pt x="216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" name="Freeform 60"/>
          <p:cNvSpPr>
            <a:spLocks noEditPoints="1"/>
          </p:cNvSpPr>
          <p:nvPr/>
        </p:nvSpPr>
        <p:spPr bwMode="auto">
          <a:xfrm>
            <a:off x="4470198" y="2318653"/>
            <a:ext cx="51436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0" y="0"/>
              </a:cxn>
              <a:cxn ang="0">
                <a:pos x="185" y="0"/>
              </a:cxn>
              <a:cxn ang="0">
                <a:pos x="221" y="144"/>
              </a:cxn>
              <a:cxn ang="0">
                <a:pos x="216" y="144"/>
              </a:cxn>
              <a:cxn ang="0">
                <a:pos x="216" y="149"/>
              </a:cxn>
              <a:cxn ang="0">
                <a:pos x="0" y="149"/>
              </a:cxn>
              <a:cxn ang="0">
                <a:pos x="216" y="144"/>
              </a:cxn>
              <a:cxn ang="0">
                <a:pos x="216" y="144"/>
              </a:cxn>
              <a:cxn ang="0">
                <a:pos x="180" y="0"/>
              </a:cxn>
              <a:cxn ang="0">
                <a:pos x="180" y="4"/>
              </a:cxn>
              <a:cxn ang="0">
                <a:pos x="36" y="4"/>
              </a:cxn>
              <a:cxn ang="0">
                <a:pos x="40" y="0"/>
              </a:cxn>
              <a:cxn ang="0">
                <a:pos x="4" y="144"/>
              </a:cxn>
              <a:cxn ang="0">
                <a:pos x="0" y="144"/>
              </a:cxn>
              <a:cxn ang="0">
                <a:pos x="216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0" y="0"/>
                </a:lnTo>
                <a:lnTo>
                  <a:pt x="185" y="0"/>
                </a:lnTo>
                <a:lnTo>
                  <a:pt x="221" y="144"/>
                </a:lnTo>
                <a:lnTo>
                  <a:pt x="216" y="144"/>
                </a:lnTo>
                <a:lnTo>
                  <a:pt x="216" y="149"/>
                </a:lnTo>
                <a:lnTo>
                  <a:pt x="0" y="149"/>
                </a:lnTo>
                <a:close/>
                <a:moveTo>
                  <a:pt x="216" y="144"/>
                </a:moveTo>
                <a:lnTo>
                  <a:pt x="216" y="144"/>
                </a:lnTo>
                <a:lnTo>
                  <a:pt x="180" y="0"/>
                </a:lnTo>
                <a:lnTo>
                  <a:pt x="180" y="4"/>
                </a:lnTo>
                <a:lnTo>
                  <a:pt x="36" y="4"/>
                </a:lnTo>
                <a:lnTo>
                  <a:pt x="40" y="0"/>
                </a:lnTo>
                <a:lnTo>
                  <a:pt x="4" y="144"/>
                </a:lnTo>
                <a:lnTo>
                  <a:pt x="0" y="144"/>
                </a:lnTo>
                <a:lnTo>
                  <a:pt x="216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5" name="Freeform 61"/>
          <p:cNvSpPr>
            <a:spLocks/>
          </p:cNvSpPr>
          <p:nvPr/>
        </p:nvSpPr>
        <p:spPr bwMode="auto">
          <a:xfrm>
            <a:off x="4972923" y="2318653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7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7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6" name="Freeform 62"/>
          <p:cNvSpPr>
            <a:spLocks noEditPoints="1"/>
          </p:cNvSpPr>
          <p:nvPr/>
        </p:nvSpPr>
        <p:spPr bwMode="auto">
          <a:xfrm>
            <a:off x="4972923" y="2318653"/>
            <a:ext cx="516689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7" y="0"/>
              </a:cxn>
              <a:cxn ang="0">
                <a:pos x="37" y="0"/>
              </a:cxn>
              <a:cxn ang="0">
                <a:pos x="181" y="0"/>
              </a:cxn>
              <a:cxn ang="0">
                <a:pos x="186" y="0"/>
              </a:cxn>
              <a:cxn ang="0">
                <a:pos x="222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7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2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7" y="0"/>
                </a:lnTo>
                <a:lnTo>
                  <a:pt x="37" y="0"/>
                </a:lnTo>
                <a:lnTo>
                  <a:pt x="181" y="0"/>
                </a:lnTo>
                <a:lnTo>
                  <a:pt x="186" y="0"/>
                </a:lnTo>
                <a:lnTo>
                  <a:pt x="222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7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7" name="Freeform 63"/>
          <p:cNvSpPr>
            <a:spLocks/>
          </p:cNvSpPr>
          <p:nvPr/>
        </p:nvSpPr>
        <p:spPr bwMode="auto">
          <a:xfrm>
            <a:off x="5477974" y="2318653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6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8" name="Freeform 64"/>
          <p:cNvSpPr>
            <a:spLocks noEditPoints="1"/>
          </p:cNvSpPr>
          <p:nvPr/>
        </p:nvSpPr>
        <p:spPr bwMode="auto">
          <a:xfrm>
            <a:off x="5477974" y="2318653"/>
            <a:ext cx="51436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1" y="0"/>
              </a:cxn>
              <a:cxn ang="0">
                <a:pos x="185" y="0"/>
              </a:cxn>
              <a:cxn ang="0">
                <a:pos x="221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6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1" y="0"/>
                </a:lnTo>
                <a:lnTo>
                  <a:pt x="185" y="0"/>
                </a:lnTo>
                <a:lnTo>
                  <a:pt x="221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6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9" name="Freeform 67"/>
          <p:cNvSpPr>
            <a:spLocks/>
          </p:cNvSpPr>
          <p:nvPr/>
        </p:nvSpPr>
        <p:spPr bwMode="auto">
          <a:xfrm>
            <a:off x="6488078" y="2318653"/>
            <a:ext cx="502724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0" y="0"/>
              </a:cxn>
              <a:cxn ang="0">
                <a:pos x="216" y="144"/>
              </a:cxn>
              <a:cxn ang="0">
                <a:pos x="0" y="144"/>
              </a:cxn>
            </a:cxnLst>
            <a:rect l="0" t="0" r="r" b="b"/>
            <a:pathLst>
              <a:path w="216" h="144">
                <a:moveTo>
                  <a:pt x="0" y="144"/>
                </a:moveTo>
                <a:lnTo>
                  <a:pt x="36" y="0"/>
                </a:lnTo>
                <a:lnTo>
                  <a:pt x="180" y="0"/>
                </a:lnTo>
                <a:lnTo>
                  <a:pt x="216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0" name="Freeform 68"/>
          <p:cNvSpPr>
            <a:spLocks noEditPoints="1"/>
          </p:cNvSpPr>
          <p:nvPr/>
        </p:nvSpPr>
        <p:spPr bwMode="auto">
          <a:xfrm>
            <a:off x="6488078" y="2318653"/>
            <a:ext cx="51436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0" y="0"/>
              </a:cxn>
              <a:cxn ang="0">
                <a:pos x="185" y="0"/>
              </a:cxn>
              <a:cxn ang="0">
                <a:pos x="221" y="144"/>
              </a:cxn>
              <a:cxn ang="0">
                <a:pos x="216" y="144"/>
              </a:cxn>
              <a:cxn ang="0">
                <a:pos x="216" y="149"/>
              </a:cxn>
              <a:cxn ang="0">
                <a:pos x="0" y="149"/>
              </a:cxn>
              <a:cxn ang="0">
                <a:pos x="216" y="144"/>
              </a:cxn>
              <a:cxn ang="0">
                <a:pos x="216" y="144"/>
              </a:cxn>
              <a:cxn ang="0">
                <a:pos x="180" y="0"/>
              </a:cxn>
              <a:cxn ang="0">
                <a:pos x="180" y="4"/>
              </a:cxn>
              <a:cxn ang="0">
                <a:pos x="36" y="4"/>
              </a:cxn>
              <a:cxn ang="0">
                <a:pos x="40" y="0"/>
              </a:cxn>
              <a:cxn ang="0">
                <a:pos x="4" y="144"/>
              </a:cxn>
              <a:cxn ang="0">
                <a:pos x="0" y="144"/>
              </a:cxn>
              <a:cxn ang="0">
                <a:pos x="216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0" y="0"/>
                </a:lnTo>
                <a:lnTo>
                  <a:pt x="185" y="0"/>
                </a:lnTo>
                <a:lnTo>
                  <a:pt x="221" y="144"/>
                </a:lnTo>
                <a:lnTo>
                  <a:pt x="216" y="144"/>
                </a:lnTo>
                <a:lnTo>
                  <a:pt x="216" y="149"/>
                </a:lnTo>
                <a:lnTo>
                  <a:pt x="0" y="149"/>
                </a:lnTo>
                <a:close/>
                <a:moveTo>
                  <a:pt x="216" y="144"/>
                </a:moveTo>
                <a:lnTo>
                  <a:pt x="216" y="144"/>
                </a:lnTo>
                <a:lnTo>
                  <a:pt x="180" y="0"/>
                </a:lnTo>
                <a:lnTo>
                  <a:pt x="180" y="4"/>
                </a:lnTo>
                <a:lnTo>
                  <a:pt x="36" y="4"/>
                </a:lnTo>
                <a:lnTo>
                  <a:pt x="40" y="0"/>
                </a:lnTo>
                <a:lnTo>
                  <a:pt x="4" y="144"/>
                </a:lnTo>
                <a:lnTo>
                  <a:pt x="0" y="144"/>
                </a:lnTo>
                <a:lnTo>
                  <a:pt x="216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1" name="Freeform 69"/>
          <p:cNvSpPr>
            <a:spLocks/>
          </p:cNvSpPr>
          <p:nvPr/>
        </p:nvSpPr>
        <p:spPr bwMode="auto">
          <a:xfrm>
            <a:off x="6990802" y="2318653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6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2" name="Freeform 70"/>
          <p:cNvSpPr>
            <a:spLocks noEditPoints="1"/>
          </p:cNvSpPr>
          <p:nvPr/>
        </p:nvSpPr>
        <p:spPr bwMode="auto">
          <a:xfrm>
            <a:off x="6990802" y="2318653"/>
            <a:ext cx="516689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1" y="0"/>
              </a:cxn>
              <a:cxn ang="0">
                <a:pos x="185" y="0"/>
              </a:cxn>
              <a:cxn ang="0">
                <a:pos x="222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6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2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1" y="0"/>
                </a:lnTo>
                <a:lnTo>
                  <a:pt x="185" y="0"/>
                </a:lnTo>
                <a:lnTo>
                  <a:pt x="222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6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3" name="Freeform 71"/>
          <p:cNvSpPr>
            <a:spLocks/>
          </p:cNvSpPr>
          <p:nvPr/>
        </p:nvSpPr>
        <p:spPr bwMode="auto">
          <a:xfrm>
            <a:off x="7495855" y="2318653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6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" name="Freeform 72"/>
          <p:cNvSpPr>
            <a:spLocks noEditPoints="1"/>
          </p:cNvSpPr>
          <p:nvPr/>
        </p:nvSpPr>
        <p:spPr bwMode="auto">
          <a:xfrm>
            <a:off x="7495855" y="2318653"/>
            <a:ext cx="51436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1" y="0"/>
              </a:cxn>
              <a:cxn ang="0">
                <a:pos x="185" y="0"/>
              </a:cxn>
              <a:cxn ang="0">
                <a:pos x="221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6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1" y="0"/>
                </a:lnTo>
                <a:lnTo>
                  <a:pt x="185" y="0"/>
                </a:lnTo>
                <a:lnTo>
                  <a:pt x="221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6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5" name="Freeform 73"/>
          <p:cNvSpPr>
            <a:spLocks/>
          </p:cNvSpPr>
          <p:nvPr/>
        </p:nvSpPr>
        <p:spPr bwMode="auto">
          <a:xfrm>
            <a:off x="3965146" y="2836624"/>
            <a:ext cx="1007777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397" y="0"/>
              </a:cxn>
              <a:cxn ang="0">
                <a:pos x="433" y="145"/>
              </a:cxn>
              <a:cxn ang="0">
                <a:pos x="0" y="145"/>
              </a:cxn>
            </a:cxnLst>
            <a:rect l="0" t="0" r="r" b="b"/>
            <a:pathLst>
              <a:path w="433" h="145">
                <a:moveTo>
                  <a:pt x="0" y="145"/>
                </a:moveTo>
                <a:lnTo>
                  <a:pt x="36" y="0"/>
                </a:lnTo>
                <a:lnTo>
                  <a:pt x="397" y="0"/>
                </a:lnTo>
                <a:lnTo>
                  <a:pt x="433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" name="Freeform 74"/>
          <p:cNvSpPr>
            <a:spLocks noEditPoints="1"/>
          </p:cNvSpPr>
          <p:nvPr/>
        </p:nvSpPr>
        <p:spPr bwMode="auto">
          <a:xfrm>
            <a:off x="3965146" y="2836624"/>
            <a:ext cx="1019414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397" y="0"/>
              </a:cxn>
              <a:cxn ang="0">
                <a:pos x="402" y="0"/>
              </a:cxn>
              <a:cxn ang="0">
                <a:pos x="438" y="145"/>
              </a:cxn>
              <a:cxn ang="0">
                <a:pos x="433" y="145"/>
              </a:cxn>
              <a:cxn ang="0">
                <a:pos x="433" y="149"/>
              </a:cxn>
              <a:cxn ang="0">
                <a:pos x="0" y="149"/>
              </a:cxn>
              <a:cxn ang="0">
                <a:pos x="433" y="145"/>
              </a:cxn>
              <a:cxn ang="0">
                <a:pos x="433" y="145"/>
              </a:cxn>
              <a:cxn ang="0">
                <a:pos x="397" y="0"/>
              </a:cxn>
              <a:cxn ang="0">
                <a:pos x="397" y="5"/>
              </a:cxn>
              <a:cxn ang="0">
                <a:pos x="36" y="5"/>
              </a:cxn>
              <a:cxn ang="0">
                <a:pos x="41" y="0"/>
              </a:cxn>
              <a:cxn ang="0">
                <a:pos x="5" y="145"/>
              </a:cxn>
              <a:cxn ang="0">
                <a:pos x="0" y="145"/>
              </a:cxn>
              <a:cxn ang="0">
                <a:pos x="433" y="145"/>
              </a:cxn>
            </a:cxnLst>
            <a:rect l="0" t="0" r="r" b="b"/>
            <a:pathLst>
              <a:path w="4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397" y="0"/>
                </a:lnTo>
                <a:lnTo>
                  <a:pt x="402" y="0"/>
                </a:lnTo>
                <a:lnTo>
                  <a:pt x="438" y="145"/>
                </a:lnTo>
                <a:lnTo>
                  <a:pt x="433" y="145"/>
                </a:lnTo>
                <a:lnTo>
                  <a:pt x="433" y="149"/>
                </a:lnTo>
                <a:lnTo>
                  <a:pt x="0" y="149"/>
                </a:lnTo>
                <a:close/>
                <a:moveTo>
                  <a:pt x="433" y="145"/>
                </a:moveTo>
                <a:lnTo>
                  <a:pt x="433" y="145"/>
                </a:lnTo>
                <a:lnTo>
                  <a:pt x="397" y="0"/>
                </a:lnTo>
                <a:lnTo>
                  <a:pt x="397" y="5"/>
                </a:lnTo>
                <a:lnTo>
                  <a:pt x="36" y="5"/>
                </a:lnTo>
                <a:lnTo>
                  <a:pt x="41" y="0"/>
                </a:lnTo>
                <a:lnTo>
                  <a:pt x="5" y="145"/>
                </a:lnTo>
                <a:lnTo>
                  <a:pt x="0" y="145"/>
                </a:lnTo>
                <a:lnTo>
                  <a:pt x="433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7" name="Freeform 75"/>
          <p:cNvSpPr>
            <a:spLocks/>
          </p:cNvSpPr>
          <p:nvPr/>
        </p:nvSpPr>
        <p:spPr bwMode="auto">
          <a:xfrm>
            <a:off x="4972923" y="2836624"/>
            <a:ext cx="1010104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7" y="0"/>
              </a:cxn>
              <a:cxn ang="0">
                <a:pos x="398" y="0"/>
              </a:cxn>
              <a:cxn ang="0">
                <a:pos x="434" y="145"/>
              </a:cxn>
              <a:cxn ang="0">
                <a:pos x="0" y="145"/>
              </a:cxn>
            </a:cxnLst>
            <a:rect l="0" t="0" r="r" b="b"/>
            <a:pathLst>
              <a:path w="434" h="145">
                <a:moveTo>
                  <a:pt x="0" y="145"/>
                </a:moveTo>
                <a:lnTo>
                  <a:pt x="37" y="0"/>
                </a:lnTo>
                <a:lnTo>
                  <a:pt x="398" y="0"/>
                </a:lnTo>
                <a:lnTo>
                  <a:pt x="434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" name="Freeform 76"/>
          <p:cNvSpPr>
            <a:spLocks noEditPoints="1"/>
          </p:cNvSpPr>
          <p:nvPr/>
        </p:nvSpPr>
        <p:spPr bwMode="auto">
          <a:xfrm>
            <a:off x="4972923" y="2836624"/>
            <a:ext cx="1019414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7" y="0"/>
              </a:cxn>
              <a:cxn ang="0">
                <a:pos x="37" y="0"/>
              </a:cxn>
              <a:cxn ang="0">
                <a:pos x="398" y="0"/>
              </a:cxn>
              <a:cxn ang="0">
                <a:pos x="402" y="0"/>
              </a:cxn>
              <a:cxn ang="0">
                <a:pos x="438" y="145"/>
              </a:cxn>
              <a:cxn ang="0">
                <a:pos x="434" y="145"/>
              </a:cxn>
              <a:cxn ang="0">
                <a:pos x="434" y="149"/>
              </a:cxn>
              <a:cxn ang="0">
                <a:pos x="0" y="149"/>
              </a:cxn>
              <a:cxn ang="0">
                <a:pos x="434" y="145"/>
              </a:cxn>
              <a:cxn ang="0">
                <a:pos x="434" y="145"/>
              </a:cxn>
              <a:cxn ang="0">
                <a:pos x="398" y="0"/>
              </a:cxn>
              <a:cxn ang="0">
                <a:pos x="398" y="5"/>
              </a:cxn>
              <a:cxn ang="0">
                <a:pos x="37" y="5"/>
              </a:cxn>
              <a:cxn ang="0">
                <a:pos x="41" y="0"/>
              </a:cxn>
              <a:cxn ang="0">
                <a:pos x="5" y="145"/>
              </a:cxn>
              <a:cxn ang="0">
                <a:pos x="0" y="145"/>
              </a:cxn>
              <a:cxn ang="0">
                <a:pos x="434" y="145"/>
              </a:cxn>
            </a:cxnLst>
            <a:rect l="0" t="0" r="r" b="b"/>
            <a:pathLst>
              <a:path w="4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7" y="0"/>
                </a:lnTo>
                <a:lnTo>
                  <a:pt x="37" y="0"/>
                </a:lnTo>
                <a:lnTo>
                  <a:pt x="398" y="0"/>
                </a:lnTo>
                <a:lnTo>
                  <a:pt x="402" y="0"/>
                </a:lnTo>
                <a:lnTo>
                  <a:pt x="438" y="145"/>
                </a:lnTo>
                <a:lnTo>
                  <a:pt x="434" y="145"/>
                </a:lnTo>
                <a:lnTo>
                  <a:pt x="434" y="149"/>
                </a:lnTo>
                <a:lnTo>
                  <a:pt x="0" y="149"/>
                </a:lnTo>
                <a:close/>
                <a:moveTo>
                  <a:pt x="434" y="145"/>
                </a:moveTo>
                <a:lnTo>
                  <a:pt x="434" y="145"/>
                </a:lnTo>
                <a:lnTo>
                  <a:pt x="398" y="0"/>
                </a:lnTo>
                <a:lnTo>
                  <a:pt x="398" y="5"/>
                </a:lnTo>
                <a:lnTo>
                  <a:pt x="37" y="5"/>
                </a:lnTo>
                <a:lnTo>
                  <a:pt x="41" y="0"/>
                </a:lnTo>
                <a:lnTo>
                  <a:pt x="5" y="145"/>
                </a:lnTo>
                <a:lnTo>
                  <a:pt x="0" y="145"/>
                </a:lnTo>
                <a:lnTo>
                  <a:pt x="434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" name="Freeform 77"/>
          <p:cNvSpPr>
            <a:spLocks/>
          </p:cNvSpPr>
          <p:nvPr/>
        </p:nvSpPr>
        <p:spPr bwMode="auto">
          <a:xfrm>
            <a:off x="5983027" y="2836624"/>
            <a:ext cx="1007777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397" y="0"/>
              </a:cxn>
              <a:cxn ang="0">
                <a:pos x="433" y="145"/>
              </a:cxn>
              <a:cxn ang="0">
                <a:pos x="0" y="145"/>
              </a:cxn>
            </a:cxnLst>
            <a:rect l="0" t="0" r="r" b="b"/>
            <a:pathLst>
              <a:path w="433" h="145">
                <a:moveTo>
                  <a:pt x="0" y="145"/>
                </a:moveTo>
                <a:lnTo>
                  <a:pt x="36" y="0"/>
                </a:lnTo>
                <a:lnTo>
                  <a:pt x="397" y="0"/>
                </a:lnTo>
                <a:lnTo>
                  <a:pt x="433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0" name="Freeform 78"/>
          <p:cNvSpPr>
            <a:spLocks noEditPoints="1"/>
          </p:cNvSpPr>
          <p:nvPr/>
        </p:nvSpPr>
        <p:spPr bwMode="auto">
          <a:xfrm>
            <a:off x="5983027" y="2836624"/>
            <a:ext cx="1019414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397" y="0"/>
              </a:cxn>
              <a:cxn ang="0">
                <a:pos x="402" y="0"/>
              </a:cxn>
              <a:cxn ang="0">
                <a:pos x="438" y="145"/>
              </a:cxn>
              <a:cxn ang="0">
                <a:pos x="433" y="145"/>
              </a:cxn>
              <a:cxn ang="0">
                <a:pos x="433" y="149"/>
              </a:cxn>
              <a:cxn ang="0">
                <a:pos x="0" y="149"/>
              </a:cxn>
              <a:cxn ang="0">
                <a:pos x="433" y="145"/>
              </a:cxn>
              <a:cxn ang="0">
                <a:pos x="433" y="145"/>
              </a:cxn>
              <a:cxn ang="0">
                <a:pos x="397" y="0"/>
              </a:cxn>
              <a:cxn ang="0">
                <a:pos x="397" y="5"/>
              </a:cxn>
              <a:cxn ang="0">
                <a:pos x="36" y="5"/>
              </a:cxn>
              <a:cxn ang="0">
                <a:pos x="41" y="0"/>
              </a:cxn>
              <a:cxn ang="0">
                <a:pos x="4" y="145"/>
              </a:cxn>
              <a:cxn ang="0">
                <a:pos x="0" y="145"/>
              </a:cxn>
              <a:cxn ang="0">
                <a:pos x="433" y="145"/>
              </a:cxn>
            </a:cxnLst>
            <a:rect l="0" t="0" r="r" b="b"/>
            <a:pathLst>
              <a:path w="4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397" y="0"/>
                </a:lnTo>
                <a:lnTo>
                  <a:pt x="402" y="0"/>
                </a:lnTo>
                <a:lnTo>
                  <a:pt x="438" y="145"/>
                </a:lnTo>
                <a:lnTo>
                  <a:pt x="433" y="145"/>
                </a:lnTo>
                <a:lnTo>
                  <a:pt x="433" y="149"/>
                </a:lnTo>
                <a:lnTo>
                  <a:pt x="0" y="149"/>
                </a:lnTo>
                <a:close/>
                <a:moveTo>
                  <a:pt x="433" y="145"/>
                </a:moveTo>
                <a:lnTo>
                  <a:pt x="433" y="145"/>
                </a:lnTo>
                <a:lnTo>
                  <a:pt x="397" y="0"/>
                </a:lnTo>
                <a:lnTo>
                  <a:pt x="397" y="5"/>
                </a:lnTo>
                <a:lnTo>
                  <a:pt x="36" y="5"/>
                </a:lnTo>
                <a:lnTo>
                  <a:pt x="41" y="0"/>
                </a:lnTo>
                <a:lnTo>
                  <a:pt x="4" y="145"/>
                </a:lnTo>
                <a:lnTo>
                  <a:pt x="0" y="145"/>
                </a:lnTo>
                <a:lnTo>
                  <a:pt x="433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1" name="Freeform 79"/>
          <p:cNvSpPr>
            <a:spLocks/>
          </p:cNvSpPr>
          <p:nvPr/>
        </p:nvSpPr>
        <p:spPr bwMode="auto">
          <a:xfrm>
            <a:off x="6990802" y="2836624"/>
            <a:ext cx="1010104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398" y="0"/>
              </a:cxn>
              <a:cxn ang="0">
                <a:pos x="434" y="145"/>
              </a:cxn>
              <a:cxn ang="0">
                <a:pos x="0" y="145"/>
              </a:cxn>
            </a:cxnLst>
            <a:rect l="0" t="0" r="r" b="b"/>
            <a:pathLst>
              <a:path w="434" h="145">
                <a:moveTo>
                  <a:pt x="0" y="145"/>
                </a:moveTo>
                <a:lnTo>
                  <a:pt x="36" y="0"/>
                </a:lnTo>
                <a:lnTo>
                  <a:pt x="398" y="0"/>
                </a:lnTo>
                <a:lnTo>
                  <a:pt x="434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2" name="Freeform 80"/>
          <p:cNvSpPr>
            <a:spLocks noEditPoints="1"/>
          </p:cNvSpPr>
          <p:nvPr/>
        </p:nvSpPr>
        <p:spPr bwMode="auto">
          <a:xfrm>
            <a:off x="6990802" y="2836624"/>
            <a:ext cx="1019414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398" y="0"/>
              </a:cxn>
              <a:cxn ang="0">
                <a:pos x="402" y="0"/>
              </a:cxn>
              <a:cxn ang="0">
                <a:pos x="438" y="145"/>
              </a:cxn>
              <a:cxn ang="0">
                <a:pos x="434" y="145"/>
              </a:cxn>
              <a:cxn ang="0">
                <a:pos x="434" y="149"/>
              </a:cxn>
              <a:cxn ang="0">
                <a:pos x="0" y="149"/>
              </a:cxn>
              <a:cxn ang="0">
                <a:pos x="434" y="145"/>
              </a:cxn>
              <a:cxn ang="0">
                <a:pos x="434" y="145"/>
              </a:cxn>
              <a:cxn ang="0">
                <a:pos x="398" y="0"/>
              </a:cxn>
              <a:cxn ang="0">
                <a:pos x="398" y="5"/>
              </a:cxn>
              <a:cxn ang="0">
                <a:pos x="36" y="5"/>
              </a:cxn>
              <a:cxn ang="0">
                <a:pos x="41" y="0"/>
              </a:cxn>
              <a:cxn ang="0">
                <a:pos x="5" y="145"/>
              </a:cxn>
              <a:cxn ang="0">
                <a:pos x="0" y="145"/>
              </a:cxn>
              <a:cxn ang="0">
                <a:pos x="434" y="145"/>
              </a:cxn>
            </a:cxnLst>
            <a:rect l="0" t="0" r="r" b="b"/>
            <a:pathLst>
              <a:path w="4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398" y="0"/>
                </a:lnTo>
                <a:lnTo>
                  <a:pt x="402" y="0"/>
                </a:lnTo>
                <a:lnTo>
                  <a:pt x="438" y="145"/>
                </a:lnTo>
                <a:lnTo>
                  <a:pt x="434" y="145"/>
                </a:lnTo>
                <a:lnTo>
                  <a:pt x="434" y="149"/>
                </a:lnTo>
                <a:lnTo>
                  <a:pt x="0" y="149"/>
                </a:lnTo>
                <a:close/>
                <a:moveTo>
                  <a:pt x="434" y="145"/>
                </a:moveTo>
                <a:lnTo>
                  <a:pt x="434" y="145"/>
                </a:lnTo>
                <a:lnTo>
                  <a:pt x="398" y="0"/>
                </a:lnTo>
                <a:lnTo>
                  <a:pt x="398" y="5"/>
                </a:lnTo>
                <a:lnTo>
                  <a:pt x="36" y="5"/>
                </a:lnTo>
                <a:lnTo>
                  <a:pt x="41" y="0"/>
                </a:lnTo>
                <a:lnTo>
                  <a:pt x="5" y="145"/>
                </a:lnTo>
                <a:lnTo>
                  <a:pt x="0" y="145"/>
                </a:lnTo>
                <a:lnTo>
                  <a:pt x="434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3" name="Freeform 81"/>
          <p:cNvSpPr>
            <a:spLocks/>
          </p:cNvSpPr>
          <p:nvPr/>
        </p:nvSpPr>
        <p:spPr bwMode="auto">
          <a:xfrm>
            <a:off x="3965146" y="3378588"/>
            <a:ext cx="2017881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831" y="0"/>
              </a:cxn>
              <a:cxn ang="0">
                <a:pos x="867" y="145"/>
              </a:cxn>
              <a:cxn ang="0">
                <a:pos x="0" y="145"/>
              </a:cxn>
            </a:cxnLst>
            <a:rect l="0" t="0" r="r" b="b"/>
            <a:pathLst>
              <a:path w="867" h="145">
                <a:moveTo>
                  <a:pt x="0" y="145"/>
                </a:moveTo>
                <a:lnTo>
                  <a:pt x="36" y="0"/>
                </a:lnTo>
                <a:lnTo>
                  <a:pt x="831" y="0"/>
                </a:lnTo>
                <a:lnTo>
                  <a:pt x="867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" name="Freeform 82"/>
          <p:cNvSpPr>
            <a:spLocks noEditPoints="1"/>
          </p:cNvSpPr>
          <p:nvPr/>
        </p:nvSpPr>
        <p:spPr bwMode="auto">
          <a:xfrm>
            <a:off x="3965146" y="3378588"/>
            <a:ext cx="2027191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831" y="0"/>
              </a:cxn>
              <a:cxn ang="0">
                <a:pos x="835" y="0"/>
              </a:cxn>
              <a:cxn ang="0">
                <a:pos x="871" y="145"/>
              </a:cxn>
              <a:cxn ang="0">
                <a:pos x="867" y="145"/>
              </a:cxn>
              <a:cxn ang="0">
                <a:pos x="867" y="149"/>
              </a:cxn>
              <a:cxn ang="0">
                <a:pos x="0" y="149"/>
              </a:cxn>
              <a:cxn ang="0">
                <a:pos x="867" y="145"/>
              </a:cxn>
              <a:cxn ang="0">
                <a:pos x="867" y="145"/>
              </a:cxn>
              <a:cxn ang="0">
                <a:pos x="831" y="0"/>
              </a:cxn>
              <a:cxn ang="0">
                <a:pos x="831" y="5"/>
              </a:cxn>
              <a:cxn ang="0">
                <a:pos x="36" y="5"/>
              </a:cxn>
              <a:cxn ang="0">
                <a:pos x="41" y="0"/>
              </a:cxn>
              <a:cxn ang="0">
                <a:pos x="5" y="145"/>
              </a:cxn>
              <a:cxn ang="0">
                <a:pos x="0" y="145"/>
              </a:cxn>
              <a:cxn ang="0">
                <a:pos x="867" y="145"/>
              </a:cxn>
            </a:cxnLst>
            <a:rect l="0" t="0" r="r" b="b"/>
            <a:pathLst>
              <a:path w="871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831" y="0"/>
                </a:lnTo>
                <a:lnTo>
                  <a:pt x="835" y="0"/>
                </a:lnTo>
                <a:lnTo>
                  <a:pt x="871" y="145"/>
                </a:lnTo>
                <a:lnTo>
                  <a:pt x="867" y="145"/>
                </a:lnTo>
                <a:lnTo>
                  <a:pt x="867" y="149"/>
                </a:lnTo>
                <a:lnTo>
                  <a:pt x="0" y="149"/>
                </a:lnTo>
                <a:close/>
                <a:moveTo>
                  <a:pt x="867" y="145"/>
                </a:moveTo>
                <a:lnTo>
                  <a:pt x="867" y="145"/>
                </a:lnTo>
                <a:lnTo>
                  <a:pt x="831" y="0"/>
                </a:lnTo>
                <a:lnTo>
                  <a:pt x="831" y="5"/>
                </a:lnTo>
                <a:lnTo>
                  <a:pt x="36" y="5"/>
                </a:lnTo>
                <a:lnTo>
                  <a:pt x="41" y="0"/>
                </a:lnTo>
                <a:lnTo>
                  <a:pt x="5" y="145"/>
                </a:lnTo>
                <a:lnTo>
                  <a:pt x="0" y="145"/>
                </a:lnTo>
                <a:lnTo>
                  <a:pt x="867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" name="Freeform 83"/>
          <p:cNvSpPr>
            <a:spLocks/>
          </p:cNvSpPr>
          <p:nvPr/>
        </p:nvSpPr>
        <p:spPr bwMode="auto">
          <a:xfrm>
            <a:off x="5983027" y="3378588"/>
            <a:ext cx="2017881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831" y="0"/>
              </a:cxn>
              <a:cxn ang="0">
                <a:pos x="867" y="145"/>
              </a:cxn>
              <a:cxn ang="0">
                <a:pos x="0" y="145"/>
              </a:cxn>
            </a:cxnLst>
            <a:rect l="0" t="0" r="r" b="b"/>
            <a:pathLst>
              <a:path w="867" h="145">
                <a:moveTo>
                  <a:pt x="0" y="145"/>
                </a:moveTo>
                <a:lnTo>
                  <a:pt x="36" y="0"/>
                </a:lnTo>
                <a:lnTo>
                  <a:pt x="831" y="0"/>
                </a:lnTo>
                <a:lnTo>
                  <a:pt x="867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6" name="Freeform 84"/>
          <p:cNvSpPr>
            <a:spLocks noEditPoints="1"/>
          </p:cNvSpPr>
          <p:nvPr/>
        </p:nvSpPr>
        <p:spPr bwMode="auto">
          <a:xfrm>
            <a:off x="5983027" y="3378588"/>
            <a:ext cx="2027191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831" y="0"/>
              </a:cxn>
              <a:cxn ang="0">
                <a:pos x="835" y="0"/>
              </a:cxn>
              <a:cxn ang="0">
                <a:pos x="871" y="145"/>
              </a:cxn>
              <a:cxn ang="0">
                <a:pos x="867" y="145"/>
              </a:cxn>
              <a:cxn ang="0">
                <a:pos x="867" y="149"/>
              </a:cxn>
              <a:cxn ang="0">
                <a:pos x="0" y="149"/>
              </a:cxn>
              <a:cxn ang="0">
                <a:pos x="867" y="145"/>
              </a:cxn>
              <a:cxn ang="0">
                <a:pos x="867" y="145"/>
              </a:cxn>
              <a:cxn ang="0">
                <a:pos x="831" y="0"/>
              </a:cxn>
              <a:cxn ang="0">
                <a:pos x="831" y="5"/>
              </a:cxn>
              <a:cxn ang="0">
                <a:pos x="36" y="5"/>
              </a:cxn>
              <a:cxn ang="0">
                <a:pos x="41" y="0"/>
              </a:cxn>
              <a:cxn ang="0">
                <a:pos x="4" y="145"/>
              </a:cxn>
              <a:cxn ang="0">
                <a:pos x="0" y="145"/>
              </a:cxn>
              <a:cxn ang="0">
                <a:pos x="867" y="145"/>
              </a:cxn>
            </a:cxnLst>
            <a:rect l="0" t="0" r="r" b="b"/>
            <a:pathLst>
              <a:path w="871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831" y="0"/>
                </a:lnTo>
                <a:lnTo>
                  <a:pt x="835" y="0"/>
                </a:lnTo>
                <a:lnTo>
                  <a:pt x="871" y="145"/>
                </a:lnTo>
                <a:lnTo>
                  <a:pt x="867" y="145"/>
                </a:lnTo>
                <a:lnTo>
                  <a:pt x="867" y="149"/>
                </a:lnTo>
                <a:lnTo>
                  <a:pt x="0" y="149"/>
                </a:lnTo>
                <a:close/>
                <a:moveTo>
                  <a:pt x="867" y="145"/>
                </a:moveTo>
                <a:lnTo>
                  <a:pt x="867" y="145"/>
                </a:lnTo>
                <a:lnTo>
                  <a:pt x="831" y="0"/>
                </a:lnTo>
                <a:lnTo>
                  <a:pt x="831" y="5"/>
                </a:lnTo>
                <a:lnTo>
                  <a:pt x="36" y="5"/>
                </a:lnTo>
                <a:lnTo>
                  <a:pt x="41" y="0"/>
                </a:lnTo>
                <a:lnTo>
                  <a:pt x="4" y="145"/>
                </a:lnTo>
                <a:lnTo>
                  <a:pt x="0" y="145"/>
                </a:lnTo>
                <a:lnTo>
                  <a:pt x="867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7" name="Rectangle 85"/>
          <p:cNvSpPr>
            <a:spLocks noChangeArrowheads="1"/>
          </p:cNvSpPr>
          <p:nvPr/>
        </p:nvSpPr>
        <p:spPr bwMode="auto">
          <a:xfrm>
            <a:off x="819004" y="3894627"/>
            <a:ext cx="714521" cy="166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  <a:t>16 MHz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8" name="Freeform 86"/>
          <p:cNvSpPr>
            <a:spLocks/>
          </p:cNvSpPr>
          <p:nvPr/>
        </p:nvSpPr>
        <p:spPr bwMode="auto">
          <a:xfrm>
            <a:off x="1914682" y="3956728"/>
            <a:ext cx="4035761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1698" y="0"/>
              </a:cxn>
              <a:cxn ang="0">
                <a:pos x="1734" y="145"/>
              </a:cxn>
              <a:cxn ang="0">
                <a:pos x="0" y="145"/>
              </a:cxn>
            </a:cxnLst>
            <a:rect l="0" t="0" r="r" b="b"/>
            <a:pathLst>
              <a:path w="1734" h="145">
                <a:moveTo>
                  <a:pt x="0" y="145"/>
                </a:moveTo>
                <a:lnTo>
                  <a:pt x="36" y="0"/>
                </a:lnTo>
                <a:lnTo>
                  <a:pt x="1698" y="0"/>
                </a:lnTo>
                <a:lnTo>
                  <a:pt x="1734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" name="Freeform 87"/>
          <p:cNvSpPr>
            <a:spLocks noEditPoints="1"/>
          </p:cNvSpPr>
          <p:nvPr/>
        </p:nvSpPr>
        <p:spPr bwMode="auto">
          <a:xfrm>
            <a:off x="1914682" y="3956728"/>
            <a:ext cx="404507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1698" y="0"/>
              </a:cxn>
              <a:cxn ang="0">
                <a:pos x="1702" y="0"/>
              </a:cxn>
              <a:cxn ang="0">
                <a:pos x="1738" y="145"/>
              </a:cxn>
              <a:cxn ang="0">
                <a:pos x="1734" y="145"/>
              </a:cxn>
              <a:cxn ang="0">
                <a:pos x="1734" y="149"/>
              </a:cxn>
              <a:cxn ang="0">
                <a:pos x="0" y="149"/>
              </a:cxn>
              <a:cxn ang="0">
                <a:pos x="1734" y="145"/>
              </a:cxn>
              <a:cxn ang="0">
                <a:pos x="1734" y="145"/>
              </a:cxn>
              <a:cxn ang="0">
                <a:pos x="1698" y="0"/>
              </a:cxn>
              <a:cxn ang="0">
                <a:pos x="1698" y="5"/>
              </a:cxn>
              <a:cxn ang="0">
                <a:pos x="36" y="5"/>
              </a:cxn>
              <a:cxn ang="0">
                <a:pos x="41" y="0"/>
              </a:cxn>
              <a:cxn ang="0">
                <a:pos x="5" y="145"/>
              </a:cxn>
              <a:cxn ang="0">
                <a:pos x="0" y="145"/>
              </a:cxn>
              <a:cxn ang="0">
                <a:pos x="1734" y="145"/>
              </a:cxn>
            </a:cxnLst>
            <a:rect l="0" t="0" r="r" b="b"/>
            <a:pathLst>
              <a:path w="17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1698" y="0"/>
                </a:lnTo>
                <a:lnTo>
                  <a:pt x="1702" y="0"/>
                </a:lnTo>
                <a:lnTo>
                  <a:pt x="1738" y="145"/>
                </a:lnTo>
                <a:lnTo>
                  <a:pt x="1734" y="145"/>
                </a:lnTo>
                <a:lnTo>
                  <a:pt x="1734" y="149"/>
                </a:lnTo>
                <a:lnTo>
                  <a:pt x="0" y="149"/>
                </a:lnTo>
                <a:close/>
                <a:moveTo>
                  <a:pt x="1734" y="145"/>
                </a:moveTo>
                <a:lnTo>
                  <a:pt x="1734" y="145"/>
                </a:lnTo>
                <a:lnTo>
                  <a:pt x="1698" y="0"/>
                </a:lnTo>
                <a:lnTo>
                  <a:pt x="1698" y="5"/>
                </a:lnTo>
                <a:lnTo>
                  <a:pt x="36" y="5"/>
                </a:lnTo>
                <a:lnTo>
                  <a:pt x="41" y="0"/>
                </a:lnTo>
                <a:lnTo>
                  <a:pt x="5" y="145"/>
                </a:lnTo>
                <a:lnTo>
                  <a:pt x="0" y="145"/>
                </a:lnTo>
                <a:lnTo>
                  <a:pt x="1734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138"/>
          <p:cNvGrpSpPr/>
          <p:nvPr/>
        </p:nvGrpSpPr>
        <p:grpSpPr>
          <a:xfrm>
            <a:off x="1691249" y="1778101"/>
            <a:ext cx="263000" cy="210294"/>
            <a:chOff x="6129337" y="4792662"/>
            <a:chExt cx="179388" cy="236538"/>
          </a:xfrm>
        </p:grpSpPr>
        <p:sp>
          <p:nvSpPr>
            <p:cNvPr id="201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139"/>
          <p:cNvGrpSpPr/>
          <p:nvPr/>
        </p:nvGrpSpPr>
        <p:grpSpPr>
          <a:xfrm>
            <a:off x="7754199" y="1779511"/>
            <a:ext cx="263000" cy="210294"/>
            <a:chOff x="6129337" y="4792662"/>
            <a:chExt cx="179388" cy="236538"/>
          </a:xfrm>
        </p:grpSpPr>
        <p:sp>
          <p:nvSpPr>
            <p:cNvPr id="204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142"/>
          <p:cNvGrpSpPr/>
          <p:nvPr/>
        </p:nvGrpSpPr>
        <p:grpSpPr>
          <a:xfrm>
            <a:off x="2193973" y="1778101"/>
            <a:ext cx="263000" cy="210294"/>
            <a:chOff x="6129337" y="4792662"/>
            <a:chExt cx="179388" cy="236538"/>
          </a:xfrm>
        </p:grpSpPr>
        <p:sp>
          <p:nvSpPr>
            <p:cNvPr id="207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145"/>
          <p:cNvGrpSpPr/>
          <p:nvPr/>
        </p:nvGrpSpPr>
        <p:grpSpPr>
          <a:xfrm>
            <a:off x="2696698" y="1779511"/>
            <a:ext cx="263000" cy="210294"/>
            <a:chOff x="6129337" y="4792662"/>
            <a:chExt cx="179388" cy="236538"/>
          </a:xfrm>
        </p:grpSpPr>
        <p:sp>
          <p:nvSpPr>
            <p:cNvPr id="210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148"/>
          <p:cNvGrpSpPr/>
          <p:nvPr/>
        </p:nvGrpSpPr>
        <p:grpSpPr>
          <a:xfrm>
            <a:off x="3199422" y="1778101"/>
            <a:ext cx="263000" cy="210294"/>
            <a:chOff x="6129337" y="4792662"/>
            <a:chExt cx="179388" cy="236538"/>
          </a:xfrm>
        </p:grpSpPr>
        <p:sp>
          <p:nvSpPr>
            <p:cNvPr id="213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151"/>
          <p:cNvGrpSpPr/>
          <p:nvPr/>
        </p:nvGrpSpPr>
        <p:grpSpPr>
          <a:xfrm>
            <a:off x="3716112" y="1778101"/>
            <a:ext cx="263000" cy="210294"/>
            <a:chOff x="6129337" y="4792662"/>
            <a:chExt cx="179388" cy="236538"/>
          </a:xfrm>
        </p:grpSpPr>
        <p:sp>
          <p:nvSpPr>
            <p:cNvPr id="216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154"/>
          <p:cNvGrpSpPr/>
          <p:nvPr/>
        </p:nvGrpSpPr>
        <p:grpSpPr>
          <a:xfrm>
            <a:off x="4232801" y="1778101"/>
            <a:ext cx="263000" cy="210294"/>
            <a:chOff x="6129337" y="4792662"/>
            <a:chExt cx="179388" cy="236538"/>
          </a:xfrm>
        </p:grpSpPr>
        <p:sp>
          <p:nvSpPr>
            <p:cNvPr id="219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" name="Group 157"/>
          <p:cNvGrpSpPr/>
          <p:nvPr/>
        </p:nvGrpSpPr>
        <p:grpSpPr>
          <a:xfrm>
            <a:off x="4721561" y="1778101"/>
            <a:ext cx="263000" cy="210294"/>
            <a:chOff x="6129337" y="4792662"/>
            <a:chExt cx="179388" cy="236538"/>
          </a:xfrm>
        </p:grpSpPr>
        <p:sp>
          <p:nvSpPr>
            <p:cNvPr id="222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" name="Group 160"/>
          <p:cNvGrpSpPr/>
          <p:nvPr/>
        </p:nvGrpSpPr>
        <p:grpSpPr>
          <a:xfrm>
            <a:off x="5238250" y="1778101"/>
            <a:ext cx="263000" cy="210294"/>
            <a:chOff x="6129337" y="4792662"/>
            <a:chExt cx="179388" cy="236538"/>
          </a:xfrm>
        </p:grpSpPr>
        <p:sp>
          <p:nvSpPr>
            <p:cNvPr id="225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" name="Group 163"/>
          <p:cNvGrpSpPr/>
          <p:nvPr/>
        </p:nvGrpSpPr>
        <p:grpSpPr>
          <a:xfrm>
            <a:off x="5727010" y="1778101"/>
            <a:ext cx="263000" cy="210294"/>
            <a:chOff x="6129337" y="4792662"/>
            <a:chExt cx="179388" cy="236538"/>
          </a:xfrm>
        </p:grpSpPr>
        <p:sp>
          <p:nvSpPr>
            <p:cNvPr id="228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" name="Group 166"/>
          <p:cNvGrpSpPr/>
          <p:nvPr/>
        </p:nvGrpSpPr>
        <p:grpSpPr>
          <a:xfrm>
            <a:off x="6232061" y="1778101"/>
            <a:ext cx="263000" cy="210294"/>
            <a:chOff x="6129337" y="4792662"/>
            <a:chExt cx="179388" cy="236538"/>
          </a:xfrm>
        </p:grpSpPr>
        <p:sp>
          <p:nvSpPr>
            <p:cNvPr id="231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2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" name="Group 169"/>
          <p:cNvGrpSpPr/>
          <p:nvPr/>
        </p:nvGrpSpPr>
        <p:grpSpPr>
          <a:xfrm>
            <a:off x="4982188" y="1778546"/>
            <a:ext cx="263000" cy="210294"/>
            <a:chOff x="6129337" y="4792662"/>
            <a:chExt cx="179388" cy="236538"/>
          </a:xfrm>
        </p:grpSpPr>
        <p:sp>
          <p:nvSpPr>
            <p:cNvPr id="234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" name="Group 172"/>
          <p:cNvGrpSpPr/>
          <p:nvPr/>
        </p:nvGrpSpPr>
        <p:grpSpPr>
          <a:xfrm>
            <a:off x="7249148" y="1778101"/>
            <a:ext cx="263000" cy="210294"/>
            <a:chOff x="6129337" y="4792662"/>
            <a:chExt cx="179388" cy="236538"/>
          </a:xfrm>
        </p:grpSpPr>
        <p:sp>
          <p:nvSpPr>
            <p:cNvPr id="237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8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239" name="Straight Connector 238"/>
          <p:cNvCxnSpPr/>
          <p:nvPr/>
        </p:nvCxnSpPr>
        <p:spPr>
          <a:xfrm>
            <a:off x="1428750" y="1557928"/>
            <a:ext cx="19050" cy="2879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/>
          <p:nvPr/>
        </p:nvCxnSpPr>
        <p:spPr>
          <a:xfrm flipH="1">
            <a:off x="8001000" y="1557928"/>
            <a:ext cx="9525" cy="28199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Freeform 7"/>
          <p:cNvSpPr>
            <a:spLocks/>
          </p:cNvSpPr>
          <p:nvPr/>
        </p:nvSpPr>
        <p:spPr bwMode="auto">
          <a:xfrm>
            <a:off x="6742919" y="1786570"/>
            <a:ext cx="256227" cy="196416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9" y="144"/>
              </a:cxn>
              <a:cxn ang="0">
                <a:pos x="0" y="144"/>
              </a:cxn>
            </a:cxnLst>
            <a:rect l="0" t="0" r="r" b="b"/>
            <a:pathLst>
              <a:path w="109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9" y="144"/>
                </a:lnTo>
                <a:lnTo>
                  <a:pt x="0" y="144"/>
                </a:lnTo>
                <a:close/>
              </a:path>
            </a:pathLst>
          </a:cu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 scaled="0"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2" name="Freeform 8"/>
          <p:cNvSpPr>
            <a:spLocks noEditPoints="1"/>
          </p:cNvSpPr>
          <p:nvPr/>
        </p:nvSpPr>
        <p:spPr bwMode="auto">
          <a:xfrm>
            <a:off x="6742919" y="1786569"/>
            <a:ext cx="265630" cy="203237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9" y="144"/>
              </a:cxn>
              <a:cxn ang="0">
                <a:pos x="109" y="149"/>
              </a:cxn>
              <a:cxn ang="0">
                <a:pos x="0" y="149"/>
              </a:cxn>
              <a:cxn ang="0">
                <a:pos x="109" y="144"/>
              </a:cxn>
              <a:cxn ang="0">
                <a:pos x="109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9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9" y="144"/>
                </a:lnTo>
                <a:lnTo>
                  <a:pt x="109" y="149"/>
                </a:lnTo>
                <a:lnTo>
                  <a:pt x="0" y="149"/>
                </a:lnTo>
                <a:close/>
                <a:moveTo>
                  <a:pt x="109" y="144"/>
                </a:moveTo>
                <a:lnTo>
                  <a:pt x="109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9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" name="Freeform 22"/>
          <p:cNvSpPr>
            <a:spLocks/>
          </p:cNvSpPr>
          <p:nvPr/>
        </p:nvSpPr>
        <p:spPr bwMode="auto">
          <a:xfrm>
            <a:off x="6008077" y="2303128"/>
            <a:ext cx="510103" cy="226989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6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 scaled="0"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7" name="Freeform 23"/>
          <p:cNvSpPr>
            <a:spLocks noEditPoints="1"/>
          </p:cNvSpPr>
          <p:nvPr/>
        </p:nvSpPr>
        <p:spPr bwMode="auto">
          <a:xfrm>
            <a:off x="5995594" y="2303128"/>
            <a:ext cx="519506" cy="23542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1" y="0"/>
              </a:cxn>
              <a:cxn ang="0">
                <a:pos x="185" y="0"/>
              </a:cxn>
              <a:cxn ang="0">
                <a:pos x="221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6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1" y="0"/>
                </a:lnTo>
                <a:lnTo>
                  <a:pt x="185" y="0"/>
                </a:lnTo>
                <a:lnTo>
                  <a:pt x="221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6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5" name="Group 99"/>
          <p:cNvGrpSpPr/>
          <p:nvPr/>
        </p:nvGrpSpPr>
        <p:grpSpPr>
          <a:xfrm>
            <a:off x="6400800" y="2862029"/>
            <a:ext cx="225667" cy="161929"/>
            <a:chOff x="5410200" y="4953000"/>
            <a:chExt cx="152400" cy="152400"/>
          </a:xfrm>
        </p:grpSpPr>
        <p:cxnSp>
          <p:nvCxnSpPr>
            <p:cNvPr id="249" name="Straight Connector 248"/>
            <p:cNvCxnSpPr/>
            <p:nvPr/>
          </p:nvCxnSpPr>
          <p:spPr>
            <a:xfrm flipH="1"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99"/>
          <p:cNvGrpSpPr/>
          <p:nvPr/>
        </p:nvGrpSpPr>
        <p:grpSpPr>
          <a:xfrm>
            <a:off x="6858000" y="3412461"/>
            <a:ext cx="225667" cy="161929"/>
            <a:chOff x="5410200" y="4953000"/>
            <a:chExt cx="152400" cy="152400"/>
          </a:xfrm>
        </p:grpSpPr>
        <p:cxnSp>
          <p:nvCxnSpPr>
            <p:cNvPr id="252" name="Straight Connector 251"/>
            <p:cNvCxnSpPr/>
            <p:nvPr/>
          </p:nvCxnSpPr>
          <p:spPr>
            <a:xfrm flipH="1"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99"/>
          <p:cNvGrpSpPr/>
          <p:nvPr/>
        </p:nvGrpSpPr>
        <p:grpSpPr>
          <a:xfrm>
            <a:off x="6086475" y="1828910"/>
            <a:ext cx="76200" cy="135491"/>
            <a:chOff x="5410200" y="4953000"/>
            <a:chExt cx="152400" cy="152400"/>
          </a:xfrm>
        </p:grpSpPr>
        <p:cxnSp>
          <p:nvCxnSpPr>
            <p:cNvPr id="255" name="Straight Connector 254"/>
            <p:cNvCxnSpPr/>
            <p:nvPr/>
          </p:nvCxnSpPr>
          <p:spPr>
            <a:xfrm flipH="1"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Straight Connector 255"/>
            <p:cNvCxnSpPr/>
            <p:nvPr/>
          </p:nvCxnSpPr>
          <p:spPr>
            <a:xfrm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99"/>
          <p:cNvGrpSpPr/>
          <p:nvPr/>
        </p:nvGrpSpPr>
        <p:grpSpPr>
          <a:xfrm>
            <a:off x="6334125" y="1828910"/>
            <a:ext cx="76200" cy="135491"/>
            <a:chOff x="5410200" y="4953000"/>
            <a:chExt cx="152400" cy="152400"/>
          </a:xfrm>
        </p:grpSpPr>
        <p:cxnSp>
          <p:nvCxnSpPr>
            <p:cNvPr id="258" name="Straight Connector 257"/>
            <p:cNvCxnSpPr/>
            <p:nvPr/>
          </p:nvCxnSpPr>
          <p:spPr>
            <a:xfrm flipH="1"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0" name="Freeform 7"/>
          <p:cNvSpPr>
            <a:spLocks/>
          </p:cNvSpPr>
          <p:nvPr/>
        </p:nvSpPr>
        <p:spPr bwMode="auto">
          <a:xfrm>
            <a:off x="1437773" y="1785604"/>
            <a:ext cx="256227" cy="196416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9" y="144"/>
              </a:cxn>
              <a:cxn ang="0">
                <a:pos x="0" y="144"/>
              </a:cxn>
            </a:cxnLst>
            <a:rect l="0" t="0" r="r" b="b"/>
            <a:pathLst>
              <a:path w="109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9" y="144"/>
                </a:lnTo>
                <a:lnTo>
                  <a:pt x="0" y="144"/>
                </a:lnTo>
                <a:close/>
              </a:path>
            </a:pathLst>
          </a:cu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 scaled="0"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1" name="Freeform 8"/>
          <p:cNvSpPr>
            <a:spLocks noEditPoints="1"/>
          </p:cNvSpPr>
          <p:nvPr/>
        </p:nvSpPr>
        <p:spPr bwMode="auto">
          <a:xfrm>
            <a:off x="1437773" y="1785603"/>
            <a:ext cx="265630" cy="203237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9" y="144"/>
              </a:cxn>
              <a:cxn ang="0">
                <a:pos x="109" y="149"/>
              </a:cxn>
              <a:cxn ang="0">
                <a:pos x="0" y="149"/>
              </a:cxn>
              <a:cxn ang="0">
                <a:pos x="109" y="144"/>
              </a:cxn>
              <a:cxn ang="0">
                <a:pos x="109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9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9" y="144"/>
                </a:lnTo>
                <a:lnTo>
                  <a:pt x="109" y="149"/>
                </a:lnTo>
                <a:lnTo>
                  <a:pt x="0" y="149"/>
                </a:lnTo>
                <a:close/>
                <a:moveTo>
                  <a:pt x="109" y="144"/>
                </a:moveTo>
                <a:lnTo>
                  <a:pt x="109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9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9" name="Group 99"/>
          <p:cNvGrpSpPr/>
          <p:nvPr/>
        </p:nvGrpSpPr>
        <p:grpSpPr>
          <a:xfrm>
            <a:off x="6660232" y="2348880"/>
            <a:ext cx="225667" cy="161929"/>
            <a:chOff x="5410200" y="4953000"/>
            <a:chExt cx="152400" cy="152400"/>
          </a:xfrm>
        </p:grpSpPr>
        <p:cxnSp>
          <p:nvCxnSpPr>
            <p:cNvPr id="278" name="Straight Connector 277"/>
            <p:cNvCxnSpPr/>
            <p:nvPr/>
          </p:nvCxnSpPr>
          <p:spPr>
            <a:xfrm flipH="1"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Straight Connector 278"/>
            <p:cNvCxnSpPr/>
            <p:nvPr/>
          </p:nvCxnSpPr>
          <p:spPr>
            <a:xfrm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0" name="Freeform 7"/>
          <p:cNvSpPr>
            <a:spLocks/>
          </p:cNvSpPr>
          <p:nvPr/>
        </p:nvSpPr>
        <p:spPr bwMode="auto">
          <a:xfrm>
            <a:off x="1043608" y="4485512"/>
            <a:ext cx="256227" cy="220928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9" y="144"/>
              </a:cxn>
              <a:cxn ang="0">
                <a:pos x="0" y="144"/>
              </a:cxn>
            </a:cxnLst>
            <a:rect l="0" t="0" r="r" b="b"/>
            <a:pathLst>
              <a:path w="109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9" y="144"/>
                </a:lnTo>
                <a:lnTo>
                  <a:pt x="0" y="144"/>
                </a:lnTo>
                <a:close/>
              </a:path>
            </a:pathLst>
          </a:cu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 scaled="0"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1" name="Freeform 8"/>
          <p:cNvSpPr>
            <a:spLocks noEditPoints="1"/>
          </p:cNvSpPr>
          <p:nvPr/>
        </p:nvSpPr>
        <p:spPr bwMode="auto">
          <a:xfrm>
            <a:off x="1043608" y="4485511"/>
            <a:ext cx="265630" cy="228600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9" y="144"/>
              </a:cxn>
              <a:cxn ang="0">
                <a:pos x="109" y="149"/>
              </a:cxn>
              <a:cxn ang="0">
                <a:pos x="0" y="149"/>
              </a:cxn>
              <a:cxn ang="0">
                <a:pos x="109" y="144"/>
              </a:cxn>
              <a:cxn ang="0">
                <a:pos x="109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9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9" y="144"/>
                </a:lnTo>
                <a:lnTo>
                  <a:pt x="109" y="149"/>
                </a:lnTo>
                <a:lnTo>
                  <a:pt x="0" y="149"/>
                </a:lnTo>
                <a:close/>
                <a:moveTo>
                  <a:pt x="109" y="144"/>
                </a:moveTo>
                <a:lnTo>
                  <a:pt x="109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9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2" name="TextBox 281"/>
          <p:cNvSpPr txBox="1"/>
          <p:nvPr/>
        </p:nvSpPr>
        <p:spPr>
          <a:xfrm>
            <a:off x="1237230" y="4449526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: Channel is being used</a:t>
            </a:r>
            <a:endParaRPr lang="en-US" dirty="0"/>
          </a:p>
        </p:txBody>
      </p:sp>
      <p:sp>
        <p:nvSpPr>
          <p:cNvPr id="283" name="Freeform 29"/>
          <p:cNvSpPr>
            <a:spLocks/>
          </p:cNvSpPr>
          <p:nvPr/>
        </p:nvSpPr>
        <p:spPr bwMode="auto">
          <a:xfrm>
            <a:off x="3181446" y="4498087"/>
            <a:ext cx="1010104" cy="23018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398" y="0"/>
              </a:cxn>
              <a:cxn ang="0">
                <a:pos x="434" y="145"/>
              </a:cxn>
              <a:cxn ang="0">
                <a:pos x="0" y="145"/>
              </a:cxn>
            </a:cxnLst>
            <a:rect l="0" t="0" r="r" b="b"/>
            <a:pathLst>
              <a:path w="434" h="145">
                <a:moveTo>
                  <a:pt x="0" y="145"/>
                </a:moveTo>
                <a:lnTo>
                  <a:pt x="36" y="0"/>
                </a:lnTo>
                <a:lnTo>
                  <a:pt x="398" y="0"/>
                </a:lnTo>
                <a:lnTo>
                  <a:pt x="434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4" name="Freeform 30"/>
          <p:cNvSpPr>
            <a:spLocks noEditPoints="1"/>
          </p:cNvSpPr>
          <p:nvPr/>
        </p:nvSpPr>
        <p:spPr bwMode="auto">
          <a:xfrm>
            <a:off x="3181446" y="4498087"/>
            <a:ext cx="1019414" cy="236538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398" y="0"/>
              </a:cxn>
              <a:cxn ang="0">
                <a:pos x="402" y="0"/>
              </a:cxn>
              <a:cxn ang="0">
                <a:pos x="438" y="145"/>
              </a:cxn>
              <a:cxn ang="0">
                <a:pos x="434" y="145"/>
              </a:cxn>
              <a:cxn ang="0">
                <a:pos x="434" y="149"/>
              </a:cxn>
              <a:cxn ang="0">
                <a:pos x="0" y="149"/>
              </a:cxn>
              <a:cxn ang="0">
                <a:pos x="434" y="145"/>
              </a:cxn>
              <a:cxn ang="0">
                <a:pos x="434" y="145"/>
              </a:cxn>
              <a:cxn ang="0">
                <a:pos x="398" y="0"/>
              </a:cxn>
              <a:cxn ang="0">
                <a:pos x="398" y="5"/>
              </a:cxn>
              <a:cxn ang="0">
                <a:pos x="36" y="5"/>
              </a:cxn>
              <a:cxn ang="0">
                <a:pos x="41" y="0"/>
              </a:cxn>
              <a:cxn ang="0">
                <a:pos x="5" y="145"/>
              </a:cxn>
              <a:cxn ang="0">
                <a:pos x="0" y="145"/>
              </a:cxn>
              <a:cxn ang="0">
                <a:pos x="434" y="145"/>
              </a:cxn>
            </a:cxnLst>
            <a:rect l="0" t="0" r="r" b="b"/>
            <a:pathLst>
              <a:path w="4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398" y="0"/>
                </a:lnTo>
                <a:lnTo>
                  <a:pt x="402" y="0"/>
                </a:lnTo>
                <a:lnTo>
                  <a:pt x="438" y="145"/>
                </a:lnTo>
                <a:lnTo>
                  <a:pt x="434" y="145"/>
                </a:lnTo>
                <a:lnTo>
                  <a:pt x="434" y="149"/>
                </a:lnTo>
                <a:lnTo>
                  <a:pt x="0" y="149"/>
                </a:lnTo>
                <a:close/>
                <a:moveTo>
                  <a:pt x="434" y="145"/>
                </a:moveTo>
                <a:lnTo>
                  <a:pt x="434" y="145"/>
                </a:lnTo>
                <a:lnTo>
                  <a:pt x="398" y="0"/>
                </a:lnTo>
                <a:lnTo>
                  <a:pt x="398" y="5"/>
                </a:lnTo>
                <a:lnTo>
                  <a:pt x="36" y="5"/>
                </a:lnTo>
                <a:lnTo>
                  <a:pt x="41" y="0"/>
                </a:lnTo>
                <a:lnTo>
                  <a:pt x="5" y="145"/>
                </a:lnTo>
                <a:lnTo>
                  <a:pt x="0" y="145"/>
                </a:lnTo>
                <a:lnTo>
                  <a:pt x="434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0" name="Group 99"/>
          <p:cNvGrpSpPr/>
          <p:nvPr/>
        </p:nvGrpSpPr>
        <p:grpSpPr>
          <a:xfrm>
            <a:off x="3577330" y="4535025"/>
            <a:ext cx="225667" cy="182137"/>
            <a:chOff x="5410200" y="4953000"/>
            <a:chExt cx="152400" cy="152400"/>
          </a:xfrm>
        </p:grpSpPr>
        <p:cxnSp>
          <p:nvCxnSpPr>
            <p:cNvPr id="286" name="Straight Connector 285"/>
            <p:cNvCxnSpPr/>
            <p:nvPr/>
          </p:nvCxnSpPr>
          <p:spPr>
            <a:xfrm flipH="1"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Straight Connector 286"/>
            <p:cNvCxnSpPr/>
            <p:nvPr/>
          </p:nvCxnSpPr>
          <p:spPr>
            <a:xfrm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8" name="TextBox 287"/>
          <p:cNvSpPr txBox="1"/>
          <p:nvPr/>
        </p:nvSpPr>
        <p:spPr>
          <a:xfrm>
            <a:off x="4117550" y="4461248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: Channel not available</a:t>
            </a:r>
            <a:endParaRPr lang="en-US" dirty="0"/>
          </a:p>
        </p:txBody>
      </p:sp>
      <p:sp>
        <p:nvSpPr>
          <p:cNvPr id="289" name="Freeform 31"/>
          <p:cNvSpPr>
            <a:spLocks/>
          </p:cNvSpPr>
          <p:nvPr/>
        </p:nvSpPr>
        <p:spPr bwMode="auto">
          <a:xfrm>
            <a:off x="5917750" y="4477573"/>
            <a:ext cx="1007777" cy="23018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397" y="0"/>
              </a:cxn>
              <a:cxn ang="0">
                <a:pos x="433" y="145"/>
              </a:cxn>
              <a:cxn ang="0">
                <a:pos x="0" y="145"/>
              </a:cxn>
            </a:cxnLst>
            <a:rect l="0" t="0" r="r" b="b"/>
            <a:pathLst>
              <a:path w="433" h="145">
                <a:moveTo>
                  <a:pt x="0" y="145"/>
                </a:moveTo>
                <a:lnTo>
                  <a:pt x="36" y="0"/>
                </a:lnTo>
                <a:lnTo>
                  <a:pt x="397" y="0"/>
                </a:lnTo>
                <a:lnTo>
                  <a:pt x="433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0" name="Freeform 32"/>
          <p:cNvSpPr>
            <a:spLocks noEditPoints="1"/>
          </p:cNvSpPr>
          <p:nvPr/>
        </p:nvSpPr>
        <p:spPr bwMode="auto">
          <a:xfrm>
            <a:off x="5917750" y="4477573"/>
            <a:ext cx="1019414" cy="236538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397" y="0"/>
              </a:cxn>
              <a:cxn ang="0">
                <a:pos x="401" y="0"/>
              </a:cxn>
              <a:cxn ang="0">
                <a:pos x="438" y="145"/>
              </a:cxn>
              <a:cxn ang="0">
                <a:pos x="433" y="145"/>
              </a:cxn>
              <a:cxn ang="0">
                <a:pos x="433" y="149"/>
              </a:cxn>
              <a:cxn ang="0">
                <a:pos x="0" y="149"/>
              </a:cxn>
              <a:cxn ang="0">
                <a:pos x="433" y="145"/>
              </a:cxn>
              <a:cxn ang="0">
                <a:pos x="433" y="145"/>
              </a:cxn>
              <a:cxn ang="0">
                <a:pos x="397" y="0"/>
              </a:cxn>
              <a:cxn ang="0">
                <a:pos x="397" y="5"/>
              </a:cxn>
              <a:cxn ang="0">
                <a:pos x="36" y="5"/>
              </a:cxn>
              <a:cxn ang="0">
                <a:pos x="40" y="0"/>
              </a:cxn>
              <a:cxn ang="0">
                <a:pos x="4" y="145"/>
              </a:cxn>
              <a:cxn ang="0">
                <a:pos x="0" y="145"/>
              </a:cxn>
              <a:cxn ang="0">
                <a:pos x="433" y="145"/>
              </a:cxn>
            </a:cxnLst>
            <a:rect l="0" t="0" r="r" b="b"/>
            <a:pathLst>
              <a:path w="4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397" y="0"/>
                </a:lnTo>
                <a:lnTo>
                  <a:pt x="401" y="0"/>
                </a:lnTo>
                <a:lnTo>
                  <a:pt x="438" y="145"/>
                </a:lnTo>
                <a:lnTo>
                  <a:pt x="433" y="145"/>
                </a:lnTo>
                <a:lnTo>
                  <a:pt x="433" y="149"/>
                </a:lnTo>
                <a:lnTo>
                  <a:pt x="0" y="149"/>
                </a:lnTo>
                <a:close/>
                <a:moveTo>
                  <a:pt x="433" y="145"/>
                </a:moveTo>
                <a:lnTo>
                  <a:pt x="433" y="145"/>
                </a:lnTo>
                <a:lnTo>
                  <a:pt x="397" y="0"/>
                </a:lnTo>
                <a:lnTo>
                  <a:pt x="397" y="5"/>
                </a:lnTo>
                <a:lnTo>
                  <a:pt x="36" y="5"/>
                </a:lnTo>
                <a:lnTo>
                  <a:pt x="40" y="0"/>
                </a:lnTo>
                <a:lnTo>
                  <a:pt x="4" y="145"/>
                </a:lnTo>
                <a:lnTo>
                  <a:pt x="0" y="145"/>
                </a:lnTo>
                <a:lnTo>
                  <a:pt x="433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1" name="TextBox 290"/>
          <p:cNvSpPr txBox="1"/>
          <p:nvPr/>
        </p:nvSpPr>
        <p:spPr>
          <a:xfrm>
            <a:off x="6853854" y="4437112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: Channel available</a:t>
            </a:r>
            <a:endParaRPr lang="en-US" dirty="0"/>
          </a:p>
        </p:txBody>
      </p:sp>
      <p:grpSp>
        <p:nvGrpSpPr>
          <p:cNvPr id="21" name="Group 99"/>
          <p:cNvGrpSpPr/>
          <p:nvPr/>
        </p:nvGrpSpPr>
        <p:grpSpPr>
          <a:xfrm>
            <a:off x="1581156" y="2342690"/>
            <a:ext cx="225667" cy="161929"/>
            <a:chOff x="5410200" y="4953000"/>
            <a:chExt cx="152400" cy="152400"/>
          </a:xfrm>
        </p:grpSpPr>
        <p:cxnSp>
          <p:nvCxnSpPr>
            <p:cNvPr id="294" name="Straight Connector 293"/>
            <p:cNvCxnSpPr/>
            <p:nvPr/>
          </p:nvCxnSpPr>
          <p:spPr>
            <a:xfrm flipH="1"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Straight Connector 294"/>
            <p:cNvCxnSpPr/>
            <p:nvPr/>
          </p:nvCxnSpPr>
          <p:spPr>
            <a:xfrm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64047" y="6475413"/>
            <a:ext cx="2784417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Huai-Rong Shao, et. al, Samsung Electronics</a:t>
            </a:r>
            <a:endParaRPr lang="en-US" dirty="0"/>
          </a:p>
        </p:txBody>
      </p:sp>
      <p:sp>
        <p:nvSpPr>
          <p:cNvPr id="20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654968"/>
          </a:xfrm>
          <a:noFill/>
        </p:spPr>
        <p:txBody>
          <a:bodyPr/>
          <a:lstStyle/>
          <a:p>
            <a:r>
              <a:rPr lang="en-US" dirty="0" smtClean="0"/>
              <a:t>Channel selection at BSS setup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412776"/>
            <a:ext cx="8610600" cy="4896544"/>
          </a:xfrm>
          <a:noFill/>
        </p:spPr>
        <p:txBody>
          <a:bodyPr/>
          <a:lstStyle/>
          <a:p>
            <a:pPr eaLnBrk="1" hangingPunct="1"/>
            <a:r>
              <a:rPr lang="en-US" sz="2400" dirty="0" smtClean="0"/>
              <a:t>Among all available channels, the new BSS should select a idle channel which can help keep maximum number of idle (available) wider bandwidth channels after it is selected</a:t>
            </a:r>
          </a:p>
          <a:p>
            <a:pPr lvl="1"/>
            <a:r>
              <a:rPr lang="en-US" sz="2000" dirty="0" smtClean="0"/>
              <a:t>The selected channel has least overlap with other wider bandwidth channels</a:t>
            </a:r>
          </a:p>
          <a:p>
            <a:r>
              <a:rPr lang="en-US" sz="2400" dirty="0" smtClean="0"/>
              <a:t>Channel availability is decided  by channel scanning results</a:t>
            </a:r>
          </a:p>
          <a:p>
            <a:pPr lvl="1"/>
            <a:r>
              <a:rPr lang="en-US" sz="2000" dirty="0" smtClean="0"/>
              <a:t>PHY design such as Mask may affect channel availability, for example,  interference between adjacent channels</a:t>
            </a:r>
            <a:endParaRPr lang="en-US" sz="22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i="1" dirty="0" smtClean="0"/>
          </a:p>
          <a:p>
            <a:pPr eaLnBrk="1" hangingPunct="1">
              <a:buNone/>
            </a:pPr>
            <a:r>
              <a:rPr lang="en-US" sz="2400" dirty="0" smtClean="0"/>
              <a:t> </a:t>
            </a:r>
            <a:endParaRPr lang="en-US" sz="2400" b="1" dirty="0" smtClean="0"/>
          </a:p>
          <a:p>
            <a:pPr lvl="1">
              <a:buNone/>
            </a:pPr>
            <a:endParaRPr lang="en-US" sz="2000" dirty="0" smtClean="0"/>
          </a:p>
          <a:p>
            <a:pPr lvl="1" eaLnBrk="1" hangingPunct="1">
              <a:buNone/>
            </a:pPr>
            <a:endParaRPr lang="en-US" sz="2800" dirty="0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Slide </a:t>
            </a:r>
            <a:fld id="{35BE394B-D5B3-4651-955A-D4679DFCAB91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59508" y="6475413"/>
            <a:ext cx="2784417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Huai-Rong Shao, et. al, Samsung Electronics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654968"/>
          </a:xfrm>
          <a:noFill/>
        </p:spPr>
        <p:txBody>
          <a:bodyPr/>
          <a:lstStyle/>
          <a:p>
            <a:r>
              <a:rPr lang="en-US" dirty="0" smtClean="0"/>
              <a:t>Example of channel selection at BSS setup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68760"/>
            <a:ext cx="8610600" cy="432048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If adjacent channels are not treated as available from channel scanning results</a:t>
            </a:r>
          </a:p>
          <a:p>
            <a:pPr eaLnBrk="1" hangingPunct="1">
              <a:buNone/>
            </a:pPr>
            <a:r>
              <a:rPr lang="en-US" dirty="0" smtClean="0"/>
              <a:t> </a:t>
            </a:r>
            <a:endParaRPr lang="en-US" b="1" dirty="0" smtClean="0"/>
          </a:p>
          <a:p>
            <a:pPr lvl="1">
              <a:buNone/>
            </a:pPr>
            <a:endParaRPr lang="en-US" sz="1800" dirty="0" smtClean="0"/>
          </a:p>
          <a:p>
            <a:pPr lvl="1" eaLnBrk="1" hangingPunct="1">
              <a:buNone/>
            </a:pPr>
            <a:endParaRPr lang="en-US" sz="2400" dirty="0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55976" y="6525344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Slide </a:t>
            </a:r>
            <a:fld id="{35BE394B-D5B3-4651-955A-D4679DFCAB91}" type="slidenum">
              <a:rPr lang="en-US" smtClean="0"/>
              <a:pPr/>
              <a:t>8</a:t>
            </a:fld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56176" y="6525344"/>
            <a:ext cx="2784417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Huai-Rong Shao, et. al, Samsung Electronics</a:t>
            </a:r>
            <a:endParaRPr lang="en-US" dirty="0"/>
          </a:p>
        </p:txBody>
      </p:sp>
      <p:sp>
        <p:nvSpPr>
          <p:cNvPr id="6" name="Freeform 7"/>
          <p:cNvSpPr>
            <a:spLocks/>
          </p:cNvSpPr>
          <p:nvPr/>
        </p:nvSpPr>
        <p:spPr bwMode="auto">
          <a:xfrm>
            <a:off x="1906048" y="2768851"/>
            <a:ext cx="253690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9" y="144"/>
              </a:cxn>
              <a:cxn ang="0">
                <a:pos x="0" y="144"/>
              </a:cxn>
            </a:cxnLst>
            <a:rect l="0" t="0" r="r" b="b"/>
            <a:pathLst>
              <a:path w="109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9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Freeform 8"/>
          <p:cNvSpPr>
            <a:spLocks noEditPoints="1"/>
          </p:cNvSpPr>
          <p:nvPr/>
        </p:nvSpPr>
        <p:spPr bwMode="auto">
          <a:xfrm>
            <a:off x="1906048" y="2768851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9" y="144"/>
              </a:cxn>
              <a:cxn ang="0">
                <a:pos x="109" y="149"/>
              </a:cxn>
              <a:cxn ang="0">
                <a:pos x="0" y="149"/>
              </a:cxn>
              <a:cxn ang="0">
                <a:pos x="109" y="144"/>
              </a:cxn>
              <a:cxn ang="0">
                <a:pos x="109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9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9" y="144"/>
                </a:lnTo>
                <a:lnTo>
                  <a:pt x="109" y="149"/>
                </a:lnTo>
                <a:lnTo>
                  <a:pt x="0" y="149"/>
                </a:lnTo>
                <a:close/>
                <a:moveTo>
                  <a:pt x="109" y="144"/>
                </a:moveTo>
                <a:lnTo>
                  <a:pt x="109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9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Freeform 9"/>
          <p:cNvSpPr>
            <a:spLocks/>
          </p:cNvSpPr>
          <p:nvPr/>
        </p:nvSpPr>
        <p:spPr bwMode="auto">
          <a:xfrm>
            <a:off x="2395574" y="2764617"/>
            <a:ext cx="251362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8" y="144"/>
              </a:cxn>
              <a:cxn ang="0">
                <a:pos x="0" y="144"/>
              </a:cxn>
            </a:cxnLst>
            <a:rect l="0" t="0" r="r" b="b"/>
            <a:pathLst>
              <a:path w="108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8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Freeform 10"/>
          <p:cNvSpPr>
            <a:spLocks noEditPoints="1"/>
          </p:cNvSpPr>
          <p:nvPr/>
        </p:nvSpPr>
        <p:spPr bwMode="auto">
          <a:xfrm>
            <a:off x="2395574" y="2764617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8" y="144"/>
              </a:cxn>
              <a:cxn ang="0">
                <a:pos x="108" y="149"/>
              </a:cxn>
              <a:cxn ang="0">
                <a:pos x="0" y="149"/>
              </a:cxn>
              <a:cxn ang="0">
                <a:pos x="108" y="144"/>
              </a:cxn>
              <a:cxn ang="0">
                <a:pos x="108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4" y="144"/>
              </a:cxn>
              <a:cxn ang="0">
                <a:pos x="0" y="144"/>
              </a:cxn>
              <a:cxn ang="0">
                <a:pos x="108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8" y="144"/>
                </a:lnTo>
                <a:lnTo>
                  <a:pt x="108" y="149"/>
                </a:lnTo>
                <a:lnTo>
                  <a:pt x="0" y="149"/>
                </a:lnTo>
                <a:close/>
                <a:moveTo>
                  <a:pt x="108" y="144"/>
                </a:moveTo>
                <a:lnTo>
                  <a:pt x="108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4" y="144"/>
                </a:lnTo>
                <a:lnTo>
                  <a:pt x="0" y="144"/>
                </a:lnTo>
                <a:lnTo>
                  <a:pt x="108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1"/>
          <p:cNvSpPr>
            <a:spLocks/>
          </p:cNvSpPr>
          <p:nvPr/>
        </p:nvSpPr>
        <p:spPr bwMode="auto">
          <a:xfrm>
            <a:off x="2916152" y="2768851"/>
            <a:ext cx="251362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8" y="144"/>
              </a:cxn>
              <a:cxn ang="0">
                <a:pos x="0" y="144"/>
              </a:cxn>
            </a:cxnLst>
            <a:rect l="0" t="0" r="r" b="b"/>
            <a:pathLst>
              <a:path w="108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8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12"/>
          <p:cNvSpPr>
            <a:spLocks noEditPoints="1"/>
          </p:cNvSpPr>
          <p:nvPr/>
        </p:nvSpPr>
        <p:spPr bwMode="auto">
          <a:xfrm>
            <a:off x="2916152" y="2768851"/>
            <a:ext cx="26067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5" y="0"/>
              </a:cxn>
              <a:cxn ang="0">
                <a:pos x="112" y="144"/>
              </a:cxn>
              <a:cxn ang="0">
                <a:pos x="108" y="144"/>
              </a:cxn>
              <a:cxn ang="0">
                <a:pos x="108" y="149"/>
              </a:cxn>
              <a:cxn ang="0">
                <a:pos x="0" y="149"/>
              </a:cxn>
              <a:cxn ang="0">
                <a:pos x="108" y="144"/>
              </a:cxn>
              <a:cxn ang="0">
                <a:pos x="108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1" y="0"/>
              </a:cxn>
              <a:cxn ang="0">
                <a:pos x="4" y="144"/>
              </a:cxn>
              <a:cxn ang="0">
                <a:pos x="0" y="144"/>
              </a:cxn>
              <a:cxn ang="0">
                <a:pos x="108" y="144"/>
              </a:cxn>
            </a:cxnLst>
            <a:rect l="0" t="0" r="r" b="b"/>
            <a:pathLst>
              <a:path w="112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5" y="0"/>
                </a:lnTo>
                <a:lnTo>
                  <a:pt x="112" y="144"/>
                </a:lnTo>
                <a:lnTo>
                  <a:pt x="108" y="144"/>
                </a:lnTo>
                <a:lnTo>
                  <a:pt x="108" y="149"/>
                </a:lnTo>
                <a:lnTo>
                  <a:pt x="0" y="149"/>
                </a:lnTo>
                <a:close/>
                <a:moveTo>
                  <a:pt x="108" y="144"/>
                </a:moveTo>
                <a:lnTo>
                  <a:pt x="108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1" y="0"/>
                </a:lnTo>
                <a:lnTo>
                  <a:pt x="4" y="144"/>
                </a:lnTo>
                <a:lnTo>
                  <a:pt x="0" y="144"/>
                </a:lnTo>
                <a:lnTo>
                  <a:pt x="108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13"/>
          <p:cNvSpPr>
            <a:spLocks/>
          </p:cNvSpPr>
          <p:nvPr/>
        </p:nvSpPr>
        <p:spPr bwMode="auto">
          <a:xfrm>
            <a:off x="1400995" y="3305169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7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7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14"/>
          <p:cNvSpPr>
            <a:spLocks noEditPoints="1"/>
          </p:cNvSpPr>
          <p:nvPr/>
        </p:nvSpPr>
        <p:spPr bwMode="auto">
          <a:xfrm>
            <a:off x="1400995" y="3305169"/>
            <a:ext cx="516689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7" y="0"/>
              </a:cxn>
              <a:cxn ang="0">
                <a:pos x="37" y="0"/>
              </a:cxn>
              <a:cxn ang="0">
                <a:pos x="181" y="0"/>
              </a:cxn>
              <a:cxn ang="0">
                <a:pos x="186" y="0"/>
              </a:cxn>
              <a:cxn ang="0">
                <a:pos x="222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7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2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7" y="0"/>
                </a:lnTo>
                <a:lnTo>
                  <a:pt x="37" y="0"/>
                </a:lnTo>
                <a:lnTo>
                  <a:pt x="181" y="0"/>
                </a:lnTo>
                <a:lnTo>
                  <a:pt x="186" y="0"/>
                </a:lnTo>
                <a:lnTo>
                  <a:pt x="222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7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1254368" y="2389870"/>
            <a:ext cx="56425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902 MHz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7792113" y="2387134"/>
            <a:ext cx="602729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928  MHz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" name="Rectangle 21"/>
          <p:cNvSpPr>
            <a:spLocks noChangeArrowheads="1"/>
          </p:cNvSpPr>
          <p:nvPr/>
        </p:nvSpPr>
        <p:spPr bwMode="auto">
          <a:xfrm>
            <a:off x="863831" y="2815426"/>
            <a:ext cx="630734" cy="166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  <a:t>1 MHz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" name="Freeform 22"/>
          <p:cNvSpPr>
            <a:spLocks/>
          </p:cNvSpPr>
          <p:nvPr/>
        </p:nvSpPr>
        <p:spPr bwMode="auto">
          <a:xfrm>
            <a:off x="1906048" y="3305169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6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23"/>
          <p:cNvSpPr>
            <a:spLocks noEditPoints="1"/>
          </p:cNvSpPr>
          <p:nvPr/>
        </p:nvSpPr>
        <p:spPr bwMode="auto">
          <a:xfrm>
            <a:off x="1906048" y="3305169"/>
            <a:ext cx="51436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1" y="0"/>
              </a:cxn>
              <a:cxn ang="0">
                <a:pos x="185" y="0"/>
              </a:cxn>
              <a:cxn ang="0">
                <a:pos x="221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6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1" y="0"/>
                </a:lnTo>
                <a:lnTo>
                  <a:pt x="185" y="0"/>
                </a:lnTo>
                <a:lnTo>
                  <a:pt x="221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6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24"/>
          <p:cNvSpPr>
            <a:spLocks/>
          </p:cNvSpPr>
          <p:nvPr/>
        </p:nvSpPr>
        <p:spPr bwMode="auto">
          <a:xfrm>
            <a:off x="2411099" y="3305169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6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25"/>
          <p:cNvSpPr>
            <a:spLocks noEditPoints="1"/>
          </p:cNvSpPr>
          <p:nvPr/>
        </p:nvSpPr>
        <p:spPr bwMode="auto">
          <a:xfrm>
            <a:off x="2411099" y="3305169"/>
            <a:ext cx="51436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1" y="0"/>
              </a:cxn>
              <a:cxn ang="0">
                <a:pos x="185" y="0"/>
              </a:cxn>
              <a:cxn ang="0">
                <a:pos x="221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6" y="4"/>
              </a:cxn>
              <a:cxn ang="0">
                <a:pos x="41" y="0"/>
              </a:cxn>
              <a:cxn ang="0">
                <a:pos x="4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1" y="0"/>
                </a:lnTo>
                <a:lnTo>
                  <a:pt x="185" y="0"/>
                </a:lnTo>
                <a:lnTo>
                  <a:pt x="221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6" y="4"/>
                </a:lnTo>
                <a:lnTo>
                  <a:pt x="41" y="0"/>
                </a:lnTo>
                <a:lnTo>
                  <a:pt x="4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26"/>
          <p:cNvSpPr>
            <a:spLocks/>
          </p:cNvSpPr>
          <p:nvPr/>
        </p:nvSpPr>
        <p:spPr bwMode="auto">
          <a:xfrm>
            <a:off x="2916152" y="3305169"/>
            <a:ext cx="502724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0" y="0"/>
              </a:cxn>
              <a:cxn ang="0">
                <a:pos x="216" y="144"/>
              </a:cxn>
              <a:cxn ang="0">
                <a:pos x="0" y="144"/>
              </a:cxn>
            </a:cxnLst>
            <a:rect l="0" t="0" r="r" b="b"/>
            <a:pathLst>
              <a:path w="216" h="144">
                <a:moveTo>
                  <a:pt x="0" y="144"/>
                </a:moveTo>
                <a:lnTo>
                  <a:pt x="36" y="0"/>
                </a:lnTo>
                <a:lnTo>
                  <a:pt x="180" y="0"/>
                </a:lnTo>
                <a:lnTo>
                  <a:pt x="216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27"/>
          <p:cNvSpPr>
            <a:spLocks noEditPoints="1"/>
          </p:cNvSpPr>
          <p:nvPr/>
        </p:nvSpPr>
        <p:spPr bwMode="auto">
          <a:xfrm>
            <a:off x="2916152" y="3305169"/>
            <a:ext cx="51436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0" y="0"/>
              </a:cxn>
              <a:cxn ang="0">
                <a:pos x="185" y="0"/>
              </a:cxn>
              <a:cxn ang="0">
                <a:pos x="221" y="144"/>
              </a:cxn>
              <a:cxn ang="0">
                <a:pos x="216" y="144"/>
              </a:cxn>
              <a:cxn ang="0">
                <a:pos x="216" y="149"/>
              </a:cxn>
              <a:cxn ang="0">
                <a:pos x="0" y="149"/>
              </a:cxn>
              <a:cxn ang="0">
                <a:pos x="216" y="144"/>
              </a:cxn>
              <a:cxn ang="0">
                <a:pos x="216" y="144"/>
              </a:cxn>
              <a:cxn ang="0">
                <a:pos x="180" y="0"/>
              </a:cxn>
              <a:cxn ang="0">
                <a:pos x="180" y="4"/>
              </a:cxn>
              <a:cxn ang="0">
                <a:pos x="36" y="4"/>
              </a:cxn>
              <a:cxn ang="0">
                <a:pos x="40" y="0"/>
              </a:cxn>
              <a:cxn ang="0">
                <a:pos x="4" y="144"/>
              </a:cxn>
              <a:cxn ang="0">
                <a:pos x="0" y="144"/>
              </a:cxn>
              <a:cxn ang="0">
                <a:pos x="216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0" y="0"/>
                </a:lnTo>
                <a:lnTo>
                  <a:pt x="185" y="0"/>
                </a:lnTo>
                <a:lnTo>
                  <a:pt x="221" y="144"/>
                </a:lnTo>
                <a:lnTo>
                  <a:pt x="216" y="144"/>
                </a:lnTo>
                <a:lnTo>
                  <a:pt x="216" y="149"/>
                </a:lnTo>
                <a:lnTo>
                  <a:pt x="0" y="149"/>
                </a:lnTo>
                <a:close/>
                <a:moveTo>
                  <a:pt x="216" y="144"/>
                </a:moveTo>
                <a:lnTo>
                  <a:pt x="216" y="144"/>
                </a:lnTo>
                <a:lnTo>
                  <a:pt x="180" y="0"/>
                </a:lnTo>
                <a:lnTo>
                  <a:pt x="180" y="4"/>
                </a:lnTo>
                <a:lnTo>
                  <a:pt x="36" y="4"/>
                </a:lnTo>
                <a:lnTo>
                  <a:pt x="40" y="0"/>
                </a:lnTo>
                <a:lnTo>
                  <a:pt x="4" y="144"/>
                </a:lnTo>
                <a:lnTo>
                  <a:pt x="0" y="144"/>
                </a:lnTo>
                <a:lnTo>
                  <a:pt x="216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Rectangle 28"/>
          <p:cNvSpPr>
            <a:spLocks noChangeArrowheads="1"/>
          </p:cNvSpPr>
          <p:nvPr/>
        </p:nvSpPr>
        <p:spPr bwMode="auto">
          <a:xfrm>
            <a:off x="865944" y="3344687"/>
            <a:ext cx="619096" cy="166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  <a:t>2 MHz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1906048" y="3823140"/>
            <a:ext cx="1010104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398" y="0"/>
              </a:cxn>
              <a:cxn ang="0">
                <a:pos x="434" y="145"/>
              </a:cxn>
              <a:cxn ang="0">
                <a:pos x="0" y="145"/>
              </a:cxn>
            </a:cxnLst>
            <a:rect l="0" t="0" r="r" b="b"/>
            <a:pathLst>
              <a:path w="434" h="145">
                <a:moveTo>
                  <a:pt x="0" y="145"/>
                </a:moveTo>
                <a:lnTo>
                  <a:pt x="36" y="0"/>
                </a:lnTo>
                <a:lnTo>
                  <a:pt x="398" y="0"/>
                </a:lnTo>
                <a:lnTo>
                  <a:pt x="434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30"/>
          <p:cNvSpPr>
            <a:spLocks noEditPoints="1"/>
          </p:cNvSpPr>
          <p:nvPr/>
        </p:nvSpPr>
        <p:spPr bwMode="auto">
          <a:xfrm>
            <a:off x="1906048" y="3823140"/>
            <a:ext cx="1019414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398" y="0"/>
              </a:cxn>
              <a:cxn ang="0">
                <a:pos x="402" y="0"/>
              </a:cxn>
              <a:cxn ang="0">
                <a:pos x="438" y="145"/>
              </a:cxn>
              <a:cxn ang="0">
                <a:pos x="434" y="145"/>
              </a:cxn>
              <a:cxn ang="0">
                <a:pos x="434" y="149"/>
              </a:cxn>
              <a:cxn ang="0">
                <a:pos x="0" y="149"/>
              </a:cxn>
              <a:cxn ang="0">
                <a:pos x="434" y="145"/>
              </a:cxn>
              <a:cxn ang="0">
                <a:pos x="434" y="145"/>
              </a:cxn>
              <a:cxn ang="0">
                <a:pos x="398" y="0"/>
              </a:cxn>
              <a:cxn ang="0">
                <a:pos x="398" y="5"/>
              </a:cxn>
              <a:cxn ang="0">
                <a:pos x="36" y="5"/>
              </a:cxn>
              <a:cxn ang="0">
                <a:pos x="41" y="0"/>
              </a:cxn>
              <a:cxn ang="0">
                <a:pos x="5" y="145"/>
              </a:cxn>
              <a:cxn ang="0">
                <a:pos x="0" y="145"/>
              </a:cxn>
              <a:cxn ang="0">
                <a:pos x="434" y="145"/>
              </a:cxn>
            </a:cxnLst>
            <a:rect l="0" t="0" r="r" b="b"/>
            <a:pathLst>
              <a:path w="4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398" y="0"/>
                </a:lnTo>
                <a:lnTo>
                  <a:pt x="402" y="0"/>
                </a:lnTo>
                <a:lnTo>
                  <a:pt x="438" y="145"/>
                </a:lnTo>
                <a:lnTo>
                  <a:pt x="434" y="145"/>
                </a:lnTo>
                <a:lnTo>
                  <a:pt x="434" y="149"/>
                </a:lnTo>
                <a:lnTo>
                  <a:pt x="0" y="149"/>
                </a:lnTo>
                <a:close/>
                <a:moveTo>
                  <a:pt x="434" y="145"/>
                </a:moveTo>
                <a:lnTo>
                  <a:pt x="434" y="145"/>
                </a:lnTo>
                <a:lnTo>
                  <a:pt x="398" y="0"/>
                </a:lnTo>
                <a:lnTo>
                  <a:pt x="398" y="5"/>
                </a:lnTo>
                <a:lnTo>
                  <a:pt x="36" y="5"/>
                </a:lnTo>
                <a:lnTo>
                  <a:pt x="41" y="0"/>
                </a:lnTo>
                <a:lnTo>
                  <a:pt x="5" y="145"/>
                </a:lnTo>
                <a:lnTo>
                  <a:pt x="0" y="145"/>
                </a:lnTo>
                <a:lnTo>
                  <a:pt x="434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Freeform 31"/>
          <p:cNvSpPr>
            <a:spLocks/>
          </p:cNvSpPr>
          <p:nvPr/>
        </p:nvSpPr>
        <p:spPr bwMode="auto">
          <a:xfrm>
            <a:off x="2916152" y="3823140"/>
            <a:ext cx="1007777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397" y="0"/>
              </a:cxn>
              <a:cxn ang="0">
                <a:pos x="433" y="145"/>
              </a:cxn>
              <a:cxn ang="0">
                <a:pos x="0" y="145"/>
              </a:cxn>
            </a:cxnLst>
            <a:rect l="0" t="0" r="r" b="b"/>
            <a:pathLst>
              <a:path w="433" h="145">
                <a:moveTo>
                  <a:pt x="0" y="145"/>
                </a:moveTo>
                <a:lnTo>
                  <a:pt x="36" y="0"/>
                </a:lnTo>
                <a:lnTo>
                  <a:pt x="397" y="0"/>
                </a:lnTo>
                <a:lnTo>
                  <a:pt x="433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32"/>
          <p:cNvSpPr>
            <a:spLocks noEditPoints="1"/>
          </p:cNvSpPr>
          <p:nvPr/>
        </p:nvSpPr>
        <p:spPr bwMode="auto">
          <a:xfrm>
            <a:off x="2916152" y="3823140"/>
            <a:ext cx="1019414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397" y="0"/>
              </a:cxn>
              <a:cxn ang="0">
                <a:pos x="401" y="0"/>
              </a:cxn>
              <a:cxn ang="0">
                <a:pos x="438" y="145"/>
              </a:cxn>
              <a:cxn ang="0">
                <a:pos x="433" y="145"/>
              </a:cxn>
              <a:cxn ang="0">
                <a:pos x="433" y="149"/>
              </a:cxn>
              <a:cxn ang="0">
                <a:pos x="0" y="149"/>
              </a:cxn>
              <a:cxn ang="0">
                <a:pos x="433" y="145"/>
              </a:cxn>
              <a:cxn ang="0">
                <a:pos x="433" y="145"/>
              </a:cxn>
              <a:cxn ang="0">
                <a:pos x="397" y="0"/>
              </a:cxn>
              <a:cxn ang="0">
                <a:pos x="397" y="5"/>
              </a:cxn>
              <a:cxn ang="0">
                <a:pos x="36" y="5"/>
              </a:cxn>
              <a:cxn ang="0">
                <a:pos x="40" y="0"/>
              </a:cxn>
              <a:cxn ang="0">
                <a:pos x="4" y="145"/>
              </a:cxn>
              <a:cxn ang="0">
                <a:pos x="0" y="145"/>
              </a:cxn>
              <a:cxn ang="0">
                <a:pos x="433" y="145"/>
              </a:cxn>
            </a:cxnLst>
            <a:rect l="0" t="0" r="r" b="b"/>
            <a:pathLst>
              <a:path w="4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397" y="0"/>
                </a:lnTo>
                <a:lnTo>
                  <a:pt x="401" y="0"/>
                </a:lnTo>
                <a:lnTo>
                  <a:pt x="438" y="145"/>
                </a:lnTo>
                <a:lnTo>
                  <a:pt x="433" y="145"/>
                </a:lnTo>
                <a:lnTo>
                  <a:pt x="433" y="149"/>
                </a:lnTo>
                <a:lnTo>
                  <a:pt x="0" y="149"/>
                </a:lnTo>
                <a:close/>
                <a:moveTo>
                  <a:pt x="433" y="145"/>
                </a:moveTo>
                <a:lnTo>
                  <a:pt x="433" y="145"/>
                </a:lnTo>
                <a:lnTo>
                  <a:pt x="397" y="0"/>
                </a:lnTo>
                <a:lnTo>
                  <a:pt x="397" y="5"/>
                </a:lnTo>
                <a:lnTo>
                  <a:pt x="36" y="5"/>
                </a:lnTo>
                <a:lnTo>
                  <a:pt x="40" y="0"/>
                </a:lnTo>
                <a:lnTo>
                  <a:pt x="4" y="145"/>
                </a:lnTo>
                <a:lnTo>
                  <a:pt x="0" y="145"/>
                </a:lnTo>
                <a:lnTo>
                  <a:pt x="433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Rectangle 33"/>
          <p:cNvSpPr>
            <a:spLocks noChangeArrowheads="1"/>
          </p:cNvSpPr>
          <p:nvPr/>
        </p:nvSpPr>
        <p:spPr bwMode="auto">
          <a:xfrm>
            <a:off x="835431" y="3818906"/>
            <a:ext cx="619096" cy="166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  <a:t>4 MHz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" name="Freeform 34"/>
          <p:cNvSpPr>
            <a:spLocks/>
          </p:cNvSpPr>
          <p:nvPr/>
        </p:nvSpPr>
        <p:spPr bwMode="auto">
          <a:xfrm>
            <a:off x="1906048" y="4365104"/>
            <a:ext cx="2017881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831" y="0"/>
              </a:cxn>
              <a:cxn ang="0">
                <a:pos x="867" y="145"/>
              </a:cxn>
              <a:cxn ang="0">
                <a:pos x="0" y="145"/>
              </a:cxn>
            </a:cxnLst>
            <a:rect l="0" t="0" r="r" b="b"/>
            <a:pathLst>
              <a:path w="867" h="145">
                <a:moveTo>
                  <a:pt x="0" y="145"/>
                </a:moveTo>
                <a:lnTo>
                  <a:pt x="36" y="0"/>
                </a:lnTo>
                <a:lnTo>
                  <a:pt x="831" y="0"/>
                </a:lnTo>
                <a:lnTo>
                  <a:pt x="867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35"/>
          <p:cNvSpPr>
            <a:spLocks noEditPoints="1"/>
          </p:cNvSpPr>
          <p:nvPr/>
        </p:nvSpPr>
        <p:spPr bwMode="auto">
          <a:xfrm>
            <a:off x="1906048" y="4365104"/>
            <a:ext cx="2029517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831" y="0"/>
              </a:cxn>
              <a:cxn ang="0">
                <a:pos x="835" y="0"/>
              </a:cxn>
              <a:cxn ang="0">
                <a:pos x="872" y="145"/>
              </a:cxn>
              <a:cxn ang="0">
                <a:pos x="867" y="145"/>
              </a:cxn>
              <a:cxn ang="0">
                <a:pos x="867" y="149"/>
              </a:cxn>
              <a:cxn ang="0">
                <a:pos x="0" y="149"/>
              </a:cxn>
              <a:cxn ang="0">
                <a:pos x="867" y="145"/>
              </a:cxn>
              <a:cxn ang="0">
                <a:pos x="867" y="145"/>
              </a:cxn>
              <a:cxn ang="0">
                <a:pos x="831" y="0"/>
              </a:cxn>
              <a:cxn ang="0">
                <a:pos x="831" y="5"/>
              </a:cxn>
              <a:cxn ang="0">
                <a:pos x="36" y="5"/>
              </a:cxn>
              <a:cxn ang="0">
                <a:pos x="41" y="0"/>
              </a:cxn>
              <a:cxn ang="0">
                <a:pos x="5" y="145"/>
              </a:cxn>
              <a:cxn ang="0">
                <a:pos x="0" y="145"/>
              </a:cxn>
              <a:cxn ang="0">
                <a:pos x="867" y="145"/>
              </a:cxn>
            </a:cxnLst>
            <a:rect l="0" t="0" r="r" b="b"/>
            <a:pathLst>
              <a:path w="872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831" y="0"/>
                </a:lnTo>
                <a:lnTo>
                  <a:pt x="835" y="0"/>
                </a:lnTo>
                <a:lnTo>
                  <a:pt x="872" y="145"/>
                </a:lnTo>
                <a:lnTo>
                  <a:pt x="867" y="145"/>
                </a:lnTo>
                <a:lnTo>
                  <a:pt x="867" y="149"/>
                </a:lnTo>
                <a:lnTo>
                  <a:pt x="0" y="149"/>
                </a:lnTo>
                <a:close/>
                <a:moveTo>
                  <a:pt x="867" y="145"/>
                </a:moveTo>
                <a:lnTo>
                  <a:pt x="867" y="145"/>
                </a:lnTo>
                <a:lnTo>
                  <a:pt x="831" y="0"/>
                </a:lnTo>
                <a:lnTo>
                  <a:pt x="831" y="5"/>
                </a:lnTo>
                <a:lnTo>
                  <a:pt x="36" y="5"/>
                </a:lnTo>
                <a:lnTo>
                  <a:pt x="41" y="0"/>
                </a:lnTo>
                <a:lnTo>
                  <a:pt x="5" y="145"/>
                </a:lnTo>
                <a:lnTo>
                  <a:pt x="0" y="145"/>
                </a:lnTo>
                <a:lnTo>
                  <a:pt x="867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Rectangle 36"/>
          <p:cNvSpPr>
            <a:spLocks noChangeArrowheads="1"/>
          </p:cNvSpPr>
          <p:nvPr/>
        </p:nvSpPr>
        <p:spPr bwMode="auto">
          <a:xfrm>
            <a:off x="835431" y="4360870"/>
            <a:ext cx="619096" cy="166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  <a:t>8 MHz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" name="Freeform 37"/>
          <p:cNvSpPr>
            <a:spLocks/>
          </p:cNvSpPr>
          <p:nvPr/>
        </p:nvSpPr>
        <p:spPr bwMode="auto">
          <a:xfrm>
            <a:off x="3418876" y="2768851"/>
            <a:ext cx="253690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2" y="0"/>
              </a:cxn>
              <a:cxn ang="0">
                <a:pos x="109" y="144"/>
              </a:cxn>
              <a:cxn ang="0">
                <a:pos x="0" y="144"/>
              </a:cxn>
            </a:cxnLst>
            <a:rect l="0" t="0" r="r" b="b"/>
            <a:pathLst>
              <a:path w="109" h="144">
                <a:moveTo>
                  <a:pt x="0" y="144"/>
                </a:moveTo>
                <a:lnTo>
                  <a:pt x="27" y="0"/>
                </a:lnTo>
                <a:lnTo>
                  <a:pt x="82" y="0"/>
                </a:lnTo>
                <a:lnTo>
                  <a:pt x="109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Freeform 38"/>
          <p:cNvSpPr>
            <a:spLocks noEditPoints="1"/>
          </p:cNvSpPr>
          <p:nvPr/>
        </p:nvSpPr>
        <p:spPr bwMode="auto">
          <a:xfrm>
            <a:off x="3418876" y="2768851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2" y="0"/>
              </a:cxn>
              <a:cxn ang="0">
                <a:pos x="86" y="0"/>
              </a:cxn>
              <a:cxn ang="0">
                <a:pos x="113" y="144"/>
              </a:cxn>
              <a:cxn ang="0">
                <a:pos x="109" y="144"/>
              </a:cxn>
              <a:cxn ang="0">
                <a:pos x="109" y="149"/>
              </a:cxn>
              <a:cxn ang="0">
                <a:pos x="0" y="149"/>
              </a:cxn>
              <a:cxn ang="0">
                <a:pos x="109" y="144"/>
              </a:cxn>
              <a:cxn ang="0">
                <a:pos x="109" y="144"/>
              </a:cxn>
              <a:cxn ang="0">
                <a:pos x="82" y="0"/>
              </a:cxn>
              <a:cxn ang="0">
                <a:pos x="82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9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2" y="0"/>
                </a:lnTo>
                <a:lnTo>
                  <a:pt x="86" y="0"/>
                </a:lnTo>
                <a:lnTo>
                  <a:pt x="113" y="144"/>
                </a:lnTo>
                <a:lnTo>
                  <a:pt x="109" y="144"/>
                </a:lnTo>
                <a:lnTo>
                  <a:pt x="109" y="149"/>
                </a:lnTo>
                <a:lnTo>
                  <a:pt x="0" y="149"/>
                </a:lnTo>
                <a:close/>
                <a:moveTo>
                  <a:pt x="109" y="144"/>
                </a:moveTo>
                <a:lnTo>
                  <a:pt x="109" y="144"/>
                </a:lnTo>
                <a:lnTo>
                  <a:pt x="82" y="0"/>
                </a:lnTo>
                <a:lnTo>
                  <a:pt x="82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9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Freeform 39"/>
          <p:cNvSpPr>
            <a:spLocks/>
          </p:cNvSpPr>
          <p:nvPr/>
        </p:nvSpPr>
        <p:spPr bwMode="auto">
          <a:xfrm>
            <a:off x="3923928" y="2768851"/>
            <a:ext cx="251362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8" y="144"/>
              </a:cxn>
              <a:cxn ang="0">
                <a:pos x="0" y="144"/>
              </a:cxn>
            </a:cxnLst>
            <a:rect l="0" t="0" r="r" b="b"/>
            <a:pathLst>
              <a:path w="108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8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Freeform 40"/>
          <p:cNvSpPr>
            <a:spLocks noEditPoints="1"/>
          </p:cNvSpPr>
          <p:nvPr/>
        </p:nvSpPr>
        <p:spPr bwMode="auto">
          <a:xfrm>
            <a:off x="3923928" y="2768851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8" y="144"/>
              </a:cxn>
              <a:cxn ang="0">
                <a:pos x="108" y="149"/>
              </a:cxn>
              <a:cxn ang="0">
                <a:pos x="0" y="149"/>
              </a:cxn>
              <a:cxn ang="0">
                <a:pos x="108" y="144"/>
              </a:cxn>
              <a:cxn ang="0">
                <a:pos x="108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8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8" y="144"/>
                </a:lnTo>
                <a:lnTo>
                  <a:pt x="108" y="149"/>
                </a:lnTo>
                <a:lnTo>
                  <a:pt x="0" y="149"/>
                </a:lnTo>
                <a:close/>
                <a:moveTo>
                  <a:pt x="108" y="144"/>
                </a:moveTo>
                <a:lnTo>
                  <a:pt x="108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8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Freeform 41"/>
          <p:cNvSpPr>
            <a:spLocks/>
          </p:cNvSpPr>
          <p:nvPr/>
        </p:nvSpPr>
        <p:spPr bwMode="auto">
          <a:xfrm>
            <a:off x="4428980" y="2768851"/>
            <a:ext cx="251362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8" y="144"/>
              </a:cxn>
              <a:cxn ang="0">
                <a:pos x="0" y="144"/>
              </a:cxn>
            </a:cxnLst>
            <a:rect l="0" t="0" r="r" b="b"/>
            <a:pathLst>
              <a:path w="108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8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Freeform 42"/>
          <p:cNvSpPr>
            <a:spLocks noEditPoints="1"/>
          </p:cNvSpPr>
          <p:nvPr/>
        </p:nvSpPr>
        <p:spPr bwMode="auto">
          <a:xfrm>
            <a:off x="4428980" y="2768851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8" y="144"/>
              </a:cxn>
              <a:cxn ang="0">
                <a:pos x="108" y="149"/>
              </a:cxn>
              <a:cxn ang="0">
                <a:pos x="0" y="149"/>
              </a:cxn>
              <a:cxn ang="0">
                <a:pos x="108" y="144"/>
              </a:cxn>
              <a:cxn ang="0">
                <a:pos x="108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1" y="0"/>
              </a:cxn>
              <a:cxn ang="0">
                <a:pos x="4" y="144"/>
              </a:cxn>
              <a:cxn ang="0">
                <a:pos x="0" y="144"/>
              </a:cxn>
              <a:cxn ang="0">
                <a:pos x="108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8" y="144"/>
                </a:lnTo>
                <a:lnTo>
                  <a:pt x="108" y="149"/>
                </a:lnTo>
                <a:lnTo>
                  <a:pt x="0" y="149"/>
                </a:lnTo>
                <a:close/>
                <a:moveTo>
                  <a:pt x="108" y="144"/>
                </a:moveTo>
                <a:lnTo>
                  <a:pt x="108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1" y="0"/>
                </a:lnTo>
                <a:lnTo>
                  <a:pt x="4" y="144"/>
                </a:lnTo>
                <a:lnTo>
                  <a:pt x="0" y="144"/>
                </a:lnTo>
                <a:lnTo>
                  <a:pt x="108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Freeform 45"/>
          <p:cNvSpPr>
            <a:spLocks/>
          </p:cNvSpPr>
          <p:nvPr/>
        </p:nvSpPr>
        <p:spPr bwMode="auto">
          <a:xfrm>
            <a:off x="5436756" y="2768851"/>
            <a:ext cx="253690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9" y="144"/>
              </a:cxn>
              <a:cxn ang="0">
                <a:pos x="0" y="144"/>
              </a:cxn>
            </a:cxnLst>
            <a:rect l="0" t="0" r="r" b="b"/>
            <a:pathLst>
              <a:path w="109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9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Freeform 46"/>
          <p:cNvSpPr>
            <a:spLocks noEditPoints="1"/>
          </p:cNvSpPr>
          <p:nvPr/>
        </p:nvSpPr>
        <p:spPr bwMode="auto">
          <a:xfrm>
            <a:off x="5436756" y="2768851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9" y="144"/>
              </a:cxn>
              <a:cxn ang="0">
                <a:pos x="109" y="149"/>
              </a:cxn>
              <a:cxn ang="0">
                <a:pos x="0" y="149"/>
              </a:cxn>
              <a:cxn ang="0">
                <a:pos x="109" y="144"/>
              </a:cxn>
              <a:cxn ang="0">
                <a:pos x="109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9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9" y="144"/>
                </a:lnTo>
                <a:lnTo>
                  <a:pt x="109" y="149"/>
                </a:lnTo>
                <a:lnTo>
                  <a:pt x="0" y="149"/>
                </a:lnTo>
                <a:close/>
                <a:moveTo>
                  <a:pt x="109" y="144"/>
                </a:moveTo>
                <a:lnTo>
                  <a:pt x="109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9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Freeform 47"/>
          <p:cNvSpPr>
            <a:spLocks/>
          </p:cNvSpPr>
          <p:nvPr/>
        </p:nvSpPr>
        <p:spPr bwMode="auto">
          <a:xfrm>
            <a:off x="5941809" y="2768851"/>
            <a:ext cx="251362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8" y="144"/>
              </a:cxn>
              <a:cxn ang="0">
                <a:pos x="0" y="144"/>
              </a:cxn>
            </a:cxnLst>
            <a:rect l="0" t="0" r="r" b="b"/>
            <a:pathLst>
              <a:path w="108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8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Freeform 48"/>
          <p:cNvSpPr>
            <a:spLocks noEditPoints="1"/>
          </p:cNvSpPr>
          <p:nvPr/>
        </p:nvSpPr>
        <p:spPr bwMode="auto">
          <a:xfrm>
            <a:off x="5941809" y="2768851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8" y="144"/>
              </a:cxn>
              <a:cxn ang="0">
                <a:pos x="108" y="149"/>
              </a:cxn>
              <a:cxn ang="0">
                <a:pos x="0" y="149"/>
              </a:cxn>
              <a:cxn ang="0">
                <a:pos x="108" y="144"/>
              </a:cxn>
              <a:cxn ang="0">
                <a:pos x="108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4" y="144"/>
              </a:cxn>
              <a:cxn ang="0">
                <a:pos x="0" y="144"/>
              </a:cxn>
              <a:cxn ang="0">
                <a:pos x="108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8" y="144"/>
                </a:lnTo>
                <a:lnTo>
                  <a:pt x="108" y="149"/>
                </a:lnTo>
                <a:lnTo>
                  <a:pt x="0" y="149"/>
                </a:lnTo>
                <a:close/>
                <a:moveTo>
                  <a:pt x="108" y="144"/>
                </a:moveTo>
                <a:lnTo>
                  <a:pt x="108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4" y="144"/>
                </a:lnTo>
                <a:lnTo>
                  <a:pt x="0" y="144"/>
                </a:lnTo>
                <a:lnTo>
                  <a:pt x="108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Freeform 51"/>
          <p:cNvSpPr>
            <a:spLocks/>
          </p:cNvSpPr>
          <p:nvPr/>
        </p:nvSpPr>
        <p:spPr bwMode="auto">
          <a:xfrm>
            <a:off x="6949584" y="2768851"/>
            <a:ext cx="253690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2" y="0"/>
              </a:cxn>
              <a:cxn ang="0">
                <a:pos x="109" y="144"/>
              </a:cxn>
              <a:cxn ang="0">
                <a:pos x="0" y="144"/>
              </a:cxn>
            </a:cxnLst>
            <a:rect l="0" t="0" r="r" b="b"/>
            <a:pathLst>
              <a:path w="109" h="144">
                <a:moveTo>
                  <a:pt x="0" y="144"/>
                </a:moveTo>
                <a:lnTo>
                  <a:pt x="27" y="0"/>
                </a:lnTo>
                <a:lnTo>
                  <a:pt x="82" y="0"/>
                </a:lnTo>
                <a:lnTo>
                  <a:pt x="109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Freeform 52"/>
          <p:cNvSpPr>
            <a:spLocks noEditPoints="1"/>
          </p:cNvSpPr>
          <p:nvPr/>
        </p:nvSpPr>
        <p:spPr bwMode="auto">
          <a:xfrm>
            <a:off x="6949584" y="2768851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2" y="0"/>
              </a:cxn>
              <a:cxn ang="0">
                <a:pos x="86" y="0"/>
              </a:cxn>
              <a:cxn ang="0">
                <a:pos x="113" y="144"/>
              </a:cxn>
              <a:cxn ang="0">
                <a:pos x="109" y="144"/>
              </a:cxn>
              <a:cxn ang="0">
                <a:pos x="109" y="149"/>
              </a:cxn>
              <a:cxn ang="0">
                <a:pos x="0" y="149"/>
              </a:cxn>
              <a:cxn ang="0">
                <a:pos x="109" y="144"/>
              </a:cxn>
              <a:cxn ang="0">
                <a:pos x="109" y="144"/>
              </a:cxn>
              <a:cxn ang="0">
                <a:pos x="82" y="0"/>
              </a:cxn>
              <a:cxn ang="0">
                <a:pos x="82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9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2" y="0"/>
                </a:lnTo>
                <a:lnTo>
                  <a:pt x="86" y="0"/>
                </a:lnTo>
                <a:lnTo>
                  <a:pt x="113" y="144"/>
                </a:lnTo>
                <a:lnTo>
                  <a:pt x="109" y="144"/>
                </a:lnTo>
                <a:lnTo>
                  <a:pt x="109" y="149"/>
                </a:lnTo>
                <a:lnTo>
                  <a:pt x="0" y="149"/>
                </a:lnTo>
                <a:close/>
                <a:moveTo>
                  <a:pt x="109" y="144"/>
                </a:moveTo>
                <a:lnTo>
                  <a:pt x="109" y="144"/>
                </a:lnTo>
                <a:lnTo>
                  <a:pt x="82" y="0"/>
                </a:lnTo>
                <a:lnTo>
                  <a:pt x="82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9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Freeform 53"/>
          <p:cNvSpPr>
            <a:spLocks/>
          </p:cNvSpPr>
          <p:nvPr/>
        </p:nvSpPr>
        <p:spPr bwMode="auto">
          <a:xfrm>
            <a:off x="7464162" y="2768851"/>
            <a:ext cx="251362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8" y="144"/>
              </a:cxn>
              <a:cxn ang="0">
                <a:pos x="0" y="144"/>
              </a:cxn>
            </a:cxnLst>
            <a:rect l="0" t="0" r="r" b="b"/>
            <a:pathLst>
              <a:path w="108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8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Freeform 54"/>
          <p:cNvSpPr>
            <a:spLocks noEditPoints="1"/>
          </p:cNvSpPr>
          <p:nvPr/>
        </p:nvSpPr>
        <p:spPr bwMode="auto">
          <a:xfrm>
            <a:off x="7454637" y="2768851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8" y="144"/>
              </a:cxn>
              <a:cxn ang="0">
                <a:pos x="108" y="149"/>
              </a:cxn>
              <a:cxn ang="0">
                <a:pos x="0" y="149"/>
              </a:cxn>
              <a:cxn ang="0">
                <a:pos x="108" y="144"/>
              </a:cxn>
              <a:cxn ang="0">
                <a:pos x="108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8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8" y="144"/>
                </a:lnTo>
                <a:lnTo>
                  <a:pt x="108" y="149"/>
                </a:lnTo>
                <a:lnTo>
                  <a:pt x="0" y="149"/>
                </a:lnTo>
                <a:close/>
                <a:moveTo>
                  <a:pt x="108" y="144"/>
                </a:moveTo>
                <a:lnTo>
                  <a:pt x="108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8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Freeform 55"/>
          <p:cNvSpPr>
            <a:spLocks/>
          </p:cNvSpPr>
          <p:nvPr/>
        </p:nvSpPr>
        <p:spPr bwMode="auto">
          <a:xfrm>
            <a:off x="3418876" y="3305169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6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Freeform 56"/>
          <p:cNvSpPr>
            <a:spLocks noEditPoints="1"/>
          </p:cNvSpPr>
          <p:nvPr/>
        </p:nvSpPr>
        <p:spPr bwMode="auto">
          <a:xfrm>
            <a:off x="3418876" y="3305169"/>
            <a:ext cx="516689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1" y="0"/>
              </a:cxn>
              <a:cxn ang="0">
                <a:pos x="185" y="0"/>
              </a:cxn>
              <a:cxn ang="0">
                <a:pos x="222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6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2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1" y="0"/>
                </a:lnTo>
                <a:lnTo>
                  <a:pt x="185" y="0"/>
                </a:lnTo>
                <a:lnTo>
                  <a:pt x="222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6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Freeform 57"/>
          <p:cNvSpPr>
            <a:spLocks/>
          </p:cNvSpPr>
          <p:nvPr/>
        </p:nvSpPr>
        <p:spPr bwMode="auto">
          <a:xfrm>
            <a:off x="3923928" y="3305169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6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Freeform 58"/>
          <p:cNvSpPr>
            <a:spLocks noEditPoints="1"/>
          </p:cNvSpPr>
          <p:nvPr/>
        </p:nvSpPr>
        <p:spPr bwMode="auto">
          <a:xfrm>
            <a:off x="3923928" y="3305169"/>
            <a:ext cx="51436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1" y="0"/>
              </a:cxn>
              <a:cxn ang="0">
                <a:pos x="185" y="0"/>
              </a:cxn>
              <a:cxn ang="0">
                <a:pos x="221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6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1" y="0"/>
                </a:lnTo>
                <a:lnTo>
                  <a:pt x="185" y="0"/>
                </a:lnTo>
                <a:lnTo>
                  <a:pt x="221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6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Freeform 59"/>
          <p:cNvSpPr>
            <a:spLocks/>
          </p:cNvSpPr>
          <p:nvPr/>
        </p:nvSpPr>
        <p:spPr bwMode="auto">
          <a:xfrm>
            <a:off x="4428980" y="3305169"/>
            <a:ext cx="502724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0" y="0"/>
              </a:cxn>
              <a:cxn ang="0">
                <a:pos x="216" y="144"/>
              </a:cxn>
              <a:cxn ang="0">
                <a:pos x="0" y="144"/>
              </a:cxn>
            </a:cxnLst>
            <a:rect l="0" t="0" r="r" b="b"/>
            <a:pathLst>
              <a:path w="216" h="144">
                <a:moveTo>
                  <a:pt x="0" y="144"/>
                </a:moveTo>
                <a:lnTo>
                  <a:pt x="36" y="0"/>
                </a:lnTo>
                <a:lnTo>
                  <a:pt x="180" y="0"/>
                </a:lnTo>
                <a:lnTo>
                  <a:pt x="216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Freeform 60"/>
          <p:cNvSpPr>
            <a:spLocks noEditPoints="1"/>
          </p:cNvSpPr>
          <p:nvPr/>
        </p:nvSpPr>
        <p:spPr bwMode="auto">
          <a:xfrm>
            <a:off x="4428980" y="3305169"/>
            <a:ext cx="51436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0" y="0"/>
              </a:cxn>
              <a:cxn ang="0">
                <a:pos x="185" y="0"/>
              </a:cxn>
              <a:cxn ang="0">
                <a:pos x="221" y="144"/>
              </a:cxn>
              <a:cxn ang="0">
                <a:pos x="216" y="144"/>
              </a:cxn>
              <a:cxn ang="0">
                <a:pos x="216" y="149"/>
              </a:cxn>
              <a:cxn ang="0">
                <a:pos x="0" y="149"/>
              </a:cxn>
              <a:cxn ang="0">
                <a:pos x="216" y="144"/>
              </a:cxn>
              <a:cxn ang="0">
                <a:pos x="216" y="144"/>
              </a:cxn>
              <a:cxn ang="0">
                <a:pos x="180" y="0"/>
              </a:cxn>
              <a:cxn ang="0">
                <a:pos x="180" y="4"/>
              </a:cxn>
              <a:cxn ang="0">
                <a:pos x="36" y="4"/>
              </a:cxn>
              <a:cxn ang="0">
                <a:pos x="40" y="0"/>
              </a:cxn>
              <a:cxn ang="0">
                <a:pos x="4" y="144"/>
              </a:cxn>
              <a:cxn ang="0">
                <a:pos x="0" y="144"/>
              </a:cxn>
              <a:cxn ang="0">
                <a:pos x="216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0" y="0"/>
                </a:lnTo>
                <a:lnTo>
                  <a:pt x="185" y="0"/>
                </a:lnTo>
                <a:lnTo>
                  <a:pt x="221" y="144"/>
                </a:lnTo>
                <a:lnTo>
                  <a:pt x="216" y="144"/>
                </a:lnTo>
                <a:lnTo>
                  <a:pt x="216" y="149"/>
                </a:lnTo>
                <a:lnTo>
                  <a:pt x="0" y="149"/>
                </a:lnTo>
                <a:close/>
                <a:moveTo>
                  <a:pt x="216" y="144"/>
                </a:moveTo>
                <a:lnTo>
                  <a:pt x="216" y="144"/>
                </a:lnTo>
                <a:lnTo>
                  <a:pt x="180" y="0"/>
                </a:lnTo>
                <a:lnTo>
                  <a:pt x="180" y="4"/>
                </a:lnTo>
                <a:lnTo>
                  <a:pt x="36" y="4"/>
                </a:lnTo>
                <a:lnTo>
                  <a:pt x="40" y="0"/>
                </a:lnTo>
                <a:lnTo>
                  <a:pt x="4" y="144"/>
                </a:lnTo>
                <a:lnTo>
                  <a:pt x="0" y="144"/>
                </a:lnTo>
                <a:lnTo>
                  <a:pt x="216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Freeform 61"/>
          <p:cNvSpPr>
            <a:spLocks/>
          </p:cNvSpPr>
          <p:nvPr/>
        </p:nvSpPr>
        <p:spPr bwMode="auto">
          <a:xfrm>
            <a:off x="4931705" y="3305169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7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7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Freeform 62"/>
          <p:cNvSpPr>
            <a:spLocks noEditPoints="1"/>
          </p:cNvSpPr>
          <p:nvPr/>
        </p:nvSpPr>
        <p:spPr bwMode="auto">
          <a:xfrm>
            <a:off x="4931705" y="3305169"/>
            <a:ext cx="516689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7" y="0"/>
              </a:cxn>
              <a:cxn ang="0">
                <a:pos x="37" y="0"/>
              </a:cxn>
              <a:cxn ang="0">
                <a:pos x="181" y="0"/>
              </a:cxn>
              <a:cxn ang="0">
                <a:pos x="186" y="0"/>
              </a:cxn>
              <a:cxn ang="0">
                <a:pos x="222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7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2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7" y="0"/>
                </a:lnTo>
                <a:lnTo>
                  <a:pt x="37" y="0"/>
                </a:lnTo>
                <a:lnTo>
                  <a:pt x="181" y="0"/>
                </a:lnTo>
                <a:lnTo>
                  <a:pt x="186" y="0"/>
                </a:lnTo>
                <a:lnTo>
                  <a:pt x="222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7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Freeform 63"/>
          <p:cNvSpPr>
            <a:spLocks/>
          </p:cNvSpPr>
          <p:nvPr/>
        </p:nvSpPr>
        <p:spPr bwMode="auto">
          <a:xfrm>
            <a:off x="5436756" y="3305169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6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Freeform 64"/>
          <p:cNvSpPr>
            <a:spLocks noEditPoints="1"/>
          </p:cNvSpPr>
          <p:nvPr/>
        </p:nvSpPr>
        <p:spPr bwMode="auto">
          <a:xfrm>
            <a:off x="5436756" y="3305169"/>
            <a:ext cx="51436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1" y="0"/>
              </a:cxn>
              <a:cxn ang="0">
                <a:pos x="185" y="0"/>
              </a:cxn>
              <a:cxn ang="0">
                <a:pos x="221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6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1" y="0"/>
                </a:lnTo>
                <a:lnTo>
                  <a:pt x="185" y="0"/>
                </a:lnTo>
                <a:lnTo>
                  <a:pt x="221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6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Freeform 67"/>
          <p:cNvSpPr>
            <a:spLocks/>
          </p:cNvSpPr>
          <p:nvPr/>
        </p:nvSpPr>
        <p:spPr bwMode="auto">
          <a:xfrm>
            <a:off x="6446860" y="3305169"/>
            <a:ext cx="502724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0" y="0"/>
              </a:cxn>
              <a:cxn ang="0">
                <a:pos x="216" y="144"/>
              </a:cxn>
              <a:cxn ang="0">
                <a:pos x="0" y="144"/>
              </a:cxn>
            </a:cxnLst>
            <a:rect l="0" t="0" r="r" b="b"/>
            <a:pathLst>
              <a:path w="216" h="144">
                <a:moveTo>
                  <a:pt x="0" y="144"/>
                </a:moveTo>
                <a:lnTo>
                  <a:pt x="36" y="0"/>
                </a:lnTo>
                <a:lnTo>
                  <a:pt x="180" y="0"/>
                </a:lnTo>
                <a:lnTo>
                  <a:pt x="216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Freeform 68"/>
          <p:cNvSpPr>
            <a:spLocks noEditPoints="1"/>
          </p:cNvSpPr>
          <p:nvPr/>
        </p:nvSpPr>
        <p:spPr bwMode="auto">
          <a:xfrm>
            <a:off x="6446860" y="3305169"/>
            <a:ext cx="51436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0" y="0"/>
              </a:cxn>
              <a:cxn ang="0">
                <a:pos x="185" y="0"/>
              </a:cxn>
              <a:cxn ang="0">
                <a:pos x="221" y="144"/>
              </a:cxn>
              <a:cxn ang="0">
                <a:pos x="216" y="144"/>
              </a:cxn>
              <a:cxn ang="0">
                <a:pos x="216" y="149"/>
              </a:cxn>
              <a:cxn ang="0">
                <a:pos x="0" y="149"/>
              </a:cxn>
              <a:cxn ang="0">
                <a:pos x="216" y="144"/>
              </a:cxn>
              <a:cxn ang="0">
                <a:pos x="216" y="144"/>
              </a:cxn>
              <a:cxn ang="0">
                <a:pos x="180" y="0"/>
              </a:cxn>
              <a:cxn ang="0">
                <a:pos x="180" y="4"/>
              </a:cxn>
              <a:cxn ang="0">
                <a:pos x="36" y="4"/>
              </a:cxn>
              <a:cxn ang="0">
                <a:pos x="40" y="0"/>
              </a:cxn>
              <a:cxn ang="0">
                <a:pos x="4" y="144"/>
              </a:cxn>
              <a:cxn ang="0">
                <a:pos x="0" y="144"/>
              </a:cxn>
              <a:cxn ang="0">
                <a:pos x="216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0" y="0"/>
                </a:lnTo>
                <a:lnTo>
                  <a:pt x="185" y="0"/>
                </a:lnTo>
                <a:lnTo>
                  <a:pt x="221" y="144"/>
                </a:lnTo>
                <a:lnTo>
                  <a:pt x="216" y="144"/>
                </a:lnTo>
                <a:lnTo>
                  <a:pt x="216" y="149"/>
                </a:lnTo>
                <a:lnTo>
                  <a:pt x="0" y="149"/>
                </a:lnTo>
                <a:close/>
                <a:moveTo>
                  <a:pt x="216" y="144"/>
                </a:moveTo>
                <a:lnTo>
                  <a:pt x="216" y="144"/>
                </a:lnTo>
                <a:lnTo>
                  <a:pt x="180" y="0"/>
                </a:lnTo>
                <a:lnTo>
                  <a:pt x="180" y="4"/>
                </a:lnTo>
                <a:lnTo>
                  <a:pt x="36" y="4"/>
                </a:lnTo>
                <a:lnTo>
                  <a:pt x="40" y="0"/>
                </a:lnTo>
                <a:lnTo>
                  <a:pt x="4" y="144"/>
                </a:lnTo>
                <a:lnTo>
                  <a:pt x="0" y="144"/>
                </a:lnTo>
                <a:lnTo>
                  <a:pt x="216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Freeform 69"/>
          <p:cNvSpPr>
            <a:spLocks/>
          </p:cNvSpPr>
          <p:nvPr/>
        </p:nvSpPr>
        <p:spPr bwMode="auto">
          <a:xfrm>
            <a:off x="6949584" y="3305169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6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Freeform 70"/>
          <p:cNvSpPr>
            <a:spLocks noEditPoints="1"/>
          </p:cNvSpPr>
          <p:nvPr/>
        </p:nvSpPr>
        <p:spPr bwMode="auto">
          <a:xfrm>
            <a:off x="6949584" y="3305169"/>
            <a:ext cx="516689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1" y="0"/>
              </a:cxn>
              <a:cxn ang="0">
                <a:pos x="185" y="0"/>
              </a:cxn>
              <a:cxn ang="0">
                <a:pos x="222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6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2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1" y="0"/>
                </a:lnTo>
                <a:lnTo>
                  <a:pt x="185" y="0"/>
                </a:lnTo>
                <a:lnTo>
                  <a:pt x="222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6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Freeform 71"/>
          <p:cNvSpPr>
            <a:spLocks/>
          </p:cNvSpPr>
          <p:nvPr/>
        </p:nvSpPr>
        <p:spPr bwMode="auto">
          <a:xfrm>
            <a:off x="7454637" y="3305169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6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Freeform 72"/>
          <p:cNvSpPr>
            <a:spLocks noEditPoints="1"/>
          </p:cNvSpPr>
          <p:nvPr/>
        </p:nvSpPr>
        <p:spPr bwMode="auto">
          <a:xfrm>
            <a:off x="7454637" y="3305169"/>
            <a:ext cx="51436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1" y="0"/>
              </a:cxn>
              <a:cxn ang="0">
                <a:pos x="185" y="0"/>
              </a:cxn>
              <a:cxn ang="0">
                <a:pos x="221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6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1" y="0"/>
                </a:lnTo>
                <a:lnTo>
                  <a:pt x="185" y="0"/>
                </a:lnTo>
                <a:lnTo>
                  <a:pt x="221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6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Freeform 73"/>
          <p:cNvSpPr>
            <a:spLocks/>
          </p:cNvSpPr>
          <p:nvPr/>
        </p:nvSpPr>
        <p:spPr bwMode="auto">
          <a:xfrm>
            <a:off x="3923928" y="3823140"/>
            <a:ext cx="1007777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397" y="0"/>
              </a:cxn>
              <a:cxn ang="0">
                <a:pos x="433" y="145"/>
              </a:cxn>
              <a:cxn ang="0">
                <a:pos x="0" y="145"/>
              </a:cxn>
            </a:cxnLst>
            <a:rect l="0" t="0" r="r" b="b"/>
            <a:pathLst>
              <a:path w="433" h="145">
                <a:moveTo>
                  <a:pt x="0" y="145"/>
                </a:moveTo>
                <a:lnTo>
                  <a:pt x="36" y="0"/>
                </a:lnTo>
                <a:lnTo>
                  <a:pt x="397" y="0"/>
                </a:lnTo>
                <a:lnTo>
                  <a:pt x="433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Freeform 74"/>
          <p:cNvSpPr>
            <a:spLocks noEditPoints="1"/>
          </p:cNvSpPr>
          <p:nvPr/>
        </p:nvSpPr>
        <p:spPr bwMode="auto">
          <a:xfrm>
            <a:off x="3923928" y="3823140"/>
            <a:ext cx="1019414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397" y="0"/>
              </a:cxn>
              <a:cxn ang="0">
                <a:pos x="402" y="0"/>
              </a:cxn>
              <a:cxn ang="0">
                <a:pos x="438" y="145"/>
              </a:cxn>
              <a:cxn ang="0">
                <a:pos x="433" y="145"/>
              </a:cxn>
              <a:cxn ang="0">
                <a:pos x="433" y="149"/>
              </a:cxn>
              <a:cxn ang="0">
                <a:pos x="0" y="149"/>
              </a:cxn>
              <a:cxn ang="0">
                <a:pos x="433" y="145"/>
              </a:cxn>
              <a:cxn ang="0">
                <a:pos x="433" y="145"/>
              </a:cxn>
              <a:cxn ang="0">
                <a:pos x="397" y="0"/>
              </a:cxn>
              <a:cxn ang="0">
                <a:pos x="397" y="5"/>
              </a:cxn>
              <a:cxn ang="0">
                <a:pos x="36" y="5"/>
              </a:cxn>
              <a:cxn ang="0">
                <a:pos x="41" y="0"/>
              </a:cxn>
              <a:cxn ang="0">
                <a:pos x="5" y="145"/>
              </a:cxn>
              <a:cxn ang="0">
                <a:pos x="0" y="145"/>
              </a:cxn>
              <a:cxn ang="0">
                <a:pos x="433" y="145"/>
              </a:cxn>
            </a:cxnLst>
            <a:rect l="0" t="0" r="r" b="b"/>
            <a:pathLst>
              <a:path w="4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397" y="0"/>
                </a:lnTo>
                <a:lnTo>
                  <a:pt x="402" y="0"/>
                </a:lnTo>
                <a:lnTo>
                  <a:pt x="438" y="145"/>
                </a:lnTo>
                <a:lnTo>
                  <a:pt x="433" y="145"/>
                </a:lnTo>
                <a:lnTo>
                  <a:pt x="433" y="149"/>
                </a:lnTo>
                <a:lnTo>
                  <a:pt x="0" y="149"/>
                </a:lnTo>
                <a:close/>
                <a:moveTo>
                  <a:pt x="433" y="145"/>
                </a:moveTo>
                <a:lnTo>
                  <a:pt x="433" y="145"/>
                </a:lnTo>
                <a:lnTo>
                  <a:pt x="397" y="0"/>
                </a:lnTo>
                <a:lnTo>
                  <a:pt x="397" y="5"/>
                </a:lnTo>
                <a:lnTo>
                  <a:pt x="36" y="5"/>
                </a:lnTo>
                <a:lnTo>
                  <a:pt x="41" y="0"/>
                </a:lnTo>
                <a:lnTo>
                  <a:pt x="5" y="145"/>
                </a:lnTo>
                <a:lnTo>
                  <a:pt x="0" y="145"/>
                </a:lnTo>
                <a:lnTo>
                  <a:pt x="433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Freeform 75"/>
          <p:cNvSpPr>
            <a:spLocks/>
          </p:cNvSpPr>
          <p:nvPr/>
        </p:nvSpPr>
        <p:spPr bwMode="auto">
          <a:xfrm>
            <a:off x="4931705" y="3823140"/>
            <a:ext cx="1010104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7" y="0"/>
              </a:cxn>
              <a:cxn ang="0">
                <a:pos x="398" y="0"/>
              </a:cxn>
              <a:cxn ang="0">
                <a:pos x="434" y="145"/>
              </a:cxn>
              <a:cxn ang="0">
                <a:pos x="0" y="145"/>
              </a:cxn>
            </a:cxnLst>
            <a:rect l="0" t="0" r="r" b="b"/>
            <a:pathLst>
              <a:path w="434" h="145">
                <a:moveTo>
                  <a:pt x="0" y="145"/>
                </a:moveTo>
                <a:lnTo>
                  <a:pt x="37" y="0"/>
                </a:lnTo>
                <a:lnTo>
                  <a:pt x="398" y="0"/>
                </a:lnTo>
                <a:lnTo>
                  <a:pt x="434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Freeform 76"/>
          <p:cNvSpPr>
            <a:spLocks noEditPoints="1"/>
          </p:cNvSpPr>
          <p:nvPr/>
        </p:nvSpPr>
        <p:spPr bwMode="auto">
          <a:xfrm>
            <a:off x="4931705" y="3823140"/>
            <a:ext cx="1019414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7" y="0"/>
              </a:cxn>
              <a:cxn ang="0">
                <a:pos x="37" y="0"/>
              </a:cxn>
              <a:cxn ang="0">
                <a:pos x="398" y="0"/>
              </a:cxn>
              <a:cxn ang="0">
                <a:pos x="402" y="0"/>
              </a:cxn>
              <a:cxn ang="0">
                <a:pos x="438" y="145"/>
              </a:cxn>
              <a:cxn ang="0">
                <a:pos x="434" y="145"/>
              </a:cxn>
              <a:cxn ang="0">
                <a:pos x="434" y="149"/>
              </a:cxn>
              <a:cxn ang="0">
                <a:pos x="0" y="149"/>
              </a:cxn>
              <a:cxn ang="0">
                <a:pos x="434" y="145"/>
              </a:cxn>
              <a:cxn ang="0">
                <a:pos x="434" y="145"/>
              </a:cxn>
              <a:cxn ang="0">
                <a:pos x="398" y="0"/>
              </a:cxn>
              <a:cxn ang="0">
                <a:pos x="398" y="5"/>
              </a:cxn>
              <a:cxn ang="0">
                <a:pos x="37" y="5"/>
              </a:cxn>
              <a:cxn ang="0">
                <a:pos x="41" y="0"/>
              </a:cxn>
              <a:cxn ang="0">
                <a:pos x="5" y="145"/>
              </a:cxn>
              <a:cxn ang="0">
                <a:pos x="0" y="145"/>
              </a:cxn>
              <a:cxn ang="0">
                <a:pos x="434" y="145"/>
              </a:cxn>
            </a:cxnLst>
            <a:rect l="0" t="0" r="r" b="b"/>
            <a:pathLst>
              <a:path w="4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7" y="0"/>
                </a:lnTo>
                <a:lnTo>
                  <a:pt x="37" y="0"/>
                </a:lnTo>
                <a:lnTo>
                  <a:pt x="398" y="0"/>
                </a:lnTo>
                <a:lnTo>
                  <a:pt x="402" y="0"/>
                </a:lnTo>
                <a:lnTo>
                  <a:pt x="438" y="145"/>
                </a:lnTo>
                <a:lnTo>
                  <a:pt x="434" y="145"/>
                </a:lnTo>
                <a:lnTo>
                  <a:pt x="434" y="149"/>
                </a:lnTo>
                <a:lnTo>
                  <a:pt x="0" y="149"/>
                </a:lnTo>
                <a:close/>
                <a:moveTo>
                  <a:pt x="434" y="145"/>
                </a:moveTo>
                <a:lnTo>
                  <a:pt x="434" y="145"/>
                </a:lnTo>
                <a:lnTo>
                  <a:pt x="398" y="0"/>
                </a:lnTo>
                <a:lnTo>
                  <a:pt x="398" y="5"/>
                </a:lnTo>
                <a:lnTo>
                  <a:pt x="37" y="5"/>
                </a:lnTo>
                <a:lnTo>
                  <a:pt x="41" y="0"/>
                </a:lnTo>
                <a:lnTo>
                  <a:pt x="5" y="145"/>
                </a:lnTo>
                <a:lnTo>
                  <a:pt x="0" y="145"/>
                </a:lnTo>
                <a:lnTo>
                  <a:pt x="434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Freeform 77"/>
          <p:cNvSpPr>
            <a:spLocks/>
          </p:cNvSpPr>
          <p:nvPr/>
        </p:nvSpPr>
        <p:spPr bwMode="auto">
          <a:xfrm>
            <a:off x="5941809" y="3823140"/>
            <a:ext cx="1007777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397" y="0"/>
              </a:cxn>
              <a:cxn ang="0">
                <a:pos x="433" y="145"/>
              </a:cxn>
              <a:cxn ang="0">
                <a:pos x="0" y="145"/>
              </a:cxn>
            </a:cxnLst>
            <a:rect l="0" t="0" r="r" b="b"/>
            <a:pathLst>
              <a:path w="433" h="145">
                <a:moveTo>
                  <a:pt x="0" y="145"/>
                </a:moveTo>
                <a:lnTo>
                  <a:pt x="36" y="0"/>
                </a:lnTo>
                <a:lnTo>
                  <a:pt x="397" y="0"/>
                </a:lnTo>
                <a:lnTo>
                  <a:pt x="433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Freeform 78"/>
          <p:cNvSpPr>
            <a:spLocks noEditPoints="1"/>
          </p:cNvSpPr>
          <p:nvPr/>
        </p:nvSpPr>
        <p:spPr bwMode="auto">
          <a:xfrm>
            <a:off x="5941809" y="3823140"/>
            <a:ext cx="1019414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397" y="0"/>
              </a:cxn>
              <a:cxn ang="0">
                <a:pos x="402" y="0"/>
              </a:cxn>
              <a:cxn ang="0">
                <a:pos x="438" y="145"/>
              </a:cxn>
              <a:cxn ang="0">
                <a:pos x="433" y="145"/>
              </a:cxn>
              <a:cxn ang="0">
                <a:pos x="433" y="149"/>
              </a:cxn>
              <a:cxn ang="0">
                <a:pos x="0" y="149"/>
              </a:cxn>
              <a:cxn ang="0">
                <a:pos x="433" y="145"/>
              </a:cxn>
              <a:cxn ang="0">
                <a:pos x="433" y="145"/>
              </a:cxn>
              <a:cxn ang="0">
                <a:pos x="397" y="0"/>
              </a:cxn>
              <a:cxn ang="0">
                <a:pos x="397" y="5"/>
              </a:cxn>
              <a:cxn ang="0">
                <a:pos x="36" y="5"/>
              </a:cxn>
              <a:cxn ang="0">
                <a:pos x="41" y="0"/>
              </a:cxn>
              <a:cxn ang="0">
                <a:pos x="4" y="145"/>
              </a:cxn>
              <a:cxn ang="0">
                <a:pos x="0" y="145"/>
              </a:cxn>
              <a:cxn ang="0">
                <a:pos x="433" y="145"/>
              </a:cxn>
            </a:cxnLst>
            <a:rect l="0" t="0" r="r" b="b"/>
            <a:pathLst>
              <a:path w="4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397" y="0"/>
                </a:lnTo>
                <a:lnTo>
                  <a:pt x="402" y="0"/>
                </a:lnTo>
                <a:lnTo>
                  <a:pt x="438" y="145"/>
                </a:lnTo>
                <a:lnTo>
                  <a:pt x="433" y="145"/>
                </a:lnTo>
                <a:lnTo>
                  <a:pt x="433" y="149"/>
                </a:lnTo>
                <a:lnTo>
                  <a:pt x="0" y="149"/>
                </a:lnTo>
                <a:close/>
                <a:moveTo>
                  <a:pt x="433" y="145"/>
                </a:moveTo>
                <a:lnTo>
                  <a:pt x="433" y="145"/>
                </a:lnTo>
                <a:lnTo>
                  <a:pt x="397" y="0"/>
                </a:lnTo>
                <a:lnTo>
                  <a:pt x="397" y="5"/>
                </a:lnTo>
                <a:lnTo>
                  <a:pt x="36" y="5"/>
                </a:lnTo>
                <a:lnTo>
                  <a:pt x="41" y="0"/>
                </a:lnTo>
                <a:lnTo>
                  <a:pt x="4" y="145"/>
                </a:lnTo>
                <a:lnTo>
                  <a:pt x="0" y="145"/>
                </a:lnTo>
                <a:lnTo>
                  <a:pt x="433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" name="Freeform 79"/>
          <p:cNvSpPr>
            <a:spLocks/>
          </p:cNvSpPr>
          <p:nvPr/>
        </p:nvSpPr>
        <p:spPr bwMode="auto">
          <a:xfrm>
            <a:off x="6949584" y="3823140"/>
            <a:ext cx="1010104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398" y="0"/>
              </a:cxn>
              <a:cxn ang="0">
                <a:pos x="434" y="145"/>
              </a:cxn>
              <a:cxn ang="0">
                <a:pos x="0" y="145"/>
              </a:cxn>
            </a:cxnLst>
            <a:rect l="0" t="0" r="r" b="b"/>
            <a:pathLst>
              <a:path w="434" h="145">
                <a:moveTo>
                  <a:pt x="0" y="145"/>
                </a:moveTo>
                <a:lnTo>
                  <a:pt x="36" y="0"/>
                </a:lnTo>
                <a:lnTo>
                  <a:pt x="398" y="0"/>
                </a:lnTo>
                <a:lnTo>
                  <a:pt x="434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" name="Freeform 80"/>
          <p:cNvSpPr>
            <a:spLocks noEditPoints="1"/>
          </p:cNvSpPr>
          <p:nvPr/>
        </p:nvSpPr>
        <p:spPr bwMode="auto">
          <a:xfrm>
            <a:off x="6949584" y="3823140"/>
            <a:ext cx="1019414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398" y="0"/>
              </a:cxn>
              <a:cxn ang="0">
                <a:pos x="402" y="0"/>
              </a:cxn>
              <a:cxn ang="0">
                <a:pos x="438" y="145"/>
              </a:cxn>
              <a:cxn ang="0">
                <a:pos x="434" y="145"/>
              </a:cxn>
              <a:cxn ang="0">
                <a:pos x="434" y="149"/>
              </a:cxn>
              <a:cxn ang="0">
                <a:pos x="0" y="149"/>
              </a:cxn>
              <a:cxn ang="0">
                <a:pos x="434" y="145"/>
              </a:cxn>
              <a:cxn ang="0">
                <a:pos x="434" y="145"/>
              </a:cxn>
              <a:cxn ang="0">
                <a:pos x="398" y="0"/>
              </a:cxn>
              <a:cxn ang="0">
                <a:pos x="398" y="5"/>
              </a:cxn>
              <a:cxn ang="0">
                <a:pos x="36" y="5"/>
              </a:cxn>
              <a:cxn ang="0">
                <a:pos x="41" y="0"/>
              </a:cxn>
              <a:cxn ang="0">
                <a:pos x="5" y="145"/>
              </a:cxn>
              <a:cxn ang="0">
                <a:pos x="0" y="145"/>
              </a:cxn>
              <a:cxn ang="0">
                <a:pos x="434" y="145"/>
              </a:cxn>
            </a:cxnLst>
            <a:rect l="0" t="0" r="r" b="b"/>
            <a:pathLst>
              <a:path w="4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398" y="0"/>
                </a:lnTo>
                <a:lnTo>
                  <a:pt x="402" y="0"/>
                </a:lnTo>
                <a:lnTo>
                  <a:pt x="438" y="145"/>
                </a:lnTo>
                <a:lnTo>
                  <a:pt x="434" y="145"/>
                </a:lnTo>
                <a:lnTo>
                  <a:pt x="434" y="149"/>
                </a:lnTo>
                <a:lnTo>
                  <a:pt x="0" y="149"/>
                </a:lnTo>
                <a:close/>
                <a:moveTo>
                  <a:pt x="434" y="145"/>
                </a:moveTo>
                <a:lnTo>
                  <a:pt x="434" y="145"/>
                </a:lnTo>
                <a:lnTo>
                  <a:pt x="398" y="0"/>
                </a:lnTo>
                <a:lnTo>
                  <a:pt x="398" y="5"/>
                </a:lnTo>
                <a:lnTo>
                  <a:pt x="36" y="5"/>
                </a:lnTo>
                <a:lnTo>
                  <a:pt x="41" y="0"/>
                </a:lnTo>
                <a:lnTo>
                  <a:pt x="5" y="145"/>
                </a:lnTo>
                <a:lnTo>
                  <a:pt x="0" y="145"/>
                </a:lnTo>
                <a:lnTo>
                  <a:pt x="434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Freeform 81"/>
          <p:cNvSpPr>
            <a:spLocks/>
          </p:cNvSpPr>
          <p:nvPr/>
        </p:nvSpPr>
        <p:spPr bwMode="auto">
          <a:xfrm>
            <a:off x="3923928" y="4365104"/>
            <a:ext cx="2017881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831" y="0"/>
              </a:cxn>
              <a:cxn ang="0">
                <a:pos x="867" y="145"/>
              </a:cxn>
              <a:cxn ang="0">
                <a:pos x="0" y="145"/>
              </a:cxn>
            </a:cxnLst>
            <a:rect l="0" t="0" r="r" b="b"/>
            <a:pathLst>
              <a:path w="867" h="145">
                <a:moveTo>
                  <a:pt x="0" y="145"/>
                </a:moveTo>
                <a:lnTo>
                  <a:pt x="36" y="0"/>
                </a:lnTo>
                <a:lnTo>
                  <a:pt x="831" y="0"/>
                </a:lnTo>
                <a:lnTo>
                  <a:pt x="867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Freeform 82"/>
          <p:cNvSpPr>
            <a:spLocks noEditPoints="1"/>
          </p:cNvSpPr>
          <p:nvPr/>
        </p:nvSpPr>
        <p:spPr bwMode="auto">
          <a:xfrm>
            <a:off x="3923928" y="4365104"/>
            <a:ext cx="2027191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831" y="0"/>
              </a:cxn>
              <a:cxn ang="0">
                <a:pos x="835" y="0"/>
              </a:cxn>
              <a:cxn ang="0">
                <a:pos x="871" y="145"/>
              </a:cxn>
              <a:cxn ang="0">
                <a:pos x="867" y="145"/>
              </a:cxn>
              <a:cxn ang="0">
                <a:pos x="867" y="149"/>
              </a:cxn>
              <a:cxn ang="0">
                <a:pos x="0" y="149"/>
              </a:cxn>
              <a:cxn ang="0">
                <a:pos x="867" y="145"/>
              </a:cxn>
              <a:cxn ang="0">
                <a:pos x="867" y="145"/>
              </a:cxn>
              <a:cxn ang="0">
                <a:pos x="831" y="0"/>
              </a:cxn>
              <a:cxn ang="0">
                <a:pos x="831" y="5"/>
              </a:cxn>
              <a:cxn ang="0">
                <a:pos x="36" y="5"/>
              </a:cxn>
              <a:cxn ang="0">
                <a:pos x="41" y="0"/>
              </a:cxn>
              <a:cxn ang="0">
                <a:pos x="5" y="145"/>
              </a:cxn>
              <a:cxn ang="0">
                <a:pos x="0" y="145"/>
              </a:cxn>
              <a:cxn ang="0">
                <a:pos x="867" y="145"/>
              </a:cxn>
            </a:cxnLst>
            <a:rect l="0" t="0" r="r" b="b"/>
            <a:pathLst>
              <a:path w="871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831" y="0"/>
                </a:lnTo>
                <a:lnTo>
                  <a:pt x="835" y="0"/>
                </a:lnTo>
                <a:lnTo>
                  <a:pt x="871" y="145"/>
                </a:lnTo>
                <a:lnTo>
                  <a:pt x="867" y="145"/>
                </a:lnTo>
                <a:lnTo>
                  <a:pt x="867" y="149"/>
                </a:lnTo>
                <a:lnTo>
                  <a:pt x="0" y="149"/>
                </a:lnTo>
                <a:close/>
                <a:moveTo>
                  <a:pt x="867" y="145"/>
                </a:moveTo>
                <a:lnTo>
                  <a:pt x="867" y="145"/>
                </a:lnTo>
                <a:lnTo>
                  <a:pt x="831" y="0"/>
                </a:lnTo>
                <a:lnTo>
                  <a:pt x="831" y="5"/>
                </a:lnTo>
                <a:lnTo>
                  <a:pt x="36" y="5"/>
                </a:lnTo>
                <a:lnTo>
                  <a:pt x="41" y="0"/>
                </a:lnTo>
                <a:lnTo>
                  <a:pt x="5" y="145"/>
                </a:lnTo>
                <a:lnTo>
                  <a:pt x="0" y="145"/>
                </a:lnTo>
                <a:lnTo>
                  <a:pt x="867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" name="Freeform 83"/>
          <p:cNvSpPr>
            <a:spLocks/>
          </p:cNvSpPr>
          <p:nvPr/>
        </p:nvSpPr>
        <p:spPr bwMode="auto">
          <a:xfrm>
            <a:off x="5941809" y="4365104"/>
            <a:ext cx="2017881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831" y="0"/>
              </a:cxn>
              <a:cxn ang="0">
                <a:pos x="867" y="145"/>
              </a:cxn>
              <a:cxn ang="0">
                <a:pos x="0" y="145"/>
              </a:cxn>
            </a:cxnLst>
            <a:rect l="0" t="0" r="r" b="b"/>
            <a:pathLst>
              <a:path w="867" h="145">
                <a:moveTo>
                  <a:pt x="0" y="145"/>
                </a:moveTo>
                <a:lnTo>
                  <a:pt x="36" y="0"/>
                </a:lnTo>
                <a:lnTo>
                  <a:pt x="831" y="0"/>
                </a:lnTo>
                <a:lnTo>
                  <a:pt x="867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Freeform 84"/>
          <p:cNvSpPr>
            <a:spLocks noEditPoints="1"/>
          </p:cNvSpPr>
          <p:nvPr/>
        </p:nvSpPr>
        <p:spPr bwMode="auto">
          <a:xfrm>
            <a:off x="5941809" y="4365104"/>
            <a:ext cx="2027191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831" y="0"/>
              </a:cxn>
              <a:cxn ang="0">
                <a:pos x="835" y="0"/>
              </a:cxn>
              <a:cxn ang="0">
                <a:pos x="871" y="145"/>
              </a:cxn>
              <a:cxn ang="0">
                <a:pos x="867" y="145"/>
              </a:cxn>
              <a:cxn ang="0">
                <a:pos x="867" y="149"/>
              </a:cxn>
              <a:cxn ang="0">
                <a:pos x="0" y="149"/>
              </a:cxn>
              <a:cxn ang="0">
                <a:pos x="867" y="145"/>
              </a:cxn>
              <a:cxn ang="0">
                <a:pos x="867" y="145"/>
              </a:cxn>
              <a:cxn ang="0">
                <a:pos x="831" y="0"/>
              </a:cxn>
              <a:cxn ang="0">
                <a:pos x="831" y="5"/>
              </a:cxn>
              <a:cxn ang="0">
                <a:pos x="36" y="5"/>
              </a:cxn>
              <a:cxn ang="0">
                <a:pos x="41" y="0"/>
              </a:cxn>
              <a:cxn ang="0">
                <a:pos x="4" y="145"/>
              </a:cxn>
              <a:cxn ang="0">
                <a:pos x="0" y="145"/>
              </a:cxn>
              <a:cxn ang="0">
                <a:pos x="867" y="145"/>
              </a:cxn>
            </a:cxnLst>
            <a:rect l="0" t="0" r="r" b="b"/>
            <a:pathLst>
              <a:path w="871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831" y="0"/>
                </a:lnTo>
                <a:lnTo>
                  <a:pt x="835" y="0"/>
                </a:lnTo>
                <a:lnTo>
                  <a:pt x="871" y="145"/>
                </a:lnTo>
                <a:lnTo>
                  <a:pt x="867" y="145"/>
                </a:lnTo>
                <a:lnTo>
                  <a:pt x="867" y="149"/>
                </a:lnTo>
                <a:lnTo>
                  <a:pt x="0" y="149"/>
                </a:lnTo>
                <a:close/>
                <a:moveTo>
                  <a:pt x="867" y="145"/>
                </a:moveTo>
                <a:lnTo>
                  <a:pt x="867" y="145"/>
                </a:lnTo>
                <a:lnTo>
                  <a:pt x="831" y="0"/>
                </a:lnTo>
                <a:lnTo>
                  <a:pt x="831" y="5"/>
                </a:lnTo>
                <a:lnTo>
                  <a:pt x="36" y="5"/>
                </a:lnTo>
                <a:lnTo>
                  <a:pt x="41" y="0"/>
                </a:lnTo>
                <a:lnTo>
                  <a:pt x="4" y="145"/>
                </a:lnTo>
                <a:lnTo>
                  <a:pt x="0" y="145"/>
                </a:lnTo>
                <a:lnTo>
                  <a:pt x="867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" name="Rectangle 85"/>
          <p:cNvSpPr>
            <a:spLocks noChangeArrowheads="1"/>
          </p:cNvSpPr>
          <p:nvPr/>
        </p:nvSpPr>
        <p:spPr bwMode="auto">
          <a:xfrm>
            <a:off x="777786" y="4881143"/>
            <a:ext cx="714521" cy="166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  <a:t>16 MHz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9" name="Freeform 86"/>
          <p:cNvSpPr>
            <a:spLocks/>
          </p:cNvSpPr>
          <p:nvPr/>
        </p:nvSpPr>
        <p:spPr bwMode="auto">
          <a:xfrm>
            <a:off x="1873464" y="4943244"/>
            <a:ext cx="4035761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1698" y="0"/>
              </a:cxn>
              <a:cxn ang="0">
                <a:pos x="1734" y="145"/>
              </a:cxn>
              <a:cxn ang="0">
                <a:pos x="0" y="145"/>
              </a:cxn>
            </a:cxnLst>
            <a:rect l="0" t="0" r="r" b="b"/>
            <a:pathLst>
              <a:path w="1734" h="145">
                <a:moveTo>
                  <a:pt x="0" y="145"/>
                </a:moveTo>
                <a:lnTo>
                  <a:pt x="36" y="0"/>
                </a:lnTo>
                <a:lnTo>
                  <a:pt x="1698" y="0"/>
                </a:lnTo>
                <a:lnTo>
                  <a:pt x="1734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" name="Freeform 87"/>
          <p:cNvSpPr>
            <a:spLocks noEditPoints="1"/>
          </p:cNvSpPr>
          <p:nvPr/>
        </p:nvSpPr>
        <p:spPr bwMode="auto">
          <a:xfrm>
            <a:off x="1873464" y="4943244"/>
            <a:ext cx="404507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1698" y="0"/>
              </a:cxn>
              <a:cxn ang="0">
                <a:pos x="1702" y="0"/>
              </a:cxn>
              <a:cxn ang="0">
                <a:pos x="1738" y="145"/>
              </a:cxn>
              <a:cxn ang="0">
                <a:pos x="1734" y="145"/>
              </a:cxn>
              <a:cxn ang="0">
                <a:pos x="1734" y="149"/>
              </a:cxn>
              <a:cxn ang="0">
                <a:pos x="0" y="149"/>
              </a:cxn>
              <a:cxn ang="0">
                <a:pos x="1734" y="145"/>
              </a:cxn>
              <a:cxn ang="0">
                <a:pos x="1734" y="145"/>
              </a:cxn>
              <a:cxn ang="0">
                <a:pos x="1698" y="0"/>
              </a:cxn>
              <a:cxn ang="0">
                <a:pos x="1698" y="5"/>
              </a:cxn>
              <a:cxn ang="0">
                <a:pos x="36" y="5"/>
              </a:cxn>
              <a:cxn ang="0">
                <a:pos x="41" y="0"/>
              </a:cxn>
              <a:cxn ang="0">
                <a:pos x="5" y="145"/>
              </a:cxn>
              <a:cxn ang="0">
                <a:pos x="0" y="145"/>
              </a:cxn>
              <a:cxn ang="0">
                <a:pos x="1734" y="145"/>
              </a:cxn>
            </a:cxnLst>
            <a:rect l="0" t="0" r="r" b="b"/>
            <a:pathLst>
              <a:path w="17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1698" y="0"/>
                </a:lnTo>
                <a:lnTo>
                  <a:pt x="1702" y="0"/>
                </a:lnTo>
                <a:lnTo>
                  <a:pt x="1738" y="145"/>
                </a:lnTo>
                <a:lnTo>
                  <a:pt x="1734" y="145"/>
                </a:lnTo>
                <a:lnTo>
                  <a:pt x="1734" y="149"/>
                </a:lnTo>
                <a:lnTo>
                  <a:pt x="0" y="149"/>
                </a:lnTo>
                <a:close/>
                <a:moveTo>
                  <a:pt x="1734" y="145"/>
                </a:moveTo>
                <a:lnTo>
                  <a:pt x="1734" y="145"/>
                </a:lnTo>
                <a:lnTo>
                  <a:pt x="1698" y="0"/>
                </a:lnTo>
                <a:lnTo>
                  <a:pt x="1698" y="5"/>
                </a:lnTo>
                <a:lnTo>
                  <a:pt x="36" y="5"/>
                </a:lnTo>
                <a:lnTo>
                  <a:pt x="41" y="0"/>
                </a:lnTo>
                <a:lnTo>
                  <a:pt x="5" y="145"/>
                </a:lnTo>
                <a:lnTo>
                  <a:pt x="0" y="145"/>
                </a:lnTo>
                <a:lnTo>
                  <a:pt x="1734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139"/>
          <p:cNvGrpSpPr/>
          <p:nvPr/>
        </p:nvGrpSpPr>
        <p:grpSpPr>
          <a:xfrm>
            <a:off x="7712981" y="2766027"/>
            <a:ext cx="263000" cy="210294"/>
            <a:chOff x="6129337" y="4792662"/>
            <a:chExt cx="179388" cy="236538"/>
          </a:xfrm>
        </p:grpSpPr>
        <p:sp>
          <p:nvSpPr>
            <p:cNvPr id="85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142"/>
          <p:cNvGrpSpPr/>
          <p:nvPr/>
        </p:nvGrpSpPr>
        <p:grpSpPr>
          <a:xfrm>
            <a:off x="2152755" y="2764617"/>
            <a:ext cx="263000" cy="210294"/>
            <a:chOff x="6129337" y="4792662"/>
            <a:chExt cx="179388" cy="236538"/>
          </a:xfrm>
        </p:grpSpPr>
        <p:sp>
          <p:nvSpPr>
            <p:cNvPr id="88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145"/>
          <p:cNvGrpSpPr/>
          <p:nvPr/>
        </p:nvGrpSpPr>
        <p:grpSpPr>
          <a:xfrm>
            <a:off x="2655480" y="2766027"/>
            <a:ext cx="263000" cy="210294"/>
            <a:chOff x="6129337" y="4792662"/>
            <a:chExt cx="179388" cy="236538"/>
          </a:xfrm>
        </p:grpSpPr>
        <p:sp>
          <p:nvSpPr>
            <p:cNvPr id="91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" name="Group 148"/>
          <p:cNvGrpSpPr/>
          <p:nvPr/>
        </p:nvGrpSpPr>
        <p:grpSpPr>
          <a:xfrm>
            <a:off x="3158204" y="2764617"/>
            <a:ext cx="263000" cy="210294"/>
            <a:chOff x="6129337" y="4792662"/>
            <a:chExt cx="179388" cy="236538"/>
          </a:xfrm>
        </p:grpSpPr>
        <p:sp>
          <p:nvSpPr>
            <p:cNvPr id="94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7" name="Group 151"/>
          <p:cNvGrpSpPr/>
          <p:nvPr/>
        </p:nvGrpSpPr>
        <p:grpSpPr>
          <a:xfrm>
            <a:off x="3674894" y="2764617"/>
            <a:ext cx="263000" cy="210294"/>
            <a:chOff x="6129337" y="4792662"/>
            <a:chExt cx="179388" cy="236538"/>
          </a:xfrm>
        </p:grpSpPr>
        <p:sp>
          <p:nvSpPr>
            <p:cNvPr id="97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4" name="Group 154"/>
          <p:cNvGrpSpPr/>
          <p:nvPr/>
        </p:nvGrpSpPr>
        <p:grpSpPr>
          <a:xfrm>
            <a:off x="4191583" y="2764617"/>
            <a:ext cx="263000" cy="210294"/>
            <a:chOff x="6129337" y="4792662"/>
            <a:chExt cx="179388" cy="236538"/>
          </a:xfrm>
        </p:grpSpPr>
        <p:sp>
          <p:nvSpPr>
            <p:cNvPr id="100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5" name="Group 157"/>
          <p:cNvGrpSpPr/>
          <p:nvPr/>
        </p:nvGrpSpPr>
        <p:grpSpPr>
          <a:xfrm>
            <a:off x="4680343" y="2764617"/>
            <a:ext cx="263000" cy="210294"/>
            <a:chOff x="6129337" y="4792662"/>
            <a:chExt cx="179388" cy="236538"/>
          </a:xfrm>
        </p:grpSpPr>
        <p:sp>
          <p:nvSpPr>
            <p:cNvPr id="103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096" name="Group 160"/>
          <p:cNvGrpSpPr/>
          <p:nvPr/>
        </p:nvGrpSpPr>
        <p:grpSpPr>
          <a:xfrm>
            <a:off x="5197032" y="2764617"/>
            <a:ext cx="263000" cy="210294"/>
            <a:chOff x="6129337" y="4792662"/>
            <a:chExt cx="179388" cy="236538"/>
          </a:xfrm>
        </p:grpSpPr>
        <p:sp>
          <p:nvSpPr>
            <p:cNvPr id="106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097" name="Group 163"/>
          <p:cNvGrpSpPr/>
          <p:nvPr/>
        </p:nvGrpSpPr>
        <p:grpSpPr>
          <a:xfrm>
            <a:off x="5685792" y="2764617"/>
            <a:ext cx="263000" cy="210294"/>
            <a:chOff x="6129337" y="4792662"/>
            <a:chExt cx="179388" cy="236538"/>
          </a:xfrm>
        </p:grpSpPr>
        <p:sp>
          <p:nvSpPr>
            <p:cNvPr id="109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098" name="Group 166"/>
          <p:cNvGrpSpPr/>
          <p:nvPr/>
        </p:nvGrpSpPr>
        <p:grpSpPr>
          <a:xfrm>
            <a:off x="6190843" y="2764617"/>
            <a:ext cx="263000" cy="210294"/>
            <a:chOff x="6129337" y="4792662"/>
            <a:chExt cx="179388" cy="236538"/>
          </a:xfrm>
        </p:grpSpPr>
        <p:sp>
          <p:nvSpPr>
            <p:cNvPr id="112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099" name="Group 169"/>
          <p:cNvGrpSpPr/>
          <p:nvPr/>
        </p:nvGrpSpPr>
        <p:grpSpPr>
          <a:xfrm>
            <a:off x="4940970" y="2765062"/>
            <a:ext cx="263000" cy="210294"/>
            <a:chOff x="6129337" y="4792662"/>
            <a:chExt cx="179388" cy="236538"/>
          </a:xfrm>
        </p:grpSpPr>
        <p:sp>
          <p:nvSpPr>
            <p:cNvPr id="115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103" name="Group 172"/>
          <p:cNvGrpSpPr/>
          <p:nvPr/>
        </p:nvGrpSpPr>
        <p:grpSpPr>
          <a:xfrm>
            <a:off x="7207930" y="2764617"/>
            <a:ext cx="263000" cy="210294"/>
            <a:chOff x="6129337" y="4792662"/>
            <a:chExt cx="179388" cy="236538"/>
          </a:xfrm>
        </p:grpSpPr>
        <p:sp>
          <p:nvSpPr>
            <p:cNvPr id="118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120" name="Straight Connector 119"/>
          <p:cNvCxnSpPr/>
          <p:nvPr/>
        </p:nvCxnSpPr>
        <p:spPr>
          <a:xfrm>
            <a:off x="1387532" y="2544444"/>
            <a:ext cx="19050" cy="2879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flipH="1">
            <a:off x="7959782" y="2544444"/>
            <a:ext cx="9525" cy="28199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Freeform 7"/>
          <p:cNvSpPr>
            <a:spLocks/>
          </p:cNvSpPr>
          <p:nvPr/>
        </p:nvSpPr>
        <p:spPr bwMode="auto">
          <a:xfrm>
            <a:off x="6701701" y="2773086"/>
            <a:ext cx="256227" cy="196416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9" y="144"/>
              </a:cxn>
              <a:cxn ang="0">
                <a:pos x="0" y="144"/>
              </a:cxn>
            </a:cxnLst>
            <a:rect l="0" t="0" r="r" b="b"/>
            <a:pathLst>
              <a:path w="109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9" y="144"/>
                </a:lnTo>
                <a:lnTo>
                  <a:pt x="0" y="144"/>
                </a:lnTo>
                <a:close/>
              </a:path>
            </a:pathLst>
          </a:cu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 scaled="0"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" name="Freeform 8"/>
          <p:cNvSpPr>
            <a:spLocks noEditPoints="1"/>
          </p:cNvSpPr>
          <p:nvPr/>
        </p:nvSpPr>
        <p:spPr bwMode="auto">
          <a:xfrm>
            <a:off x="6701701" y="2773085"/>
            <a:ext cx="265630" cy="203237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9" y="144"/>
              </a:cxn>
              <a:cxn ang="0">
                <a:pos x="109" y="149"/>
              </a:cxn>
              <a:cxn ang="0">
                <a:pos x="0" y="149"/>
              </a:cxn>
              <a:cxn ang="0">
                <a:pos x="109" y="144"/>
              </a:cxn>
              <a:cxn ang="0">
                <a:pos x="109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9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9" y="144"/>
                </a:lnTo>
                <a:lnTo>
                  <a:pt x="109" y="149"/>
                </a:lnTo>
                <a:lnTo>
                  <a:pt x="0" y="149"/>
                </a:lnTo>
                <a:close/>
                <a:moveTo>
                  <a:pt x="109" y="144"/>
                </a:moveTo>
                <a:lnTo>
                  <a:pt x="109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9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" name="Freeform 22"/>
          <p:cNvSpPr>
            <a:spLocks/>
          </p:cNvSpPr>
          <p:nvPr/>
        </p:nvSpPr>
        <p:spPr bwMode="auto">
          <a:xfrm>
            <a:off x="5966859" y="3289644"/>
            <a:ext cx="510103" cy="226989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6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 scaled="0"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" name="Freeform 23"/>
          <p:cNvSpPr>
            <a:spLocks noEditPoints="1"/>
          </p:cNvSpPr>
          <p:nvPr/>
        </p:nvSpPr>
        <p:spPr bwMode="auto">
          <a:xfrm>
            <a:off x="5954376" y="3289644"/>
            <a:ext cx="519506" cy="23542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1" y="0"/>
              </a:cxn>
              <a:cxn ang="0">
                <a:pos x="185" y="0"/>
              </a:cxn>
              <a:cxn ang="0">
                <a:pos x="221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6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1" y="0"/>
                </a:lnTo>
                <a:lnTo>
                  <a:pt x="185" y="0"/>
                </a:lnTo>
                <a:lnTo>
                  <a:pt x="221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6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104" name="Group 99"/>
          <p:cNvGrpSpPr/>
          <p:nvPr/>
        </p:nvGrpSpPr>
        <p:grpSpPr>
          <a:xfrm>
            <a:off x="6359582" y="3848545"/>
            <a:ext cx="225667" cy="161929"/>
            <a:chOff x="5410200" y="4953000"/>
            <a:chExt cx="152400" cy="152400"/>
          </a:xfrm>
        </p:grpSpPr>
        <p:cxnSp>
          <p:nvCxnSpPr>
            <p:cNvPr id="127" name="Straight Connector 126"/>
            <p:cNvCxnSpPr/>
            <p:nvPr/>
          </p:nvCxnSpPr>
          <p:spPr>
            <a:xfrm flipH="1"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05" name="Group 99"/>
          <p:cNvGrpSpPr/>
          <p:nvPr/>
        </p:nvGrpSpPr>
        <p:grpSpPr>
          <a:xfrm>
            <a:off x="6816782" y="4398977"/>
            <a:ext cx="225667" cy="161929"/>
            <a:chOff x="5410200" y="4953000"/>
            <a:chExt cx="152400" cy="152400"/>
          </a:xfrm>
        </p:grpSpPr>
        <p:cxnSp>
          <p:nvCxnSpPr>
            <p:cNvPr id="130" name="Straight Connector 129"/>
            <p:cNvCxnSpPr/>
            <p:nvPr/>
          </p:nvCxnSpPr>
          <p:spPr>
            <a:xfrm flipH="1"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06" name="Group 99"/>
          <p:cNvGrpSpPr/>
          <p:nvPr/>
        </p:nvGrpSpPr>
        <p:grpSpPr>
          <a:xfrm>
            <a:off x="6045257" y="2815426"/>
            <a:ext cx="76200" cy="135491"/>
            <a:chOff x="5410200" y="4953000"/>
            <a:chExt cx="152400" cy="152400"/>
          </a:xfrm>
        </p:grpSpPr>
        <p:cxnSp>
          <p:nvCxnSpPr>
            <p:cNvPr id="133" name="Straight Connector 132"/>
            <p:cNvCxnSpPr/>
            <p:nvPr/>
          </p:nvCxnSpPr>
          <p:spPr>
            <a:xfrm flipH="1"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07" name="Group 99"/>
          <p:cNvGrpSpPr/>
          <p:nvPr/>
        </p:nvGrpSpPr>
        <p:grpSpPr>
          <a:xfrm>
            <a:off x="6292907" y="2815426"/>
            <a:ext cx="76200" cy="135491"/>
            <a:chOff x="5410200" y="4953000"/>
            <a:chExt cx="152400" cy="152400"/>
          </a:xfrm>
        </p:grpSpPr>
        <p:cxnSp>
          <p:nvCxnSpPr>
            <p:cNvPr id="136" name="Straight Connector 135"/>
            <p:cNvCxnSpPr/>
            <p:nvPr/>
          </p:nvCxnSpPr>
          <p:spPr>
            <a:xfrm flipH="1"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8" name="Freeform 7"/>
          <p:cNvSpPr>
            <a:spLocks/>
          </p:cNvSpPr>
          <p:nvPr/>
        </p:nvSpPr>
        <p:spPr bwMode="auto">
          <a:xfrm>
            <a:off x="1396555" y="2772120"/>
            <a:ext cx="256227" cy="196416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9" y="144"/>
              </a:cxn>
              <a:cxn ang="0">
                <a:pos x="0" y="144"/>
              </a:cxn>
            </a:cxnLst>
            <a:rect l="0" t="0" r="r" b="b"/>
            <a:pathLst>
              <a:path w="109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9" y="144"/>
                </a:lnTo>
                <a:lnTo>
                  <a:pt x="0" y="144"/>
                </a:lnTo>
                <a:close/>
              </a:path>
            </a:pathLst>
          </a:cu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 scaled="0"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9" name="Freeform 8"/>
          <p:cNvSpPr>
            <a:spLocks noEditPoints="1"/>
          </p:cNvSpPr>
          <p:nvPr/>
        </p:nvSpPr>
        <p:spPr bwMode="auto">
          <a:xfrm>
            <a:off x="1396555" y="2772119"/>
            <a:ext cx="265630" cy="203237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9" y="144"/>
              </a:cxn>
              <a:cxn ang="0">
                <a:pos x="109" y="149"/>
              </a:cxn>
              <a:cxn ang="0">
                <a:pos x="0" y="149"/>
              </a:cxn>
              <a:cxn ang="0">
                <a:pos x="109" y="144"/>
              </a:cxn>
              <a:cxn ang="0">
                <a:pos x="109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9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9" y="144"/>
                </a:lnTo>
                <a:lnTo>
                  <a:pt x="109" y="149"/>
                </a:lnTo>
                <a:lnTo>
                  <a:pt x="0" y="149"/>
                </a:lnTo>
                <a:close/>
                <a:moveTo>
                  <a:pt x="109" y="144"/>
                </a:moveTo>
                <a:lnTo>
                  <a:pt x="109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9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108" name="Group 99"/>
          <p:cNvGrpSpPr/>
          <p:nvPr/>
        </p:nvGrpSpPr>
        <p:grpSpPr>
          <a:xfrm>
            <a:off x="6619014" y="3335396"/>
            <a:ext cx="225667" cy="161929"/>
            <a:chOff x="5410200" y="4953000"/>
            <a:chExt cx="152400" cy="152400"/>
          </a:xfrm>
        </p:grpSpPr>
        <p:cxnSp>
          <p:nvCxnSpPr>
            <p:cNvPr id="141" name="Straight Connector 140"/>
            <p:cNvCxnSpPr/>
            <p:nvPr/>
          </p:nvCxnSpPr>
          <p:spPr>
            <a:xfrm flipH="1"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3" name="Freeform 7"/>
          <p:cNvSpPr>
            <a:spLocks/>
          </p:cNvSpPr>
          <p:nvPr/>
        </p:nvSpPr>
        <p:spPr bwMode="auto">
          <a:xfrm>
            <a:off x="755576" y="5472028"/>
            <a:ext cx="256227" cy="220928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9" y="144"/>
              </a:cxn>
              <a:cxn ang="0">
                <a:pos x="0" y="144"/>
              </a:cxn>
            </a:cxnLst>
            <a:rect l="0" t="0" r="r" b="b"/>
            <a:pathLst>
              <a:path w="109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9" y="144"/>
                </a:lnTo>
                <a:lnTo>
                  <a:pt x="0" y="144"/>
                </a:lnTo>
                <a:close/>
              </a:path>
            </a:pathLst>
          </a:cu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 scaled="0"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" name="Freeform 8"/>
          <p:cNvSpPr>
            <a:spLocks noEditPoints="1"/>
          </p:cNvSpPr>
          <p:nvPr/>
        </p:nvSpPr>
        <p:spPr bwMode="auto">
          <a:xfrm>
            <a:off x="755576" y="5472027"/>
            <a:ext cx="265630" cy="228600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9" y="144"/>
              </a:cxn>
              <a:cxn ang="0">
                <a:pos x="109" y="149"/>
              </a:cxn>
              <a:cxn ang="0">
                <a:pos x="0" y="149"/>
              </a:cxn>
              <a:cxn ang="0">
                <a:pos x="109" y="144"/>
              </a:cxn>
              <a:cxn ang="0">
                <a:pos x="109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9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9" y="144"/>
                </a:lnTo>
                <a:lnTo>
                  <a:pt x="109" y="149"/>
                </a:lnTo>
                <a:lnTo>
                  <a:pt x="0" y="149"/>
                </a:lnTo>
                <a:close/>
                <a:moveTo>
                  <a:pt x="109" y="144"/>
                </a:moveTo>
                <a:lnTo>
                  <a:pt x="109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9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" name="TextBox 144"/>
          <p:cNvSpPr txBox="1"/>
          <p:nvPr/>
        </p:nvSpPr>
        <p:spPr>
          <a:xfrm>
            <a:off x="949198" y="5436042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: Channel is being used</a:t>
            </a:r>
            <a:endParaRPr lang="en-US" dirty="0"/>
          </a:p>
        </p:txBody>
      </p:sp>
      <p:grpSp>
        <p:nvGrpSpPr>
          <p:cNvPr id="4109" name="Group 181"/>
          <p:cNvGrpSpPr/>
          <p:nvPr/>
        </p:nvGrpSpPr>
        <p:grpSpPr>
          <a:xfrm>
            <a:off x="5122948" y="5503839"/>
            <a:ext cx="216024" cy="216025"/>
            <a:chOff x="3140228" y="5484603"/>
            <a:chExt cx="1019414" cy="236538"/>
          </a:xfrm>
        </p:grpSpPr>
        <p:sp>
          <p:nvSpPr>
            <p:cNvPr id="146" name="Freeform 29"/>
            <p:cNvSpPr>
              <a:spLocks/>
            </p:cNvSpPr>
            <p:nvPr/>
          </p:nvSpPr>
          <p:spPr bwMode="auto">
            <a:xfrm>
              <a:off x="3140228" y="5484603"/>
              <a:ext cx="1010104" cy="230188"/>
            </a:xfrm>
            <a:custGeom>
              <a:avLst/>
              <a:gdLst/>
              <a:ahLst/>
              <a:cxnLst>
                <a:cxn ang="0">
                  <a:pos x="0" y="145"/>
                </a:cxn>
                <a:cxn ang="0">
                  <a:pos x="36" y="0"/>
                </a:cxn>
                <a:cxn ang="0">
                  <a:pos x="398" y="0"/>
                </a:cxn>
                <a:cxn ang="0">
                  <a:pos x="434" y="145"/>
                </a:cxn>
                <a:cxn ang="0">
                  <a:pos x="0" y="145"/>
                </a:cxn>
              </a:cxnLst>
              <a:rect l="0" t="0" r="r" b="b"/>
              <a:pathLst>
                <a:path w="434" h="145">
                  <a:moveTo>
                    <a:pt x="0" y="145"/>
                  </a:moveTo>
                  <a:lnTo>
                    <a:pt x="36" y="0"/>
                  </a:lnTo>
                  <a:lnTo>
                    <a:pt x="398" y="0"/>
                  </a:lnTo>
                  <a:lnTo>
                    <a:pt x="434" y="145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30"/>
            <p:cNvSpPr>
              <a:spLocks noEditPoints="1"/>
            </p:cNvSpPr>
            <p:nvPr/>
          </p:nvSpPr>
          <p:spPr bwMode="auto">
            <a:xfrm>
              <a:off x="3140228" y="5484603"/>
              <a:ext cx="1019414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5"/>
                </a:cxn>
                <a:cxn ang="0">
                  <a:pos x="0" y="145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398" y="0"/>
                </a:cxn>
                <a:cxn ang="0">
                  <a:pos x="402" y="0"/>
                </a:cxn>
                <a:cxn ang="0">
                  <a:pos x="438" y="145"/>
                </a:cxn>
                <a:cxn ang="0">
                  <a:pos x="434" y="145"/>
                </a:cxn>
                <a:cxn ang="0">
                  <a:pos x="434" y="149"/>
                </a:cxn>
                <a:cxn ang="0">
                  <a:pos x="0" y="149"/>
                </a:cxn>
                <a:cxn ang="0">
                  <a:pos x="434" y="145"/>
                </a:cxn>
                <a:cxn ang="0">
                  <a:pos x="434" y="145"/>
                </a:cxn>
                <a:cxn ang="0">
                  <a:pos x="398" y="0"/>
                </a:cxn>
                <a:cxn ang="0">
                  <a:pos x="398" y="5"/>
                </a:cxn>
                <a:cxn ang="0">
                  <a:pos x="36" y="5"/>
                </a:cxn>
                <a:cxn ang="0">
                  <a:pos x="41" y="0"/>
                </a:cxn>
                <a:cxn ang="0">
                  <a:pos x="5" y="145"/>
                </a:cxn>
                <a:cxn ang="0">
                  <a:pos x="0" y="145"/>
                </a:cxn>
                <a:cxn ang="0">
                  <a:pos x="434" y="145"/>
                </a:cxn>
              </a:cxnLst>
              <a:rect l="0" t="0" r="r" b="b"/>
              <a:pathLst>
                <a:path w="438" h="149">
                  <a:moveTo>
                    <a:pt x="0" y="149"/>
                  </a:moveTo>
                  <a:lnTo>
                    <a:pt x="0" y="145"/>
                  </a:lnTo>
                  <a:lnTo>
                    <a:pt x="0" y="145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398" y="0"/>
                  </a:lnTo>
                  <a:lnTo>
                    <a:pt x="402" y="0"/>
                  </a:lnTo>
                  <a:lnTo>
                    <a:pt x="438" y="145"/>
                  </a:lnTo>
                  <a:lnTo>
                    <a:pt x="434" y="145"/>
                  </a:lnTo>
                  <a:lnTo>
                    <a:pt x="434" y="149"/>
                  </a:lnTo>
                  <a:lnTo>
                    <a:pt x="0" y="149"/>
                  </a:lnTo>
                  <a:close/>
                  <a:moveTo>
                    <a:pt x="434" y="145"/>
                  </a:moveTo>
                  <a:lnTo>
                    <a:pt x="434" y="145"/>
                  </a:lnTo>
                  <a:lnTo>
                    <a:pt x="398" y="0"/>
                  </a:lnTo>
                  <a:lnTo>
                    <a:pt x="398" y="5"/>
                  </a:lnTo>
                  <a:lnTo>
                    <a:pt x="36" y="5"/>
                  </a:lnTo>
                  <a:lnTo>
                    <a:pt x="41" y="0"/>
                  </a:lnTo>
                  <a:lnTo>
                    <a:pt x="5" y="145"/>
                  </a:lnTo>
                  <a:lnTo>
                    <a:pt x="0" y="145"/>
                  </a:lnTo>
                  <a:lnTo>
                    <a:pt x="434" y="14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110" name="Group 99"/>
            <p:cNvGrpSpPr/>
            <p:nvPr/>
          </p:nvGrpSpPr>
          <p:grpSpPr>
            <a:xfrm>
              <a:off x="3536112" y="5521541"/>
              <a:ext cx="225667" cy="182137"/>
              <a:chOff x="5410200" y="4953000"/>
              <a:chExt cx="152400" cy="152400"/>
            </a:xfrm>
          </p:grpSpPr>
          <p:cxnSp>
            <p:nvCxnSpPr>
              <p:cNvPr id="149" name="Straight Connector 148"/>
              <p:cNvCxnSpPr/>
              <p:nvPr/>
            </p:nvCxnSpPr>
            <p:spPr>
              <a:xfrm flipH="1">
                <a:off x="5410200" y="4953000"/>
                <a:ext cx="152400" cy="1524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>
                <a:off x="5410200" y="4953000"/>
                <a:ext cx="152400" cy="1524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51" name="TextBox 150"/>
          <p:cNvSpPr txBox="1"/>
          <p:nvPr/>
        </p:nvSpPr>
        <p:spPr>
          <a:xfrm>
            <a:off x="5292080" y="5445224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: Channel not available</a:t>
            </a:r>
            <a:endParaRPr lang="en-US" dirty="0"/>
          </a:p>
        </p:txBody>
      </p:sp>
      <p:grpSp>
        <p:nvGrpSpPr>
          <p:cNvPr id="4111" name="Group 182"/>
          <p:cNvGrpSpPr/>
          <p:nvPr/>
        </p:nvGrpSpPr>
        <p:grpSpPr>
          <a:xfrm>
            <a:off x="6876256" y="5445224"/>
            <a:ext cx="279644" cy="255403"/>
            <a:chOff x="5876532" y="5464089"/>
            <a:chExt cx="1019414" cy="236538"/>
          </a:xfrm>
        </p:grpSpPr>
        <p:sp>
          <p:nvSpPr>
            <p:cNvPr id="152" name="Freeform 31"/>
            <p:cNvSpPr>
              <a:spLocks/>
            </p:cNvSpPr>
            <p:nvPr/>
          </p:nvSpPr>
          <p:spPr bwMode="auto">
            <a:xfrm>
              <a:off x="5876532" y="5464089"/>
              <a:ext cx="1007777" cy="230188"/>
            </a:xfrm>
            <a:custGeom>
              <a:avLst/>
              <a:gdLst/>
              <a:ahLst/>
              <a:cxnLst>
                <a:cxn ang="0">
                  <a:pos x="0" y="145"/>
                </a:cxn>
                <a:cxn ang="0">
                  <a:pos x="36" y="0"/>
                </a:cxn>
                <a:cxn ang="0">
                  <a:pos x="397" y="0"/>
                </a:cxn>
                <a:cxn ang="0">
                  <a:pos x="433" y="145"/>
                </a:cxn>
                <a:cxn ang="0">
                  <a:pos x="0" y="145"/>
                </a:cxn>
              </a:cxnLst>
              <a:rect l="0" t="0" r="r" b="b"/>
              <a:pathLst>
                <a:path w="433" h="145">
                  <a:moveTo>
                    <a:pt x="0" y="145"/>
                  </a:moveTo>
                  <a:lnTo>
                    <a:pt x="36" y="0"/>
                  </a:lnTo>
                  <a:lnTo>
                    <a:pt x="397" y="0"/>
                  </a:lnTo>
                  <a:lnTo>
                    <a:pt x="433" y="145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32"/>
            <p:cNvSpPr>
              <a:spLocks noEditPoints="1"/>
            </p:cNvSpPr>
            <p:nvPr/>
          </p:nvSpPr>
          <p:spPr bwMode="auto">
            <a:xfrm>
              <a:off x="5876532" y="5464089"/>
              <a:ext cx="1019414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5"/>
                </a:cxn>
                <a:cxn ang="0">
                  <a:pos x="0" y="145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397" y="0"/>
                </a:cxn>
                <a:cxn ang="0">
                  <a:pos x="401" y="0"/>
                </a:cxn>
                <a:cxn ang="0">
                  <a:pos x="438" y="145"/>
                </a:cxn>
                <a:cxn ang="0">
                  <a:pos x="433" y="145"/>
                </a:cxn>
                <a:cxn ang="0">
                  <a:pos x="433" y="149"/>
                </a:cxn>
                <a:cxn ang="0">
                  <a:pos x="0" y="149"/>
                </a:cxn>
                <a:cxn ang="0">
                  <a:pos x="433" y="145"/>
                </a:cxn>
                <a:cxn ang="0">
                  <a:pos x="433" y="145"/>
                </a:cxn>
                <a:cxn ang="0">
                  <a:pos x="397" y="0"/>
                </a:cxn>
                <a:cxn ang="0">
                  <a:pos x="397" y="5"/>
                </a:cxn>
                <a:cxn ang="0">
                  <a:pos x="36" y="5"/>
                </a:cxn>
                <a:cxn ang="0">
                  <a:pos x="40" y="0"/>
                </a:cxn>
                <a:cxn ang="0">
                  <a:pos x="4" y="145"/>
                </a:cxn>
                <a:cxn ang="0">
                  <a:pos x="0" y="145"/>
                </a:cxn>
                <a:cxn ang="0">
                  <a:pos x="433" y="145"/>
                </a:cxn>
              </a:cxnLst>
              <a:rect l="0" t="0" r="r" b="b"/>
              <a:pathLst>
                <a:path w="438" h="149">
                  <a:moveTo>
                    <a:pt x="0" y="149"/>
                  </a:moveTo>
                  <a:lnTo>
                    <a:pt x="0" y="145"/>
                  </a:lnTo>
                  <a:lnTo>
                    <a:pt x="0" y="145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397" y="0"/>
                  </a:lnTo>
                  <a:lnTo>
                    <a:pt x="401" y="0"/>
                  </a:lnTo>
                  <a:lnTo>
                    <a:pt x="438" y="145"/>
                  </a:lnTo>
                  <a:lnTo>
                    <a:pt x="433" y="145"/>
                  </a:lnTo>
                  <a:lnTo>
                    <a:pt x="433" y="149"/>
                  </a:lnTo>
                  <a:lnTo>
                    <a:pt x="0" y="149"/>
                  </a:lnTo>
                  <a:close/>
                  <a:moveTo>
                    <a:pt x="433" y="145"/>
                  </a:moveTo>
                  <a:lnTo>
                    <a:pt x="433" y="145"/>
                  </a:lnTo>
                  <a:lnTo>
                    <a:pt x="397" y="0"/>
                  </a:lnTo>
                  <a:lnTo>
                    <a:pt x="397" y="5"/>
                  </a:lnTo>
                  <a:lnTo>
                    <a:pt x="36" y="5"/>
                  </a:lnTo>
                  <a:lnTo>
                    <a:pt x="40" y="0"/>
                  </a:lnTo>
                  <a:lnTo>
                    <a:pt x="4" y="145"/>
                  </a:lnTo>
                  <a:lnTo>
                    <a:pt x="0" y="145"/>
                  </a:lnTo>
                  <a:lnTo>
                    <a:pt x="433" y="14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4" name="TextBox 153"/>
          <p:cNvSpPr txBox="1"/>
          <p:nvPr/>
        </p:nvSpPr>
        <p:spPr>
          <a:xfrm>
            <a:off x="7092280" y="5423628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: Channel available</a:t>
            </a:r>
            <a:endParaRPr lang="en-US" dirty="0"/>
          </a:p>
        </p:txBody>
      </p:sp>
      <p:grpSp>
        <p:nvGrpSpPr>
          <p:cNvPr id="4112" name="Group 99"/>
          <p:cNvGrpSpPr/>
          <p:nvPr/>
        </p:nvGrpSpPr>
        <p:grpSpPr>
          <a:xfrm>
            <a:off x="1539938" y="3329206"/>
            <a:ext cx="225667" cy="161929"/>
            <a:chOff x="5410200" y="4953000"/>
            <a:chExt cx="152400" cy="152400"/>
          </a:xfrm>
        </p:grpSpPr>
        <p:cxnSp>
          <p:nvCxnSpPr>
            <p:cNvPr id="156" name="Straight Connector 155"/>
            <p:cNvCxnSpPr/>
            <p:nvPr/>
          </p:nvCxnSpPr>
          <p:spPr>
            <a:xfrm flipH="1"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8" name="TextBox 157"/>
          <p:cNvSpPr txBox="1"/>
          <p:nvPr/>
        </p:nvSpPr>
        <p:spPr>
          <a:xfrm>
            <a:off x="2433970" y="2052355"/>
            <a:ext cx="4824536" cy="276999"/>
          </a:xfrm>
          <a:prstGeom prst="rect">
            <a:avLst/>
          </a:prstGeom>
          <a:solidFill>
            <a:srgbClr val="FFC000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Choose one from these three if a new 1 MHz BSS needs to be set up </a:t>
            </a:r>
            <a:endParaRPr lang="en-US" dirty="0"/>
          </a:p>
        </p:txBody>
      </p:sp>
      <p:cxnSp>
        <p:nvCxnSpPr>
          <p:cNvPr id="161" name="Straight Arrow Connector 160"/>
          <p:cNvCxnSpPr/>
          <p:nvPr/>
        </p:nvCxnSpPr>
        <p:spPr bwMode="auto">
          <a:xfrm>
            <a:off x="6876256" y="2348880"/>
            <a:ext cx="720080" cy="4320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3" name="Straight Arrow Connector 162"/>
          <p:cNvCxnSpPr/>
          <p:nvPr/>
        </p:nvCxnSpPr>
        <p:spPr bwMode="auto">
          <a:xfrm>
            <a:off x="7164288" y="2348880"/>
            <a:ext cx="720080" cy="4320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59" name="Freeform 7"/>
          <p:cNvSpPr>
            <a:spLocks/>
          </p:cNvSpPr>
          <p:nvPr/>
        </p:nvSpPr>
        <p:spPr bwMode="auto">
          <a:xfrm>
            <a:off x="1654841" y="2768852"/>
            <a:ext cx="253690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9" y="144"/>
              </a:cxn>
              <a:cxn ang="0">
                <a:pos x="0" y="144"/>
              </a:cxn>
            </a:cxnLst>
            <a:rect l="0" t="0" r="r" b="b"/>
            <a:pathLst>
              <a:path w="109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9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0" name="Freeform 8"/>
          <p:cNvSpPr>
            <a:spLocks noEditPoints="1"/>
          </p:cNvSpPr>
          <p:nvPr/>
        </p:nvSpPr>
        <p:spPr bwMode="auto">
          <a:xfrm>
            <a:off x="1654841" y="2768852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9" y="144"/>
              </a:cxn>
              <a:cxn ang="0">
                <a:pos x="109" y="149"/>
              </a:cxn>
              <a:cxn ang="0">
                <a:pos x="0" y="149"/>
              </a:cxn>
              <a:cxn ang="0">
                <a:pos x="109" y="144"/>
              </a:cxn>
              <a:cxn ang="0">
                <a:pos x="109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9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9" y="144"/>
                </a:lnTo>
                <a:lnTo>
                  <a:pt x="109" y="149"/>
                </a:lnTo>
                <a:lnTo>
                  <a:pt x="0" y="149"/>
                </a:lnTo>
                <a:close/>
                <a:moveTo>
                  <a:pt x="109" y="144"/>
                </a:moveTo>
                <a:lnTo>
                  <a:pt x="109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9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113" name="Group 139"/>
          <p:cNvGrpSpPr/>
          <p:nvPr/>
        </p:nvGrpSpPr>
        <p:grpSpPr>
          <a:xfrm>
            <a:off x="6455931" y="2766028"/>
            <a:ext cx="263000" cy="210294"/>
            <a:chOff x="6129337" y="4792662"/>
            <a:chExt cx="179388" cy="236538"/>
          </a:xfrm>
        </p:grpSpPr>
        <p:sp>
          <p:nvSpPr>
            <p:cNvPr id="172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80" name="Freeform 51"/>
          <p:cNvSpPr>
            <a:spLocks/>
          </p:cNvSpPr>
          <p:nvPr/>
        </p:nvSpPr>
        <p:spPr bwMode="auto">
          <a:xfrm>
            <a:off x="2555776" y="5517232"/>
            <a:ext cx="253690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2" y="0"/>
              </a:cxn>
              <a:cxn ang="0">
                <a:pos x="109" y="144"/>
              </a:cxn>
              <a:cxn ang="0">
                <a:pos x="0" y="144"/>
              </a:cxn>
            </a:cxnLst>
            <a:rect l="0" t="0" r="r" b="b"/>
            <a:pathLst>
              <a:path w="109" h="144">
                <a:moveTo>
                  <a:pt x="0" y="144"/>
                </a:moveTo>
                <a:lnTo>
                  <a:pt x="27" y="0"/>
                </a:lnTo>
                <a:lnTo>
                  <a:pt x="82" y="0"/>
                </a:lnTo>
                <a:lnTo>
                  <a:pt x="109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1" name="Freeform 52"/>
          <p:cNvSpPr>
            <a:spLocks noEditPoints="1"/>
          </p:cNvSpPr>
          <p:nvPr/>
        </p:nvSpPr>
        <p:spPr bwMode="auto">
          <a:xfrm>
            <a:off x="2555776" y="5517232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2" y="0"/>
              </a:cxn>
              <a:cxn ang="0">
                <a:pos x="86" y="0"/>
              </a:cxn>
              <a:cxn ang="0">
                <a:pos x="113" y="144"/>
              </a:cxn>
              <a:cxn ang="0">
                <a:pos x="109" y="144"/>
              </a:cxn>
              <a:cxn ang="0">
                <a:pos x="109" y="149"/>
              </a:cxn>
              <a:cxn ang="0">
                <a:pos x="0" y="149"/>
              </a:cxn>
              <a:cxn ang="0">
                <a:pos x="109" y="144"/>
              </a:cxn>
              <a:cxn ang="0">
                <a:pos x="109" y="144"/>
              </a:cxn>
              <a:cxn ang="0">
                <a:pos x="82" y="0"/>
              </a:cxn>
              <a:cxn ang="0">
                <a:pos x="82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9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2" y="0"/>
                </a:lnTo>
                <a:lnTo>
                  <a:pt x="86" y="0"/>
                </a:lnTo>
                <a:lnTo>
                  <a:pt x="113" y="144"/>
                </a:lnTo>
                <a:lnTo>
                  <a:pt x="109" y="144"/>
                </a:lnTo>
                <a:lnTo>
                  <a:pt x="109" y="149"/>
                </a:lnTo>
                <a:lnTo>
                  <a:pt x="0" y="149"/>
                </a:lnTo>
                <a:close/>
                <a:moveTo>
                  <a:pt x="109" y="144"/>
                </a:moveTo>
                <a:lnTo>
                  <a:pt x="109" y="144"/>
                </a:lnTo>
                <a:lnTo>
                  <a:pt x="82" y="0"/>
                </a:lnTo>
                <a:lnTo>
                  <a:pt x="82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9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" name="TextBox 183"/>
          <p:cNvSpPr txBox="1"/>
          <p:nvPr/>
        </p:nvSpPr>
        <p:spPr>
          <a:xfrm>
            <a:off x="2795245" y="5445224"/>
            <a:ext cx="21719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latinLnBrk="0" hangingPunct="0"/>
            <a:r>
              <a:rPr lang="en-US" dirty="0" smtClean="0"/>
              <a:t>: Channel not preferred due to adjacent channel interference </a:t>
            </a:r>
            <a:endParaRPr lang="en-US" dirty="0"/>
          </a:p>
        </p:txBody>
      </p:sp>
      <p:cxnSp>
        <p:nvCxnSpPr>
          <p:cNvPr id="188" name="Straight Arrow Connector 187"/>
          <p:cNvCxnSpPr/>
          <p:nvPr/>
        </p:nvCxnSpPr>
        <p:spPr bwMode="auto">
          <a:xfrm>
            <a:off x="6588224" y="2348880"/>
            <a:ext cx="720080" cy="4320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6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654968"/>
          </a:xfrm>
          <a:noFill/>
        </p:spPr>
        <p:txBody>
          <a:bodyPr/>
          <a:lstStyle/>
          <a:p>
            <a:r>
              <a:rPr lang="en-US" dirty="0" smtClean="0"/>
              <a:t>Example of channel selection at BSS setup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412776"/>
            <a:ext cx="8610600" cy="432048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If interference between adjacent channels is low</a:t>
            </a:r>
          </a:p>
          <a:p>
            <a:pPr eaLnBrk="1" hangingPunct="1">
              <a:buNone/>
            </a:pPr>
            <a:r>
              <a:rPr lang="en-US" dirty="0" smtClean="0"/>
              <a:t> </a:t>
            </a:r>
            <a:endParaRPr lang="en-US" b="1" dirty="0" smtClean="0"/>
          </a:p>
          <a:p>
            <a:pPr lvl="1">
              <a:buNone/>
            </a:pPr>
            <a:endParaRPr lang="en-US" sz="1800" dirty="0" smtClean="0"/>
          </a:p>
          <a:p>
            <a:pPr lvl="1" eaLnBrk="1" hangingPunct="1">
              <a:buNone/>
            </a:pPr>
            <a:endParaRPr lang="en-US" sz="2400" dirty="0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55976" y="6525344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Slide </a:t>
            </a:r>
            <a:fld id="{35BE394B-D5B3-4651-955A-D4679DFCAB91}" type="slidenum">
              <a:rPr lang="en-US" smtClean="0"/>
              <a:pPr/>
              <a:t>9</a:t>
            </a:fld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56176" y="6525344"/>
            <a:ext cx="2784417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Huai-Rong Shao, et. al, Samsung Electronics</a:t>
            </a:r>
            <a:endParaRPr lang="en-US" dirty="0"/>
          </a:p>
        </p:txBody>
      </p:sp>
      <p:sp>
        <p:nvSpPr>
          <p:cNvPr id="165" name="Freeform 7"/>
          <p:cNvSpPr>
            <a:spLocks/>
          </p:cNvSpPr>
          <p:nvPr/>
        </p:nvSpPr>
        <p:spPr bwMode="auto">
          <a:xfrm>
            <a:off x="1811830" y="2777344"/>
            <a:ext cx="253690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9" y="144"/>
              </a:cxn>
              <a:cxn ang="0">
                <a:pos x="0" y="144"/>
              </a:cxn>
            </a:cxnLst>
            <a:rect l="0" t="0" r="r" b="b"/>
            <a:pathLst>
              <a:path w="109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9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" name="Freeform 8"/>
          <p:cNvSpPr>
            <a:spLocks noEditPoints="1"/>
          </p:cNvSpPr>
          <p:nvPr/>
        </p:nvSpPr>
        <p:spPr bwMode="auto">
          <a:xfrm>
            <a:off x="1811830" y="2777344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9" y="144"/>
              </a:cxn>
              <a:cxn ang="0">
                <a:pos x="109" y="149"/>
              </a:cxn>
              <a:cxn ang="0">
                <a:pos x="0" y="149"/>
              </a:cxn>
              <a:cxn ang="0">
                <a:pos x="109" y="144"/>
              </a:cxn>
              <a:cxn ang="0">
                <a:pos x="109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9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9" y="144"/>
                </a:lnTo>
                <a:lnTo>
                  <a:pt x="109" y="149"/>
                </a:lnTo>
                <a:lnTo>
                  <a:pt x="0" y="149"/>
                </a:lnTo>
                <a:close/>
                <a:moveTo>
                  <a:pt x="109" y="144"/>
                </a:moveTo>
                <a:lnTo>
                  <a:pt x="109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9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7" name="Freeform 9"/>
          <p:cNvSpPr>
            <a:spLocks/>
          </p:cNvSpPr>
          <p:nvPr/>
        </p:nvSpPr>
        <p:spPr bwMode="auto">
          <a:xfrm>
            <a:off x="2301356" y="2773110"/>
            <a:ext cx="251362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8" y="144"/>
              </a:cxn>
              <a:cxn ang="0">
                <a:pos x="0" y="144"/>
              </a:cxn>
            </a:cxnLst>
            <a:rect l="0" t="0" r="r" b="b"/>
            <a:pathLst>
              <a:path w="108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8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" name="Freeform 10"/>
          <p:cNvSpPr>
            <a:spLocks noEditPoints="1"/>
          </p:cNvSpPr>
          <p:nvPr/>
        </p:nvSpPr>
        <p:spPr bwMode="auto">
          <a:xfrm>
            <a:off x="2301356" y="2773110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8" y="144"/>
              </a:cxn>
              <a:cxn ang="0">
                <a:pos x="108" y="149"/>
              </a:cxn>
              <a:cxn ang="0">
                <a:pos x="0" y="149"/>
              </a:cxn>
              <a:cxn ang="0">
                <a:pos x="108" y="144"/>
              </a:cxn>
              <a:cxn ang="0">
                <a:pos x="108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4" y="144"/>
              </a:cxn>
              <a:cxn ang="0">
                <a:pos x="0" y="144"/>
              </a:cxn>
              <a:cxn ang="0">
                <a:pos x="108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8" y="144"/>
                </a:lnTo>
                <a:lnTo>
                  <a:pt x="108" y="149"/>
                </a:lnTo>
                <a:lnTo>
                  <a:pt x="0" y="149"/>
                </a:lnTo>
                <a:close/>
                <a:moveTo>
                  <a:pt x="108" y="144"/>
                </a:moveTo>
                <a:lnTo>
                  <a:pt x="108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4" y="144"/>
                </a:lnTo>
                <a:lnTo>
                  <a:pt x="0" y="144"/>
                </a:lnTo>
                <a:lnTo>
                  <a:pt x="108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9" name="Freeform 11"/>
          <p:cNvSpPr>
            <a:spLocks/>
          </p:cNvSpPr>
          <p:nvPr/>
        </p:nvSpPr>
        <p:spPr bwMode="auto">
          <a:xfrm>
            <a:off x="2821934" y="2777344"/>
            <a:ext cx="251362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8" y="144"/>
              </a:cxn>
              <a:cxn ang="0">
                <a:pos x="0" y="144"/>
              </a:cxn>
            </a:cxnLst>
            <a:rect l="0" t="0" r="r" b="b"/>
            <a:pathLst>
              <a:path w="108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8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0" name="Freeform 12"/>
          <p:cNvSpPr>
            <a:spLocks noEditPoints="1"/>
          </p:cNvSpPr>
          <p:nvPr/>
        </p:nvSpPr>
        <p:spPr bwMode="auto">
          <a:xfrm>
            <a:off x="2821934" y="2777344"/>
            <a:ext cx="26067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5" y="0"/>
              </a:cxn>
              <a:cxn ang="0">
                <a:pos x="112" y="144"/>
              </a:cxn>
              <a:cxn ang="0">
                <a:pos x="108" y="144"/>
              </a:cxn>
              <a:cxn ang="0">
                <a:pos x="108" y="149"/>
              </a:cxn>
              <a:cxn ang="0">
                <a:pos x="0" y="149"/>
              </a:cxn>
              <a:cxn ang="0">
                <a:pos x="108" y="144"/>
              </a:cxn>
              <a:cxn ang="0">
                <a:pos x="108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1" y="0"/>
              </a:cxn>
              <a:cxn ang="0">
                <a:pos x="4" y="144"/>
              </a:cxn>
              <a:cxn ang="0">
                <a:pos x="0" y="144"/>
              </a:cxn>
              <a:cxn ang="0">
                <a:pos x="108" y="144"/>
              </a:cxn>
            </a:cxnLst>
            <a:rect l="0" t="0" r="r" b="b"/>
            <a:pathLst>
              <a:path w="112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5" y="0"/>
                </a:lnTo>
                <a:lnTo>
                  <a:pt x="112" y="144"/>
                </a:lnTo>
                <a:lnTo>
                  <a:pt x="108" y="144"/>
                </a:lnTo>
                <a:lnTo>
                  <a:pt x="108" y="149"/>
                </a:lnTo>
                <a:lnTo>
                  <a:pt x="0" y="149"/>
                </a:lnTo>
                <a:close/>
                <a:moveTo>
                  <a:pt x="108" y="144"/>
                </a:moveTo>
                <a:lnTo>
                  <a:pt x="108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1" y="0"/>
                </a:lnTo>
                <a:lnTo>
                  <a:pt x="4" y="144"/>
                </a:lnTo>
                <a:lnTo>
                  <a:pt x="0" y="144"/>
                </a:lnTo>
                <a:lnTo>
                  <a:pt x="108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" name="Freeform 13"/>
          <p:cNvSpPr>
            <a:spLocks/>
          </p:cNvSpPr>
          <p:nvPr/>
        </p:nvSpPr>
        <p:spPr bwMode="auto">
          <a:xfrm>
            <a:off x="1306777" y="3313662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7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7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" name="Freeform 14"/>
          <p:cNvSpPr>
            <a:spLocks noEditPoints="1"/>
          </p:cNvSpPr>
          <p:nvPr/>
        </p:nvSpPr>
        <p:spPr bwMode="auto">
          <a:xfrm>
            <a:off x="1306777" y="3313662"/>
            <a:ext cx="516689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7" y="0"/>
              </a:cxn>
              <a:cxn ang="0">
                <a:pos x="37" y="0"/>
              </a:cxn>
              <a:cxn ang="0">
                <a:pos x="181" y="0"/>
              </a:cxn>
              <a:cxn ang="0">
                <a:pos x="186" y="0"/>
              </a:cxn>
              <a:cxn ang="0">
                <a:pos x="222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7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2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7" y="0"/>
                </a:lnTo>
                <a:lnTo>
                  <a:pt x="37" y="0"/>
                </a:lnTo>
                <a:lnTo>
                  <a:pt x="181" y="0"/>
                </a:lnTo>
                <a:lnTo>
                  <a:pt x="186" y="0"/>
                </a:lnTo>
                <a:lnTo>
                  <a:pt x="222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7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5" name="Rectangle 16"/>
          <p:cNvSpPr>
            <a:spLocks noChangeArrowheads="1"/>
          </p:cNvSpPr>
          <p:nvPr/>
        </p:nvSpPr>
        <p:spPr bwMode="auto">
          <a:xfrm>
            <a:off x="1160150" y="2398363"/>
            <a:ext cx="56425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902 MHz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6" name="Rectangle 19"/>
          <p:cNvSpPr>
            <a:spLocks noChangeArrowheads="1"/>
          </p:cNvSpPr>
          <p:nvPr/>
        </p:nvSpPr>
        <p:spPr bwMode="auto">
          <a:xfrm>
            <a:off x="7697895" y="2395627"/>
            <a:ext cx="602729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928  MHz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7" name="Rectangle 21"/>
          <p:cNvSpPr>
            <a:spLocks noChangeArrowheads="1"/>
          </p:cNvSpPr>
          <p:nvPr/>
        </p:nvSpPr>
        <p:spPr bwMode="auto">
          <a:xfrm>
            <a:off x="769613" y="2823919"/>
            <a:ext cx="630734" cy="166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  <a:t>1 MHz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8" name="Freeform 22"/>
          <p:cNvSpPr>
            <a:spLocks/>
          </p:cNvSpPr>
          <p:nvPr/>
        </p:nvSpPr>
        <p:spPr bwMode="auto">
          <a:xfrm>
            <a:off x="1811830" y="3313662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6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9" name="Freeform 23"/>
          <p:cNvSpPr>
            <a:spLocks noEditPoints="1"/>
          </p:cNvSpPr>
          <p:nvPr/>
        </p:nvSpPr>
        <p:spPr bwMode="auto">
          <a:xfrm>
            <a:off x="1811830" y="3313662"/>
            <a:ext cx="51436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1" y="0"/>
              </a:cxn>
              <a:cxn ang="0">
                <a:pos x="185" y="0"/>
              </a:cxn>
              <a:cxn ang="0">
                <a:pos x="221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6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1" y="0"/>
                </a:lnTo>
                <a:lnTo>
                  <a:pt x="185" y="0"/>
                </a:lnTo>
                <a:lnTo>
                  <a:pt x="221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6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2" name="Freeform 24"/>
          <p:cNvSpPr>
            <a:spLocks/>
          </p:cNvSpPr>
          <p:nvPr/>
        </p:nvSpPr>
        <p:spPr bwMode="auto">
          <a:xfrm>
            <a:off x="2316881" y="3313662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6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3" name="Freeform 25"/>
          <p:cNvSpPr>
            <a:spLocks noEditPoints="1"/>
          </p:cNvSpPr>
          <p:nvPr/>
        </p:nvSpPr>
        <p:spPr bwMode="auto">
          <a:xfrm>
            <a:off x="2316881" y="3313662"/>
            <a:ext cx="51436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1" y="0"/>
              </a:cxn>
              <a:cxn ang="0">
                <a:pos x="185" y="0"/>
              </a:cxn>
              <a:cxn ang="0">
                <a:pos x="221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6" y="4"/>
              </a:cxn>
              <a:cxn ang="0">
                <a:pos x="41" y="0"/>
              </a:cxn>
              <a:cxn ang="0">
                <a:pos x="4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1" y="0"/>
                </a:lnTo>
                <a:lnTo>
                  <a:pt x="185" y="0"/>
                </a:lnTo>
                <a:lnTo>
                  <a:pt x="221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6" y="4"/>
                </a:lnTo>
                <a:lnTo>
                  <a:pt x="41" y="0"/>
                </a:lnTo>
                <a:lnTo>
                  <a:pt x="4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5" name="Freeform 26"/>
          <p:cNvSpPr>
            <a:spLocks/>
          </p:cNvSpPr>
          <p:nvPr/>
        </p:nvSpPr>
        <p:spPr bwMode="auto">
          <a:xfrm>
            <a:off x="2821934" y="3313662"/>
            <a:ext cx="502724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0" y="0"/>
              </a:cxn>
              <a:cxn ang="0">
                <a:pos x="216" y="144"/>
              </a:cxn>
              <a:cxn ang="0">
                <a:pos x="0" y="144"/>
              </a:cxn>
            </a:cxnLst>
            <a:rect l="0" t="0" r="r" b="b"/>
            <a:pathLst>
              <a:path w="216" h="144">
                <a:moveTo>
                  <a:pt x="0" y="144"/>
                </a:moveTo>
                <a:lnTo>
                  <a:pt x="36" y="0"/>
                </a:lnTo>
                <a:lnTo>
                  <a:pt x="180" y="0"/>
                </a:lnTo>
                <a:lnTo>
                  <a:pt x="216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" name="Freeform 27"/>
          <p:cNvSpPr>
            <a:spLocks noEditPoints="1"/>
          </p:cNvSpPr>
          <p:nvPr/>
        </p:nvSpPr>
        <p:spPr bwMode="auto">
          <a:xfrm>
            <a:off x="2821934" y="3313662"/>
            <a:ext cx="51436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0" y="0"/>
              </a:cxn>
              <a:cxn ang="0">
                <a:pos x="185" y="0"/>
              </a:cxn>
              <a:cxn ang="0">
                <a:pos x="221" y="144"/>
              </a:cxn>
              <a:cxn ang="0">
                <a:pos x="216" y="144"/>
              </a:cxn>
              <a:cxn ang="0">
                <a:pos x="216" y="149"/>
              </a:cxn>
              <a:cxn ang="0">
                <a:pos x="0" y="149"/>
              </a:cxn>
              <a:cxn ang="0">
                <a:pos x="216" y="144"/>
              </a:cxn>
              <a:cxn ang="0">
                <a:pos x="216" y="144"/>
              </a:cxn>
              <a:cxn ang="0">
                <a:pos x="180" y="0"/>
              </a:cxn>
              <a:cxn ang="0">
                <a:pos x="180" y="4"/>
              </a:cxn>
              <a:cxn ang="0">
                <a:pos x="36" y="4"/>
              </a:cxn>
              <a:cxn ang="0">
                <a:pos x="40" y="0"/>
              </a:cxn>
              <a:cxn ang="0">
                <a:pos x="4" y="144"/>
              </a:cxn>
              <a:cxn ang="0">
                <a:pos x="0" y="144"/>
              </a:cxn>
              <a:cxn ang="0">
                <a:pos x="216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0" y="0"/>
                </a:lnTo>
                <a:lnTo>
                  <a:pt x="185" y="0"/>
                </a:lnTo>
                <a:lnTo>
                  <a:pt x="221" y="144"/>
                </a:lnTo>
                <a:lnTo>
                  <a:pt x="216" y="144"/>
                </a:lnTo>
                <a:lnTo>
                  <a:pt x="216" y="149"/>
                </a:lnTo>
                <a:lnTo>
                  <a:pt x="0" y="149"/>
                </a:lnTo>
                <a:close/>
                <a:moveTo>
                  <a:pt x="216" y="144"/>
                </a:moveTo>
                <a:lnTo>
                  <a:pt x="216" y="144"/>
                </a:lnTo>
                <a:lnTo>
                  <a:pt x="180" y="0"/>
                </a:lnTo>
                <a:lnTo>
                  <a:pt x="180" y="4"/>
                </a:lnTo>
                <a:lnTo>
                  <a:pt x="36" y="4"/>
                </a:lnTo>
                <a:lnTo>
                  <a:pt x="40" y="0"/>
                </a:lnTo>
                <a:lnTo>
                  <a:pt x="4" y="144"/>
                </a:lnTo>
                <a:lnTo>
                  <a:pt x="0" y="144"/>
                </a:lnTo>
                <a:lnTo>
                  <a:pt x="216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7" name="Rectangle 28"/>
          <p:cNvSpPr>
            <a:spLocks noChangeArrowheads="1"/>
          </p:cNvSpPr>
          <p:nvPr/>
        </p:nvSpPr>
        <p:spPr bwMode="auto">
          <a:xfrm>
            <a:off x="771726" y="3353180"/>
            <a:ext cx="619096" cy="166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  <a:t>2 MHz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9" name="Freeform 29"/>
          <p:cNvSpPr>
            <a:spLocks/>
          </p:cNvSpPr>
          <p:nvPr/>
        </p:nvSpPr>
        <p:spPr bwMode="auto">
          <a:xfrm>
            <a:off x="1811830" y="3831633"/>
            <a:ext cx="1010104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398" y="0"/>
              </a:cxn>
              <a:cxn ang="0">
                <a:pos x="434" y="145"/>
              </a:cxn>
              <a:cxn ang="0">
                <a:pos x="0" y="145"/>
              </a:cxn>
            </a:cxnLst>
            <a:rect l="0" t="0" r="r" b="b"/>
            <a:pathLst>
              <a:path w="434" h="145">
                <a:moveTo>
                  <a:pt x="0" y="145"/>
                </a:moveTo>
                <a:lnTo>
                  <a:pt x="36" y="0"/>
                </a:lnTo>
                <a:lnTo>
                  <a:pt x="398" y="0"/>
                </a:lnTo>
                <a:lnTo>
                  <a:pt x="434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0" name="Freeform 30"/>
          <p:cNvSpPr>
            <a:spLocks noEditPoints="1"/>
          </p:cNvSpPr>
          <p:nvPr/>
        </p:nvSpPr>
        <p:spPr bwMode="auto">
          <a:xfrm>
            <a:off x="1811830" y="3831633"/>
            <a:ext cx="1019414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398" y="0"/>
              </a:cxn>
              <a:cxn ang="0">
                <a:pos x="402" y="0"/>
              </a:cxn>
              <a:cxn ang="0">
                <a:pos x="438" y="145"/>
              </a:cxn>
              <a:cxn ang="0">
                <a:pos x="434" y="145"/>
              </a:cxn>
              <a:cxn ang="0">
                <a:pos x="434" y="149"/>
              </a:cxn>
              <a:cxn ang="0">
                <a:pos x="0" y="149"/>
              </a:cxn>
              <a:cxn ang="0">
                <a:pos x="434" y="145"/>
              </a:cxn>
              <a:cxn ang="0">
                <a:pos x="434" y="145"/>
              </a:cxn>
              <a:cxn ang="0">
                <a:pos x="398" y="0"/>
              </a:cxn>
              <a:cxn ang="0">
                <a:pos x="398" y="5"/>
              </a:cxn>
              <a:cxn ang="0">
                <a:pos x="36" y="5"/>
              </a:cxn>
              <a:cxn ang="0">
                <a:pos x="41" y="0"/>
              </a:cxn>
              <a:cxn ang="0">
                <a:pos x="5" y="145"/>
              </a:cxn>
              <a:cxn ang="0">
                <a:pos x="0" y="145"/>
              </a:cxn>
              <a:cxn ang="0">
                <a:pos x="434" y="145"/>
              </a:cxn>
            </a:cxnLst>
            <a:rect l="0" t="0" r="r" b="b"/>
            <a:pathLst>
              <a:path w="4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398" y="0"/>
                </a:lnTo>
                <a:lnTo>
                  <a:pt x="402" y="0"/>
                </a:lnTo>
                <a:lnTo>
                  <a:pt x="438" y="145"/>
                </a:lnTo>
                <a:lnTo>
                  <a:pt x="434" y="145"/>
                </a:lnTo>
                <a:lnTo>
                  <a:pt x="434" y="149"/>
                </a:lnTo>
                <a:lnTo>
                  <a:pt x="0" y="149"/>
                </a:lnTo>
                <a:close/>
                <a:moveTo>
                  <a:pt x="434" y="145"/>
                </a:moveTo>
                <a:lnTo>
                  <a:pt x="434" y="145"/>
                </a:lnTo>
                <a:lnTo>
                  <a:pt x="398" y="0"/>
                </a:lnTo>
                <a:lnTo>
                  <a:pt x="398" y="5"/>
                </a:lnTo>
                <a:lnTo>
                  <a:pt x="36" y="5"/>
                </a:lnTo>
                <a:lnTo>
                  <a:pt x="41" y="0"/>
                </a:lnTo>
                <a:lnTo>
                  <a:pt x="5" y="145"/>
                </a:lnTo>
                <a:lnTo>
                  <a:pt x="0" y="145"/>
                </a:lnTo>
                <a:lnTo>
                  <a:pt x="434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1" name="Freeform 31"/>
          <p:cNvSpPr>
            <a:spLocks/>
          </p:cNvSpPr>
          <p:nvPr/>
        </p:nvSpPr>
        <p:spPr bwMode="auto">
          <a:xfrm>
            <a:off x="2821934" y="3831633"/>
            <a:ext cx="1007777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397" y="0"/>
              </a:cxn>
              <a:cxn ang="0">
                <a:pos x="433" y="145"/>
              </a:cxn>
              <a:cxn ang="0">
                <a:pos x="0" y="145"/>
              </a:cxn>
            </a:cxnLst>
            <a:rect l="0" t="0" r="r" b="b"/>
            <a:pathLst>
              <a:path w="433" h="145">
                <a:moveTo>
                  <a:pt x="0" y="145"/>
                </a:moveTo>
                <a:lnTo>
                  <a:pt x="36" y="0"/>
                </a:lnTo>
                <a:lnTo>
                  <a:pt x="397" y="0"/>
                </a:lnTo>
                <a:lnTo>
                  <a:pt x="433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2" name="Freeform 32"/>
          <p:cNvSpPr>
            <a:spLocks noEditPoints="1"/>
          </p:cNvSpPr>
          <p:nvPr/>
        </p:nvSpPr>
        <p:spPr bwMode="auto">
          <a:xfrm>
            <a:off x="2821934" y="3831633"/>
            <a:ext cx="1019414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397" y="0"/>
              </a:cxn>
              <a:cxn ang="0">
                <a:pos x="401" y="0"/>
              </a:cxn>
              <a:cxn ang="0">
                <a:pos x="438" y="145"/>
              </a:cxn>
              <a:cxn ang="0">
                <a:pos x="433" y="145"/>
              </a:cxn>
              <a:cxn ang="0">
                <a:pos x="433" y="149"/>
              </a:cxn>
              <a:cxn ang="0">
                <a:pos x="0" y="149"/>
              </a:cxn>
              <a:cxn ang="0">
                <a:pos x="433" y="145"/>
              </a:cxn>
              <a:cxn ang="0">
                <a:pos x="433" y="145"/>
              </a:cxn>
              <a:cxn ang="0">
                <a:pos x="397" y="0"/>
              </a:cxn>
              <a:cxn ang="0">
                <a:pos x="397" y="5"/>
              </a:cxn>
              <a:cxn ang="0">
                <a:pos x="36" y="5"/>
              </a:cxn>
              <a:cxn ang="0">
                <a:pos x="40" y="0"/>
              </a:cxn>
              <a:cxn ang="0">
                <a:pos x="4" y="145"/>
              </a:cxn>
              <a:cxn ang="0">
                <a:pos x="0" y="145"/>
              </a:cxn>
              <a:cxn ang="0">
                <a:pos x="433" y="145"/>
              </a:cxn>
            </a:cxnLst>
            <a:rect l="0" t="0" r="r" b="b"/>
            <a:pathLst>
              <a:path w="4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397" y="0"/>
                </a:lnTo>
                <a:lnTo>
                  <a:pt x="401" y="0"/>
                </a:lnTo>
                <a:lnTo>
                  <a:pt x="438" y="145"/>
                </a:lnTo>
                <a:lnTo>
                  <a:pt x="433" y="145"/>
                </a:lnTo>
                <a:lnTo>
                  <a:pt x="433" y="149"/>
                </a:lnTo>
                <a:lnTo>
                  <a:pt x="0" y="149"/>
                </a:lnTo>
                <a:close/>
                <a:moveTo>
                  <a:pt x="433" y="145"/>
                </a:moveTo>
                <a:lnTo>
                  <a:pt x="433" y="145"/>
                </a:lnTo>
                <a:lnTo>
                  <a:pt x="397" y="0"/>
                </a:lnTo>
                <a:lnTo>
                  <a:pt x="397" y="5"/>
                </a:lnTo>
                <a:lnTo>
                  <a:pt x="36" y="5"/>
                </a:lnTo>
                <a:lnTo>
                  <a:pt x="40" y="0"/>
                </a:lnTo>
                <a:lnTo>
                  <a:pt x="4" y="145"/>
                </a:lnTo>
                <a:lnTo>
                  <a:pt x="0" y="145"/>
                </a:lnTo>
                <a:lnTo>
                  <a:pt x="433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3" name="Rectangle 33"/>
          <p:cNvSpPr>
            <a:spLocks noChangeArrowheads="1"/>
          </p:cNvSpPr>
          <p:nvPr/>
        </p:nvSpPr>
        <p:spPr bwMode="auto">
          <a:xfrm>
            <a:off x="741213" y="3827399"/>
            <a:ext cx="619096" cy="166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  <a:t>4 MHz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" name="Freeform 34"/>
          <p:cNvSpPr>
            <a:spLocks/>
          </p:cNvSpPr>
          <p:nvPr/>
        </p:nvSpPr>
        <p:spPr bwMode="auto">
          <a:xfrm>
            <a:off x="1811830" y="4373597"/>
            <a:ext cx="2017881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831" y="0"/>
              </a:cxn>
              <a:cxn ang="0">
                <a:pos x="867" y="145"/>
              </a:cxn>
              <a:cxn ang="0">
                <a:pos x="0" y="145"/>
              </a:cxn>
            </a:cxnLst>
            <a:rect l="0" t="0" r="r" b="b"/>
            <a:pathLst>
              <a:path w="867" h="145">
                <a:moveTo>
                  <a:pt x="0" y="145"/>
                </a:moveTo>
                <a:lnTo>
                  <a:pt x="36" y="0"/>
                </a:lnTo>
                <a:lnTo>
                  <a:pt x="831" y="0"/>
                </a:lnTo>
                <a:lnTo>
                  <a:pt x="867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" name="Freeform 35"/>
          <p:cNvSpPr>
            <a:spLocks noEditPoints="1"/>
          </p:cNvSpPr>
          <p:nvPr/>
        </p:nvSpPr>
        <p:spPr bwMode="auto">
          <a:xfrm>
            <a:off x="1811830" y="4373597"/>
            <a:ext cx="2029517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831" y="0"/>
              </a:cxn>
              <a:cxn ang="0">
                <a:pos x="835" y="0"/>
              </a:cxn>
              <a:cxn ang="0">
                <a:pos x="872" y="145"/>
              </a:cxn>
              <a:cxn ang="0">
                <a:pos x="867" y="145"/>
              </a:cxn>
              <a:cxn ang="0">
                <a:pos x="867" y="149"/>
              </a:cxn>
              <a:cxn ang="0">
                <a:pos x="0" y="149"/>
              </a:cxn>
              <a:cxn ang="0">
                <a:pos x="867" y="145"/>
              </a:cxn>
              <a:cxn ang="0">
                <a:pos x="867" y="145"/>
              </a:cxn>
              <a:cxn ang="0">
                <a:pos x="831" y="0"/>
              </a:cxn>
              <a:cxn ang="0">
                <a:pos x="831" y="5"/>
              </a:cxn>
              <a:cxn ang="0">
                <a:pos x="36" y="5"/>
              </a:cxn>
              <a:cxn ang="0">
                <a:pos x="41" y="0"/>
              </a:cxn>
              <a:cxn ang="0">
                <a:pos x="5" y="145"/>
              </a:cxn>
              <a:cxn ang="0">
                <a:pos x="0" y="145"/>
              </a:cxn>
              <a:cxn ang="0">
                <a:pos x="867" y="145"/>
              </a:cxn>
            </a:cxnLst>
            <a:rect l="0" t="0" r="r" b="b"/>
            <a:pathLst>
              <a:path w="872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831" y="0"/>
                </a:lnTo>
                <a:lnTo>
                  <a:pt x="835" y="0"/>
                </a:lnTo>
                <a:lnTo>
                  <a:pt x="872" y="145"/>
                </a:lnTo>
                <a:lnTo>
                  <a:pt x="867" y="145"/>
                </a:lnTo>
                <a:lnTo>
                  <a:pt x="867" y="149"/>
                </a:lnTo>
                <a:lnTo>
                  <a:pt x="0" y="149"/>
                </a:lnTo>
                <a:close/>
                <a:moveTo>
                  <a:pt x="867" y="145"/>
                </a:moveTo>
                <a:lnTo>
                  <a:pt x="867" y="145"/>
                </a:lnTo>
                <a:lnTo>
                  <a:pt x="831" y="0"/>
                </a:lnTo>
                <a:lnTo>
                  <a:pt x="831" y="5"/>
                </a:lnTo>
                <a:lnTo>
                  <a:pt x="36" y="5"/>
                </a:lnTo>
                <a:lnTo>
                  <a:pt x="41" y="0"/>
                </a:lnTo>
                <a:lnTo>
                  <a:pt x="5" y="145"/>
                </a:lnTo>
                <a:lnTo>
                  <a:pt x="0" y="145"/>
                </a:lnTo>
                <a:lnTo>
                  <a:pt x="867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6" name="Rectangle 36"/>
          <p:cNvSpPr>
            <a:spLocks noChangeArrowheads="1"/>
          </p:cNvSpPr>
          <p:nvPr/>
        </p:nvSpPr>
        <p:spPr bwMode="auto">
          <a:xfrm>
            <a:off x="741213" y="4369363"/>
            <a:ext cx="619096" cy="166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  <a:t>8 MHz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7" name="Freeform 37"/>
          <p:cNvSpPr>
            <a:spLocks/>
          </p:cNvSpPr>
          <p:nvPr/>
        </p:nvSpPr>
        <p:spPr bwMode="auto">
          <a:xfrm>
            <a:off x="3324658" y="2777344"/>
            <a:ext cx="253690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2" y="0"/>
              </a:cxn>
              <a:cxn ang="0">
                <a:pos x="109" y="144"/>
              </a:cxn>
              <a:cxn ang="0">
                <a:pos x="0" y="144"/>
              </a:cxn>
            </a:cxnLst>
            <a:rect l="0" t="0" r="r" b="b"/>
            <a:pathLst>
              <a:path w="109" h="144">
                <a:moveTo>
                  <a:pt x="0" y="144"/>
                </a:moveTo>
                <a:lnTo>
                  <a:pt x="27" y="0"/>
                </a:lnTo>
                <a:lnTo>
                  <a:pt x="82" y="0"/>
                </a:lnTo>
                <a:lnTo>
                  <a:pt x="109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8" name="Freeform 38"/>
          <p:cNvSpPr>
            <a:spLocks noEditPoints="1"/>
          </p:cNvSpPr>
          <p:nvPr/>
        </p:nvSpPr>
        <p:spPr bwMode="auto">
          <a:xfrm>
            <a:off x="3324658" y="2777344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2" y="0"/>
              </a:cxn>
              <a:cxn ang="0">
                <a:pos x="86" y="0"/>
              </a:cxn>
              <a:cxn ang="0">
                <a:pos x="113" y="144"/>
              </a:cxn>
              <a:cxn ang="0">
                <a:pos x="109" y="144"/>
              </a:cxn>
              <a:cxn ang="0">
                <a:pos x="109" y="149"/>
              </a:cxn>
              <a:cxn ang="0">
                <a:pos x="0" y="149"/>
              </a:cxn>
              <a:cxn ang="0">
                <a:pos x="109" y="144"/>
              </a:cxn>
              <a:cxn ang="0">
                <a:pos x="109" y="144"/>
              </a:cxn>
              <a:cxn ang="0">
                <a:pos x="82" y="0"/>
              </a:cxn>
              <a:cxn ang="0">
                <a:pos x="82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9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2" y="0"/>
                </a:lnTo>
                <a:lnTo>
                  <a:pt x="86" y="0"/>
                </a:lnTo>
                <a:lnTo>
                  <a:pt x="113" y="144"/>
                </a:lnTo>
                <a:lnTo>
                  <a:pt x="109" y="144"/>
                </a:lnTo>
                <a:lnTo>
                  <a:pt x="109" y="149"/>
                </a:lnTo>
                <a:lnTo>
                  <a:pt x="0" y="149"/>
                </a:lnTo>
                <a:close/>
                <a:moveTo>
                  <a:pt x="109" y="144"/>
                </a:moveTo>
                <a:lnTo>
                  <a:pt x="109" y="144"/>
                </a:lnTo>
                <a:lnTo>
                  <a:pt x="82" y="0"/>
                </a:lnTo>
                <a:lnTo>
                  <a:pt x="82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9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" name="Freeform 39"/>
          <p:cNvSpPr>
            <a:spLocks/>
          </p:cNvSpPr>
          <p:nvPr/>
        </p:nvSpPr>
        <p:spPr bwMode="auto">
          <a:xfrm>
            <a:off x="3829710" y="2777344"/>
            <a:ext cx="251362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8" y="144"/>
              </a:cxn>
              <a:cxn ang="0">
                <a:pos x="0" y="144"/>
              </a:cxn>
            </a:cxnLst>
            <a:rect l="0" t="0" r="r" b="b"/>
            <a:pathLst>
              <a:path w="108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8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0" name="Freeform 40"/>
          <p:cNvSpPr>
            <a:spLocks noEditPoints="1"/>
          </p:cNvSpPr>
          <p:nvPr/>
        </p:nvSpPr>
        <p:spPr bwMode="auto">
          <a:xfrm>
            <a:off x="3829710" y="2777344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8" y="144"/>
              </a:cxn>
              <a:cxn ang="0">
                <a:pos x="108" y="149"/>
              </a:cxn>
              <a:cxn ang="0">
                <a:pos x="0" y="149"/>
              </a:cxn>
              <a:cxn ang="0">
                <a:pos x="108" y="144"/>
              </a:cxn>
              <a:cxn ang="0">
                <a:pos x="108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8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8" y="144"/>
                </a:lnTo>
                <a:lnTo>
                  <a:pt x="108" y="149"/>
                </a:lnTo>
                <a:lnTo>
                  <a:pt x="0" y="149"/>
                </a:lnTo>
                <a:close/>
                <a:moveTo>
                  <a:pt x="108" y="144"/>
                </a:moveTo>
                <a:lnTo>
                  <a:pt x="108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8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1" name="Freeform 41"/>
          <p:cNvSpPr>
            <a:spLocks/>
          </p:cNvSpPr>
          <p:nvPr/>
        </p:nvSpPr>
        <p:spPr bwMode="auto">
          <a:xfrm>
            <a:off x="4334762" y="2777344"/>
            <a:ext cx="251362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8" y="144"/>
              </a:cxn>
              <a:cxn ang="0">
                <a:pos x="0" y="144"/>
              </a:cxn>
            </a:cxnLst>
            <a:rect l="0" t="0" r="r" b="b"/>
            <a:pathLst>
              <a:path w="108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8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2" name="Freeform 42"/>
          <p:cNvSpPr>
            <a:spLocks noEditPoints="1"/>
          </p:cNvSpPr>
          <p:nvPr/>
        </p:nvSpPr>
        <p:spPr bwMode="auto">
          <a:xfrm>
            <a:off x="4334762" y="2777344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8" y="144"/>
              </a:cxn>
              <a:cxn ang="0">
                <a:pos x="108" y="149"/>
              </a:cxn>
              <a:cxn ang="0">
                <a:pos x="0" y="149"/>
              </a:cxn>
              <a:cxn ang="0">
                <a:pos x="108" y="144"/>
              </a:cxn>
              <a:cxn ang="0">
                <a:pos x="108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1" y="0"/>
              </a:cxn>
              <a:cxn ang="0">
                <a:pos x="4" y="144"/>
              </a:cxn>
              <a:cxn ang="0">
                <a:pos x="0" y="144"/>
              </a:cxn>
              <a:cxn ang="0">
                <a:pos x="108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8" y="144"/>
                </a:lnTo>
                <a:lnTo>
                  <a:pt x="108" y="149"/>
                </a:lnTo>
                <a:lnTo>
                  <a:pt x="0" y="149"/>
                </a:lnTo>
                <a:close/>
                <a:moveTo>
                  <a:pt x="108" y="144"/>
                </a:moveTo>
                <a:lnTo>
                  <a:pt x="108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1" y="0"/>
                </a:lnTo>
                <a:lnTo>
                  <a:pt x="4" y="144"/>
                </a:lnTo>
                <a:lnTo>
                  <a:pt x="0" y="144"/>
                </a:lnTo>
                <a:lnTo>
                  <a:pt x="108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3" name="Freeform 45"/>
          <p:cNvSpPr>
            <a:spLocks/>
          </p:cNvSpPr>
          <p:nvPr/>
        </p:nvSpPr>
        <p:spPr bwMode="auto">
          <a:xfrm>
            <a:off x="5342538" y="2777344"/>
            <a:ext cx="253690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9" y="144"/>
              </a:cxn>
              <a:cxn ang="0">
                <a:pos x="0" y="144"/>
              </a:cxn>
            </a:cxnLst>
            <a:rect l="0" t="0" r="r" b="b"/>
            <a:pathLst>
              <a:path w="109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9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" name="Freeform 46"/>
          <p:cNvSpPr>
            <a:spLocks noEditPoints="1"/>
          </p:cNvSpPr>
          <p:nvPr/>
        </p:nvSpPr>
        <p:spPr bwMode="auto">
          <a:xfrm>
            <a:off x="5342538" y="2777344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9" y="144"/>
              </a:cxn>
              <a:cxn ang="0">
                <a:pos x="109" y="149"/>
              </a:cxn>
              <a:cxn ang="0">
                <a:pos x="0" y="149"/>
              </a:cxn>
              <a:cxn ang="0">
                <a:pos x="109" y="144"/>
              </a:cxn>
              <a:cxn ang="0">
                <a:pos x="109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9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9" y="144"/>
                </a:lnTo>
                <a:lnTo>
                  <a:pt x="109" y="149"/>
                </a:lnTo>
                <a:lnTo>
                  <a:pt x="0" y="149"/>
                </a:lnTo>
                <a:close/>
                <a:moveTo>
                  <a:pt x="109" y="144"/>
                </a:moveTo>
                <a:lnTo>
                  <a:pt x="109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9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" name="Freeform 47"/>
          <p:cNvSpPr>
            <a:spLocks/>
          </p:cNvSpPr>
          <p:nvPr/>
        </p:nvSpPr>
        <p:spPr bwMode="auto">
          <a:xfrm>
            <a:off x="5847591" y="2777344"/>
            <a:ext cx="251362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8" y="144"/>
              </a:cxn>
              <a:cxn ang="0">
                <a:pos x="0" y="144"/>
              </a:cxn>
            </a:cxnLst>
            <a:rect l="0" t="0" r="r" b="b"/>
            <a:pathLst>
              <a:path w="108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8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" name="Freeform 48"/>
          <p:cNvSpPr>
            <a:spLocks noEditPoints="1"/>
          </p:cNvSpPr>
          <p:nvPr/>
        </p:nvSpPr>
        <p:spPr bwMode="auto">
          <a:xfrm>
            <a:off x="5847591" y="2777344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8" y="144"/>
              </a:cxn>
              <a:cxn ang="0">
                <a:pos x="108" y="149"/>
              </a:cxn>
              <a:cxn ang="0">
                <a:pos x="0" y="149"/>
              </a:cxn>
              <a:cxn ang="0">
                <a:pos x="108" y="144"/>
              </a:cxn>
              <a:cxn ang="0">
                <a:pos x="108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4" y="144"/>
              </a:cxn>
              <a:cxn ang="0">
                <a:pos x="0" y="144"/>
              </a:cxn>
              <a:cxn ang="0">
                <a:pos x="108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8" y="144"/>
                </a:lnTo>
                <a:lnTo>
                  <a:pt x="108" y="149"/>
                </a:lnTo>
                <a:lnTo>
                  <a:pt x="0" y="149"/>
                </a:lnTo>
                <a:close/>
                <a:moveTo>
                  <a:pt x="108" y="144"/>
                </a:moveTo>
                <a:lnTo>
                  <a:pt x="108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4" y="144"/>
                </a:lnTo>
                <a:lnTo>
                  <a:pt x="0" y="144"/>
                </a:lnTo>
                <a:lnTo>
                  <a:pt x="108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" name="Freeform 49"/>
          <p:cNvSpPr>
            <a:spLocks/>
          </p:cNvSpPr>
          <p:nvPr/>
        </p:nvSpPr>
        <p:spPr bwMode="auto">
          <a:xfrm>
            <a:off x="6352642" y="2777344"/>
            <a:ext cx="251362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8" y="144"/>
              </a:cxn>
              <a:cxn ang="0">
                <a:pos x="0" y="144"/>
              </a:cxn>
            </a:cxnLst>
            <a:rect l="0" t="0" r="r" b="b"/>
            <a:pathLst>
              <a:path w="108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8" y="144"/>
                </a:lnTo>
                <a:lnTo>
                  <a:pt x="0" y="144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" name="Freeform 50"/>
          <p:cNvSpPr>
            <a:spLocks noEditPoints="1"/>
          </p:cNvSpPr>
          <p:nvPr/>
        </p:nvSpPr>
        <p:spPr bwMode="auto">
          <a:xfrm>
            <a:off x="6352642" y="2777344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5" y="0"/>
              </a:cxn>
              <a:cxn ang="0">
                <a:pos x="113" y="144"/>
              </a:cxn>
              <a:cxn ang="0">
                <a:pos x="108" y="144"/>
              </a:cxn>
              <a:cxn ang="0">
                <a:pos x="108" y="149"/>
              </a:cxn>
              <a:cxn ang="0">
                <a:pos x="0" y="149"/>
              </a:cxn>
              <a:cxn ang="0">
                <a:pos x="108" y="144"/>
              </a:cxn>
              <a:cxn ang="0">
                <a:pos x="108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1" y="0"/>
              </a:cxn>
              <a:cxn ang="0">
                <a:pos x="4" y="144"/>
              </a:cxn>
              <a:cxn ang="0">
                <a:pos x="0" y="144"/>
              </a:cxn>
              <a:cxn ang="0">
                <a:pos x="108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5" y="0"/>
                </a:lnTo>
                <a:lnTo>
                  <a:pt x="113" y="144"/>
                </a:lnTo>
                <a:lnTo>
                  <a:pt x="108" y="144"/>
                </a:lnTo>
                <a:lnTo>
                  <a:pt x="108" y="149"/>
                </a:lnTo>
                <a:lnTo>
                  <a:pt x="0" y="149"/>
                </a:lnTo>
                <a:close/>
                <a:moveTo>
                  <a:pt x="108" y="144"/>
                </a:moveTo>
                <a:lnTo>
                  <a:pt x="108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1" y="0"/>
                </a:lnTo>
                <a:lnTo>
                  <a:pt x="4" y="144"/>
                </a:lnTo>
                <a:lnTo>
                  <a:pt x="0" y="144"/>
                </a:lnTo>
                <a:lnTo>
                  <a:pt x="108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9" name="Freeform 51"/>
          <p:cNvSpPr>
            <a:spLocks/>
          </p:cNvSpPr>
          <p:nvPr/>
        </p:nvSpPr>
        <p:spPr bwMode="auto">
          <a:xfrm>
            <a:off x="6855366" y="2777344"/>
            <a:ext cx="253690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2" y="0"/>
              </a:cxn>
              <a:cxn ang="0">
                <a:pos x="109" y="144"/>
              </a:cxn>
              <a:cxn ang="0">
                <a:pos x="0" y="144"/>
              </a:cxn>
            </a:cxnLst>
            <a:rect l="0" t="0" r="r" b="b"/>
            <a:pathLst>
              <a:path w="109" h="144">
                <a:moveTo>
                  <a:pt x="0" y="144"/>
                </a:moveTo>
                <a:lnTo>
                  <a:pt x="27" y="0"/>
                </a:lnTo>
                <a:lnTo>
                  <a:pt x="82" y="0"/>
                </a:lnTo>
                <a:lnTo>
                  <a:pt x="109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" name="Freeform 52"/>
          <p:cNvSpPr>
            <a:spLocks noEditPoints="1"/>
          </p:cNvSpPr>
          <p:nvPr/>
        </p:nvSpPr>
        <p:spPr bwMode="auto">
          <a:xfrm>
            <a:off x="6855366" y="2777344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2" y="0"/>
              </a:cxn>
              <a:cxn ang="0">
                <a:pos x="86" y="0"/>
              </a:cxn>
              <a:cxn ang="0">
                <a:pos x="113" y="144"/>
              </a:cxn>
              <a:cxn ang="0">
                <a:pos x="109" y="144"/>
              </a:cxn>
              <a:cxn ang="0">
                <a:pos x="109" y="149"/>
              </a:cxn>
              <a:cxn ang="0">
                <a:pos x="0" y="149"/>
              </a:cxn>
              <a:cxn ang="0">
                <a:pos x="109" y="144"/>
              </a:cxn>
              <a:cxn ang="0">
                <a:pos x="109" y="144"/>
              </a:cxn>
              <a:cxn ang="0">
                <a:pos x="82" y="0"/>
              </a:cxn>
              <a:cxn ang="0">
                <a:pos x="82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9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2" y="0"/>
                </a:lnTo>
                <a:lnTo>
                  <a:pt x="86" y="0"/>
                </a:lnTo>
                <a:lnTo>
                  <a:pt x="113" y="144"/>
                </a:lnTo>
                <a:lnTo>
                  <a:pt x="109" y="144"/>
                </a:lnTo>
                <a:lnTo>
                  <a:pt x="109" y="149"/>
                </a:lnTo>
                <a:lnTo>
                  <a:pt x="0" y="149"/>
                </a:lnTo>
                <a:close/>
                <a:moveTo>
                  <a:pt x="109" y="144"/>
                </a:moveTo>
                <a:lnTo>
                  <a:pt x="109" y="144"/>
                </a:lnTo>
                <a:lnTo>
                  <a:pt x="82" y="0"/>
                </a:lnTo>
                <a:lnTo>
                  <a:pt x="82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9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1" name="Freeform 53"/>
          <p:cNvSpPr>
            <a:spLocks/>
          </p:cNvSpPr>
          <p:nvPr/>
        </p:nvSpPr>
        <p:spPr bwMode="auto">
          <a:xfrm>
            <a:off x="7369944" y="2777344"/>
            <a:ext cx="251362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8" y="144"/>
              </a:cxn>
              <a:cxn ang="0">
                <a:pos x="0" y="144"/>
              </a:cxn>
            </a:cxnLst>
            <a:rect l="0" t="0" r="r" b="b"/>
            <a:pathLst>
              <a:path w="108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8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2" name="Freeform 54"/>
          <p:cNvSpPr>
            <a:spLocks noEditPoints="1"/>
          </p:cNvSpPr>
          <p:nvPr/>
        </p:nvSpPr>
        <p:spPr bwMode="auto">
          <a:xfrm>
            <a:off x="7360419" y="2777344"/>
            <a:ext cx="26300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8" y="144"/>
              </a:cxn>
              <a:cxn ang="0">
                <a:pos x="108" y="149"/>
              </a:cxn>
              <a:cxn ang="0">
                <a:pos x="0" y="149"/>
              </a:cxn>
              <a:cxn ang="0">
                <a:pos x="108" y="144"/>
              </a:cxn>
              <a:cxn ang="0">
                <a:pos x="108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8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8" y="144"/>
                </a:lnTo>
                <a:lnTo>
                  <a:pt x="108" y="149"/>
                </a:lnTo>
                <a:lnTo>
                  <a:pt x="0" y="149"/>
                </a:lnTo>
                <a:close/>
                <a:moveTo>
                  <a:pt x="108" y="144"/>
                </a:moveTo>
                <a:lnTo>
                  <a:pt x="108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8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3" name="Freeform 55"/>
          <p:cNvSpPr>
            <a:spLocks/>
          </p:cNvSpPr>
          <p:nvPr/>
        </p:nvSpPr>
        <p:spPr bwMode="auto">
          <a:xfrm>
            <a:off x="3324658" y="3313662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6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4" name="Freeform 56"/>
          <p:cNvSpPr>
            <a:spLocks noEditPoints="1"/>
          </p:cNvSpPr>
          <p:nvPr/>
        </p:nvSpPr>
        <p:spPr bwMode="auto">
          <a:xfrm>
            <a:off x="3324658" y="3313662"/>
            <a:ext cx="516689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1" y="0"/>
              </a:cxn>
              <a:cxn ang="0">
                <a:pos x="185" y="0"/>
              </a:cxn>
              <a:cxn ang="0">
                <a:pos x="222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6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2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1" y="0"/>
                </a:lnTo>
                <a:lnTo>
                  <a:pt x="185" y="0"/>
                </a:lnTo>
                <a:lnTo>
                  <a:pt x="222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6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" name="Freeform 57"/>
          <p:cNvSpPr>
            <a:spLocks/>
          </p:cNvSpPr>
          <p:nvPr/>
        </p:nvSpPr>
        <p:spPr bwMode="auto">
          <a:xfrm>
            <a:off x="3829710" y="3313662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6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6" name="Freeform 58"/>
          <p:cNvSpPr>
            <a:spLocks noEditPoints="1"/>
          </p:cNvSpPr>
          <p:nvPr/>
        </p:nvSpPr>
        <p:spPr bwMode="auto">
          <a:xfrm>
            <a:off x="3829710" y="3313662"/>
            <a:ext cx="51436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1" y="0"/>
              </a:cxn>
              <a:cxn ang="0">
                <a:pos x="185" y="0"/>
              </a:cxn>
              <a:cxn ang="0">
                <a:pos x="221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6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1" y="0"/>
                </a:lnTo>
                <a:lnTo>
                  <a:pt x="185" y="0"/>
                </a:lnTo>
                <a:lnTo>
                  <a:pt x="221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6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7" name="Freeform 59"/>
          <p:cNvSpPr>
            <a:spLocks/>
          </p:cNvSpPr>
          <p:nvPr/>
        </p:nvSpPr>
        <p:spPr bwMode="auto">
          <a:xfrm>
            <a:off x="4334762" y="3313662"/>
            <a:ext cx="502724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0" y="0"/>
              </a:cxn>
              <a:cxn ang="0">
                <a:pos x="216" y="144"/>
              </a:cxn>
              <a:cxn ang="0">
                <a:pos x="0" y="144"/>
              </a:cxn>
            </a:cxnLst>
            <a:rect l="0" t="0" r="r" b="b"/>
            <a:pathLst>
              <a:path w="216" h="144">
                <a:moveTo>
                  <a:pt x="0" y="144"/>
                </a:moveTo>
                <a:lnTo>
                  <a:pt x="36" y="0"/>
                </a:lnTo>
                <a:lnTo>
                  <a:pt x="180" y="0"/>
                </a:lnTo>
                <a:lnTo>
                  <a:pt x="216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8" name="Freeform 60"/>
          <p:cNvSpPr>
            <a:spLocks noEditPoints="1"/>
          </p:cNvSpPr>
          <p:nvPr/>
        </p:nvSpPr>
        <p:spPr bwMode="auto">
          <a:xfrm>
            <a:off x="4334762" y="3313662"/>
            <a:ext cx="51436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0" y="0"/>
              </a:cxn>
              <a:cxn ang="0">
                <a:pos x="185" y="0"/>
              </a:cxn>
              <a:cxn ang="0">
                <a:pos x="221" y="144"/>
              </a:cxn>
              <a:cxn ang="0">
                <a:pos x="216" y="144"/>
              </a:cxn>
              <a:cxn ang="0">
                <a:pos x="216" y="149"/>
              </a:cxn>
              <a:cxn ang="0">
                <a:pos x="0" y="149"/>
              </a:cxn>
              <a:cxn ang="0">
                <a:pos x="216" y="144"/>
              </a:cxn>
              <a:cxn ang="0">
                <a:pos x="216" y="144"/>
              </a:cxn>
              <a:cxn ang="0">
                <a:pos x="180" y="0"/>
              </a:cxn>
              <a:cxn ang="0">
                <a:pos x="180" y="4"/>
              </a:cxn>
              <a:cxn ang="0">
                <a:pos x="36" y="4"/>
              </a:cxn>
              <a:cxn ang="0">
                <a:pos x="40" y="0"/>
              </a:cxn>
              <a:cxn ang="0">
                <a:pos x="4" y="144"/>
              </a:cxn>
              <a:cxn ang="0">
                <a:pos x="0" y="144"/>
              </a:cxn>
              <a:cxn ang="0">
                <a:pos x="216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0" y="0"/>
                </a:lnTo>
                <a:lnTo>
                  <a:pt x="185" y="0"/>
                </a:lnTo>
                <a:lnTo>
                  <a:pt x="221" y="144"/>
                </a:lnTo>
                <a:lnTo>
                  <a:pt x="216" y="144"/>
                </a:lnTo>
                <a:lnTo>
                  <a:pt x="216" y="149"/>
                </a:lnTo>
                <a:lnTo>
                  <a:pt x="0" y="149"/>
                </a:lnTo>
                <a:close/>
                <a:moveTo>
                  <a:pt x="216" y="144"/>
                </a:moveTo>
                <a:lnTo>
                  <a:pt x="216" y="144"/>
                </a:lnTo>
                <a:lnTo>
                  <a:pt x="180" y="0"/>
                </a:lnTo>
                <a:lnTo>
                  <a:pt x="180" y="4"/>
                </a:lnTo>
                <a:lnTo>
                  <a:pt x="36" y="4"/>
                </a:lnTo>
                <a:lnTo>
                  <a:pt x="40" y="0"/>
                </a:lnTo>
                <a:lnTo>
                  <a:pt x="4" y="144"/>
                </a:lnTo>
                <a:lnTo>
                  <a:pt x="0" y="144"/>
                </a:lnTo>
                <a:lnTo>
                  <a:pt x="216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9" name="Freeform 61"/>
          <p:cNvSpPr>
            <a:spLocks/>
          </p:cNvSpPr>
          <p:nvPr/>
        </p:nvSpPr>
        <p:spPr bwMode="auto">
          <a:xfrm>
            <a:off x="4837487" y="3313662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7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7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0" name="Freeform 62"/>
          <p:cNvSpPr>
            <a:spLocks noEditPoints="1"/>
          </p:cNvSpPr>
          <p:nvPr/>
        </p:nvSpPr>
        <p:spPr bwMode="auto">
          <a:xfrm>
            <a:off x="4837487" y="3313662"/>
            <a:ext cx="516689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7" y="0"/>
              </a:cxn>
              <a:cxn ang="0">
                <a:pos x="37" y="0"/>
              </a:cxn>
              <a:cxn ang="0">
                <a:pos x="181" y="0"/>
              </a:cxn>
              <a:cxn ang="0">
                <a:pos x="186" y="0"/>
              </a:cxn>
              <a:cxn ang="0">
                <a:pos x="222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7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2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7" y="0"/>
                </a:lnTo>
                <a:lnTo>
                  <a:pt x="37" y="0"/>
                </a:lnTo>
                <a:lnTo>
                  <a:pt x="181" y="0"/>
                </a:lnTo>
                <a:lnTo>
                  <a:pt x="186" y="0"/>
                </a:lnTo>
                <a:lnTo>
                  <a:pt x="222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7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1" name="Freeform 63"/>
          <p:cNvSpPr>
            <a:spLocks/>
          </p:cNvSpPr>
          <p:nvPr/>
        </p:nvSpPr>
        <p:spPr bwMode="auto">
          <a:xfrm>
            <a:off x="5342538" y="3313662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6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" name="Freeform 64"/>
          <p:cNvSpPr>
            <a:spLocks noEditPoints="1"/>
          </p:cNvSpPr>
          <p:nvPr/>
        </p:nvSpPr>
        <p:spPr bwMode="auto">
          <a:xfrm>
            <a:off x="5342538" y="3313662"/>
            <a:ext cx="51436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1" y="0"/>
              </a:cxn>
              <a:cxn ang="0">
                <a:pos x="185" y="0"/>
              </a:cxn>
              <a:cxn ang="0">
                <a:pos x="221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6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1" y="0"/>
                </a:lnTo>
                <a:lnTo>
                  <a:pt x="185" y="0"/>
                </a:lnTo>
                <a:lnTo>
                  <a:pt x="221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6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" name="Freeform 67"/>
          <p:cNvSpPr>
            <a:spLocks/>
          </p:cNvSpPr>
          <p:nvPr/>
        </p:nvSpPr>
        <p:spPr bwMode="auto">
          <a:xfrm>
            <a:off x="6352642" y="3313662"/>
            <a:ext cx="502724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0" y="0"/>
              </a:cxn>
              <a:cxn ang="0">
                <a:pos x="216" y="144"/>
              </a:cxn>
              <a:cxn ang="0">
                <a:pos x="0" y="144"/>
              </a:cxn>
            </a:cxnLst>
            <a:rect l="0" t="0" r="r" b="b"/>
            <a:pathLst>
              <a:path w="216" h="144">
                <a:moveTo>
                  <a:pt x="0" y="144"/>
                </a:moveTo>
                <a:lnTo>
                  <a:pt x="36" y="0"/>
                </a:lnTo>
                <a:lnTo>
                  <a:pt x="180" y="0"/>
                </a:lnTo>
                <a:lnTo>
                  <a:pt x="216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" name="Freeform 68"/>
          <p:cNvSpPr>
            <a:spLocks noEditPoints="1"/>
          </p:cNvSpPr>
          <p:nvPr/>
        </p:nvSpPr>
        <p:spPr bwMode="auto">
          <a:xfrm>
            <a:off x="6352642" y="3313662"/>
            <a:ext cx="51436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0" y="0"/>
              </a:cxn>
              <a:cxn ang="0">
                <a:pos x="185" y="0"/>
              </a:cxn>
              <a:cxn ang="0">
                <a:pos x="221" y="144"/>
              </a:cxn>
              <a:cxn ang="0">
                <a:pos x="216" y="144"/>
              </a:cxn>
              <a:cxn ang="0">
                <a:pos x="216" y="149"/>
              </a:cxn>
              <a:cxn ang="0">
                <a:pos x="0" y="149"/>
              </a:cxn>
              <a:cxn ang="0">
                <a:pos x="216" y="144"/>
              </a:cxn>
              <a:cxn ang="0">
                <a:pos x="216" y="144"/>
              </a:cxn>
              <a:cxn ang="0">
                <a:pos x="180" y="0"/>
              </a:cxn>
              <a:cxn ang="0">
                <a:pos x="180" y="4"/>
              </a:cxn>
              <a:cxn ang="0">
                <a:pos x="36" y="4"/>
              </a:cxn>
              <a:cxn ang="0">
                <a:pos x="40" y="0"/>
              </a:cxn>
              <a:cxn ang="0">
                <a:pos x="4" y="144"/>
              </a:cxn>
              <a:cxn ang="0">
                <a:pos x="0" y="144"/>
              </a:cxn>
              <a:cxn ang="0">
                <a:pos x="216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0" y="0"/>
                </a:lnTo>
                <a:lnTo>
                  <a:pt x="185" y="0"/>
                </a:lnTo>
                <a:lnTo>
                  <a:pt x="221" y="144"/>
                </a:lnTo>
                <a:lnTo>
                  <a:pt x="216" y="144"/>
                </a:lnTo>
                <a:lnTo>
                  <a:pt x="216" y="149"/>
                </a:lnTo>
                <a:lnTo>
                  <a:pt x="0" y="149"/>
                </a:lnTo>
                <a:close/>
                <a:moveTo>
                  <a:pt x="216" y="144"/>
                </a:moveTo>
                <a:lnTo>
                  <a:pt x="216" y="144"/>
                </a:lnTo>
                <a:lnTo>
                  <a:pt x="180" y="0"/>
                </a:lnTo>
                <a:lnTo>
                  <a:pt x="180" y="4"/>
                </a:lnTo>
                <a:lnTo>
                  <a:pt x="36" y="4"/>
                </a:lnTo>
                <a:lnTo>
                  <a:pt x="40" y="0"/>
                </a:lnTo>
                <a:lnTo>
                  <a:pt x="4" y="144"/>
                </a:lnTo>
                <a:lnTo>
                  <a:pt x="0" y="144"/>
                </a:lnTo>
                <a:lnTo>
                  <a:pt x="216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" name="Freeform 69"/>
          <p:cNvSpPr>
            <a:spLocks/>
          </p:cNvSpPr>
          <p:nvPr/>
        </p:nvSpPr>
        <p:spPr bwMode="auto">
          <a:xfrm>
            <a:off x="6855366" y="3313662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6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" name="Freeform 70"/>
          <p:cNvSpPr>
            <a:spLocks noEditPoints="1"/>
          </p:cNvSpPr>
          <p:nvPr/>
        </p:nvSpPr>
        <p:spPr bwMode="auto">
          <a:xfrm>
            <a:off x="6855366" y="3313662"/>
            <a:ext cx="516689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1" y="0"/>
              </a:cxn>
              <a:cxn ang="0">
                <a:pos x="185" y="0"/>
              </a:cxn>
              <a:cxn ang="0">
                <a:pos x="222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6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2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1" y="0"/>
                </a:lnTo>
                <a:lnTo>
                  <a:pt x="185" y="0"/>
                </a:lnTo>
                <a:lnTo>
                  <a:pt x="222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6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" name="Freeform 71"/>
          <p:cNvSpPr>
            <a:spLocks/>
          </p:cNvSpPr>
          <p:nvPr/>
        </p:nvSpPr>
        <p:spPr bwMode="auto">
          <a:xfrm>
            <a:off x="7360419" y="3313662"/>
            <a:ext cx="505053" cy="203237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6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8" name="Freeform 72"/>
          <p:cNvSpPr>
            <a:spLocks noEditPoints="1"/>
          </p:cNvSpPr>
          <p:nvPr/>
        </p:nvSpPr>
        <p:spPr bwMode="auto">
          <a:xfrm>
            <a:off x="7360419" y="3313662"/>
            <a:ext cx="514362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1" y="0"/>
              </a:cxn>
              <a:cxn ang="0">
                <a:pos x="185" y="0"/>
              </a:cxn>
              <a:cxn ang="0">
                <a:pos x="221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6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1" y="0"/>
                </a:lnTo>
                <a:lnTo>
                  <a:pt x="185" y="0"/>
                </a:lnTo>
                <a:lnTo>
                  <a:pt x="221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6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9" name="Freeform 73"/>
          <p:cNvSpPr>
            <a:spLocks/>
          </p:cNvSpPr>
          <p:nvPr/>
        </p:nvSpPr>
        <p:spPr bwMode="auto">
          <a:xfrm>
            <a:off x="3829710" y="3831633"/>
            <a:ext cx="1007777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397" y="0"/>
              </a:cxn>
              <a:cxn ang="0">
                <a:pos x="433" y="145"/>
              </a:cxn>
              <a:cxn ang="0">
                <a:pos x="0" y="145"/>
              </a:cxn>
            </a:cxnLst>
            <a:rect l="0" t="0" r="r" b="b"/>
            <a:pathLst>
              <a:path w="433" h="145">
                <a:moveTo>
                  <a:pt x="0" y="145"/>
                </a:moveTo>
                <a:lnTo>
                  <a:pt x="36" y="0"/>
                </a:lnTo>
                <a:lnTo>
                  <a:pt x="397" y="0"/>
                </a:lnTo>
                <a:lnTo>
                  <a:pt x="433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0" name="Freeform 74"/>
          <p:cNvSpPr>
            <a:spLocks noEditPoints="1"/>
          </p:cNvSpPr>
          <p:nvPr/>
        </p:nvSpPr>
        <p:spPr bwMode="auto">
          <a:xfrm>
            <a:off x="3829710" y="3831633"/>
            <a:ext cx="1019414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397" y="0"/>
              </a:cxn>
              <a:cxn ang="0">
                <a:pos x="402" y="0"/>
              </a:cxn>
              <a:cxn ang="0">
                <a:pos x="438" y="145"/>
              </a:cxn>
              <a:cxn ang="0">
                <a:pos x="433" y="145"/>
              </a:cxn>
              <a:cxn ang="0">
                <a:pos x="433" y="149"/>
              </a:cxn>
              <a:cxn ang="0">
                <a:pos x="0" y="149"/>
              </a:cxn>
              <a:cxn ang="0">
                <a:pos x="433" y="145"/>
              </a:cxn>
              <a:cxn ang="0">
                <a:pos x="433" y="145"/>
              </a:cxn>
              <a:cxn ang="0">
                <a:pos x="397" y="0"/>
              </a:cxn>
              <a:cxn ang="0">
                <a:pos x="397" y="5"/>
              </a:cxn>
              <a:cxn ang="0">
                <a:pos x="36" y="5"/>
              </a:cxn>
              <a:cxn ang="0">
                <a:pos x="41" y="0"/>
              </a:cxn>
              <a:cxn ang="0">
                <a:pos x="5" y="145"/>
              </a:cxn>
              <a:cxn ang="0">
                <a:pos x="0" y="145"/>
              </a:cxn>
              <a:cxn ang="0">
                <a:pos x="433" y="145"/>
              </a:cxn>
            </a:cxnLst>
            <a:rect l="0" t="0" r="r" b="b"/>
            <a:pathLst>
              <a:path w="4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397" y="0"/>
                </a:lnTo>
                <a:lnTo>
                  <a:pt x="402" y="0"/>
                </a:lnTo>
                <a:lnTo>
                  <a:pt x="438" y="145"/>
                </a:lnTo>
                <a:lnTo>
                  <a:pt x="433" y="145"/>
                </a:lnTo>
                <a:lnTo>
                  <a:pt x="433" y="149"/>
                </a:lnTo>
                <a:lnTo>
                  <a:pt x="0" y="149"/>
                </a:lnTo>
                <a:close/>
                <a:moveTo>
                  <a:pt x="433" y="145"/>
                </a:moveTo>
                <a:lnTo>
                  <a:pt x="433" y="145"/>
                </a:lnTo>
                <a:lnTo>
                  <a:pt x="397" y="0"/>
                </a:lnTo>
                <a:lnTo>
                  <a:pt x="397" y="5"/>
                </a:lnTo>
                <a:lnTo>
                  <a:pt x="36" y="5"/>
                </a:lnTo>
                <a:lnTo>
                  <a:pt x="41" y="0"/>
                </a:lnTo>
                <a:lnTo>
                  <a:pt x="5" y="145"/>
                </a:lnTo>
                <a:lnTo>
                  <a:pt x="0" y="145"/>
                </a:lnTo>
                <a:lnTo>
                  <a:pt x="433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1" name="Freeform 75"/>
          <p:cNvSpPr>
            <a:spLocks/>
          </p:cNvSpPr>
          <p:nvPr/>
        </p:nvSpPr>
        <p:spPr bwMode="auto">
          <a:xfrm>
            <a:off x="4837487" y="3831633"/>
            <a:ext cx="1010104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7" y="0"/>
              </a:cxn>
              <a:cxn ang="0">
                <a:pos x="398" y="0"/>
              </a:cxn>
              <a:cxn ang="0">
                <a:pos x="434" y="145"/>
              </a:cxn>
              <a:cxn ang="0">
                <a:pos x="0" y="145"/>
              </a:cxn>
            </a:cxnLst>
            <a:rect l="0" t="0" r="r" b="b"/>
            <a:pathLst>
              <a:path w="434" h="145">
                <a:moveTo>
                  <a:pt x="0" y="145"/>
                </a:moveTo>
                <a:lnTo>
                  <a:pt x="37" y="0"/>
                </a:lnTo>
                <a:lnTo>
                  <a:pt x="398" y="0"/>
                </a:lnTo>
                <a:lnTo>
                  <a:pt x="434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2" name="Freeform 76"/>
          <p:cNvSpPr>
            <a:spLocks noEditPoints="1"/>
          </p:cNvSpPr>
          <p:nvPr/>
        </p:nvSpPr>
        <p:spPr bwMode="auto">
          <a:xfrm>
            <a:off x="4837487" y="3831633"/>
            <a:ext cx="1019414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7" y="0"/>
              </a:cxn>
              <a:cxn ang="0">
                <a:pos x="37" y="0"/>
              </a:cxn>
              <a:cxn ang="0">
                <a:pos x="398" y="0"/>
              </a:cxn>
              <a:cxn ang="0">
                <a:pos x="402" y="0"/>
              </a:cxn>
              <a:cxn ang="0">
                <a:pos x="438" y="145"/>
              </a:cxn>
              <a:cxn ang="0">
                <a:pos x="434" y="145"/>
              </a:cxn>
              <a:cxn ang="0">
                <a:pos x="434" y="149"/>
              </a:cxn>
              <a:cxn ang="0">
                <a:pos x="0" y="149"/>
              </a:cxn>
              <a:cxn ang="0">
                <a:pos x="434" y="145"/>
              </a:cxn>
              <a:cxn ang="0">
                <a:pos x="434" y="145"/>
              </a:cxn>
              <a:cxn ang="0">
                <a:pos x="398" y="0"/>
              </a:cxn>
              <a:cxn ang="0">
                <a:pos x="398" y="5"/>
              </a:cxn>
              <a:cxn ang="0">
                <a:pos x="37" y="5"/>
              </a:cxn>
              <a:cxn ang="0">
                <a:pos x="41" y="0"/>
              </a:cxn>
              <a:cxn ang="0">
                <a:pos x="5" y="145"/>
              </a:cxn>
              <a:cxn ang="0">
                <a:pos x="0" y="145"/>
              </a:cxn>
              <a:cxn ang="0">
                <a:pos x="434" y="145"/>
              </a:cxn>
            </a:cxnLst>
            <a:rect l="0" t="0" r="r" b="b"/>
            <a:pathLst>
              <a:path w="4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7" y="0"/>
                </a:lnTo>
                <a:lnTo>
                  <a:pt x="37" y="0"/>
                </a:lnTo>
                <a:lnTo>
                  <a:pt x="398" y="0"/>
                </a:lnTo>
                <a:lnTo>
                  <a:pt x="402" y="0"/>
                </a:lnTo>
                <a:lnTo>
                  <a:pt x="438" y="145"/>
                </a:lnTo>
                <a:lnTo>
                  <a:pt x="434" y="145"/>
                </a:lnTo>
                <a:lnTo>
                  <a:pt x="434" y="149"/>
                </a:lnTo>
                <a:lnTo>
                  <a:pt x="0" y="149"/>
                </a:lnTo>
                <a:close/>
                <a:moveTo>
                  <a:pt x="434" y="145"/>
                </a:moveTo>
                <a:lnTo>
                  <a:pt x="434" y="145"/>
                </a:lnTo>
                <a:lnTo>
                  <a:pt x="398" y="0"/>
                </a:lnTo>
                <a:lnTo>
                  <a:pt x="398" y="5"/>
                </a:lnTo>
                <a:lnTo>
                  <a:pt x="37" y="5"/>
                </a:lnTo>
                <a:lnTo>
                  <a:pt x="41" y="0"/>
                </a:lnTo>
                <a:lnTo>
                  <a:pt x="5" y="145"/>
                </a:lnTo>
                <a:lnTo>
                  <a:pt x="0" y="145"/>
                </a:lnTo>
                <a:lnTo>
                  <a:pt x="434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3" name="Freeform 77"/>
          <p:cNvSpPr>
            <a:spLocks/>
          </p:cNvSpPr>
          <p:nvPr/>
        </p:nvSpPr>
        <p:spPr bwMode="auto">
          <a:xfrm>
            <a:off x="5847591" y="3831633"/>
            <a:ext cx="1007777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397" y="0"/>
              </a:cxn>
              <a:cxn ang="0">
                <a:pos x="433" y="145"/>
              </a:cxn>
              <a:cxn ang="0">
                <a:pos x="0" y="145"/>
              </a:cxn>
            </a:cxnLst>
            <a:rect l="0" t="0" r="r" b="b"/>
            <a:pathLst>
              <a:path w="433" h="145">
                <a:moveTo>
                  <a:pt x="0" y="145"/>
                </a:moveTo>
                <a:lnTo>
                  <a:pt x="36" y="0"/>
                </a:lnTo>
                <a:lnTo>
                  <a:pt x="397" y="0"/>
                </a:lnTo>
                <a:lnTo>
                  <a:pt x="433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4" name="Freeform 78"/>
          <p:cNvSpPr>
            <a:spLocks noEditPoints="1"/>
          </p:cNvSpPr>
          <p:nvPr/>
        </p:nvSpPr>
        <p:spPr bwMode="auto">
          <a:xfrm>
            <a:off x="5847591" y="3831633"/>
            <a:ext cx="1019414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397" y="0"/>
              </a:cxn>
              <a:cxn ang="0">
                <a:pos x="402" y="0"/>
              </a:cxn>
              <a:cxn ang="0">
                <a:pos x="438" y="145"/>
              </a:cxn>
              <a:cxn ang="0">
                <a:pos x="433" y="145"/>
              </a:cxn>
              <a:cxn ang="0">
                <a:pos x="433" y="149"/>
              </a:cxn>
              <a:cxn ang="0">
                <a:pos x="0" y="149"/>
              </a:cxn>
              <a:cxn ang="0">
                <a:pos x="433" y="145"/>
              </a:cxn>
              <a:cxn ang="0">
                <a:pos x="433" y="145"/>
              </a:cxn>
              <a:cxn ang="0">
                <a:pos x="397" y="0"/>
              </a:cxn>
              <a:cxn ang="0">
                <a:pos x="397" y="5"/>
              </a:cxn>
              <a:cxn ang="0">
                <a:pos x="36" y="5"/>
              </a:cxn>
              <a:cxn ang="0">
                <a:pos x="41" y="0"/>
              </a:cxn>
              <a:cxn ang="0">
                <a:pos x="4" y="145"/>
              </a:cxn>
              <a:cxn ang="0">
                <a:pos x="0" y="145"/>
              </a:cxn>
              <a:cxn ang="0">
                <a:pos x="433" y="145"/>
              </a:cxn>
            </a:cxnLst>
            <a:rect l="0" t="0" r="r" b="b"/>
            <a:pathLst>
              <a:path w="4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397" y="0"/>
                </a:lnTo>
                <a:lnTo>
                  <a:pt x="402" y="0"/>
                </a:lnTo>
                <a:lnTo>
                  <a:pt x="438" y="145"/>
                </a:lnTo>
                <a:lnTo>
                  <a:pt x="433" y="145"/>
                </a:lnTo>
                <a:lnTo>
                  <a:pt x="433" y="149"/>
                </a:lnTo>
                <a:lnTo>
                  <a:pt x="0" y="149"/>
                </a:lnTo>
                <a:close/>
                <a:moveTo>
                  <a:pt x="433" y="145"/>
                </a:moveTo>
                <a:lnTo>
                  <a:pt x="433" y="145"/>
                </a:lnTo>
                <a:lnTo>
                  <a:pt x="397" y="0"/>
                </a:lnTo>
                <a:lnTo>
                  <a:pt x="397" y="5"/>
                </a:lnTo>
                <a:lnTo>
                  <a:pt x="36" y="5"/>
                </a:lnTo>
                <a:lnTo>
                  <a:pt x="41" y="0"/>
                </a:lnTo>
                <a:lnTo>
                  <a:pt x="4" y="145"/>
                </a:lnTo>
                <a:lnTo>
                  <a:pt x="0" y="145"/>
                </a:lnTo>
                <a:lnTo>
                  <a:pt x="433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" name="Freeform 79"/>
          <p:cNvSpPr>
            <a:spLocks/>
          </p:cNvSpPr>
          <p:nvPr/>
        </p:nvSpPr>
        <p:spPr bwMode="auto">
          <a:xfrm>
            <a:off x="6855366" y="3831633"/>
            <a:ext cx="1010104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398" y="0"/>
              </a:cxn>
              <a:cxn ang="0">
                <a:pos x="434" y="145"/>
              </a:cxn>
              <a:cxn ang="0">
                <a:pos x="0" y="145"/>
              </a:cxn>
            </a:cxnLst>
            <a:rect l="0" t="0" r="r" b="b"/>
            <a:pathLst>
              <a:path w="434" h="145">
                <a:moveTo>
                  <a:pt x="0" y="145"/>
                </a:moveTo>
                <a:lnTo>
                  <a:pt x="36" y="0"/>
                </a:lnTo>
                <a:lnTo>
                  <a:pt x="398" y="0"/>
                </a:lnTo>
                <a:lnTo>
                  <a:pt x="434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" name="Freeform 80"/>
          <p:cNvSpPr>
            <a:spLocks noEditPoints="1"/>
          </p:cNvSpPr>
          <p:nvPr/>
        </p:nvSpPr>
        <p:spPr bwMode="auto">
          <a:xfrm>
            <a:off x="6855366" y="3831633"/>
            <a:ext cx="1019414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398" y="0"/>
              </a:cxn>
              <a:cxn ang="0">
                <a:pos x="402" y="0"/>
              </a:cxn>
              <a:cxn ang="0">
                <a:pos x="438" y="145"/>
              </a:cxn>
              <a:cxn ang="0">
                <a:pos x="434" y="145"/>
              </a:cxn>
              <a:cxn ang="0">
                <a:pos x="434" y="149"/>
              </a:cxn>
              <a:cxn ang="0">
                <a:pos x="0" y="149"/>
              </a:cxn>
              <a:cxn ang="0">
                <a:pos x="434" y="145"/>
              </a:cxn>
              <a:cxn ang="0">
                <a:pos x="434" y="145"/>
              </a:cxn>
              <a:cxn ang="0">
                <a:pos x="398" y="0"/>
              </a:cxn>
              <a:cxn ang="0">
                <a:pos x="398" y="5"/>
              </a:cxn>
              <a:cxn ang="0">
                <a:pos x="36" y="5"/>
              </a:cxn>
              <a:cxn ang="0">
                <a:pos x="41" y="0"/>
              </a:cxn>
              <a:cxn ang="0">
                <a:pos x="5" y="145"/>
              </a:cxn>
              <a:cxn ang="0">
                <a:pos x="0" y="145"/>
              </a:cxn>
              <a:cxn ang="0">
                <a:pos x="434" y="145"/>
              </a:cxn>
            </a:cxnLst>
            <a:rect l="0" t="0" r="r" b="b"/>
            <a:pathLst>
              <a:path w="4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398" y="0"/>
                </a:lnTo>
                <a:lnTo>
                  <a:pt x="402" y="0"/>
                </a:lnTo>
                <a:lnTo>
                  <a:pt x="438" y="145"/>
                </a:lnTo>
                <a:lnTo>
                  <a:pt x="434" y="145"/>
                </a:lnTo>
                <a:lnTo>
                  <a:pt x="434" y="149"/>
                </a:lnTo>
                <a:lnTo>
                  <a:pt x="0" y="149"/>
                </a:lnTo>
                <a:close/>
                <a:moveTo>
                  <a:pt x="434" y="145"/>
                </a:moveTo>
                <a:lnTo>
                  <a:pt x="434" y="145"/>
                </a:lnTo>
                <a:lnTo>
                  <a:pt x="398" y="0"/>
                </a:lnTo>
                <a:lnTo>
                  <a:pt x="398" y="5"/>
                </a:lnTo>
                <a:lnTo>
                  <a:pt x="36" y="5"/>
                </a:lnTo>
                <a:lnTo>
                  <a:pt x="41" y="0"/>
                </a:lnTo>
                <a:lnTo>
                  <a:pt x="5" y="145"/>
                </a:lnTo>
                <a:lnTo>
                  <a:pt x="0" y="145"/>
                </a:lnTo>
                <a:lnTo>
                  <a:pt x="434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7" name="Freeform 81"/>
          <p:cNvSpPr>
            <a:spLocks/>
          </p:cNvSpPr>
          <p:nvPr/>
        </p:nvSpPr>
        <p:spPr bwMode="auto">
          <a:xfrm>
            <a:off x="3829710" y="4373597"/>
            <a:ext cx="2017881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831" y="0"/>
              </a:cxn>
              <a:cxn ang="0">
                <a:pos x="867" y="145"/>
              </a:cxn>
              <a:cxn ang="0">
                <a:pos x="0" y="145"/>
              </a:cxn>
            </a:cxnLst>
            <a:rect l="0" t="0" r="r" b="b"/>
            <a:pathLst>
              <a:path w="867" h="145">
                <a:moveTo>
                  <a:pt x="0" y="145"/>
                </a:moveTo>
                <a:lnTo>
                  <a:pt x="36" y="0"/>
                </a:lnTo>
                <a:lnTo>
                  <a:pt x="831" y="0"/>
                </a:lnTo>
                <a:lnTo>
                  <a:pt x="867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8" name="Freeform 82"/>
          <p:cNvSpPr>
            <a:spLocks noEditPoints="1"/>
          </p:cNvSpPr>
          <p:nvPr/>
        </p:nvSpPr>
        <p:spPr bwMode="auto">
          <a:xfrm>
            <a:off x="3829710" y="4373597"/>
            <a:ext cx="2027191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831" y="0"/>
              </a:cxn>
              <a:cxn ang="0">
                <a:pos x="835" y="0"/>
              </a:cxn>
              <a:cxn ang="0">
                <a:pos x="871" y="145"/>
              </a:cxn>
              <a:cxn ang="0">
                <a:pos x="867" y="145"/>
              </a:cxn>
              <a:cxn ang="0">
                <a:pos x="867" y="149"/>
              </a:cxn>
              <a:cxn ang="0">
                <a:pos x="0" y="149"/>
              </a:cxn>
              <a:cxn ang="0">
                <a:pos x="867" y="145"/>
              </a:cxn>
              <a:cxn ang="0">
                <a:pos x="867" y="145"/>
              </a:cxn>
              <a:cxn ang="0">
                <a:pos x="831" y="0"/>
              </a:cxn>
              <a:cxn ang="0">
                <a:pos x="831" y="5"/>
              </a:cxn>
              <a:cxn ang="0">
                <a:pos x="36" y="5"/>
              </a:cxn>
              <a:cxn ang="0">
                <a:pos x="41" y="0"/>
              </a:cxn>
              <a:cxn ang="0">
                <a:pos x="5" y="145"/>
              </a:cxn>
              <a:cxn ang="0">
                <a:pos x="0" y="145"/>
              </a:cxn>
              <a:cxn ang="0">
                <a:pos x="867" y="145"/>
              </a:cxn>
            </a:cxnLst>
            <a:rect l="0" t="0" r="r" b="b"/>
            <a:pathLst>
              <a:path w="871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831" y="0"/>
                </a:lnTo>
                <a:lnTo>
                  <a:pt x="835" y="0"/>
                </a:lnTo>
                <a:lnTo>
                  <a:pt x="871" y="145"/>
                </a:lnTo>
                <a:lnTo>
                  <a:pt x="867" y="145"/>
                </a:lnTo>
                <a:lnTo>
                  <a:pt x="867" y="149"/>
                </a:lnTo>
                <a:lnTo>
                  <a:pt x="0" y="149"/>
                </a:lnTo>
                <a:close/>
                <a:moveTo>
                  <a:pt x="867" y="145"/>
                </a:moveTo>
                <a:lnTo>
                  <a:pt x="867" y="145"/>
                </a:lnTo>
                <a:lnTo>
                  <a:pt x="831" y="0"/>
                </a:lnTo>
                <a:lnTo>
                  <a:pt x="831" y="5"/>
                </a:lnTo>
                <a:lnTo>
                  <a:pt x="36" y="5"/>
                </a:lnTo>
                <a:lnTo>
                  <a:pt x="41" y="0"/>
                </a:lnTo>
                <a:lnTo>
                  <a:pt x="5" y="145"/>
                </a:lnTo>
                <a:lnTo>
                  <a:pt x="0" y="145"/>
                </a:lnTo>
                <a:lnTo>
                  <a:pt x="867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9" name="Freeform 83"/>
          <p:cNvSpPr>
            <a:spLocks/>
          </p:cNvSpPr>
          <p:nvPr/>
        </p:nvSpPr>
        <p:spPr bwMode="auto">
          <a:xfrm>
            <a:off x="5847591" y="4373597"/>
            <a:ext cx="2017881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831" y="0"/>
              </a:cxn>
              <a:cxn ang="0">
                <a:pos x="867" y="145"/>
              </a:cxn>
              <a:cxn ang="0">
                <a:pos x="0" y="145"/>
              </a:cxn>
            </a:cxnLst>
            <a:rect l="0" t="0" r="r" b="b"/>
            <a:pathLst>
              <a:path w="867" h="145">
                <a:moveTo>
                  <a:pt x="0" y="145"/>
                </a:moveTo>
                <a:lnTo>
                  <a:pt x="36" y="0"/>
                </a:lnTo>
                <a:lnTo>
                  <a:pt x="831" y="0"/>
                </a:lnTo>
                <a:lnTo>
                  <a:pt x="867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0" name="Freeform 84"/>
          <p:cNvSpPr>
            <a:spLocks noEditPoints="1"/>
          </p:cNvSpPr>
          <p:nvPr/>
        </p:nvSpPr>
        <p:spPr bwMode="auto">
          <a:xfrm>
            <a:off x="5847591" y="4373597"/>
            <a:ext cx="2027191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831" y="0"/>
              </a:cxn>
              <a:cxn ang="0">
                <a:pos x="835" y="0"/>
              </a:cxn>
              <a:cxn ang="0">
                <a:pos x="871" y="145"/>
              </a:cxn>
              <a:cxn ang="0">
                <a:pos x="867" y="145"/>
              </a:cxn>
              <a:cxn ang="0">
                <a:pos x="867" y="149"/>
              </a:cxn>
              <a:cxn ang="0">
                <a:pos x="0" y="149"/>
              </a:cxn>
              <a:cxn ang="0">
                <a:pos x="867" y="145"/>
              </a:cxn>
              <a:cxn ang="0">
                <a:pos x="867" y="145"/>
              </a:cxn>
              <a:cxn ang="0">
                <a:pos x="831" y="0"/>
              </a:cxn>
              <a:cxn ang="0">
                <a:pos x="831" y="5"/>
              </a:cxn>
              <a:cxn ang="0">
                <a:pos x="36" y="5"/>
              </a:cxn>
              <a:cxn ang="0">
                <a:pos x="41" y="0"/>
              </a:cxn>
              <a:cxn ang="0">
                <a:pos x="4" y="145"/>
              </a:cxn>
              <a:cxn ang="0">
                <a:pos x="0" y="145"/>
              </a:cxn>
              <a:cxn ang="0">
                <a:pos x="867" y="145"/>
              </a:cxn>
            </a:cxnLst>
            <a:rect l="0" t="0" r="r" b="b"/>
            <a:pathLst>
              <a:path w="871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831" y="0"/>
                </a:lnTo>
                <a:lnTo>
                  <a:pt x="835" y="0"/>
                </a:lnTo>
                <a:lnTo>
                  <a:pt x="871" y="145"/>
                </a:lnTo>
                <a:lnTo>
                  <a:pt x="867" y="145"/>
                </a:lnTo>
                <a:lnTo>
                  <a:pt x="867" y="149"/>
                </a:lnTo>
                <a:lnTo>
                  <a:pt x="0" y="149"/>
                </a:lnTo>
                <a:close/>
                <a:moveTo>
                  <a:pt x="867" y="145"/>
                </a:moveTo>
                <a:lnTo>
                  <a:pt x="867" y="145"/>
                </a:lnTo>
                <a:lnTo>
                  <a:pt x="831" y="0"/>
                </a:lnTo>
                <a:lnTo>
                  <a:pt x="831" y="5"/>
                </a:lnTo>
                <a:lnTo>
                  <a:pt x="36" y="5"/>
                </a:lnTo>
                <a:lnTo>
                  <a:pt x="41" y="0"/>
                </a:lnTo>
                <a:lnTo>
                  <a:pt x="4" y="145"/>
                </a:lnTo>
                <a:lnTo>
                  <a:pt x="0" y="145"/>
                </a:lnTo>
                <a:lnTo>
                  <a:pt x="867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" name="Rectangle 85"/>
          <p:cNvSpPr>
            <a:spLocks noChangeArrowheads="1"/>
          </p:cNvSpPr>
          <p:nvPr/>
        </p:nvSpPr>
        <p:spPr bwMode="auto">
          <a:xfrm>
            <a:off x="683568" y="4889636"/>
            <a:ext cx="714521" cy="166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  <a:t>16 MHz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2" name="Freeform 86"/>
          <p:cNvSpPr>
            <a:spLocks/>
          </p:cNvSpPr>
          <p:nvPr/>
        </p:nvSpPr>
        <p:spPr bwMode="auto">
          <a:xfrm>
            <a:off x="1779246" y="4951737"/>
            <a:ext cx="4035761" cy="20464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1698" y="0"/>
              </a:cxn>
              <a:cxn ang="0">
                <a:pos x="1734" y="145"/>
              </a:cxn>
              <a:cxn ang="0">
                <a:pos x="0" y="145"/>
              </a:cxn>
            </a:cxnLst>
            <a:rect l="0" t="0" r="r" b="b"/>
            <a:pathLst>
              <a:path w="1734" h="145">
                <a:moveTo>
                  <a:pt x="0" y="145"/>
                </a:moveTo>
                <a:lnTo>
                  <a:pt x="36" y="0"/>
                </a:lnTo>
                <a:lnTo>
                  <a:pt x="1698" y="0"/>
                </a:lnTo>
                <a:lnTo>
                  <a:pt x="1734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3" name="Freeform 87"/>
          <p:cNvSpPr>
            <a:spLocks noEditPoints="1"/>
          </p:cNvSpPr>
          <p:nvPr/>
        </p:nvSpPr>
        <p:spPr bwMode="auto">
          <a:xfrm>
            <a:off x="1779246" y="4951737"/>
            <a:ext cx="4045070" cy="21029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1698" y="0"/>
              </a:cxn>
              <a:cxn ang="0">
                <a:pos x="1702" y="0"/>
              </a:cxn>
              <a:cxn ang="0">
                <a:pos x="1738" y="145"/>
              </a:cxn>
              <a:cxn ang="0">
                <a:pos x="1734" y="145"/>
              </a:cxn>
              <a:cxn ang="0">
                <a:pos x="1734" y="149"/>
              </a:cxn>
              <a:cxn ang="0">
                <a:pos x="0" y="149"/>
              </a:cxn>
              <a:cxn ang="0">
                <a:pos x="1734" y="145"/>
              </a:cxn>
              <a:cxn ang="0">
                <a:pos x="1734" y="145"/>
              </a:cxn>
              <a:cxn ang="0">
                <a:pos x="1698" y="0"/>
              </a:cxn>
              <a:cxn ang="0">
                <a:pos x="1698" y="5"/>
              </a:cxn>
              <a:cxn ang="0">
                <a:pos x="36" y="5"/>
              </a:cxn>
              <a:cxn ang="0">
                <a:pos x="41" y="0"/>
              </a:cxn>
              <a:cxn ang="0">
                <a:pos x="5" y="145"/>
              </a:cxn>
              <a:cxn ang="0">
                <a:pos x="0" y="145"/>
              </a:cxn>
              <a:cxn ang="0">
                <a:pos x="1734" y="145"/>
              </a:cxn>
            </a:cxnLst>
            <a:rect l="0" t="0" r="r" b="b"/>
            <a:pathLst>
              <a:path w="17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1698" y="0"/>
                </a:lnTo>
                <a:lnTo>
                  <a:pt x="1702" y="0"/>
                </a:lnTo>
                <a:lnTo>
                  <a:pt x="1738" y="145"/>
                </a:lnTo>
                <a:lnTo>
                  <a:pt x="1734" y="145"/>
                </a:lnTo>
                <a:lnTo>
                  <a:pt x="1734" y="149"/>
                </a:lnTo>
                <a:lnTo>
                  <a:pt x="0" y="149"/>
                </a:lnTo>
                <a:close/>
                <a:moveTo>
                  <a:pt x="1734" y="145"/>
                </a:moveTo>
                <a:lnTo>
                  <a:pt x="1734" y="145"/>
                </a:lnTo>
                <a:lnTo>
                  <a:pt x="1698" y="0"/>
                </a:lnTo>
                <a:lnTo>
                  <a:pt x="1698" y="5"/>
                </a:lnTo>
                <a:lnTo>
                  <a:pt x="36" y="5"/>
                </a:lnTo>
                <a:lnTo>
                  <a:pt x="41" y="0"/>
                </a:lnTo>
                <a:lnTo>
                  <a:pt x="5" y="145"/>
                </a:lnTo>
                <a:lnTo>
                  <a:pt x="0" y="145"/>
                </a:lnTo>
                <a:lnTo>
                  <a:pt x="1734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138"/>
          <p:cNvGrpSpPr/>
          <p:nvPr/>
        </p:nvGrpSpPr>
        <p:grpSpPr>
          <a:xfrm>
            <a:off x="1555813" y="2774935"/>
            <a:ext cx="263000" cy="210294"/>
            <a:chOff x="6129337" y="4792662"/>
            <a:chExt cx="179388" cy="236538"/>
          </a:xfrm>
        </p:grpSpPr>
        <p:sp>
          <p:nvSpPr>
            <p:cNvPr id="245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139"/>
          <p:cNvGrpSpPr/>
          <p:nvPr/>
        </p:nvGrpSpPr>
        <p:grpSpPr>
          <a:xfrm>
            <a:off x="7618763" y="2774520"/>
            <a:ext cx="263000" cy="210294"/>
            <a:chOff x="6129337" y="4792662"/>
            <a:chExt cx="179388" cy="236538"/>
          </a:xfrm>
        </p:grpSpPr>
        <p:sp>
          <p:nvSpPr>
            <p:cNvPr id="248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142"/>
          <p:cNvGrpSpPr/>
          <p:nvPr/>
        </p:nvGrpSpPr>
        <p:grpSpPr>
          <a:xfrm>
            <a:off x="2058537" y="2773110"/>
            <a:ext cx="263000" cy="210294"/>
            <a:chOff x="6129337" y="4792662"/>
            <a:chExt cx="179388" cy="236538"/>
          </a:xfrm>
        </p:grpSpPr>
        <p:sp>
          <p:nvSpPr>
            <p:cNvPr id="251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2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145"/>
          <p:cNvGrpSpPr/>
          <p:nvPr/>
        </p:nvGrpSpPr>
        <p:grpSpPr>
          <a:xfrm>
            <a:off x="2561262" y="2774520"/>
            <a:ext cx="263000" cy="210294"/>
            <a:chOff x="6129337" y="4792662"/>
            <a:chExt cx="179388" cy="236538"/>
          </a:xfrm>
        </p:grpSpPr>
        <p:sp>
          <p:nvSpPr>
            <p:cNvPr id="254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5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148"/>
          <p:cNvGrpSpPr/>
          <p:nvPr/>
        </p:nvGrpSpPr>
        <p:grpSpPr>
          <a:xfrm>
            <a:off x="3063986" y="2773110"/>
            <a:ext cx="263000" cy="210294"/>
            <a:chOff x="6129337" y="4792662"/>
            <a:chExt cx="179388" cy="236538"/>
          </a:xfrm>
        </p:grpSpPr>
        <p:sp>
          <p:nvSpPr>
            <p:cNvPr id="257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8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151"/>
          <p:cNvGrpSpPr/>
          <p:nvPr/>
        </p:nvGrpSpPr>
        <p:grpSpPr>
          <a:xfrm>
            <a:off x="3580676" y="2773110"/>
            <a:ext cx="263000" cy="210294"/>
            <a:chOff x="6129337" y="4792662"/>
            <a:chExt cx="179388" cy="236538"/>
          </a:xfrm>
        </p:grpSpPr>
        <p:sp>
          <p:nvSpPr>
            <p:cNvPr id="260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" name="Group 154"/>
          <p:cNvGrpSpPr/>
          <p:nvPr/>
        </p:nvGrpSpPr>
        <p:grpSpPr>
          <a:xfrm>
            <a:off x="4097365" y="2773110"/>
            <a:ext cx="263000" cy="210294"/>
            <a:chOff x="6129337" y="4792662"/>
            <a:chExt cx="179388" cy="236538"/>
          </a:xfrm>
        </p:grpSpPr>
        <p:sp>
          <p:nvSpPr>
            <p:cNvPr id="263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" name="Group 157"/>
          <p:cNvGrpSpPr/>
          <p:nvPr/>
        </p:nvGrpSpPr>
        <p:grpSpPr>
          <a:xfrm>
            <a:off x="4586125" y="2773110"/>
            <a:ext cx="263000" cy="210294"/>
            <a:chOff x="6129337" y="4792662"/>
            <a:chExt cx="179388" cy="236538"/>
          </a:xfrm>
        </p:grpSpPr>
        <p:sp>
          <p:nvSpPr>
            <p:cNvPr id="266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" name="Group 160"/>
          <p:cNvGrpSpPr/>
          <p:nvPr/>
        </p:nvGrpSpPr>
        <p:grpSpPr>
          <a:xfrm>
            <a:off x="5102814" y="2773110"/>
            <a:ext cx="263000" cy="210294"/>
            <a:chOff x="6129337" y="4792662"/>
            <a:chExt cx="179388" cy="236538"/>
          </a:xfrm>
        </p:grpSpPr>
        <p:sp>
          <p:nvSpPr>
            <p:cNvPr id="269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0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" name="Group 163"/>
          <p:cNvGrpSpPr/>
          <p:nvPr/>
        </p:nvGrpSpPr>
        <p:grpSpPr>
          <a:xfrm>
            <a:off x="5591574" y="2773110"/>
            <a:ext cx="263000" cy="210294"/>
            <a:chOff x="6129337" y="4792662"/>
            <a:chExt cx="179388" cy="236538"/>
          </a:xfrm>
        </p:grpSpPr>
        <p:sp>
          <p:nvSpPr>
            <p:cNvPr id="272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" name="Group 166"/>
          <p:cNvGrpSpPr/>
          <p:nvPr/>
        </p:nvGrpSpPr>
        <p:grpSpPr>
          <a:xfrm>
            <a:off x="6096625" y="2773110"/>
            <a:ext cx="263000" cy="210294"/>
            <a:chOff x="6129337" y="4792662"/>
            <a:chExt cx="179388" cy="236538"/>
          </a:xfrm>
        </p:grpSpPr>
        <p:sp>
          <p:nvSpPr>
            <p:cNvPr id="275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" name="Group 169"/>
          <p:cNvGrpSpPr/>
          <p:nvPr/>
        </p:nvGrpSpPr>
        <p:grpSpPr>
          <a:xfrm>
            <a:off x="4846752" y="2773555"/>
            <a:ext cx="263000" cy="210294"/>
            <a:chOff x="6129337" y="4792662"/>
            <a:chExt cx="179388" cy="236538"/>
          </a:xfrm>
        </p:grpSpPr>
        <p:sp>
          <p:nvSpPr>
            <p:cNvPr id="278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" name="Group 172"/>
          <p:cNvGrpSpPr/>
          <p:nvPr/>
        </p:nvGrpSpPr>
        <p:grpSpPr>
          <a:xfrm>
            <a:off x="7113712" y="2773110"/>
            <a:ext cx="263000" cy="210294"/>
            <a:chOff x="6129337" y="4792662"/>
            <a:chExt cx="179388" cy="236538"/>
          </a:xfrm>
        </p:grpSpPr>
        <p:sp>
          <p:nvSpPr>
            <p:cNvPr id="281" name="Freeform 51"/>
            <p:cNvSpPr>
              <a:spLocks/>
            </p:cNvSpPr>
            <p:nvPr/>
          </p:nvSpPr>
          <p:spPr bwMode="auto">
            <a:xfrm>
              <a:off x="6129337" y="4792662"/>
              <a:ext cx="173038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109" y="144"/>
                </a:cxn>
                <a:cxn ang="0">
                  <a:pos x="0" y="144"/>
                </a:cxn>
              </a:cxnLst>
              <a:rect l="0" t="0" r="r" b="b"/>
              <a:pathLst>
                <a:path w="109" h="144">
                  <a:moveTo>
                    <a:pt x="0" y="144"/>
                  </a:moveTo>
                  <a:lnTo>
                    <a:pt x="27" y="0"/>
                  </a:lnTo>
                  <a:lnTo>
                    <a:pt x="82" y="0"/>
                  </a:lnTo>
                  <a:lnTo>
                    <a:pt x="10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" name="Freeform 52"/>
            <p:cNvSpPr>
              <a:spLocks noEditPoints="1"/>
            </p:cNvSpPr>
            <p:nvPr/>
          </p:nvSpPr>
          <p:spPr bwMode="auto">
            <a:xfrm>
              <a:off x="6129337" y="4792662"/>
              <a:ext cx="179388" cy="236538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44"/>
                </a:cxn>
                <a:cxn ang="0">
                  <a:pos x="0" y="14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82" y="0"/>
                </a:cxn>
                <a:cxn ang="0">
                  <a:pos x="86" y="0"/>
                </a:cxn>
                <a:cxn ang="0">
                  <a:pos x="113" y="144"/>
                </a:cxn>
                <a:cxn ang="0">
                  <a:pos x="109" y="144"/>
                </a:cxn>
                <a:cxn ang="0">
                  <a:pos x="109" y="149"/>
                </a:cxn>
                <a:cxn ang="0">
                  <a:pos x="0" y="149"/>
                </a:cxn>
                <a:cxn ang="0">
                  <a:pos x="109" y="144"/>
                </a:cxn>
                <a:cxn ang="0">
                  <a:pos x="109" y="144"/>
                </a:cxn>
                <a:cxn ang="0">
                  <a:pos x="82" y="0"/>
                </a:cxn>
                <a:cxn ang="0">
                  <a:pos x="82" y="4"/>
                </a:cxn>
                <a:cxn ang="0">
                  <a:pos x="27" y="4"/>
                </a:cxn>
                <a:cxn ang="0">
                  <a:pos x="32" y="0"/>
                </a:cxn>
                <a:cxn ang="0">
                  <a:pos x="5" y="144"/>
                </a:cxn>
                <a:cxn ang="0">
                  <a:pos x="0" y="144"/>
                </a:cxn>
                <a:cxn ang="0">
                  <a:pos x="109" y="144"/>
                </a:cxn>
              </a:cxnLst>
              <a:rect l="0" t="0" r="r" b="b"/>
              <a:pathLst>
                <a:path w="113" h="149">
                  <a:moveTo>
                    <a:pt x="0" y="149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113" y="144"/>
                  </a:lnTo>
                  <a:lnTo>
                    <a:pt x="109" y="144"/>
                  </a:lnTo>
                  <a:lnTo>
                    <a:pt x="109" y="149"/>
                  </a:lnTo>
                  <a:lnTo>
                    <a:pt x="0" y="149"/>
                  </a:lnTo>
                  <a:close/>
                  <a:moveTo>
                    <a:pt x="109" y="144"/>
                  </a:moveTo>
                  <a:lnTo>
                    <a:pt x="109" y="144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27" y="4"/>
                  </a:lnTo>
                  <a:lnTo>
                    <a:pt x="32" y="0"/>
                  </a:lnTo>
                  <a:lnTo>
                    <a:pt x="5" y="144"/>
                  </a:lnTo>
                  <a:lnTo>
                    <a:pt x="0" y="144"/>
                  </a:lnTo>
                  <a:lnTo>
                    <a:pt x="109" y="14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283" name="Straight Connector 282"/>
          <p:cNvCxnSpPr/>
          <p:nvPr/>
        </p:nvCxnSpPr>
        <p:spPr>
          <a:xfrm>
            <a:off x="1293314" y="2552937"/>
            <a:ext cx="19050" cy="2879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Straight Connector 283"/>
          <p:cNvCxnSpPr/>
          <p:nvPr/>
        </p:nvCxnSpPr>
        <p:spPr>
          <a:xfrm flipH="1">
            <a:off x="7865564" y="2552937"/>
            <a:ext cx="9525" cy="28199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5" name="Freeform 7"/>
          <p:cNvSpPr>
            <a:spLocks/>
          </p:cNvSpPr>
          <p:nvPr/>
        </p:nvSpPr>
        <p:spPr bwMode="auto">
          <a:xfrm>
            <a:off x="6607483" y="2781579"/>
            <a:ext cx="256227" cy="196416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9" y="144"/>
              </a:cxn>
              <a:cxn ang="0">
                <a:pos x="0" y="144"/>
              </a:cxn>
            </a:cxnLst>
            <a:rect l="0" t="0" r="r" b="b"/>
            <a:pathLst>
              <a:path w="109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9" y="144"/>
                </a:lnTo>
                <a:lnTo>
                  <a:pt x="0" y="144"/>
                </a:lnTo>
                <a:close/>
              </a:path>
            </a:pathLst>
          </a:cu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 scaled="0"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" name="Freeform 8"/>
          <p:cNvSpPr>
            <a:spLocks noEditPoints="1"/>
          </p:cNvSpPr>
          <p:nvPr/>
        </p:nvSpPr>
        <p:spPr bwMode="auto">
          <a:xfrm>
            <a:off x="6607483" y="2781578"/>
            <a:ext cx="265630" cy="203237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9" y="144"/>
              </a:cxn>
              <a:cxn ang="0">
                <a:pos x="109" y="149"/>
              </a:cxn>
              <a:cxn ang="0">
                <a:pos x="0" y="149"/>
              </a:cxn>
              <a:cxn ang="0">
                <a:pos x="109" y="144"/>
              </a:cxn>
              <a:cxn ang="0">
                <a:pos x="109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9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9" y="144"/>
                </a:lnTo>
                <a:lnTo>
                  <a:pt x="109" y="149"/>
                </a:lnTo>
                <a:lnTo>
                  <a:pt x="0" y="149"/>
                </a:lnTo>
                <a:close/>
                <a:moveTo>
                  <a:pt x="109" y="144"/>
                </a:moveTo>
                <a:lnTo>
                  <a:pt x="109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9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" name="Freeform 22"/>
          <p:cNvSpPr>
            <a:spLocks/>
          </p:cNvSpPr>
          <p:nvPr/>
        </p:nvSpPr>
        <p:spPr bwMode="auto">
          <a:xfrm>
            <a:off x="5872641" y="3298137"/>
            <a:ext cx="510103" cy="226989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6" y="0"/>
              </a:cxn>
              <a:cxn ang="0">
                <a:pos x="181" y="0"/>
              </a:cxn>
              <a:cxn ang="0">
                <a:pos x="217" y="144"/>
              </a:cxn>
              <a:cxn ang="0">
                <a:pos x="0" y="144"/>
              </a:cxn>
            </a:cxnLst>
            <a:rect l="0" t="0" r="r" b="b"/>
            <a:pathLst>
              <a:path w="217" h="144">
                <a:moveTo>
                  <a:pt x="0" y="144"/>
                </a:moveTo>
                <a:lnTo>
                  <a:pt x="36" y="0"/>
                </a:lnTo>
                <a:lnTo>
                  <a:pt x="181" y="0"/>
                </a:lnTo>
                <a:lnTo>
                  <a:pt x="217" y="144"/>
                </a:lnTo>
                <a:lnTo>
                  <a:pt x="0" y="144"/>
                </a:lnTo>
                <a:close/>
              </a:path>
            </a:pathLst>
          </a:cu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 scaled="0"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8" name="Freeform 23"/>
          <p:cNvSpPr>
            <a:spLocks noEditPoints="1"/>
          </p:cNvSpPr>
          <p:nvPr/>
        </p:nvSpPr>
        <p:spPr bwMode="auto">
          <a:xfrm>
            <a:off x="5860158" y="3298137"/>
            <a:ext cx="519506" cy="235424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36" y="0"/>
              </a:cxn>
              <a:cxn ang="0">
                <a:pos x="36" y="0"/>
              </a:cxn>
              <a:cxn ang="0">
                <a:pos x="181" y="0"/>
              </a:cxn>
              <a:cxn ang="0">
                <a:pos x="185" y="0"/>
              </a:cxn>
              <a:cxn ang="0">
                <a:pos x="221" y="144"/>
              </a:cxn>
              <a:cxn ang="0">
                <a:pos x="217" y="144"/>
              </a:cxn>
              <a:cxn ang="0">
                <a:pos x="217" y="149"/>
              </a:cxn>
              <a:cxn ang="0">
                <a:pos x="0" y="149"/>
              </a:cxn>
              <a:cxn ang="0">
                <a:pos x="217" y="144"/>
              </a:cxn>
              <a:cxn ang="0">
                <a:pos x="217" y="144"/>
              </a:cxn>
              <a:cxn ang="0">
                <a:pos x="181" y="0"/>
              </a:cxn>
              <a:cxn ang="0">
                <a:pos x="181" y="4"/>
              </a:cxn>
              <a:cxn ang="0">
                <a:pos x="36" y="4"/>
              </a:cxn>
              <a:cxn ang="0">
                <a:pos x="41" y="0"/>
              </a:cxn>
              <a:cxn ang="0">
                <a:pos x="5" y="144"/>
              </a:cxn>
              <a:cxn ang="0">
                <a:pos x="0" y="144"/>
              </a:cxn>
              <a:cxn ang="0">
                <a:pos x="217" y="144"/>
              </a:cxn>
            </a:cxnLst>
            <a:rect l="0" t="0" r="r" b="b"/>
            <a:pathLst>
              <a:path w="221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36" y="0"/>
                </a:lnTo>
                <a:lnTo>
                  <a:pt x="36" y="0"/>
                </a:lnTo>
                <a:lnTo>
                  <a:pt x="181" y="0"/>
                </a:lnTo>
                <a:lnTo>
                  <a:pt x="185" y="0"/>
                </a:lnTo>
                <a:lnTo>
                  <a:pt x="221" y="144"/>
                </a:lnTo>
                <a:lnTo>
                  <a:pt x="217" y="144"/>
                </a:lnTo>
                <a:lnTo>
                  <a:pt x="217" y="149"/>
                </a:lnTo>
                <a:lnTo>
                  <a:pt x="0" y="149"/>
                </a:lnTo>
                <a:close/>
                <a:moveTo>
                  <a:pt x="217" y="144"/>
                </a:moveTo>
                <a:lnTo>
                  <a:pt x="217" y="144"/>
                </a:lnTo>
                <a:lnTo>
                  <a:pt x="181" y="0"/>
                </a:lnTo>
                <a:lnTo>
                  <a:pt x="181" y="4"/>
                </a:lnTo>
                <a:lnTo>
                  <a:pt x="36" y="4"/>
                </a:lnTo>
                <a:lnTo>
                  <a:pt x="41" y="0"/>
                </a:lnTo>
                <a:lnTo>
                  <a:pt x="5" y="144"/>
                </a:lnTo>
                <a:lnTo>
                  <a:pt x="0" y="144"/>
                </a:lnTo>
                <a:lnTo>
                  <a:pt x="217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6" name="Group 99"/>
          <p:cNvGrpSpPr/>
          <p:nvPr/>
        </p:nvGrpSpPr>
        <p:grpSpPr>
          <a:xfrm>
            <a:off x="6265364" y="3857038"/>
            <a:ext cx="225667" cy="161929"/>
            <a:chOff x="5410200" y="4953000"/>
            <a:chExt cx="152400" cy="152400"/>
          </a:xfrm>
        </p:grpSpPr>
        <p:cxnSp>
          <p:nvCxnSpPr>
            <p:cNvPr id="290" name="Straight Connector 289"/>
            <p:cNvCxnSpPr/>
            <p:nvPr/>
          </p:nvCxnSpPr>
          <p:spPr>
            <a:xfrm flipH="1"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Straight Connector 290"/>
            <p:cNvCxnSpPr/>
            <p:nvPr/>
          </p:nvCxnSpPr>
          <p:spPr>
            <a:xfrm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99"/>
          <p:cNvGrpSpPr/>
          <p:nvPr/>
        </p:nvGrpSpPr>
        <p:grpSpPr>
          <a:xfrm>
            <a:off x="6722564" y="4407470"/>
            <a:ext cx="225667" cy="161929"/>
            <a:chOff x="5410200" y="4953000"/>
            <a:chExt cx="152400" cy="152400"/>
          </a:xfrm>
        </p:grpSpPr>
        <p:cxnSp>
          <p:nvCxnSpPr>
            <p:cNvPr id="293" name="Straight Connector 292"/>
            <p:cNvCxnSpPr/>
            <p:nvPr/>
          </p:nvCxnSpPr>
          <p:spPr>
            <a:xfrm flipH="1"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99"/>
          <p:cNvGrpSpPr/>
          <p:nvPr/>
        </p:nvGrpSpPr>
        <p:grpSpPr>
          <a:xfrm>
            <a:off x="5951039" y="2823919"/>
            <a:ext cx="76200" cy="135491"/>
            <a:chOff x="5410200" y="4953000"/>
            <a:chExt cx="152400" cy="152400"/>
          </a:xfrm>
        </p:grpSpPr>
        <p:cxnSp>
          <p:nvCxnSpPr>
            <p:cNvPr id="296" name="Straight Connector 295"/>
            <p:cNvCxnSpPr/>
            <p:nvPr/>
          </p:nvCxnSpPr>
          <p:spPr>
            <a:xfrm flipH="1"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Straight Connector 296"/>
            <p:cNvCxnSpPr/>
            <p:nvPr/>
          </p:nvCxnSpPr>
          <p:spPr>
            <a:xfrm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99"/>
          <p:cNvGrpSpPr/>
          <p:nvPr/>
        </p:nvGrpSpPr>
        <p:grpSpPr>
          <a:xfrm>
            <a:off x="6198689" y="2823919"/>
            <a:ext cx="76200" cy="135491"/>
            <a:chOff x="5410200" y="4953000"/>
            <a:chExt cx="152400" cy="152400"/>
          </a:xfrm>
        </p:grpSpPr>
        <p:cxnSp>
          <p:nvCxnSpPr>
            <p:cNvPr id="299" name="Straight Connector 298"/>
            <p:cNvCxnSpPr/>
            <p:nvPr/>
          </p:nvCxnSpPr>
          <p:spPr>
            <a:xfrm flipH="1"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Straight Connector 299"/>
            <p:cNvCxnSpPr/>
            <p:nvPr/>
          </p:nvCxnSpPr>
          <p:spPr>
            <a:xfrm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1" name="Freeform 7"/>
          <p:cNvSpPr>
            <a:spLocks/>
          </p:cNvSpPr>
          <p:nvPr/>
        </p:nvSpPr>
        <p:spPr bwMode="auto">
          <a:xfrm>
            <a:off x="1302337" y="2780613"/>
            <a:ext cx="256227" cy="196416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9" y="144"/>
              </a:cxn>
              <a:cxn ang="0">
                <a:pos x="0" y="144"/>
              </a:cxn>
            </a:cxnLst>
            <a:rect l="0" t="0" r="r" b="b"/>
            <a:pathLst>
              <a:path w="109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9" y="144"/>
                </a:lnTo>
                <a:lnTo>
                  <a:pt x="0" y="144"/>
                </a:lnTo>
                <a:close/>
              </a:path>
            </a:pathLst>
          </a:cu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 scaled="0"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2" name="Freeform 8"/>
          <p:cNvSpPr>
            <a:spLocks noEditPoints="1"/>
          </p:cNvSpPr>
          <p:nvPr/>
        </p:nvSpPr>
        <p:spPr bwMode="auto">
          <a:xfrm>
            <a:off x="1302337" y="2780612"/>
            <a:ext cx="265630" cy="203237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9" y="144"/>
              </a:cxn>
              <a:cxn ang="0">
                <a:pos x="109" y="149"/>
              </a:cxn>
              <a:cxn ang="0">
                <a:pos x="0" y="149"/>
              </a:cxn>
              <a:cxn ang="0">
                <a:pos x="109" y="144"/>
              </a:cxn>
              <a:cxn ang="0">
                <a:pos x="109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9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9" y="144"/>
                </a:lnTo>
                <a:lnTo>
                  <a:pt x="109" y="149"/>
                </a:lnTo>
                <a:lnTo>
                  <a:pt x="0" y="149"/>
                </a:lnTo>
                <a:close/>
                <a:moveTo>
                  <a:pt x="109" y="144"/>
                </a:moveTo>
                <a:lnTo>
                  <a:pt x="109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9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0" name="Group 99"/>
          <p:cNvGrpSpPr/>
          <p:nvPr/>
        </p:nvGrpSpPr>
        <p:grpSpPr>
          <a:xfrm>
            <a:off x="6524796" y="3343889"/>
            <a:ext cx="225667" cy="161929"/>
            <a:chOff x="5410200" y="4953000"/>
            <a:chExt cx="152400" cy="152400"/>
          </a:xfrm>
        </p:grpSpPr>
        <p:cxnSp>
          <p:nvCxnSpPr>
            <p:cNvPr id="304" name="Straight Connector 303"/>
            <p:cNvCxnSpPr/>
            <p:nvPr/>
          </p:nvCxnSpPr>
          <p:spPr>
            <a:xfrm flipH="1"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5" name="Straight Connector 304"/>
            <p:cNvCxnSpPr/>
            <p:nvPr/>
          </p:nvCxnSpPr>
          <p:spPr>
            <a:xfrm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6" name="Freeform 7"/>
          <p:cNvSpPr>
            <a:spLocks/>
          </p:cNvSpPr>
          <p:nvPr/>
        </p:nvSpPr>
        <p:spPr bwMode="auto">
          <a:xfrm>
            <a:off x="908172" y="5480521"/>
            <a:ext cx="256227" cy="220928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7" y="0"/>
              </a:cxn>
              <a:cxn ang="0">
                <a:pos x="81" y="0"/>
              </a:cxn>
              <a:cxn ang="0">
                <a:pos x="109" y="144"/>
              </a:cxn>
              <a:cxn ang="0">
                <a:pos x="0" y="144"/>
              </a:cxn>
            </a:cxnLst>
            <a:rect l="0" t="0" r="r" b="b"/>
            <a:pathLst>
              <a:path w="109" h="144">
                <a:moveTo>
                  <a:pt x="0" y="144"/>
                </a:moveTo>
                <a:lnTo>
                  <a:pt x="27" y="0"/>
                </a:lnTo>
                <a:lnTo>
                  <a:pt x="81" y="0"/>
                </a:lnTo>
                <a:lnTo>
                  <a:pt x="109" y="144"/>
                </a:lnTo>
                <a:lnTo>
                  <a:pt x="0" y="144"/>
                </a:lnTo>
                <a:close/>
              </a:path>
            </a:pathLst>
          </a:cu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 scaled="0"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" name="Freeform 8"/>
          <p:cNvSpPr>
            <a:spLocks noEditPoints="1"/>
          </p:cNvSpPr>
          <p:nvPr/>
        </p:nvSpPr>
        <p:spPr bwMode="auto">
          <a:xfrm>
            <a:off x="908172" y="5480520"/>
            <a:ext cx="265630" cy="228600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4"/>
              </a:cxn>
              <a:cxn ang="0">
                <a:pos x="0" y="144"/>
              </a:cxn>
              <a:cxn ang="0">
                <a:pos x="27" y="0"/>
              </a:cxn>
              <a:cxn ang="0">
                <a:pos x="27" y="0"/>
              </a:cxn>
              <a:cxn ang="0">
                <a:pos x="81" y="0"/>
              </a:cxn>
              <a:cxn ang="0">
                <a:pos x="86" y="0"/>
              </a:cxn>
              <a:cxn ang="0">
                <a:pos x="113" y="144"/>
              </a:cxn>
              <a:cxn ang="0">
                <a:pos x="109" y="144"/>
              </a:cxn>
              <a:cxn ang="0">
                <a:pos x="109" y="149"/>
              </a:cxn>
              <a:cxn ang="0">
                <a:pos x="0" y="149"/>
              </a:cxn>
              <a:cxn ang="0">
                <a:pos x="109" y="144"/>
              </a:cxn>
              <a:cxn ang="0">
                <a:pos x="109" y="144"/>
              </a:cxn>
              <a:cxn ang="0">
                <a:pos x="81" y="0"/>
              </a:cxn>
              <a:cxn ang="0">
                <a:pos x="81" y="4"/>
              </a:cxn>
              <a:cxn ang="0">
                <a:pos x="27" y="4"/>
              </a:cxn>
              <a:cxn ang="0">
                <a:pos x="32" y="0"/>
              </a:cxn>
              <a:cxn ang="0">
                <a:pos x="5" y="144"/>
              </a:cxn>
              <a:cxn ang="0">
                <a:pos x="0" y="144"/>
              </a:cxn>
              <a:cxn ang="0">
                <a:pos x="109" y="144"/>
              </a:cxn>
            </a:cxnLst>
            <a:rect l="0" t="0" r="r" b="b"/>
            <a:pathLst>
              <a:path w="113" h="149">
                <a:moveTo>
                  <a:pt x="0" y="149"/>
                </a:moveTo>
                <a:lnTo>
                  <a:pt x="0" y="144"/>
                </a:lnTo>
                <a:lnTo>
                  <a:pt x="0" y="144"/>
                </a:lnTo>
                <a:lnTo>
                  <a:pt x="27" y="0"/>
                </a:lnTo>
                <a:lnTo>
                  <a:pt x="27" y="0"/>
                </a:lnTo>
                <a:lnTo>
                  <a:pt x="81" y="0"/>
                </a:lnTo>
                <a:lnTo>
                  <a:pt x="86" y="0"/>
                </a:lnTo>
                <a:lnTo>
                  <a:pt x="113" y="144"/>
                </a:lnTo>
                <a:lnTo>
                  <a:pt x="109" y="144"/>
                </a:lnTo>
                <a:lnTo>
                  <a:pt x="109" y="149"/>
                </a:lnTo>
                <a:lnTo>
                  <a:pt x="0" y="149"/>
                </a:lnTo>
                <a:close/>
                <a:moveTo>
                  <a:pt x="109" y="144"/>
                </a:moveTo>
                <a:lnTo>
                  <a:pt x="109" y="144"/>
                </a:lnTo>
                <a:lnTo>
                  <a:pt x="81" y="0"/>
                </a:lnTo>
                <a:lnTo>
                  <a:pt x="81" y="4"/>
                </a:lnTo>
                <a:lnTo>
                  <a:pt x="27" y="4"/>
                </a:lnTo>
                <a:lnTo>
                  <a:pt x="32" y="0"/>
                </a:lnTo>
                <a:lnTo>
                  <a:pt x="5" y="144"/>
                </a:lnTo>
                <a:lnTo>
                  <a:pt x="0" y="144"/>
                </a:lnTo>
                <a:lnTo>
                  <a:pt x="109" y="14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" name="TextBox 307"/>
          <p:cNvSpPr txBox="1"/>
          <p:nvPr/>
        </p:nvSpPr>
        <p:spPr>
          <a:xfrm>
            <a:off x="1101794" y="5444535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: Channel is being used</a:t>
            </a:r>
            <a:endParaRPr lang="en-US" dirty="0"/>
          </a:p>
        </p:txBody>
      </p:sp>
      <p:sp>
        <p:nvSpPr>
          <p:cNvPr id="309" name="Freeform 29"/>
          <p:cNvSpPr>
            <a:spLocks/>
          </p:cNvSpPr>
          <p:nvPr/>
        </p:nvSpPr>
        <p:spPr bwMode="auto">
          <a:xfrm>
            <a:off x="3046010" y="5493096"/>
            <a:ext cx="1010104" cy="23018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398" y="0"/>
              </a:cxn>
              <a:cxn ang="0">
                <a:pos x="434" y="145"/>
              </a:cxn>
              <a:cxn ang="0">
                <a:pos x="0" y="145"/>
              </a:cxn>
            </a:cxnLst>
            <a:rect l="0" t="0" r="r" b="b"/>
            <a:pathLst>
              <a:path w="434" h="145">
                <a:moveTo>
                  <a:pt x="0" y="145"/>
                </a:moveTo>
                <a:lnTo>
                  <a:pt x="36" y="0"/>
                </a:lnTo>
                <a:lnTo>
                  <a:pt x="398" y="0"/>
                </a:lnTo>
                <a:lnTo>
                  <a:pt x="434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0" name="Freeform 30"/>
          <p:cNvSpPr>
            <a:spLocks noEditPoints="1"/>
          </p:cNvSpPr>
          <p:nvPr/>
        </p:nvSpPr>
        <p:spPr bwMode="auto">
          <a:xfrm>
            <a:off x="3046010" y="5493096"/>
            <a:ext cx="1019414" cy="236538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398" y="0"/>
              </a:cxn>
              <a:cxn ang="0">
                <a:pos x="402" y="0"/>
              </a:cxn>
              <a:cxn ang="0">
                <a:pos x="438" y="145"/>
              </a:cxn>
              <a:cxn ang="0">
                <a:pos x="434" y="145"/>
              </a:cxn>
              <a:cxn ang="0">
                <a:pos x="434" y="149"/>
              </a:cxn>
              <a:cxn ang="0">
                <a:pos x="0" y="149"/>
              </a:cxn>
              <a:cxn ang="0">
                <a:pos x="434" y="145"/>
              </a:cxn>
              <a:cxn ang="0">
                <a:pos x="434" y="145"/>
              </a:cxn>
              <a:cxn ang="0">
                <a:pos x="398" y="0"/>
              </a:cxn>
              <a:cxn ang="0">
                <a:pos x="398" y="5"/>
              </a:cxn>
              <a:cxn ang="0">
                <a:pos x="36" y="5"/>
              </a:cxn>
              <a:cxn ang="0">
                <a:pos x="41" y="0"/>
              </a:cxn>
              <a:cxn ang="0">
                <a:pos x="5" y="145"/>
              </a:cxn>
              <a:cxn ang="0">
                <a:pos x="0" y="145"/>
              </a:cxn>
              <a:cxn ang="0">
                <a:pos x="434" y="145"/>
              </a:cxn>
            </a:cxnLst>
            <a:rect l="0" t="0" r="r" b="b"/>
            <a:pathLst>
              <a:path w="4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398" y="0"/>
                </a:lnTo>
                <a:lnTo>
                  <a:pt x="402" y="0"/>
                </a:lnTo>
                <a:lnTo>
                  <a:pt x="438" y="145"/>
                </a:lnTo>
                <a:lnTo>
                  <a:pt x="434" y="145"/>
                </a:lnTo>
                <a:lnTo>
                  <a:pt x="434" y="149"/>
                </a:lnTo>
                <a:lnTo>
                  <a:pt x="0" y="149"/>
                </a:lnTo>
                <a:close/>
                <a:moveTo>
                  <a:pt x="434" y="145"/>
                </a:moveTo>
                <a:lnTo>
                  <a:pt x="434" y="145"/>
                </a:lnTo>
                <a:lnTo>
                  <a:pt x="398" y="0"/>
                </a:lnTo>
                <a:lnTo>
                  <a:pt x="398" y="5"/>
                </a:lnTo>
                <a:lnTo>
                  <a:pt x="36" y="5"/>
                </a:lnTo>
                <a:lnTo>
                  <a:pt x="41" y="0"/>
                </a:lnTo>
                <a:lnTo>
                  <a:pt x="5" y="145"/>
                </a:lnTo>
                <a:lnTo>
                  <a:pt x="0" y="145"/>
                </a:lnTo>
                <a:lnTo>
                  <a:pt x="434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1" name="Group 99"/>
          <p:cNvGrpSpPr/>
          <p:nvPr/>
        </p:nvGrpSpPr>
        <p:grpSpPr>
          <a:xfrm>
            <a:off x="3441894" y="5530034"/>
            <a:ext cx="225667" cy="182137"/>
            <a:chOff x="5410200" y="4953000"/>
            <a:chExt cx="152400" cy="152400"/>
          </a:xfrm>
        </p:grpSpPr>
        <p:cxnSp>
          <p:nvCxnSpPr>
            <p:cNvPr id="312" name="Straight Connector 311"/>
            <p:cNvCxnSpPr/>
            <p:nvPr/>
          </p:nvCxnSpPr>
          <p:spPr>
            <a:xfrm flipH="1"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Straight Connector 312"/>
            <p:cNvCxnSpPr/>
            <p:nvPr/>
          </p:nvCxnSpPr>
          <p:spPr>
            <a:xfrm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4" name="TextBox 313"/>
          <p:cNvSpPr txBox="1"/>
          <p:nvPr/>
        </p:nvSpPr>
        <p:spPr>
          <a:xfrm>
            <a:off x="3982114" y="5456257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: Channel not available</a:t>
            </a:r>
            <a:endParaRPr lang="en-US" dirty="0"/>
          </a:p>
        </p:txBody>
      </p:sp>
      <p:sp>
        <p:nvSpPr>
          <p:cNvPr id="315" name="Freeform 31"/>
          <p:cNvSpPr>
            <a:spLocks/>
          </p:cNvSpPr>
          <p:nvPr/>
        </p:nvSpPr>
        <p:spPr bwMode="auto">
          <a:xfrm>
            <a:off x="5782314" y="5472582"/>
            <a:ext cx="1007777" cy="230188"/>
          </a:xfrm>
          <a:custGeom>
            <a:avLst/>
            <a:gdLst/>
            <a:ahLst/>
            <a:cxnLst>
              <a:cxn ang="0">
                <a:pos x="0" y="145"/>
              </a:cxn>
              <a:cxn ang="0">
                <a:pos x="36" y="0"/>
              </a:cxn>
              <a:cxn ang="0">
                <a:pos x="397" y="0"/>
              </a:cxn>
              <a:cxn ang="0">
                <a:pos x="433" y="145"/>
              </a:cxn>
              <a:cxn ang="0">
                <a:pos x="0" y="145"/>
              </a:cxn>
            </a:cxnLst>
            <a:rect l="0" t="0" r="r" b="b"/>
            <a:pathLst>
              <a:path w="433" h="145">
                <a:moveTo>
                  <a:pt x="0" y="145"/>
                </a:moveTo>
                <a:lnTo>
                  <a:pt x="36" y="0"/>
                </a:lnTo>
                <a:lnTo>
                  <a:pt x="397" y="0"/>
                </a:lnTo>
                <a:lnTo>
                  <a:pt x="433" y="145"/>
                </a:lnTo>
                <a:lnTo>
                  <a:pt x="0" y="145"/>
                </a:lnTo>
                <a:close/>
              </a:path>
            </a:pathLst>
          </a:custGeom>
          <a:solidFill>
            <a:srgbClr val="00CC99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6" name="Freeform 32"/>
          <p:cNvSpPr>
            <a:spLocks noEditPoints="1"/>
          </p:cNvSpPr>
          <p:nvPr/>
        </p:nvSpPr>
        <p:spPr bwMode="auto">
          <a:xfrm>
            <a:off x="5782314" y="5472582"/>
            <a:ext cx="1019414" cy="236538"/>
          </a:xfrm>
          <a:custGeom>
            <a:avLst/>
            <a:gdLst/>
            <a:ahLst/>
            <a:cxnLst>
              <a:cxn ang="0">
                <a:pos x="0" y="149"/>
              </a:cxn>
              <a:cxn ang="0">
                <a:pos x="0" y="145"/>
              </a:cxn>
              <a:cxn ang="0">
                <a:pos x="0" y="145"/>
              </a:cxn>
              <a:cxn ang="0">
                <a:pos x="36" y="0"/>
              </a:cxn>
              <a:cxn ang="0">
                <a:pos x="36" y="0"/>
              </a:cxn>
              <a:cxn ang="0">
                <a:pos x="397" y="0"/>
              </a:cxn>
              <a:cxn ang="0">
                <a:pos x="401" y="0"/>
              </a:cxn>
              <a:cxn ang="0">
                <a:pos x="438" y="145"/>
              </a:cxn>
              <a:cxn ang="0">
                <a:pos x="433" y="145"/>
              </a:cxn>
              <a:cxn ang="0">
                <a:pos x="433" y="149"/>
              </a:cxn>
              <a:cxn ang="0">
                <a:pos x="0" y="149"/>
              </a:cxn>
              <a:cxn ang="0">
                <a:pos x="433" y="145"/>
              </a:cxn>
              <a:cxn ang="0">
                <a:pos x="433" y="145"/>
              </a:cxn>
              <a:cxn ang="0">
                <a:pos x="397" y="0"/>
              </a:cxn>
              <a:cxn ang="0">
                <a:pos x="397" y="5"/>
              </a:cxn>
              <a:cxn ang="0">
                <a:pos x="36" y="5"/>
              </a:cxn>
              <a:cxn ang="0">
                <a:pos x="40" y="0"/>
              </a:cxn>
              <a:cxn ang="0">
                <a:pos x="4" y="145"/>
              </a:cxn>
              <a:cxn ang="0">
                <a:pos x="0" y="145"/>
              </a:cxn>
              <a:cxn ang="0">
                <a:pos x="433" y="145"/>
              </a:cxn>
            </a:cxnLst>
            <a:rect l="0" t="0" r="r" b="b"/>
            <a:pathLst>
              <a:path w="438" h="149">
                <a:moveTo>
                  <a:pt x="0" y="149"/>
                </a:moveTo>
                <a:lnTo>
                  <a:pt x="0" y="145"/>
                </a:lnTo>
                <a:lnTo>
                  <a:pt x="0" y="145"/>
                </a:lnTo>
                <a:lnTo>
                  <a:pt x="36" y="0"/>
                </a:lnTo>
                <a:lnTo>
                  <a:pt x="36" y="0"/>
                </a:lnTo>
                <a:lnTo>
                  <a:pt x="397" y="0"/>
                </a:lnTo>
                <a:lnTo>
                  <a:pt x="401" y="0"/>
                </a:lnTo>
                <a:lnTo>
                  <a:pt x="438" y="145"/>
                </a:lnTo>
                <a:lnTo>
                  <a:pt x="433" y="145"/>
                </a:lnTo>
                <a:lnTo>
                  <a:pt x="433" y="149"/>
                </a:lnTo>
                <a:lnTo>
                  <a:pt x="0" y="149"/>
                </a:lnTo>
                <a:close/>
                <a:moveTo>
                  <a:pt x="433" y="145"/>
                </a:moveTo>
                <a:lnTo>
                  <a:pt x="433" y="145"/>
                </a:lnTo>
                <a:lnTo>
                  <a:pt x="397" y="0"/>
                </a:lnTo>
                <a:lnTo>
                  <a:pt x="397" y="5"/>
                </a:lnTo>
                <a:lnTo>
                  <a:pt x="36" y="5"/>
                </a:lnTo>
                <a:lnTo>
                  <a:pt x="40" y="0"/>
                </a:lnTo>
                <a:lnTo>
                  <a:pt x="4" y="145"/>
                </a:lnTo>
                <a:lnTo>
                  <a:pt x="0" y="145"/>
                </a:lnTo>
                <a:lnTo>
                  <a:pt x="433" y="1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" name="TextBox 316"/>
          <p:cNvSpPr txBox="1"/>
          <p:nvPr/>
        </p:nvSpPr>
        <p:spPr>
          <a:xfrm>
            <a:off x="6718418" y="5432121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: Channel available</a:t>
            </a:r>
            <a:endParaRPr lang="en-US" dirty="0"/>
          </a:p>
        </p:txBody>
      </p:sp>
      <p:grpSp>
        <p:nvGrpSpPr>
          <p:cNvPr id="22" name="Group 99"/>
          <p:cNvGrpSpPr/>
          <p:nvPr/>
        </p:nvGrpSpPr>
        <p:grpSpPr>
          <a:xfrm>
            <a:off x="1445720" y="3337699"/>
            <a:ext cx="225667" cy="161929"/>
            <a:chOff x="5410200" y="4953000"/>
            <a:chExt cx="152400" cy="152400"/>
          </a:xfrm>
        </p:grpSpPr>
        <p:cxnSp>
          <p:nvCxnSpPr>
            <p:cNvPr id="319" name="Straight Connector 318"/>
            <p:cNvCxnSpPr/>
            <p:nvPr/>
          </p:nvCxnSpPr>
          <p:spPr>
            <a:xfrm flipH="1"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0" name="Straight Connector 319"/>
            <p:cNvCxnSpPr/>
            <p:nvPr/>
          </p:nvCxnSpPr>
          <p:spPr>
            <a:xfrm>
              <a:off x="5410200" y="4953000"/>
              <a:ext cx="152400" cy="1524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1" name="TextBox 320"/>
          <p:cNvSpPr txBox="1"/>
          <p:nvPr/>
        </p:nvSpPr>
        <p:spPr>
          <a:xfrm>
            <a:off x="2339752" y="2060848"/>
            <a:ext cx="4824536" cy="276999"/>
          </a:xfrm>
          <a:prstGeom prst="rect">
            <a:avLst/>
          </a:prstGeom>
          <a:solidFill>
            <a:srgbClr val="FFC000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Choose one from these two if a new 1 MHz BSS needs to be set up </a:t>
            </a:r>
            <a:endParaRPr lang="en-US" dirty="0"/>
          </a:p>
        </p:txBody>
      </p:sp>
      <p:cxnSp>
        <p:nvCxnSpPr>
          <p:cNvPr id="322" name="Straight Arrow Connector 321"/>
          <p:cNvCxnSpPr/>
          <p:nvPr/>
        </p:nvCxnSpPr>
        <p:spPr bwMode="auto">
          <a:xfrm flipH="1">
            <a:off x="1691680" y="2348880"/>
            <a:ext cx="2088232" cy="4320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23" name="Straight Arrow Connector 322"/>
          <p:cNvCxnSpPr/>
          <p:nvPr/>
        </p:nvCxnSpPr>
        <p:spPr bwMode="auto">
          <a:xfrm>
            <a:off x="4572000" y="2348880"/>
            <a:ext cx="1944216" cy="4320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5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36022</TotalTime>
  <Words>1096</Words>
  <Application>Microsoft Office PowerPoint</Application>
  <PresentationFormat>On-screen Show (4:3)</PresentationFormat>
  <Paragraphs>362</Paragraphs>
  <Slides>11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802-11-Submission</vt:lpstr>
      <vt:lpstr>Channelization Selection for 802.11ah</vt:lpstr>
      <vt:lpstr>Slide 2</vt:lpstr>
      <vt:lpstr>Slide 3</vt:lpstr>
      <vt:lpstr>Motivation</vt:lpstr>
      <vt:lpstr>Slide 5</vt:lpstr>
      <vt:lpstr>Slide 6</vt:lpstr>
      <vt:lpstr>Channel selection at BSS setup</vt:lpstr>
      <vt:lpstr>Example of channel selection at BSS setup</vt:lpstr>
      <vt:lpstr>Example of channel selection at BSS setup</vt:lpstr>
      <vt:lpstr>Conclusion</vt:lpstr>
      <vt:lpstr>Straw Poll 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hr.shao</cp:lastModifiedBy>
  <cp:revision>698</cp:revision>
  <cp:lastPrinted>1998-02-10T13:28:06Z</cp:lastPrinted>
  <dcterms:created xsi:type="dcterms:W3CDTF">2007-05-21T21:00:37Z</dcterms:created>
  <dcterms:modified xsi:type="dcterms:W3CDTF">2012-07-16T17:29:51Z</dcterms:modified>
</cp:coreProperties>
</file>