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309" r:id="rId3"/>
    <p:sldId id="310" r:id="rId4"/>
    <p:sldId id="257" r:id="rId5"/>
    <p:sldId id="289" r:id="rId6"/>
    <p:sldId id="312" r:id="rId7"/>
    <p:sldId id="296" r:id="rId8"/>
    <p:sldId id="313" r:id="rId9"/>
    <p:sldId id="314"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1608" y="-6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2</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3</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9</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802.11-12/0815r0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Document3.doc"/></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8.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29" name="Rectangle 2"/>
          <p:cNvSpPr>
            <a:spLocks noGrp="1" noChangeArrowheads="1"/>
          </p:cNvSpPr>
          <p:nvPr>
            <p:ph type="title"/>
          </p:nvPr>
        </p:nvSpPr>
        <p:spPr>
          <a:xfrm>
            <a:off x="381000" y="685800"/>
            <a:ext cx="8305800" cy="1066800"/>
          </a:xfrm>
        </p:spPr>
        <p:txBody>
          <a:bodyPr/>
          <a:lstStyle/>
          <a:p>
            <a:r>
              <a:rPr lang="en-US" sz="2400" dirty="0" smtClean="0"/>
              <a:t>Q Matrix Requirement for 1MHz/2MHz detection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2012-07-16</a:t>
            </a:r>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026" name="Object 3"/>
          <p:cNvGraphicFramePr>
            <a:graphicFrameLocks noChangeAspect="1"/>
          </p:cNvGraphicFramePr>
          <p:nvPr/>
        </p:nvGraphicFramePr>
        <p:xfrm>
          <a:off x="1063625" y="2711450"/>
          <a:ext cx="7145338" cy="3976688"/>
        </p:xfrm>
        <a:graphic>
          <a:graphicData uri="http://schemas.openxmlformats.org/presentationml/2006/ole">
            <p:oleObj spid="_x0000_s1026" name="Document" r:id="rId4" imgW="9372210" imgH="5215512" progId="Word.Document.8">
              <p:embed/>
            </p:oleObj>
          </a:graphicData>
        </a:graphic>
      </p:graphicFrame>
      <p:sp>
        <p:nvSpPr>
          <p:cNvPr id="9" name="Footer Placeholder 4"/>
          <p:cNvSpPr txBox="1">
            <a:spLocks/>
          </p:cNvSpPr>
          <p:nvPr/>
        </p:nvSpPr>
        <p:spPr bwMode="auto">
          <a:xfrm>
            <a:off x="4291013" y="6477000"/>
            <a:ext cx="433387" cy="184150"/>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31" name="Rectangle 12"/>
          <p:cNvSpPr>
            <a:spLocks noChangeArrowheads="1"/>
          </p:cNvSpPr>
          <p:nvPr/>
        </p:nvSpPr>
        <p:spPr bwMode="auto">
          <a:xfrm>
            <a:off x="533400" y="6096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026" name="Object 3"/>
          <p:cNvGraphicFramePr>
            <a:graphicFrameLocks noChangeAspect="1"/>
          </p:cNvGraphicFramePr>
          <p:nvPr/>
        </p:nvGraphicFramePr>
        <p:xfrm>
          <a:off x="966788" y="1066800"/>
          <a:ext cx="7081837" cy="5638799"/>
        </p:xfrm>
        <a:graphic>
          <a:graphicData uri="http://schemas.openxmlformats.org/presentationml/2006/ole">
            <p:oleObj spid="_x0000_s36866" name="Document" r:id="rId4" imgW="9564533" imgH="8048884" progId="Word.Document.8">
              <p:embed/>
            </p:oleObj>
          </a:graphicData>
        </a:graphic>
      </p:graphicFrame>
      <p:sp>
        <p:nvSpPr>
          <p:cNvPr id="9"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2</a:t>
            </a:r>
            <a:endParaRPr lang="en-US" dirty="0">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4294967295"/>
          </p:nvPr>
        </p:nvSpPr>
        <p:spPr>
          <a:xfrm>
            <a:off x="696913" y="332601"/>
            <a:ext cx="1182055" cy="276999"/>
          </a:xfrm>
        </p:spPr>
        <p:txBody>
          <a:bodyPr/>
          <a:lstStyle/>
          <a:p>
            <a:pPr>
              <a:defRPr/>
            </a:pPr>
            <a:r>
              <a:rPr lang="en-US" smtClean="0"/>
              <a:t>July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31" name="Rectangle 12"/>
          <p:cNvSpPr>
            <a:spLocks noChangeArrowheads="1"/>
          </p:cNvSpPr>
          <p:nvPr/>
        </p:nvSpPr>
        <p:spPr bwMode="auto">
          <a:xfrm>
            <a:off x="533400" y="8382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026" name="Object 3"/>
          <p:cNvGraphicFramePr>
            <a:graphicFrameLocks noChangeAspect="1"/>
          </p:cNvGraphicFramePr>
          <p:nvPr/>
        </p:nvGraphicFramePr>
        <p:xfrm>
          <a:off x="966788" y="1295400"/>
          <a:ext cx="6923087" cy="5359400"/>
        </p:xfrm>
        <a:graphic>
          <a:graphicData uri="http://schemas.openxmlformats.org/presentationml/2006/ole">
            <p:oleObj spid="_x0000_s53250" name="Document" r:id="rId4" imgW="9949543" imgH="7696755" progId="Word.Document.8">
              <p:embed/>
            </p:oleObj>
          </a:graphicData>
        </a:graphic>
      </p:graphicFrame>
      <p:sp>
        <p:nvSpPr>
          <p:cNvPr id="9"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3</a:t>
            </a:r>
            <a:endParaRPr lang="en-US" dirty="0">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p:txBody>
          <a:bodyPr/>
          <a:lstStyle/>
          <a:p>
            <a:pPr marL="342900" lvl="1" indent="-342900">
              <a:buFontTx/>
              <a:buChar char="•"/>
            </a:pPr>
            <a:r>
              <a:rPr lang="en-US" sz="1800" dirty="0" smtClean="0"/>
              <a:t>LTF based classification  of 1MHz vs. 2MHz preambles uses an orthogonal LTF sequence design as explained in 11/1482r4 and 12/0115 and defined by the </a:t>
            </a:r>
            <a:r>
              <a:rPr lang="en-US" sz="1800" dirty="0" err="1" smtClean="0"/>
              <a:t>orthogonality</a:t>
            </a:r>
            <a:r>
              <a:rPr lang="en-US" sz="1800" dirty="0" smtClean="0"/>
              <a:t> metric in Appendix-A of 12/0115 copied in the Appendix here for convenience.</a:t>
            </a:r>
          </a:p>
          <a:p>
            <a:pPr marL="342900" lvl="1" indent="-342900">
              <a:buFontTx/>
              <a:buChar char="•"/>
            </a:pPr>
            <a:endParaRPr lang="en-US" sz="1800" dirty="0" smtClean="0"/>
          </a:p>
          <a:p>
            <a:pPr marL="342900" lvl="1" indent="-342900">
              <a:buFontTx/>
              <a:buChar char="•"/>
            </a:pPr>
            <a:r>
              <a:rPr lang="en-US" sz="1800" dirty="0" smtClean="0"/>
              <a:t>The classification metric inherently assumes a smooth channel. In order to ensure proper classification when multiple antenna transmitters </a:t>
            </a:r>
            <a:r>
              <a:rPr lang="en-US" sz="1800" dirty="0" err="1" smtClean="0"/>
              <a:t>precode</a:t>
            </a:r>
            <a:r>
              <a:rPr lang="en-US" sz="1800" dirty="0" smtClean="0"/>
              <a:t> the transmit signal with a spatial mapping matrix Q we provide a recommendation for the values of Q .  We further revise the text in section </a:t>
            </a:r>
            <a:r>
              <a:rPr lang="en-GB" sz="1800" dirty="0" smtClean="0"/>
              <a:t>R.3.2.1.1.C (</a:t>
            </a:r>
            <a:r>
              <a:rPr lang="en-US" sz="1800" dirty="0" smtClean="0"/>
              <a:t>auto-detection) </a:t>
            </a:r>
            <a:r>
              <a:rPr lang="en-GB" sz="1800" dirty="0" smtClean="0"/>
              <a:t>to better explain the two auto-detections</a:t>
            </a:r>
            <a:r>
              <a:rPr lang="en-US" sz="1800" dirty="0" smtClean="0"/>
              <a:t> </a:t>
            </a:r>
          </a:p>
          <a:p>
            <a:pPr marL="342900" lvl="1" indent="-342900">
              <a:buFontTx/>
              <a:buChar char="•"/>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4</a:t>
            </a:r>
            <a:endParaRPr lang="en-US" dirty="0">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Proposal </a:t>
            </a:r>
          </a:p>
        </p:txBody>
      </p:sp>
      <p:sp>
        <p:nvSpPr>
          <p:cNvPr id="6149" name="Rectangle 3"/>
          <p:cNvSpPr>
            <a:spLocks noGrp="1" noChangeArrowheads="1"/>
          </p:cNvSpPr>
          <p:nvPr>
            <p:ph type="body" idx="1"/>
          </p:nvPr>
        </p:nvSpPr>
        <p:spPr>
          <a:xfrm>
            <a:off x="685800" y="1752600"/>
            <a:ext cx="7772400" cy="4648200"/>
          </a:xfrm>
        </p:spPr>
        <p:txBody>
          <a:bodyPr/>
          <a:lstStyle/>
          <a:p>
            <a:r>
              <a:rPr lang="en-US" sz="1800" dirty="0" smtClean="0"/>
              <a:t>Propose to rewrite the text in section </a:t>
            </a:r>
            <a:r>
              <a:rPr lang="en-GB" sz="1800" dirty="0" smtClean="0"/>
              <a:t>R.3.2.1.1.C as follows:</a:t>
            </a:r>
          </a:p>
          <a:p>
            <a:r>
              <a:rPr lang="en-GB" sz="1800" dirty="0" smtClean="0"/>
              <a:t>R.3.2.1.1.C: Auto-detection between 1MHz and 2MHz and between &gt;=2MHz short and long preambles </a:t>
            </a:r>
            <a:endParaRPr lang="en-US" sz="1800" dirty="0" smtClean="0"/>
          </a:p>
          <a:p>
            <a:pPr lvl="1">
              <a:buFont typeface="+mj-lt"/>
              <a:buAutoNum type="arabicPeriod"/>
            </a:pPr>
            <a:r>
              <a:rPr lang="en-US" sz="1600" dirty="0" smtClean="0"/>
              <a:t>Auto-detection between short and long  &gt;=2MHz preambles is facilitated by having a 90 degrees phase rotation on the 2</a:t>
            </a:r>
            <a:r>
              <a:rPr lang="en-US" sz="1600" baseline="30000" dirty="0" smtClean="0"/>
              <a:t>nd</a:t>
            </a:r>
            <a:r>
              <a:rPr lang="en-US" sz="1600" dirty="0" smtClean="0"/>
              <a:t> SIG symbol as shown in the figure below.</a:t>
            </a:r>
          </a:p>
          <a:p>
            <a:pPr lvl="1">
              <a:buFont typeface="+mj-lt"/>
              <a:buAutoNum type="arabicPeriod"/>
            </a:pPr>
            <a:r>
              <a:rPr lang="en-US" sz="1600" dirty="0" smtClean="0"/>
              <a:t>Auto-detection between 1MHz and 2MHz preambles is facilitated using two options as shown in the figure below</a:t>
            </a:r>
          </a:p>
          <a:p>
            <a:pPr marL="1200150" lvl="2" indent="-342900">
              <a:buFont typeface="+mj-lt"/>
              <a:buAutoNum type="alphaLcPeriod"/>
            </a:pPr>
            <a:r>
              <a:rPr lang="en-US" sz="1400" dirty="0" smtClean="0"/>
              <a:t>The first auto-detection method uses the property of orthogonal LTF sequences as described in 11/1482r4 and 12/0115 and defined by the </a:t>
            </a:r>
            <a:r>
              <a:rPr lang="en-US" sz="1400" dirty="0" err="1" smtClean="0"/>
              <a:t>orthogonality</a:t>
            </a:r>
            <a:r>
              <a:rPr lang="en-US" sz="1400" dirty="0" smtClean="0"/>
              <a:t> metric in Appendix-A of 12/0115. </a:t>
            </a:r>
          </a:p>
          <a:p>
            <a:pPr marL="1200150" lvl="2" indent="-342900">
              <a:buFont typeface="+mj-lt"/>
              <a:buAutoNum type="alphaLcPeriod"/>
            </a:pPr>
            <a:r>
              <a:rPr lang="en-US" sz="1400" dirty="0" smtClean="0"/>
              <a:t>The second auto-detection method  is facilitated by noting that for &gt;=2MHz short preamble and long preamble the 1</a:t>
            </a:r>
            <a:r>
              <a:rPr lang="en-US" sz="1400" baseline="30000" dirty="0" smtClean="0"/>
              <a:t>st</a:t>
            </a:r>
            <a:r>
              <a:rPr lang="en-US" sz="1400" dirty="0" smtClean="0"/>
              <a:t> SIG symbol is always QBPSK whereas the corresponding time-wise symbol of the 1MHz preamble (in the figure below) is BPSK modulated - refer to 11/1482r3.</a:t>
            </a:r>
          </a:p>
          <a:p>
            <a:pPr>
              <a:buNone/>
            </a:pPr>
            <a:r>
              <a:rPr lang="en-US" sz="1600" dirty="0" smtClean="0"/>
              <a:t> </a:t>
            </a:r>
            <a:endParaRPr lang="en-US" sz="1600" dirty="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5</a:t>
            </a:r>
            <a:endParaRPr lang="en-US" dirty="0">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Cont </a:t>
            </a:r>
          </a:p>
        </p:txBody>
      </p:sp>
      <p:sp>
        <p:nvSpPr>
          <p:cNvPr id="6149" name="Rectangle 3"/>
          <p:cNvSpPr>
            <a:spLocks noGrp="1" noChangeArrowheads="1"/>
          </p:cNvSpPr>
          <p:nvPr>
            <p:ph type="body" idx="1"/>
          </p:nvPr>
        </p:nvSpPr>
        <p:spPr>
          <a:xfrm>
            <a:off x="685800" y="1752600"/>
            <a:ext cx="7772400" cy="4648200"/>
          </a:xfrm>
        </p:spPr>
        <p:txBody>
          <a:bodyPr/>
          <a:lstStyle/>
          <a:p>
            <a:r>
              <a:rPr lang="en-US" sz="1800" dirty="0" smtClean="0"/>
              <a:t>Add a new section with the following text</a:t>
            </a:r>
          </a:p>
          <a:p>
            <a:endParaRPr lang="en-US" sz="1800" dirty="0" smtClean="0"/>
          </a:p>
          <a:p>
            <a:r>
              <a:rPr lang="en-US" sz="1800" dirty="0" smtClean="0"/>
              <a:t>3.6 Spatial Mapping Matrix</a:t>
            </a:r>
          </a:p>
          <a:p>
            <a:r>
              <a:rPr lang="en-US" sz="1600" b="0" dirty="0" smtClean="0"/>
              <a:t>The auto-detection between 1MHz and 2MHz preambles as described in sub-section 2a of section </a:t>
            </a:r>
            <a:r>
              <a:rPr lang="en-GB" sz="1600" b="0" dirty="0" smtClean="0"/>
              <a:t>R.3.2.1.1.C </a:t>
            </a:r>
            <a:r>
              <a:rPr lang="en-US" sz="1600" b="0" dirty="0" smtClean="0"/>
              <a:t>assumes channel smoothness. It is recommended that the spatial mapping matrix Q applied to LTF1 is chosen such that it preserves the smoothness of the physical channel. This can, for example, be achieved by minimizing the amplitude and phase variation of each element of Q in successive tones. Examples:</a:t>
            </a:r>
          </a:p>
          <a:p>
            <a:pPr lvl="1"/>
            <a:r>
              <a:rPr lang="en-US" sz="1400" b="0" dirty="0" smtClean="0"/>
              <a:t>The following Q may be used: Q as defined for cyclic shift diversity using the values specified in th</a:t>
            </a:r>
            <a:r>
              <a:rPr lang="en-US" sz="1400" dirty="0" smtClean="0"/>
              <a:t>e corresponding </a:t>
            </a:r>
            <a:r>
              <a:rPr lang="en-US" sz="1400" b="0" dirty="0" smtClean="0"/>
              <a:t>tables </a:t>
            </a:r>
          </a:p>
          <a:p>
            <a:pPr lvl="1"/>
            <a:r>
              <a:rPr lang="en-US" sz="1400" b="0" dirty="0" smtClean="0"/>
              <a:t>The following Q should not be used – antenna hopping as described in </a:t>
            </a:r>
            <a:r>
              <a:rPr lang="en-US" sz="1400" dirty="0" smtClean="0"/>
              <a:t>802.11REV</a:t>
            </a:r>
            <a:r>
              <a:rPr lang="en-US" sz="1400" b="0" dirty="0" smtClean="0"/>
              <a:t>mb section 20.3.11.11.2 (C)-(2) - the values of Q on successive tones flip between 1 and 0  </a:t>
            </a:r>
            <a:endParaRPr lang="en-US" sz="1400" dirty="0" smtClean="0"/>
          </a:p>
          <a:p>
            <a:pPr lvl="3"/>
            <a:endParaRPr lang="en-US" sz="1200" dirty="0" smtClean="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6</a:t>
            </a:r>
            <a:endParaRPr lang="en-US" dirty="0">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Pre-Motion</a:t>
            </a:r>
            <a:endParaRPr lang="en-US" dirty="0" smtClean="0"/>
          </a:p>
        </p:txBody>
      </p:sp>
      <p:sp>
        <p:nvSpPr>
          <p:cNvPr id="6149" name="Rectangle 3"/>
          <p:cNvSpPr>
            <a:spLocks noGrp="1" noChangeArrowheads="1"/>
          </p:cNvSpPr>
          <p:nvPr>
            <p:ph type="body" idx="1"/>
          </p:nvPr>
        </p:nvSpPr>
        <p:spPr>
          <a:xfrm>
            <a:off x="685800" y="1752600"/>
            <a:ext cx="7772400" cy="4572000"/>
          </a:xfrm>
        </p:spPr>
        <p:txBody>
          <a:bodyPr/>
          <a:lstStyle/>
          <a:p>
            <a:r>
              <a:rPr lang="en-US" sz="1800" b="0" dirty="0" smtClean="0"/>
              <a:t>Do you support the proposal in slides 5 and 6?</a:t>
            </a:r>
          </a:p>
          <a:p>
            <a:endParaRPr lang="en-US" sz="1800" b="0" dirty="0" smtClean="0"/>
          </a:p>
          <a:p>
            <a:endParaRPr lang="en-US" sz="1800" b="0" dirty="0" smtClean="0"/>
          </a:p>
          <a:p>
            <a:endParaRPr lang="en-US" sz="1800" b="0" dirty="0" smtClean="0"/>
          </a:p>
          <a:p>
            <a:r>
              <a:rPr lang="en-US" sz="1800" b="0" dirty="0" smtClean="0"/>
              <a:t>Y</a:t>
            </a:r>
          </a:p>
          <a:p>
            <a:r>
              <a:rPr lang="en-US" sz="1800" b="0" dirty="0" smtClean="0"/>
              <a:t>N</a:t>
            </a:r>
          </a:p>
          <a:p>
            <a:r>
              <a:rPr lang="en-US" sz="1800" b="0" dirty="0" smtClean="0"/>
              <a:t>A</a:t>
            </a:r>
            <a:endParaRPr lang="en-US" sz="1800" b="0" dirty="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7</a:t>
            </a:r>
            <a:endParaRPr lang="en-US" dirty="0">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42566" cy="276999"/>
          </a:xfrm>
        </p:spPr>
        <p:txBody>
          <a:bodyPr/>
          <a:lstStyle/>
          <a:p>
            <a:pPr>
              <a:defRPr/>
            </a:pPr>
            <a:r>
              <a:rPr lang="en-US" dirty="0" smtClean="0"/>
              <a:t>July 2012</a:t>
            </a:r>
            <a:endParaRPr lang="en-US" dirty="0"/>
          </a:p>
        </p:txBody>
      </p:sp>
      <p:sp>
        <p:nvSpPr>
          <p:cNvPr id="5123" name="Footer Placeholder 4"/>
          <p:cNvSpPr>
            <a:spLocks noGrp="1"/>
          </p:cNvSpPr>
          <p:nvPr>
            <p:ph type="ftr" sz="quarter" idx="11"/>
          </p:nvPr>
        </p:nvSpPr>
        <p:spPr/>
        <p:txBody>
          <a:bodyPr/>
          <a:lstStyle/>
          <a:p>
            <a:pPr>
              <a:defRPr/>
            </a:pPr>
            <a:r>
              <a:rPr lang="en-US" dirty="0"/>
              <a:t>Ron Porat, Broadcom</a:t>
            </a:r>
          </a:p>
        </p:txBody>
      </p:sp>
      <p:sp>
        <p:nvSpPr>
          <p:cNvPr id="6148" name="Rectangle 2"/>
          <p:cNvSpPr>
            <a:spLocks noGrp="1" noChangeArrowheads="1"/>
          </p:cNvSpPr>
          <p:nvPr>
            <p:ph type="title"/>
          </p:nvPr>
        </p:nvSpPr>
        <p:spPr/>
        <p:txBody>
          <a:bodyPr/>
          <a:lstStyle/>
          <a:p>
            <a:r>
              <a:rPr lang="en-US" dirty="0" smtClean="0"/>
              <a:t>Appendix A - LTF </a:t>
            </a:r>
            <a:r>
              <a:rPr lang="en-US" dirty="0" err="1" smtClean="0"/>
              <a:t>Orthogonality</a:t>
            </a:r>
            <a:r>
              <a:rPr lang="en-US" dirty="0" smtClean="0"/>
              <a:t> Metric </a:t>
            </a:r>
          </a:p>
        </p:txBody>
      </p:sp>
      <p:sp>
        <p:nvSpPr>
          <p:cNvPr id="6149" name="Rectangle 3"/>
          <p:cNvSpPr>
            <a:spLocks noGrp="1" noChangeArrowheads="1"/>
          </p:cNvSpPr>
          <p:nvPr>
            <p:ph type="body" idx="1"/>
          </p:nvPr>
        </p:nvSpPr>
        <p:spPr>
          <a:xfrm>
            <a:off x="685800" y="1752600"/>
            <a:ext cx="7772400" cy="4572000"/>
          </a:xfrm>
        </p:spPr>
        <p:txBody>
          <a:bodyPr/>
          <a:lstStyle/>
          <a:p>
            <a:r>
              <a:rPr lang="en-US" sz="1800" dirty="0" smtClean="0"/>
              <a:t>The </a:t>
            </a:r>
            <a:r>
              <a:rPr lang="en-US" sz="1800" dirty="0" err="1" smtClean="0"/>
              <a:t>orthogonality</a:t>
            </a:r>
            <a:r>
              <a:rPr lang="en-US" sz="1800" dirty="0" smtClean="0"/>
              <a:t> metric used for searching for an optimal 32FFT LTF sequence is </a:t>
            </a:r>
          </a:p>
          <a:p>
            <a:endParaRPr lang="en-US" sz="1800" dirty="0" smtClean="0"/>
          </a:p>
          <a:p>
            <a:endParaRPr lang="en-US" sz="1800" dirty="0" smtClean="0"/>
          </a:p>
          <a:p>
            <a:endParaRPr lang="en-US" sz="1800" dirty="0" smtClean="0"/>
          </a:p>
          <a:p>
            <a:pPr lvl="1"/>
            <a:r>
              <a:rPr lang="en-US" sz="1400" dirty="0" smtClean="0"/>
              <a:t>                          are the LTF sequences for 32FFT and the upper and lower portions of the 64FFT</a:t>
            </a:r>
          </a:p>
          <a:p>
            <a:pPr lvl="1"/>
            <a:r>
              <a:rPr lang="en-US" sz="1400" dirty="0" smtClean="0"/>
              <a:t>The index k is limited to indices [-16:-1 1:15] (skipping 32FFT DC)</a:t>
            </a:r>
          </a:p>
          <a:p>
            <a:endParaRPr lang="en-US" sz="1800" dirty="0" smtClean="0"/>
          </a:p>
          <a:p>
            <a:r>
              <a:rPr lang="en-US" sz="1800" dirty="0" smtClean="0"/>
              <a:t>The metric enables a frequency domain cross correlation to be performed</a:t>
            </a:r>
          </a:p>
          <a:p>
            <a:endParaRPr lang="en-US" sz="1800" dirty="0" smtClean="0"/>
          </a:p>
          <a:p>
            <a:pPr lvl="2">
              <a:buNone/>
            </a:pPr>
            <a:endParaRPr lang="en-US" sz="1600" dirty="0" smtClean="0"/>
          </a:p>
          <a:p>
            <a:pPr marL="685800" lvl="2" indent="-342900"/>
            <a:endParaRPr lang="en-US" sz="1200" dirty="0" smtClean="0"/>
          </a:p>
          <a:p>
            <a:pPr marL="685800" lvl="2" indent="-342900"/>
            <a:r>
              <a:rPr lang="en-US" sz="1400" dirty="0" smtClean="0"/>
              <a:t>Where y(k) is the final received and averaged LTF value (used for  channel estimation), p(k) is the transmitted LTF sequence belonging to a 64FFT or 32FFT.</a:t>
            </a:r>
          </a:p>
          <a:p>
            <a:endParaRPr lang="en-US" sz="1800" dirty="0" smtClean="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8</a:t>
            </a:r>
            <a:endParaRPr lang="en-US" dirty="0">
              <a:cs typeface="+mn-cs"/>
            </a:endParaRPr>
          </a:p>
        </p:txBody>
      </p:sp>
      <p:graphicFrame>
        <p:nvGraphicFramePr>
          <p:cNvPr id="17410" name="Object 2"/>
          <p:cNvGraphicFramePr>
            <a:graphicFrameLocks noChangeAspect="1"/>
          </p:cNvGraphicFramePr>
          <p:nvPr/>
        </p:nvGraphicFramePr>
        <p:xfrm>
          <a:off x="977900" y="2571750"/>
          <a:ext cx="7480300" cy="476250"/>
        </p:xfrm>
        <a:graphic>
          <a:graphicData uri="http://schemas.openxmlformats.org/presentationml/2006/ole">
            <p:oleObj spid="_x0000_s55298" name="Equation" r:id="rId4" imgW="5384520" imgH="342720" progId="Equation.DSMT4">
              <p:embed/>
            </p:oleObj>
          </a:graphicData>
        </a:graphic>
      </p:graphicFrame>
      <p:graphicFrame>
        <p:nvGraphicFramePr>
          <p:cNvPr id="17411" name="Object 3"/>
          <p:cNvGraphicFramePr>
            <a:graphicFrameLocks noChangeAspect="1"/>
          </p:cNvGraphicFramePr>
          <p:nvPr/>
        </p:nvGraphicFramePr>
        <p:xfrm>
          <a:off x="1524000" y="3352800"/>
          <a:ext cx="304800" cy="304800"/>
        </p:xfrm>
        <a:graphic>
          <a:graphicData uri="http://schemas.openxmlformats.org/presentationml/2006/ole">
            <p:oleObj spid="_x0000_s55299" name="Equation" r:id="rId5" imgW="228600" imgH="228600" progId="Equation.DSMT4">
              <p:embed/>
            </p:oleObj>
          </a:graphicData>
        </a:graphic>
      </p:graphicFrame>
      <p:graphicFrame>
        <p:nvGraphicFramePr>
          <p:cNvPr id="17412" name="Object 4"/>
          <p:cNvGraphicFramePr>
            <a:graphicFrameLocks noChangeAspect="1"/>
          </p:cNvGraphicFramePr>
          <p:nvPr/>
        </p:nvGraphicFramePr>
        <p:xfrm>
          <a:off x="1828800" y="3352800"/>
          <a:ext cx="381000" cy="285750"/>
        </p:xfrm>
        <a:graphic>
          <a:graphicData uri="http://schemas.openxmlformats.org/presentationml/2006/ole">
            <p:oleObj spid="_x0000_s55300" name="Equation" r:id="rId6" imgW="304560" imgH="228600" progId="Equation.DSMT4">
              <p:embed/>
            </p:oleObj>
          </a:graphicData>
        </a:graphic>
      </p:graphicFrame>
      <p:graphicFrame>
        <p:nvGraphicFramePr>
          <p:cNvPr id="17413" name="Object 5"/>
          <p:cNvGraphicFramePr>
            <a:graphicFrameLocks noChangeAspect="1"/>
          </p:cNvGraphicFramePr>
          <p:nvPr/>
        </p:nvGraphicFramePr>
        <p:xfrm>
          <a:off x="2209800" y="3352800"/>
          <a:ext cx="406400" cy="304800"/>
        </p:xfrm>
        <a:graphic>
          <a:graphicData uri="http://schemas.openxmlformats.org/presentationml/2006/ole">
            <p:oleObj spid="_x0000_s55301" name="Equation" r:id="rId7" imgW="304560" imgH="228600" progId="Equation.DSMT4">
              <p:embed/>
            </p:oleObj>
          </a:graphicData>
        </a:graphic>
      </p:graphicFrame>
      <p:graphicFrame>
        <p:nvGraphicFramePr>
          <p:cNvPr id="17414" name="Object 6"/>
          <p:cNvGraphicFramePr>
            <a:graphicFrameLocks noChangeAspect="1"/>
          </p:cNvGraphicFramePr>
          <p:nvPr/>
        </p:nvGraphicFramePr>
        <p:xfrm>
          <a:off x="1728787" y="4876800"/>
          <a:ext cx="2538413" cy="628650"/>
        </p:xfrm>
        <a:graphic>
          <a:graphicData uri="http://schemas.openxmlformats.org/presentationml/2006/ole">
            <p:oleObj spid="_x0000_s55302" name="Equation" r:id="rId8" imgW="1384200" imgH="342720" progId="Equation.DSMT4">
              <p:embed/>
            </p:oleObj>
          </a:graphicData>
        </a:graphic>
      </p:graphicFrame>
      <p:graphicFrame>
        <p:nvGraphicFramePr>
          <p:cNvPr id="17415" name="Object 7"/>
          <p:cNvGraphicFramePr>
            <a:graphicFrameLocks noChangeAspect="1"/>
          </p:cNvGraphicFramePr>
          <p:nvPr/>
        </p:nvGraphicFramePr>
        <p:xfrm>
          <a:off x="5029200" y="4876800"/>
          <a:ext cx="1828800" cy="392113"/>
        </p:xfrm>
        <a:graphic>
          <a:graphicData uri="http://schemas.openxmlformats.org/presentationml/2006/ole">
            <p:oleObj spid="_x0000_s55303" name="Equation" r:id="rId9" imgW="1066680" imgH="22860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noFill/>
        </p:spPr>
        <p:txBody>
          <a:bodyPr/>
          <a:lstStyle/>
          <a:p>
            <a:r>
              <a:rPr lang="en-US" dirty="0" smtClean="0"/>
              <a:t>Cont. </a:t>
            </a:r>
          </a:p>
        </p:txBody>
      </p:sp>
      <p:sp>
        <p:nvSpPr>
          <p:cNvPr id="8" name="Content Placeholder 7"/>
          <p:cNvSpPr>
            <a:spLocks noGrp="1"/>
          </p:cNvSpPr>
          <p:nvPr>
            <p:ph idx="1"/>
          </p:nvPr>
        </p:nvSpPr>
        <p:spPr>
          <a:xfrm>
            <a:off x="381000" y="1828800"/>
            <a:ext cx="8305800" cy="4648200"/>
          </a:xfrm>
        </p:spPr>
        <p:txBody>
          <a:bodyPr/>
          <a:lstStyle/>
          <a:p>
            <a:endParaRPr lang="en-US" sz="1800" dirty="0" smtClean="0"/>
          </a:p>
          <a:p>
            <a:r>
              <a:rPr lang="en-US" sz="1800" dirty="0" smtClean="0"/>
              <a:t>Cross correlation with the transmitted sequence finds the most likely transmitted sequence and autocorrelation of successive tones removes the effect of the channel (implicitly assuming smoothness, or small variation from tone to tone)</a:t>
            </a:r>
          </a:p>
          <a:p>
            <a:pPr lvl="1"/>
            <a:r>
              <a:rPr lang="en-US" sz="1400" dirty="0" smtClean="0"/>
              <a:t>For the correct sequence we get a large positive number</a:t>
            </a:r>
          </a:p>
          <a:p>
            <a:pPr lvl="1"/>
            <a:r>
              <a:rPr lang="en-US" sz="1400" dirty="0" smtClean="0"/>
              <a:t>For the incorrect sequence we get a small number – the sum of random numbers</a:t>
            </a:r>
          </a:p>
        </p:txBody>
      </p:sp>
      <p:graphicFrame>
        <p:nvGraphicFramePr>
          <p:cNvPr id="19462" name="Object 6"/>
          <p:cNvGraphicFramePr>
            <a:graphicFrameLocks noChangeAspect="1"/>
          </p:cNvGraphicFramePr>
          <p:nvPr/>
        </p:nvGraphicFramePr>
        <p:xfrm>
          <a:off x="5334000" y="3289300"/>
          <a:ext cx="825500" cy="368300"/>
        </p:xfrm>
        <a:graphic>
          <a:graphicData uri="http://schemas.openxmlformats.org/presentationml/2006/ole">
            <p:oleObj spid="_x0000_s56322" name="Equation" r:id="rId4" imgW="825480" imgH="368280" progId="Equation.DSMT4">
              <p:embed/>
            </p:oleObj>
          </a:graphicData>
        </a:graphic>
      </p:graphicFrame>
      <p:sp>
        <p:nvSpPr>
          <p:cNvPr id="9" name="Footer Placeholder 4"/>
          <p:cNvSpPr txBox="1">
            <a:spLocks/>
          </p:cNvSpPr>
          <p:nvPr/>
        </p:nvSpPr>
        <p:spPr bwMode="auto">
          <a:xfrm>
            <a:off x="43677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9</a:t>
            </a:r>
            <a:endParaRPr lang="en-US" dirty="0">
              <a:cs typeface="+mn-cs"/>
            </a:endParaRPr>
          </a:p>
        </p:txBody>
      </p:sp>
      <p:sp>
        <p:nvSpPr>
          <p:cNvPr id="10" name="Footer Placeholder 4"/>
          <p:cNvSpPr>
            <a:spLocks noGrp="1"/>
          </p:cNvSpPr>
          <p:nvPr>
            <p:ph type="ftr" sz="quarter" idx="11"/>
          </p:nvPr>
        </p:nvSpPr>
        <p:spPr>
          <a:xfrm>
            <a:off x="7204075" y="6475413"/>
            <a:ext cx="1339850" cy="184150"/>
          </a:xfrm>
        </p:spPr>
        <p:txBody>
          <a:bodyPr/>
          <a:lstStyle/>
          <a:p>
            <a:pPr>
              <a:defRPr/>
            </a:pPr>
            <a:r>
              <a:rPr lang="en-US" dirty="0"/>
              <a:t>Ron Porat, Broadcom</a:t>
            </a:r>
          </a:p>
        </p:txBody>
      </p:sp>
      <p:sp>
        <p:nvSpPr>
          <p:cNvPr id="11" name="Date Placeholder 3"/>
          <p:cNvSpPr>
            <a:spLocks noGrp="1"/>
          </p:cNvSpPr>
          <p:nvPr>
            <p:ph type="dt" sz="quarter" idx="10"/>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40657</TotalTime>
  <Words>763</Words>
  <Application>Microsoft Office PowerPoint</Application>
  <PresentationFormat>On-screen Show (4:3)</PresentationFormat>
  <Paragraphs>118</Paragraphs>
  <Slides>9</Slides>
  <Notes>9</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9</vt:i4>
      </vt:variant>
    </vt:vector>
  </HeadingPairs>
  <TitlesOfParts>
    <vt:vector size="13" baseType="lpstr">
      <vt:lpstr>802-11-Submission</vt:lpstr>
      <vt:lpstr>Document</vt:lpstr>
      <vt:lpstr>Microsoft Office Word 97 - 2003 Document</vt:lpstr>
      <vt:lpstr>Equation</vt:lpstr>
      <vt:lpstr>Q Matrix Requirement for 1MHz/2MHz detection</vt:lpstr>
      <vt:lpstr>Slide 2</vt:lpstr>
      <vt:lpstr>Slide 3</vt:lpstr>
      <vt:lpstr>Outline</vt:lpstr>
      <vt:lpstr>Proposal </vt:lpstr>
      <vt:lpstr>Cont </vt:lpstr>
      <vt:lpstr>Pre-Motion</vt:lpstr>
      <vt:lpstr>Appendix A - LTF Orthogonality Metric </vt:lpstr>
      <vt:lpstr>Cont. </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685</cp:revision>
  <cp:lastPrinted>1998-02-10T13:28:06Z</cp:lastPrinted>
  <dcterms:created xsi:type="dcterms:W3CDTF">2007-05-21T21:00:37Z</dcterms:created>
  <dcterms:modified xsi:type="dcterms:W3CDTF">2012-07-13T21:46:29Z</dcterms:modified>
</cp:coreProperties>
</file>