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417" r:id="rId2"/>
    <p:sldId id="410" r:id="rId3"/>
    <p:sldId id="412" r:id="rId4"/>
    <p:sldId id="411" r:id="rId5"/>
    <p:sldId id="398" r:id="rId6"/>
    <p:sldId id="400" r:id="rId7"/>
    <p:sldId id="401" r:id="rId8"/>
    <p:sldId id="405" r:id="rId9"/>
    <p:sldId id="427" r:id="rId10"/>
    <p:sldId id="418" r:id="rId11"/>
    <p:sldId id="419" r:id="rId12"/>
    <p:sldId id="420" r:id="rId13"/>
    <p:sldId id="421" r:id="rId14"/>
    <p:sldId id="426" r:id="rId15"/>
    <p:sldId id="422" r:id="rId16"/>
    <p:sldId id="428" r:id="rId17"/>
    <p:sldId id="429" r:id="rId18"/>
    <p:sldId id="430" r:id="rId19"/>
    <p:sldId id="406" r:id="rId20"/>
    <p:sldId id="423" r:id="rId21"/>
    <p:sldId id="424" r:id="rId22"/>
    <p:sldId id="431" r:id="rId23"/>
    <p:sldId id="413" r:id="rId24"/>
    <p:sldId id="415" r:id="rId25"/>
    <p:sldId id="432" r:id="rId26"/>
    <p:sldId id="383" r:id="rId27"/>
    <p:sldId id="345" r:id="rId28"/>
    <p:sldId id="303" r:id="rId29"/>
    <p:sldId id="357" r:id="rId30"/>
    <p:sldId id="358" r:id="rId31"/>
    <p:sldId id="361" r:id="rId32"/>
    <p:sldId id="362" r:id="rId33"/>
    <p:sldId id="302" r:id="rId34"/>
    <p:sldId id="321" r:id="rId35"/>
    <p:sldId id="301" r:id="rId36"/>
    <p:sldId id="329" r:id="rId37"/>
    <p:sldId id="309" r:id="rId38"/>
    <p:sldId id="379" r:id="rId39"/>
    <p:sldId id="311" r:id="rId40"/>
    <p:sldId id="380" r:id="rId41"/>
    <p:sldId id="381" r:id="rId42"/>
    <p:sldId id="334" r:id="rId43"/>
    <p:sldId id="333" r:id="rId44"/>
    <p:sldId id="347" r:id="rId45"/>
    <p:sldId id="348" r:id="rId46"/>
    <p:sldId id="335" r:id="rId47"/>
    <p:sldId id="336" r:id="rId48"/>
    <p:sldId id="306" r:id="rId49"/>
    <p:sldId id="337" r:id="rId50"/>
    <p:sldId id="338" r:id="rId51"/>
    <p:sldId id="339" r:id="rId52"/>
    <p:sldId id="340" r:id="rId53"/>
    <p:sldId id="341" r:id="rId54"/>
    <p:sldId id="342" r:id="rId55"/>
    <p:sldId id="365" r:id="rId56"/>
    <p:sldId id="364" r:id="rId57"/>
    <p:sldId id="363" r:id="rId58"/>
    <p:sldId id="372" r:id="rId59"/>
    <p:sldId id="373" r:id="rId60"/>
    <p:sldId id="375" r:id="rId61"/>
    <p:sldId id="376" r:id="rId62"/>
    <p:sldId id="382" r:id="rId63"/>
    <p:sldId id="374" r:id="rId64"/>
    <p:sldId id="360" r:id="rId65"/>
    <p:sldId id="377" r:id="rId66"/>
    <p:sldId id="359" r:id="rId67"/>
    <p:sldId id="328" r:id="rId68"/>
    <p:sldId id="322" r:id="rId69"/>
    <p:sldId id="323" r:id="rId70"/>
    <p:sldId id="324" r:id="rId71"/>
    <p:sldId id="325" r:id="rId72"/>
    <p:sldId id="326" r:id="rId73"/>
    <p:sldId id="327" r:id="rId74"/>
    <p:sldId id="366" r:id="rId75"/>
    <p:sldId id="385" r:id="rId76"/>
    <p:sldId id="386" r:id="rId77"/>
    <p:sldId id="370" r:id="rId78"/>
    <p:sldId id="388" r:id="rId79"/>
    <p:sldId id="389" r:id="rId80"/>
    <p:sldId id="390" r:id="rId81"/>
    <p:sldId id="391" r:id="rId82"/>
    <p:sldId id="392" r:id="rId83"/>
    <p:sldId id="393" r:id="rId84"/>
    <p:sldId id="394" r:id="rId85"/>
    <p:sldId id="395" r:id="rId86"/>
    <p:sldId id="396" r:id="rId87"/>
    <p:sldId id="397" r:id="rId8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66" d="100"/>
          <a:sy n="66" d="100"/>
        </p:scale>
        <p:origin x="-195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802.19-09/0794r3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802.19-09/0794r3-draft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254B513-2B7C-43D8-A712-4A37BB61FAFC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77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14D98CF-99C4-41C9-9EBE-CB0CE94A114A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DBADE1-4DCA-4EB1-B47F-97DC571FB69B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5C408E5-2DF6-4C2F-B7DB-3BA2F4ACECC3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7D7D034-034D-49FD-997F-E1CF9ABB3911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4799F34-99F4-4377-BDB3-EA12A98F05F6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47EEE24-FAD9-4382-98C4-BA44AE5A9F7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7C0301C-57F2-4EB9-9613-693DEC7FF1A1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8E0515A-DD60-4E2E-8743-4E3EE749151E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59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68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69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70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71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72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73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0811034-E096-4AB3-9DDE-EB9C3E0B8537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11-12-0794r3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altLang="ja-JP" dirty="0" smtClean="0"/>
              <a:t>August 31, 2012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Authentication with Local Authentication </a:t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and </a:t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Optional Remote Authorization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2012-08-31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72787" y="533400"/>
            <a:ext cx="61429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Public-Key Key Agreement (1)</a:t>
            </a:r>
            <a:endParaRPr lang="en-US" sz="2400" b="1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KeyInfo</a:t>
              </a:r>
              <a:r>
                <a:rPr lang="en-US" baseline="-25000" dirty="0" err="1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KeyInfo</a:t>
              </a:r>
              <a:r>
                <a:rPr lang="en-US" baseline="-25000" dirty="0" err="1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 smtClean="0">
                  <a:solidFill>
                    <a:srgbClr val="0070C0"/>
                  </a:solidFill>
                </a:rPr>
                <a:t>MAC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</a:t>
              </a:r>
              <a:r>
                <a:rPr lang="en-US" dirty="0"/>
                <a:t>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6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smtClean="0">
                  <a:solidFill>
                    <a:srgbClr val="0070C0"/>
                  </a:solidFill>
                </a:rPr>
                <a:t>MAC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 smtClean="0"/>
                <a:t> </a:t>
              </a:r>
              <a:r>
                <a:rPr lang="en-US" dirty="0"/>
                <a:t>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</a:t>
            </a:r>
            <a:r>
              <a:rPr lang="en-US" sz="1600" dirty="0" smtClean="0"/>
              <a:t>pseudo-randomly </a:t>
            </a:r>
            <a:r>
              <a:rPr lang="en-US" sz="1600" dirty="0"/>
              <a:t>generates a short-term (ephemeral) public key pair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</a:t>
            </a:r>
            <a:r>
              <a:rPr lang="en-US" sz="1600" dirty="0" smtClean="0"/>
              <a:t>  </a:t>
            </a:r>
            <a:r>
              <a:rPr lang="en-US" sz="1600" dirty="0" smtClean="0"/>
              <a:t>and</a:t>
            </a:r>
            <a:r>
              <a:rPr lang="en-US" sz="1600" dirty="0"/>
              <a:t> </a:t>
            </a:r>
            <a:r>
              <a:rPr lang="en-US" sz="1600" dirty="0" smtClean="0"/>
              <a:t>communicates </a:t>
            </a:r>
            <a:r>
              <a:rPr lang="en-US" sz="1600" dirty="0"/>
              <a:t>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398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i="1" dirty="0" err="1" smtClean="0">
                <a:solidFill>
                  <a:srgbClr val="0070C0"/>
                </a:solidFill>
              </a:rPr>
              <a:t>KeyInfo</a:t>
            </a:r>
            <a:r>
              <a:rPr lang="en-US" dirty="0" smtClean="0"/>
              <a:t> that allows identification of </a:t>
            </a:r>
            <a:r>
              <a:rPr lang="en-US" dirty="0"/>
              <a:t>static public keys do not </a:t>
            </a:r>
            <a:endParaRPr lang="en-US" dirty="0" smtClean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to be </a:t>
            </a:r>
            <a:r>
              <a:rPr lang="en-US" dirty="0" smtClean="0"/>
              <a:t>communicated</a:t>
            </a:r>
            <a:r>
              <a:rPr lang="en-US" dirty="0"/>
              <a:t>, if pre-established between parties. This </a:t>
            </a:r>
            <a:endParaRPr lang="en-US" dirty="0" smtClean="0"/>
          </a:p>
          <a:p>
            <a:pPr eaLnBrk="1" hangingPunct="1"/>
            <a:r>
              <a:rPr lang="en-US" dirty="0" smtClean="0"/>
              <a:t>does</a:t>
            </a:r>
            <a:r>
              <a:rPr lang="en-US" dirty="0"/>
              <a:t>, </a:t>
            </a:r>
            <a:r>
              <a:rPr lang="en-US" dirty="0" smtClean="0"/>
              <a:t>however, require </a:t>
            </a:r>
            <a:r>
              <a:rPr lang="en-US" dirty="0"/>
              <a:t>storage of status information.</a:t>
            </a:r>
            <a:endParaRPr lang="en-US" i="1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27083" y="533400"/>
            <a:ext cx="6399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Public-Key Key Agreement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endParaRPr lang="en-GB" sz="1600" baseline="-25000" dirty="0">
              <a:solidFill>
                <a:srgbClr val="0070C0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509317" y="533400"/>
            <a:ext cx="223490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</a:t>
            </a:r>
            <a:r>
              <a:rPr lang="en-US" sz="2400" b="1" dirty="0" smtClean="0"/>
              <a:t>Info </a:t>
            </a:r>
            <a:r>
              <a:rPr lang="en-US" sz="2400" b="1" dirty="0" smtClean="0"/>
              <a:t>Field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7554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of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i="1" dirty="0" smtClean="0"/>
              <a:t> field</a:t>
            </a:r>
            <a:endParaRPr lang="en-GB" sz="1600" i="1" dirty="0"/>
          </a:p>
          <a:p>
            <a:r>
              <a:rPr lang="en-GB" sz="1600" dirty="0" smtClean="0"/>
              <a:t>Distribution </a:t>
            </a:r>
            <a:r>
              <a:rPr lang="en-GB" sz="1600" dirty="0"/>
              <a:t>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endParaRPr lang="en-GB" sz="1600" baseline="-25000" dirty="0">
              <a:solidFill>
                <a:srgbClr val="0070C0"/>
              </a:solidFill>
            </a:endParaRPr>
          </a:p>
          <a:p>
            <a:endParaRPr lang="en-GB" sz="1600" i="1" dirty="0" smtClean="0"/>
          </a:p>
          <a:p>
            <a:r>
              <a:rPr lang="en-GB" sz="1600" i="1" dirty="0" smtClean="0"/>
              <a:t>O</a:t>
            </a:r>
            <a:r>
              <a:rPr lang="en-GB" sz="1600" i="1" dirty="0" smtClean="0"/>
              <a:t>ptions</a:t>
            </a:r>
            <a:endParaRPr lang="en-GB" sz="1600" i="1" dirty="0" smtClean="0"/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 smtClean="0"/>
              <a:t>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  <a:r>
              <a:rPr lang="en-GB" sz="1600" dirty="0" smtClean="0"/>
              <a:t>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X509v3-style,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Logical </a:t>
            </a:r>
            <a:r>
              <a:rPr lang="en-GB" sz="1600" u="sng" dirty="0" smtClean="0"/>
              <a:t>separation</a:t>
            </a:r>
            <a:r>
              <a:rPr lang="en-GB" sz="1600" dirty="0" smtClean="0"/>
              <a:t> of identifier space and public keys (same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get new 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does </a:t>
            </a:r>
            <a:r>
              <a:rPr lang="en-GB" sz="1600" u="sng" dirty="0" smtClean="0"/>
              <a:t>not</a:t>
            </a:r>
            <a:r>
              <a:rPr lang="en-GB" sz="1600" dirty="0" smtClean="0"/>
              <a:t> bind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 could precede crypto operations (e.g., transceiver chip with Id, </a:t>
            </a:r>
          </a:p>
          <a:p>
            <a:pPr lvl="1"/>
            <a:r>
              <a:rPr lang="en-GB" sz="1600" dirty="0" smtClean="0"/>
              <a:t>   with higher-layer crypto and binding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authenticity binding </a:t>
            </a:r>
            <a:r>
              <a:rPr lang="en-GB" sz="1600" dirty="0" smtClean="0"/>
              <a:t>possible, trivial key extraction</a:t>
            </a:r>
            <a:endParaRPr lang="en-GB" sz="1600" dirty="0" smtClean="0"/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device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Requires CA who binds elements of identifier space and public keys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Manual 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 smtClean="0"/>
              <a:t>= </a:t>
            </a:r>
            <a:r>
              <a:rPr lang="en-GB" sz="1600" dirty="0" smtClean="0"/>
              <a:t>“(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  <a:r>
              <a:rPr lang="en-GB" sz="1600" dirty="0" smtClean="0"/>
              <a:t>		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 hashed public keys, etc.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Logical </a:t>
            </a:r>
            <a:r>
              <a:rPr lang="en-GB" sz="1600" u="sng" dirty="0" smtClean="0"/>
              <a:t>binding</a:t>
            </a:r>
            <a:r>
              <a:rPr lang="en-GB" sz="1600" dirty="0" smtClean="0"/>
              <a:t> of identifier space and public keys </a:t>
            </a:r>
            <a:r>
              <a:rPr lang="en-GB" sz="1600" dirty="0" smtClean="0"/>
              <a:t>(new </a:t>
            </a:r>
            <a:r>
              <a:rPr lang="en-GB" sz="1600" dirty="0" smtClean="0"/>
              <a:t>public key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 </a:t>
            </a:r>
            <a:r>
              <a:rPr lang="en-GB" sz="1600" dirty="0" smtClean="0"/>
              <a:t>results in loss of 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Device configuration binds elements of identifier space and public keys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Assignment of identifiers cannot precede crypto operations (e.g., transceiver chip can only obtain Id</a:t>
            </a:r>
          </a:p>
          <a:p>
            <a:pPr lvl="1"/>
            <a:r>
              <a:rPr lang="en-GB" sz="1600" dirty="0" smtClean="0"/>
              <a:t>   once higher-layer crypto added later on when building system)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Independent verification of binding </a:t>
            </a:r>
            <a:r>
              <a:rPr lang="en-GB" sz="1600" dirty="0" smtClean="0"/>
              <a:t>possible</a:t>
            </a:r>
            <a:r>
              <a:rPr lang="en-GB" sz="1600" dirty="0" smtClean="0"/>
              <a:t>, trivial key extraction </a:t>
            </a:r>
            <a:endParaRPr lang="en-GB" sz="1600" dirty="0" smtClean="0"/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Authorization based on management of public-key related identities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Does not require CA for authentic binding, but no evidence on “sanity checks” key generation</a:t>
            </a:r>
          </a:p>
          <a:p>
            <a:r>
              <a:rPr lang="en-GB" sz="1600" dirty="0" smtClean="0"/>
              <a:t>Both require authentic authorization operations (device provisioning, personalization, etc.)</a:t>
            </a:r>
          </a:p>
          <a:p>
            <a:pPr>
              <a:buFont typeface="Wingdings" pitchFamily="2" charset="2"/>
              <a:buChar char="§"/>
            </a:pPr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358636" y="533400"/>
            <a:ext cx="25362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Key Computation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66171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of  key computation</a:t>
            </a:r>
            <a:endParaRPr lang="en-GB" sz="1600" i="1" dirty="0"/>
          </a:p>
          <a:p>
            <a:r>
              <a:rPr lang="en-GB" sz="1600" dirty="0" smtClean="0"/>
              <a:t>Establishment </a:t>
            </a:r>
            <a:r>
              <a:rPr lang="en-GB" sz="1600" dirty="0" smtClean="0"/>
              <a:t>of shared secret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O</a:t>
            </a:r>
            <a:r>
              <a:rPr lang="en-GB" sz="1600" i="1" dirty="0" smtClean="0"/>
              <a:t>ption</a:t>
            </a:r>
            <a:endParaRPr lang="en-GB" sz="1600" i="1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Unauthenticated </a:t>
            </a:r>
            <a:r>
              <a:rPr lang="en-GB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Diffie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-Hellmann: “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GB" sz="1600" i="1" dirty="0" err="1" smtClean="0">
                <a:solidFill>
                  <a:srgbClr val="FF0000"/>
                </a:solidFill>
              </a:rPr>
              <a:t>x</a:t>
            </a:r>
            <a:r>
              <a:rPr lang="en-GB" sz="1600" i="1" dirty="0" err="1" smtClean="0">
                <a:solidFill>
                  <a:srgbClr val="0070C0"/>
                </a:solidFill>
              </a:rPr>
              <a:t>Y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Cryptographic scheme standardized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 NIST SP 800-56A,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ANSI X9.63-2001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Computationally efficient</a:t>
            </a:r>
          </a:p>
          <a:p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b="1" dirty="0" smtClean="0"/>
              <a:t>Key </a:t>
            </a:r>
            <a:r>
              <a:rPr lang="en-US" sz="2400" b="1" dirty="0" smtClean="0"/>
              <a:t>Confirmation</a:t>
            </a:r>
          </a:p>
          <a:p>
            <a:endParaRPr lang="en-US" sz="1600" i="1" dirty="0" smtClean="0"/>
          </a:p>
          <a:p>
            <a:r>
              <a:rPr lang="en-US" sz="1600" i="1" dirty="0" smtClean="0"/>
              <a:t>Function of key confirmation</a:t>
            </a:r>
          </a:p>
          <a:p>
            <a:r>
              <a:rPr lang="en-US" sz="1600" dirty="0" smtClean="0"/>
              <a:t>Provides evidence that party computed the right key and actively participated</a:t>
            </a:r>
          </a:p>
          <a:p>
            <a:endParaRPr lang="en-US" sz="1600" dirty="0" smtClean="0"/>
          </a:p>
          <a:p>
            <a:r>
              <a:rPr lang="en-US" sz="1600" i="1" dirty="0" smtClean="0"/>
              <a:t>O</a:t>
            </a:r>
            <a:r>
              <a:rPr lang="en-US" sz="1600" i="1" dirty="0" smtClean="0"/>
              <a:t>ption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/>
              <a:t> Authentication code </a:t>
            </a:r>
            <a:r>
              <a:rPr lang="en-US" sz="1600" i="1" dirty="0" smtClean="0">
                <a:solidFill>
                  <a:srgbClr val="002060"/>
                </a:solidFill>
              </a:rPr>
              <a:t>MAC</a:t>
            </a:r>
            <a:r>
              <a:rPr lang="en-US" sz="1600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dirty="0" smtClean="0"/>
              <a:t> over  fields including “</a:t>
            </a:r>
            <a:r>
              <a:rPr lang="en-US" sz="1600" i="1" dirty="0" err="1" smtClean="0"/>
              <a:t>Id</a:t>
            </a:r>
            <a:r>
              <a:rPr lang="en-US" sz="1600" i="1" baseline="-25000" dirty="0" err="1" smtClean="0"/>
              <a:t>A</a:t>
            </a:r>
            <a:r>
              <a:rPr lang="en-US" sz="1600" dirty="0" smtClean="0"/>
              <a:t> || 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smtClean="0"/>
              <a:t> </a:t>
            </a:r>
            <a:r>
              <a:rPr lang="en-US" sz="1600" dirty="0" smtClean="0"/>
              <a:t>|| </a:t>
            </a:r>
            <a:r>
              <a:rPr lang="en-US" sz="1600" i="1" dirty="0" smtClean="0">
                <a:solidFill>
                  <a:schemeClr val="accent2"/>
                </a:solidFill>
              </a:rPr>
              <a:t>X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|| </a:t>
            </a:r>
            <a:r>
              <a:rPr lang="en-US" sz="1600" i="1" dirty="0" smtClean="0">
                <a:solidFill>
                  <a:schemeClr val="accent2"/>
                </a:solidFill>
              </a:rPr>
              <a:t>Y </a:t>
            </a:r>
            <a:r>
              <a:rPr lang="en-US" sz="1600" i="1" dirty="0" smtClean="0"/>
              <a:t>|| </a:t>
            </a:r>
            <a:r>
              <a:rPr lang="en-US" sz="1600" dirty="0" smtClean="0"/>
              <a:t>[</a:t>
            </a:r>
            <a:r>
              <a:rPr lang="en-US" sz="1600" i="1" dirty="0" err="1" smtClean="0">
                <a:solidFill>
                  <a:srgbClr val="002060"/>
                </a:solidFill>
              </a:rPr>
              <a:t>Text</a:t>
            </a:r>
            <a:r>
              <a:rPr lang="en-US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US" sz="1600" dirty="0" smtClean="0"/>
              <a:t>]” with key (derived from) </a:t>
            </a:r>
            <a:r>
              <a:rPr lang="en-US" sz="1600" i="1" dirty="0" smtClean="0">
                <a:solidFill>
                  <a:srgbClr val="FF0000"/>
                </a:solidFill>
              </a:rPr>
              <a:t>K</a:t>
            </a:r>
            <a:endParaRPr lang="en-US" sz="1600" dirty="0" smtClean="0"/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Cryptographic scheme standardized with NIST SP 800-56A, NIST SP 800-38C/D, ANSI X9.63-2001</a:t>
            </a:r>
          </a:p>
          <a:p>
            <a:endParaRPr lang="en-US" sz="1600" u="sng" dirty="0" smtClean="0"/>
          </a:p>
          <a:p>
            <a:r>
              <a:rPr lang="en-US" sz="1600" u="sng" dirty="0" smtClean="0"/>
              <a:t>Note:</a:t>
            </a:r>
            <a:r>
              <a:rPr lang="en-US" sz="1600" dirty="0" smtClean="0"/>
              <a:t> The (optional) text field </a:t>
            </a:r>
            <a:r>
              <a:rPr lang="en-US" sz="1600" dirty="0" smtClean="0">
                <a:solidFill>
                  <a:srgbClr val="002060"/>
                </a:solidFill>
              </a:rPr>
              <a:t>[</a:t>
            </a:r>
            <a:r>
              <a:rPr lang="en-US" sz="1600" i="1" dirty="0" err="1" smtClean="0">
                <a:solidFill>
                  <a:srgbClr val="002060"/>
                </a:solidFill>
              </a:rPr>
              <a:t>Text</a:t>
            </a:r>
            <a:r>
              <a:rPr lang="en-US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US" sz="1600" dirty="0" smtClean="0">
                <a:solidFill>
                  <a:srgbClr val="002060"/>
                </a:solidFill>
              </a:rPr>
              <a:t>] </a:t>
            </a:r>
            <a:r>
              <a:rPr lang="en-US" sz="1600" dirty="0" smtClean="0"/>
              <a:t>allows piggy-backing of additional info from A to B with </a:t>
            </a:r>
          </a:p>
          <a:p>
            <a:r>
              <a:rPr lang="en-US" sz="1600" dirty="0" smtClean="0"/>
              <a:t>protocol flows (configuration info and the-like)</a:t>
            </a:r>
            <a:endParaRPr lang="en-US" sz="1600" u="sng" dirty="0" smtClean="0">
              <a:solidFill>
                <a:srgbClr val="002060"/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2400" b="1" dirty="0" smtClean="0"/>
          </a:p>
          <a:p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697081" y="533400"/>
            <a:ext cx="38593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Implicit K</a:t>
            </a:r>
            <a:r>
              <a:rPr lang="en-US" sz="2400" b="1" dirty="0" smtClean="0"/>
              <a:t>ey Authentication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77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Function of  key </a:t>
            </a:r>
            <a:r>
              <a:rPr lang="en-GB" sz="1600" i="1" dirty="0" smtClean="0"/>
              <a:t>authentication</a:t>
            </a:r>
            <a:endParaRPr lang="en-GB" sz="1600" i="1" dirty="0"/>
          </a:p>
          <a:p>
            <a:r>
              <a:rPr lang="en-GB" sz="1600" dirty="0" smtClean="0"/>
              <a:t>Verification that only party that may be capable of computing the key is indeed its perceived communicating  party</a:t>
            </a:r>
          </a:p>
          <a:p>
            <a:endParaRPr lang="en-GB" sz="1600" i="1" dirty="0" smtClean="0"/>
          </a:p>
          <a:p>
            <a:r>
              <a:rPr lang="en-GB" sz="1600" i="1" dirty="0" smtClean="0"/>
              <a:t>Options</a:t>
            </a:r>
          </a:p>
          <a:p>
            <a:endParaRPr lang="en-GB" sz="1600" i="1" dirty="0" smtClean="0"/>
          </a:p>
          <a:p>
            <a:r>
              <a:rPr lang="en-GB" sz="1600" dirty="0" smtClean="0"/>
              <a:t>1.  </a:t>
            </a:r>
            <a:r>
              <a:rPr lang="en-GB" sz="1600" i="1" dirty="0" err="1" smtClean="0"/>
              <a:t>KeyInfo</a:t>
            </a:r>
            <a:r>
              <a:rPr lang="en-GB" sz="1600" i="1" dirty="0" smtClean="0"/>
              <a:t> verification</a:t>
            </a:r>
            <a:endParaRPr lang="en-GB" sz="1600" i="1" dirty="0" smtClean="0"/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dirty="0" smtClean="0"/>
              <a:t>Device Certificates: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err="1" smtClean="0">
                <a:solidFill>
                  <a:schemeClr val="accent6"/>
                </a:solidFill>
              </a:rPr>
              <a:t>Cert</a:t>
            </a:r>
            <a:r>
              <a:rPr lang="en-GB" sz="1600" baseline="-25000" dirty="0" err="1" smtClean="0">
                <a:solidFill>
                  <a:schemeClr val="accent6"/>
                </a:solidFill>
              </a:rPr>
              <a:t>CA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X509v3-style ECDSA certificate, with SHA-256 hash function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</a:t>
            </a:r>
            <a:r>
              <a:rPr lang="en-GB" sz="1600" dirty="0" smtClean="0"/>
              <a:t>Cryptographic scheme standardized with FIPS Pub 180-2, FIPS Pub 186-3, ANSI X9.63-2001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</a:t>
            </a:r>
            <a:r>
              <a:rPr lang="en-GB" sz="1600" dirty="0" smtClean="0"/>
              <a:t>Certificate scheme standardized with RFC 3280, RFC 5480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 smtClean="0"/>
              <a:t>Manual </a:t>
            </a:r>
            <a:r>
              <a:rPr lang="en-GB" sz="1600" dirty="0" smtClean="0"/>
              <a:t>“Certificates”:</a:t>
            </a:r>
            <a:r>
              <a:rPr lang="en-GB" sz="1600" i="1" dirty="0" smtClean="0"/>
              <a:t>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=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002060"/>
                </a:solidFill>
              </a:rPr>
              <a:t>Id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rgbClr val="002060"/>
                </a:solidFill>
              </a:rPr>
              <a:t>Q</a:t>
            </a:r>
            <a:r>
              <a:rPr lang="en-GB" sz="1600" baseline="-25000" dirty="0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)”</a:t>
            </a:r>
            <a:endParaRPr lang="en-GB" sz="1600" dirty="0" smtClean="0"/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</a:t>
            </a:r>
            <a:r>
              <a:rPr lang="en-GB" sz="1600" dirty="0" smtClean="0"/>
              <a:t>Same as device certificate, but now without signature field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</a:t>
            </a:r>
            <a:r>
              <a:rPr lang="en-GB" sz="1600" dirty="0" smtClean="0"/>
              <a:t>Scheme standardized with IETF</a:t>
            </a:r>
            <a:r>
              <a:rPr lang="en-GB" sz="1600" dirty="0" smtClean="0"/>
              <a:t>: </a:t>
            </a:r>
            <a:r>
              <a:rPr lang="en-GB" sz="1600" dirty="0" smtClean="0"/>
              <a:t>approved draft farrell-decade-ni-10 (“Naming things with hashes”)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 </a:t>
            </a:r>
            <a:r>
              <a:rPr lang="en-GB" sz="1600" i="1" dirty="0" err="1" smtClean="0">
                <a:solidFill>
                  <a:srgbClr val="002060"/>
                </a:solidFill>
              </a:rPr>
              <a:t>KeyInfo</a:t>
            </a:r>
            <a:r>
              <a:rPr lang="en-GB" sz="1600" baseline="-25000" dirty="0" err="1" smtClean="0">
                <a:solidFill>
                  <a:srgbClr val="002060"/>
                </a:solidFill>
              </a:rPr>
              <a:t>A</a:t>
            </a:r>
            <a:r>
              <a:rPr lang="en-GB" sz="1600" dirty="0" smtClean="0"/>
              <a:t> can be locally stored as hashed version (e.g., using SHA-256 hash function)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2.  </a:t>
            </a:r>
            <a:r>
              <a:rPr lang="en-GB" sz="1600" i="1" dirty="0" smtClean="0"/>
              <a:t>Implicit key authentication</a:t>
            </a:r>
            <a:endParaRPr lang="en-US" sz="1600" i="1" dirty="0" smtClean="0"/>
          </a:p>
          <a:p>
            <a:r>
              <a:rPr lang="en-US" sz="1600" dirty="0" smtClean="0"/>
              <a:t>Signature (for A) </a:t>
            </a:r>
            <a:r>
              <a:rPr lang="en-US" sz="1600" i="1" dirty="0" smtClean="0">
                <a:solidFill>
                  <a:srgbClr val="002060"/>
                </a:solidFill>
                <a:sym typeface="Symbol"/>
              </a:rPr>
              <a:t></a:t>
            </a:r>
            <a:r>
              <a:rPr lang="en-US" sz="1600" baseline="-25000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en-US" sz="1600" i="1" dirty="0" smtClean="0">
                <a:sym typeface="Symbol"/>
              </a:rPr>
              <a:t> </a:t>
            </a:r>
            <a:r>
              <a:rPr lang="en-US" sz="1600" dirty="0" smtClean="0"/>
              <a:t>over fields including “</a:t>
            </a:r>
            <a:r>
              <a:rPr lang="en-US" sz="1600" i="1" dirty="0" err="1" smtClean="0"/>
              <a:t>Id</a:t>
            </a:r>
            <a:r>
              <a:rPr lang="en-US" sz="1600" i="1" baseline="-25000" dirty="0" err="1" smtClean="0"/>
              <a:t>A</a:t>
            </a:r>
            <a:r>
              <a:rPr lang="en-US" sz="1600" dirty="0" smtClean="0"/>
              <a:t> || </a:t>
            </a:r>
            <a:r>
              <a:rPr lang="en-US" sz="1600" i="1" dirty="0" smtClean="0">
                <a:solidFill>
                  <a:schemeClr val="accent2"/>
                </a:solidFill>
              </a:rPr>
              <a:t>X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” using A’s private key</a:t>
            </a:r>
            <a:r>
              <a:rPr lang="en-GB" sz="1600" dirty="0" smtClean="0"/>
              <a:t> 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endParaRPr lang="en-US" sz="1600" dirty="0" smtClean="0"/>
          </a:p>
          <a:p>
            <a:pPr lvl="1">
              <a:buFont typeface="Symbol" pitchFamily="18" charset="2"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Cryptographic scheme standardized </a:t>
            </a:r>
            <a:r>
              <a:rPr lang="en-US" sz="1600" dirty="0" smtClean="0"/>
              <a:t>with </a:t>
            </a:r>
            <a:r>
              <a:rPr lang="en-US" sz="1600" dirty="0" smtClean="0"/>
              <a:t>FIPS Pub 180-2, FIPS Pub 186-3, ANSI X9.63-2001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563823" y="533400"/>
            <a:ext cx="212590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Curve Options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0318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 smtClean="0"/>
              <a:t>Options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curve: P-256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186-3, NIST SP 800-56a, ANSI X9.63-2001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Binary curve: K-283</a:t>
            </a:r>
          </a:p>
          <a:p>
            <a:pPr lvl="1">
              <a:buFont typeface="Symbol" pitchFamily="18" charset="2"/>
              <a:buChar char="-"/>
            </a:pPr>
            <a:r>
              <a:rPr lang="en-GB" sz="1600" dirty="0" smtClean="0"/>
              <a:t> FIPS Pub 18-3, NIST </a:t>
            </a:r>
            <a:r>
              <a:rPr lang="en-GB" sz="1600" dirty="0" smtClean="0"/>
              <a:t>SP </a:t>
            </a:r>
            <a:r>
              <a:rPr lang="en-GB" sz="1600" dirty="0" smtClean="0"/>
              <a:t>800-56a, ANSI X9.63-2001</a:t>
            </a:r>
          </a:p>
          <a:p>
            <a:r>
              <a:rPr lang="en-GB" sz="1600" dirty="0" smtClean="0"/>
              <a:t>No point compresssion</a:t>
            </a:r>
          </a:p>
          <a:p>
            <a:endParaRPr lang="en-GB" sz="1600" dirty="0" smtClean="0"/>
          </a:p>
          <a:p>
            <a:r>
              <a:rPr lang="en-GB" sz="1600" u="sng" dirty="0" smtClean="0"/>
              <a:t>Notes:</a:t>
            </a:r>
            <a:r>
              <a:rPr lang="en-GB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Prime curves: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more </a:t>
            </a:r>
            <a:r>
              <a:rPr lang="en-GB" sz="1600" dirty="0" smtClean="0"/>
              <a:t>vulnerable to crypto implementation attacks (side </a:t>
            </a:r>
            <a:r>
              <a:rPr lang="en-GB" sz="1600" dirty="0" smtClean="0"/>
              <a:t>channel/fault </a:t>
            </a:r>
            <a:r>
              <a:rPr lang="en-GB" sz="1600" dirty="0" smtClean="0"/>
              <a:t>attacks</a:t>
            </a:r>
            <a:r>
              <a:rPr lang="en-GB" sz="1600" dirty="0" smtClean="0"/>
              <a:t>) and denial of service attack;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when </a:t>
            </a:r>
            <a:r>
              <a:rPr lang="en-GB" sz="1600" dirty="0" smtClean="0"/>
              <a:t>implemented on platform with efficient integer </a:t>
            </a:r>
            <a:r>
              <a:rPr lang="en-GB" sz="1600" dirty="0" smtClean="0"/>
              <a:t>arithmetic;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 smtClean="0"/>
              <a:t>Binary curves: 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</a:t>
            </a:r>
            <a:r>
              <a:rPr lang="en-GB" sz="1600" dirty="0" smtClean="0"/>
              <a:t>l</a:t>
            </a:r>
            <a:r>
              <a:rPr lang="en-GB" sz="1600" dirty="0" smtClean="0"/>
              <a:t>ess vulnerable to crypto implementation attacks (side channel/fault attacks) and denial of service attacks;</a:t>
            </a:r>
          </a:p>
          <a:p>
            <a:pPr>
              <a:buFont typeface="Symbol" pitchFamily="18" charset="2"/>
              <a:buChar char="-"/>
            </a:pPr>
            <a:r>
              <a:rPr lang="en-GB" sz="1600" dirty="0" smtClean="0"/>
              <a:t> most suitable for resource-constrained, sensor-style platforms (e.g., 802.11af, low energy mode)</a:t>
            </a:r>
          </a:p>
          <a:p>
            <a:endParaRPr lang="en-GB" sz="1600" dirty="0" smtClean="0"/>
          </a:p>
          <a:p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334630" y="3214688"/>
            <a:ext cx="4033476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Details </a:t>
            </a:r>
          </a:p>
          <a:p>
            <a:pPr algn="ctr"/>
            <a:r>
              <a:rPr lang="en-US" sz="2000" i="1" dirty="0" smtClean="0"/>
              <a:t>on </a:t>
            </a:r>
          </a:p>
          <a:p>
            <a:pPr algn="ctr"/>
            <a:r>
              <a:rPr lang="en-US" sz="2000" i="1" dirty="0" smtClean="0"/>
              <a:t>m</a:t>
            </a:r>
            <a:r>
              <a:rPr lang="en-US" sz="2000" i="1" dirty="0" smtClean="0"/>
              <a:t>essage formats, state machines, etc.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202117" y="3214688"/>
            <a:ext cx="6298519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DETAILS STILL TO FOLLOW</a:t>
            </a:r>
            <a:r>
              <a:rPr lang="en-US" sz="2000" i="1" dirty="0" smtClean="0"/>
              <a:t>)</a:t>
            </a:r>
          </a:p>
          <a:p>
            <a:pPr algn="ctr"/>
            <a:r>
              <a:rPr lang="en-US" sz="2000" i="1" dirty="0" smtClean="0"/>
              <a:t>Alignment with EAP-RP protocol, so as</a:t>
            </a:r>
          </a:p>
          <a:p>
            <a:pPr algn="ctr"/>
            <a:r>
              <a:rPr lang="en-US" sz="2000" i="1" dirty="0" smtClean="0"/>
              <a:t>to exploit commonalities and strive for single state machine</a:t>
            </a:r>
          </a:p>
          <a:p>
            <a:pPr algn="ctr"/>
            <a:r>
              <a:rPr lang="en-US" sz="2000" i="1" dirty="0" smtClean="0"/>
              <a:t>(which could also align with SAE protocol 802.11s)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774128" y="3214688"/>
            <a:ext cx="115448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Summary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19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096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57200" y="2590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33400" y="5257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68005" y="533400"/>
            <a:ext cx="9541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Scope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CA" sz="1600" dirty="0" smtClean="0"/>
              <a:t> Security, 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Higher-Layer Aspects (only piggy-back “hook”)</a:t>
            </a:r>
            <a:endParaRPr lang="en-CA" sz="1600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7251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Key agreements: ECDH </a:t>
            </a:r>
            <a:r>
              <a:rPr lang="en-GB" sz="1600" dirty="0" smtClean="0"/>
              <a:t>with signed </a:t>
            </a:r>
            <a:r>
              <a:rPr lang="en-GB" sz="1600" dirty="0" smtClean="0"/>
              <a:t>exponents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(b) Curves: </a:t>
            </a:r>
            <a:r>
              <a:rPr lang="en-GB" sz="1600" dirty="0" smtClean="0"/>
              <a:t>P-256; </a:t>
            </a:r>
            <a:r>
              <a:rPr lang="en-GB" sz="1600" dirty="0" smtClean="0"/>
              <a:t>K-283</a:t>
            </a:r>
          </a:p>
          <a:p>
            <a:pPr marL="342900" indent="-342900"/>
            <a:r>
              <a:rPr lang="en-GB" sz="1600" dirty="0" smtClean="0"/>
              <a:t>	(c) Certificates: X509-style w/ECDSA; </a:t>
            </a:r>
            <a:r>
              <a:rPr lang="en-GB" sz="1600" dirty="0" smtClean="0"/>
              <a:t>(hashed) </a:t>
            </a:r>
            <a:r>
              <a:rPr lang="en-GB" sz="1600" dirty="0" smtClean="0"/>
              <a:t>public keys</a:t>
            </a:r>
          </a:p>
          <a:p>
            <a:pPr marL="342900" indent="-342900"/>
            <a:r>
              <a:rPr lang="en-GB" sz="1600" dirty="0" smtClean="0"/>
              <a:t>	</a:t>
            </a:r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802.11-Style Architectures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1600" dirty="0" smtClean="0"/>
              <a:t>Standards-compliance</a:t>
            </a:r>
            <a:r>
              <a:rPr lang="en-GB" sz="1600" dirty="0" smtClean="0"/>
              <a:t>:  NIST SP 800-56a, FIPS 180-2, FIPS </a:t>
            </a:r>
            <a:r>
              <a:rPr lang="en-GB" sz="1600" dirty="0" smtClean="0"/>
              <a:t>186-3, </a:t>
            </a:r>
            <a:r>
              <a:rPr lang="en-GB" sz="1600" dirty="0" smtClean="0"/>
              <a:t>RFC 5480, NIST SP 800-38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1600" dirty="0" smtClean="0"/>
              <a:t>Cryptographic </a:t>
            </a:r>
            <a:r>
              <a:rPr lang="en-GB" sz="1600" dirty="0" smtClean="0"/>
              <a:t>scrutiny: all well-studied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1600" dirty="0" smtClean="0"/>
              <a:t>Exploiting </a:t>
            </a:r>
            <a:r>
              <a:rPr lang="en-GB" sz="1600" dirty="0" smtClean="0"/>
              <a:t>commonalities state machines, protocol flows of all proposed options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1600" dirty="0" smtClean="0"/>
              <a:t>Works </a:t>
            </a:r>
            <a:r>
              <a:rPr lang="en-GB" sz="1600" dirty="0" smtClean="0"/>
              <a:t>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</a:t>
            </a:r>
            <a:r>
              <a:rPr lang="en-GB" sz="1600" dirty="0" smtClean="0"/>
              <a:t>P-256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</a:t>
            </a:r>
            <a:r>
              <a:rPr lang="en-GB" sz="1600" dirty="0" smtClean="0"/>
              <a:t>K-283</a:t>
            </a: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4789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key, authorization lists</a:t>
            </a:r>
          </a:p>
          <a:p>
            <a:pPr marL="342900" indent="-342900"/>
            <a:r>
              <a:rPr lang="en-GB" sz="1600" dirty="0" smtClean="0"/>
              <a:t>       (2) “manual” public-key based: verifiers need authentic installation “manual </a:t>
            </a:r>
            <a:r>
              <a:rPr lang="en-GB" sz="1600" dirty="0" err="1" smtClean="0"/>
              <a:t>certs</a:t>
            </a:r>
            <a:r>
              <a:rPr lang="en-GB" sz="1600" dirty="0" smtClean="0"/>
              <a:t>” of all communicating</a:t>
            </a:r>
          </a:p>
          <a:p>
            <a:pPr marL="342900" indent="-342900"/>
            <a:r>
              <a:rPr lang="en-GB" sz="1600" dirty="0" smtClean="0"/>
              <a:t>             parties</a:t>
            </a:r>
          </a:p>
          <a:p>
            <a:pPr marL="342900" indent="-342900"/>
            <a:r>
              <a:rPr lang="en-GB" sz="1600" dirty="0" smtClean="0"/>
              <a:t>  </a:t>
            </a:r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39851" y="3214688"/>
            <a:ext cx="10230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Motions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26705" y="533400"/>
            <a:ext cx="703673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</a:t>
            </a:r>
            <a:r>
              <a:rPr lang="en-US" sz="2400" b="1" dirty="0" smtClean="0"/>
              <a:t>otions - </a:t>
            </a:r>
            <a:r>
              <a:rPr lang="en-US" sz="2400" b="1" dirty="0" smtClean="0">
                <a:solidFill>
                  <a:srgbClr val="00B050"/>
                </a:solidFill>
              </a:rPr>
              <a:t>Recap from July 2012 session [all passed]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990600"/>
            <a:ext cx="9144000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/>
          </a:p>
          <a:p>
            <a:r>
              <a:rPr lang="en-CA" sz="1600" b="1" dirty="0" smtClean="0"/>
              <a:t>Motion 1 - Add </a:t>
            </a:r>
            <a:r>
              <a:rPr lang="en-CA" sz="1600" b="1" dirty="0" smtClean="0"/>
              <a:t>the following text to Subsection 4.1 “Pre-established security context” of the Security Framework Document:</a:t>
            </a:r>
          </a:p>
          <a:p>
            <a:endParaRPr lang="en-CA" sz="1600" b="1" dirty="0" smtClean="0"/>
          </a:p>
          <a:p>
            <a:r>
              <a:rPr lang="en-CA" sz="1600" dirty="0" smtClean="0"/>
              <a:t>The draft specification shall include support for a FILS authentication mechanism that does not </a:t>
            </a:r>
            <a:r>
              <a:rPr lang="en-CA" sz="1600" i="1" dirty="0" smtClean="0"/>
              <a:t>require </a:t>
            </a:r>
          </a:p>
          <a:p>
            <a:r>
              <a:rPr lang="en-CA" sz="1600" dirty="0" smtClean="0"/>
              <a:t>online involvement of a third party for authentication (of course, it </a:t>
            </a:r>
            <a:r>
              <a:rPr lang="en-CA" sz="1600" i="1" dirty="0" smtClean="0"/>
              <a:t>may</a:t>
            </a:r>
            <a:r>
              <a:rPr lang="en-CA" sz="1600" dirty="0" smtClean="0"/>
              <a:t> involve it for authorization and </a:t>
            </a:r>
          </a:p>
          <a:p>
            <a:r>
              <a:rPr lang="en-CA" sz="1600" dirty="0" smtClean="0"/>
              <a:t>does </a:t>
            </a:r>
            <a:r>
              <a:rPr lang="en-CA" sz="1600" i="1" dirty="0" smtClean="0"/>
              <a:t>not preclude</a:t>
            </a:r>
            <a:r>
              <a:rPr lang="en-CA" sz="1600" dirty="0" smtClean="0"/>
              <a:t> online involvement for authentication).</a:t>
            </a:r>
          </a:p>
          <a:p>
            <a:endParaRPr lang="en-CA" sz="1600" dirty="0" smtClean="0"/>
          </a:p>
          <a:p>
            <a:r>
              <a:rPr lang="en-CA" sz="1600" b="1" dirty="0" smtClean="0"/>
              <a:t>Motion  2 - Add </a:t>
            </a:r>
            <a:r>
              <a:rPr lang="en-CA" sz="1600" b="1" dirty="0" smtClean="0"/>
              <a:t>the following text to Subsection 4.1 “Pre-established security context” of the Security Framework Document:</a:t>
            </a:r>
          </a:p>
          <a:p>
            <a:endParaRPr lang="en-CA" sz="1600" b="1" dirty="0" smtClean="0"/>
          </a:p>
          <a:p>
            <a:r>
              <a:rPr lang="en-CA" sz="1600" dirty="0" smtClean="0"/>
              <a:t>The draft specification shall include support for a public-key based authenticated key agreement scheme as a mechanism for fast FILS authentication</a:t>
            </a:r>
            <a:r>
              <a:rPr lang="en-CA" sz="1600" dirty="0" smtClean="0"/>
              <a:t>.</a:t>
            </a:r>
          </a:p>
          <a:p>
            <a:endParaRPr lang="en-CA" sz="1600" dirty="0" smtClean="0"/>
          </a:p>
          <a:p>
            <a:r>
              <a:rPr lang="en-CA" sz="1600" b="1" dirty="0" smtClean="0"/>
              <a:t>Motion 3 - Add </a:t>
            </a:r>
            <a:r>
              <a:rPr lang="en-CA" sz="1600" b="1" dirty="0" smtClean="0"/>
              <a:t>the following text to Subsection 4.1 “Pre-established security context” of the Security Framework Document:</a:t>
            </a:r>
          </a:p>
          <a:p>
            <a:endParaRPr lang="en-CA" sz="1600" dirty="0" smtClean="0"/>
          </a:p>
          <a:p>
            <a:r>
              <a:rPr lang="en-CA" sz="1600" dirty="0" smtClean="0"/>
              <a:t>The draft specification shall include support for a public-key based authenticated key agreement scheme based on NIST approved schemes using ECDH and ECDSA at 128-bit cryptographic bit strength</a:t>
            </a:r>
            <a:r>
              <a:rPr lang="en-CA" sz="1600" dirty="0" smtClean="0"/>
              <a:t>.</a:t>
            </a:r>
            <a:r>
              <a:rPr lang="en-CA" sz="1600" b="1" dirty="0" smtClean="0"/>
              <a:t>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Motion 4 - Amend </a:t>
            </a:r>
            <a:r>
              <a:rPr lang="en-CA" sz="1600" b="1" dirty="0" smtClean="0"/>
              <a:t>the motions #1, #2, #3 previously adopted to replace “Security Framework Document” by “Specification Framework Document”.</a:t>
            </a:r>
            <a:endParaRPr lang="en-US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52464" y="533400"/>
            <a:ext cx="21852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New Motion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/>
          </a:p>
          <a:p>
            <a:r>
              <a:rPr lang="en-CA" sz="1600" b="1" dirty="0" smtClean="0"/>
              <a:t>Add </a:t>
            </a:r>
            <a:r>
              <a:rPr lang="en-CA" sz="1600" b="1" dirty="0" smtClean="0"/>
              <a:t>the following text to Subsection 4.1 “Pre-established security context” of the Security Framework Document:</a:t>
            </a:r>
          </a:p>
          <a:p>
            <a:endParaRPr lang="en-CA" sz="1600" b="1" dirty="0" smtClean="0"/>
          </a:p>
          <a:p>
            <a:r>
              <a:rPr lang="en-CA" sz="1600" dirty="0" smtClean="0"/>
              <a:t>The draft specification shall include support for a public-key based authenticated key agreement scheme </a:t>
            </a:r>
            <a:r>
              <a:rPr lang="en-CA" sz="1600" dirty="0" smtClean="0"/>
              <a:t>based, where the underlying elliptic curve is one of the NIST curves with 128-bit  c</a:t>
            </a:r>
            <a:r>
              <a:rPr lang="en-CA" sz="1600" dirty="0" smtClean="0"/>
              <a:t>ryptographic bit strength specified in FIPS Pub 186-3.</a:t>
            </a:r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</a:t>
            </a:r>
            <a:endParaRPr lang="en-CA" sz="1600" dirty="0" smtClean="0"/>
          </a:p>
          <a:p>
            <a:r>
              <a:rPr lang="en-CA" sz="1600" dirty="0" smtClean="0"/>
              <a:t>Y/N/A: 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>
                <a:solidFill>
                  <a:srgbClr val="FF0000"/>
                </a:solidFill>
              </a:rPr>
              <a:t>Some more motions to make sure we capture the crypto parts properly, so that this is clear even if protocol flows, formatting will change a little bit over time...</a:t>
            </a:r>
          </a:p>
          <a:p>
            <a:endParaRPr lang="en-CA" sz="1600" dirty="0" smtClean="0">
              <a:solidFill>
                <a:srgbClr val="FF0000"/>
              </a:solidFill>
            </a:endParaRPr>
          </a:p>
          <a:p>
            <a:r>
              <a:rPr lang="en-CA" sz="1600" dirty="0" smtClean="0">
                <a:solidFill>
                  <a:srgbClr val="FF0000"/>
                </a:solidFill>
              </a:rPr>
              <a:t>Details to follow in updated version</a:t>
            </a:r>
            <a:endParaRPr lang="en-CA" sz="1600" dirty="0" smtClean="0">
              <a:solidFill>
                <a:srgbClr val="FF0000"/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52464" y="533400"/>
            <a:ext cx="21852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New Motion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/>
          </a:p>
          <a:p>
            <a:r>
              <a:rPr lang="en-CA" sz="1600" b="1" dirty="0" smtClean="0"/>
              <a:t>Include the scheme as specified in 12/052r3</a:t>
            </a:r>
          </a:p>
          <a:p>
            <a:r>
              <a:rPr lang="en-CA" sz="1600" b="1" dirty="0" smtClean="0">
                <a:solidFill>
                  <a:srgbClr val="FF0000"/>
                </a:solidFill>
              </a:rPr>
              <a:t>Actually, still wish to align this document with EAP-RP proposals, so as to make this more cool, etc.</a:t>
            </a:r>
          </a:p>
          <a:p>
            <a:endParaRPr lang="en-CA" sz="1600" b="1" dirty="0" smtClean="0">
              <a:solidFill>
                <a:srgbClr val="FF0000"/>
              </a:solidFill>
            </a:endParaRPr>
          </a:p>
          <a:p>
            <a:r>
              <a:rPr lang="en-CA" sz="1600" b="1" dirty="0" smtClean="0">
                <a:solidFill>
                  <a:srgbClr val="FF0000"/>
                </a:solidFill>
              </a:rPr>
              <a:t>So, this motion is just a placeholder of “things to come” for now.</a:t>
            </a:r>
            <a:endParaRPr lang="en-CA" sz="1600" b="1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</a:t>
            </a:r>
            <a:endParaRPr lang="en-CA" sz="1600" dirty="0" smtClean="0"/>
          </a:p>
          <a:p>
            <a:r>
              <a:rPr lang="en-CA" sz="1600" dirty="0" smtClean="0"/>
              <a:t>Y/N/A: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00653" y="3214688"/>
            <a:ext cx="350140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Back-up Slides </a:t>
            </a:r>
          </a:p>
          <a:p>
            <a:pPr algn="ctr"/>
            <a:r>
              <a:rPr lang="en-US" sz="2000" dirty="0" smtClean="0"/>
              <a:t>(from presentations 11/1408r13)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minimize the impact of network outages, denial of service attacks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Message exchanges should be structured so as to allow parallel execution of protocol steps, if possible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on-board trusted platforms and trusted I/O interfaces should be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15330" y="533400"/>
            <a:ext cx="48594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Conformance with </a:t>
            </a:r>
            <a:r>
              <a:rPr lang="en-US" sz="2400" b="1" dirty="0" err="1" smtClean="0"/>
              <a:t>Tgai</a:t>
            </a:r>
            <a:r>
              <a:rPr lang="en-US" sz="2400" b="1" dirty="0" smtClean="0"/>
              <a:t> PAR &amp; 5C </a:t>
            </a:r>
            <a:endParaRPr lang="en-US" sz="2400" b="1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31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1524001"/>
            <a:ext cx="2701938" cy="581394"/>
            <a:chOff x="533400" y="1524001"/>
            <a:chExt cx="2701938" cy="581394"/>
          </a:xfrm>
        </p:grpSpPr>
        <p:grpSp>
          <p:nvGrpSpPr>
            <p:cNvPr id="4154" name="Group 112"/>
            <p:cNvGrpSpPr>
              <a:grpSpLocks/>
            </p:cNvGrpSpPr>
            <p:nvPr/>
          </p:nvGrpSpPr>
          <p:grpSpPr bwMode="auto">
            <a:xfrm>
              <a:off x="762042" y="1524001"/>
              <a:ext cx="457284" cy="304395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/>
                  <a:t>A</a:t>
                </a:r>
              </a:p>
            </p:txBody>
          </p:sp>
        </p:grpSp>
        <p:grpSp>
          <p:nvGrpSpPr>
            <p:cNvPr id="4155" name="Group 113"/>
            <p:cNvGrpSpPr>
              <a:grpSpLocks/>
            </p:cNvGrpSpPr>
            <p:nvPr/>
          </p:nvGrpSpPr>
          <p:grpSpPr bwMode="auto">
            <a:xfrm>
              <a:off x="2591177" y="1524001"/>
              <a:ext cx="457284" cy="304395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540" y="1676198"/>
              <a:ext cx="1219423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396"/>
              <a:ext cx="8755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535" y="1828395"/>
              <a:ext cx="8728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dirty="0"/>
            </a:p>
          </p:txBody>
        </p:sp>
      </p:grp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304800" y="2286000"/>
            <a:ext cx="3124200" cy="838200"/>
            <a:chOff x="304800" y="2286000"/>
            <a:chExt cx="3124200" cy="838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105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112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106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11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107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8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109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  <p:sp>
        <p:nvSpPr>
          <p:cNvPr id="36" name="Text Box 57"/>
          <p:cNvSpPr txBox="1">
            <a:spLocks noChangeArrowheads="1"/>
          </p:cNvSpPr>
          <p:nvPr/>
        </p:nvSpPr>
        <p:spPr bwMode="auto">
          <a:xfrm>
            <a:off x="457200" y="4572000"/>
            <a:ext cx="349014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(a’) Peer-to-Peer, with Offline Third Party</a:t>
            </a:r>
            <a:endParaRPr lang="en-US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4361045" y="3290501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{</a:t>
            </a:r>
            <a:r>
              <a:rPr lang="en-CA" i="1" dirty="0" smtClean="0">
                <a:solidFill>
                  <a:srgbClr val="FF0000"/>
                </a:solidFill>
              </a:rPr>
              <a:t>K</a:t>
            </a:r>
            <a:r>
              <a:rPr lang="en-GB" b="1" dirty="0" smtClean="0">
                <a:solidFill>
                  <a:srgbClr val="FF0000"/>
                </a:solidFill>
              </a:rPr>
              <a:t>}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457200" y="5105400"/>
            <a:ext cx="3124200" cy="838200"/>
            <a:chOff x="304800" y="2286000"/>
            <a:chExt cx="3124200" cy="838200"/>
          </a:xfrm>
        </p:grpSpPr>
        <p:grpSp>
          <p:nvGrpSpPr>
            <p:cNvPr id="39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41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48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42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3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4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45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40" name="Rounded Rectangle 39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000" y="5943600"/>
            <a:ext cx="2714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Key pre-distribution with </a:t>
            </a:r>
            <a:r>
              <a:rPr lang="en-CA" i="1" dirty="0" err="1" smtClean="0"/>
              <a:t>Blundo</a:t>
            </a:r>
            <a:r>
              <a:rPr lang="en-CA" i="1" dirty="0" smtClean="0"/>
              <a:t> scheme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39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42794" y="533400"/>
            <a:ext cx="18045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 following contributions provide background:</a:t>
            </a:r>
          </a:p>
          <a:p>
            <a:endParaRPr lang="en-CA" sz="1600" dirty="0" smtClean="0"/>
          </a:p>
          <a:p>
            <a:r>
              <a:rPr lang="en-CA" sz="1600" dirty="0" smtClean="0"/>
              <a:t>Presentations: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11-11-1408-13-00ai-Notes-on-TGai-Security-Properties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11-12-0574-00-00ai-security-and-ease-of-use-considerations-for-tgai</a:t>
            </a:r>
          </a:p>
          <a:p>
            <a:r>
              <a:rPr lang="en-CA" sz="1600" dirty="0" smtClean="0"/>
              <a:t>Note: Theses presentations are included in the appendix</a:t>
            </a:r>
          </a:p>
          <a:p>
            <a:endParaRPr lang="en-CA" sz="1600" dirty="0" smtClean="0"/>
          </a:p>
          <a:p>
            <a:r>
              <a:rPr lang="en-CA" sz="1600" dirty="0" smtClean="0"/>
              <a:t>Specification text: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</a:t>
            </a:r>
            <a:r>
              <a:rPr lang="en-CA" sz="1600" dirty="0" smtClean="0"/>
              <a:t>11-12-0052-02-00ai-fils-authentication-with-certified-public-keys</a:t>
            </a:r>
            <a:endParaRPr lang="en-CA" sz="1600" dirty="0" smtClean="0"/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11-12-0054-00-00ai-fils-password-based-authentication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11-12-0055-00-00ai-fils-symm-key-based-authentication</a:t>
            </a:r>
          </a:p>
          <a:p>
            <a:r>
              <a:rPr lang="en-CA" sz="1600" dirty="0" smtClean="0"/>
              <a:t>Note: This proposal only refers to public-key based FILS </a:t>
            </a:r>
            <a:r>
              <a:rPr lang="en-CA" sz="1600" dirty="0" smtClean="0"/>
              <a:t>mechanisms</a:t>
            </a:r>
          </a:p>
          <a:p>
            <a:endParaRPr lang="en-CA" sz="1600" dirty="0" smtClean="0"/>
          </a:p>
          <a:p>
            <a:r>
              <a:rPr lang="en-CA" sz="1600" dirty="0" smtClean="0">
                <a:solidFill>
                  <a:srgbClr val="0070C0"/>
                </a:solidFill>
              </a:rPr>
              <a:t>Updates provided now: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0070C0"/>
                </a:solidFill>
              </a:rPr>
              <a:t> </a:t>
            </a:r>
            <a:r>
              <a:rPr lang="en-CA" sz="1600" dirty="0" smtClean="0">
                <a:solidFill>
                  <a:srgbClr val="0070C0"/>
                </a:solidFill>
              </a:rPr>
              <a:t>Details on cryptographic protocol ingredients (mostly already voted on in July session, but here shown </a:t>
            </a:r>
          </a:p>
          <a:p>
            <a:r>
              <a:rPr lang="en-CA" sz="1600" dirty="0" smtClean="0">
                <a:solidFill>
                  <a:srgbClr val="0070C0"/>
                </a:solidFill>
              </a:rPr>
              <a:t> </a:t>
            </a:r>
            <a:r>
              <a:rPr lang="en-CA" sz="1600" dirty="0" smtClean="0">
                <a:solidFill>
                  <a:srgbClr val="0070C0"/>
                </a:solidFill>
              </a:rPr>
              <a:t>  in context)</a:t>
            </a:r>
            <a:endParaRPr lang="en-CA" sz="1600" dirty="0" smtClean="0">
              <a:solidFill>
                <a:srgbClr val="0070C0"/>
              </a:solidFill>
            </a:endParaRPr>
          </a:p>
          <a:p>
            <a:endParaRPr lang="en-CA" sz="1600" dirty="0" smtClean="0"/>
          </a:p>
          <a:p>
            <a:r>
              <a:rPr lang="en-CA" sz="1600" dirty="0" smtClean="0">
                <a:solidFill>
                  <a:srgbClr val="FF0000"/>
                </a:solidFill>
              </a:rPr>
              <a:t>(Alignment with EAP-RP based protocol, so as to strive for unified message flows and state machines, still to follow [in updated version])</a:t>
            </a:r>
            <a:endParaRPr lang="en-CA" sz="1600" dirty="0" smtClean="0">
              <a:solidFill>
                <a:srgbClr val="FF0000"/>
              </a:solidFill>
            </a:endParaRP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(a’)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their </a:t>
            </a:r>
            <a:r>
              <a:rPr lang="en-US" sz="1600" dirty="0"/>
              <a:t>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41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B, </a:t>
            </a:r>
            <a:r>
              <a:rPr lang="en-GB" sz="1600" i="1" dirty="0" smtClean="0">
                <a:solidFill>
                  <a:srgbClr val="C00000"/>
                </a:solidFill>
              </a:rPr>
              <a:t>uniquely derived from pre-distributed keying material (</a:t>
            </a:r>
            <a:r>
              <a:rPr lang="en-GB" sz="1600" i="1" dirty="0" err="1" smtClean="0">
                <a:solidFill>
                  <a:srgbClr val="C00000"/>
                </a:solidFill>
              </a:rPr>
              <a:t>Blundo</a:t>
            </a:r>
            <a:r>
              <a:rPr lang="en-GB" sz="1600" i="1" dirty="0" smtClean="0">
                <a:solidFill>
                  <a:srgbClr val="C00000"/>
                </a:solidFill>
              </a:rPr>
              <a:t> scheme)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43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44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47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48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432544" y="3214688"/>
            <a:ext cx="18376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Proposal re-cap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51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53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1981200" y="5181600"/>
            <a:ext cx="2209800" cy="457200"/>
          </a:xfrm>
          <a:prstGeom prst="wedgeRoundRectCallout">
            <a:avLst>
              <a:gd name="adj1" fmla="val -28632"/>
              <a:gd name="adj2" fmla="val -23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57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58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r>
                <a:rPr lang="en-CA" sz="1600" dirty="0" smtClean="0"/>
                <a:t>  </a:t>
              </a:r>
              <a:r>
                <a:rPr lang="en-CA" sz="1600" dirty="0" smtClean="0">
                  <a:solidFill>
                    <a:srgbClr val="C00000"/>
                  </a:solidFill>
                </a:rPr>
                <a:t>(a’) </a:t>
              </a:r>
              <a:r>
                <a:rPr lang="en-CA" sz="1600" dirty="0" err="1" smtClean="0">
                  <a:solidFill>
                    <a:srgbClr val="C00000"/>
                  </a:solidFill>
                </a:rPr>
                <a:t>Blundo</a:t>
              </a:r>
              <a:r>
                <a:rPr lang="en-CA" sz="1600" dirty="0" smtClean="0">
                  <a:solidFill>
                    <a:srgbClr val="C00000"/>
                  </a:solidFill>
                </a:rPr>
                <a:t> scheme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59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August 31,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  <p:sp>
        <p:nvSpPr>
          <p:cNvPr id="103" name="Explosion 1 102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i="1" dirty="0" smtClean="0">
                <a:latin typeface="Times New Roman" pitchFamily="18" charset="0"/>
              </a:rPr>
              <a:t>NEW!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Blundo</a:t>
            </a:r>
            <a:r>
              <a:rPr kumimoji="0" lang="en-CA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scheme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i="1" dirty="0" smtClean="0">
                <a:latin typeface="Times New Roman" pitchFamily="18" charset="0"/>
              </a:rPr>
              <a:t>Erases inline third party requirement</a:t>
            </a: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63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64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65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66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without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67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68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69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2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7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8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1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12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13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1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9" name="Group 126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  <a:endParaRPr lang="en-CA" sz="1600" dirty="0" smtClean="0">
                <a:solidFill>
                  <a:srgbClr val="C00000"/>
                </a:solidFill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 with </a:t>
              </a:r>
            </a:p>
            <a:p>
              <a:r>
                <a:rPr lang="en-CA" sz="1600" dirty="0" smtClean="0"/>
                <a:t>   Certificates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70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71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72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73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74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</a:p>
          <a:p>
            <a:pPr algn="ctr"/>
            <a:r>
              <a:rPr lang="en-US" sz="2000" i="1" dirty="0" smtClean="0"/>
              <a:t>− Flexibility and Ease of Use</a:t>
            </a:r>
          </a:p>
          <a:p>
            <a:pPr algn="ctr"/>
            <a:endParaRPr lang="en-US" sz="2000" i="1" dirty="0" smtClean="0"/>
          </a:p>
          <a:p>
            <a:pPr algn="ctr">
              <a:buFont typeface="Symbol" pitchFamily="18" charset="2"/>
              <a:buChar char="-"/>
            </a:pPr>
            <a:endParaRPr lang="en-US" sz="2000" i="1" dirty="0" smtClean="0"/>
          </a:p>
          <a:p>
            <a:pPr algn="ctr"/>
            <a:r>
              <a:rPr lang="en-US" sz="2000" dirty="0" smtClean="0"/>
              <a:t>(slides from 12/574r0)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B45E9C2-EEFA-4523-B003-583E599DC36D}" type="slidenum">
              <a:rPr lang="en-US" smtClean="0"/>
              <a:pPr/>
              <a:t>75</a:t>
            </a:fld>
            <a:endParaRPr lang="en-US" smtClean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5943600"/>
            <a:ext cx="85709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i="1"/>
              <a:t>Source:</a:t>
            </a:r>
            <a:r>
              <a:rPr lang="en-US" sz="1400"/>
              <a:t> D. Balfanz, G. Durfee, R.E. Grinter, D.K. Smetters, P. Stewart, “Network-in-a-Box: How to Set Up a Secure </a:t>
            </a:r>
          </a:p>
          <a:p>
            <a:pPr>
              <a:lnSpc>
                <a:spcPct val="80000"/>
              </a:lnSpc>
            </a:pPr>
            <a:r>
              <a:rPr lang="en-US" sz="1400"/>
              <a:t>Wireless Network in under a Minute,” in </a:t>
            </a:r>
            <a:r>
              <a:rPr lang="en-US" sz="1400" i="1"/>
              <a:t>Proceedings of the 13</a:t>
            </a:r>
            <a:r>
              <a:rPr lang="en-US" sz="1400" i="1" baseline="30000"/>
              <a:t>th</a:t>
            </a:r>
            <a:r>
              <a:rPr lang="en-US" sz="1400" i="1"/>
              <a:t> USENIX Security Symposium</a:t>
            </a:r>
            <a:r>
              <a:rPr lang="en-US" sz="1400"/>
              <a:t>, August 9-13, 2004.</a:t>
            </a:r>
            <a:r>
              <a:rPr lang="en-US" sz="1800"/>
              <a:t> </a:t>
            </a:r>
          </a:p>
        </p:txBody>
      </p:sp>
      <p:pic>
        <p:nvPicPr>
          <p:cNvPr id="5127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7620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/>
              <a:t>       The “Holy Grail”: Security and Ease of Use</a:t>
            </a:r>
            <a:endParaRPr lang="en-US" sz="200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746125" y="1333500"/>
            <a:ext cx="5730875" cy="228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 dirty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1800" i="1" dirty="0"/>
            </a:br>
            <a:r>
              <a:rPr lang="en-US" sz="1800" i="1" dirty="0"/>
              <a:t>is completely wrong.”</a:t>
            </a:r>
          </a:p>
          <a:p>
            <a:r>
              <a:rPr lang="en-US" sz="1800" dirty="0">
                <a:sym typeface="Symbol" pitchFamily="18" charset="2"/>
              </a:rPr>
              <a:t>            Lorrie Faith </a:t>
            </a:r>
            <a:r>
              <a:rPr lang="en-US" sz="1800" dirty="0" err="1">
                <a:sym typeface="Symbol" pitchFamily="18" charset="2"/>
              </a:rPr>
              <a:t>Cranor</a:t>
            </a:r>
            <a:r>
              <a:rPr lang="en-US" sz="1800" dirty="0">
                <a:sym typeface="Symbol" pitchFamily="18" charset="2"/>
              </a:rPr>
              <a:t>, Carnegie Mellon University</a:t>
            </a: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1800" dirty="0">
                <a:sym typeface="Symbol" pitchFamily="18" charset="2"/>
              </a:rPr>
              <a:t>Security technology can make trust lifecycle management</a:t>
            </a:r>
          </a:p>
          <a:p>
            <a:r>
              <a:rPr lang="en-US" sz="1800" dirty="0">
                <a:sym typeface="Symbol" pitchFamily="18" charset="2"/>
              </a:rPr>
              <a:t>intuitive and hidden from the user.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79B0E3E-00F0-486E-8FDA-A73DD90D7EF8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Ease of Configuration and Reconfiguration</a:t>
            </a:r>
            <a:endParaRPr lang="en-US" sz="2000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746125" y="1333500"/>
            <a:ext cx="5730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>
              <a:sym typeface="Symbol" pitchFamily="18" charset="2"/>
            </a:endParaRPr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1447800" y="1600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5"/>
          <p:cNvSpPr>
            <a:spLocks noChangeArrowheads="1"/>
          </p:cNvSpPr>
          <p:nvPr/>
        </p:nvSpPr>
        <p:spPr bwMode="auto">
          <a:xfrm>
            <a:off x="6019800" y="15240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2971800" y="16002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5562600" y="15240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44196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0" y="4419600"/>
            <a:ext cx="91440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Ease of configuration: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Merging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Partitioning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Device portability and orphaning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Hand-over of control (remote, backup)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Synchronization and failure recovery</a:t>
            </a:r>
          </a:p>
        </p:txBody>
      </p:sp>
      <p:sp>
        <p:nvSpPr>
          <p:cNvPr id="6157" name="Oval 4"/>
          <p:cNvSpPr>
            <a:spLocks noChangeArrowheads="1"/>
          </p:cNvSpPr>
          <p:nvPr/>
        </p:nvSpPr>
        <p:spPr bwMode="auto">
          <a:xfrm>
            <a:off x="1447800" y="3124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2971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4419600" y="3657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60" name="Oval 4"/>
          <p:cNvSpPr>
            <a:spLocks noChangeArrowheads="1"/>
          </p:cNvSpPr>
          <p:nvPr/>
        </p:nvSpPr>
        <p:spPr bwMode="auto">
          <a:xfrm>
            <a:off x="5638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6"/>
          <p:cNvSpPr>
            <a:spLocks noChangeArrowheads="1"/>
          </p:cNvSpPr>
          <p:nvPr/>
        </p:nvSpPr>
        <p:spPr bwMode="auto">
          <a:xfrm>
            <a:off x="7162800" y="3124200"/>
            <a:ext cx="1219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4"/>
          <p:cNvSpPr>
            <a:spLocks noChangeArrowheads="1"/>
          </p:cNvSpPr>
          <p:nvPr/>
        </p:nvSpPr>
        <p:spPr bwMode="auto">
          <a:xfrm>
            <a:off x="2286000" y="3352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4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4D4EA46-22FC-4E71-A183-55A9D9CAB50E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 vs. Security Design</a:t>
            </a:r>
            <a:endParaRPr lang="en-US" sz="2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endParaRPr lang="en-US" sz="2000" b="1"/>
          </a:p>
          <a:p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41023"/>
            <a:ext cx="91440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Diverse deployment scenarios</a:t>
            </a: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Home Automation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CA" dirty="0" smtClean="0"/>
              <a:t>RFC 5826 - Home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</a:t>
            </a:r>
            <a:r>
              <a:rPr lang="en-CA" dirty="0" smtClean="0"/>
              <a:t>Networks (April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Building </a:t>
            </a:r>
            <a:r>
              <a:rPr lang="en-US" sz="2000" dirty="0"/>
              <a:t>Automation </a:t>
            </a:r>
            <a:r>
              <a:rPr lang="en-US" sz="2000" dirty="0" smtClean="0"/>
              <a:t>  </a:t>
            </a:r>
            <a:r>
              <a:rPr lang="en-US" dirty="0" smtClean="0"/>
              <a:t>RFC 5826 - </a:t>
            </a:r>
            <a:r>
              <a:rPr lang="en-CA" dirty="0" smtClean="0"/>
              <a:t>Building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Networks </a:t>
            </a:r>
            <a:r>
              <a:rPr lang="en-US" dirty="0" smtClean="0"/>
              <a:t>(June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Urban </a:t>
            </a:r>
            <a:r>
              <a:rPr lang="en-US" sz="2000" dirty="0"/>
              <a:t>Settings	         </a:t>
            </a:r>
            <a:r>
              <a:rPr lang="en-US" sz="2000" dirty="0" smtClean="0"/>
              <a:t>  </a:t>
            </a:r>
            <a:r>
              <a:rPr lang="en-US" dirty="0" smtClean="0">
                <a:latin typeface="+mj-lt"/>
              </a:rPr>
              <a:t>RFC </a:t>
            </a:r>
            <a:r>
              <a:rPr lang="en-US" dirty="0">
                <a:latin typeface="+mj-lt"/>
              </a:rPr>
              <a:t>5548 - Routing Requirements for Urban Low-Power and Lossy Networks </a:t>
            </a:r>
            <a:r>
              <a:rPr lang="en-US" dirty="0" smtClean="0">
                <a:latin typeface="+mj-lt"/>
              </a:rPr>
              <a:t>(May 3009</a:t>
            </a:r>
            <a:r>
              <a:rPr lang="en-US" dirty="0">
                <a:latin typeface="+mj-lt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Industrial </a:t>
            </a:r>
            <a:r>
              <a:rPr lang="en-US" sz="2000" dirty="0"/>
              <a:t>Control</a:t>
            </a:r>
            <a:r>
              <a:rPr lang="en-US" dirty="0"/>
              <a:t>            </a:t>
            </a:r>
            <a:r>
              <a:rPr lang="en-US" dirty="0" smtClean="0"/>
              <a:t>  RFC </a:t>
            </a:r>
            <a:r>
              <a:rPr lang="en-US" dirty="0"/>
              <a:t>5673 - Industrial Routing Requirements (October 2009)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Smart Grid	           </a:t>
            </a:r>
            <a:r>
              <a:rPr lang="en-CA" dirty="0" smtClean="0"/>
              <a:t>NIST IR 7628 </a:t>
            </a:r>
            <a:r>
              <a:rPr lang="en-US" dirty="0" smtClean="0"/>
              <a:t>–</a:t>
            </a:r>
            <a:r>
              <a:rPr lang="en-CA" dirty="0" smtClean="0"/>
              <a:t> Guidelines for Smart Grid Cyber Security, Vol. 1 - Strategy, Architecture, High-Level</a:t>
            </a:r>
          </a:p>
          <a:p>
            <a:pPr>
              <a:defRPr/>
            </a:pPr>
            <a:r>
              <a:rPr lang="en-CA" dirty="0" smtClean="0"/>
              <a:t>		                  Requirements (August 2010)</a:t>
            </a: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Internet of Things        </a:t>
            </a:r>
            <a:r>
              <a:rPr lang="en-US" dirty="0" smtClean="0"/>
              <a:t>draft-</a:t>
            </a:r>
            <a:r>
              <a:rPr lang="en-US" dirty="0" err="1" smtClean="0"/>
              <a:t>ietf</a:t>
            </a:r>
            <a:r>
              <a:rPr lang="en-US" dirty="0" smtClean="0"/>
              <a:t>-core-</a:t>
            </a:r>
            <a:r>
              <a:rPr lang="en-US" dirty="0" err="1" smtClean="0"/>
              <a:t>coap</a:t>
            </a:r>
            <a:r>
              <a:rPr lang="en-US" dirty="0" smtClean="0"/>
              <a:t> – Constrained Application Protocol (draft March 12, 2012)</a:t>
            </a:r>
          </a:p>
          <a:p>
            <a:pPr>
              <a:defRPr/>
            </a:pPr>
            <a:r>
              <a:rPr lang="en-US" sz="2000" b="1" dirty="0" smtClean="0"/>
              <a:t>Actual </a:t>
            </a:r>
            <a:r>
              <a:rPr lang="en-US" sz="2000" b="1" dirty="0"/>
              <a:t>security design</a:t>
            </a:r>
          </a:p>
          <a:p>
            <a:pPr>
              <a:defRPr/>
            </a:pPr>
            <a:r>
              <a:rPr lang="en-US" sz="2000" dirty="0"/>
              <a:t>Unified design that fits these diverse deployment scenarios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concise set of cryptographic and security mechanisms;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single security policy framework;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configuration parameters application-dependent.</a:t>
            </a:r>
          </a:p>
          <a:p>
            <a:pPr>
              <a:defRPr/>
            </a:pPr>
            <a:r>
              <a:rPr lang="en-US" sz="2000" dirty="0"/>
              <a:t>This allows for mass-scale production, while still allowing for customization (e.g., as to security services provided, granularity of assurances, used keys, device roles, etc.)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requires </a:t>
            </a:r>
            <a:r>
              <a:rPr lang="en-US" sz="2000" dirty="0"/>
              <a:t>consideration of system perspective, taking into account the entire system and device lifecycle and ease-of-use and ease-of-deployment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1948BA-B69B-41FA-89C9-FEA9843D4557}" type="slidenum">
              <a:rPr lang="en-US" smtClean="0"/>
              <a:pPr/>
              <a:t>79</a:t>
            </a:fld>
            <a:endParaRPr lang="en-US" smtClean="0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0" y="1066800"/>
            <a:ext cx="9144000" cy="5345113"/>
            <a:chOff x="0" y="480"/>
            <a:chExt cx="5760" cy="33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2629"/>
              <a:ext cx="718" cy="173"/>
              <a:chOff x="2081" y="2136"/>
              <a:chExt cx="843" cy="212"/>
            </a:xfrm>
          </p:grpSpPr>
          <p:sp>
            <p:nvSpPr>
              <p:cNvPr id="9340" name="Line 5"/>
              <p:cNvSpPr>
                <a:spLocks noChangeShapeType="1"/>
              </p:cNvSpPr>
              <p:nvPr/>
            </p:nvSpPr>
            <p:spPr bwMode="auto">
              <a:xfrm>
                <a:off x="2112" y="230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41" name="Text Box 6"/>
              <p:cNvSpPr txBox="1">
                <a:spLocks noChangeArrowheads="1"/>
              </p:cNvSpPr>
              <p:nvPr/>
            </p:nvSpPr>
            <p:spPr bwMode="auto">
              <a:xfrm>
                <a:off x="2081" y="2136"/>
                <a:ext cx="84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key distribution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112" y="2629"/>
              <a:ext cx="368" cy="195"/>
              <a:chOff x="2112" y="2448"/>
              <a:chExt cx="368" cy="201"/>
            </a:xfrm>
          </p:grpSpPr>
          <p:sp>
            <p:nvSpPr>
              <p:cNvPr id="9338" name="Rectangle 8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9" name="Text Box 9"/>
              <p:cNvSpPr txBox="1">
                <a:spLocks noChangeArrowheads="1"/>
              </p:cNvSpPr>
              <p:nvPr/>
            </p:nvSpPr>
            <p:spPr bwMode="auto">
              <a:xfrm>
                <a:off x="2212" y="2469"/>
                <a:ext cx="185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16" y="2629"/>
              <a:ext cx="368" cy="195"/>
              <a:chOff x="2112" y="2448"/>
              <a:chExt cx="368" cy="201"/>
            </a:xfrm>
          </p:grpSpPr>
          <p:sp>
            <p:nvSpPr>
              <p:cNvPr id="9336" name="Rectangle 11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7" name="Text Box 12"/>
              <p:cNvSpPr txBox="1">
                <a:spLocks noChangeArrowheads="1"/>
              </p:cNvSpPr>
              <p:nvPr/>
            </p:nvSpPr>
            <p:spPr bwMode="auto">
              <a:xfrm>
                <a:off x="2214" y="2469"/>
                <a:ext cx="1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4441" y="2629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4464" y="2592"/>
              <a:ext cx="53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repository </a:t>
              </a:r>
            </a:p>
            <a:p>
              <a:pPr algn="ctr" eaLnBrk="1" hangingPunct="1"/>
              <a:endParaRPr lang="en-US" i="1"/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4741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>
              <a:off x="5152" y="2583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667" y="2607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18"/>
            <p:cNvSpPr txBox="1">
              <a:spLocks noChangeArrowheads="1"/>
            </p:cNvSpPr>
            <p:nvPr/>
          </p:nvSpPr>
          <p:spPr bwMode="auto">
            <a:xfrm>
              <a:off x="720" y="259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 </a:t>
              </a:r>
            </a:p>
            <a:p>
              <a:pPr algn="ctr" eaLnBrk="1" hangingPunct="1"/>
              <a:r>
                <a:rPr lang="en-US" i="1"/>
                <a:t>repository</a:t>
              </a:r>
            </a:p>
          </p:txBody>
        </p:sp>
        <p:sp>
          <p:nvSpPr>
            <p:cNvPr id="9232" name="Line 19"/>
            <p:cNvSpPr>
              <a:spLocks noChangeShapeType="1"/>
            </p:cNvSpPr>
            <p:nvPr/>
          </p:nvSpPr>
          <p:spPr bwMode="auto">
            <a:xfrm>
              <a:off x="954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0" y="2607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 flipH="1">
              <a:off x="1296" y="272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Text Box 22"/>
            <p:cNvSpPr txBox="1">
              <a:spLocks noChangeArrowheads="1"/>
            </p:cNvSpPr>
            <p:nvPr/>
          </p:nvSpPr>
          <p:spPr bwMode="auto">
            <a:xfrm>
              <a:off x="1375" y="2466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sp>
          <p:nvSpPr>
            <p:cNvPr id="9236" name="Line 23"/>
            <p:cNvSpPr>
              <a:spLocks noChangeShapeType="1"/>
            </p:cNvSpPr>
            <p:nvPr/>
          </p:nvSpPr>
          <p:spPr bwMode="auto">
            <a:xfrm flipH="1">
              <a:off x="3617" y="2747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Text Box 24"/>
            <p:cNvSpPr txBox="1">
              <a:spLocks noChangeArrowheads="1"/>
            </p:cNvSpPr>
            <p:nvPr/>
          </p:nvSpPr>
          <p:spPr bwMode="auto">
            <a:xfrm>
              <a:off x="3696" y="2490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112" y="3513"/>
              <a:ext cx="1472" cy="241"/>
              <a:chOff x="2112" y="3216"/>
              <a:chExt cx="1472" cy="249"/>
            </a:xfrm>
          </p:grpSpPr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2544" y="3216"/>
                <a:ext cx="639" cy="179"/>
                <a:chOff x="2112" y="2135"/>
                <a:chExt cx="751" cy="214"/>
              </a:xfrm>
            </p:grpSpPr>
            <p:sp>
              <p:nvSpPr>
                <p:cNvPr id="9334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30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40" y="2135"/>
                  <a:ext cx="723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data transfer</a:t>
                  </a: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112" y="3264"/>
                <a:ext cx="368" cy="201"/>
                <a:chOff x="2112" y="2448"/>
                <a:chExt cx="368" cy="201"/>
              </a:xfrm>
            </p:grpSpPr>
            <p:sp>
              <p:nvSpPr>
                <p:cNvPr id="9332" name="Rectangle 30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12" y="2470"/>
                  <a:ext cx="185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216" y="3264"/>
                <a:ext cx="368" cy="201"/>
                <a:chOff x="2112" y="2448"/>
                <a:chExt cx="368" cy="201"/>
              </a:xfrm>
            </p:grpSpPr>
            <p:sp>
              <p:nvSpPr>
                <p:cNvPr id="93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14" y="2470"/>
                  <a:ext cx="180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</p:grp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 flipH="1">
              <a:off x="1344" y="36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Text Box 36"/>
            <p:cNvSpPr txBox="1">
              <a:spLocks noChangeArrowheads="1"/>
            </p:cNvSpPr>
            <p:nvPr/>
          </p:nvSpPr>
          <p:spPr bwMode="auto">
            <a:xfrm>
              <a:off x="1344" y="3498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 flipH="1">
              <a:off x="3641" y="363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2" name="Text Box 38"/>
            <p:cNvSpPr txBox="1">
              <a:spLocks noChangeArrowheads="1"/>
            </p:cNvSpPr>
            <p:nvPr/>
          </p:nvSpPr>
          <p:spPr bwMode="auto">
            <a:xfrm>
              <a:off x="3552" y="3466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672" y="3559"/>
              <a:ext cx="572" cy="288"/>
              <a:chOff x="4128" y="1296"/>
              <a:chExt cx="672" cy="354"/>
            </a:xfrm>
          </p:grpSpPr>
          <p:sp>
            <p:nvSpPr>
              <p:cNvPr id="9325" name="Rectangle 40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Text Box 41"/>
              <p:cNvSpPr txBox="1">
                <a:spLocks noChangeArrowheads="1"/>
              </p:cNvSpPr>
              <p:nvPr/>
            </p:nvSpPr>
            <p:spPr bwMode="auto">
              <a:xfrm>
                <a:off x="4144" y="1296"/>
                <a:ext cx="627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4464" y="3559"/>
              <a:ext cx="572" cy="288"/>
              <a:chOff x="4128" y="1296"/>
              <a:chExt cx="672" cy="354"/>
            </a:xfrm>
          </p:grpSpPr>
          <p:sp>
            <p:nvSpPr>
              <p:cNvPr id="9323" name="Rectangle 43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Text Box 44"/>
              <p:cNvSpPr txBox="1">
                <a:spLocks noChangeArrowheads="1"/>
              </p:cNvSpPr>
              <p:nvPr/>
            </p:nvSpPr>
            <p:spPr bwMode="auto">
              <a:xfrm>
                <a:off x="4147" y="1296"/>
                <a:ext cx="626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96" y="3559"/>
              <a:ext cx="384" cy="279"/>
              <a:chOff x="192" y="3264"/>
              <a:chExt cx="384" cy="288"/>
            </a:xfrm>
          </p:grpSpPr>
          <p:sp>
            <p:nvSpPr>
              <p:cNvPr id="9321" name="AutoShape 46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Text Box 47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232" y="3559"/>
              <a:ext cx="384" cy="279"/>
              <a:chOff x="192" y="3264"/>
              <a:chExt cx="384" cy="288"/>
            </a:xfrm>
          </p:grpSpPr>
          <p:sp>
            <p:nvSpPr>
              <p:cNvPr id="9319" name="AutoShape 49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Text Box 50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sp>
          <p:nvSpPr>
            <p:cNvPr id="9247" name="Line 51"/>
            <p:cNvSpPr>
              <a:spLocks noChangeShapeType="1"/>
            </p:cNvSpPr>
            <p:nvPr/>
          </p:nvSpPr>
          <p:spPr bwMode="auto">
            <a:xfrm>
              <a:off x="48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Line 52"/>
            <p:cNvSpPr>
              <a:spLocks noChangeShapeType="1"/>
            </p:cNvSpPr>
            <p:nvPr/>
          </p:nvSpPr>
          <p:spPr bwMode="auto">
            <a:xfrm>
              <a:off x="504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Line 53"/>
            <p:cNvSpPr>
              <a:spLocks noChangeShapeType="1"/>
            </p:cNvSpPr>
            <p:nvPr/>
          </p:nvSpPr>
          <p:spPr bwMode="auto">
            <a:xfrm>
              <a:off x="1104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81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Text Box 55"/>
            <p:cNvSpPr txBox="1">
              <a:spLocks noChangeArrowheads="1"/>
            </p:cNvSpPr>
            <p:nvPr/>
          </p:nvSpPr>
          <p:spPr bwMode="auto">
            <a:xfrm>
              <a:off x="1104" y="3048"/>
              <a:ext cx="30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Data</a:t>
              </a:r>
            </a:p>
            <a:p>
              <a:pPr eaLnBrk="1" hangingPunct="1"/>
              <a:r>
                <a:rPr lang="en-US" i="1"/>
                <a:t>key</a:t>
              </a:r>
            </a:p>
          </p:txBody>
        </p:sp>
        <p:sp>
          <p:nvSpPr>
            <p:cNvPr id="9252" name="Text Box 56"/>
            <p:cNvSpPr txBox="1">
              <a:spLocks noChangeArrowheads="1"/>
            </p:cNvSpPr>
            <p:nvPr/>
          </p:nvSpPr>
          <p:spPr bwMode="auto">
            <a:xfrm>
              <a:off x="552" y="3048"/>
              <a:ext cx="26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i="1"/>
                <a:t>Key</a:t>
              </a:r>
            </a:p>
            <a:p>
              <a:pPr algn="r" eaLnBrk="1" hangingPunct="1"/>
              <a:r>
                <a:rPr lang="en-US" i="1"/>
                <a:t>info</a:t>
              </a:r>
            </a:p>
          </p:txBody>
        </p:sp>
        <p:sp>
          <p:nvSpPr>
            <p:cNvPr id="9253" name="Line 57"/>
            <p:cNvSpPr>
              <a:spLocks noChangeShapeType="1"/>
            </p:cNvSpPr>
            <p:nvPr/>
          </p:nvSpPr>
          <p:spPr bwMode="auto">
            <a:xfrm>
              <a:off x="489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58"/>
            <p:cNvSpPr>
              <a:spLocks noChangeShapeType="1"/>
            </p:cNvSpPr>
            <p:nvPr/>
          </p:nvSpPr>
          <p:spPr bwMode="auto">
            <a:xfrm>
              <a:off x="4608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Text Box 59"/>
            <p:cNvSpPr txBox="1">
              <a:spLocks noChangeArrowheads="1"/>
            </p:cNvSpPr>
            <p:nvPr/>
          </p:nvSpPr>
          <p:spPr bwMode="auto">
            <a:xfrm>
              <a:off x="4886" y="307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Key</a:t>
              </a:r>
            </a:p>
            <a:p>
              <a:pPr eaLnBrk="1" hangingPunct="1"/>
              <a:r>
                <a:rPr lang="en-US" i="1"/>
                <a:t>info</a:t>
              </a:r>
            </a:p>
          </p:txBody>
        </p:sp>
        <p:sp>
          <p:nvSpPr>
            <p:cNvPr id="9256" name="Text Box 60"/>
            <p:cNvSpPr txBox="1">
              <a:spLocks noChangeArrowheads="1"/>
            </p:cNvSpPr>
            <p:nvPr/>
          </p:nvSpPr>
          <p:spPr bwMode="auto">
            <a:xfrm>
              <a:off x="4262" y="3070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i="1"/>
                <a:t>Data</a:t>
              </a:r>
            </a:p>
            <a:p>
              <a:pPr algn="r" eaLnBrk="1" hangingPunct="1"/>
              <a:r>
                <a:rPr lang="en-US" i="1"/>
                <a:t>key</a:t>
              </a:r>
            </a:p>
          </p:txBody>
        </p:sp>
        <p:sp>
          <p:nvSpPr>
            <p:cNvPr id="9257" name="Line 61"/>
            <p:cNvSpPr>
              <a:spLocks noChangeShapeType="1"/>
            </p:cNvSpPr>
            <p:nvPr/>
          </p:nvSpPr>
          <p:spPr bwMode="auto">
            <a:xfrm>
              <a:off x="0" y="2400"/>
              <a:ext cx="139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8" name="Line 62"/>
            <p:cNvSpPr>
              <a:spLocks noChangeShapeType="1"/>
            </p:cNvSpPr>
            <p:nvPr/>
          </p:nvSpPr>
          <p:spPr bwMode="auto">
            <a:xfrm>
              <a:off x="4320" y="2400"/>
              <a:ext cx="1440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Line 63"/>
            <p:cNvSpPr>
              <a:spLocks noChangeShapeType="1"/>
            </p:cNvSpPr>
            <p:nvPr/>
          </p:nvSpPr>
          <p:spPr bwMode="auto">
            <a:xfrm>
              <a:off x="1392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Line 64"/>
            <p:cNvSpPr>
              <a:spLocks noChangeShapeType="1"/>
            </p:cNvSpPr>
            <p:nvPr/>
          </p:nvSpPr>
          <p:spPr bwMode="auto">
            <a:xfrm>
              <a:off x="4320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Line 65"/>
            <p:cNvSpPr>
              <a:spLocks noChangeShapeType="1"/>
            </p:cNvSpPr>
            <p:nvPr/>
          </p:nvSpPr>
          <p:spPr bwMode="auto">
            <a:xfrm>
              <a:off x="1392" y="3024"/>
              <a:ext cx="2928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Line 66"/>
            <p:cNvSpPr>
              <a:spLocks noChangeShapeType="1"/>
            </p:cNvSpPr>
            <p:nvPr/>
          </p:nvSpPr>
          <p:spPr bwMode="auto">
            <a:xfrm>
              <a:off x="96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Line 67"/>
            <p:cNvSpPr>
              <a:spLocks noChangeShapeType="1"/>
            </p:cNvSpPr>
            <p:nvPr/>
          </p:nvSpPr>
          <p:spPr bwMode="auto">
            <a:xfrm>
              <a:off x="1440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Line 68"/>
            <p:cNvSpPr>
              <a:spLocks noChangeShapeType="1"/>
            </p:cNvSpPr>
            <p:nvPr/>
          </p:nvSpPr>
          <p:spPr bwMode="auto">
            <a:xfrm>
              <a:off x="4272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Line 69"/>
            <p:cNvSpPr>
              <a:spLocks noChangeShapeType="1"/>
            </p:cNvSpPr>
            <p:nvPr/>
          </p:nvSpPr>
          <p:spPr bwMode="auto">
            <a:xfrm>
              <a:off x="4272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Line 70"/>
            <p:cNvSpPr>
              <a:spLocks noChangeShapeType="1"/>
            </p:cNvSpPr>
            <p:nvPr/>
          </p:nvSpPr>
          <p:spPr bwMode="auto">
            <a:xfrm>
              <a:off x="1440" y="3072"/>
              <a:ext cx="283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Text Box 71"/>
            <p:cNvSpPr txBox="1">
              <a:spLocks noChangeArrowheads="1"/>
            </p:cNvSpPr>
            <p:nvPr/>
          </p:nvSpPr>
          <p:spPr bwMode="auto">
            <a:xfrm>
              <a:off x="0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8" name="Text Box 72"/>
            <p:cNvSpPr txBox="1">
              <a:spLocks noChangeArrowheads="1"/>
            </p:cNvSpPr>
            <p:nvPr/>
          </p:nvSpPr>
          <p:spPr bwMode="auto">
            <a:xfrm>
              <a:off x="5089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9" name="Text Box 73"/>
            <p:cNvSpPr txBox="1">
              <a:spLocks noChangeArrowheads="1"/>
            </p:cNvSpPr>
            <p:nvPr/>
          </p:nvSpPr>
          <p:spPr bwMode="auto">
            <a:xfrm>
              <a:off x="153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sp>
          <p:nvSpPr>
            <p:cNvPr id="9270" name="Text Box 74"/>
            <p:cNvSpPr txBox="1">
              <a:spLocks noChangeArrowheads="1"/>
            </p:cNvSpPr>
            <p:nvPr/>
          </p:nvSpPr>
          <p:spPr bwMode="auto">
            <a:xfrm>
              <a:off x="345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30" y="480"/>
              <a:ext cx="5730" cy="1811"/>
              <a:chOff x="30" y="480"/>
              <a:chExt cx="5730" cy="1811"/>
            </a:xfrm>
          </p:grpSpPr>
          <p:sp>
            <p:nvSpPr>
              <p:cNvPr id="9274" name="Text Box 76"/>
              <p:cNvSpPr txBox="1">
                <a:spLocks noChangeArrowheads="1"/>
              </p:cNvSpPr>
              <p:nvPr/>
            </p:nvSpPr>
            <p:spPr bwMode="auto">
              <a:xfrm>
                <a:off x="1409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75" name="Rectangle 77"/>
              <p:cNvSpPr>
                <a:spLocks noChangeArrowheads="1"/>
              </p:cNvSpPr>
              <p:nvPr/>
            </p:nvSpPr>
            <p:spPr bwMode="auto">
              <a:xfrm>
                <a:off x="2108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6" name="Rectangle 78"/>
              <p:cNvSpPr>
                <a:spLocks noChangeArrowheads="1"/>
              </p:cNvSpPr>
              <p:nvPr/>
            </p:nvSpPr>
            <p:spPr bwMode="auto">
              <a:xfrm>
                <a:off x="3211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7" name="Line 79"/>
              <p:cNvSpPr>
                <a:spLocks noChangeShapeType="1"/>
              </p:cNvSpPr>
              <p:nvPr/>
            </p:nvSpPr>
            <p:spPr bwMode="auto">
              <a:xfrm>
                <a:off x="2272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8" name="Line 80"/>
              <p:cNvSpPr>
                <a:spLocks noChangeShapeType="1"/>
              </p:cNvSpPr>
              <p:nvPr/>
            </p:nvSpPr>
            <p:spPr bwMode="auto">
              <a:xfrm>
                <a:off x="3375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9" name="Text Box 81"/>
              <p:cNvSpPr txBox="1">
                <a:spLocks noChangeArrowheads="1"/>
              </p:cNvSpPr>
              <p:nvPr/>
            </p:nvSpPr>
            <p:spPr bwMode="auto">
              <a:xfrm>
                <a:off x="3697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80" name="Text Box 82"/>
              <p:cNvSpPr txBox="1">
                <a:spLocks noChangeArrowheads="1"/>
              </p:cNvSpPr>
              <p:nvPr/>
            </p:nvSpPr>
            <p:spPr bwMode="auto">
              <a:xfrm>
                <a:off x="1981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1" name="Text Box 83"/>
              <p:cNvSpPr txBox="1">
                <a:spLocks noChangeArrowheads="1"/>
              </p:cNvSpPr>
              <p:nvPr/>
            </p:nvSpPr>
            <p:spPr bwMode="auto">
              <a:xfrm>
                <a:off x="3085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2" name="Rectangle 84"/>
              <p:cNvSpPr>
                <a:spLocks noChangeArrowheads="1"/>
              </p:cNvSpPr>
              <p:nvPr/>
            </p:nvSpPr>
            <p:spPr bwMode="auto">
              <a:xfrm>
                <a:off x="2108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283" name="Rectangle 85"/>
              <p:cNvSpPr>
                <a:spLocks noChangeArrowheads="1"/>
              </p:cNvSpPr>
              <p:nvPr/>
            </p:nvSpPr>
            <p:spPr bwMode="auto">
              <a:xfrm>
                <a:off x="3211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B</a:t>
                </a:r>
              </a:p>
            </p:txBody>
          </p:sp>
          <p:sp>
            <p:nvSpPr>
              <p:cNvPr id="9284" name="Text Box 86"/>
              <p:cNvSpPr txBox="1">
                <a:spLocks noChangeArrowheads="1"/>
              </p:cNvSpPr>
              <p:nvPr/>
            </p:nvSpPr>
            <p:spPr bwMode="auto">
              <a:xfrm>
                <a:off x="2222" y="1625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A</a:t>
                </a:r>
              </a:p>
            </p:txBody>
          </p:sp>
          <p:sp>
            <p:nvSpPr>
              <p:cNvPr id="9285" name="Line 87"/>
              <p:cNvSpPr>
                <a:spLocks noChangeShapeType="1"/>
              </p:cNvSpPr>
              <p:nvPr/>
            </p:nvSpPr>
            <p:spPr bwMode="auto">
              <a:xfrm>
                <a:off x="3416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6" name="Line 88"/>
              <p:cNvSpPr>
                <a:spLocks noChangeShapeType="1"/>
              </p:cNvSpPr>
              <p:nvPr/>
            </p:nvSpPr>
            <p:spPr bwMode="auto">
              <a:xfrm>
                <a:off x="1320" y="1363"/>
                <a:ext cx="318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7" name="Line 89"/>
              <p:cNvSpPr>
                <a:spLocks noChangeShapeType="1"/>
              </p:cNvSpPr>
              <p:nvPr/>
            </p:nvSpPr>
            <p:spPr bwMode="auto">
              <a:xfrm>
                <a:off x="2557" y="1762"/>
                <a:ext cx="6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8" name="Text Box 90"/>
              <p:cNvSpPr txBox="1">
                <a:spLocks noChangeArrowheads="1"/>
              </p:cNvSpPr>
              <p:nvPr/>
            </p:nvSpPr>
            <p:spPr bwMode="auto">
              <a:xfrm>
                <a:off x="2491" y="1625"/>
                <a:ext cx="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Authentication,</a:t>
                </a:r>
              </a:p>
              <a:p>
                <a:pPr algn="ctr" eaLnBrk="1" hangingPunct="1"/>
                <a:r>
                  <a:rPr lang="en-US" i="1"/>
                  <a:t>key establishment</a:t>
                </a:r>
              </a:p>
            </p:txBody>
          </p:sp>
          <p:sp>
            <p:nvSpPr>
              <p:cNvPr id="9289" name="Line 91"/>
              <p:cNvSpPr>
                <a:spLocks noChangeShapeType="1"/>
              </p:cNvSpPr>
              <p:nvPr/>
            </p:nvSpPr>
            <p:spPr bwMode="auto">
              <a:xfrm>
                <a:off x="2272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0" name="Line 92"/>
              <p:cNvSpPr>
                <a:spLocks noChangeShapeType="1"/>
              </p:cNvSpPr>
              <p:nvPr/>
            </p:nvSpPr>
            <p:spPr bwMode="auto">
              <a:xfrm flipH="1">
                <a:off x="1320" y="1643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1" name="Text Box 93"/>
              <p:cNvSpPr txBox="1">
                <a:spLocks noChangeArrowheads="1"/>
              </p:cNvSpPr>
              <p:nvPr/>
            </p:nvSpPr>
            <p:spPr bwMode="auto">
              <a:xfrm>
                <a:off x="1368" y="1363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2" name="Line 94"/>
              <p:cNvSpPr>
                <a:spLocks noChangeShapeType="1"/>
              </p:cNvSpPr>
              <p:nvPr/>
            </p:nvSpPr>
            <p:spPr bwMode="auto">
              <a:xfrm>
                <a:off x="1368" y="178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3" name="Text Box 95"/>
              <p:cNvSpPr txBox="1">
                <a:spLocks noChangeArrowheads="1"/>
              </p:cNvSpPr>
              <p:nvPr/>
            </p:nvSpPr>
            <p:spPr bwMode="auto">
              <a:xfrm>
                <a:off x="1224" y="1782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4" name="Line 96"/>
              <p:cNvSpPr>
                <a:spLocks noChangeShapeType="1"/>
              </p:cNvSpPr>
              <p:nvPr/>
            </p:nvSpPr>
            <p:spPr bwMode="auto">
              <a:xfrm flipH="1">
                <a:off x="3624" y="16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5" name="Text Box 97"/>
              <p:cNvSpPr txBox="1">
                <a:spLocks noChangeArrowheads="1"/>
              </p:cNvSpPr>
              <p:nvPr/>
            </p:nvSpPr>
            <p:spPr bwMode="auto">
              <a:xfrm>
                <a:off x="3672" y="1369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6" name="Line 98"/>
              <p:cNvSpPr>
                <a:spLocks noChangeShapeType="1"/>
              </p:cNvSpPr>
              <p:nvPr/>
            </p:nvSpPr>
            <p:spPr bwMode="auto">
              <a:xfrm>
                <a:off x="3672" y="178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7" name="Text Box 99"/>
              <p:cNvSpPr txBox="1">
                <a:spLocks noChangeArrowheads="1"/>
              </p:cNvSpPr>
              <p:nvPr/>
            </p:nvSpPr>
            <p:spPr bwMode="auto">
              <a:xfrm>
                <a:off x="3528" y="1788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8" name="Rectangle 100"/>
              <p:cNvSpPr>
                <a:spLocks noChangeArrowheads="1"/>
              </p:cNvSpPr>
              <p:nvPr/>
            </p:nvSpPr>
            <p:spPr bwMode="auto">
              <a:xfrm>
                <a:off x="4441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Text Box 101"/>
              <p:cNvSpPr txBox="1">
                <a:spLocks noChangeArrowheads="1"/>
              </p:cNvSpPr>
              <p:nvPr/>
            </p:nvSpPr>
            <p:spPr bwMode="auto">
              <a:xfrm>
                <a:off x="4440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sp>
            <p:nvSpPr>
              <p:cNvPr id="9300" name="Line 102"/>
              <p:cNvSpPr>
                <a:spLocks noChangeShapeType="1"/>
              </p:cNvSpPr>
              <p:nvPr/>
            </p:nvSpPr>
            <p:spPr bwMode="auto">
              <a:xfrm>
                <a:off x="4741" y="1295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01" name="Text Box 103"/>
              <p:cNvSpPr txBox="1">
                <a:spLocks noChangeArrowheads="1"/>
              </p:cNvSpPr>
              <p:nvPr/>
            </p:nvSpPr>
            <p:spPr bwMode="auto">
              <a:xfrm>
                <a:off x="4440" y="1038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CA key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302" name="Text Box 104"/>
              <p:cNvSpPr txBox="1">
                <a:spLocks noChangeArrowheads="1"/>
              </p:cNvSpPr>
              <p:nvPr/>
            </p:nvSpPr>
            <p:spPr bwMode="auto">
              <a:xfrm>
                <a:off x="5152" y="1549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3" name="Rectangle 105"/>
              <p:cNvSpPr>
                <a:spLocks noChangeArrowheads="1"/>
              </p:cNvSpPr>
              <p:nvPr/>
            </p:nvSpPr>
            <p:spPr bwMode="auto">
              <a:xfrm>
                <a:off x="697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Text Box 106"/>
              <p:cNvSpPr txBox="1">
                <a:spLocks noChangeArrowheads="1"/>
              </p:cNvSpPr>
              <p:nvPr/>
            </p:nvSpPr>
            <p:spPr bwMode="auto">
              <a:xfrm>
                <a:off x="696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683" y="1060"/>
                <a:ext cx="609" cy="490"/>
                <a:chOff x="515" y="2087"/>
                <a:chExt cx="609" cy="505"/>
              </a:xfrm>
            </p:grpSpPr>
            <p:sp>
              <p:nvSpPr>
                <p:cNvPr id="9317" name="Line 108"/>
                <p:cNvSpPr>
                  <a:spLocks noChangeShapeType="1"/>
                </p:cNvSpPr>
                <p:nvPr/>
              </p:nvSpPr>
              <p:spPr bwMode="auto">
                <a:xfrm>
                  <a:off x="816" y="235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18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515" y="2087"/>
                  <a:ext cx="609" cy="297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CA key</a:t>
                  </a:r>
                </a:p>
                <a:p>
                  <a:pPr algn="ctr" eaLnBrk="1" hangingPunct="1"/>
                  <a:r>
                    <a:rPr lang="en-US" i="1"/>
                    <a:t>initialization</a:t>
                  </a:r>
                </a:p>
              </p:txBody>
            </p:sp>
          </p:grpSp>
          <p:sp>
            <p:nvSpPr>
              <p:cNvPr id="9306" name="Text Box 110"/>
              <p:cNvSpPr txBox="1">
                <a:spLocks noChangeArrowheads="1"/>
              </p:cNvSpPr>
              <p:nvPr/>
            </p:nvSpPr>
            <p:spPr bwMode="auto">
              <a:xfrm>
                <a:off x="30" y="1596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7" name="Text Box 111"/>
              <p:cNvSpPr txBox="1">
                <a:spLocks noChangeArrowheads="1"/>
              </p:cNvSpPr>
              <p:nvPr/>
            </p:nvSpPr>
            <p:spPr bwMode="auto">
              <a:xfrm>
                <a:off x="4374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(Link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8" name="Text Box 112"/>
              <p:cNvSpPr txBox="1">
                <a:spLocks noChangeArrowheads="1"/>
              </p:cNvSpPr>
              <p:nvPr/>
            </p:nvSpPr>
            <p:spPr bwMode="auto">
              <a:xfrm>
                <a:off x="582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(</a:t>
                </a:r>
                <a:r>
                  <a:rPr lang="en-US" i="1"/>
                  <a:t>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9" name="Line 113"/>
              <p:cNvSpPr>
                <a:spLocks noChangeShapeType="1"/>
              </p:cNvSpPr>
              <p:nvPr/>
            </p:nvSpPr>
            <p:spPr bwMode="auto">
              <a:xfrm>
                <a:off x="2282" y="1831"/>
                <a:ext cx="0" cy="3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0" name="Line 114"/>
              <p:cNvSpPr>
                <a:spLocks noChangeShapeType="1"/>
              </p:cNvSpPr>
              <p:nvPr/>
            </p:nvSpPr>
            <p:spPr bwMode="auto">
              <a:xfrm>
                <a:off x="3408" y="1821"/>
                <a:ext cx="0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1" name="Line 115"/>
              <p:cNvSpPr>
                <a:spLocks noChangeShapeType="1"/>
              </p:cNvSpPr>
              <p:nvPr/>
            </p:nvSpPr>
            <p:spPr bwMode="auto">
              <a:xfrm flipH="1" flipV="1">
                <a:off x="1296" y="2160"/>
                <a:ext cx="986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2" name="Line 116"/>
              <p:cNvSpPr>
                <a:spLocks noChangeShapeType="1"/>
              </p:cNvSpPr>
              <p:nvPr/>
            </p:nvSpPr>
            <p:spPr bwMode="auto">
              <a:xfrm flipH="1" flipV="1">
                <a:off x="3413" y="2157"/>
                <a:ext cx="100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3" name="AutoShape 117"/>
              <p:cNvSpPr>
                <a:spLocks noChangeArrowheads="1"/>
              </p:cNvSpPr>
              <p:nvPr/>
            </p:nvSpPr>
            <p:spPr bwMode="auto">
              <a:xfrm>
                <a:off x="1945" y="98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AutoShape 118"/>
              <p:cNvSpPr>
                <a:spLocks noChangeArrowheads="1"/>
              </p:cNvSpPr>
              <p:nvPr/>
            </p:nvSpPr>
            <p:spPr bwMode="auto">
              <a:xfrm rot="10303899">
                <a:off x="3620" y="985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AutoShape 119"/>
              <p:cNvSpPr>
                <a:spLocks noChangeArrowheads="1"/>
              </p:cNvSpPr>
              <p:nvPr/>
            </p:nvSpPr>
            <p:spPr bwMode="auto">
              <a:xfrm rot="10303899">
                <a:off x="5064" y="1588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AutoShape 120"/>
              <p:cNvSpPr>
                <a:spLocks noChangeArrowheads="1"/>
              </p:cNvSpPr>
              <p:nvPr/>
            </p:nvSpPr>
            <p:spPr bwMode="auto">
              <a:xfrm>
                <a:off x="560" y="163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2" name="AutoShape 121"/>
            <p:cNvSpPr>
              <a:spLocks noChangeArrowheads="1"/>
            </p:cNvSpPr>
            <p:nvPr/>
          </p:nvSpPr>
          <p:spPr bwMode="auto">
            <a:xfrm>
              <a:off x="530" y="2646"/>
              <a:ext cx="122" cy="195"/>
            </a:xfrm>
            <a:prstGeom prst="curvedRightArrow">
              <a:avLst>
                <a:gd name="adj1" fmla="val 31967"/>
                <a:gd name="adj2" fmla="val 63934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AutoShape 122"/>
            <p:cNvSpPr>
              <a:spLocks noChangeArrowheads="1"/>
            </p:cNvSpPr>
            <p:nvPr/>
          </p:nvSpPr>
          <p:spPr bwMode="auto">
            <a:xfrm rot="10303899">
              <a:off x="5064" y="2622"/>
              <a:ext cx="123" cy="194"/>
            </a:xfrm>
            <a:prstGeom prst="curvedRightArrow">
              <a:avLst>
                <a:gd name="adj1" fmla="val 31545"/>
                <a:gd name="adj2" fmla="val 63089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124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Security Architectural Framework: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2400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(in </a:t>
            </a:r>
            <a:r>
              <a:rPr lang="en-CA" sz="1100" dirty="0" err="1" smtClean="0"/>
              <a:t>agressive</a:t>
            </a:r>
            <a:r>
              <a:rPr lang="en-CA" sz="1100" dirty="0" smtClean="0"/>
              <a:t> mode); may be preferred to postpone till key confirmation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D2535EC-F787-481F-9D85-5443485366BF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Security Architectural Framework – Design Aspects</a:t>
            </a:r>
            <a:endParaRPr lang="en-U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927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pPr>
              <a:lnSpc>
                <a:spcPct val="90000"/>
              </a:lnSpc>
            </a:pPr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Various aspects, including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Security Policy and Trust Model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Configuration and Installation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b="1" dirty="0"/>
              <a:t> </a:t>
            </a:r>
            <a:r>
              <a:rPr lang="en-US" sz="2000" dirty="0"/>
              <a:t>Protocol design aspects</a:t>
            </a:r>
          </a:p>
          <a:p>
            <a:pPr>
              <a:defRPr/>
            </a:pPr>
            <a:endParaRPr lang="en-US" sz="2000" dirty="0"/>
          </a:p>
          <a:p>
            <a:pPr>
              <a:buFont typeface="Symbol" pitchFamily="18" charset="2"/>
              <a:buChar char="-"/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>
              <a:latin typeface="+mn-lt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For details, </a:t>
            </a:r>
            <a:r>
              <a:rPr lang="en-US" sz="2000" dirty="0" smtClean="0">
                <a:latin typeface="+mj-lt"/>
              </a:rPr>
              <a:t>see, e.g., </a:t>
            </a:r>
            <a:r>
              <a:rPr lang="en-US" dirty="0" smtClean="0">
                <a:latin typeface="+mn-lt"/>
              </a:rPr>
              <a:t>draft-struik-6lowapp-security-considerations-00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		       </a:t>
            </a:r>
            <a:r>
              <a:rPr lang="en-CA" dirty="0" smtClean="0">
                <a:latin typeface="+mn-lt"/>
              </a:rPr>
              <a:t>draft-garcia-core-security-03</a:t>
            </a: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		</a:t>
            </a:r>
            <a:endParaRPr lang="en-US" dirty="0">
              <a:latin typeface="+mn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2819400"/>
            <a:ext cx="7024688" cy="1924050"/>
            <a:chOff x="240" y="2976"/>
            <a:chExt cx="4425" cy="1212"/>
          </a:xfrm>
        </p:grpSpPr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40" y="2976"/>
              <a:ext cx="4368" cy="1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FFFF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2160" y="2976"/>
              <a:ext cx="2505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Security </a:t>
              </a:r>
              <a:r>
                <a:rPr lang="en-US" sz="1700" b="1" dirty="0" smtClean="0">
                  <a:latin typeface="Arial" charset="0"/>
                  <a:cs typeface="Arial" charset="0"/>
                </a:rPr>
                <a:t>constraints  </a:t>
              </a:r>
              <a:endParaRPr lang="en-US" sz="1700" b="1" dirty="0">
                <a:latin typeface="Arial" charset="0"/>
                <a:cs typeface="Arial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Decentralized key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Flexible configuration and trust model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impact key compromise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Automatic lifecycle management 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communication overhead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implementation cost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40" y="2976"/>
              <a:ext cx="1939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Adhoc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No centralized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Promiscuous behavior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Unreliability</a:t>
              </a:r>
            </a:p>
            <a:p>
              <a:r>
                <a:rPr lang="en-US" sz="1700" b="1" dirty="0">
                  <a:latin typeface="Arial" charset="0"/>
                  <a:cs typeface="Arial" charset="0"/>
                </a:rPr>
                <a:t>Sensor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energy consumption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manufacturing cost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368AE84-21DE-4A56-80D6-D5C266F2CC24}" type="slidenum">
              <a:rPr lang="en-US" smtClean="0"/>
              <a:pPr/>
              <a:t>81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1276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1323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1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4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295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297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0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3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6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9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1310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1311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1312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1313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1314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1315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1316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7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8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9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1320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321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1322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1271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581400" y="3505200"/>
            <a:ext cx="4505325" cy="2073275"/>
            <a:chOff x="2256" y="2208"/>
            <a:chExt cx="2838" cy="1306"/>
          </a:xfrm>
        </p:grpSpPr>
        <p:sp>
          <p:nvSpPr>
            <p:cNvPr id="11273" name="Oval 73"/>
            <p:cNvSpPr>
              <a:spLocks noChangeArrowheads="1"/>
            </p:cNvSpPr>
            <p:nvPr/>
          </p:nvSpPr>
          <p:spPr bwMode="auto">
            <a:xfrm>
              <a:off x="2256" y="2208"/>
              <a:ext cx="1200" cy="86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latin typeface="Times" charset="0"/>
              </a:endParaRPr>
            </a:p>
          </p:txBody>
        </p:sp>
        <p:sp>
          <p:nvSpPr>
            <p:cNvPr id="11274" name="Line 74"/>
            <p:cNvSpPr>
              <a:spLocks noChangeShapeType="1"/>
            </p:cNvSpPr>
            <p:nvPr/>
          </p:nvSpPr>
          <p:spPr bwMode="auto">
            <a:xfrm>
              <a:off x="3408" y="2832"/>
              <a:ext cx="62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75" name="Text Box 75"/>
            <p:cNvSpPr txBox="1">
              <a:spLocks noChangeArrowheads="1"/>
            </p:cNvSpPr>
            <p:nvPr/>
          </p:nvSpPr>
          <p:spPr bwMode="auto">
            <a:xfrm>
              <a:off x="4032" y="3264"/>
              <a:ext cx="10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" charset="0"/>
                </a:rPr>
                <a:t>Trust binding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712422D-0BEA-455D-A3CE-E44B6521D98F}" type="slidenum">
              <a:rPr lang="en-US" smtClean="0"/>
              <a:pPr/>
              <a:t>82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2299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2346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2305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7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0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3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32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2333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2334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2335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2336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2337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2338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2339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2343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44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2345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2295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sp>
        <p:nvSpPr>
          <p:cNvPr id="12296" name="Oval 73"/>
          <p:cNvSpPr>
            <a:spLocks noChangeArrowheads="1"/>
          </p:cNvSpPr>
          <p:nvPr/>
        </p:nvSpPr>
        <p:spPr bwMode="auto">
          <a:xfrm>
            <a:off x="3581400" y="3429000"/>
            <a:ext cx="1905000" cy="1981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Times" charset="0"/>
            </a:endParaRPr>
          </a:p>
        </p:txBody>
      </p:sp>
      <p:sp>
        <p:nvSpPr>
          <p:cNvPr id="12297" name="Line 74"/>
          <p:cNvSpPr>
            <a:spLocks noChangeShapeType="1"/>
          </p:cNvSpPr>
          <p:nvPr/>
        </p:nvSpPr>
        <p:spPr bwMode="auto">
          <a:xfrm>
            <a:off x="5486400" y="4495800"/>
            <a:ext cx="990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298" name="Text Box 75"/>
          <p:cNvSpPr txBox="1">
            <a:spLocks noChangeArrowheads="1"/>
          </p:cNvSpPr>
          <p:nvPr/>
        </p:nvSpPr>
        <p:spPr bwMode="auto">
          <a:xfrm>
            <a:off x="6400800" y="5334000"/>
            <a:ext cx="2573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Authorizations</a:t>
            </a:r>
          </a:p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(policy state machine)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5032B2A-81F6-4875-BBB3-8CD7F053EC16}" type="slidenum">
              <a:rPr lang="en-US" smtClean="0"/>
              <a:pPr/>
              <a:t>83</a:t>
            </a:fld>
            <a:endParaRPr lang="en-US" smtClean="0"/>
          </a:p>
        </p:txBody>
      </p:sp>
      <p:pic>
        <p:nvPicPr>
          <p:cNvPr id="13317" name="Picture 2" descr="marshalling cabinet D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3429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283" name="Oval 3"/>
          <p:cNvSpPr>
            <a:spLocks noChangeArrowheads="1"/>
          </p:cNvSpPr>
          <p:nvPr/>
        </p:nvSpPr>
        <p:spPr bwMode="auto">
          <a:xfrm>
            <a:off x="685800" y="1676400"/>
            <a:ext cx="990600" cy="1524000"/>
          </a:xfrm>
          <a:prstGeom prst="ellipse">
            <a:avLst/>
          </a:prstGeom>
          <a:noFill/>
          <a:ln w="508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1981200" y="1905000"/>
            <a:ext cx="1676400" cy="752475"/>
          </a:xfrm>
          <a:prstGeom prst="rect">
            <a:avLst/>
          </a:prstGeom>
          <a:solidFill>
            <a:srgbClr val="FFFFFF"/>
          </a:solidFill>
          <a:ln w="508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Acceptability test: Yes/No?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>
            <a:off x="1676400" y="2286000"/>
            <a:ext cx="3048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Configuration</a:t>
            </a:r>
          </a:p>
        </p:txBody>
      </p:sp>
      <p:pic>
        <p:nvPicPr>
          <p:cNvPr id="13322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953000"/>
            <a:ext cx="12271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2008_7_17_138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124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9" descr="505px-Solid-state-electricity-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505200"/>
            <a:ext cx="10144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150px-Water_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5334000"/>
            <a:ext cx="9699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1" descr="180px-EnergyCounterDutchPowerGri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505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2" descr="3051T_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029200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3" descr="DVC2000_Field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4953000"/>
            <a:ext cx="15494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Text Box 14"/>
          <p:cNvSpPr txBox="1">
            <a:spLocks noChangeArrowheads="1"/>
          </p:cNvSpPr>
          <p:nvPr/>
        </p:nvSpPr>
        <p:spPr bwMode="gray">
          <a:xfrm>
            <a:off x="4343400" y="1143000"/>
            <a:ext cx="3154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Acceptability test based on</a:t>
            </a:r>
          </a:p>
          <a:p>
            <a:pPr eaLnBrk="1" hangingPunct="1">
              <a:buFontTx/>
              <a:buChar char="-"/>
            </a:pPr>
            <a:r>
              <a:rPr lang="en-US" sz="2000" b="1"/>
              <a:t> </a:t>
            </a:r>
            <a:r>
              <a:rPr lang="en-US" sz="2000"/>
              <a:t>Device Id</a:t>
            </a:r>
          </a:p>
          <a:p>
            <a:pPr eaLnBrk="1" hangingPunct="1">
              <a:buFontTx/>
              <a:buChar char="-"/>
            </a:pPr>
            <a:r>
              <a:rPr lang="en-US" sz="2000"/>
              <a:t> Tag Name</a:t>
            </a:r>
          </a:p>
          <a:p>
            <a:pPr eaLnBrk="1" hangingPunct="1">
              <a:buFontTx/>
              <a:buChar char="-"/>
            </a:pPr>
            <a:r>
              <a:rPr lang="en-US" sz="2000"/>
              <a:t> Device Label</a:t>
            </a:r>
          </a:p>
          <a:p>
            <a:pPr eaLnBrk="1" hangingPunct="1">
              <a:buFontTx/>
              <a:buChar char="-"/>
            </a:pPr>
            <a:r>
              <a:rPr lang="en-US" sz="2000"/>
              <a:t> Open enrolment</a:t>
            </a:r>
          </a:p>
          <a:p>
            <a:pPr eaLnBrk="1" hangingPunct="1">
              <a:buFontTx/>
              <a:buChar char="-"/>
            </a:pPr>
            <a:r>
              <a:rPr lang="en-US" sz="2000"/>
              <a:t> Proximity-based techniques</a:t>
            </a:r>
          </a:p>
          <a:p>
            <a:pPr eaLnBrk="1" hangingPunct="1"/>
            <a:r>
              <a:rPr lang="en-US" sz="2000"/>
              <a:t>   …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gray">
          <a:xfrm>
            <a:off x="75438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gray">
          <a:xfrm>
            <a:off x="7661275" y="1524000"/>
            <a:ext cx="148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i="1"/>
              <a:t>Trust </a:t>
            </a:r>
          </a:p>
          <a:p>
            <a:pPr algn="r" eaLnBrk="1" hangingPunct="1"/>
            <a:r>
              <a:rPr lang="en-US" sz="2000" i="1"/>
              <a:t>management</a:t>
            </a:r>
          </a:p>
          <a:p>
            <a:pPr algn="r" eaLnBrk="1" hangingPunct="1"/>
            <a:r>
              <a:rPr lang="en-US" sz="2000" i="1"/>
              <a:t>via device</a:t>
            </a:r>
          </a:p>
          <a:p>
            <a:pPr algn="r" eaLnBrk="1" hangingPunct="1"/>
            <a:r>
              <a:rPr lang="en-US" sz="2000" i="1"/>
              <a:t>identities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4191000"/>
            <a:ext cx="1905000" cy="1905000"/>
            <a:chOff x="96" y="2592"/>
            <a:chExt cx="1200" cy="1200"/>
          </a:xfrm>
        </p:grpSpPr>
        <p:pic>
          <p:nvPicPr>
            <p:cNvPr id="13337" name="Picture 18" descr="m8732e_tmb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6" y="2592"/>
              <a:ext cx="120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19" descr="sim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68" y="31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3" name="Text Box 20"/>
          <p:cNvSpPr txBox="1">
            <a:spLocks noChangeArrowheads="1"/>
          </p:cNvSpPr>
          <p:nvPr/>
        </p:nvSpPr>
        <p:spPr bwMode="gray">
          <a:xfrm>
            <a:off x="457200" y="5791200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i="1"/>
              <a:t>Trusted</a:t>
            </a:r>
          </a:p>
          <a:p>
            <a:pPr algn="ctr" eaLnBrk="1" hangingPunct="1"/>
            <a:r>
              <a:rPr lang="en-US" sz="1800" b="1" i="1"/>
              <a:t>module</a:t>
            </a:r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gray">
          <a:xfrm flipH="1">
            <a:off x="3657600" y="4191000"/>
            <a:ext cx="0" cy="213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gray">
          <a:xfrm>
            <a:off x="1524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gray">
          <a:xfrm>
            <a:off x="1828800" y="5410200"/>
            <a:ext cx="177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- AES, ECC, RNG</a:t>
            </a:r>
          </a:p>
          <a:p>
            <a:pPr eaLnBrk="1" hangingPunct="1"/>
            <a:r>
              <a:rPr lang="en-US" sz="1600" b="1"/>
              <a:t>- Security policy </a:t>
            </a:r>
          </a:p>
          <a:p>
            <a:pPr eaLnBrk="1" hangingPunct="1"/>
            <a:r>
              <a:rPr lang="en-US" sz="1600" b="1"/>
              <a:t>  engine</a:t>
            </a:r>
          </a:p>
          <a:p>
            <a:pPr eaLnBrk="1" hangingPunct="1"/>
            <a:r>
              <a:rPr lang="en-US" sz="1600" b="1"/>
              <a:t>- Storage of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animBg="1"/>
      <p:bldP spid="737284" grpId="0" animBg="1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2961A1F-CE7F-4E68-B978-960C99B52AA4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</a:t>
            </a:r>
            <a:r>
              <a:rPr lang="en-US" sz="1800" baseline="30000"/>
              <a:t>1</a:t>
            </a:r>
            <a:endParaRPr lang="en-US" sz="2400" b="1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gray">
          <a:xfrm>
            <a:off x="0" y="12192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#1: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mix-and-match of nodes from different vendors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#2: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nodes to operational network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#3: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security audit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#4: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device repair and replacement (roaming in/out different user sites)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#5: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network separation (devices joining wrong network)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#6: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malicious attacks by (former) insiders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#7: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attacks by outsiders via insiders (held at ‘gunpoint’)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#8: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subsystem (‘skid’) assembled elsewhere to operational network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6248400"/>
            <a:ext cx="9144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aseline="30000" dirty="0"/>
              <a:t>1</a:t>
            </a:r>
            <a:r>
              <a:rPr lang="en-US" dirty="0"/>
              <a:t>Deployment scenarios discussed with ZigBee, ISA </a:t>
            </a:r>
            <a:r>
              <a:rPr lang="en-US" dirty="0" smtClean="0"/>
              <a:t>SP100.11a, Smart grid </a:t>
            </a:r>
            <a:r>
              <a:rPr lang="en-US" dirty="0"/>
              <a:t>user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ED23E9B-0778-496D-AC1B-B86FBFFFF94F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Ease of use. </a:t>
            </a:r>
            <a:r>
              <a:rPr lang="en-US" sz="2000" dirty="0"/>
              <a:t>Trust lifecycle management appears the</a:t>
            </a:r>
            <a:r>
              <a:rPr lang="en-US" sz="2000" i="1" dirty="0"/>
              <a:t> same </a:t>
            </a:r>
            <a:r>
              <a:rPr lang="en-US" sz="2000" dirty="0"/>
              <a:t>as that of an unsecured network and relies on</a:t>
            </a:r>
            <a:endParaRPr lang="en-US" sz="2000" i="1" dirty="0"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identification of devices (e.g., reading off a label of physical module);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management of device roles (e.g., adding these to, resp. removing these</a:t>
            </a:r>
          </a:p>
          <a:p>
            <a:r>
              <a:rPr lang="en-US" sz="2000" dirty="0"/>
              <a:t>  from a white list, e.g., via a workstation GUI).</a:t>
            </a:r>
          </a:p>
          <a:p>
            <a:r>
              <a:rPr lang="en-US" sz="2000" dirty="0"/>
              <a:t>Thus, trust lifecycle management relies completely on handling of </a:t>
            </a:r>
            <a:r>
              <a:rPr lang="en-US" sz="2000" i="1" dirty="0"/>
              <a:t>public</a:t>
            </a:r>
            <a:r>
              <a:rPr lang="en-US" sz="2000" dirty="0"/>
              <a:t> information.</a:t>
            </a:r>
          </a:p>
          <a:p>
            <a:endParaRPr lang="en-US" sz="2000" dirty="0"/>
          </a:p>
          <a:p>
            <a:r>
              <a:rPr lang="en-US" sz="2000" b="1" dirty="0"/>
              <a:t>Flexibility. </a:t>
            </a:r>
            <a:r>
              <a:rPr lang="en-US" sz="2000" dirty="0"/>
              <a:t>Virtually no restrictions </a:t>
            </a:r>
            <a:r>
              <a:rPr lang="en-US" sz="2000" dirty="0" err="1"/>
              <a:t>w.r.t</a:t>
            </a:r>
            <a:r>
              <a:rPr lang="en-US" sz="2000" dirty="0"/>
              <a:t>. support for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Mix-and-match </a:t>
            </a:r>
            <a:r>
              <a:rPr lang="en-US" sz="2000" dirty="0"/>
              <a:t>of devices from different vendors;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network topology (merging or partitioning of networks, </a:t>
            </a:r>
            <a:r>
              <a:rPr lang="en-US" sz="2000" dirty="0" smtClean="0"/>
              <a:t>device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replacement </a:t>
            </a:r>
            <a:r>
              <a:rPr lang="en-US" sz="2000" dirty="0"/>
              <a:t>or addition, addition of pre-assembled subsystem);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device roles (e.g., smooth hand-over of system manager, security manager</a:t>
            </a:r>
          </a:p>
          <a:p>
            <a:r>
              <a:rPr lang="en-US" sz="2000" dirty="0" smtClean="0"/>
              <a:t>   roles</a:t>
            </a:r>
            <a:r>
              <a:rPr lang="en-US" sz="2000" dirty="0"/>
              <a:t>, via ‘soft reboot’);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Back-up </a:t>
            </a:r>
            <a:r>
              <a:rPr lang="en-US" sz="2000" dirty="0"/>
              <a:t>and failure recovery (since management fully relies on </a:t>
            </a:r>
            <a:r>
              <a:rPr lang="en-US" sz="2000" i="1" dirty="0"/>
              <a:t>public</a:t>
            </a:r>
            <a:r>
              <a:rPr lang="en-US" sz="2000" dirty="0"/>
              <a:t> information).</a:t>
            </a:r>
            <a:endParaRPr lang="en-US" sz="2000" u="sng" dirty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Minimize trust dependencies.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Reduced reliance on trustworthy personnel;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Virtually no training requirements for operational personnel;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 removal of trust dependencies between different entities in value chain</a:t>
            </a:r>
          </a:p>
          <a:p>
            <a:r>
              <a:rPr lang="en-US" sz="2000" dirty="0" smtClean="0"/>
              <a:t>   (</a:t>
            </a:r>
            <a:r>
              <a:rPr lang="en-US" sz="2000" dirty="0"/>
              <a:t>whether OEM, vendor, system integrator, installer, or user).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Ease of security </a:t>
            </a:r>
            <a:r>
              <a:rPr lang="en-US" sz="2000" dirty="0" err="1"/>
              <a:t>auditability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Support for flexible deployment and business models.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Enforcement of standards compliance. </a:t>
            </a:r>
            <a:r>
              <a:rPr lang="en-US" sz="2000" dirty="0"/>
              <a:t> Enforcement possible by only issuing a certificate to devices from vendors that passed conformance testing.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steps.</a:t>
            </a:r>
            <a:r>
              <a:rPr lang="en-US" sz="2000" dirty="0"/>
              <a:t> A configuration tool may be used, but is not strictly necessary for trust enforcement.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0943" cy="276999"/>
          </a:xfrm>
          <a:noFill/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smtClean="0"/>
              <a:t>Security and ease of use</a:t>
            </a:r>
            <a:endParaRPr lang="en-US" sz="2000" i="1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online reliance on third parties for authentication (since networks may be spotty)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heterogeneous trust models (mix-and-match of multi-sourced devices)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May involve (local) third party for authorization policy enforcement only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device swap in the field, topology changes, role changes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No client/server model (since relationships may be peer-to-peer)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Low configuration overhead (billions of devices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to cheap to deploy securely)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No “prediction” of where devices may end up in the field (no “site survey”)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i="1" dirty="0" smtClean="0"/>
              <a:t>Protocol aspects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dirty="0" smtClean="0"/>
              <a:t>Minimize number of protocol passes (sleepy devices, reduced channel interference)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Maximize potential to parallelize computations, etc.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Support piggy-backing (if only since it may help reducing traffic, energy expenditure)</a:t>
            </a:r>
            <a:endParaRPr lang="en-US" sz="2000" i="1" dirty="0"/>
          </a:p>
          <a:p>
            <a:endParaRPr lang="en-US" sz="2000" dirty="0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Implications for FILS (1)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31,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716137" y="3214688"/>
            <a:ext cx="3270446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Details </a:t>
            </a:r>
          </a:p>
          <a:p>
            <a:pPr algn="ctr"/>
            <a:r>
              <a:rPr lang="en-US" sz="2000" i="1" dirty="0" smtClean="0"/>
              <a:t>on </a:t>
            </a:r>
          </a:p>
          <a:p>
            <a:pPr algn="ctr"/>
            <a:r>
              <a:rPr lang="en-US" sz="2000" i="1" dirty="0" smtClean="0"/>
              <a:t>cryptographic building blocks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4876</TotalTime>
  <Words>14101</Words>
  <Application>Microsoft Office PowerPoint</Application>
  <PresentationFormat>On-screen Show (4:3)</PresentationFormat>
  <Paragraphs>2403</Paragraphs>
  <Slides>87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802-11-Submission</vt:lpstr>
      <vt:lpstr>Authentication with Local Authentication  and  Optional Remote Authorization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479</cp:revision>
  <cp:lastPrinted>1998-02-10T13:28:06Z</cp:lastPrinted>
  <dcterms:created xsi:type="dcterms:W3CDTF">2011-10-10T06:18:28Z</dcterms:created>
  <dcterms:modified xsi:type="dcterms:W3CDTF">2012-08-31T20:25:44Z</dcterms:modified>
</cp:coreProperties>
</file>