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9"/>
  </p:notesMasterIdLst>
  <p:handoutMasterIdLst>
    <p:handoutMasterId r:id="rId90"/>
  </p:handoutMasterIdLst>
  <p:sldIdLst>
    <p:sldId id="417" r:id="rId2"/>
    <p:sldId id="410" r:id="rId3"/>
    <p:sldId id="412" r:id="rId4"/>
    <p:sldId id="411" r:id="rId5"/>
    <p:sldId id="398" r:id="rId6"/>
    <p:sldId id="400" r:id="rId7"/>
    <p:sldId id="401" r:id="rId8"/>
    <p:sldId id="405" r:id="rId9"/>
    <p:sldId id="427" r:id="rId10"/>
    <p:sldId id="418" r:id="rId11"/>
    <p:sldId id="419" r:id="rId12"/>
    <p:sldId id="420" r:id="rId13"/>
    <p:sldId id="421" r:id="rId14"/>
    <p:sldId id="426" r:id="rId15"/>
    <p:sldId id="422" r:id="rId16"/>
    <p:sldId id="428" r:id="rId17"/>
    <p:sldId id="429" r:id="rId18"/>
    <p:sldId id="430" r:id="rId19"/>
    <p:sldId id="406" r:id="rId20"/>
    <p:sldId id="423" r:id="rId21"/>
    <p:sldId id="424" r:id="rId22"/>
    <p:sldId id="431" r:id="rId23"/>
    <p:sldId id="413" r:id="rId24"/>
    <p:sldId id="415" r:id="rId25"/>
    <p:sldId id="432" r:id="rId26"/>
    <p:sldId id="383" r:id="rId27"/>
    <p:sldId id="345" r:id="rId28"/>
    <p:sldId id="303" r:id="rId29"/>
    <p:sldId id="357" r:id="rId30"/>
    <p:sldId id="358" r:id="rId31"/>
    <p:sldId id="361" r:id="rId32"/>
    <p:sldId id="362" r:id="rId33"/>
    <p:sldId id="302" r:id="rId34"/>
    <p:sldId id="321" r:id="rId35"/>
    <p:sldId id="301" r:id="rId36"/>
    <p:sldId id="329" r:id="rId37"/>
    <p:sldId id="309" r:id="rId38"/>
    <p:sldId id="379" r:id="rId39"/>
    <p:sldId id="311" r:id="rId40"/>
    <p:sldId id="380" r:id="rId41"/>
    <p:sldId id="381" r:id="rId42"/>
    <p:sldId id="334" r:id="rId43"/>
    <p:sldId id="333" r:id="rId44"/>
    <p:sldId id="347" r:id="rId45"/>
    <p:sldId id="348" r:id="rId46"/>
    <p:sldId id="335" r:id="rId47"/>
    <p:sldId id="336" r:id="rId48"/>
    <p:sldId id="306" r:id="rId49"/>
    <p:sldId id="337" r:id="rId50"/>
    <p:sldId id="338" r:id="rId51"/>
    <p:sldId id="339" r:id="rId52"/>
    <p:sldId id="340" r:id="rId53"/>
    <p:sldId id="341" r:id="rId54"/>
    <p:sldId id="342" r:id="rId55"/>
    <p:sldId id="365" r:id="rId56"/>
    <p:sldId id="364" r:id="rId57"/>
    <p:sldId id="363" r:id="rId58"/>
    <p:sldId id="372" r:id="rId59"/>
    <p:sldId id="373" r:id="rId60"/>
    <p:sldId id="375" r:id="rId61"/>
    <p:sldId id="376" r:id="rId62"/>
    <p:sldId id="382" r:id="rId63"/>
    <p:sldId id="374" r:id="rId64"/>
    <p:sldId id="360" r:id="rId65"/>
    <p:sldId id="377" r:id="rId66"/>
    <p:sldId id="359" r:id="rId67"/>
    <p:sldId id="328" r:id="rId68"/>
    <p:sldId id="322" r:id="rId69"/>
    <p:sldId id="323" r:id="rId70"/>
    <p:sldId id="324" r:id="rId71"/>
    <p:sldId id="325" r:id="rId72"/>
    <p:sldId id="326" r:id="rId73"/>
    <p:sldId id="327" r:id="rId74"/>
    <p:sldId id="366" r:id="rId75"/>
    <p:sldId id="385" r:id="rId76"/>
    <p:sldId id="386" r:id="rId77"/>
    <p:sldId id="370" r:id="rId78"/>
    <p:sldId id="388" r:id="rId79"/>
    <p:sldId id="389" r:id="rId80"/>
    <p:sldId id="390" r:id="rId81"/>
    <p:sldId id="391" r:id="rId82"/>
    <p:sldId id="392" r:id="rId83"/>
    <p:sldId id="393" r:id="rId84"/>
    <p:sldId id="394" r:id="rId85"/>
    <p:sldId id="395" r:id="rId86"/>
    <p:sldId id="396" r:id="rId87"/>
    <p:sldId id="397" r:id="rId88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66" d="100"/>
          <a:sy n="66" d="100"/>
        </p:scale>
        <p:origin x="-1956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26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802.19-09/0794r3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802.19-09/0794r3-draft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254B513-2B7C-43D8-A712-4A37BB61FAFC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70439" y="9908983"/>
            <a:ext cx="153888" cy="184666"/>
          </a:xfrm>
          <a:noFill/>
        </p:spPr>
        <p:txBody>
          <a:bodyPr/>
          <a:lstStyle/>
          <a:p>
            <a:fld id="{9AA22935-A3F5-4E8B-80D6-44BAC1F92E6E}" type="slidenum">
              <a:rPr lang="en-US"/>
              <a:pPr/>
              <a:t>77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355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14D98CF-99C4-41C9-9EBE-CB0CE94A114A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235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45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D6DBADE1-4DCA-4EB1-B47F-97DC571FB69B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55C408E5-2DF6-4C2F-B7DB-3BA2F4ACECC3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662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97D7D034-034D-49FD-997F-E1CF9ABB3911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266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765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4799F34-99F4-4377-BDB3-EA12A98F05F6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47EEE24-FAD9-4382-98C4-BA44AE5A9F7C}" type="slidenum">
              <a:rPr lang="en-US" smtClean="0"/>
              <a:pPr/>
              <a:t>83</a:t>
            </a:fld>
            <a:endParaRPr lang="en-US" smtClean="0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7C0301C-57F2-4EB9-9613-693DEC7FF1A1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07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8E0515A-DD60-4E2E-8743-4E3EE749151E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802.11-1408-r0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25,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448928F9-FA9C-4026-9183-38FA09FD77AF}" type="slidenum">
              <a:rPr lang="en-US" altLang="ja-JP" smtClean="0"/>
              <a:pPr>
                <a:defRPr/>
              </a:pPr>
              <a:t>59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317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317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75C86E3-3381-40D8-A687-E22064141F49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6763"/>
            <a:ext cx="5118100" cy="3840162"/>
          </a:xfrm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D58D3E74-2908-45D6-85BE-73F579D8A265}" type="slidenum">
              <a:rPr lang="en-US"/>
              <a:pPr/>
              <a:t>68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2A5F40F8-1BC0-493D-99A1-A2A9C79931C8}" type="slidenum">
              <a:rPr lang="en-US"/>
              <a:pPr/>
              <a:t>69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1CD7D4E-F9FE-4105-8B42-6A9F6528F18B}" type="slidenum">
              <a:rPr lang="en-US"/>
              <a:pPr/>
              <a:t>70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9296AAB9-FBF4-4B8C-9D9F-6FA442AD88BB}" type="slidenum">
              <a:rPr lang="en-US"/>
              <a:pPr/>
              <a:t>71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3DC7EFF1-572A-457C-A787-997B019BDDA7}" type="slidenum">
              <a:rPr lang="en-US"/>
              <a:pPr/>
              <a:t>72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9622" y="112306"/>
            <a:ext cx="1163780" cy="230832"/>
          </a:xfrm>
          <a:ln/>
        </p:spPr>
        <p:txBody>
          <a:bodyPr/>
          <a:lstStyle/>
          <a:p>
            <a:r>
              <a:rPr 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54188" y="9908983"/>
            <a:ext cx="1877116" cy="184666"/>
          </a:xfrm>
          <a:ln/>
        </p:spPr>
        <p:txBody>
          <a:bodyPr/>
          <a:lstStyle/>
          <a:p>
            <a:pPr lvl="4"/>
            <a:r>
              <a:rPr 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32206" y="9908983"/>
            <a:ext cx="492121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A485C9E8-026B-450F-8573-35C0B9D2C758}" type="slidenum">
              <a:rPr lang="en-US"/>
              <a:pPr/>
              <a:t>73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776288"/>
            <a:ext cx="5095875" cy="38227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7550" y="4861705"/>
            <a:ext cx="5204203" cy="46043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7407" tIns="48704" rIns="97407" bIns="48704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802.15-&lt;doc#&gt;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&lt;month year&gt;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&lt;author&gt;, &lt;company&gt;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0811034-E096-4AB3-9DDE-EB9C3E0B8537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6763"/>
            <a:ext cx="5119688" cy="3840162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0239" y="4861781"/>
            <a:ext cx="5678824" cy="4606253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11-12-0794r3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2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altLang="ja-JP" dirty="0" smtClean="0"/>
              <a:t>August 31, 2012</a:t>
            </a:r>
            <a:endParaRPr lang="en-US" altLang="ja-JP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sz="2100" dirty="0" smtClean="0">
                <a:ea typeface="ＭＳ Ｐゴシック" pitchFamily="-65" charset="-128"/>
              </a:rPr>
              <a:t>Authentication with Local Authentication </a:t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</a:rPr>
              <a:t>and </a:t>
            </a:r>
            <a:br>
              <a:rPr lang="en-US" altLang="ja-JP" sz="2100" dirty="0" smtClean="0">
                <a:ea typeface="ＭＳ Ｐゴシック" pitchFamily="-65" charset="-128"/>
              </a:rPr>
            </a:br>
            <a:r>
              <a:rPr lang="en-US" altLang="ja-JP" sz="2100" dirty="0" smtClean="0">
                <a:ea typeface="ＭＳ Ｐゴシック" pitchFamily="-65" charset="-128"/>
              </a:rPr>
              <a:t>Optional Remote Authorization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</a:t>
            </a:r>
            <a:r>
              <a:rPr lang="en-US" altLang="ja-JP" sz="2000" b="0" dirty="0" smtClean="0">
                <a:ea typeface="ＭＳ Ｐゴシック" pitchFamily="-65" charset="-128"/>
              </a:rPr>
              <a:t>2012-08-31</a:t>
            </a:r>
            <a:endParaRPr lang="en-US" altLang="ja-JP" sz="2000" b="0" dirty="0" smtClean="0">
              <a:ea typeface="ＭＳ Ｐゴシック" pitchFamily="-65" charset="-128"/>
            </a:endParaRP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086" y="6475413"/>
            <a:ext cx="2689839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 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10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72787" y="533400"/>
            <a:ext cx="61429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Public-Key Key Agreement (1)</a:t>
            </a:r>
            <a:endParaRPr lang="en-US" sz="2400" b="1" dirty="0"/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X</a:t>
              </a:r>
              <a:r>
                <a:rPr lang="en-US" i="1" dirty="0"/>
                <a:t>,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KeyInfo</a:t>
              </a:r>
              <a:r>
                <a:rPr lang="en-US" baseline="-25000" dirty="0" err="1" smtClean="0">
                  <a:solidFill>
                    <a:srgbClr val="0070C0"/>
                  </a:solidFill>
                </a:rPr>
                <a:t>A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72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Y,</a:t>
              </a:r>
              <a:r>
                <a:rPr lang="en-US" i="1" dirty="0"/>
                <a:t>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KeyInfo</a:t>
              </a:r>
              <a:r>
                <a:rPr lang="en-US" baseline="-25000" dirty="0" err="1" smtClean="0">
                  <a:solidFill>
                    <a:srgbClr val="0070C0"/>
                  </a:solidFill>
                </a:rPr>
                <a:t>B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 smtClean="0">
                  <a:solidFill>
                    <a:srgbClr val="0070C0"/>
                  </a:solidFill>
                </a:rPr>
                <a:t>MAC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</a:t>
              </a:r>
              <a:r>
                <a:rPr lang="en-US" dirty="0"/>
                <a:t>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68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smtClean="0">
                  <a:solidFill>
                    <a:srgbClr val="0070C0"/>
                  </a:solidFill>
                </a:rPr>
                <a:t>MAC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r>
                <a:rPr lang="en-US" dirty="0" smtClean="0"/>
                <a:t> </a:t>
              </a:r>
              <a:r>
                <a:rPr lang="en-US" dirty="0"/>
                <a:t>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</a:t>
            </a:r>
            <a:r>
              <a:rPr lang="en-US" sz="1600" dirty="0" smtClean="0"/>
              <a:t>pseudo-randomly </a:t>
            </a:r>
            <a:r>
              <a:rPr lang="en-US" sz="1600" dirty="0"/>
              <a:t>generates a short-term (ephemeral) public key pair 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</a:t>
            </a:r>
            <a:r>
              <a:rPr lang="en-US" sz="1600" dirty="0" smtClean="0"/>
              <a:t>  </a:t>
            </a:r>
            <a:r>
              <a:rPr lang="en-US" sz="1600" dirty="0" smtClean="0"/>
              <a:t>and</a:t>
            </a:r>
            <a:r>
              <a:rPr lang="en-US" sz="1600" dirty="0"/>
              <a:t> </a:t>
            </a:r>
            <a:r>
              <a:rPr lang="en-US" sz="1600" dirty="0" smtClean="0"/>
              <a:t>communicates </a:t>
            </a:r>
            <a:r>
              <a:rPr lang="en-US" sz="1600" dirty="0"/>
              <a:t>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39896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i="1" dirty="0" err="1" smtClean="0">
                <a:solidFill>
                  <a:srgbClr val="0070C0"/>
                </a:solidFill>
              </a:rPr>
              <a:t>KeyInfo</a:t>
            </a:r>
            <a:r>
              <a:rPr lang="en-US" dirty="0" smtClean="0"/>
              <a:t> that allows identification of </a:t>
            </a:r>
            <a:r>
              <a:rPr lang="en-US" dirty="0"/>
              <a:t>static public keys do not </a:t>
            </a:r>
            <a:endParaRPr lang="en-US" dirty="0" smtClean="0"/>
          </a:p>
          <a:p>
            <a:pPr eaLnBrk="1" hangingPunct="1"/>
            <a:r>
              <a:rPr lang="en-US" dirty="0" smtClean="0"/>
              <a:t>need </a:t>
            </a:r>
            <a:r>
              <a:rPr lang="en-US" dirty="0"/>
              <a:t>to be </a:t>
            </a:r>
            <a:r>
              <a:rPr lang="en-US" dirty="0" smtClean="0"/>
              <a:t>communicated</a:t>
            </a:r>
            <a:r>
              <a:rPr lang="en-US" dirty="0"/>
              <a:t>, if pre-established between parties. This </a:t>
            </a:r>
            <a:endParaRPr lang="en-US" dirty="0" smtClean="0"/>
          </a:p>
          <a:p>
            <a:pPr eaLnBrk="1" hangingPunct="1"/>
            <a:r>
              <a:rPr lang="en-US" dirty="0" smtClean="0"/>
              <a:t>does</a:t>
            </a:r>
            <a:r>
              <a:rPr lang="en-US" dirty="0"/>
              <a:t>, </a:t>
            </a:r>
            <a:r>
              <a:rPr lang="en-US" dirty="0" smtClean="0"/>
              <a:t>however, require </a:t>
            </a:r>
            <a:r>
              <a:rPr lang="en-US" dirty="0"/>
              <a:t>storage of status information.</a:t>
            </a:r>
            <a:endParaRPr lang="en-US" i="1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11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427083" y="533400"/>
            <a:ext cx="639938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Authenticated Public-Key Key Agreement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endParaRPr lang="en-GB" sz="1600" baseline="-25000" dirty="0">
              <a:solidFill>
                <a:srgbClr val="0070C0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shall have 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12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509317" y="533400"/>
            <a:ext cx="2234906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Key </a:t>
            </a:r>
            <a:r>
              <a:rPr lang="en-US" sz="2400" b="1" dirty="0" smtClean="0"/>
              <a:t>Info </a:t>
            </a:r>
            <a:r>
              <a:rPr lang="en-US" sz="2400" b="1" dirty="0" smtClean="0"/>
              <a:t>Field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7554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 smtClean="0"/>
              <a:t>Function of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i="1" dirty="0" smtClean="0"/>
              <a:t> field</a:t>
            </a:r>
            <a:endParaRPr lang="en-GB" sz="1600" i="1" dirty="0"/>
          </a:p>
          <a:p>
            <a:r>
              <a:rPr lang="en-GB" sz="1600" dirty="0" smtClean="0"/>
              <a:t>Distribution </a:t>
            </a:r>
            <a:r>
              <a:rPr lang="en-GB" sz="1600" dirty="0"/>
              <a:t>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endParaRPr lang="en-GB" sz="1600" baseline="-25000" dirty="0">
              <a:solidFill>
                <a:srgbClr val="0070C0"/>
              </a:solidFill>
            </a:endParaRPr>
          </a:p>
          <a:p>
            <a:endParaRPr lang="en-GB" sz="1600" i="1" dirty="0" smtClean="0"/>
          </a:p>
          <a:p>
            <a:r>
              <a:rPr lang="en-GB" sz="1600" i="1" dirty="0" smtClean="0"/>
              <a:t>O</a:t>
            </a:r>
            <a:r>
              <a:rPr lang="en-GB" sz="1600" i="1" dirty="0" smtClean="0"/>
              <a:t>ptions</a:t>
            </a:r>
            <a:endParaRPr lang="en-GB" sz="1600" i="1" dirty="0" smtClean="0"/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dirty="0" smtClean="0"/>
              <a:t>Device Certificates: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 smtClean="0"/>
              <a:t>=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600" dirty="0" err="1" smtClean="0">
                <a:solidFill>
                  <a:schemeClr val="accent6"/>
                </a:solidFill>
              </a:rPr>
              <a:t>Cert</a:t>
            </a:r>
            <a:r>
              <a:rPr lang="en-GB" sz="1600" baseline="-25000" dirty="0" err="1" smtClean="0">
                <a:solidFill>
                  <a:schemeClr val="accent6"/>
                </a:solidFill>
              </a:rPr>
              <a:t>CA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</a:t>
            </a:r>
            <a:r>
              <a:rPr lang="en-GB" sz="1600" dirty="0" smtClean="0"/>
              <a:t>		</a:t>
            </a:r>
            <a:r>
              <a:rPr lang="en-GB" sz="1600" u="sng" dirty="0" smtClean="0">
                <a:solidFill>
                  <a:schemeClr val="accent1">
                    <a:lumMod val="50000"/>
                  </a:schemeClr>
                </a:solidFill>
              </a:rPr>
              <a:t>Example: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 X509v3-style, etc.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Logical </a:t>
            </a:r>
            <a:r>
              <a:rPr lang="en-GB" sz="1600" u="sng" dirty="0" smtClean="0"/>
              <a:t>separation</a:t>
            </a:r>
            <a:r>
              <a:rPr lang="en-GB" sz="1600" dirty="0" smtClean="0"/>
              <a:t> of identifier space and public keys (same 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can get new public key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Device configuration does </a:t>
            </a:r>
            <a:r>
              <a:rPr lang="en-GB" sz="1600" u="sng" dirty="0" smtClean="0"/>
              <a:t>not</a:t>
            </a:r>
            <a:r>
              <a:rPr lang="en-GB" sz="1600" dirty="0" smtClean="0"/>
              <a:t> bind elements of identifier space and public keys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Assignment of identifier could precede crypto operations (e.g., transceiver chip with Id, </a:t>
            </a:r>
          </a:p>
          <a:p>
            <a:pPr lvl="1"/>
            <a:r>
              <a:rPr lang="en-GB" sz="1600" dirty="0" smtClean="0"/>
              <a:t>   with higher-layer crypto and binding added later on when building system)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Independent verification of authenticity binding </a:t>
            </a:r>
            <a:r>
              <a:rPr lang="en-GB" sz="1600" dirty="0" smtClean="0"/>
              <a:t>possible, trivial key extraction</a:t>
            </a:r>
            <a:endParaRPr lang="en-GB" sz="1600" dirty="0" smtClean="0"/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Authorization based on management of device identities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Requires CA who binds elements of identifier space and public keys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Manual “Certificates”: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 smtClean="0"/>
              <a:t>= </a:t>
            </a:r>
            <a:r>
              <a:rPr lang="en-GB" sz="1600" dirty="0" smtClean="0"/>
              <a:t>“(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</a:t>
            </a:r>
            <a:r>
              <a:rPr lang="en-GB" sz="1600" dirty="0" smtClean="0"/>
              <a:t>		</a:t>
            </a:r>
            <a:r>
              <a:rPr lang="en-GB" sz="1600" u="sng" dirty="0" smtClean="0">
                <a:solidFill>
                  <a:schemeClr val="accent1">
                    <a:lumMod val="50000"/>
                  </a:schemeClr>
                </a:solidFill>
              </a:rPr>
              <a:t>Example:</a:t>
            </a:r>
            <a:r>
              <a:rPr lang="en-GB" sz="1600" dirty="0" smtClean="0">
                <a:solidFill>
                  <a:schemeClr val="accent1">
                    <a:lumMod val="50000"/>
                  </a:schemeClr>
                </a:solidFill>
              </a:rPr>
              <a:t> hashed public keys, etc.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Logical </a:t>
            </a:r>
            <a:r>
              <a:rPr lang="en-GB" sz="1600" u="sng" dirty="0" smtClean="0"/>
              <a:t>binding</a:t>
            </a:r>
            <a:r>
              <a:rPr lang="en-GB" sz="1600" dirty="0" smtClean="0"/>
              <a:t> of identifier space and public keys </a:t>
            </a:r>
            <a:r>
              <a:rPr lang="en-GB" sz="1600" dirty="0" smtClean="0"/>
              <a:t>(new </a:t>
            </a:r>
            <a:r>
              <a:rPr lang="en-GB" sz="1600" dirty="0" smtClean="0"/>
              <a:t>public key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 </a:t>
            </a:r>
            <a:r>
              <a:rPr lang="en-GB" sz="1600" dirty="0" smtClean="0"/>
              <a:t>results in loss of 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Device configuration binds elements of identifier space and public keys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Assignment of identifiers cannot precede crypto operations (e.g., transceiver chip can only obtain Id</a:t>
            </a:r>
          </a:p>
          <a:p>
            <a:pPr lvl="1"/>
            <a:r>
              <a:rPr lang="en-GB" sz="1600" dirty="0" smtClean="0"/>
              <a:t>   once higher-layer crypto added later on when building system)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Independent verification of binding </a:t>
            </a:r>
            <a:r>
              <a:rPr lang="en-GB" sz="1600" dirty="0" smtClean="0"/>
              <a:t>possible</a:t>
            </a:r>
            <a:r>
              <a:rPr lang="en-GB" sz="1600" dirty="0" smtClean="0"/>
              <a:t>, trivial key extraction </a:t>
            </a:r>
            <a:endParaRPr lang="en-GB" sz="1600" dirty="0" smtClean="0"/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Authorization based on management of public-key related identities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Does not require CA for authentic binding, but no evidence on “sanity checks” key generation</a:t>
            </a:r>
          </a:p>
          <a:p>
            <a:r>
              <a:rPr lang="en-GB" sz="1600" dirty="0" smtClean="0"/>
              <a:t>Both require authentic authorization operations (device provisioning, personalization, etc.)</a:t>
            </a:r>
          </a:p>
          <a:p>
            <a:pPr>
              <a:buFont typeface="Wingdings" pitchFamily="2" charset="2"/>
              <a:buChar char="§"/>
            </a:pPr>
            <a:endParaRPr lang="en-GB" sz="1600" dirty="0" smtClean="0"/>
          </a:p>
          <a:p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13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358636" y="533400"/>
            <a:ext cx="253627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Key Computation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66171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 smtClean="0"/>
              <a:t>Function of  key computation</a:t>
            </a:r>
            <a:endParaRPr lang="en-GB" sz="1600" i="1" dirty="0"/>
          </a:p>
          <a:p>
            <a:r>
              <a:rPr lang="en-GB" sz="1600" dirty="0" smtClean="0"/>
              <a:t>Establishment </a:t>
            </a:r>
            <a:r>
              <a:rPr lang="en-GB" sz="1600" dirty="0" smtClean="0"/>
              <a:t>of shared secret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</a:p>
          <a:p>
            <a:endParaRPr lang="en-GB" sz="1600" i="1" dirty="0" smtClean="0"/>
          </a:p>
          <a:p>
            <a:r>
              <a:rPr lang="en-GB" sz="1600" i="1" dirty="0" smtClean="0"/>
              <a:t>O</a:t>
            </a:r>
            <a:r>
              <a:rPr lang="en-GB" sz="1600" i="1" dirty="0" smtClean="0"/>
              <a:t>ption</a:t>
            </a:r>
            <a:endParaRPr lang="en-GB" sz="1600" i="1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Unauthenticated </a:t>
            </a:r>
            <a:r>
              <a:rPr lang="en-GB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Diffie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-Hellmann: “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n-GB" sz="1600" i="1" dirty="0" err="1" smtClean="0">
                <a:solidFill>
                  <a:srgbClr val="FF0000"/>
                </a:solidFill>
              </a:rPr>
              <a:t>x</a:t>
            </a:r>
            <a:r>
              <a:rPr lang="en-GB" sz="1600" i="1" dirty="0" err="1" smtClean="0">
                <a:solidFill>
                  <a:srgbClr val="0070C0"/>
                </a:solidFill>
              </a:rPr>
              <a:t>Y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Cryptographic scheme standardized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with NIST SP 800-56A,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ANSI X9.63-2001</a:t>
            </a: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Computationally efficient</a:t>
            </a:r>
          </a:p>
          <a:p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en-US" sz="2400" b="1" dirty="0" smtClean="0"/>
              <a:t>Key </a:t>
            </a:r>
            <a:r>
              <a:rPr lang="en-US" sz="2400" b="1" dirty="0" smtClean="0"/>
              <a:t>Confirmation</a:t>
            </a:r>
          </a:p>
          <a:p>
            <a:endParaRPr lang="en-US" sz="1600" i="1" dirty="0" smtClean="0"/>
          </a:p>
          <a:p>
            <a:r>
              <a:rPr lang="en-US" sz="1600" i="1" dirty="0" smtClean="0"/>
              <a:t>Function of key confirmation</a:t>
            </a:r>
          </a:p>
          <a:p>
            <a:r>
              <a:rPr lang="en-US" sz="1600" dirty="0" smtClean="0"/>
              <a:t>Provides evidence that party computed the right key and actively participated</a:t>
            </a:r>
          </a:p>
          <a:p>
            <a:endParaRPr lang="en-US" sz="1600" dirty="0" smtClean="0"/>
          </a:p>
          <a:p>
            <a:r>
              <a:rPr lang="en-US" sz="1600" i="1" dirty="0" smtClean="0"/>
              <a:t>O</a:t>
            </a:r>
            <a:r>
              <a:rPr lang="en-US" sz="1600" i="1" dirty="0" smtClean="0"/>
              <a:t>ption</a:t>
            </a:r>
          </a:p>
          <a:p>
            <a:pPr>
              <a:buFont typeface="Wingdings" pitchFamily="2" charset="2"/>
              <a:buChar char="§"/>
            </a:pPr>
            <a:r>
              <a:rPr lang="en-US" sz="1600" dirty="0" smtClean="0"/>
              <a:t> Authentication code </a:t>
            </a:r>
            <a:r>
              <a:rPr lang="en-US" sz="1600" i="1" dirty="0" smtClean="0">
                <a:solidFill>
                  <a:srgbClr val="002060"/>
                </a:solidFill>
              </a:rPr>
              <a:t>MAC</a:t>
            </a:r>
            <a:r>
              <a:rPr lang="en-US" sz="1600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dirty="0" smtClean="0"/>
              <a:t> over  fields including “</a:t>
            </a:r>
            <a:r>
              <a:rPr lang="en-US" sz="1600" i="1" dirty="0" err="1" smtClean="0"/>
              <a:t>Id</a:t>
            </a:r>
            <a:r>
              <a:rPr lang="en-US" sz="1600" i="1" baseline="-25000" dirty="0" err="1" smtClean="0"/>
              <a:t>A</a:t>
            </a:r>
            <a:r>
              <a:rPr lang="en-US" sz="1600" dirty="0" smtClean="0"/>
              <a:t> || 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smtClean="0"/>
              <a:t> </a:t>
            </a:r>
            <a:r>
              <a:rPr lang="en-US" sz="1600" dirty="0" smtClean="0"/>
              <a:t>|| </a:t>
            </a:r>
            <a:r>
              <a:rPr lang="en-US" sz="1600" i="1" dirty="0" smtClean="0">
                <a:solidFill>
                  <a:schemeClr val="accent2"/>
                </a:solidFill>
              </a:rPr>
              <a:t>X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|| </a:t>
            </a:r>
            <a:r>
              <a:rPr lang="en-US" sz="1600" i="1" dirty="0" smtClean="0">
                <a:solidFill>
                  <a:schemeClr val="accent2"/>
                </a:solidFill>
              </a:rPr>
              <a:t>Y </a:t>
            </a:r>
            <a:r>
              <a:rPr lang="en-US" sz="1600" i="1" dirty="0" smtClean="0"/>
              <a:t>|| </a:t>
            </a:r>
            <a:r>
              <a:rPr lang="en-US" sz="1600" dirty="0" smtClean="0"/>
              <a:t>[</a:t>
            </a:r>
            <a:r>
              <a:rPr lang="en-US" sz="1600" i="1" dirty="0" err="1" smtClean="0">
                <a:solidFill>
                  <a:srgbClr val="002060"/>
                </a:solidFill>
              </a:rPr>
              <a:t>Text</a:t>
            </a:r>
            <a:r>
              <a:rPr lang="en-US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US" sz="1600" dirty="0" smtClean="0"/>
              <a:t>]” with key (derived from) </a:t>
            </a:r>
            <a:r>
              <a:rPr lang="en-US" sz="1600" i="1" dirty="0" smtClean="0">
                <a:solidFill>
                  <a:srgbClr val="FF0000"/>
                </a:solidFill>
              </a:rPr>
              <a:t>K</a:t>
            </a:r>
            <a:endParaRPr lang="en-US" sz="1600" dirty="0" smtClean="0"/>
          </a:p>
          <a:p>
            <a:pPr>
              <a:buFont typeface="Symbol" pitchFamily="18" charset="2"/>
              <a:buChar char="-"/>
            </a:pPr>
            <a:r>
              <a:rPr lang="en-US" sz="1600" dirty="0" smtClean="0"/>
              <a:t> Cryptographic scheme standardized with NIST SP 800-56A, NIST SP 800-38C/D, ANSI X9.63-2001</a:t>
            </a:r>
          </a:p>
          <a:p>
            <a:endParaRPr lang="en-US" sz="1600" u="sng" dirty="0" smtClean="0"/>
          </a:p>
          <a:p>
            <a:r>
              <a:rPr lang="en-US" sz="1600" u="sng" dirty="0" smtClean="0"/>
              <a:t>Note:</a:t>
            </a:r>
            <a:r>
              <a:rPr lang="en-US" sz="1600" dirty="0" smtClean="0"/>
              <a:t> The (optional) text field </a:t>
            </a:r>
            <a:r>
              <a:rPr lang="en-US" sz="1600" dirty="0" smtClean="0">
                <a:solidFill>
                  <a:srgbClr val="002060"/>
                </a:solidFill>
              </a:rPr>
              <a:t>[</a:t>
            </a:r>
            <a:r>
              <a:rPr lang="en-US" sz="1600" i="1" dirty="0" err="1" smtClean="0">
                <a:solidFill>
                  <a:srgbClr val="002060"/>
                </a:solidFill>
              </a:rPr>
              <a:t>Text</a:t>
            </a:r>
            <a:r>
              <a:rPr lang="en-US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US" sz="1600" dirty="0" smtClean="0">
                <a:solidFill>
                  <a:srgbClr val="002060"/>
                </a:solidFill>
              </a:rPr>
              <a:t>] </a:t>
            </a:r>
            <a:r>
              <a:rPr lang="en-US" sz="1600" dirty="0" smtClean="0"/>
              <a:t>allows piggy-backing of additional info from A to B with </a:t>
            </a:r>
          </a:p>
          <a:p>
            <a:r>
              <a:rPr lang="en-US" sz="1600" dirty="0" smtClean="0"/>
              <a:t>protocol flows (configuration info and the-like)</a:t>
            </a:r>
            <a:endParaRPr lang="en-US" sz="1600" u="sng" dirty="0" smtClean="0">
              <a:solidFill>
                <a:srgbClr val="002060"/>
              </a:solidFill>
            </a:endParaRPr>
          </a:p>
          <a:p>
            <a:pPr algn="ctr"/>
            <a:endParaRPr lang="en-US" sz="2400" b="1" dirty="0" smtClean="0"/>
          </a:p>
          <a:p>
            <a:endParaRPr lang="en-US" sz="2400" b="1" dirty="0" smtClean="0"/>
          </a:p>
          <a:p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14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2697081" y="533400"/>
            <a:ext cx="38593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Implicit K</a:t>
            </a:r>
            <a:r>
              <a:rPr lang="en-US" sz="2400" b="1" dirty="0" smtClean="0"/>
              <a:t>ey Authentication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7705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 smtClean="0"/>
              <a:t>Function of  key </a:t>
            </a:r>
            <a:r>
              <a:rPr lang="en-GB" sz="1600" i="1" dirty="0" smtClean="0"/>
              <a:t>authentication</a:t>
            </a:r>
            <a:endParaRPr lang="en-GB" sz="1600" i="1" dirty="0"/>
          </a:p>
          <a:p>
            <a:r>
              <a:rPr lang="en-GB" sz="1600" dirty="0" smtClean="0"/>
              <a:t>Verification that only party that may be capable of computing the key is indeed its perceived communicating  party</a:t>
            </a:r>
          </a:p>
          <a:p>
            <a:endParaRPr lang="en-GB" sz="1600" i="1" dirty="0" smtClean="0"/>
          </a:p>
          <a:p>
            <a:r>
              <a:rPr lang="en-GB" sz="1600" i="1" dirty="0" smtClean="0"/>
              <a:t>Options</a:t>
            </a:r>
          </a:p>
          <a:p>
            <a:endParaRPr lang="en-GB" sz="1600" i="1" dirty="0" smtClean="0"/>
          </a:p>
          <a:p>
            <a:r>
              <a:rPr lang="en-GB" sz="1600" dirty="0" smtClean="0"/>
              <a:t>1.  </a:t>
            </a:r>
            <a:r>
              <a:rPr lang="en-GB" sz="1600" i="1" dirty="0" err="1" smtClean="0"/>
              <a:t>KeyInfo</a:t>
            </a:r>
            <a:r>
              <a:rPr lang="en-GB" sz="1600" i="1" dirty="0" smtClean="0"/>
              <a:t> verification</a:t>
            </a:r>
            <a:endParaRPr lang="en-GB" sz="1600" i="1" dirty="0" smtClean="0"/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dirty="0" smtClean="0"/>
              <a:t>Device Certificates: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=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600" dirty="0" err="1" smtClean="0">
                <a:solidFill>
                  <a:schemeClr val="accent6"/>
                </a:solidFill>
              </a:rPr>
              <a:t>Cert</a:t>
            </a:r>
            <a:r>
              <a:rPr lang="en-GB" sz="1600" baseline="-25000" dirty="0" err="1" smtClean="0">
                <a:solidFill>
                  <a:schemeClr val="accent6"/>
                </a:solidFill>
              </a:rPr>
              <a:t>CA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X509v3-style ECDSA certificate, with SHA-256 hash function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</a:t>
            </a:r>
            <a:r>
              <a:rPr lang="en-GB" sz="1600" dirty="0" smtClean="0"/>
              <a:t>Cryptographic scheme standardized with FIPS Pub 180-2, FIPS Pub 186-3, ANSI X9.63-2001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</a:t>
            </a:r>
            <a:r>
              <a:rPr lang="en-GB" sz="1600" dirty="0" smtClean="0"/>
              <a:t>Certificate scheme standardized with RFC 3280, RFC 5480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 smtClean="0"/>
              <a:t>Manual </a:t>
            </a:r>
            <a:r>
              <a:rPr lang="en-GB" sz="1600" dirty="0" smtClean="0"/>
              <a:t>“Certificates”:</a:t>
            </a:r>
            <a:r>
              <a:rPr lang="en-GB" sz="1600" i="1" dirty="0" smtClean="0"/>
              <a:t>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= 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002060"/>
                </a:solidFill>
              </a:rPr>
              <a:t>Id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rgbClr val="002060"/>
                </a:solidFill>
              </a:rPr>
              <a:t>Q</a:t>
            </a:r>
            <a:r>
              <a:rPr lang="en-GB" sz="1600" baseline="-25000" dirty="0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)”</a:t>
            </a:r>
            <a:endParaRPr lang="en-GB" sz="1600" dirty="0" smtClean="0"/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</a:t>
            </a:r>
            <a:r>
              <a:rPr lang="en-GB" sz="1600" dirty="0" smtClean="0"/>
              <a:t>Same as device certificate, but now without signature field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</a:t>
            </a:r>
            <a:r>
              <a:rPr lang="en-GB" sz="1600" dirty="0" smtClean="0"/>
              <a:t>Scheme standardized with IETF</a:t>
            </a:r>
            <a:r>
              <a:rPr lang="en-GB" sz="1600" dirty="0" smtClean="0"/>
              <a:t>: </a:t>
            </a:r>
            <a:r>
              <a:rPr lang="en-GB" sz="1600" dirty="0" smtClean="0"/>
              <a:t>approved draft farrell-decade-ni-10 (“Naming things with hashes”)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 </a:t>
            </a:r>
            <a:r>
              <a:rPr lang="en-GB" sz="1600" i="1" dirty="0" err="1" smtClean="0">
                <a:solidFill>
                  <a:srgbClr val="002060"/>
                </a:solidFill>
              </a:rPr>
              <a:t>KeyInfo</a:t>
            </a:r>
            <a:r>
              <a:rPr lang="en-GB" sz="1600" baseline="-25000" dirty="0" err="1" smtClean="0">
                <a:solidFill>
                  <a:srgbClr val="002060"/>
                </a:solidFill>
              </a:rPr>
              <a:t>A</a:t>
            </a:r>
            <a:r>
              <a:rPr lang="en-GB" sz="1600" dirty="0" smtClean="0"/>
              <a:t> can be locally stored as hashed version (e.g., using SHA-256 hash function)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sz="1600" dirty="0" smtClean="0"/>
              <a:t>2.  </a:t>
            </a:r>
            <a:r>
              <a:rPr lang="en-GB" sz="1600" i="1" dirty="0" smtClean="0"/>
              <a:t>Implicit key authentication</a:t>
            </a:r>
            <a:endParaRPr lang="en-US" sz="1600" i="1" dirty="0" smtClean="0"/>
          </a:p>
          <a:p>
            <a:r>
              <a:rPr lang="en-US" sz="1600" dirty="0" smtClean="0"/>
              <a:t>Signature (for A) </a:t>
            </a:r>
            <a:r>
              <a:rPr lang="en-US" sz="1600" i="1" dirty="0" smtClean="0">
                <a:solidFill>
                  <a:srgbClr val="002060"/>
                </a:solidFill>
                <a:sym typeface="Symbol"/>
              </a:rPr>
              <a:t></a:t>
            </a:r>
            <a:r>
              <a:rPr lang="en-US" sz="1600" baseline="-25000" dirty="0" smtClean="0">
                <a:solidFill>
                  <a:srgbClr val="002060"/>
                </a:solidFill>
                <a:sym typeface="Symbol"/>
              </a:rPr>
              <a:t>A</a:t>
            </a:r>
            <a:r>
              <a:rPr lang="en-US" sz="1600" i="1" dirty="0" smtClean="0">
                <a:sym typeface="Symbol"/>
              </a:rPr>
              <a:t> </a:t>
            </a:r>
            <a:r>
              <a:rPr lang="en-US" sz="1600" dirty="0" smtClean="0"/>
              <a:t>over fields including “</a:t>
            </a:r>
            <a:r>
              <a:rPr lang="en-US" sz="1600" i="1" dirty="0" err="1" smtClean="0"/>
              <a:t>Id</a:t>
            </a:r>
            <a:r>
              <a:rPr lang="en-US" sz="1600" i="1" baseline="-25000" dirty="0" err="1" smtClean="0"/>
              <a:t>A</a:t>
            </a:r>
            <a:r>
              <a:rPr lang="en-US" sz="1600" dirty="0" smtClean="0"/>
              <a:t> || </a:t>
            </a:r>
            <a:r>
              <a:rPr lang="en-US" sz="1600" i="1" dirty="0" smtClean="0">
                <a:solidFill>
                  <a:schemeClr val="accent2"/>
                </a:solidFill>
              </a:rPr>
              <a:t>X</a:t>
            </a:r>
            <a:r>
              <a:rPr lang="en-US" sz="1600" baseline="-25000" dirty="0" smtClean="0"/>
              <a:t> </a:t>
            </a:r>
            <a:r>
              <a:rPr lang="en-US" sz="1600" dirty="0" smtClean="0"/>
              <a:t>” using A’s private key</a:t>
            </a:r>
            <a:r>
              <a:rPr lang="en-GB" sz="1600" dirty="0" smtClean="0"/>
              <a:t> 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endParaRPr lang="en-US" sz="1600" dirty="0" smtClean="0"/>
          </a:p>
          <a:p>
            <a:pPr lvl="1">
              <a:buFont typeface="Symbol" pitchFamily="18" charset="2"/>
              <a:buChar char="-"/>
            </a:pPr>
            <a:r>
              <a:rPr lang="en-US" sz="1600" dirty="0" smtClean="0"/>
              <a:t> </a:t>
            </a:r>
            <a:r>
              <a:rPr lang="en-US" sz="1600" dirty="0" smtClean="0"/>
              <a:t>Cryptographic scheme standardized </a:t>
            </a:r>
            <a:r>
              <a:rPr lang="en-US" sz="1600" dirty="0" smtClean="0"/>
              <a:t>with </a:t>
            </a:r>
            <a:r>
              <a:rPr lang="en-US" sz="1600" dirty="0" smtClean="0"/>
              <a:t>FIPS Pub 180-2, FIPS Pub 186-3, ANSI X9.63-2001</a:t>
            </a: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15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563823" y="533400"/>
            <a:ext cx="212590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Curve Options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403187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 smtClean="0"/>
              <a:t>Options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Prime curve: P-256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FIPS Pub 186-3, NIST SP 800-56a, ANSI X9.63-2001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Binary curve: K-283</a:t>
            </a:r>
          </a:p>
          <a:p>
            <a:pPr lvl="1">
              <a:buFont typeface="Symbol" pitchFamily="18" charset="2"/>
              <a:buChar char="-"/>
            </a:pPr>
            <a:r>
              <a:rPr lang="en-GB" sz="1600" dirty="0" smtClean="0"/>
              <a:t> FIPS Pub 18-3, NIST </a:t>
            </a:r>
            <a:r>
              <a:rPr lang="en-GB" sz="1600" dirty="0" smtClean="0"/>
              <a:t>SP </a:t>
            </a:r>
            <a:r>
              <a:rPr lang="en-GB" sz="1600" dirty="0" smtClean="0"/>
              <a:t>800-56a, ANSI X9.63-2001</a:t>
            </a:r>
          </a:p>
          <a:p>
            <a:r>
              <a:rPr lang="en-GB" sz="1600" dirty="0" smtClean="0"/>
              <a:t>No point compresssion</a:t>
            </a:r>
          </a:p>
          <a:p>
            <a:endParaRPr lang="en-GB" sz="1600" dirty="0" smtClean="0"/>
          </a:p>
          <a:p>
            <a:r>
              <a:rPr lang="en-GB" sz="1600" u="sng" dirty="0" smtClean="0"/>
              <a:t>Notes:</a:t>
            </a:r>
            <a:r>
              <a:rPr lang="en-GB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Prime curves: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more </a:t>
            </a:r>
            <a:r>
              <a:rPr lang="en-GB" sz="1600" dirty="0" smtClean="0"/>
              <a:t>vulnerable to crypto implementation attacks (side </a:t>
            </a:r>
            <a:r>
              <a:rPr lang="en-GB" sz="1600" dirty="0" smtClean="0"/>
              <a:t>channel/fault </a:t>
            </a:r>
            <a:r>
              <a:rPr lang="en-GB" sz="1600" dirty="0" smtClean="0"/>
              <a:t>attacks</a:t>
            </a:r>
            <a:r>
              <a:rPr lang="en-GB" sz="1600" dirty="0" smtClean="0"/>
              <a:t>) and denial of service attack;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most suitable when </a:t>
            </a:r>
            <a:r>
              <a:rPr lang="en-GB" sz="1600" dirty="0" smtClean="0"/>
              <a:t>implemented on platform with efficient integer </a:t>
            </a:r>
            <a:r>
              <a:rPr lang="en-GB" sz="1600" dirty="0" smtClean="0"/>
              <a:t>arithmetic;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 smtClean="0"/>
              <a:t>Binary curves: 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</a:t>
            </a:r>
            <a:r>
              <a:rPr lang="en-GB" sz="1600" dirty="0" smtClean="0"/>
              <a:t>l</a:t>
            </a:r>
            <a:r>
              <a:rPr lang="en-GB" sz="1600" dirty="0" smtClean="0"/>
              <a:t>ess vulnerable to crypto implementation attacks (side channel/fault attacks) and denial of service attacks;</a:t>
            </a:r>
          </a:p>
          <a:p>
            <a:pPr>
              <a:buFont typeface="Symbol" pitchFamily="18" charset="2"/>
              <a:buChar char="-"/>
            </a:pPr>
            <a:r>
              <a:rPr lang="en-GB" sz="1600" dirty="0" smtClean="0"/>
              <a:t> most suitable for resource-constrained, sensor-style platforms (e.g., 802.11af, low energy mode)</a:t>
            </a:r>
          </a:p>
          <a:p>
            <a:endParaRPr lang="en-GB" sz="1600" dirty="0" smtClean="0"/>
          </a:p>
          <a:p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16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334630" y="3214688"/>
            <a:ext cx="4033476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Details </a:t>
            </a:r>
          </a:p>
          <a:p>
            <a:pPr algn="ctr"/>
            <a:r>
              <a:rPr lang="en-US" sz="2000" i="1" dirty="0" smtClean="0"/>
              <a:t>on </a:t>
            </a:r>
          </a:p>
          <a:p>
            <a:pPr algn="ctr"/>
            <a:r>
              <a:rPr lang="en-US" sz="2000" i="1" dirty="0" smtClean="0"/>
              <a:t>m</a:t>
            </a:r>
            <a:r>
              <a:rPr lang="en-US" sz="2000" i="1" dirty="0" smtClean="0"/>
              <a:t>essage formats, state machines, etc.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17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202117" y="3214688"/>
            <a:ext cx="6298519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(</a:t>
            </a:r>
            <a:r>
              <a:rPr lang="en-US" sz="2000" i="1" dirty="0" smtClean="0">
                <a:solidFill>
                  <a:srgbClr val="FF0000"/>
                </a:solidFill>
              </a:rPr>
              <a:t>DETAILS STILL TO FOLLOW</a:t>
            </a:r>
            <a:r>
              <a:rPr lang="en-US" sz="2000" i="1" dirty="0" smtClean="0"/>
              <a:t>)</a:t>
            </a:r>
          </a:p>
          <a:p>
            <a:pPr algn="ctr"/>
            <a:r>
              <a:rPr lang="en-US" sz="2000" i="1" dirty="0" smtClean="0"/>
              <a:t>Alignment with EAP-RP protocol, so as</a:t>
            </a:r>
          </a:p>
          <a:p>
            <a:pPr algn="ctr"/>
            <a:r>
              <a:rPr lang="en-US" sz="2000" i="1" dirty="0" smtClean="0"/>
              <a:t>to exploit commonalities and strive for single state machine</a:t>
            </a:r>
          </a:p>
          <a:p>
            <a:pPr algn="ctr"/>
            <a:r>
              <a:rPr lang="en-US" sz="2000" i="1" dirty="0" smtClean="0"/>
              <a:t>(which could also align with SAE protocol 802.11s)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18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774128" y="3214688"/>
            <a:ext cx="1154482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Summary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19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6096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57200" y="25908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33400" y="5257800"/>
            <a:ext cx="4343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68005" y="533400"/>
            <a:ext cx="95410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Scope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CA" sz="1600" dirty="0" smtClean="0"/>
              <a:t> Security, 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Higher-Layer Aspects (only piggy-back “hook”)</a:t>
            </a:r>
            <a:endParaRPr lang="en-CA" sz="1600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72519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Key agreements: ECDH </a:t>
            </a:r>
            <a:r>
              <a:rPr lang="en-GB" sz="1600" dirty="0" smtClean="0"/>
              <a:t>with signed </a:t>
            </a:r>
            <a:r>
              <a:rPr lang="en-GB" sz="1600" dirty="0" smtClean="0"/>
              <a:t>exponents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(b) Curves: </a:t>
            </a:r>
            <a:r>
              <a:rPr lang="en-GB" sz="1600" dirty="0" smtClean="0"/>
              <a:t>P-256; </a:t>
            </a:r>
            <a:r>
              <a:rPr lang="en-GB" sz="1600" dirty="0" smtClean="0"/>
              <a:t>K-283</a:t>
            </a:r>
          </a:p>
          <a:p>
            <a:pPr marL="342900" indent="-342900"/>
            <a:r>
              <a:rPr lang="en-GB" sz="1600" dirty="0" smtClean="0"/>
              <a:t>	(c) Certificates: X509-style w/ECDSA; </a:t>
            </a:r>
            <a:r>
              <a:rPr lang="en-GB" sz="1600" dirty="0" smtClean="0"/>
              <a:t>(hashed) </a:t>
            </a:r>
            <a:r>
              <a:rPr lang="en-GB" sz="1600" dirty="0" smtClean="0"/>
              <a:t>public keys</a:t>
            </a:r>
          </a:p>
          <a:p>
            <a:pPr marL="342900" indent="-342900"/>
            <a:r>
              <a:rPr lang="en-GB" sz="1600" dirty="0" smtClean="0"/>
              <a:t>	</a:t>
            </a:r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802.11-Style Architectures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1600" dirty="0" smtClean="0"/>
              <a:t>Standards-compliance</a:t>
            </a:r>
            <a:r>
              <a:rPr lang="en-GB" sz="1600" dirty="0" smtClean="0"/>
              <a:t>:  NIST SP 800-56a, FIPS 180-2, FIPS </a:t>
            </a:r>
            <a:r>
              <a:rPr lang="en-GB" sz="1600" dirty="0" smtClean="0"/>
              <a:t>186-3, </a:t>
            </a:r>
            <a:r>
              <a:rPr lang="en-GB" sz="1600" dirty="0" smtClean="0"/>
              <a:t>RFC 5480, NIST SP 800-38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1600" dirty="0" smtClean="0"/>
              <a:t>Cryptographic </a:t>
            </a:r>
            <a:r>
              <a:rPr lang="en-GB" sz="1600" dirty="0" smtClean="0"/>
              <a:t>scrutiny: all well-studied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1600" dirty="0" smtClean="0"/>
              <a:t>Exploiting </a:t>
            </a:r>
            <a:r>
              <a:rPr lang="en-GB" sz="1600" dirty="0" smtClean="0"/>
              <a:t>commonalities state machines, protocol flows of all proposed options</a:t>
            </a:r>
          </a:p>
          <a:p>
            <a:pPr marL="800100" lvl="1" indent="-342900">
              <a:buFont typeface="Wingdings" pitchFamily="2" charset="2"/>
              <a:buChar char="§"/>
            </a:pPr>
            <a:r>
              <a:rPr lang="en-GB" sz="1600" dirty="0" smtClean="0"/>
              <a:t>Works </a:t>
            </a:r>
            <a:r>
              <a:rPr lang="en-GB" sz="1600" dirty="0" smtClean="0"/>
              <a:t>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</a:t>
            </a:r>
            <a:r>
              <a:rPr lang="en-GB" sz="1600" dirty="0" smtClean="0"/>
              <a:t>P-256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</a:t>
            </a:r>
            <a:r>
              <a:rPr lang="en-GB" sz="1600" dirty="0" smtClean="0"/>
              <a:t>K-283</a:t>
            </a: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21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747897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key, authorization lists</a:t>
            </a:r>
          </a:p>
          <a:p>
            <a:pPr marL="342900" indent="-342900"/>
            <a:r>
              <a:rPr lang="en-GB" sz="1600" dirty="0" smtClean="0"/>
              <a:t>       (2) “manual” public-key based: verifiers need authentic installation “manual </a:t>
            </a:r>
            <a:r>
              <a:rPr lang="en-GB" sz="1600" dirty="0" err="1" smtClean="0"/>
              <a:t>certs</a:t>
            </a:r>
            <a:r>
              <a:rPr lang="en-GB" sz="1600" dirty="0" smtClean="0"/>
              <a:t>” of all communicating</a:t>
            </a:r>
          </a:p>
          <a:p>
            <a:pPr marL="342900" indent="-342900"/>
            <a:r>
              <a:rPr lang="en-GB" sz="1600" dirty="0" smtClean="0"/>
              <a:t>             parties</a:t>
            </a:r>
          </a:p>
          <a:p>
            <a:pPr marL="342900" indent="-342900"/>
            <a:r>
              <a:rPr lang="en-GB" sz="1600" dirty="0" smtClean="0"/>
              <a:t>  </a:t>
            </a:r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22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839851" y="3214688"/>
            <a:ext cx="102303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Motions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126705" y="533400"/>
            <a:ext cx="703673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</a:t>
            </a:r>
            <a:r>
              <a:rPr lang="en-US" sz="2400" b="1" dirty="0" smtClean="0"/>
              <a:t>otions - </a:t>
            </a:r>
            <a:r>
              <a:rPr lang="en-US" sz="2400" b="1" dirty="0" smtClean="0">
                <a:solidFill>
                  <a:srgbClr val="00B050"/>
                </a:solidFill>
              </a:rPr>
              <a:t>Recap from July 2012 session [all passed]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990600"/>
            <a:ext cx="9144000" cy="9202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dirty="0" smtClean="0"/>
          </a:p>
          <a:p>
            <a:r>
              <a:rPr lang="en-CA" sz="1600" b="1" dirty="0" smtClean="0"/>
              <a:t>Motion 1 - Add </a:t>
            </a:r>
            <a:r>
              <a:rPr lang="en-CA" sz="1600" b="1" dirty="0" smtClean="0"/>
              <a:t>the following text to Subsection 4.1 “Pre-established security context” of the Security Framework Document:</a:t>
            </a:r>
          </a:p>
          <a:p>
            <a:endParaRPr lang="en-CA" sz="1600" b="1" dirty="0" smtClean="0"/>
          </a:p>
          <a:p>
            <a:r>
              <a:rPr lang="en-CA" sz="1600" dirty="0" smtClean="0"/>
              <a:t>The draft specification shall include support for a FILS authentication mechanism that does not </a:t>
            </a:r>
            <a:r>
              <a:rPr lang="en-CA" sz="1600" i="1" dirty="0" smtClean="0"/>
              <a:t>require </a:t>
            </a:r>
          </a:p>
          <a:p>
            <a:r>
              <a:rPr lang="en-CA" sz="1600" dirty="0" smtClean="0"/>
              <a:t>online involvement of a third party for authentication (of course, it </a:t>
            </a:r>
            <a:r>
              <a:rPr lang="en-CA" sz="1600" i="1" dirty="0" smtClean="0"/>
              <a:t>may</a:t>
            </a:r>
            <a:r>
              <a:rPr lang="en-CA" sz="1600" dirty="0" smtClean="0"/>
              <a:t> involve it for authorization and </a:t>
            </a:r>
          </a:p>
          <a:p>
            <a:r>
              <a:rPr lang="en-CA" sz="1600" dirty="0" smtClean="0"/>
              <a:t>does </a:t>
            </a:r>
            <a:r>
              <a:rPr lang="en-CA" sz="1600" i="1" dirty="0" smtClean="0"/>
              <a:t>not preclude</a:t>
            </a:r>
            <a:r>
              <a:rPr lang="en-CA" sz="1600" dirty="0" smtClean="0"/>
              <a:t> online involvement for authentication).</a:t>
            </a:r>
          </a:p>
          <a:p>
            <a:endParaRPr lang="en-CA" sz="1600" dirty="0" smtClean="0"/>
          </a:p>
          <a:p>
            <a:r>
              <a:rPr lang="en-CA" sz="1600" b="1" dirty="0" smtClean="0"/>
              <a:t>Motion  2 - Add </a:t>
            </a:r>
            <a:r>
              <a:rPr lang="en-CA" sz="1600" b="1" dirty="0" smtClean="0"/>
              <a:t>the following text to Subsection 4.1 “Pre-established security context” of the Security Framework Document:</a:t>
            </a:r>
          </a:p>
          <a:p>
            <a:endParaRPr lang="en-CA" sz="1600" b="1" dirty="0" smtClean="0"/>
          </a:p>
          <a:p>
            <a:r>
              <a:rPr lang="en-CA" sz="1600" dirty="0" smtClean="0"/>
              <a:t>The draft specification shall include support for a public-key based authenticated key agreement scheme as a mechanism for fast FILS authentication</a:t>
            </a:r>
            <a:r>
              <a:rPr lang="en-CA" sz="1600" dirty="0" smtClean="0"/>
              <a:t>.</a:t>
            </a:r>
          </a:p>
          <a:p>
            <a:endParaRPr lang="en-CA" sz="1600" dirty="0" smtClean="0"/>
          </a:p>
          <a:p>
            <a:r>
              <a:rPr lang="en-CA" sz="1600" b="1" dirty="0" smtClean="0"/>
              <a:t>Motion 3 - Add </a:t>
            </a:r>
            <a:r>
              <a:rPr lang="en-CA" sz="1600" b="1" dirty="0" smtClean="0"/>
              <a:t>the following text to Subsection 4.1 “Pre-established security context” of the Security Framework Document:</a:t>
            </a:r>
          </a:p>
          <a:p>
            <a:endParaRPr lang="en-CA" sz="1600" dirty="0" smtClean="0"/>
          </a:p>
          <a:p>
            <a:r>
              <a:rPr lang="en-CA" sz="1600" dirty="0" smtClean="0"/>
              <a:t>The draft specification shall include support for a public-key based authenticated key agreement scheme based on NIST approved schemes using ECDH and ECDSA at 128-bit cryptographic bit strength</a:t>
            </a:r>
            <a:r>
              <a:rPr lang="en-CA" sz="1600" dirty="0" smtClean="0"/>
              <a:t>.</a:t>
            </a:r>
            <a:r>
              <a:rPr lang="en-CA" sz="1600" b="1" dirty="0" smtClean="0"/>
              <a:t>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Motion 4 - Amend </a:t>
            </a:r>
            <a:r>
              <a:rPr lang="en-CA" sz="1600" b="1" dirty="0" smtClean="0"/>
              <a:t>the motions #1, #2, #3 previously adopted to replace “Security Framework Document” by “Specification Framework Document”.</a:t>
            </a:r>
            <a:endParaRPr lang="en-US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52464" y="533400"/>
            <a:ext cx="21852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New Motion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dirty="0" smtClean="0"/>
          </a:p>
          <a:p>
            <a:r>
              <a:rPr lang="en-CA" sz="1600" b="1" dirty="0" smtClean="0"/>
              <a:t>Add </a:t>
            </a:r>
            <a:r>
              <a:rPr lang="en-CA" sz="1600" b="1" dirty="0" smtClean="0"/>
              <a:t>the following text to Subsection 4.1 “Pre-established security context” of the Security Framework Document:</a:t>
            </a:r>
          </a:p>
          <a:p>
            <a:endParaRPr lang="en-CA" sz="1600" b="1" dirty="0" smtClean="0"/>
          </a:p>
          <a:p>
            <a:r>
              <a:rPr lang="en-CA" sz="1600" dirty="0" smtClean="0"/>
              <a:t>The draft specification shall include support for a public-key based authenticated key agreement scheme </a:t>
            </a:r>
            <a:r>
              <a:rPr lang="en-CA" sz="1600" dirty="0" smtClean="0"/>
              <a:t>based, where the underlying elliptic curve is one of the NIST curves with 128-bit  c</a:t>
            </a:r>
            <a:r>
              <a:rPr lang="en-CA" sz="1600" dirty="0" smtClean="0"/>
              <a:t>ryptographic bit strength specified in FIPS Pub 186-3.</a:t>
            </a:r>
          </a:p>
          <a:p>
            <a:endParaRPr lang="en-CA" sz="1600" dirty="0" smtClean="0"/>
          </a:p>
          <a:p>
            <a:r>
              <a:rPr lang="en-CA" sz="1600" dirty="0" smtClean="0"/>
              <a:t>Moved</a:t>
            </a:r>
            <a:r>
              <a:rPr lang="en-CA" sz="1600" dirty="0" smtClean="0"/>
              <a:t>:</a:t>
            </a:r>
            <a:endParaRPr lang="en-CA" sz="1600" dirty="0" smtClean="0"/>
          </a:p>
          <a:p>
            <a:r>
              <a:rPr lang="en-CA" sz="1600" dirty="0" smtClean="0"/>
              <a:t>Seconded</a:t>
            </a:r>
            <a:r>
              <a:rPr lang="en-CA" sz="1600" dirty="0" smtClean="0"/>
              <a:t>:</a:t>
            </a:r>
            <a:endParaRPr lang="en-CA" sz="1600" dirty="0" smtClean="0"/>
          </a:p>
          <a:p>
            <a:r>
              <a:rPr lang="en-CA" sz="1600" dirty="0" smtClean="0"/>
              <a:t>Y/N/A: 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>
                <a:solidFill>
                  <a:srgbClr val="FF0000"/>
                </a:solidFill>
              </a:rPr>
              <a:t>Some more motions to make sure we capture the crypto parts properly, so that this is clear even if protocol flows, formatting will change a little bit over time...</a:t>
            </a:r>
          </a:p>
          <a:p>
            <a:endParaRPr lang="en-CA" sz="1600" dirty="0" smtClean="0">
              <a:solidFill>
                <a:srgbClr val="FF0000"/>
              </a:solidFill>
            </a:endParaRPr>
          </a:p>
          <a:p>
            <a:r>
              <a:rPr lang="en-CA" sz="1600" dirty="0" smtClean="0">
                <a:solidFill>
                  <a:srgbClr val="FF0000"/>
                </a:solidFill>
              </a:rPr>
              <a:t>Details to follow in updated version</a:t>
            </a:r>
            <a:endParaRPr lang="en-CA" sz="1600" dirty="0" smtClean="0">
              <a:solidFill>
                <a:srgbClr val="FF0000"/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552464" y="533400"/>
            <a:ext cx="21852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New Motion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CA" sz="1600" dirty="0" smtClean="0"/>
          </a:p>
          <a:p>
            <a:r>
              <a:rPr lang="en-CA" sz="1600" b="1" dirty="0" smtClean="0"/>
              <a:t>Include the scheme as specified in 12/052r3</a:t>
            </a:r>
          </a:p>
          <a:p>
            <a:r>
              <a:rPr lang="en-CA" sz="1600" b="1" dirty="0" smtClean="0">
                <a:solidFill>
                  <a:srgbClr val="FF0000"/>
                </a:solidFill>
              </a:rPr>
              <a:t>Actually, still wish to align this document with EAP-RP proposals, so as to make this more cool, etc.</a:t>
            </a:r>
          </a:p>
          <a:p>
            <a:endParaRPr lang="en-CA" sz="1600" b="1" dirty="0" smtClean="0">
              <a:solidFill>
                <a:srgbClr val="FF0000"/>
              </a:solidFill>
            </a:endParaRPr>
          </a:p>
          <a:p>
            <a:r>
              <a:rPr lang="en-CA" sz="1600" b="1" dirty="0" smtClean="0">
                <a:solidFill>
                  <a:srgbClr val="FF0000"/>
                </a:solidFill>
              </a:rPr>
              <a:t>So, this motion is just a placeholder of “things to come” for now.</a:t>
            </a:r>
            <a:endParaRPr lang="en-CA" sz="1600" b="1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Moved</a:t>
            </a:r>
            <a:r>
              <a:rPr lang="en-CA" sz="1600" dirty="0" smtClean="0"/>
              <a:t>:</a:t>
            </a:r>
            <a:endParaRPr lang="en-CA" sz="1600" dirty="0" smtClean="0"/>
          </a:p>
          <a:p>
            <a:r>
              <a:rPr lang="en-CA" sz="1600" dirty="0" smtClean="0"/>
              <a:t>Seconded</a:t>
            </a:r>
            <a:r>
              <a:rPr lang="en-CA" sz="1600" dirty="0" smtClean="0"/>
              <a:t>:</a:t>
            </a:r>
            <a:endParaRPr lang="en-CA" sz="1600" dirty="0" smtClean="0"/>
          </a:p>
          <a:p>
            <a:r>
              <a:rPr lang="en-CA" sz="1600" dirty="0" smtClean="0"/>
              <a:t>Y/N/A: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26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600653" y="3214688"/>
            <a:ext cx="3501408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Back-up Slides </a:t>
            </a:r>
          </a:p>
          <a:p>
            <a:pPr algn="ctr"/>
            <a:r>
              <a:rPr lang="en-US" sz="2000" dirty="0" smtClean="0"/>
              <a:t>(from presentations 11/1408r13)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27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16680" y="533400"/>
            <a:ext cx="105670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Actors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9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8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Initiator/responder model</a:t>
            </a:r>
          </a:p>
          <a:p>
            <a:r>
              <a:rPr lang="en-CA" sz="1600" dirty="0" smtClean="0"/>
              <a:t>All peer-to-peer protocols are role-symmetrical (i.e., the role of initiator/responder roles are interchangeable).</a:t>
            </a:r>
          </a:p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Cautionary NOTE − On Limitations of Cryptography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may provide logical assurances as to a device’s identity, where and when</a:t>
            </a:r>
          </a:p>
          <a:p>
            <a:r>
              <a:rPr lang="en-CA" sz="1600" dirty="0" smtClean="0"/>
              <a:t>  communications originated, whom it was intended for, whom this can be read by, etc.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Cryptographic techniques do, however, only provide </a:t>
            </a:r>
            <a:r>
              <a:rPr lang="en-CA" sz="1600" i="1" dirty="0" smtClean="0"/>
              <a:t>mechanical assurances</a:t>
            </a:r>
            <a:r>
              <a:rPr lang="en-CA" sz="1600" dirty="0" smtClean="0"/>
              <a:t> and can generally not</a:t>
            </a:r>
          </a:p>
          <a:p>
            <a:r>
              <a:rPr lang="en-CA" sz="1600" dirty="0" smtClean="0"/>
              <a:t>   substitute human </a:t>
            </a:r>
            <a:r>
              <a:rPr lang="en-CA" sz="1600" i="1" dirty="0" smtClean="0"/>
              <a:t>authorization </a:t>
            </a:r>
            <a:r>
              <a:rPr lang="en-CA" sz="1600" dirty="0" smtClean="0"/>
              <a:t>decision elements (unless the latter are not important, such as with random,</a:t>
            </a:r>
          </a:p>
          <a:p>
            <a:r>
              <a:rPr lang="en-CA" sz="1600" dirty="0" smtClean="0"/>
              <a:t>   ad-hoc networks).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28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742455" y="533400"/>
            <a:ext cx="380514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Desired Protocol Properties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Security-Related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Parties executing a security protocol should be explicitly aware of its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>
                <a:sym typeface="Symbol"/>
              </a:rPr>
              <a:t>C</a:t>
            </a:r>
            <a:r>
              <a:rPr lang="en-CA" sz="1600" dirty="0" smtClean="0">
                <a:sym typeface="Symbol"/>
              </a:rPr>
              <a:t>ompromise of keys or devices should have limited effect on security of other devices or services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Attacks should not have a serious impact beyond the time interval/space during/in which these take place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minimize the impact of network outages, denial of service attacks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Communication flows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Security protocols should allow to be run locally, without third party involvement, if at all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The number of message exchanges for a joining client device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Message exchanges should be structured so as to allow parallel execution of protocol steps, if possible</a:t>
            </a:r>
          </a:p>
          <a:p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Computational cost</a:t>
            </a:r>
          </a:p>
          <a:p>
            <a:pPr>
              <a:buFont typeface="Wingdings" pitchFamily="2" charset="2"/>
              <a:buChar char="§"/>
            </a:pPr>
            <a:r>
              <a:rPr lang="en-CA" sz="1600" b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Security protocols should not impose an undue computational burden, esp. on joining client devices (An exception here may arise, when recovering from an event seriously impacting availability of the network.)</a:t>
            </a:r>
            <a:endParaRPr lang="en-CA" sz="1600" b="1" dirty="0" smtClean="0">
              <a:sym typeface="Symbol"/>
            </a:endParaRPr>
          </a:p>
          <a:p>
            <a:pPr>
              <a:buFont typeface="Wingdings" pitchFamily="2" charset="2"/>
              <a:buChar char="§"/>
            </a:pPr>
            <a:endParaRPr lang="en-CA" sz="1600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Device capabilities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an accurate time-keeping mechanism should be reduced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Computational/time latency trade-offs should be tweaked to benefit those of joining client, if possible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“homogeneous trust models” should be reduced, without jeopardizing security 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ym typeface="Symbol"/>
              </a:rPr>
              <a:t> Dependency on on-board trusted platforms and trusted I/O interfaces should be reduced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29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699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(1)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>
                <a:sym typeface="Symbol"/>
              </a:rPr>
              <a:t>Actors</a:t>
            </a:r>
          </a:p>
          <a:p>
            <a:endParaRPr lang="en-CA" sz="1600" b="1" dirty="0" smtClean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</p:txBody>
      </p:sp>
      <p:grpSp>
        <p:nvGrpSpPr>
          <p:cNvPr id="6" name="Group 112"/>
          <p:cNvGrpSpPr>
            <a:grpSpLocks/>
          </p:cNvGrpSpPr>
          <p:nvPr/>
        </p:nvGrpSpPr>
        <p:grpSpPr bwMode="auto">
          <a:xfrm>
            <a:off x="76200" y="1219200"/>
            <a:ext cx="457284" cy="304395"/>
            <a:chOff x="3733800" y="990600"/>
            <a:chExt cx="457200" cy="304800"/>
          </a:xfrm>
        </p:grpSpPr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3801297" y="990600"/>
              <a:ext cx="295220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A</a:t>
              </a:r>
            </a:p>
          </p:txBody>
        </p:sp>
      </p:grpSp>
      <p:grpSp>
        <p:nvGrpSpPr>
          <p:cNvPr id="8" name="Group 112"/>
          <p:cNvGrpSpPr>
            <a:grpSpLocks/>
          </p:cNvGrpSpPr>
          <p:nvPr/>
        </p:nvGrpSpPr>
        <p:grpSpPr bwMode="auto">
          <a:xfrm>
            <a:off x="76200" y="1905000"/>
            <a:ext cx="457284" cy="304395"/>
            <a:chOff x="3733800" y="990600"/>
            <a:chExt cx="457200" cy="304800"/>
          </a:xfrm>
        </p:grpSpPr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3805304" y="990600"/>
              <a:ext cx="287206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/>
                <a:t>B</a:t>
              </a:r>
            </a:p>
          </p:txBody>
        </p:sp>
      </p:grpSp>
      <p:grpSp>
        <p:nvGrpSpPr>
          <p:cNvPr id="9" name="Group 23"/>
          <p:cNvGrpSpPr/>
          <p:nvPr/>
        </p:nvGrpSpPr>
        <p:grpSpPr>
          <a:xfrm>
            <a:off x="0" y="2590800"/>
            <a:ext cx="609600" cy="304395"/>
            <a:chOff x="152400" y="2819400"/>
            <a:chExt cx="609600" cy="304395"/>
          </a:xfrm>
        </p:grpSpPr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228600" y="2819400"/>
              <a:ext cx="457284" cy="30439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 flipH="1">
              <a:off x="152400" y="2819400"/>
              <a:ext cx="6096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KDC</a:t>
              </a:r>
              <a:endParaRPr lang="en-US" dirty="0"/>
            </a:p>
          </p:txBody>
        </p:sp>
      </p:grpSp>
      <p:grpSp>
        <p:nvGrpSpPr>
          <p:cNvPr id="12" name="Group 112"/>
          <p:cNvGrpSpPr>
            <a:grpSpLocks/>
          </p:cNvGrpSpPr>
          <p:nvPr/>
        </p:nvGrpSpPr>
        <p:grpSpPr bwMode="auto">
          <a:xfrm>
            <a:off x="76200" y="3352800"/>
            <a:ext cx="457284" cy="304395"/>
            <a:chOff x="3733800" y="990600"/>
            <a:chExt cx="457200" cy="30480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3733800" y="990600"/>
              <a:ext cx="4572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0" name="Text Box 8"/>
            <p:cNvSpPr txBox="1">
              <a:spLocks noChangeArrowheads="1"/>
            </p:cNvSpPr>
            <p:nvPr/>
          </p:nvSpPr>
          <p:spPr bwMode="auto">
            <a:xfrm>
              <a:off x="3750011" y="990600"/>
              <a:ext cx="39779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dirty="0" smtClean="0"/>
                <a:t>CA</a:t>
              </a:r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685800" y="11430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Client </a:t>
            </a:r>
            <a:r>
              <a:rPr lang="en-CA" sz="1600" dirty="0" smtClean="0">
                <a:sym typeface="Symbol"/>
              </a:rPr>
              <a:t> This device may move in and out of networks (that may be alien to it) and may have </a:t>
            </a:r>
          </a:p>
          <a:p>
            <a:r>
              <a:rPr lang="en-CA" sz="1600" dirty="0" smtClean="0">
                <a:sym typeface="Symbol"/>
              </a:rPr>
              <a:t>little network management functionality on board.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</a:t>
            </a:r>
            <a:r>
              <a:rPr lang="en-CA" sz="1600" i="1" dirty="0" smtClean="0">
                <a:sym typeface="Symbol"/>
              </a:rPr>
              <a:t> </a:t>
            </a:r>
            <a:r>
              <a:rPr lang="en-CA" sz="1600" dirty="0" smtClean="0">
                <a:sym typeface="Symbol"/>
              </a:rPr>
              <a:t>nomadic, promiscuous, constrained.</a:t>
            </a:r>
          </a:p>
          <a:p>
            <a:r>
              <a:rPr lang="en-CA" sz="1600" b="1" dirty="0" smtClean="0">
                <a:sym typeface="Symbol"/>
              </a:rPr>
              <a:t>Access point  </a:t>
            </a:r>
            <a:r>
              <a:rPr lang="en-CA" sz="1600" dirty="0" smtClean="0">
                <a:sym typeface="Symbol"/>
              </a:rPr>
              <a:t>This device may be more tied into a relatively stable infrastructure and may</a:t>
            </a:r>
          </a:p>
          <a:p>
            <a:r>
              <a:rPr lang="en-CA" sz="1600" dirty="0" smtClean="0">
                <a:sym typeface="Symbol"/>
              </a:rPr>
              <a:t>have more support for network management functionality or have reliable access hereto (e.g., via </a:t>
            </a:r>
          </a:p>
          <a:p>
            <a:r>
              <a:rPr lang="en-CA" sz="1600" dirty="0" smtClean="0">
                <a:sym typeface="Symbol"/>
              </a:rPr>
              <a:t>a back-end system).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anchor, semi-stable connectivity, access portal.</a:t>
            </a:r>
          </a:p>
          <a:p>
            <a:r>
              <a:rPr lang="en-CA" sz="1600" b="1" dirty="0" smtClean="0">
                <a:sym typeface="Symbol"/>
              </a:rPr>
              <a:t>Server  </a:t>
            </a:r>
            <a:r>
              <a:rPr lang="en-CA" sz="1600" dirty="0" smtClean="0">
                <a:sym typeface="Symbol"/>
              </a:rPr>
              <a:t>This device provides stable infrastructure and network management support, either intra-domain or inter domain (thereby, offering homogeneous or even heterogeneous functionality).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core function, high availability, human-operator support.</a:t>
            </a:r>
          </a:p>
          <a:p>
            <a:r>
              <a:rPr lang="en-CA" sz="1600" b="1" dirty="0" smtClean="0">
                <a:sym typeface="Symbol"/>
              </a:rPr>
              <a:t>CA  </a:t>
            </a:r>
            <a:r>
              <a:rPr lang="en-CA" sz="1600" dirty="0" smtClean="0">
                <a:sym typeface="Symbol"/>
              </a:rPr>
              <a:t>This device vouches for trust credentials, usually in offline way. </a:t>
            </a:r>
            <a:r>
              <a:rPr lang="en-CA" sz="1600" i="1" dirty="0" smtClean="0">
                <a:sym typeface="Symbol"/>
              </a:rPr>
              <a:t>Key words</a:t>
            </a:r>
            <a:r>
              <a:rPr lang="en-CA" sz="1600" dirty="0" smtClean="0">
                <a:sym typeface="Symbol"/>
              </a:rPr>
              <a:t>: trust anchor.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37338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Protocols involving a third party assume communications with this third party to take place via the access point (since being the device more tied into infrastructure). </a:t>
            </a:r>
            <a:endParaRPr lang="en-CA" sz="1600" b="1" dirty="0" smtClean="0"/>
          </a:p>
          <a:p>
            <a:endParaRPr lang="en-CA" sz="1600" b="1" dirty="0" smtClean="0"/>
          </a:p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Configuration/Parameterization. </a:t>
            </a:r>
            <a:r>
              <a:rPr lang="en-CA" sz="1600" dirty="0" smtClean="0"/>
              <a:t>Access Point B distributes configuration information to Client A, such as </a:t>
            </a:r>
          </a:p>
          <a:p>
            <a:pPr marL="174625" indent="-174625"/>
            <a:r>
              <a:rPr lang="en-CA" sz="1600" dirty="0" smtClean="0">
                <a:sym typeface="Symbol"/>
              </a:rPr>
              <a:t>   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</a:t>
            </a:r>
            <a:r>
              <a:rPr lang="en-CA" sz="1600" dirty="0" smtClean="0">
                <a:sym typeface="Symbol"/>
              </a:rPr>
              <a:t>.</a:t>
            </a:r>
            <a:endParaRPr lang="en-CA" sz="1600" i="1" dirty="0" smtClean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-1066800" y="5791200"/>
            <a:ext cx="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215330" y="533400"/>
            <a:ext cx="485947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Conformance with </a:t>
            </a:r>
            <a:r>
              <a:rPr lang="en-US" sz="2400" b="1" dirty="0" err="1" smtClean="0"/>
              <a:t>Tgai</a:t>
            </a:r>
            <a:r>
              <a:rPr lang="en-US" sz="2400" b="1" dirty="0" smtClean="0"/>
              <a:t> PAR &amp; 5C </a:t>
            </a:r>
            <a:endParaRPr lang="en-US" sz="2400" b="1" dirty="0"/>
          </a:p>
        </p:txBody>
      </p:sp>
      <p:graphicFrame>
        <p:nvGraphicFramePr>
          <p:cNvPr id="6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30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9703" y="533400"/>
            <a:ext cx="741068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Authentication vs. Authorization (2)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>
              <a:lnSpc>
                <a:spcPct val="150000"/>
              </a:lnSpc>
            </a:pPr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grpSp>
        <p:nvGrpSpPr>
          <p:cNvPr id="98" name="Group 97"/>
          <p:cNvGrpSpPr/>
          <p:nvPr/>
        </p:nvGrpSpPr>
        <p:grpSpPr>
          <a:xfrm>
            <a:off x="228600" y="3505200"/>
            <a:ext cx="8227587" cy="2133600"/>
            <a:chOff x="457200" y="3962400"/>
            <a:chExt cx="8227587" cy="2133600"/>
          </a:xfrm>
        </p:grpSpPr>
        <p:grpSp>
          <p:nvGrpSpPr>
            <p:cNvPr id="21" name="Group 5"/>
            <p:cNvGrpSpPr>
              <a:grpSpLocks/>
            </p:cNvGrpSpPr>
            <p:nvPr/>
          </p:nvGrpSpPr>
          <p:grpSpPr bwMode="auto">
            <a:xfrm>
              <a:off x="457200" y="39624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26" name="Group 9"/>
            <p:cNvGrpSpPr>
              <a:grpSpLocks/>
            </p:cNvGrpSpPr>
            <p:nvPr/>
          </p:nvGrpSpPr>
          <p:grpSpPr bwMode="auto">
            <a:xfrm>
              <a:off x="2286000" y="39624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685800" y="45720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4114800" y="39624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1066800" y="42672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5146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514600" y="4800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971800" y="4495800"/>
              <a:ext cx="119776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(</a:t>
              </a:r>
              <a:r>
                <a:rPr lang="en-CA" i="1" dirty="0" smtClean="0"/>
                <a:t>Authentication</a:t>
              </a:r>
              <a:r>
                <a:rPr lang="en-CA" dirty="0" smtClean="0"/>
                <a:t>)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685800" y="42672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514600" y="5181600"/>
              <a:ext cx="1828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971800" y="48768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50" name="Group 9"/>
            <p:cNvGrpSpPr>
              <a:grpSpLocks/>
            </p:cNvGrpSpPr>
            <p:nvPr/>
          </p:nvGrpSpPr>
          <p:grpSpPr bwMode="auto">
            <a:xfrm>
              <a:off x="4800600" y="44196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343400" y="4267200"/>
              <a:ext cx="0" cy="1676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3434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3434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3" name="Group 9"/>
            <p:cNvGrpSpPr>
              <a:grpSpLocks/>
            </p:cNvGrpSpPr>
            <p:nvPr/>
          </p:nvGrpSpPr>
          <p:grpSpPr bwMode="auto">
            <a:xfrm>
              <a:off x="4800600" y="48768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3434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7" name="Group 9"/>
            <p:cNvGrpSpPr>
              <a:grpSpLocks/>
            </p:cNvGrpSpPr>
            <p:nvPr/>
          </p:nvGrpSpPr>
          <p:grpSpPr bwMode="auto">
            <a:xfrm>
              <a:off x="4800600" y="53340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685800" y="4953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685800" y="53340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343400" y="5943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4800600" y="57912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715000" y="4876800"/>
              <a:ext cx="29697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subscription credentials for WiFi access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715000" y="4419600"/>
              <a:ext cx="184768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e.g., IP address assignment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31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93099" y="533400"/>
            <a:ext cx="750391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With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cxnSp>
        <p:nvCxnSpPr>
          <p:cNvPr id="64" name="Straight Connector 63"/>
          <p:cNvCxnSpPr>
            <a:endCxn id="32" idx="1"/>
          </p:cNvCxnSpPr>
          <p:nvPr/>
        </p:nvCxnSpPr>
        <p:spPr bwMode="auto">
          <a:xfrm>
            <a:off x="3454400" y="3632200"/>
            <a:ext cx="431800" cy="1111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 flipV="1">
            <a:off x="4368800" y="3706001"/>
            <a:ext cx="660400" cy="2399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Only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788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 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4419600" y="3733800"/>
            <a:ext cx="566737" cy="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>
            <a:endCxn id="31" idx="1"/>
          </p:cNvCxnSpPr>
          <p:nvPr/>
        </p:nvCxnSpPr>
        <p:spPr bwMode="auto">
          <a:xfrm>
            <a:off x="4572000" y="3276600"/>
            <a:ext cx="457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33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249454" y="533400"/>
            <a:ext cx="279115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Security Definitions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143000"/>
            <a:ext cx="9144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Key Establishment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Protocol whereby a shared secret becomes available to two or more parties for subsequent cryptographic use</a:t>
            </a:r>
          </a:p>
          <a:p>
            <a:r>
              <a:rPr lang="en-CA" sz="1600" b="1" dirty="0" smtClean="0">
                <a:sym typeface="Symbol"/>
              </a:rPr>
              <a:t>Key Transport  </a:t>
            </a:r>
            <a:r>
              <a:rPr lang="en-CA" sz="1600" dirty="0" smtClean="0">
                <a:sym typeface="Symbol"/>
              </a:rPr>
              <a:t>Key establishment technique where one party creates/obtains the secret and securely transfers it to other(s)</a:t>
            </a:r>
          </a:p>
          <a:p>
            <a:r>
              <a:rPr lang="en-CA" sz="1600" b="1" dirty="0" smtClean="0">
                <a:sym typeface="Symbol"/>
              </a:rPr>
              <a:t>Key Agreement  </a:t>
            </a:r>
            <a:r>
              <a:rPr lang="en-CA" sz="1600" dirty="0" smtClean="0">
                <a:sym typeface="Symbol"/>
              </a:rPr>
              <a:t>Key establishment technique where the shared secret is derived based on information contributed by each of the parties involved, ideally so that no party can predetermine this secret value</a:t>
            </a:r>
            <a:endParaRPr lang="en-CA" sz="1600" b="1" dirty="0" smtClean="0"/>
          </a:p>
          <a:p>
            <a:r>
              <a:rPr lang="en-CA" sz="1600" b="1" dirty="0" smtClean="0"/>
              <a:t>Implicit Key Authentication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as to which specifically identified parties possibly </a:t>
            </a:r>
            <a:r>
              <a:rPr lang="en-CA" sz="1600" i="1" dirty="0" smtClean="0">
                <a:sym typeface="Symbol"/>
              </a:rPr>
              <a:t>may</a:t>
            </a:r>
            <a:r>
              <a:rPr lang="en-CA" sz="1600" dirty="0" smtClean="0">
                <a:sym typeface="Symbol"/>
              </a:rPr>
              <a:t> gain access to a specific key</a:t>
            </a:r>
            <a:endParaRPr lang="en-CA" sz="1600" b="1" dirty="0" smtClean="0"/>
          </a:p>
          <a:p>
            <a:r>
              <a:rPr lang="en-CA" sz="1600" b="1" dirty="0" smtClean="0"/>
              <a:t>Key Confirmation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Assurance that second (possibly unknown) party has possession of a particular key</a:t>
            </a:r>
            <a:endParaRPr lang="en-CA" sz="1600" b="1" dirty="0" smtClean="0"/>
          </a:p>
          <a:p>
            <a:r>
              <a:rPr lang="en-CA" sz="1600" b="1" dirty="0" smtClean="0"/>
              <a:t>Explicit Key Authentication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Combination of implicit key authentication and key confirmation</a:t>
            </a:r>
            <a:endParaRPr lang="en-CA" sz="1600" b="1" dirty="0"/>
          </a:p>
          <a:p>
            <a:r>
              <a:rPr lang="en-CA" sz="1600" b="1" dirty="0" smtClean="0"/>
              <a:t>Unilateral Key Control </a:t>
            </a:r>
            <a:r>
              <a:rPr lang="en-CA" sz="1600" b="1" dirty="0" smtClean="0">
                <a:sym typeface="Symbol"/>
              </a:rPr>
              <a:t> </a:t>
            </a:r>
            <a:r>
              <a:rPr lang="en-CA" sz="1600" dirty="0" smtClean="0">
                <a:sym typeface="Symbol"/>
              </a:rPr>
              <a:t>Key establishment protocol whereby one party can influence the shared secret</a:t>
            </a:r>
          </a:p>
          <a:p>
            <a:r>
              <a:rPr lang="en-CA" sz="1600" b="1" dirty="0" smtClean="0">
                <a:sym typeface="Symbol"/>
              </a:rPr>
              <a:t>Forward Secrecy  </a:t>
            </a:r>
            <a:r>
              <a:rPr lang="en-CA" sz="1600" dirty="0" smtClean="0">
                <a:sym typeface="Symbol"/>
              </a:rPr>
              <a:t>Assurance that compromise of long-term keys does not compromise past session keys</a:t>
            </a:r>
          </a:p>
          <a:p>
            <a:r>
              <a:rPr lang="en-CA" sz="1600" b="1" dirty="0" smtClean="0">
                <a:sym typeface="Symbol"/>
              </a:rPr>
              <a:t>Entity Authentication  </a:t>
            </a:r>
            <a:r>
              <a:rPr lang="en-CA" sz="1600" dirty="0" smtClean="0">
                <a:sym typeface="Symbol"/>
              </a:rPr>
              <a:t>Assurance of active involvement of second explicitly identified party in protocol</a:t>
            </a:r>
          </a:p>
          <a:p>
            <a:r>
              <a:rPr lang="en-CA" sz="1600" b="1" dirty="0" smtClean="0">
                <a:sym typeface="Symbol"/>
              </a:rPr>
              <a:t>Mutual vs. Unilateral  </a:t>
            </a:r>
            <a:r>
              <a:rPr lang="en-CA" sz="1600" dirty="0" smtClean="0">
                <a:sym typeface="Symbol"/>
              </a:rPr>
              <a:t>Adjective indicating symmetry, resp. asymmetry, of assurances amongst parties</a:t>
            </a:r>
          </a:p>
          <a:p>
            <a:r>
              <a:rPr lang="en-CA" sz="1600" b="1" dirty="0" smtClean="0">
                <a:sym typeface="Symbol"/>
              </a:rPr>
              <a:t>Identity Protection </a:t>
            </a:r>
            <a:r>
              <a:rPr lang="en-CA" sz="1600" dirty="0" smtClean="0">
                <a:sym typeface="Symbol"/>
              </a:rPr>
              <a:t> Assurance as to which specifically identified parties may gain access to identity info</a:t>
            </a:r>
            <a:endParaRPr lang="en-CA" sz="1600" b="1" dirty="0">
              <a:sym typeface="Symbol"/>
            </a:endParaRPr>
          </a:p>
          <a:p>
            <a:endParaRPr lang="en-CA" sz="1600" b="1" dirty="0" smtClean="0">
              <a:sym typeface="Symbol"/>
            </a:endParaRPr>
          </a:p>
          <a:p>
            <a:r>
              <a:rPr lang="en-CA" sz="1600" b="1" dirty="0" smtClean="0">
                <a:sym typeface="Symbol"/>
              </a:rPr>
              <a:t>Certificate </a:t>
            </a:r>
            <a:r>
              <a:rPr lang="en-CA" sz="1600" dirty="0" smtClean="0">
                <a:sym typeface="Symbol"/>
              </a:rPr>
              <a:t> Credential that vouches for authenticity of binding between a public key and other information, including the identity of the owner of the public key in question</a:t>
            </a:r>
          </a:p>
          <a:p>
            <a:r>
              <a:rPr lang="en-CA" sz="1600" b="1" dirty="0" smtClean="0">
                <a:sym typeface="Symbol"/>
              </a:rPr>
              <a:t>Key Possession </a:t>
            </a:r>
            <a:r>
              <a:rPr lang="en-CA" sz="1600" dirty="0" smtClean="0">
                <a:sym typeface="Symbol"/>
              </a:rPr>
              <a:t>Assurance that a specific (possibly unknown) party has possession of a particular key</a:t>
            </a:r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u="sng" dirty="0" smtClean="0"/>
              <a:t>Esoteric properties:</a:t>
            </a:r>
          </a:p>
          <a:p>
            <a:r>
              <a:rPr lang="en-CA" sz="1600" b="1" dirty="0" smtClean="0"/>
              <a:t>Unknown Key Share Resilience, Session Key Retrieval, Key Compromise Impersonation  </a:t>
            </a:r>
            <a:endParaRPr lang="en-CA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34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91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</a:t>
            </a:r>
            <a:r>
              <a:rPr lang="en-US" sz="1600" dirty="0"/>
              <a:t>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other’s certificate.</a:t>
            </a:r>
          </a:p>
          <a:p>
            <a:pPr marL="457200" indent="-457200">
              <a:lnSpc>
                <a:spcPct val="150000"/>
              </a:lnSpc>
            </a:pPr>
            <a:r>
              <a:rPr lang="en-US" sz="1600" dirty="0" smtClean="0"/>
              <a:t>This taxonomy includes all “trust bootstrapping scenarios” that may result in cryptographic assurances.</a:t>
            </a: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1511571" y="533400"/>
            <a:ext cx="626690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Peer-to-Peer, </a:t>
            </a:r>
            <a:r>
              <a:rPr lang="en-US" sz="2400" b="1" dirty="0" smtClean="0"/>
              <a:t>or with </a:t>
            </a:r>
            <a:r>
              <a:rPr lang="en-US" sz="2400" b="1" dirty="0"/>
              <a:t>Involvement Third Party</a:t>
            </a:r>
          </a:p>
        </p:txBody>
      </p:sp>
      <p:grpSp>
        <p:nvGrpSpPr>
          <p:cNvPr id="68" name="Group 67"/>
          <p:cNvGrpSpPr/>
          <p:nvPr/>
        </p:nvGrpSpPr>
        <p:grpSpPr>
          <a:xfrm>
            <a:off x="533400" y="1524001"/>
            <a:ext cx="2701938" cy="581394"/>
            <a:chOff x="533400" y="1524001"/>
            <a:chExt cx="2701938" cy="581394"/>
          </a:xfrm>
        </p:grpSpPr>
        <p:grpSp>
          <p:nvGrpSpPr>
            <p:cNvPr id="4154" name="Group 112"/>
            <p:cNvGrpSpPr>
              <a:grpSpLocks/>
            </p:cNvGrpSpPr>
            <p:nvPr/>
          </p:nvGrpSpPr>
          <p:grpSpPr bwMode="auto">
            <a:xfrm>
              <a:off x="762042" y="1524001"/>
              <a:ext cx="457284" cy="304395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dirty="0"/>
                  <a:t>A</a:t>
                </a:r>
              </a:p>
            </p:txBody>
          </p:sp>
        </p:grpSp>
        <p:grpSp>
          <p:nvGrpSpPr>
            <p:cNvPr id="4155" name="Group 113"/>
            <p:cNvGrpSpPr>
              <a:grpSpLocks/>
            </p:cNvGrpSpPr>
            <p:nvPr/>
          </p:nvGrpSpPr>
          <p:grpSpPr bwMode="auto">
            <a:xfrm>
              <a:off x="2591177" y="1524001"/>
              <a:ext cx="457284" cy="304395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540" y="1676198"/>
              <a:ext cx="1219423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396"/>
              <a:ext cx="875561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535" y="1828395"/>
              <a:ext cx="87280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dirty="0"/>
            </a:p>
          </p:txBody>
        </p:sp>
      </p:grpSp>
      <p:grpSp>
        <p:nvGrpSpPr>
          <p:cNvPr id="4103" name="Group 185"/>
          <p:cNvGrpSpPr>
            <a:grpSpLocks/>
          </p:cNvGrpSpPr>
          <p:nvPr/>
        </p:nvGrpSpPr>
        <p:grpSpPr bwMode="auto">
          <a:xfrm>
            <a:off x="4572000" y="1143000"/>
            <a:ext cx="2835544" cy="1800344"/>
            <a:chOff x="4267200" y="1143000"/>
            <a:chExt cx="2836084" cy="1801118"/>
          </a:xfrm>
        </p:grpSpPr>
        <p:grpSp>
          <p:nvGrpSpPr>
            <p:cNvPr id="4138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139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4141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4119" name="Text Box 57"/>
          <p:cNvSpPr txBox="1">
            <a:spLocks noChangeArrowheads="1"/>
          </p:cNvSpPr>
          <p:nvPr/>
        </p:nvSpPr>
        <p:spPr bwMode="auto">
          <a:xfrm>
            <a:off x="285069" y="3352800"/>
            <a:ext cx="227466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Public-Key </a:t>
            </a:r>
            <a:r>
              <a:rPr lang="en-US" sz="1400" b="1" dirty="0"/>
              <a:t>Key Agreement</a:t>
            </a:r>
          </a:p>
        </p:txBody>
      </p:sp>
      <p:sp>
        <p:nvSpPr>
          <p:cNvPr id="4120" name="Text Box 57"/>
          <p:cNvSpPr txBox="1">
            <a:spLocks noChangeArrowheads="1"/>
          </p:cNvSpPr>
          <p:nvPr/>
        </p:nvSpPr>
        <p:spPr bwMode="auto">
          <a:xfrm>
            <a:off x="238136" y="1066800"/>
            <a:ext cx="2624116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Symmetric-Key </a:t>
            </a:r>
            <a:r>
              <a:rPr lang="en-US" sz="1400" b="1" dirty="0"/>
              <a:t>Key Agreement</a:t>
            </a:r>
          </a:p>
        </p:txBody>
      </p:sp>
      <p:grpSp>
        <p:nvGrpSpPr>
          <p:cNvPr id="69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70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72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79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80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73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77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7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74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75" name="TextBox 74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76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81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82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10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3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9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84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5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97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86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87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88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89" name="Rectangle 88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0" name="Rectangle 89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92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93" name="Rectangle 92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94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95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96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grpSp>
        <p:nvGrpSpPr>
          <p:cNvPr id="115" name="Group 114"/>
          <p:cNvGrpSpPr/>
          <p:nvPr/>
        </p:nvGrpSpPr>
        <p:grpSpPr>
          <a:xfrm>
            <a:off x="304800" y="2286000"/>
            <a:ext cx="3124200" cy="838200"/>
            <a:chOff x="304800" y="2286000"/>
            <a:chExt cx="3124200" cy="838200"/>
          </a:xfrm>
        </p:grpSpPr>
        <p:grpSp>
          <p:nvGrpSpPr>
            <p:cNvPr id="104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105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112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3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106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110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11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107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108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109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114" name="Rounded Rectangle 113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245239" y="533400"/>
            <a:ext cx="479958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Symmetric-Key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grpSp>
        <p:nvGrpSpPr>
          <p:cNvPr id="2" name="Group 152"/>
          <p:cNvGrpSpPr>
            <a:grpSpLocks/>
          </p:cNvGrpSpPr>
          <p:nvPr/>
        </p:nvGrpSpPr>
        <p:grpSpPr bwMode="auto">
          <a:xfrm>
            <a:off x="685800" y="3733801"/>
            <a:ext cx="2701938" cy="581394"/>
            <a:chOff x="533400" y="1524000"/>
            <a:chExt cx="2701443" cy="582168"/>
          </a:xfrm>
        </p:grpSpPr>
        <p:grpSp>
          <p:nvGrpSpPr>
            <p:cNvPr id="3" name="Group 112"/>
            <p:cNvGrpSpPr>
              <a:grpSpLocks/>
            </p:cNvGrpSpPr>
            <p:nvPr/>
          </p:nvGrpSpPr>
          <p:grpSpPr bwMode="auto">
            <a:xfrm>
              <a:off x="762000" y="1524000"/>
              <a:ext cx="457200" cy="304800"/>
              <a:chOff x="3733800" y="990600"/>
              <a:chExt cx="457200" cy="304800"/>
            </a:xfrm>
          </p:grpSpPr>
          <p:sp>
            <p:nvSpPr>
              <p:cNvPr id="416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4" name="Group 113"/>
            <p:cNvGrpSpPr>
              <a:grpSpLocks/>
            </p:cNvGrpSpPr>
            <p:nvPr/>
          </p:nvGrpSpPr>
          <p:grpSpPr bwMode="auto">
            <a:xfrm>
              <a:off x="2590800" y="1524000"/>
              <a:ext cx="457200" cy="304800"/>
              <a:chOff x="5562600" y="990600"/>
              <a:chExt cx="457200" cy="304800"/>
            </a:xfrm>
          </p:grpSpPr>
          <p:sp>
            <p:nvSpPr>
              <p:cNvPr id="4159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6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56" name="Straight Connector 115"/>
            <p:cNvCxnSpPr>
              <a:cxnSpLocks noChangeShapeType="1"/>
            </p:cNvCxnSpPr>
            <p:nvPr/>
          </p:nvCxnSpPr>
          <p:spPr bwMode="auto">
            <a:xfrm>
              <a:off x="1295400" y="1676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57" name="TextBox 140"/>
            <p:cNvSpPr txBox="1">
              <a:spLocks noChangeArrowheads="1"/>
            </p:cNvSpPr>
            <p:nvPr/>
          </p:nvSpPr>
          <p:spPr bwMode="auto">
            <a:xfrm>
              <a:off x="533400" y="1828800"/>
              <a:ext cx="875401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58" name="TextBox 147"/>
            <p:cNvSpPr txBox="1">
              <a:spLocks noChangeArrowheads="1"/>
            </p:cNvSpPr>
            <p:nvPr/>
          </p:nvSpPr>
          <p:spPr bwMode="auto">
            <a:xfrm>
              <a:off x="2362200" y="1828799"/>
              <a:ext cx="872643" cy="277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AB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grpSp>
        <p:nvGrpSpPr>
          <p:cNvPr id="5" name="Group 185"/>
          <p:cNvGrpSpPr>
            <a:grpSpLocks/>
          </p:cNvGrpSpPr>
          <p:nvPr/>
        </p:nvGrpSpPr>
        <p:grpSpPr bwMode="auto">
          <a:xfrm>
            <a:off x="5029200" y="3505200"/>
            <a:ext cx="2835544" cy="1800344"/>
            <a:chOff x="4267200" y="1143000"/>
            <a:chExt cx="2836084" cy="1801118"/>
          </a:xfrm>
        </p:grpSpPr>
        <p:grpSp>
          <p:nvGrpSpPr>
            <p:cNvPr id="6" name="Group 118"/>
            <p:cNvGrpSpPr>
              <a:grpSpLocks/>
            </p:cNvGrpSpPr>
            <p:nvPr/>
          </p:nvGrpSpPr>
          <p:grpSpPr bwMode="auto">
            <a:xfrm>
              <a:off x="4495800" y="2362200"/>
              <a:ext cx="457200" cy="304800"/>
              <a:chOff x="3733800" y="990600"/>
              <a:chExt cx="457200" cy="304800"/>
            </a:xfrm>
          </p:grpSpPr>
          <p:sp>
            <p:nvSpPr>
              <p:cNvPr id="4152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3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7" name="Group 121"/>
            <p:cNvGrpSpPr>
              <a:grpSpLocks/>
            </p:cNvGrpSpPr>
            <p:nvPr/>
          </p:nvGrpSpPr>
          <p:grpSpPr bwMode="auto">
            <a:xfrm>
              <a:off x="6324600" y="2362200"/>
              <a:ext cx="457200" cy="304800"/>
              <a:chOff x="5562600" y="990600"/>
              <a:chExt cx="457200" cy="304800"/>
            </a:xfrm>
          </p:grpSpPr>
          <p:sp>
            <p:nvSpPr>
              <p:cNvPr id="4150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51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4140" name="Straight Connector 124"/>
            <p:cNvCxnSpPr>
              <a:cxnSpLocks noChangeShapeType="1"/>
            </p:cNvCxnSpPr>
            <p:nvPr/>
          </p:nvCxnSpPr>
          <p:spPr bwMode="auto">
            <a:xfrm>
              <a:off x="5029200" y="25146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8" name="Group 125"/>
            <p:cNvGrpSpPr>
              <a:grpSpLocks/>
            </p:cNvGrpSpPr>
            <p:nvPr/>
          </p:nvGrpSpPr>
          <p:grpSpPr bwMode="auto">
            <a:xfrm>
              <a:off x="5371785" y="1371600"/>
              <a:ext cx="508474" cy="304800"/>
              <a:chOff x="5524185" y="990600"/>
              <a:chExt cx="508474" cy="304800"/>
            </a:xfrm>
          </p:grpSpPr>
          <p:sp>
            <p:nvSpPr>
              <p:cNvPr id="4148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4149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4142" name="Straight Connector 129"/>
            <p:cNvCxnSpPr>
              <a:cxnSpLocks noChangeShapeType="1"/>
            </p:cNvCxnSpPr>
            <p:nvPr/>
          </p:nvCxnSpPr>
          <p:spPr bwMode="auto">
            <a:xfrm flipH="1" flipV="1">
              <a:off x="6019800" y="17526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4143" name="Rectangle 145"/>
            <p:cNvSpPr>
              <a:spLocks noChangeArrowheads="1"/>
            </p:cNvSpPr>
            <p:nvPr/>
          </p:nvSpPr>
          <p:spPr bwMode="auto">
            <a:xfrm>
              <a:off x="5943600" y="1219200"/>
              <a:ext cx="184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4144" name="TextBox 148"/>
            <p:cNvSpPr txBox="1">
              <a:spLocks noChangeArrowheads="1"/>
            </p:cNvSpPr>
            <p:nvPr/>
          </p:nvSpPr>
          <p:spPr bwMode="auto">
            <a:xfrm>
              <a:off x="4495800" y="1143000"/>
              <a:ext cx="845585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A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5" name="Rectangle 149"/>
            <p:cNvSpPr>
              <a:spLocks noChangeArrowheads="1"/>
            </p:cNvSpPr>
            <p:nvPr/>
          </p:nvSpPr>
          <p:spPr bwMode="auto">
            <a:xfrm>
              <a:off x="4267200" y="2667000"/>
              <a:ext cx="848343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A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AT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6" name="Rectangle 150"/>
            <p:cNvSpPr>
              <a:spLocks noChangeArrowheads="1"/>
            </p:cNvSpPr>
            <p:nvPr/>
          </p:nvSpPr>
          <p:spPr bwMode="auto">
            <a:xfrm>
              <a:off x="6248400" y="26670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T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4147" name="TextBox 151"/>
            <p:cNvSpPr txBox="1">
              <a:spLocks noChangeArrowheads="1"/>
            </p:cNvSpPr>
            <p:nvPr/>
          </p:nvSpPr>
          <p:spPr bwMode="auto">
            <a:xfrm>
              <a:off x="4495800" y="1371600"/>
              <a:ext cx="854884" cy="2771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/>
                <a:t>(</a:t>
              </a:r>
              <a:r>
                <a:rPr lang="en-CA" i="1" dirty="0"/>
                <a:t>T</a:t>
              </a:r>
              <a:r>
                <a:rPr lang="en-CA" dirty="0"/>
                <a:t>,</a:t>
              </a:r>
              <a:r>
                <a:rPr lang="en-CA" i="1" dirty="0"/>
                <a:t> 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K</a:t>
              </a:r>
              <a:r>
                <a:rPr lang="en-GB" baseline="-25000" dirty="0">
                  <a:solidFill>
                    <a:srgbClr val="FF0000"/>
                  </a:solidFill>
                </a:rPr>
                <a:t>BT</a:t>
              </a:r>
              <a:r>
                <a:rPr lang="en-GB" dirty="0"/>
                <a:t>)</a:t>
              </a:r>
              <a:endParaRPr lang="en-CA" i="1" dirty="0"/>
            </a:p>
          </p:txBody>
        </p:sp>
      </p:grpSp>
      <p:sp>
        <p:nvSpPr>
          <p:cNvPr id="67" name="TextBox 66"/>
          <p:cNvSpPr txBox="1"/>
          <p:nvPr/>
        </p:nvSpPr>
        <p:spPr>
          <a:xfrm>
            <a:off x="0" y="1143000"/>
            <a:ext cx="9144000" cy="2209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 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devices do share a secret (master) key beforehand.</a:t>
            </a:r>
          </a:p>
          <a:p>
            <a:pPr marL="457200" indent="-457200"/>
            <a:r>
              <a:rPr lang="en-US" sz="1600" dirty="0" smtClean="0"/>
              <a:t>(b) Both devices do not share a secret key, but each shares a key with a mutually trusted third party.</a:t>
            </a:r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 smtClean="0"/>
          </a:p>
        </p:txBody>
      </p:sp>
      <p:sp>
        <p:nvSpPr>
          <p:cNvPr id="68" name="Text Box 57"/>
          <p:cNvSpPr txBox="1">
            <a:spLocks noChangeArrowheads="1"/>
          </p:cNvSpPr>
          <p:nvPr/>
        </p:nvSpPr>
        <p:spPr bwMode="auto">
          <a:xfrm>
            <a:off x="457200" y="3048000"/>
            <a:ext cx="2890215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 Peer-to-Peer Key Establishment</a:t>
            </a:r>
            <a:endParaRPr lang="en-US" sz="1400" b="1" dirty="0"/>
          </a:p>
        </p:txBody>
      </p:sp>
      <p:sp>
        <p:nvSpPr>
          <p:cNvPr id="69" name="Text Box 57"/>
          <p:cNvSpPr txBox="1">
            <a:spLocks noChangeArrowheads="1"/>
          </p:cNvSpPr>
          <p:nvPr/>
        </p:nvSpPr>
        <p:spPr bwMode="auto">
          <a:xfrm>
            <a:off x="4876800" y="3048000"/>
            <a:ext cx="411676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(b), (c)  Key Establishment with Inline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  <p:sp>
        <p:nvSpPr>
          <p:cNvPr id="36" name="Text Box 57"/>
          <p:cNvSpPr txBox="1">
            <a:spLocks noChangeArrowheads="1"/>
          </p:cNvSpPr>
          <p:nvPr/>
        </p:nvSpPr>
        <p:spPr bwMode="auto">
          <a:xfrm>
            <a:off x="457200" y="4572000"/>
            <a:ext cx="3490148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r>
              <a:rPr lang="en-US" sz="1400" b="1" dirty="0" smtClean="0"/>
              <a:t>(a’) Peer-to-Peer, with Offline Third Party</a:t>
            </a:r>
            <a:endParaRPr lang="en-US" sz="1400" b="1" dirty="0"/>
          </a:p>
        </p:txBody>
      </p:sp>
      <p:sp>
        <p:nvSpPr>
          <p:cNvPr id="37" name="Rectangle 36"/>
          <p:cNvSpPr/>
          <p:nvPr/>
        </p:nvSpPr>
        <p:spPr>
          <a:xfrm>
            <a:off x="4361045" y="3290501"/>
            <a:ext cx="421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{</a:t>
            </a:r>
            <a:r>
              <a:rPr lang="en-CA" i="1" dirty="0" smtClean="0">
                <a:solidFill>
                  <a:srgbClr val="FF0000"/>
                </a:solidFill>
              </a:rPr>
              <a:t>K</a:t>
            </a:r>
            <a:r>
              <a:rPr lang="en-GB" b="1" dirty="0" smtClean="0">
                <a:solidFill>
                  <a:srgbClr val="FF0000"/>
                </a:solidFill>
              </a:rPr>
              <a:t>}</a:t>
            </a:r>
            <a:endParaRPr lang="en-CA" dirty="0"/>
          </a:p>
        </p:txBody>
      </p:sp>
      <p:grpSp>
        <p:nvGrpSpPr>
          <p:cNvPr id="38" name="Group 37"/>
          <p:cNvGrpSpPr/>
          <p:nvPr/>
        </p:nvGrpSpPr>
        <p:grpSpPr>
          <a:xfrm>
            <a:off x="457200" y="5105400"/>
            <a:ext cx="3124200" cy="838200"/>
            <a:chOff x="304800" y="2286000"/>
            <a:chExt cx="3124200" cy="838200"/>
          </a:xfrm>
        </p:grpSpPr>
        <p:grpSp>
          <p:nvGrpSpPr>
            <p:cNvPr id="39" name="Group 103"/>
            <p:cNvGrpSpPr/>
            <p:nvPr/>
          </p:nvGrpSpPr>
          <p:grpSpPr>
            <a:xfrm>
              <a:off x="533400" y="2438400"/>
              <a:ext cx="2701938" cy="581394"/>
              <a:chOff x="533400" y="1524001"/>
              <a:chExt cx="2701938" cy="581394"/>
            </a:xfrm>
          </p:grpSpPr>
          <p:grpSp>
            <p:nvGrpSpPr>
              <p:cNvPr id="41" name="Group 112"/>
              <p:cNvGrpSpPr>
                <a:grpSpLocks/>
              </p:cNvGrpSpPr>
              <p:nvPr/>
            </p:nvGrpSpPr>
            <p:grpSpPr bwMode="auto">
              <a:xfrm>
                <a:off x="762042" y="1524001"/>
                <a:ext cx="457284" cy="304395"/>
                <a:chOff x="3733800" y="990600"/>
                <a:chExt cx="457200" cy="304800"/>
              </a:xfrm>
            </p:grpSpPr>
            <p:sp>
              <p:nvSpPr>
                <p:cNvPr id="48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9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A</a:t>
                  </a:r>
                </a:p>
              </p:txBody>
            </p:sp>
          </p:grpSp>
          <p:grpSp>
            <p:nvGrpSpPr>
              <p:cNvPr id="42" name="Group 113"/>
              <p:cNvGrpSpPr>
                <a:grpSpLocks/>
              </p:cNvGrpSpPr>
              <p:nvPr/>
            </p:nvGrpSpPr>
            <p:grpSpPr bwMode="auto">
              <a:xfrm>
                <a:off x="2591177" y="1524001"/>
                <a:ext cx="457284" cy="304395"/>
                <a:chOff x="5562600" y="990600"/>
                <a:chExt cx="457200" cy="304800"/>
              </a:xfrm>
            </p:grpSpPr>
            <p:sp>
              <p:nvSpPr>
                <p:cNvPr id="46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3" name="Straight Connector 115"/>
              <p:cNvCxnSpPr>
                <a:cxnSpLocks noChangeShapeType="1"/>
              </p:cNvCxnSpPr>
              <p:nvPr/>
            </p:nvCxnSpPr>
            <p:spPr bwMode="auto">
              <a:xfrm>
                <a:off x="1295540" y="1676198"/>
                <a:ext cx="1219423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4" name="TextBox 140"/>
              <p:cNvSpPr txBox="1">
                <a:spLocks noChangeArrowheads="1"/>
              </p:cNvSpPr>
              <p:nvPr/>
            </p:nvSpPr>
            <p:spPr bwMode="auto">
              <a:xfrm>
                <a:off x="533400" y="1828396"/>
                <a:ext cx="867545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A</a:t>
                </a:r>
                <a:r>
                  <a:rPr lang="en-CA" dirty="0"/>
                  <a:t>,</a:t>
                </a:r>
                <a:r>
                  <a:rPr lang="en-CA" i="1" dirty="0"/>
                  <a:t> B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i="1" dirty="0"/>
              </a:p>
            </p:txBody>
          </p:sp>
          <p:sp>
            <p:nvSpPr>
              <p:cNvPr id="45" name="TextBox 147"/>
              <p:cNvSpPr txBox="1">
                <a:spLocks noChangeArrowheads="1"/>
              </p:cNvSpPr>
              <p:nvPr/>
            </p:nvSpPr>
            <p:spPr bwMode="auto">
              <a:xfrm>
                <a:off x="2362535" y="1828395"/>
                <a:ext cx="87280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CA" dirty="0"/>
                  <a:t>(</a:t>
                </a:r>
                <a:r>
                  <a:rPr lang="en-CA" i="1" dirty="0"/>
                  <a:t>B</a:t>
                </a:r>
                <a:r>
                  <a:rPr lang="en-CA" dirty="0"/>
                  <a:t>,</a:t>
                </a:r>
                <a:r>
                  <a:rPr lang="en-CA" i="1" dirty="0"/>
                  <a:t> A</a:t>
                </a:r>
                <a:r>
                  <a:rPr lang="en-CA" dirty="0"/>
                  <a:t>,</a:t>
                </a:r>
                <a:r>
                  <a:rPr lang="en-CA" i="1" dirty="0"/>
                  <a:t> </a:t>
                </a:r>
                <a:r>
                  <a:rPr lang="en-CA" dirty="0" smtClean="0">
                    <a:solidFill>
                      <a:srgbClr val="FF0000"/>
                    </a:solidFill>
                  </a:rPr>
                  <a:t>{</a:t>
                </a:r>
                <a:r>
                  <a:rPr lang="en-CA" i="1" dirty="0" smtClean="0">
                    <a:solidFill>
                      <a:srgbClr val="FF0000"/>
                    </a:solidFill>
                  </a:rPr>
                  <a:t>K</a:t>
                </a:r>
                <a:r>
                  <a:rPr lang="en-GB" b="1" dirty="0" smtClean="0">
                    <a:solidFill>
                      <a:srgbClr val="FF0000"/>
                    </a:solidFill>
                  </a:rPr>
                  <a:t>}</a:t>
                </a:r>
                <a:r>
                  <a:rPr lang="en-GB" dirty="0" smtClean="0"/>
                  <a:t>)</a:t>
                </a:r>
                <a:endParaRPr lang="en-CA" dirty="0"/>
              </a:p>
            </p:txBody>
          </p:sp>
        </p:grpSp>
        <p:sp>
          <p:nvSpPr>
            <p:cNvPr id="40" name="Rounded Rectangle 39"/>
            <p:cNvSpPr/>
            <p:nvPr/>
          </p:nvSpPr>
          <p:spPr bwMode="auto">
            <a:xfrm>
              <a:off x="304800" y="2286000"/>
              <a:ext cx="3124200" cy="838200"/>
            </a:xfrm>
            <a:prstGeom prst="roundRect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762000" y="5943600"/>
            <a:ext cx="2714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i="1" dirty="0" smtClean="0"/>
              <a:t>Key pre-distribution with </a:t>
            </a:r>
            <a:r>
              <a:rPr lang="en-CA" i="1" dirty="0" err="1" smtClean="0"/>
              <a:t>Blundo</a:t>
            </a:r>
            <a:r>
              <a:rPr lang="en-CA" i="1" dirty="0" smtClean="0"/>
              <a:t> scheme</a:t>
            </a:r>
            <a:endParaRPr lang="en-CA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38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38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their shared 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39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</a:t>
            </a:r>
            <a:r>
              <a:rPr lang="en-GB" sz="1600" dirty="0"/>
              <a:t>B</a:t>
            </a:r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742794" y="533400"/>
            <a:ext cx="180453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Background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 smtClean="0"/>
              <a:t>The following contributions provide background:</a:t>
            </a:r>
          </a:p>
          <a:p>
            <a:endParaRPr lang="en-CA" sz="1600" dirty="0" smtClean="0"/>
          </a:p>
          <a:p>
            <a:r>
              <a:rPr lang="en-CA" sz="1600" dirty="0" smtClean="0"/>
              <a:t>Presentations: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11-11-1408-13-00ai-Notes-on-TGai-Security-Properties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11-12-0574-00-00ai-security-and-ease-of-use-considerations-for-tgai</a:t>
            </a:r>
          </a:p>
          <a:p>
            <a:r>
              <a:rPr lang="en-CA" sz="1600" dirty="0" smtClean="0"/>
              <a:t>Note: Theses presentations are included in the appendix</a:t>
            </a:r>
          </a:p>
          <a:p>
            <a:endParaRPr lang="en-CA" sz="1600" dirty="0" smtClean="0"/>
          </a:p>
          <a:p>
            <a:r>
              <a:rPr lang="en-CA" sz="1600" dirty="0" smtClean="0"/>
              <a:t>Specification text: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</a:t>
            </a:r>
            <a:r>
              <a:rPr lang="en-CA" sz="1600" dirty="0" smtClean="0"/>
              <a:t>11-12-0052-02-00ai-fils-authentication-with-certified-public-keys</a:t>
            </a:r>
            <a:endParaRPr lang="en-CA" sz="1600" dirty="0" smtClean="0"/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11-12-0054-00-00ai-fils-password-based-authentication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11-12-0055-00-00ai-fils-symm-key-based-authentication</a:t>
            </a:r>
          </a:p>
          <a:p>
            <a:r>
              <a:rPr lang="en-CA" sz="1600" dirty="0" smtClean="0"/>
              <a:t>Note: This proposal only refers to public-key based FILS </a:t>
            </a:r>
            <a:r>
              <a:rPr lang="en-CA" sz="1600" dirty="0" smtClean="0"/>
              <a:t>mechanisms</a:t>
            </a:r>
          </a:p>
          <a:p>
            <a:endParaRPr lang="en-CA" sz="1600" dirty="0" smtClean="0"/>
          </a:p>
          <a:p>
            <a:r>
              <a:rPr lang="en-CA" sz="1600" dirty="0" smtClean="0">
                <a:solidFill>
                  <a:srgbClr val="0070C0"/>
                </a:solidFill>
              </a:rPr>
              <a:t>Updates provided now: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>
                <a:solidFill>
                  <a:srgbClr val="0070C0"/>
                </a:solidFill>
              </a:rPr>
              <a:t> </a:t>
            </a:r>
            <a:r>
              <a:rPr lang="en-CA" sz="1600" dirty="0" smtClean="0">
                <a:solidFill>
                  <a:srgbClr val="0070C0"/>
                </a:solidFill>
              </a:rPr>
              <a:t>Details on cryptographic protocol ingredients (mostly already voted on in July session, but here shown </a:t>
            </a:r>
          </a:p>
          <a:p>
            <a:r>
              <a:rPr lang="en-CA" sz="1600" dirty="0" smtClean="0">
                <a:solidFill>
                  <a:srgbClr val="0070C0"/>
                </a:solidFill>
              </a:rPr>
              <a:t> </a:t>
            </a:r>
            <a:r>
              <a:rPr lang="en-CA" sz="1600" dirty="0" smtClean="0">
                <a:solidFill>
                  <a:srgbClr val="0070C0"/>
                </a:solidFill>
              </a:rPr>
              <a:t>  in context)</a:t>
            </a:r>
            <a:endParaRPr lang="en-CA" sz="1600" dirty="0" smtClean="0">
              <a:solidFill>
                <a:srgbClr val="0070C0"/>
              </a:solidFill>
            </a:endParaRPr>
          </a:p>
          <a:p>
            <a:endParaRPr lang="en-CA" sz="1600" dirty="0" smtClean="0"/>
          </a:p>
          <a:p>
            <a:r>
              <a:rPr lang="en-CA" sz="1600" dirty="0" smtClean="0">
                <a:solidFill>
                  <a:srgbClr val="FF0000"/>
                </a:solidFill>
              </a:rPr>
              <a:t>(Alignment with EAP-RP based protocol, so as to strive for unified message flows and state machines, still to follow [in updated version])</a:t>
            </a:r>
            <a:endParaRPr lang="en-CA" sz="1600" dirty="0" smtClean="0">
              <a:solidFill>
                <a:srgbClr val="FF0000"/>
              </a:solidFill>
            </a:endParaRP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40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075573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(a’) Peer-to-Peer (1)</a:t>
            </a:r>
            <a:endParaRPr lang="en-US" sz="2400" b="1" dirty="0"/>
          </a:p>
        </p:txBody>
      </p:sp>
      <p:sp>
        <p:nvSpPr>
          <p:cNvPr id="79875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762000" y="1066800"/>
            <a:ext cx="457200" cy="304800"/>
            <a:chOff x="816" y="912"/>
            <a:chExt cx="288" cy="192"/>
          </a:xfrm>
        </p:grpSpPr>
        <p:sp>
          <p:nvSpPr>
            <p:cNvPr id="79878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79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9880" name="Line 8"/>
          <p:cNvSpPr>
            <a:spLocks noChangeShapeType="1"/>
          </p:cNvSpPr>
          <p:nvPr/>
        </p:nvSpPr>
        <p:spPr bwMode="auto">
          <a:xfrm>
            <a:off x="9906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590800" y="1066800"/>
            <a:ext cx="457200" cy="304800"/>
            <a:chOff x="816" y="912"/>
            <a:chExt cx="288" cy="192"/>
          </a:xfrm>
        </p:grpSpPr>
        <p:sp>
          <p:nvSpPr>
            <p:cNvPr id="798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798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9884" name="Line 12"/>
          <p:cNvSpPr>
            <a:spLocks noChangeShapeType="1"/>
          </p:cNvSpPr>
          <p:nvPr/>
        </p:nvSpPr>
        <p:spPr bwMode="auto">
          <a:xfrm>
            <a:off x="28194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5" name="Line 13"/>
          <p:cNvSpPr>
            <a:spLocks noChangeShapeType="1"/>
          </p:cNvSpPr>
          <p:nvPr/>
        </p:nvSpPr>
        <p:spPr bwMode="auto">
          <a:xfrm>
            <a:off x="990600" y="1676400"/>
            <a:ext cx="1828800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6" name="Line 14"/>
          <p:cNvSpPr>
            <a:spLocks noChangeShapeType="1"/>
          </p:cNvSpPr>
          <p:nvPr/>
        </p:nvSpPr>
        <p:spPr bwMode="auto">
          <a:xfrm flipH="1">
            <a:off x="990600" y="20097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7" name="Line 15"/>
          <p:cNvSpPr>
            <a:spLocks noChangeShapeType="1"/>
          </p:cNvSpPr>
          <p:nvPr/>
        </p:nvSpPr>
        <p:spPr bwMode="auto">
          <a:xfrm>
            <a:off x="990600" y="2338388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990600" y="1408113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X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79889" name="Rectangle 17"/>
          <p:cNvSpPr>
            <a:spLocks noChangeArrowheads="1"/>
          </p:cNvSpPr>
          <p:nvPr/>
        </p:nvSpPr>
        <p:spPr bwMode="auto">
          <a:xfrm>
            <a:off x="1066800" y="1752600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/>
              <a:t>Random 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chemeClr val="accent2"/>
                </a:solidFill>
              </a:rPr>
              <a:t>Y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79890" name="Line 18"/>
          <p:cNvSpPr>
            <a:spLocks noChangeShapeType="1"/>
          </p:cNvSpPr>
          <p:nvPr/>
        </p:nvSpPr>
        <p:spPr bwMode="auto">
          <a:xfrm>
            <a:off x="1001713" y="2665413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891" name="Text Box 19"/>
          <p:cNvSpPr txBox="1">
            <a:spLocks noChangeArrowheads="1"/>
          </p:cNvSpPr>
          <p:nvPr/>
        </p:nvSpPr>
        <p:spPr bwMode="auto">
          <a:xfrm>
            <a:off x="1081088" y="2093913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2" name="Rectangle 20"/>
          <p:cNvSpPr>
            <a:spLocks noChangeArrowheads="1"/>
          </p:cNvSpPr>
          <p:nvPr/>
        </p:nvSpPr>
        <p:spPr bwMode="auto">
          <a:xfrm>
            <a:off x="1143000" y="2438400"/>
            <a:ext cx="1454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MAC</a:t>
            </a:r>
            <a:r>
              <a:rPr lang="en-US" dirty="0"/>
              <a:t> over messages</a:t>
            </a:r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their </a:t>
            </a:r>
            <a:r>
              <a:rPr lang="en-US" sz="1600" dirty="0"/>
              <a:t>pre-established</a:t>
            </a:r>
          </a:p>
          <a:p>
            <a:pPr eaLnBrk="1" hangingPunct="1"/>
            <a:r>
              <a:rPr lang="en-US" sz="1600" dirty="0"/>
              <a:t>   key. 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9895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 dirty="0"/>
              <a:t>Note: </a:t>
            </a:r>
            <a:r>
              <a:rPr lang="en-US" dirty="0"/>
              <a:t>Key Info of the pre-shared keys does not need to be </a:t>
            </a:r>
          </a:p>
          <a:p>
            <a:pPr eaLnBrk="1" hangingPunct="1"/>
            <a:r>
              <a:rPr lang="en-US" dirty="0"/>
              <a:t>communicated, if pre-established between parties. This does, however,</a:t>
            </a:r>
          </a:p>
          <a:p>
            <a:pPr eaLnBrk="1" hangingPunct="1"/>
            <a:r>
              <a:rPr lang="en-US" dirty="0"/>
              <a:t>require storage of status information.</a:t>
            </a:r>
            <a:endParaRPr lang="en-US" i="1" dirty="0"/>
          </a:p>
        </p:txBody>
      </p:sp>
      <p:grpSp>
        <p:nvGrpSpPr>
          <p:cNvPr id="4" name="Group 37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9" name="Flowchart: Connector 2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Flowchart: Connector 2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3" name="Straight Connector 32"/>
            <p:cNvCxnSpPr>
              <a:stCxn id="30" idx="4"/>
              <a:endCxn id="2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Flowchart: Connector 36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41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1058108" y="533400"/>
            <a:ext cx="712938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(a) Peer-to-Peer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01675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 and B, </a:t>
            </a:r>
            <a:r>
              <a:rPr lang="en-GB" sz="1600" i="1" dirty="0" smtClean="0">
                <a:solidFill>
                  <a:srgbClr val="C00000"/>
                </a:solidFill>
              </a:rPr>
              <a:t>uniquely derived from pre-distributed keying material (</a:t>
            </a:r>
            <a:r>
              <a:rPr lang="en-GB" sz="1600" i="1" dirty="0" err="1" smtClean="0">
                <a:solidFill>
                  <a:srgbClr val="C00000"/>
                </a:solidFill>
              </a:rPr>
              <a:t>Blundo</a:t>
            </a:r>
            <a:r>
              <a:rPr lang="en-GB" sz="1600" i="1" dirty="0" smtClean="0">
                <a:solidFill>
                  <a:srgbClr val="C00000"/>
                </a:solidFill>
              </a:rPr>
              <a:t> scheme)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AB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  <a:endParaRPr lang="en-GB" sz="1600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No perfect forward </a:t>
            </a:r>
            <a:r>
              <a:rPr lang="en-GB" sz="1600" dirty="0"/>
              <a:t>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party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42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915599" y="533400"/>
            <a:ext cx="744934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(1)</a:t>
            </a:r>
            <a:endParaRPr lang="en-US" sz="2400" b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9894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random bit string and communicates this</a:t>
            </a:r>
          </a:p>
          <a:p>
            <a:pPr eaLnBrk="1" hangingPunct="1"/>
            <a:r>
              <a:rPr lang="en-US" sz="1600" dirty="0"/>
              <a:t>   random challenge to the other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random challenges</a:t>
            </a:r>
          </a:p>
          <a:p>
            <a:pPr eaLnBrk="1" hangingPunct="1"/>
            <a:r>
              <a:rPr lang="en-US" sz="1600" dirty="0"/>
              <a:t>   generated and received and based on their respective identities, and </a:t>
            </a:r>
            <a:r>
              <a:rPr lang="en-US" sz="1600" dirty="0" smtClean="0"/>
              <a:t>a session key distributed by the</a:t>
            </a:r>
            <a:endParaRPr lang="en-US" sz="1600" dirty="0"/>
          </a:p>
          <a:p>
            <a:pPr eaLnBrk="1" hangingPunct="1"/>
            <a:r>
              <a:rPr lang="en-US" sz="1600" dirty="0"/>
              <a:t>   </a:t>
            </a:r>
            <a:r>
              <a:rPr lang="en-US" sz="1600" dirty="0" smtClean="0"/>
              <a:t>third party. </a:t>
            </a:r>
            <a:r>
              <a:rPr lang="en-US" sz="1600" dirty="0"/>
              <a:t>Due to the properties of the secret key generator, either party indeed arrives at the same</a:t>
            </a:r>
          </a:p>
          <a:p>
            <a:pPr eaLnBrk="1" hangingPunct="1"/>
            <a:r>
              <a:rPr lang="en-US" sz="1600" dirty="0"/>
              <a:t>   shared key.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authentication. </a:t>
            </a:r>
            <a:r>
              <a:rPr lang="en-US" sz="1600" dirty="0"/>
              <a:t>Each party verifies the authenticity </a:t>
            </a:r>
            <a:r>
              <a:rPr lang="en-US" sz="1600" dirty="0" smtClean="0"/>
              <a:t>of the pre-established </a:t>
            </a:r>
            <a:r>
              <a:rPr lang="en-US" sz="1600" dirty="0"/>
              <a:t>key allegedly shared </a:t>
            </a:r>
          </a:p>
          <a:p>
            <a:pPr eaLnBrk="1" hangingPunct="1"/>
            <a:r>
              <a:rPr lang="en-US" sz="1600" dirty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/>
              <a:t>  shared key is, indeed, its perceived communicating party.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i="1" dirty="0"/>
              <a:t>Key 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79875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79878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79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988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7988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88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9884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5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6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7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88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9889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9890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891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9892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27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2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0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33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5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42" name="Straight Connector 41"/>
            <p:cNvCxnSpPr>
              <a:endCxn id="40" idx="4"/>
            </p:cNvCxnSpPr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4" name="Flowchart: Connector 43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45" name="Flowchart: Connector 44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6" name="Flowchart: Connector 45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7" name="Straight Connector 46"/>
            <p:cNvCxnSpPr>
              <a:stCxn id="46" idx="4"/>
              <a:endCxn id="45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9" name="Flowchart: Connector 48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0" name="Flowchart: Connector 49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52A5737-6E3D-4985-AC7A-69EAC006020A}" type="slidenum">
              <a:rPr lang="en-US"/>
              <a:pPr/>
              <a:t>43</a:t>
            </a:fld>
            <a:endParaRPr lang="en-US"/>
          </a:p>
        </p:txBody>
      </p:sp>
      <p:sp>
        <p:nvSpPr>
          <p:cNvPr id="82946" name="Text Box 2"/>
          <p:cNvSpPr txBox="1">
            <a:spLocks noChangeArrowheads="1"/>
          </p:cNvSpPr>
          <p:nvPr/>
        </p:nvSpPr>
        <p:spPr bwMode="auto">
          <a:xfrm>
            <a:off x="859658" y="533400"/>
            <a:ext cx="752629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Symmetric-Key </a:t>
            </a:r>
            <a:r>
              <a:rPr lang="en-US" sz="2400" b="1" dirty="0" smtClean="0"/>
              <a:t>Key Agreement: (b)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challenge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/>
              <a:t> 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un-keyed </a:t>
            </a:r>
            <a:r>
              <a:rPr lang="en-GB" sz="1600" dirty="0"/>
              <a:t>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chemeClr val="accent2"/>
                </a:solidFill>
              </a:rPr>
              <a:t>X</a:t>
            </a:r>
            <a:r>
              <a:rPr lang="en-GB" sz="1600" dirty="0"/>
              <a:t> and </a:t>
            </a:r>
            <a:r>
              <a:rPr lang="en-GB" sz="1600" i="1" dirty="0">
                <a:solidFill>
                  <a:schemeClr val="accent2"/>
                </a:solidFill>
              </a:rPr>
              <a:t>Y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shall be generated at random (random challenges)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</a:t>
            </a:r>
            <a:r>
              <a:rPr lang="en-GB" sz="1600" dirty="0"/>
              <a:t>private to </a:t>
            </a:r>
            <a:r>
              <a:rPr lang="en-GB" sz="1600" dirty="0" smtClean="0"/>
              <a:t>Parties A</a:t>
            </a:r>
            <a:r>
              <a:rPr lang="en-GB" sz="1600" dirty="0"/>
              <a:t> </a:t>
            </a:r>
            <a:r>
              <a:rPr lang="en-GB" sz="1600" dirty="0" smtClean="0"/>
              <a:t>and KDC</a:t>
            </a:r>
            <a:r>
              <a:rPr lang="en-GB" sz="1600" dirty="0"/>
              <a:t>;</a:t>
            </a: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baseline="-25000" dirty="0" smtClean="0">
                <a:solidFill>
                  <a:srgbClr val="FF0000"/>
                </a:solidFill>
              </a:rPr>
              <a:t>T</a:t>
            </a:r>
            <a:r>
              <a:rPr lang="en-GB" sz="1600" dirty="0" smtClean="0"/>
              <a:t> private to Parties B and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private to Parties A, B, and KDC. 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</a:t>
            </a:r>
            <a:r>
              <a:rPr lang="en-GB" sz="1600" dirty="0"/>
              <a:t>agreement between A and B on the shared key </a:t>
            </a:r>
            <a:r>
              <a:rPr lang="en-GB" sz="1600" i="1" dirty="0">
                <a:solidFill>
                  <a:srgbClr val="FF0000"/>
                </a:solidFill>
              </a:rPr>
              <a:t>K</a:t>
            </a:r>
            <a:r>
              <a:rPr lang="en-GB" sz="1600" i="1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=</a:t>
            </a:r>
            <a:r>
              <a:rPr lang="en-GB" sz="1600" i="1" dirty="0" smtClean="0">
                <a:solidFill>
                  <a:schemeClr val="accent2"/>
                </a:solidFill>
              </a:rPr>
              <a:t>h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X</a:t>
            </a:r>
            <a:r>
              <a:rPr lang="en-GB" sz="1600" dirty="0" smtClean="0"/>
              <a:t>, </a:t>
            </a:r>
            <a:r>
              <a:rPr lang="en-GB" sz="1600" i="1" dirty="0" smtClean="0">
                <a:solidFill>
                  <a:schemeClr val="accent2"/>
                </a:solidFill>
              </a:rPr>
              <a:t>Y</a:t>
            </a:r>
            <a:r>
              <a:rPr lang="en-GB" sz="1600" dirty="0" smtClean="0"/>
              <a:t>, A, B)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B, </a:t>
            </a:r>
            <a:r>
              <a:rPr lang="en-GB" sz="1600" i="1" dirty="0"/>
              <a:t>provided that</a:t>
            </a:r>
            <a:r>
              <a:rPr lang="en-GB" sz="1600" dirty="0"/>
              <a:t> both parties have a </a:t>
            </a:r>
            <a:r>
              <a:rPr lang="en-GB" sz="1600" dirty="0" smtClean="0"/>
              <a:t>non-cryptographic</a:t>
            </a:r>
          </a:p>
          <a:p>
            <a:r>
              <a:rPr lang="en-GB" sz="1600" dirty="0" smtClean="0"/>
              <a:t>   way </a:t>
            </a:r>
            <a:r>
              <a:rPr lang="en-GB" sz="1600" dirty="0"/>
              <a:t>of establishing the identity of the other party (Example: ‘pushing buttons’, </a:t>
            </a:r>
            <a:r>
              <a:rPr lang="en-GB" sz="1600" dirty="0" smtClean="0"/>
              <a:t>where human operator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 </a:t>
            </a:r>
            <a:r>
              <a:rPr lang="en-GB" sz="1600" dirty="0"/>
              <a:t>controls who is executing protocol. The identities are then only known </a:t>
            </a:r>
            <a:r>
              <a:rPr lang="en-GB" sz="1600" dirty="0" smtClean="0"/>
              <a:t>implicitly, since </a:t>
            </a:r>
            <a:r>
              <a:rPr lang="en-GB" sz="1600" dirty="0"/>
              <a:t>the human </a:t>
            </a:r>
            <a:r>
              <a:rPr lang="en-GB" sz="1600" dirty="0" smtClean="0"/>
              <a:t>operator </a:t>
            </a:r>
          </a:p>
          <a:p>
            <a:r>
              <a:rPr lang="en-GB" sz="1600" dirty="0" smtClean="0"/>
              <a:t>   knows </a:t>
            </a:r>
            <a:r>
              <a:rPr lang="en-GB" sz="1600" dirty="0"/>
              <a:t>the devices he wants to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perfect forward secrecy (key </a:t>
            </a:r>
            <a:r>
              <a:rPr lang="en-GB" sz="1600" dirty="0" smtClean="0"/>
              <a:t>compromise compromises </a:t>
            </a:r>
            <a:r>
              <a:rPr lang="en-GB" sz="1600" dirty="0"/>
              <a:t>all past and future keys)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 A and B, irrespective of key control by KDC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44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 smtClean="0"/>
              <a:t>  </a:t>
            </a:r>
            <a:r>
              <a:rPr lang="en-US" sz="1600" dirty="0"/>
              <a:t>received from the other party and based on the </a:t>
            </a:r>
            <a:r>
              <a:rPr lang="en-US" sz="1600" dirty="0" smtClean="0"/>
              <a:t>ephemeral</a:t>
            </a:r>
            <a:r>
              <a:rPr lang="en-US" sz="1600" dirty="0"/>
              <a:t> </a:t>
            </a:r>
            <a:r>
              <a:rPr lang="en-US" sz="1600" dirty="0" smtClean="0"/>
              <a:t>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authentication. </a:t>
            </a:r>
            <a:r>
              <a:rPr lang="en-US" sz="1600" dirty="0" smtClean="0"/>
              <a:t>Each party verifies the authenticity of the pre-established key allegedly shared </a:t>
            </a:r>
          </a:p>
          <a:p>
            <a:pPr eaLnBrk="1" hangingPunct="1"/>
            <a:r>
              <a:rPr lang="en-US" sz="1600" dirty="0" smtClean="0"/>
              <a:t>  with the other party, to obtain evidence that the only party that may be capable of computing the</a:t>
            </a:r>
          </a:p>
          <a:p>
            <a:pPr eaLnBrk="1" hangingPunct="1"/>
            <a:r>
              <a:rPr lang="en-US" sz="1600" dirty="0" smtClean="0"/>
              <a:t>  shared key is,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2" name="Group 66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68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99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100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70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9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2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3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4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6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</a:t>
              </a:r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77" name="Rectangle 17"/>
            <p:cNvSpPr>
              <a:spLocks noChangeArrowheads="1"/>
            </p:cNvSpPr>
            <p:nvPr/>
          </p:nvSpPr>
          <p:spPr bwMode="auto">
            <a:xfrm>
              <a:off x="1066800" y="1828800"/>
              <a:ext cx="175260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dirty="0" smtClean="0"/>
                <a:t>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endParaRPr lang="en-US" i="1" dirty="0"/>
            </a:p>
          </p:txBody>
        </p:sp>
        <p:sp>
          <p:nvSpPr>
            <p:cNvPr id="78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9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80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95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96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82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3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dirty="0" smtClean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</a:p>
          </p:txBody>
        </p:sp>
        <p:sp>
          <p:nvSpPr>
            <p:cNvPr id="84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5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86" name="Text Box 16"/>
            <p:cNvSpPr txBox="1">
              <a:spLocks noChangeArrowheads="1"/>
            </p:cNvSpPr>
            <p:nvPr/>
          </p:nvSpPr>
          <p:spPr bwMode="auto">
            <a:xfrm>
              <a:off x="2743200" y="1752600"/>
              <a:ext cx="19812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 smtClean="0"/>
                <a:t>Wrapped keys 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AT</a:t>
              </a:r>
              <a:r>
                <a:rPr lang="en-US" dirty="0" smtClean="0"/>
                <a:t> ,[</a:t>
              </a:r>
              <a:r>
                <a:rPr lang="en-US" i="1" dirty="0" smtClean="0">
                  <a:solidFill>
                    <a:srgbClr val="FF0000"/>
                  </a:solidFill>
                </a:rPr>
                <a:t>ka</a:t>
              </a:r>
              <a:r>
                <a:rPr lang="en-US" dirty="0" smtClean="0"/>
                <a:t>]</a:t>
              </a:r>
              <a:r>
                <a:rPr lang="en-US" baseline="-25000" dirty="0" smtClean="0"/>
                <a:t>BT</a:t>
              </a:r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87" name="Straight Connector 86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88" name="Flowchart: Connector 87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89" name="Flowchart: Connector 88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0" name="Flowchart: Connector 89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91" name="Straight Connector 90"/>
            <p:cNvCxnSpPr>
              <a:stCxn id="90" idx="4"/>
              <a:endCxn id="89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Flowchart: Connector 92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94" name="Flowchart: Connector 93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3726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</a:t>
            </a:r>
            <a:r>
              <a:rPr lang="en-GB" sz="1600" dirty="0" smtClean="0"/>
              <a:t>of </a:t>
            </a:r>
            <a:r>
              <a:rPr lang="en-GB" sz="1600" dirty="0"/>
              <a:t>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</a:t>
            </a:r>
            <a:r>
              <a:rPr lang="en-GB" sz="1600" dirty="0" smtClean="0"/>
              <a:t>key derivation </a:t>
            </a:r>
            <a:r>
              <a:rPr lang="en-GB" sz="1600" dirty="0"/>
              <a:t>function </a:t>
            </a:r>
            <a:r>
              <a:rPr lang="en-GB" sz="1600" i="1" dirty="0" err="1" smtClean="0">
                <a:solidFill>
                  <a:schemeClr val="accent2"/>
                </a:solidFill>
              </a:rPr>
              <a:t>kdf</a:t>
            </a:r>
            <a:r>
              <a:rPr lang="en-GB" sz="1600" dirty="0" smtClean="0">
                <a:solidFill>
                  <a:schemeClr val="accent2"/>
                </a:solidFill>
              </a:rPr>
              <a:t> </a:t>
            </a:r>
            <a:r>
              <a:rPr lang="en-GB" sz="1600" dirty="0" smtClean="0"/>
              <a:t>used</a:t>
            </a:r>
            <a:endParaRPr lang="en-GB" sz="1600" i="1" baseline="-25000" dirty="0"/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 private to Parties A and KDC;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r>
              <a:rPr lang="en-GB" sz="1600" dirty="0" smtClean="0"/>
              <a:t> private to Parties B and KDC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 smtClean="0"/>
              <a:t>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private to Parties A, B, and KDC </a:t>
            </a:r>
            <a:r>
              <a:rPr lang="en-GB" sz="1600" i="1" dirty="0" smtClean="0"/>
              <a:t>during execution of the protocol</a:t>
            </a: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Key transport from KDC to A and B of the key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, based on key wrap using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AT</a:t>
            </a:r>
            <a:r>
              <a:rPr lang="en-GB" sz="1600" dirty="0" smtClean="0"/>
              <a:t>, resp.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BT</a:t>
            </a:r>
            <a:endParaRPr lang="en-GB" sz="1600" dirty="0" smtClean="0"/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 and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baseline="-25000" dirty="0" smtClean="0">
                <a:solidFill>
                  <a:srgbClr val="FF0000"/>
                </a:solidFill>
              </a:rPr>
              <a:t>s</a:t>
            </a:r>
            <a:r>
              <a:rPr lang="en-GB" sz="1600" i="1" dirty="0" smtClean="0"/>
              <a:t>=</a:t>
            </a:r>
            <a:r>
              <a:rPr lang="en-GB" sz="1600" i="1" dirty="0" err="1" smtClean="0">
                <a:solidFill>
                  <a:schemeClr val="accent6"/>
                </a:solidFill>
              </a:rPr>
              <a:t>kdf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K</a:t>
            </a:r>
            <a:r>
              <a:rPr lang="en-GB" sz="1600" dirty="0" err="1" smtClean="0"/>
              <a:t>,</a:t>
            </a:r>
            <a:r>
              <a:rPr lang="en-GB" sz="1600" i="1" dirty="0" err="1" smtClean="0">
                <a:solidFill>
                  <a:srgbClr val="FF0000"/>
                </a:solidFill>
              </a:rPr>
              <a:t>ka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A</a:t>
            </a:r>
            <a:r>
              <a:rPr lang="en-GB" sz="1600" i="1" dirty="0" err="1" smtClean="0"/>
              <a:t>,</a:t>
            </a:r>
            <a:r>
              <a:rPr lang="en-GB" sz="1600" dirty="0" err="1" smtClean="0"/>
              <a:t>B</a:t>
            </a:r>
            <a:r>
              <a:rPr lang="en-GB" sz="1600" dirty="0" smtClean="0"/>
              <a:t>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Mutual implicit key authentication between A and 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(and rely on the KDC to disclose </a:t>
            </a:r>
            <a:r>
              <a:rPr lang="en-GB" sz="1600" i="1" dirty="0" smtClean="0">
                <a:solidFill>
                  <a:srgbClr val="FF0000"/>
                </a:solidFill>
              </a:rPr>
              <a:t>ka</a:t>
            </a:r>
            <a:r>
              <a:rPr lang="en-GB" sz="1600" dirty="0" smtClean="0"/>
              <a:t> to A and B only)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Mutual </a:t>
            </a:r>
            <a:r>
              <a:rPr lang="en-GB" sz="1600" dirty="0"/>
              <a:t>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party, irrespective of key control by KDC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 smtClean="0"/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-65" charset="0"/>
              </a:rPr>
              <a:t>é Struik (Struik Security Consultancy)</a:t>
            </a:r>
            <a:endParaRPr lang="en-US" dirty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BA9A93A-9D9A-468F-BFB2-6F515685EE43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101" name="Text Box 2"/>
          <p:cNvSpPr txBox="1">
            <a:spLocks noChangeArrowheads="1"/>
          </p:cNvSpPr>
          <p:nvPr/>
        </p:nvSpPr>
        <p:spPr bwMode="auto">
          <a:xfrm>
            <a:off x="2544199" y="533400"/>
            <a:ext cx="4201664" cy="30469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 (1)</a:t>
            </a:r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  <a:p>
            <a:pPr algn="ctr"/>
            <a:endParaRPr lang="en-US" sz="2400" b="1" dirty="0" smtClean="0"/>
          </a:p>
          <a:p>
            <a:pPr algn="ctr"/>
            <a:endParaRPr lang="en-US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0" y="1143000"/>
            <a:ext cx="9144000" cy="319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</a:p>
          <a:p>
            <a:pPr marL="457200" indent="-457200"/>
            <a:r>
              <a:rPr lang="en-US" sz="1600" dirty="0" smtClean="0"/>
              <a:t>Two devices A and B derive a shared key (key agreement) and show that these have computed correctly</a:t>
            </a:r>
          </a:p>
          <a:p>
            <a:pPr marL="457200" indent="-457200"/>
            <a:r>
              <a:rPr lang="en-US" sz="1600" dirty="0" smtClean="0"/>
              <a:t>(key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devices do have (access to) a certificate of their public key, issued by a mutually trusted third party (certificate authority).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/>
            <a:endParaRPr lang="en-US" sz="1600" dirty="0" smtClean="0"/>
          </a:p>
        </p:txBody>
      </p:sp>
      <p:grpSp>
        <p:nvGrpSpPr>
          <p:cNvPr id="2" name="Group 35"/>
          <p:cNvGrpSpPr/>
          <p:nvPr/>
        </p:nvGrpSpPr>
        <p:grpSpPr>
          <a:xfrm>
            <a:off x="609600" y="4800600"/>
            <a:ext cx="2710029" cy="581799"/>
            <a:chOff x="533400" y="4267200"/>
            <a:chExt cx="2710029" cy="581799"/>
          </a:xfrm>
        </p:grpSpPr>
        <p:grpSp>
          <p:nvGrpSpPr>
            <p:cNvPr id="3" name="Group 153"/>
            <p:cNvGrpSpPr>
              <a:grpSpLocks/>
            </p:cNvGrpSpPr>
            <p:nvPr/>
          </p:nvGrpSpPr>
          <p:grpSpPr bwMode="auto">
            <a:xfrm>
              <a:off x="533400" y="4267200"/>
              <a:ext cx="2514600" cy="581799"/>
              <a:chOff x="533400" y="1524000"/>
              <a:chExt cx="2514600" cy="582574"/>
            </a:xfrm>
          </p:grpSpPr>
          <p:grpSp>
            <p:nvGrpSpPr>
              <p:cNvPr id="4" name="Group 112"/>
              <p:cNvGrpSpPr>
                <a:grpSpLocks/>
              </p:cNvGrpSpPr>
              <p:nvPr/>
            </p:nvGrpSpPr>
            <p:grpSpPr bwMode="auto">
              <a:xfrm>
                <a:off x="762000" y="1524000"/>
                <a:ext cx="457200" cy="304800"/>
                <a:chOff x="3733800" y="990600"/>
                <a:chExt cx="457200" cy="304800"/>
              </a:xfrm>
            </p:grpSpPr>
            <p:sp>
              <p:nvSpPr>
                <p:cNvPr id="46" name="Rectangle 7"/>
                <p:cNvSpPr>
                  <a:spLocks noChangeArrowheads="1"/>
                </p:cNvSpPr>
                <p:nvPr/>
              </p:nvSpPr>
              <p:spPr bwMode="auto">
                <a:xfrm>
                  <a:off x="3733800" y="990600"/>
                  <a:ext cx="457200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7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801270" y="990600"/>
                  <a:ext cx="295274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5" name="Group 113"/>
              <p:cNvGrpSpPr>
                <a:grpSpLocks/>
              </p:cNvGrpSpPr>
              <p:nvPr/>
            </p:nvGrpSpPr>
            <p:grpSpPr bwMode="auto">
              <a:xfrm>
                <a:off x="2590800" y="1524000"/>
                <a:ext cx="457200" cy="304800"/>
                <a:chOff x="5562600" y="990600"/>
                <a:chExt cx="457200" cy="304800"/>
              </a:xfrm>
            </p:grpSpPr>
            <p:sp>
              <p:nvSpPr>
                <p:cNvPr id="44" name="Rectangle 11"/>
                <p:cNvSpPr>
                  <a:spLocks noChangeArrowheads="1"/>
                </p:cNvSpPr>
                <p:nvPr/>
              </p:nvSpPr>
              <p:spPr bwMode="auto">
                <a:xfrm>
                  <a:off x="5562600" y="990600"/>
                  <a:ext cx="457200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45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5634078" y="990600"/>
                  <a:ext cx="287258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  <p:cxnSp>
            <p:nvCxnSpPr>
              <p:cNvPr id="41" name="Straight Connector 156"/>
              <p:cNvCxnSpPr>
                <a:cxnSpLocks noChangeShapeType="1"/>
              </p:cNvCxnSpPr>
              <p:nvPr/>
            </p:nvCxnSpPr>
            <p:spPr bwMode="auto">
              <a:xfrm>
                <a:off x="1295400" y="1676400"/>
                <a:ext cx="1219200" cy="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</p:cxnSp>
          <p:sp>
            <p:nvSpPr>
              <p:cNvPr id="42" name="TextBox 41"/>
              <p:cNvSpPr txBox="1"/>
              <p:nvPr/>
            </p:nvSpPr>
            <p:spPr>
              <a:xfrm>
                <a:off x="533400" y="1829206"/>
                <a:ext cx="817853" cy="277368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CA" dirty="0"/>
                  <a:t>(A: </a:t>
                </a:r>
                <a:r>
                  <a:rPr lang="en-CA" i="1" dirty="0">
                    <a:solidFill>
                      <a:srgbClr val="FF0000"/>
                    </a:solidFill>
                  </a:rPr>
                  <a:t>a</a:t>
                </a:r>
                <a:r>
                  <a:rPr lang="en-CA" i="1" dirty="0"/>
                  <a:t>, </a:t>
                </a:r>
                <a:r>
                  <a:rPr lang="en-CA" i="1" dirty="0">
                    <a:solidFill>
                      <a:schemeClr val="accent2">
                        <a:lumMod val="75000"/>
                      </a:schemeClr>
                    </a:solidFill>
                  </a:rPr>
                  <a:t>Q</a:t>
                </a:r>
                <a:r>
                  <a:rPr lang="en-CA" baseline="-25000" dirty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CA" dirty="0"/>
                  <a:t>)</a:t>
                </a:r>
                <a:endParaRPr lang="en-CA" i="1" dirty="0"/>
              </a:p>
            </p:txBody>
          </p:sp>
          <p:sp>
            <p:nvSpPr>
              <p:cNvPr id="43" name="TextBox 158"/>
              <p:cNvSpPr txBox="1">
                <a:spLocks noChangeArrowheads="1"/>
              </p:cNvSpPr>
              <p:nvPr/>
            </p:nvSpPr>
            <p:spPr bwMode="auto">
              <a:xfrm>
                <a:off x="2362200" y="1828800"/>
                <a:ext cx="184731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CA" i="1"/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38400" y="4572000"/>
              <a:ext cx="805029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(B: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2">
                      <a:lumMod val="75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CA" dirty="0"/>
                <a:t>)</a:t>
              </a:r>
              <a:endParaRPr lang="en-CA" i="1" dirty="0"/>
            </a:p>
          </p:txBody>
        </p:sp>
      </p:grpSp>
      <p:grpSp>
        <p:nvGrpSpPr>
          <p:cNvPr id="6" name="Group 47"/>
          <p:cNvGrpSpPr/>
          <p:nvPr/>
        </p:nvGrpSpPr>
        <p:grpSpPr>
          <a:xfrm>
            <a:off x="4414838" y="4205288"/>
            <a:ext cx="4270735" cy="2232025"/>
            <a:chOff x="4338638" y="3671888"/>
            <a:chExt cx="4270735" cy="2232025"/>
          </a:xfrm>
        </p:grpSpPr>
        <p:grpSp>
          <p:nvGrpSpPr>
            <p:cNvPr id="7" name="Group 164"/>
            <p:cNvGrpSpPr>
              <a:grpSpLocks/>
            </p:cNvGrpSpPr>
            <p:nvPr/>
          </p:nvGrpSpPr>
          <p:grpSpPr bwMode="auto">
            <a:xfrm>
              <a:off x="4838700" y="4953000"/>
              <a:ext cx="457200" cy="304800"/>
              <a:chOff x="3733800" y="990600"/>
              <a:chExt cx="457200" cy="304800"/>
            </a:xfrm>
          </p:grpSpPr>
          <p:sp>
            <p:nvSpPr>
              <p:cNvPr id="71" name="Rectangle 7"/>
              <p:cNvSpPr>
                <a:spLocks noChangeArrowheads="1"/>
              </p:cNvSpPr>
              <p:nvPr/>
            </p:nvSpPr>
            <p:spPr bwMode="auto">
              <a:xfrm>
                <a:off x="3733800" y="990600"/>
                <a:ext cx="457200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2" name="Text Box 8"/>
              <p:cNvSpPr txBox="1">
                <a:spLocks noChangeArrowheads="1"/>
              </p:cNvSpPr>
              <p:nvPr/>
            </p:nvSpPr>
            <p:spPr bwMode="auto">
              <a:xfrm>
                <a:off x="3801270" y="990600"/>
                <a:ext cx="295274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8" name="Group 167"/>
            <p:cNvGrpSpPr>
              <a:grpSpLocks/>
            </p:cNvGrpSpPr>
            <p:nvPr/>
          </p:nvGrpSpPr>
          <p:grpSpPr bwMode="auto">
            <a:xfrm>
              <a:off x="6667500" y="4953000"/>
              <a:ext cx="457200" cy="304800"/>
              <a:chOff x="5562600" y="990600"/>
              <a:chExt cx="457200" cy="304800"/>
            </a:xfrm>
          </p:grpSpPr>
          <p:sp>
            <p:nvSpPr>
              <p:cNvPr id="66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0" name="Text Box 12"/>
              <p:cNvSpPr txBox="1">
                <a:spLocks noChangeArrowheads="1"/>
              </p:cNvSpPr>
              <p:nvPr/>
            </p:nvSpPr>
            <p:spPr bwMode="auto">
              <a:xfrm>
                <a:off x="5634078" y="990600"/>
                <a:ext cx="287258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cxnSp>
          <p:nvCxnSpPr>
            <p:cNvPr id="51" name="Straight Connector 170"/>
            <p:cNvCxnSpPr>
              <a:cxnSpLocks noChangeShapeType="1"/>
            </p:cNvCxnSpPr>
            <p:nvPr/>
          </p:nvCxnSpPr>
          <p:spPr bwMode="auto">
            <a:xfrm>
              <a:off x="5372100" y="5105400"/>
              <a:ext cx="12192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grpSp>
          <p:nvGrpSpPr>
            <p:cNvPr id="9" name="Group 171"/>
            <p:cNvGrpSpPr>
              <a:grpSpLocks/>
            </p:cNvGrpSpPr>
            <p:nvPr/>
          </p:nvGrpSpPr>
          <p:grpSpPr bwMode="auto">
            <a:xfrm>
              <a:off x="5715000" y="3962400"/>
              <a:ext cx="508000" cy="304800"/>
              <a:chOff x="5524185" y="990600"/>
              <a:chExt cx="508473" cy="304800"/>
            </a:xfrm>
          </p:grpSpPr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562600" y="990600"/>
                <a:ext cx="457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12"/>
              <p:cNvSpPr txBox="1">
                <a:spLocks noChangeArrowheads="1"/>
              </p:cNvSpPr>
              <p:nvPr/>
            </p:nvSpPr>
            <p:spPr bwMode="auto">
              <a:xfrm>
                <a:off x="5524185" y="990600"/>
                <a:ext cx="508473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KDC</a:t>
                </a:r>
              </a:p>
            </p:txBody>
          </p:sp>
        </p:grpSp>
        <p:cxnSp>
          <p:nvCxnSpPr>
            <p:cNvPr id="53" name="Straight Connector 174"/>
            <p:cNvCxnSpPr>
              <a:cxnSpLocks noChangeShapeType="1"/>
            </p:cNvCxnSpPr>
            <p:nvPr/>
          </p:nvCxnSpPr>
          <p:spPr bwMode="auto">
            <a:xfrm flipH="1" flipV="1">
              <a:off x="6362700" y="4343400"/>
              <a:ext cx="457200" cy="457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</p:spPr>
        </p:cxnSp>
        <p:sp>
          <p:nvSpPr>
            <p:cNvPr id="54" name="Rectangle 175"/>
            <p:cNvSpPr>
              <a:spLocks noChangeArrowheads="1"/>
            </p:cNvSpPr>
            <p:nvPr/>
          </p:nvSpPr>
          <p:spPr bwMode="auto">
            <a:xfrm>
              <a:off x="6286500" y="3810000"/>
              <a:ext cx="185738" cy="400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GB" i="1" baseline="-25000"/>
            </a:p>
            <a:p>
              <a:endParaRPr lang="en-CA" i="1"/>
            </a:p>
          </p:txBody>
        </p:sp>
        <p:sp>
          <p:nvSpPr>
            <p:cNvPr id="55" name="TextBox 176"/>
            <p:cNvSpPr txBox="1">
              <a:spLocks noChangeArrowheads="1"/>
            </p:cNvSpPr>
            <p:nvPr/>
          </p:nvSpPr>
          <p:spPr bwMode="auto">
            <a:xfrm>
              <a:off x="4648200" y="3810000"/>
              <a:ext cx="1075936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  <a:endParaRPr lang="en-CA" i="1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4648200" y="4038600"/>
              <a:ext cx="1101584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(B,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</a:p>
            <a:p>
              <a:pPr>
                <a:defRPr/>
              </a:pP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GB" dirty="0"/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7" name="Rectangle 56"/>
            <p:cNvSpPr/>
            <p:nvPr/>
          </p:nvSpPr>
          <p:spPr>
            <a:xfrm>
              <a:off x="4343400" y="5257800"/>
              <a:ext cx="139493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A</a:t>
              </a:r>
              <a:r>
                <a:rPr lang="en-CA" dirty="0"/>
                <a:t>: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a</a:t>
              </a:r>
              <a:r>
                <a:rPr lang="en-CA" i="1" dirty="0"/>
                <a:t>,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(A,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baseline="-25000" dirty="0">
                  <a:solidFill>
                    <a:srgbClr val="0070C0"/>
                  </a:solidFill>
                </a:rPr>
                <a:t>A</a:t>
              </a:r>
              <a:r>
                <a:rPr lang="en-GB" dirty="0"/>
                <a:t>)</a:t>
              </a:r>
            </a:p>
            <a:p>
              <a:pPr>
                <a:defRPr/>
              </a:pPr>
              <a:r>
                <a:rPr lang="en-GB" i="1" dirty="0"/>
                <a:t> 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CA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6477000" y="5257800"/>
              <a:ext cx="1406525" cy="64611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i="1" dirty="0"/>
                <a:t>B</a:t>
              </a:r>
              <a:r>
                <a:rPr lang="en-CA" dirty="0"/>
                <a:t>:</a:t>
              </a:r>
              <a:r>
                <a:rPr lang="en-CA" dirty="0">
                  <a:solidFill>
                    <a:srgbClr val="FF0000"/>
                  </a:solidFill>
                </a:rPr>
                <a:t> </a:t>
              </a:r>
              <a:r>
                <a:rPr lang="en-CA" i="1" dirty="0">
                  <a:solidFill>
                    <a:srgbClr val="FF0000"/>
                  </a:solidFill>
                </a:rPr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 err="1"/>
                <a:t>Cert</a:t>
              </a:r>
              <a:r>
                <a:rPr lang="en-CA" baseline="-25000" dirty="0" err="1"/>
                <a:t>CA</a:t>
              </a:r>
              <a:r>
                <a:rPr lang="en-CA" dirty="0"/>
                <a:t>(</a:t>
              </a:r>
              <a:r>
                <a:rPr lang="en-CA" i="1" dirty="0"/>
                <a:t>B</a:t>
              </a:r>
              <a:r>
                <a:rPr lang="en-CA" dirty="0"/>
                <a:t>,</a:t>
              </a:r>
              <a:r>
                <a:rPr lang="en-CA" i="1" dirty="0"/>
                <a:t> </a:t>
              </a:r>
              <a:r>
                <a:rPr lang="en-CA" i="1" dirty="0">
                  <a:solidFill>
                    <a:srgbClr val="0070C0"/>
                  </a:solidFill>
                </a:rPr>
                <a:t>Q</a:t>
              </a:r>
              <a:r>
                <a:rPr lang="en-GB" i="1" baseline="-25000" dirty="0">
                  <a:solidFill>
                    <a:srgbClr val="0070C0"/>
                  </a:solidFill>
                </a:rPr>
                <a:t>B</a:t>
              </a:r>
              <a:r>
                <a:rPr lang="en-GB" dirty="0"/>
                <a:t>)</a:t>
              </a:r>
              <a:r>
                <a:rPr lang="en-GB" i="1" dirty="0"/>
                <a:t> </a:t>
              </a:r>
            </a:p>
            <a:p>
              <a:pPr>
                <a:defRPr/>
              </a:pPr>
              <a:r>
                <a:rPr lang="en-GB" i="1" dirty="0"/>
                <a:t>    </a:t>
              </a:r>
              <a:r>
                <a:rPr lang="en-GB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GB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endParaRPr lang="en-GB" dirty="0">
                <a:solidFill>
                  <a:schemeClr val="accent1">
                    <a:lumMod val="50000"/>
                  </a:schemeClr>
                </a:solidFill>
              </a:endParaRPr>
            </a:p>
            <a:p>
              <a:pPr>
                <a:defRPr/>
              </a:pPr>
              <a:endParaRPr lang="en-CA" i="1" dirty="0"/>
            </a:p>
          </p:txBody>
        </p:sp>
        <p:sp>
          <p:nvSpPr>
            <p:cNvPr id="59" name="Rectangle 182"/>
            <p:cNvSpPr>
              <a:spLocks noChangeArrowheads="1"/>
            </p:cNvSpPr>
            <p:nvPr/>
          </p:nvSpPr>
          <p:spPr bwMode="auto">
            <a:xfrm>
              <a:off x="4338638" y="3671888"/>
              <a:ext cx="223837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i="1"/>
                <a:t> </a:t>
              </a:r>
              <a:endParaRPr lang="en-CA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7620000" y="4267200"/>
              <a:ext cx="98937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CA" dirty="0"/>
                <a:t>(CA: </a:t>
              </a:r>
              <a:r>
                <a:rPr lang="en-CA" i="1" dirty="0">
                  <a:solidFill>
                    <a:srgbClr val="FF0000"/>
                  </a:solidFill>
                </a:rPr>
                <a:t>d</a:t>
              </a:r>
              <a:r>
                <a:rPr lang="en-CA" i="1" dirty="0"/>
                <a:t>, </a:t>
              </a:r>
              <a:r>
                <a:rPr lang="en-CA" i="1" dirty="0">
                  <a:solidFill>
                    <a:schemeClr val="accent1">
                      <a:lumMod val="50000"/>
                    </a:schemeClr>
                  </a:solidFill>
                </a:rPr>
                <a:t>Q</a:t>
              </a:r>
              <a:r>
                <a:rPr lang="en-CA" baseline="-25000" dirty="0">
                  <a:solidFill>
                    <a:schemeClr val="accent1">
                      <a:lumMod val="50000"/>
                    </a:schemeClr>
                  </a:solidFill>
                </a:rPr>
                <a:t>CA</a:t>
              </a:r>
              <a:r>
                <a:rPr lang="en-CA" dirty="0"/>
                <a:t>)</a:t>
              </a:r>
              <a:endParaRPr lang="en-CA" i="1" dirty="0"/>
            </a:p>
          </p:txBody>
        </p:sp>
        <p:grpSp>
          <p:nvGrpSpPr>
            <p:cNvPr id="10" name="Group 6"/>
            <p:cNvGrpSpPr>
              <a:grpSpLocks/>
            </p:cNvGrpSpPr>
            <p:nvPr/>
          </p:nvGrpSpPr>
          <p:grpSpPr bwMode="auto">
            <a:xfrm>
              <a:off x="7772400" y="3962400"/>
              <a:ext cx="474663" cy="304800"/>
              <a:chOff x="816" y="912"/>
              <a:chExt cx="299" cy="192"/>
            </a:xfrm>
          </p:grpSpPr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CA"/>
              </a:p>
            </p:txBody>
          </p:sp>
          <p:sp>
            <p:nvSpPr>
              <p:cNvPr id="63" name="Text Box 8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251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CA</a:t>
                </a:r>
              </a:p>
            </p:txBody>
          </p:sp>
        </p:grpSp>
      </p:grpSp>
      <p:sp>
        <p:nvSpPr>
          <p:cNvPr id="73" name="Text Box 57"/>
          <p:cNvSpPr txBox="1">
            <a:spLocks noChangeArrowheads="1"/>
          </p:cNvSpPr>
          <p:nvPr/>
        </p:nvSpPr>
        <p:spPr bwMode="auto">
          <a:xfrm>
            <a:off x="361269" y="3886200"/>
            <a:ext cx="3486532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(a), (b), (c) Peer-to-Peer Key Establishment</a:t>
            </a:r>
            <a:endParaRPr lang="en-US" sz="1400" b="1" dirty="0"/>
          </a:p>
        </p:txBody>
      </p:sp>
      <p:sp>
        <p:nvSpPr>
          <p:cNvPr id="74" name="Text Box 57"/>
          <p:cNvSpPr txBox="1">
            <a:spLocks noChangeArrowheads="1"/>
          </p:cNvSpPr>
          <p:nvPr/>
        </p:nvSpPr>
        <p:spPr bwMode="auto">
          <a:xfrm>
            <a:off x="4800600" y="3886200"/>
            <a:ext cx="3817007" cy="30777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(d) Key Establishment with Online </a:t>
            </a:r>
            <a:r>
              <a:rPr lang="en-US" sz="1400" b="1" dirty="0"/>
              <a:t>T</a:t>
            </a:r>
            <a:r>
              <a:rPr lang="en-US" sz="1400" b="1" dirty="0" smtClean="0"/>
              <a:t>hird </a:t>
            </a:r>
            <a:r>
              <a:rPr lang="en-US" sz="1400" b="1" dirty="0"/>
              <a:t>P</a:t>
            </a:r>
            <a:r>
              <a:rPr lang="en-US" sz="1400" b="1" dirty="0" smtClean="0"/>
              <a:t>arty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54086" y="6475413"/>
            <a:ext cx="2689839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 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47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146385" y="533400"/>
            <a:ext cx="699569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X</a:t>
              </a:r>
              <a:r>
                <a:rPr lang="en-US" i="1" dirty="0"/>
                <a:t>, 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72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dirty="0"/>
                <a:t>Random </a:t>
              </a:r>
              <a:r>
                <a:rPr lang="en-US" i="1" dirty="0">
                  <a:solidFill>
                    <a:srgbClr val="0070C0"/>
                  </a:solidFill>
                </a:rPr>
                <a:t>Y,</a:t>
              </a:r>
              <a:r>
                <a:rPr lang="en-US" i="1" dirty="0"/>
                <a:t>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sp>
        <p:nvSpPr>
          <p:cNvPr id="75799" name="Text Box 23"/>
          <p:cNvSpPr txBox="1">
            <a:spLocks noChangeArrowheads="1"/>
          </p:cNvSpPr>
          <p:nvPr/>
        </p:nvSpPr>
        <p:spPr bwMode="auto">
          <a:xfrm>
            <a:off x="4464050" y="1560513"/>
            <a:ext cx="451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Note: </a:t>
            </a:r>
            <a:r>
              <a:rPr lang="en-US"/>
              <a:t>Certificate of the static public keys do not need to be </a:t>
            </a:r>
          </a:p>
          <a:p>
            <a:pPr eaLnBrk="1" hangingPunct="1"/>
            <a:r>
              <a:rPr lang="en-US"/>
              <a:t>communicated, if pre-established between parties. This does, however,</a:t>
            </a:r>
          </a:p>
          <a:p>
            <a:pPr eaLnBrk="1" hangingPunct="1"/>
            <a:r>
              <a:rPr lang="en-US"/>
              <a:t>require storage of status information.</a:t>
            </a:r>
            <a:endParaRPr lang="en-US" i="1"/>
          </a:p>
        </p:txBody>
      </p:sp>
      <p:grpSp>
        <p:nvGrpSpPr>
          <p:cNvPr id="27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48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090451" y="533400"/>
            <a:ext cx="707264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(a) with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shall have 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49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923570" y="533400"/>
            <a:ext cx="74413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</a:t>
            </a:r>
            <a:r>
              <a:rPr lang="en-US" sz="1600" dirty="0"/>
              <a:t>it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received </a:t>
            </a:r>
            <a:r>
              <a:rPr lang="en-US" sz="1600" dirty="0"/>
              <a:t>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to the </a:t>
            </a:r>
            <a:endParaRPr lang="en-US" sz="1600" dirty="0" smtClean="0"/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properties </a:t>
            </a:r>
            <a:r>
              <a:rPr lang="en-US" sz="1600" dirty="0"/>
              <a:t>of elliptic curve, 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</a:t>
            </a:r>
            <a:r>
              <a:rPr lang="en-US" sz="1600" dirty="0" smtClean="0"/>
              <a:t>short-term </a:t>
            </a:r>
            <a:r>
              <a:rPr lang="en-US" sz="1600" dirty="0"/>
              <a:t>key of the </a:t>
            </a:r>
            <a:r>
              <a:rPr lang="en-US" sz="1600" dirty="0" smtClean="0"/>
              <a:t>other party via non-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cryptographic means, </a:t>
            </a:r>
            <a:r>
              <a:rPr lang="en-US" sz="1600" dirty="0"/>
              <a:t>to obtain evidence that the only party that may be capable of computing the </a:t>
            </a:r>
            <a:r>
              <a:rPr lang="en-US" sz="1600" dirty="0" smtClean="0"/>
              <a:t>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key is,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5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3432544" y="3214688"/>
            <a:ext cx="1837619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Proposal re-cap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50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867641" y="533400"/>
            <a:ext cx="75182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(b) without Certificates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other party (Example: ‘pushing buttons’, where human operator</a:t>
            </a:r>
          </a:p>
          <a:p>
            <a:r>
              <a:rPr lang="en-GB" sz="1600" dirty="0" smtClean="0"/>
              <a:t>   controls who is executing protocol. The identities are then only known implicitly, since the human operator </a:t>
            </a:r>
          </a:p>
          <a:p>
            <a:r>
              <a:rPr lang="en-GB" sz="1600" dirty="0" smtClean="0"/>
              <a:t>   knows the devices he wants to securely connect to one another.) 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51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775679" y="533400"/>
            <a:ext cx="77371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762000" y="1066800"/>
            <a:ext cx="2286000" cy="1828800"/>
            <a:chOff x="480" y="816"/>
            <a:chExt cx="1440" cy="1152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480" y="816"/>
              <a:ext cx="288" cy="192"/>
              <a:chOff x="816" y="912"/>
              <a:chExt cx="288" cy="192"/>
            </a:xfrm>
          </p:grpSpPr>
          <p:sp>
            <p:nvSpPr>
              <p:cNvPr id="7578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3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sp>
          <p:nvSpPr>
            <p:cNvPr id="75784" name="Line 8"/>
            <p:cNvSpPr>
              <a:spLocks noChangeShapeType="1"/>
            </p:cNvSpPr>
            <p:nvPr/>
          </p:nvSpPr>
          <p:spPr bwMode="auto">
            <a:xfrm>
              <a:off x="624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632" y="816"/>
              <a:ext cx="288" cy="192"/>
              <a:chOff x="816" y="912"/>
              <a:chExt cx="288" cy="192"/>
            </a:xfrm>
          </p:grpSpPr>
          <p:sp>
            <p:nvSpPr>
              <p:cNvPr id="75786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787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75788" name="Line 12"/>
            <p:cNvSpPr>
              <a:spLocks noChangeShapeType="1"/>
            </p:cNvSpPr>
            <p:nvPr/>
          </p:nvSpPr>
          <p:spPr bwMode="auto">
            <a:xfrm>
              <a:off x="1776" y="1008"/>
              <a:ext cx="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624" y="120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H="1">
              <a:off x="624" y="1410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624" y="1617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2" name="Text Box 16"/>
            <p:cNvSpPr txBox="1">
              <a:spLocks noChangeArrowheads="1"/>
            </p:cNvSpPr>
            <p:nvPr/>
          </p:nvSpPr>
          <p:spPr bwMode="auto">
            <a:xfrm>
              <a:off x="576" y="1031"/>
              <a:ext cx="124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75793" name="Rectangle 17"/>
            <p:cNvSpPr>
              <a:spLocks noChangeArrowheads="1"/>
            </p:cNvSpPr>
            <p:nvPr/>
          </p:nvSpPr>
          <p:spPr bwMode="auto">
            <a:xfrm>
              <a:off x="624" y="1248"/>
              <a:ext cx="1152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rgbClr val="0070C0"/>
                  </a:solidFill>
                </a:rPr>
                <a:t>Y</a:t>
              </a:r>
              <a:endParaRPr lang="en-US" baseline="-25000" dirty="0"/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>
              <a:off x="631" y="1823"/>
              <a:ext cx="11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75795" name="Text Box 19"/>
            <p:cNvSpPr txBox="1">
              <a:spLocks noChangeArrowheads="1"/>
            </p:cNvSpPr>
            <p:nvPr/>
          </p:nvSpPr>
          <p:spPr bwMode="auto">
            <a:xfrm>
              <a:off x="681" y="1463"/>
              <a:ext cx="99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75796" name="Rectangle 20"/>
            <p:cNvSpPr>
              <a:spLocks noChangeArrowheads="1"/>
            </p:cNvSpPr>
            <p:nvPr/>
          </p:nvSpPr>
          <p:spPr bwMode="auto">
            <a:xfrm>
              <a:off x="720" y="1680"/>
              <a:ext cx="9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rgbClr val="0070C0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</p:grp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</a:t>
            </a:r>
            <a:r>
              <a:rPr lang="en-US" sz="1600" dirty="0" smtClean="0"/>
              <a:t>pair using shared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password to determine some of elliptic curve domain parameters and communicates </a:t>
            </a:r>
            <a:r>
              <a:rPr lang="en-US" sz="1600" dirty="0"/>
              <a:t>this ephemeral </a:t>
            </a:r>
            <a:r>
              <a:rPr lang="en-US" sz="1600" dirty="0" smtClean="0"/>
              <a:t>public</a:t>
            </a:r>
          </a:p>
          <a:p>
            <a:pPr eaLnBrk="1" hangingPunct="1"/>
            <a:r>
              <a:rPr lang="en-US" sz="1600" dirty="0" smtClean="0"/>
              <a:t>  key </a:t>
            </a:r>
            <a:r>
              <a:rPr lang="en-US" sz="1600" dirty="0"/>
              <a:t>to the other party (but not the private key</a:t>
            </a:r>
            <a:r>
              <a:rPr lang="en-US" sz="1600" dirty="0" smtClean="0"/>
              <a:t>).</a:t>
            </a:r>
            <a:endParaRPr lang="en-US" sz="1600" dirty="0"/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</a:t>
            </a:r>
            <a:r>
              <a:rPr lang="en-US" sz="1600" dirty="0" smtClean="0"/>
              <a:t>the ephemeral elliptic </a:t>
            </a:r>
            <a:r>
              <a:rPr lang="en-US" sz="1600" dirty="0"/>
              <a:t>curve </a:t>
            </a:r>
            <a:r>
              <a:rPr lang="en-US" sz="1600" dirty="0" smtClean="0"/>
              <a:t>point it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n-US" sz="1600" dirty="0"/>
              <a:t>received from the other party and based on </a:t>
            </a:r>
            <a:r>
              <a:rPr lang="en-US" sz="1600" dirty="0" smtClean="0"/>
              <a:t>the ephemeral private key </a:t>
            </a:r>
            <a:r>
              <a:rPr lang="en-US" sz="1600" dirty="0"/>
              <a:t>it generated itself. Due </a:t>
            </a:r>
            <a:r>
              <a:rPr lang="en-US" sz="1600" dirty="0" smtClean="0"/>
              <a:t>to properties 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 of </a:t>
            </a:r>
            <a:r>
              <a:rPr lang="en-US" sz="1600" dirty="0"/>
              <a:t>elliptic </a:t>
            </a:r>
            <a:r>
              <a:rPr lang="en-US" sz="1600" dirty="0" smtClean="0"/>
              <a:t>curve and shared domain parameters, </a:t>
            </a:r>
            <a:r>
              <a:rPr lang="en-US" sz="1600" dirty="0"/>
              <a:t>either party indeed </a:t>
            </a:r>
            <a:r>
              <a:rPr lang="en-US" sz="1600" dirty="0" smtClean="0"/>
              <a:t>arrives at </a:t>
            </a:r>
            <a:r>
              <a:rPr lang="en-US" sz="1600" dirty="0"/>
              <a:t>the same </a:t>
            </a:r>
            <a:r>
              <a:rPr lang="en-US" sz="1600" dirty="0" smtClean="0"/>
              <a:t>shared key</a:t>
            </a:r>
            <a:r>
              <a:rPr lang="en-US" sz="1600" dirty="0"/>
              <a:t>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</a:t>
            </a:r>
            <a:r>
              <a:rPr lang="en-US" sz="1600" dirty="0" smtClean="0"/>
              <a:t>authenticity </a:t>
            </a:r>
            <a:r>
              <a:rPr lang="en-US" sz="1600" dirty="0"/>
              <a:t>of </a:t>
            </a:r>
            <a:r>
              <a:rPr lang="en-US" sz="1600" dirty="0" smtClean="0"/>
              <a:t>the password shared with the </a:t>
            </a:r>
            <a:r>
              <a:rPr lang="en-US" sz="1600" dirty="0"/>
              <a:t>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</a:t>
            </a:r>
            <a:r>
              <a:rPr lang="en-US" sz="1600" dirty="0" smtClean="0"/>
              <a:t> indeed</a:t>
            </a:r>
            <a:r>
              <a:rPr lang="en-US" sz="1600" dirty="0"/>
              <a:t>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strings </a:t>
            </a:r>
            <a:r>
              <a:rPr lang="en-US" sz="1600" dirty="0"/>
              <a:t>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party</a:t>
            </a:r>
            <a:r>
              <a:rPr lang="en-US" sz="1600" dirty="0"/>
              <a:t>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</a:t>
            </a:r>
            <a:r>
              <a:rPr lang="en-US" sz="1600" dirty="0" smtClean="0"/>
              <a:t>successfully </a:t>
            </a:r>
            <a:r>
              <a:rPr lang="en-US" sz="1600" dirty="0"/>
              <a:t>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52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02112" y="533400"/>
            <a:ext cx="784932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(c) with Shared Password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9906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</a:t>
            </a:r>
            <a:r>
              <a:rPr lang="en-GB" sz="1600" dirty="0" smtClean="0"/>
              <a:t>parameters </a:t>
            </a:r>
            <a:r>
              <a:rPr lang="en-GB" sz="1600" i="1" dirty="0" smtClean="0"/>
              <a:t>dependent on a shared (weak) password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endParaRPr lang="en-GB" sz="1600" i="1" dirty="0" smtClean="0"/>
          </a:p>
          <a:p>
            <a:r>
              <a:rPr lang="en-GB" sz="1600" i="1" dirty="0" smtClean="0"/>
              <a:t>Constraints</a:t>
            </a:r>
            <a:endParaRPr lang="en-GB" sz="1600" i="1" dirty="0"/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</a:t>
            </a:r>
            <a:r>
              <a:rPr lang="en-GB" sz="1600" dirty="0" smtClean="0"/>
              <a:t>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the system’s lifetime</a:t>
            </a:r>
            <a:endParaRPr lang="en-GB" sz="1600" i="1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</a:t>
            </a:r>
            <a:r>
              <a:rPr lang="en-GB" sz="1600" dirty="0" smtClean="0"/>
              <a:t>B, </a:t>
            </a:r>
            <a:r>
              <a:rPr lang="en-GB" sz="1600" i="1" dirty="0" smtClean="0"/>
              <a:t>provided that</a:t>
            </a:r>
            <a:r>
              <a:rPr lang="en-GB" sz="1600" dirty="0" smtClean="0"/>
              <a:t> both parties have a non-cryptographic</a:t>
            </a:r>
          </a:p>
          <a:p>
            <a:r>
              <a:rPr lang="en-GB" sz="1600" dirty="0" smtClean="0"/>
              <a:t>   way of establishing the identity of the party one has shared the password with (e.g., using NFC or key pad).</a:t>
            </a:r>
          </a:p>
          <a:p>
            <a:r>
              <a:rPr lang="en-GB" sz="1600" dirty="0" smtClean="0"/>
              <a:t>  The identities are then only known implicitly, since the human operator knows the devices he wants to </a:t>
            </a:r>
          </a:p>
          <a:p>
            <a:r>
              <a:rPr lang="en-GB" sz="1600" dirty="0"/>
              <a:t> </a:t>
            </a:r>
            <a:r>
              <a:rPr lang="en-GB" sz="1600" dirty="0" smtClean="0"/>
              <a:t> securely connect to one another.) 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</a:t>
            </a:r>
            <a:r>
              <a:rPr lang="en-GB" sz="1600" dirty="0"/>
              <a:t>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Perfect forward 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FFA100AE-CD11-4A34-A7AD-806EE4215E72}" type="slidenum">
              <a:rPr lang="en-US"/>
              <a:pPr/>
              <a:t>53</a:t>
            </a:fld>
            <a:endParaRPr lang="en-US"/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838613" y="533400"/>
            <a:ext cx="761125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</a:t>
            </a:r>
            <a:r>
              <a:rPr lang="en-US" sz="2400" b="1" dirty="0"/>
              <a:t>(1)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1398588" y="995363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75797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75798" name="Text Box 22"/>
          <p:cNvSpPr txBox="1">
            <a:spLocks noChangeArrowheads="1"/>
          </p:cNvSpPr>
          <p:nvPr/>
        </p:nvSpPr>
        <p:spPr bwMode="auto">
          <a:xfrm>
            <a:off x="0" y="2971800"/>
            <a:ext cx="9144000" cy="327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contributions. </a:t>
            </a:r>
            <a:r>
              <a:rPr lang="en-US" sz="1600" dirty="0"/>
              <a:t>Each party randomly generates a short-term (ephemeral) public key pair and</a:t>
            </a:r>
          </a:p>
          <a:p>
            <a:pPr eaLnBrk="1" hangingPunct="1"/>
            <a:r>
              <a:rPr lang="en-US" sz="1600" dirty="0"/>
              <a:t>   communicates this ephemeral public key to the other party (but not the private key).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establishment. </a:t>
            </a:r>
            <a:r>
              <a:rPr lang="en-US" sz="1600" dirty="0"/>
              <a:t>Each party computes the shared key based on the static and ephemeral</a:t>
            </a:r>
          </a:p>
          <a:p>
            <a:pPr eaLnBrk="1" hangingPunct="1"/>
            <a:r>
              <a:rPr lang="en-US" sz="1600" dirty="0"/>
              <a:t>  elliptic curve points it received from the other party and based on the static and ephemeral</a:t>
            </a:r>
          </a:p>
          <a:p>
            <a:pPr eaLnBrk="1" hangingPunct="1"/>
            <a:r>
              <a:rPr lang="en-US" sz="1600" dirty="0"/>
              <a:t>  private keys it generated itself. Due to the properties of elliptic curve, either party indeed arrives</a:t>
            </a:r>
          </a:p>
          <a:p>
            <a:pPr eaLnBrk="1" hangingPunct="1"/>
            <a:r>
              <a:rPr lang="en-US" sz="1600" dirty="0"/>
              <a:t>  at the same shared key.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authentication. </a:t>
            </a:r>
            <a:r>
              <a:rPr lang="en-US" sz="1600" dirty="0"/>
              <a:t>Each party verifies the authenticity of the long-term static key of the other</a:t>
            </a:r>
          </a:p>
          <a:p>
            <a:pPr eaLnBrk="1" hangingPunct="1"/>
            <a:r>
              <a:rPr lang="en-US" sz="1600" dirty="0"/>
              <a:t>  party, to obtain evidence that the only party that may be capable of computing the shared key is,</a:t>
            </a:r>
          </a:p>
          <a:p>
            <a:pPr eaLnBrk="1" hangingPunct="1"/>
            <a:r>
              <a:rPr lang="en-US" sz="1600" dirty="0"/>
              <a:t> indeed, its perceived communicating party.</a:t>
            </a:r>
          </a:p>
          <a:p>
            <a:pPr eaLnBrk="1" hangingPunct="1"/>
            <a:r>
              <a:rPr lang="en-US" sz="1600" i="1" dirty="0" smtClean="0"/>
              <a:t>Key </a:t>
            </a:r>
            <a:r>
              <a:rPr lang="en-US" sz="1600" i="1" dirty="0"/>
              <a:t>confirmation. </a:t>
            </a:r>
            <a:r>
              <a:rPr lang="en-US" sz="1600" dirty="0"/>
              <a:t>Each party communicates a message authentication check value over the</a:t>
            </a:r>
          </a:p>
          <a:p>
            <a:pPr eaLnBrk="1" hangingPunct="1"/>
            <a:r>
              <a:rPr lang="en-US" sz="1600" dirty="0"/>
              <a:t>   strings communicated by the other party, to prove possession of the shared key to the other</a:t>
            </a:r>
          </a:p>
          <a:p>
            <a:pPr eaLnBrk="1" hangingPunct="1"/>
            <a:r>
              <a:rPr lang="en-US" sz="1600" dirty="0"/>
              <a:t>   party. This confirms to each party the true identity of the other party and proofs that that party </a:t>
            </a:r>
          </a:p>
          <a:p>
            <a:pPr eaLnBrk="1" hangingPunct="1"/>
            <a:r>
              <a:rPr lang="en-US" sz="1600" dirty="0"/>
              <a:t>   successfully computed the shared key.</a:t>
            </a:r>
            <a:endParaRPr lang="en-US" sz="2000" dirty="0"/>
          </a:p>
        </p:txBody>
      </p:sp>
      <p:grpSp>
        <p:nvGrpSpPr>
          <p:cNvPr id="5" name="Group 26"/>
          <p:cNvGrpSpPr/>
          <p:nvPr/>
        </p:nvGrpSpPr>
        <p:grpSpPr>
          <a:xfrm>
            <a:off x="381000" y="1524000"/>
            <a:ext cx="381000" cy="1219200"/>
            <a:chOff x="381000" y="1524000"/>
            <a:chExt cx="381000" cy="1219200"/>
          </a:xfrm>
        </p:grpSpPr>
        <p:sp>
          <p:nvSpPr>
            <p:cNvPr id="28" name="Flowchart: Connector 27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Flowchart: Connector 28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0" name="Straight Connector 29"/>
            <p:cNvCxnSpPr>
              <a:stCxn id="29" idx="4"/>
              <a:endCxn id="28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1" name="Flowchart: Connector 30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81000" y="995363"/>
            <a:ext cx="4800600" cy="1900237"/>
            <a:chOff x="381000" y="995363"/>
            <a:chExt cx="4800600" cy="1900237"/>
          </a:xfrm>
        </p:grpSpPr>
        <p:sp>
          <p:nvSpPr>
            <p:cNvPr id="33" name="Text Box 3"/>
            <p:cNvSpPr txBox="1">
              <a:spLocks noChangeArrowheads="1"/>
            </p:cNvSpPr>
            <p:nvPr/>
          </p:nvSpPr>
          <p:spPr bwMode="auto">
            <a:xfrm>
              <a:off x="1398588" y="995363"/>
              <a:ext cx="290512" cy="822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GB" sz="2400"/>
            </a:p>
            <a:p>
              <a:pPr>
                <a:buFontTx/>
                <a:buChar char="•"/>
              </a:pPr>
              <a:endParaRPr lang="en-GB" sz="2400"/>
            </a:p>
          </p:txBody>
        </p:sp>
        <p:grpSp>
          <p:nvGrpSpPr>
            <p:cNvPr id="34" name="Group 5"/>
            <p:cNvGrpSpPr>
              <a:grpSpLocks/>
            </p:cNvGrpSpPr>
            <p:nvPr/>
          </p:nvGrpSpPr>
          <p:grpSpPr bwMode="auto">
            <a:xfrm>
              <a:off x="762000" y="1066800"/>
              <a:ext cx="457200" cy="304800"/>
              <a:chOff x="816" y="912"/>
              <a:chExt cx="288" cy="192"/>
            </a:xfrm>
          </p:grpSpPr>
          <p:sp>
            <p:nvSpPr>
              <p:cNvPr id="64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5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A</a:t>
                </a:r>
              </a:p>
            </p:txBody>
          </p:sp>
        </p:grp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9906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36" name="Group 9"/>
            <p:cNvGrpSpPr>
              <a:grpSpLocks/>
            </p:cNvGrpSpPr>
            <p:nvPr/>
          </p:nvGrpSpPr>
          <p:grpSpPr bwMode="auto">
            <a:xfrm>
              <a:off x="2590800" y="1066800"/>
              <a:ext cx="457200" cy="304800"/>
              <a:chOff x="816" y="912"/>
              <a:chExt cx="288" cy="192"/>
            </a:xfrm>
          </p:grpSpPr>
          <p:sp>
            <p:nvSpPr>
              <p:cNvPr id="62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3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37" name="Line 12"/>
            <p:cNvSpPr>
              <a:spLocks noChangeShapeType="1"/>
            </p:cNvSpPr>
            <p:nvPr/>
          </p:nvSpPr>
          <p:spPr bwMode="auto">
            <a:xfrm>
              <a:off x="28194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8" name="Line 13"/>
            <p:cNvSpPr>
              <a:spLocks noChangeShapeType="1"/>
            </p:cNvSpPr>
            <p:nvPr/>
          </p:nvSpPr>
          <p:spPr bwMode="auto">
            <a:xfrm>
              <a:off x="990600" y="1676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39" name="Line 14"/>
            <p:cNvSpPr>
              <a:spLocks noChangeShapeType="1"/>
            </p:cNvSpPr>
            <p:nvPr/>
          </p:nvSpPr>
          <p:spPr bwMode="auto">
            <a:xfrm flipH="1">
              <a:off x="990600" y="2133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0" name="Line 15"/>
            <p:cNvSpPr>
              <a:spLocks noChangeShapeType="1"/>
            </p:cNvSpPr>
            <p:nvPr/>
          </p:nvSpPr>
          <p:spPr bwMode="auto">
            <a:xfrm>
              <a:off x="990600" y="2514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990600" y="1408113"/>
              <a:ext cx="19050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X,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dirty="0">
                <a:solidFill>
                  <a:schemeClr val="accent2"/>
                </a:solidFill>
              </a:endParaRPr>
            </a:p>
          </p:txBody>
        </p:sp>
        <p:sp>
          <p:nvSpPr>
            <p:cNvPr id="42" name="Rectangle 17"/>
            <p:cNvSpPr>
              <a:spLocks noChangeArrowheads="1"/>
            </p:cNvSpPr>
            <p:nvPr/>
          </p:nvSpPr>
          <p:spPr bwMode="auto">
            <a:xfrm>
              <a:off x="990600" y="1828800"/>
              <a:ext cx="182880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dirty="0"/>
                <a:t>Random </a:t>
              </a:r>
              <a:r>
                <a:rPr lang="en-US" i="1" dirty="0" smtClean="0">
                  <a:solidFill>
                    <a:schemeClr val="accent2"/>
                  </a:solidFill>
                </a:rPr>
                <a:t>Y</a:t>
              </a:r>
              <a:r>
                <a:rPr lang="en-US" dirty="0" smtClean="0">
                  <a:solidFill>
                    <a:schemeClr val="accent2"/>
                  </a:solidFill>
                </a:rPr>
                <a:t>, </a:t>
              </a:r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>
                  <a:solidFill>
                    <a:srgbClr val="0070C0"/>
                  </a:solidFill>
                </a:rPr>
                <a:t>B</a:t>
              </a:r>
              <a:endParaRPr lang="en-US" dirty="0" smtClean="0">
                <a:solidFill>
                  <a:srgbClr val="0070C0"/>
                </a:solidFill>
              </a:endParaRPr>
            </a:p>
            <a:p>
              <a:pPr algn="ctr" eaLnBrk="1" hangingPunct="1"/>
              <a:endParaRPr lang="en-US" i="1" dirty="0"/>
            </a:p>
          </p:txBody>
        </p:sp>
        <p:sp>
          <p:nvSpPr>
            <p:cNvPr id="43" name="Line 18"/>
            <p:cNvSpPr>
              <a:spLocks noChangeShapeType="1"/>
            </p:cNvSpPr>
            <p:nvPr/>
          </p:nvSpPr>
          <p:spPr bwMode="auto">
            <a:xfrm>
              <a:off x="990600" y="2895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4" name="Text Box 19"/>
            <p:cNvSpPr txBox="1">
              <a:spLocks noChangeArrowheads="1"/>
            </p:cNvSpPr>
            <p:nvPr/>
          </p:nvSpPr>
          <p:spPr bwMode="auto">
            <a:xfrm>
              <a:off x="1066800" y="2209800"/>
              <a:ext cx="1585913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sp>
          <p:nvSpPr>
            <p:cNvPr id="45" name="Rectangle 20"/>
            <p:cNvSpPr>
              <a:spLocks noChangeArrowheads="1"/>
            </p:cNvSpPr>
            <p:nvPr/>
          </p:nvSpPr>
          <p:spPr bwMode="auto">
            <a:xfrm>
              <a:off x="1143000" y="2590800"/>
              <a:ext cx="1454150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solidFill>
                    <a:schemeClr val="accent2"/>
                  </a:solidFill>
                </a:rPr>
                <a:t>MAC</a:t>
              </a:r>
              <a:r>
                <a:rPr lang="en-US" dirty="0"/>
                <a:t> over messages</a:t>
              </a:r>
            </a:p>
          </p:txBody>
        </p:sp>
        <p:grpSp>
          <p:nvGrpSpPr>
            <p:cNvPr id="46" name="Group 9"/>
            <p:cNvGrpSpPr>
              <a:grpSpLocks/>
            </p:cNvGrpSpPr>
            <p:nvPr/>
          </p:nvGrpSpPr>
          <p:grpSpPr bwMode="auto">
            <a:xfrm>
              <a:off x="4419601" y="1066800"/>
              <a:ext cx="576263" cy="304800"/>
              <a:chOff x="816" y="912"/>
              <a:chExt cx="363" cy="192"/>
            </a:xfrm>
          </p:grpSpPr>
          <p:sp>
            <p:nvSpPr>
              <p:cNvPr id="60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61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47" name="Line 12"/>
            <p:cNvSpPr>
              <a:spLocks noChangeShapeType="1"/>
            </p:cNvSpPr>
            <p:nvPr/>
          </p:nvSpPr>
          <p:spPr bwMode="auto">
            <a:xfrm>
              <a:off x="4648200" y="1371600"/>
              <a:ext cx="0" cy="1524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48" name="Text Box 16"/>
            <p:cNvSpPr txBox="1">
              <a:spLocks noChangeArrowheads="1"/>
            </p:cNvSpPr>
            <p:nvPr/>
          </p:nvSpPr>
          <p:spPr bwMode="auto">
            <a:xfrm>
              <a:off x="2819400" y="14478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i="1" dirty="0" smtClean="0"/>
                <a:t>Certificate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A</a:t>
              </a:r>
              <a:r>
                <a:rPr lang="en-US" dirty="0" smtClean="0"/>
                <a:t> (or</a:t>
              </a:r>
              <a:r>
                <a:rPr lang="en-US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smtClean="0">
                  <a:solidFill>
                    <a:srgbClr val="0070C0"/>
                  </a:solidFill>
                </a:rPr>
                <a:t>Q</a:t>
              </a:r>
              <a:r>
                <a:rPr lang="en-US" baseline="-25000" dirty="0" smtClean="0">
                  <a:solidFill>
                    <a:srgbClr val="0070C0"/>
                  </a:solidFill>
                </a:rPr>
                <a:t>B</a:t>
              </a:r>
              <a:r>
                <a:rPr lang="en-US" dirty="0"/>
                <a:t>)</a:t>
              </a:r>
              <a:endParaRPr lang="en-US" i="1" dirty="0">
                <a:solidFill>
                  <a:srgbClr val="0070C0"/>
                </a:solidFill>
              </a:endParaRPr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2819400" y="17526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0" name="Line 15"/>
            <p:cNvSpPr>
              <a:spLocks noChangeShapeType="1"/>
            </p:cNvSpPr>
            <p:nvPr/>
          </p:nvSpPr>
          <p:spPr bwMode="auto">
            <a:xfrm>
              <a:off x="2819400" y="2057400"/>
              <a:ext cx="1828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non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2819400" y="1752600"/>
              <a:ext cx="1905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1" hangingPunct="1"/>
              <a:endParaRPr lang="en-US" i="1" dirty="0" smtClean="0">
                <a:solidFill>
                  <a:schemeClr val="accent2"/>
                </a:solidFill>
              </a:endParaRP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>
              <a:off x="495300" y="1524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3" name="Flowchart: Connector 52"/>
            <p:cNvSpPr/>
            <p:nvPr/>
          </p:nvSpPr>
          <p:spPr bwMode="auto">
            <a:xfrm>
              <a:off x="381000" y="1524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4" name="Flowchart: Connector 53"/>
            <p:cNvSpPr/>
            <p:nvPr/>
          </p:nvSpPr>
          <p:spPr bwMode="auto">
            <a:xfrm>
              <a:off x="381000" y="25146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3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Flowchart: Connector 54"/>
            <p:cNvSpPr/>
            <p:nvPr/>
          </p:nvSpPr>
          <p:spPr bwMode="auto">
            <a:xfrm>
              <a:off x="381000" y="19050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Connector 55"/>
            <p:cNvCxnSpPr>
              <a:stCxn id="55" idx="4"/>
              <a:endCxn id="54" idx="0"/>
            </p:cNvCxnSpPr>
            <p:nvPr/>
          </p:nvCxnSpPr>
          <p:spPr bwMode="auto">
            <a:xfrm>
              <a:off x="571500" y="2133600"/>
              <a:ext cx="0" cy="381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4914900" y="16002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8" name="Flowchart: Connector 57"/>
            <p:cNvSpPr/>
            <p:nvPr/>
          </p:nvSpPr>
          <p:spPr bwMode="auto">
            <a:xfrm>
              <a:off x="4800600" y="1600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CA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59" name="Flowchart: Connector 58"/>
            <p:cNvSpPr/>
            <p:nvPr/>
          </p:nvSpPr>
          <p:spPr bwMode="auto">
            <a:xfrm>
              <a:off x="4800600" y="1981200"/>
              <a:ext cx="381000" cy="228600"/>
            </a:xfrm>
            <a:prstGeom prst="flowChartConnector">
              <a:avLst/>
            </a:prstGeom>
            <a:solidFill>
              <a:schemeClr val="bg1">
                <a:lumMod val="6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CA" b="1" dirty="0">
                  <a:latin typeface="Times New Roman" pitchFamily="18" charset="0"/>
                </a:rPr>
                <a:t>2</a:t>
              </a:r>
              <a:endPara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2743200" y="1828801"/>
            <a:ext cx="204660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i="1" dirty="0" smtClean="0"/>
              <a:t>Translated cert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A</a:t>
            </a:r>
            <a:r>
              <a:rPr lang="en-US" dirty="0" smtClean="0"/>
              <a:t> (or </a:t>
            </a:r>
            <a:r>
              <a:rPr lang="en-US" i="1" dirty="0" smtClean="0">
                <a:solidFill>
                  <a:srgbClr val="0070C0"/>
                </a:solidFill>
              </a:rPr>
              <a:t>Q</a:t>
            </a:r>
            <a:r>
              <a:rPr lang="en-US" baseline="-25000" dirty="0" smtClean="0">
                <a:solidFill>
                  <a:srgbClr val="0070C0"/>
                </a:solidFill>
              </a:rPr>
              <a:t>B</a:t>
            </a:r>
            <a:r>
              <a:rPr lang="en-US" dirty="0" smtClean="0"/>
              <a:t>)</a:t>
            </a:r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54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782677" y="533400"/>
            <a:ext cx="768819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Public-Key Key Agreement: (d) with Inline 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 Party (2) 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1066800"/>
            <a:ext cx="9144000" cy="550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GB" sz="1600" i="1" dirty="0"/>
              <a:t>Initial Set-up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Publication of system-wide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elliptic curve domain parameters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keyed hash function </a:t>
            </a:r>
            <a:r>
              <a:rPr lang="en-GB" sz="1600" i="1" dirty="0" err="1">
                <a:solidFill>
                  <a:schemeClr val="accent2"/>
                </a:solidFill>
              </a:rPr>
              <a:t>h</a:t>
            </a:r>
            <a:r>
              <a:rPr lang="en-GB" sz="1600" i="1" baseline="-25000" dirty="0" err="1">
                <a:solidFill>
                  <a:schemeClr val="accent2"/>
                </a:solidFill>
              </a:rPr>
              <a:t>k</a:t>
            </a:r>
            <a:r>
              <a:rPr lang="en-GB" sz="1600" dirty="0">
                <a:solidFill>
                  <a:schemeClr val="accent2"/>
                </a:solidFill>
              </a:rPr>
              <a:t> </a:t>
            </a:r>
            <a:r>
              <a:rPr lang="en-GB" sz="1600" dirty="0"/>
              <a:t>used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Publication of un-keyed hash function </a:t>
            </a:r>
            <a:r>
              <a:rPr lang="en-GB" sz="1600" i="1" dirty="0">
                <a:solidFill>
                  <a:schemeClr val="accent2"/>
                </a:solidFill>
              </a:rPr>
              <a:t>h</a:t>
            </a:r>
            <a:r>
              <a:rPr lang="en-GB" sz="1600" i="1" dirty="0"/>
              <a:t> </a:t>
            </a:r>
            <a:r>
              <a:rPr lang="en-GB" sz="1600" dirty="0"/>
              <a:t>used</a:t>
            </a:r>
            <a:endParaRPr lang="en-GB" sz="1600" i="1" baseline="-25000" dirty="0"/>
          </a:p>
          <a:p>
            <a:pPr>
              <a:buFont typeface="Wingdings" pitchFamily="2" charset="2"/>
              <a:buChar char="§"/>
            </a:pPr>
            <a:r>
              <a:rPr lang="en-GB" sz="1600" i="1" baseline="-25000" dirty="0"/>
              <a:t> </a:t>
            </a:r>
            <a:r>
              <a:rPr lang="en-GB" sz="1600" dirty="0"/>
              <a:t>Distribution of authentic long-term public keys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A</a:t>
            </a:r>
            <a:r>
              <a:rPr lang="en-GB" sz="1600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B</a:t>
            </a:r>
            <a:r>
              <a:rPr lang="en-GB" sz="1600" dirty="0" smtClean="0"/>
              <a:t>, using certificates</a:t>
            </a:r>
            <a:endParaRPr lang="en-GB" sz="1600" baseline="-25000" dirty="0">
              <a:solidFill>
                <a:schemeClr val="accent2"/>
              </a:solidFill>
            </a:endParaRPr>
          </a:p>
          <a:p>
            <a:endParaRPr lang="en-GB" sz="1600" i="1" dirty="0"/>
          </a:p>
          <a:p>
            <a:r>
              <a:rPr lang="en-GB" sz="1600" i="1" dirty="0"/>
              <a:t>Constraints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>
                <a:solidFill>
                  <a:srgbClr val="0070C0"/>
                </a:solidFill>
              </a:rPr>
              <a:t> </a:t>
            </a:r>
            <a:r>
              <a:rPr lang="en-GB" sz="1600" dirty="0"/>
              <a:t>and </a:t>
            </a:r>
            <a:r>
              <a:rPr lang="en-GB" sz="1600" i="1" dirty="0">
                <a:solidFill>
                  <a:srgbClr val="0070C0"/>
                </a:solidFill>
              </a:rPr>
              <a:t>Y</a:t>
            </a:r>
            <a:r>
              <a:rPr lang="en-GB" sz="1600" dirty="0"/>
              <a:t> shall be generated at random (ephemeral elliptic curve points)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 smtClean="0"/>
              <a:t>Long-term private keys </a:t>
            </a:r>
            <a:r>
              <a:rPr lang="en-GB" sz="1600" i="1" dirty="0" err="1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 </a:t>
            </a:r>
            <a:r>
              <a:rPr lang="en-GB" sz="1600" dirty="0"/>
              <a:t>and 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dirty="0" smtClean="0"/>
              <a:t> </a:t>
            </a:r>
            <a:r>
              <a:rPr lang="en-GB" sz="1600" dirty="0"/>
              <a:t>private to Party A, resp. Party </a:t>
            </a:r>
            <a:r>
              <a:rPr lang="en-GB" sz="1600" dirty="0" smtClean="0"/>
              <a:t>B,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 smtClean="0"/>
              <a:t> Short-term private keys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 </a:t>
            </a:r>
            <a:r>
              <a:rPr lang="en-GB" sz="1600" dirty="0" smtClean="0"/>
              <a:t>and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dirty="0" smtClean="0"/>
              <a:t> private to Party A, resp. Party B and </a:t>
            </a:r>
            <a:r>
              <a:rPr lang="en-GB" sz="1600" i="1" dirty="0" smtClean="0"/>
              <a:t>valid during execution of protocol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Each party </a:t>
            </a:r>
            <a:r>
              <a:rPr lang="en-GB" sz="1600" i="1" dirty="0" smtClean="0"/>
              <a:t>does not need </a:t>
            </a:r>
            <a:r>
              <a:rPr lang="en-GB" sz="1600" dirty="0" smtClean="0"/>
              <a:t>access to the public key </a:t>
            </a:r>
            <a:r>
              <a:rPr lang="en-GB" sz="1600" i="1" dirty="0" smtClean="0">
                <a:solidFill>
                  <a:schemeClr val="accent2"/>
                </a:solidFill>
              </a:rPr>
              <a:t>Q</a:t>
            </a:r>
            <a:r>
              <a:rPr lang="en-GB" sz="1600" baseline="-25000" dirty="0" smtClean="0">
                <a:solidFill>
                  <a:schemeClr val="accent2"/>
                </a:solidFill>
              </a:rPr>
              <a:t>CA</a:t>
            </a:r>
            <a:r>
              <a:rPr lang="en-GB" sz="1600" baseline="-25000" dirty="0" smtClean="0"/>
              <a:t> </a:t>
            </a:r>
            <a:r>
              <a:rPr lang="en-GB" sz="1600" dirty="0" smtClean="0"/>
              <a:t> used to certify the other party’s long-term key</a:t>
            </a:r>
            <a:endParaRPr lang="en-GB" sz="1600" dirty="0" smtClean="0">
              <a:solidFill>
                <a:schemeClr val="accent2"/>
              </a:solidFill>
            </a:endParaRPr>
          </a:p>
          <a:p>
            <a:r>
              <a:rPr lang="en-GB" sz="1600" u="sng" dirty="0" smtClean="0"/>
              <a:t>Note:</a:t>
            </a:r>
            <a:r>
              <a:rPr lang="en-GB" sz="1600" dirty="0" smtClean="0"/>
              <a:t> 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A</a:t>
            </a:r>
            <a:r>
              <a:rPr lang="en-GB" sz="1600" dirty="0" smtClean="0"/>
              <a:t>), (</a:t>
            </a:r>
            <a:r>
              <a:rPr lang="en-GB" sz="1600" i="1" dirty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) and 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smtClean="0">
                <a:solidFill>
                  <a:srgbClr val="FF0000"/>
                </a:solidFill>
              </a:rPr>
              <a:t>B</a:t>
            </a:r>
            <a:r>
              <a:rPr lang="en-GB" sz="1600" i="1" dirty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dirty="0"/>
              <a:t>) </a:t>
            </a:r>
            <a:r>
              <a:rPr lang="en-GB" sz="1600" dirty="0" smtClean="0"/>
              <a:t>, (</a:t>
            </a:r>
            <a:r>
              <a:rPr lang="en-GB" sz="1600" i="1" dirty="0" smtClean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) are long-term and short-term public </a:t>
            </a:r>
            <a:r>
              <a:rPr lang="en-GB" sz="1600" dirty="0"/>
              <a:t>key pairs of A, resp. </a:t>
            </a:r>
            <a:r>
              <a:rPr lang="en-GB" sz="1600" dirty="0" smtClean="0"/>
              <a:t>B</a:t>
            </a:r>
            <a:endParaRPr lang="en-GB" sz="1600" dirty="0"/>
          </a:p>
          <a:p>
            <a:endParaRPr lang="en-GB" sz="1600" i="1" dirty="0"/>
          </a:p>
          <a:p>
            <a:r>
              <a:rPr lang="en-GB" sz="1600" i="1" dirty="0"/>
              <a:t>Security Services</a:t>
            </a:r>
          </a:p>
          <a:p>
            <a:pPr>
              <a:buFont typeface="Wingdings" pitchFamily="2" charset="2"/>
              <a:buChar char="§"/>
            </a:pPr>
            <a:r>
              <a:rPr lang="en-GB" sz="1600" i="1" dirty="0"/>
              <a:t> </a:t>
            </a:r>
            <a:r>
              <a:rPr lang="en-GB" sz="1600" dirty="0"/>
              <a:t>Key agreement between A and B on the shared key </a:t>
            </a:r>
            <a:r>
              <a:rPr lang="en-GB" sz="1600" i="1" dirty="0" smtClean="0">
                <a:solidFill>
                  <a:srgbClr val="FF0000"/>
                </a:solidFill>
              </a:rPr>
              <a:t>K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err="1" smtClean="0">
                <a:solidFill>
                  <a:srgbClr val="FF0000"/>
                </a:solidFill>
              </a:rPr>
              <a:t>d</a:t>
            </a:r>
            <a:r>
              <a:rPr lang="en-GB" sz="1600" baseline="-25000" dirty="0" err="1" smtClean="0">
                <a:solidFill>
                  <a:srgbClr val="FF000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FF0000"/>
                </a:solidFill>
              </a:rPr>
              <a:t>x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 smtClean="0">
                <a:solidFill>
                  <a:srgbClr val="0070C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Y</a:t>
            </a:r>
            <a:r>
              <a:rPr lang="en-GB" sz="1600" dirty="0" smtClean="0"/>
              <a:t> )</a:t>
            </a:r>
            <a:r>
              <a:rPr lang="en-GB" sz="1600" i="1" dirty="0" smtClean="0"/>
              <a:t>=</a:t>
            </a:r>
            <a:r>
              <a:rPr lang="en-GB" sz="1600" i="1" dirty="0" err="1" smtClean="0"/>
              <a:t>KeyMap</a:t>
            </a:r>
            <a:r>
              <a:rPr lang="en-GB" sz="1600" dirty="0" smtClean="0"/>
              <a:t>(</a:t>
            </a:r>
            <a:r>
              <a:rPr lang="en-GB" sz="1600" i="1" dirty="0" smtClean="0">
                <a:solidFill>
                  <a:srgbClr val="FF0000"/>
                </a:solidFill>
              </a:rPr>
              <a:t>d</a:t>
            </a:r>
            <a:r>
              <a:rPr lang="en-GB" sz="1600" baseline="-25000" dirty="0">
                <a:solidFill>
                  <a:srgbClr val="FF0000"/>
                </a:solidFill>
              </a:rPr>
              <a:t>B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FF0000"/>
                </a:solidFill>
              </a:rPr>
              <a:t>y</a:t>
            </a:r>
            <a:r>
              <a:rPr lang="en-GB" sz="1600" i="1" dirty="0" smtClean="0"/>
              <a:t>, </a:t>
            </a:r>
            <a:r>
              <a:rPr lang="en-GB" sz="1600" i="1" dirty="0" smtClean="0">
                <a:solidFill>
                  <a:srgbClr val="0070C0"/>
                </a:solidFill>
              </a:rPr>
              <a:t>Q</a:t>
            </a:r>
            <a:r>
              <a:rPr lang="en-GB" sz="1600" baseline="-25000" dirty="0">
                <a:solidFill>
                  <a:srgbClr val="0070C0"/>
                </a:solidFill>
              </a:rPr>
              <a:t>A</a:t>
            </a:r>
            <a:r>
              <a:rPr lang="en-GB" sz="1600" i="1" dirty="0" smtClean="0"/>
              <a:t>, </a:t>
            </a:r>
            <a:r>
              <a:rPr lang="en-GB" sz="1600" i="1" dirty="0">
                <a:solidFill>
                  <a:srgbClr val="0070C0"/>
                </a:solidFill>
              </a:rPr>
              <a:t>X</a:t>
            </a:r>
            <a:r>
              <a:rPr lang="en-GB" sz="1600" dirty="0" smtClean="0"/>
              <a:t> )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entity authentication of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implicit key authentication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Mutual key confirmation between A and B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Perfect forward </a:t>
            </a:r>
            <a:r>
              <a:rPr lang="en-GB" sz="1600" dirty="0" smtClean="0"/>
              <a:t>secrecy</a:t>
            </a:r>
            <a:endParaRPr lang="en-GB" sz="1600" dirty="0"/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No unilateral key control by either </a:t>
            </a:r>
            <a:r>
              <a:rPr lang="en-GB" sz="1600" dirty="0" smtClean="0"/>
              <a:t>party</a:t>
            </a:r>
          </a:p>
          <a:p>
            <a:pPr>
              <a:buFont typeface="Wingdings" pitchFamily="2" charset="2"/>
              <a:buChar char="§"/>
            </a:pPr>
            <a:r>
              <a:rPr lang="en-GB" sz="1600" dirty="0"/>
              <a:t> </a:t>
            </a:r>
            <a:r>
              <a:rPr lang="en-GB" sz="1600" dirty="0" smtClean="0"/>
              <a:t>Esoteric properties: unknown key-share resilience, session key retrieval resilience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55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06662" y="3214688"/>
            <a:ext cx="5689378" cy="132343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Network Joining – </a:t>
            </a:r>
          </a:p>
          <a:p>
            <a:pPr algn="ctr"/>
            <a:r>
              <a:rPr lang="en-US" sz="2000" i="1" dirty="0" smtClean="0"/>
              <a:t>Peer-to-Peer vs. Third-Party-Assisted Authentication,</a:t>
            </a:r>
          </a:p>
          <a:p>
            <a:pPr algn="ctr"/>
            <a:r>
              <a:rPr lang="en-US" sz="2000" i="1" dirty="0" smtClean="0"/>
              <a:t>Authorization, and Configuration</a:t>
            </a:r>
          </a:p>
          <a:p>
            <a:pPr algn="ctr"/>
            <a:r>
              <a:rPr lang="en-US" sz="2000" i="1" dirty="0" smtClean="0"/>
              <a:t>(with IEEE 802.11 Architecture)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loud 120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56</a:t>
            </a:fld>
            <a:endParaRPr lang="en-US" altLang="ja-JP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30002" y="533400"/>
            <a:ext cx="7430111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with</a:t>
            </a:r>
            <a:r>
              <a:rPr lang="en-US" sz="2400" b="1" dirty="0" smtClean="0"/>
              <a:t> Authentication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505200"/>
            <a:ext cx="5561341" cy="2133600"/>
            <a:chOff x="228600" y="3505200"/>
            <a:chExt cx="5561341" cy="2133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886200" y="3505200"/>
              <a:ext cx="576263" cy="304800"/>
              <a:chOff x="816" y="912"/>
              <a:chExt cx="363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1" hangingPunct="1"/>
                <a:r>
                  <a:rPr lang="en-US" i="1" dirty="0" smtClean="0"/>
                  <a:t>KDC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18288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759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Authorization/</a:t>
              </a:r>
            </a:p>
            <a:p>
              <a:endParaRPr lang="en-CA" i="1" dirty="0" smtClean="0"/>
            </a:p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1148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86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  <a:endParaRPr lang="en-CA" dirty="0"/>
          </a:p>
        </p:txBody>
      </p:sp>
      <p:sp>
        <p:nvSpPr>
          <p:cNvPr id="62" name="Flowchart: Magnetic Disk 61"/>
          <p:cNvSpPr/>
          <p:nvPr/>
        </p:nvSpPr>
        <p:spPr bwMode="auto">
          <a:xfrm>
            <a:off x="2895600" y="3429000"/>
            <a:ext cx="533400" cy="381000"/>
          </a:xfrm>
          <a:prstGeom prst="flowChartMagneticDisk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keys</a:t>
            </a:r>
          </a:p>
        </p:txBody>
      </p:sp>
      <p:sp>
        <p:nvSpPr>
          <p:cNvPr id="57" name="Slide Number Placeholder 3"/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t>Slide </a:t>
            </a:r>
            <a:fld id="{9389016A-55A8-41F3-A301-F0C788D1E75C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-65" charset="0"/>
                <a:ea typeface="ＭＳ Ｐゴシック" pitchFamily="-65" charset="-128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56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-65" charset="0"/>
              <a:ea typeface="ＭＳ Ｐゴシック" pitchFamily="-65" charset="-128"/>
              <a:cs typeface="+mn-cs"/>
            </a:endParaRPr>
          </a:p>
        </p:txBody>
      </p:sp>
      <p:sp>
        <p:nvSpPr>
          <p:cNvPr id="65" name="Rounded Rectangular Callout 64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i="0" u="none" strike="noStrike" cap="none" normalizeH="0" baseline="-2500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1981200" y="5181600"/>
            <a:ext cx="2209800" cy="457200"/>
          </a:xfrm>
          <a:prstGeom prst="wedgeRoundRectCallout">
            <a:avLst>
              <a:gd name="adj1" fmla="val -28632"/>
              <a:gd name="adj2" fmla="val -23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 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,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wrapped</a:t>
            </a:r>
            <a:r>
              <a:rPr lang="en-CA" dirty="0" smtClean="0">
                <a:latin typeface="Times New Roman" pitchFamily="18" charset="0"/>
              </a:rPr>
              <a:t> </a:t>
            </a:r>
            <a:r>
              <a:rPr lang="en-CA" b="1" dirty="0" smtClean="0">
                <a:solidFill>
                  <a:srgbClr val="FF0000"/>
                </a:solidFill>
                <a:latin typeface="Times New Roman" pitchFamily="18" charset="0"/>
              </a:rPr>
              <a:t>keys </a:t>
            </a:r>
            <a:r>
              <a:rPr lang="en-CA" b="1" dirty="0" smtClean="0">
                <a:solidFill>
                  <a:schemeClr val="accent6"/>
                </a:solidFill>
                <a:latin typeface="Times New Roman" pitchFamily="18" charset="0"/>
              </a:rPr>
              <a:t>A-KDC, B-KDC</a:t>
            </a:r>
            <a:r>
              <a:rPr lang="en-CA" b="1" dirty="0" smtClean="0">
                <a:latin typeface="Times New Roman" pitchFamily="18" charset="0"/>
              </a:rPr>
              <a:t>}</a:t>
            </a:r>
            <a:endParaRPr kumimoji="0" lang="en-CA" sz="1200" b="1" i="0" u="none" strike="noStrike" cap="none" normalizeH="0" baseline="-2500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Explosion 1 57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Rounded Rectangular Callout 59"/>
          <p:cNvSpPr/>
          <p:nvPr/>
        </p:nvSpPr>
        <p:spPr bwMode="auto">
          <a:xfrm>
            <a:off x="2590800" y="2286000"/>
            <a:ext cx="2286000" cy="990600"/>
          </a:xfrm>
          <a:prstGeom prst="wedgeRoundRectCallou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equire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online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database with keys. </a:t>
            </a: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difficult in heterogeneous trust settings (may only work with lock-in by, e.g., ISP and X-trust)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57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58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6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32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3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40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41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4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47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94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95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8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2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04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73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75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27" name="Group 126"/>
          <p:cNvGrpSpPr/>
          <p:nvPr/>
        </p:nvGrpSpPr>
        <p:grpSpPr>
          <a:xfrm>
            <a:off x="7315200" y="2362200"/>
            <a:ext cx="2057400" cy="2062103"/>
            <a:chOff x="7315200" y="2514600"/>
            <a:chExt cx="2057400" cy="2062103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(a) Pre-shared key</a:t>
              </a:r>
            </a:p>
            <a:p>
              <a:r>
                <a:rPr lang="en-CA" sz="1600" dirty="0" smtClean="0"/>
                <a:t>  </a:t>
              </a:r>
              <a:r>
                <a:rPr lang="en-CA" sz="1600" dirty="0" smtClean="0">
                  <a:solidFill>
                    <a:srgbClr val="C00000"/>
                  </a:solidFill>
                </a:rPr>
                <a:t>(a’) </a:t>
              </a:r>
              <a:r>
                <a:rPr lang="en-CA" sz="1600" dirty="0" err="1" smtClean="0">
                  <a:solidFill>
                    <a:srgbClr val="C00000"/>
                  </a:solidFill>
                </a:rPr>
                <a:t>Blundo</a:t>
              </a:r>
              <a:r>
                <a:rPr lang="en-CA" sz="1600" dirty="0" smtClean="0">
                  <a:solidFill>
                    <a:srgbClr val="C00000"/>
                  </a:solidFill>
                </a:rPr>
                <a:t> scheme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(b) No cert, MITM</a:t>
              </a:r>
            </a:p>
            <a:p>
              <a:r>
                <a:rPr lang="en-CA" sz="1600" dirty="0" smtClean="0"/>
                <a:t>  (c) Password</a:t>
              </a:r>
            </a:p>
            <a:p>
              <a:endParaRPr lang="en-CA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/>
          <p:cNvSpPr/>
          <p:nvPr/>
        </p:nvSpPr>
        <p:spPr bwMode="auto">
          <a:xfrm>
            <a:off x="12954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59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535757" y="533400"/>
            <a:ext cx="820904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sp>
        <p:nvSpPr>
          <p:cNvPr id="121" name="TextBox 120"/>
          <p:cNvSpPr txBox="1"/>
          <p:nvPr/>
        </p:nvSpPr>
        <p:spPr>
          <a:xfrm>
            <a:off x="30480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sp>
        <p:nvSpPr>
          <p:cNvPr id="160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61" name="Text Box 3"/>
          <p:cNvSpPr txBox="1">
            <a:spLocks noChangeArrowheads="1"/>
          </p:cNvSpPr>
          <p:nvPr/>
        </p:nvSpPr>
        <p:spPr bwMode="auto">
          <a:xfrm>
            <a:off x="21605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62" name="Group 5"/>
          <p:cNvGrpSpPr>
            <a:grpSpLocks/>
          </p:cNvGrpSpPr>
          <p:nvPr/>
        </p:nvGrpSpPr>
        <p:grpSpPr bwMode="auto">
          <a:xfrm>
            <a:off x="1523999" y="3886201"/>
            <a:ext cx="457200" cy="304800"/>
            <a:chOff x="816" y="912"/>
            <a:chExt cx="288" cy="192"/>
          </a:xfrm>
        </p:grpSpPr>
        <p:sp>
          <p:nvSpPr>
            <p:cNvPr id="184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5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163" name="Line 8"/>
          <p:cNvSpPr>
            <a:spLocks noChangeShapeType="1"/>
          </p:cNvSpPr>
          <p:nvPr/>
        </p:nvSpPr>
        <p:spPr bwMode="auto">
          <a:xfrm>
            <a:off x="1752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64" name="Group 9"/>
          <p:cNvGrpSpPr>
            <a:grpSpLocks/>
          </p:cNvGrpSpPr>
          <p:nvPr/>
        </p:nvGrpSpPr>
        <p:grpSpPr bwMode="auto">
          <a:xfrm>
            <a:off x="3352799" y="3886201"/>
            <a:ext cx="457200" cy="304800"/>
            <a:chOff x="816" y="912"/>
            <a:chExt cx="288" cy="192"/>
          </a:xfrm>
        </p:grpSpPr>
        <p:sp>
          <p:nvSpPr>
            <p:cNvPr id="182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3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 dirty="0"/>
                <a:t>B</a:t>
              </a:r>
            </a:p>
          </p:txBody>
        </p:sp>
      </p:grpSp>
      <p:sp>
        <p:nvSpPr>
          <p:cNvPr id="165" name="Line 12"/>
          <p:cNvSpPr>
            <a:spLocks noChangeShapeType="1"/>
          </p:cNvSpPr>
          <p:nvPr/>
        </p:nvSpPr>
        <p:spPr bwMode="auto">
          <a:xfrm>
            <a:off x="35814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6" name="Line 13"/>
          <p:cNvSpPr>
            <a:spLocks noChangeShapeType="1"/>
          </p:cNvSpPr>
          <p:nvPr/>
        </p:nvSpPr>
        <p:spPr bwMode="auto">
          <a:xfrm>
            <a:off x="1752600" y="48720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7" name="Line 14"/>
          <p:cNvSpPr>
            <a:spLocks noChangeShapeType="1"/>
          </p:cNvSpPr>
          <p:nvPr/>
        </p:nvSpPr>
        <p:spPr bwMode="auto">
          <a:xfrm flipH="1">
            <a:off x="1752600" y="5329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8" name="Line 15"/>
          <p:cNvSpPr>
            <a:spLocks noChangeShapeType="1"/>
          </p:cNvSpPr>
          <p:nvPr/>
        </p:nvSpPr>
        <p:spPr bwMode="auto">
          <a:xfrm>
            <a:off x="1752600" y="5710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69" name="Text Box 16"/>
          <p:cNvSpPr txBox="1">
            <a:spLocks noChangeArrowheads="1"/>
          </p:cNvSpPr>
          <p:nvPr/>
        </p:nvSpPr>
        <p:spPr bwMode="auto">
          <a:xfrm>
            <a:off x="1752600" y="4603750"/>
            <a:ext cx="1905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170" name="Rectangle 17"/>
          <p:cNvSpPr>
            <a:spLocks noChangeArrowheads="1"/>
          </p:cNvSpPr>
          <p:nvPr/>
        </p:nvSpPr>
        <p:spPr bwMode="auto">
          <a:xfrm>
            <a:off x="1828800" y="50244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/>
          </a:p>
        </p:txBody>
      </p:sp>
      <p:sp>
        <p:nvSpPr>
          <p:cNvPr id="171" name="Line 18"/>
          <p:cNvSpPr>
            <a:spLocks noChangeShapeType="1"/>
          </p:cNvSpPr>
          <p:nvPr/>
        </p:nvSpPr>
        <p:spPr bwMode="auto">
          <a:xfrm>
            <a:off x="1752600" y="6091237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2" name="Text Box 19"/>
          <p:cNvSpPr txBox="1">
            <a:spLocks noChangeArrowheads="1"/>
          </p:cNvSpPr>
          <p:nvPr/>
        </p:nvSpPr>
        <p:spPr bwMode="auto">
          <a:xfrm>
            <a:off x="1828800" y="5405437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173" name="Rectangle 20"/>
          <p:cNvSpPr>
            <a:spLocks noChangeArrowheads="1"/>
          </p:cNvSpPr>
          <p:nvPr/>
        </p:nvSpPr>
        <p:spPr bwMode="auto">
          <a:xfrm>
            <a:off x="1905000" y="57864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grpSp>
        <p:nvGrpSpPr>
          <p:cNvPr id="174" name="Group 9"/>
          <p:cNvGrpSpPr>
            <a:grpSpLocks/>
          </p:cNvGrpSpPr>
          <p:nvPr/>
        </p:nvGrpSpPr>
        <p:grpSpPr bwMode="auto">
          <a:xfrm>
            <a:off x="5181600" y="3886200"/>
            <a:ext cx="576263" cy="304800"/>
            <a:chOff x="816" y="912"/>
            <a:chExt cx="363" cy="192"/>
          </a:xfrm>
        </p:grpSpPr>
        <p:sp>
          <p:nvSpPr>
            <p:cNvPr id="180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81" name="Text Box 11"/>
            <p:cNvSpPr txBox="1">
              <a:spLocks noChangeArrowheads="1"/>
            </p:cNvSpPr>
            <p:nvPr/>
          </p:nvSpPr>
          <p:spPr bwMode="auto">
            <a:xfrm>
              <a:off x="816" y="912"/>
              <a:ext cx="363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1" hangingPunct="1"/>
              <a:r>
                <a:rPr lang="en-US" i="1" dirty="0" smtClean="0"/>
                <a:t>KDC</a:t>
              </a:r>
              <a:endParaRPr lang="en-US" i="1" dirty="0"/>
            </a:p>
          </p:txBody>
        </p:sp>
      </p:grpSp>
      <p:sp>
        <p:nvSpPr>
          <p:cNvPr id="175" name="Line 12"/>
          <p:cNvSpPr>
            <a:spLocks noChangeShapeType="1"/>
          </p:cNvSpPr>
          <p:nvPr/>
        </p:nvSpPr>
        <p:spPr bwMode="auto">
          <a:xfrm>
            <a:off x="54102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6" name="Text Box 16"/>
          <p:cNvSpPr txBox="1">
            <a:spLocks noChangeArrowheads="1"/>
          </p:cNvSpPr>
          <p:nvPr/>
        </p:nvSpPr>
        <p:spPr bwMode="auto">
          <a:xfrm>
            <a:off x="3581400" y="4643437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77" name="Line 15"/>
          <p:cNvSpPr>
            <a:spLocks noChangeShapeType="1"/>
          </p:cNvSpPr>
          <p:nvPr/>
        </p:nvSpPr>
        <p:spPr bwMode="auto">
          <a:xfrm>
            <a:off x="3581400" y="49482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8" name="Line 15"/>
          <p:cNvSpPr>
            <a:spLocks noChangeShapeType="1"/>
          </p:cNvSpPr>
          <p:nvPr/>
        </p:nvSpPr>
        <p:spPr bwMode="auto">
          <a:xfrm>
            <a:off x="3581400" y="5253037"/>
            <a:ext cx="1828800" cy="0"/>
          </a:xfrm>
          <a:prstGeom prst="line">
            <a:avLst/>
          </a:prstGeom>
          <a:noFill/>
          <a:ln w="28575">
            <a:solidFill>
              <a:srgbClr val="C00000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179" name="Text Box 16"/>
          <p:cNvSpPr txBox="1">
            <a:spLocks noChangeArrowheads="1"/>
          </p:cNvSpPr>
          <p:nvPr/>
        </p:nvSpPr>
        <p:spPr bwMode="auto">
          <a:xfrm>
            <a:off x="3505200" y="4948237"/>
            <a:ext cx="1981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 smtClean="0">
              <a:solidFill>
                <a:schemeClr val="accent2"/>
              </a:solidFill>
            </a:endParaRPr>
          </a:p>
        </p:txBody>
      </p:sp>
      <p:sp>
        <p:nvSpPr>
          <p:cNvPr id="186" name="Left Brace 185"/>
          <p:cNvSpPr/>
          <p:nvPr/>
        </p:nvSpPr>
        <p:spPr bwMode="auto">
          <a:xfrm>
            <a:off x="14478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H="1">
            <a:off x="17526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21312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grpSp>
        <p:nvGrpSpPr>
          <p:cNvPr id="78" name="Group 77"/>
          <p:cNvGrpSpPr/>
          <p:nvPr/>
        </p:nvGrpSpPr>
        <p:grpSpPr>
          <a:xfrm>
            <a:off x="242341" y="1219200"/>
            <a:ext cx="6817155" cy="1900237"/>
            <a:chOff x="242341" y="1219200"/>
            <a:chExt cx="6817155" cy="1900237"/>
          </a:xfrm>
        </p:grpSpPr>
        <p:sp>
          <p:nvSpPr>
            <p:cNvPr id="189" name="TextBox 188"/>
            <p:cNvSpPr txBox="1"/>
            <p:nvPr/>
          </p:nvSpPr>
          <p:spPr>
            <a:xfrm>
              <a:off x="5791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Distribution</a:t>
              </a:r>
              <a:endParaRPr lang="en-CA" dirty="0"/>
            </a:p>
          </p:txBody>
        </p:sp>
        <p:sp>
          <p:nvSpPr>
            <p:cNvPr id="34" name="Left Brace 33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Left Brace 34"/>
            <p:cNvSpPr/>
            <p:nvPr/>
          </p:nvSpPr>
          <p:spPr bwMode="auto">
            <a:xfrm>
              <a:off x="1524000" y="25860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grpSp>
          <p:nvGrpSpPr>
            <p:cNvPr id="158" name="Group 157"/>
            <p:cNvGrpSpPr/>
            <p:nvPr/>
          </p:nvGrpSpPr>
          <p:grpSpPr>
            <a:xfrm>
              <a:off x="1524000" y="1219200"/>
              <a:ext cx="4233864" cy="1900237"/>
              <a:chOff x="5029200" y="914400"/>
              <a:chExt cx="4233864" cy="1900237"/>
            </a:xfrm>
          </p:grpSpPr>
          <p:sp>
            <p:nvSpPr>
              <p:cNvPr id="122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sp>
            <p:nvSpPr>
              <p:cNvPr id="125" name="Text Box 3"/>
              <p:cNvSpPr txBox="1">
                <a:spLocks noChangeArrowheads="1"/>
              </p:cNvSpPr>
              <p:nvPr/>
            </p:nvSpPr>
            <p:spPr bwMode="auto">
              <a:xfrm>
                <a:off x="5665788" y="914400"/>
                <a:ext cx="290512" cy="8223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GB" sz="2400"/>
              </a:p>
              <a:p>
                <a:pPr>
                  <a:buFontTx/>
                  <a:buChar char="•"/>
                </a:pPr>
                <a:endParaRPr lang="en-GB" sz="2400"/>
              </a:p>
            </p:txBody>
          </p:sp>
          <p:grpSp>
            <p:nvGrpSpPr>
              <p:cNvPr id="126" name="Group 5"/>
              <p:cNvGrpSpPr>
                <a:grpSpLocks/>
              </p:cNvGrpSpPr>
              <p:nvPr/>
            </p:nvGrpSpPr>
            <p:grpSpPr bwMode="auto">
              <a:xfrm>
                <a:off x="5029200" y="985837"/>
                <a:ext cx="457200" cy="304800"/>
                <a:chOff x="816" y="912"/>
                <a:chExt cx="288" cy="192"/>
              </a:xfrm>
            </p:grpSpPr>
            <p:sp>
              <p:nvSpPr>
                <p:cNvPr id="156" name="Rectangle 6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A</a:t>
                  </a:r>
                </a:p>
              </p:txBody>
            </p:sp>
          </p:grpSp>
          <p:sp>
            <p:nvSpPr>
              <p:cNvPr id="127" name="Line 8"/>
              <p:cNvSpPr>
                <a:spLocks noChangeShapeType="1"/>
              </p:cNvSpPr>
              <p:nvPr/>
            </p:nvSpPr>
            <p:spPr bwMode="auto">
              <a:xfrm>
                <a:off x="52578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128" name="Group 9"/>
              <p:cNvGrpSpPr>
                <a:grpSpLocks/>
              </p:cNvGrpSpPr>
              <p:nvPr/>
            </p:nvGrpSpPr>
            <p:grpSpPr bwMode="auto">
              <a:xfrm>
                <a:off x="6858000" y="985837"/>
                <a:ext cx="457200" cy="304800"/>
                <a:chOff x="816" y="912"/>
                <a:chExt cx="288" cy="192"/>
              </a:xfrm>
            </p:grpSpPr>
            <p:sp>
              <p:nvSpPr>
                <p:cNvPr id="154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5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64" y="912"/>
                  <a:ext cx="175" cy="17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i="1"/>
                    <a:t>B</a:t>
                  </a:r>
                </a:p>
              </p:txBody>
            </p:sp>
          </p:grpSp>
          <p:sp>
            <p:nvSpPr>
              <p:cNvPr id="129" name="Line 12"/>
              <p:cNvSpPr>
                <a:spLocks noChangeShapeType="1"/>
              </p:cNvSpPr>
              <p:nvPr/>
            </p:nvSpPr>
            <p:spPr bwMode="auto">
              <a:xfrm>
                <a:off x="70866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0" name="Line 13"/>
              <p:cNvSpPr>
                <a:spLocks noChangeShapeType="1"/>
              </p:cNvSpPr>
              <p:nvPr/>
            </p:nvSpPr>
            <p:spPr bwMode="auto">
              <a:xfrm>
                <a:off x="5257800" y="1595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1" name="Line 14"/>
              <p:cNvSpPr>
                <a:spLocks noChangeShapeType="1"/>
              </p:cNvSpPr>
              <p:nvPr/>
            </p:nvSpPr>
            <p:spPr bwMode="auto">
              <a:xfrm flipH="1">
                <a:off x="5257800" y="2052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2" name="Line 15"/>
              <p:cNvSpPr>
                <a:spLocks noChangeShapeType="1"/>
              </p:cNvSpPr>
              <p:nvPr/>
            </p:nvSpPr>
            <p:spPr bwMode="auto">
              <a:xfrm>
                <a:off x="5257800" y="2433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3" name="Text Box 16"/>
              <p:cNvSpPr txBox="1">
                <a:spLocks noChangeArrowheads="1"/>
              </p:cNvSpPr>
              <p:nvPr/>
            </p:nvSpPr>
            <p:spPr bwMode="auto">
              <a:xfrm>
                <a:off x="5257800" y="1327150"/>
                <a:ext cx="1905000" cy="276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</a:t>
                </a:r>
                <a:endParaRPr lang="en-US" dirty="0">
                  <a:solidFill>
                    <a:schemeClr val="accent2"/>
                  </a:solidFill>
                </a:endParaRPr>
              </a:p>
            </p:txBody>
          </p:sp>
          <p:sp>
            <p:nvSpPr>
              <p:cNvPr id="134" name="Rectangle 17"/>
              <p:cNvSpPr>
                <a:spLocks noChangeArrowheads="1"/>
              </p:cNvSpPr>
              <p:nvPr/>
            </p:nvSpPr>
            <p:spPr bwMode="auto">
              <a:xfrm>
                <a:off x="5334000" y="1747837"/>
                <a:ext cx="175260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dirty="0" smtClean="0">
                    <a:solidFill>
                      <a:schemeClr val="accent2"/>
                    </a:solidFill>
                  </a:rPr>
                  <a:t>, </a:t>
                </a:r>
                <a:r>
                  <a:rPr lang="en-US" dirty="0" smtClean="0"/>
                  <a:t>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endParaRPr lang="en-US" i="1" dirty="0"/>
              </a:p>
            </p:txBody>
          </p:sp>
          <p:sp>
            <p:nvSpPr>
              <p:cNvPr id="135" name="Line 18"/>
              <p:cNvSpPr>
                <a:spLocks noChangeShapeType="1"/>
              </p:cNvSpPr>
              <p:nvPr/>
            </p:nvSpPr>
            <p:spPr bwMode="auto">
              <a:xfrm>
                <a:off x="5257800" y="2814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36" name="Text Box 19"/>
              <p:cNvSpPr txBox="1">
                <a:spLocks noChangeArrowheads="1"/>
              </p:cNvSpPr>
              <p:nvPr/>
            </p:nvSpPr>
            <p:spPr bwMode="auto">
              <a:xfrm>
                <a:off x="5334000" y="2128837"/>
                <a:ext cx="1585913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sp>
            <p:nvSpPr>
              <p:cNvPr id="137" name="Rectangle 20"/>
              <p:cNvSpPr>
                <a:spLocks noChangeArrowheads="1"/>
              </p:cNvSpPr>
              <p:nvPr/>
            </p:nvSpPr>
            <p:spPr bwMode="auto">
              <a:xfrm>
                <a:off x="5410200" y="2509837"/>
                <a:ext cx="1454150" cy="2746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dirty="0">
                    <a:solidFill>
                      <a:schemeClr val="accent2"/>
                    </a:solidFill>
                  </a:rPr>
                  <a:t>MAC</a:t>
                </a:r>
                <a:r>
                  <a:rPr lang="en-US" dirty="0"/>
                  <a:t> over messages</a:t>
                </a:r>
              </a:p>
            </p:txBody>
          </p:sp>
          <p:grpSp>
            <p:nvGrpSpPr>
              <p:cNvPr id="138" name="Group 9"/>
              <p:cNvGrpSpPr>
                <a:grpSpLocks/>
              </p:cNvGrpSpPr>
              <p:nvPr/>
            </p:nvGrpSpPr>
            <p:grpSpPr bwMode="auto">
              <a:xfrm>
                <a:off x="8686801" y="985837"/>
                <a:ext cx="576263" cy="304800"/>
                <a:chOff x="816" y="912"/>
                <a:chExt cx="363" cy="192"/>
              </a:xfrm>
            </p:grpSpPr>
            <p:sp>
              <p:nvSpPr>
                <p:cNvPr id="152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53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17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i="1" dirty="0" smtClean="0"/>
                    <a:t>KDC</a:t>
                  </a:r>
                  <a:endParaRPr lang="en-US" i="1" dirty="0"/>
                </a:p>
              </p:txBody>
            </p:sp>
          </p:grpSp>
          <p:sp>
            <p:nvSpPr>
              <p:cNvPr id="139" name="Line 12"/>
              <p:cNvSpPr>
                <a:spLocks noChangeShapeType="1"/>
              </p:cNvSpPr>
              <p:nvPr/>
            </p:nvSpPr>
            <p:spPr bwMode="auto">
              <a:xfrm>
                <a:off x="8915400" y="1290637"/>
                <a:ext cx="0" cy="1524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0" name="Text Box 16"/>
              <p:cNvSpPr txBox="1">
                <a:spLocks noChangeArrowheads="1"/>
              </p:cNvSpPr>
              <p:nvPr/>
            </p:nvSpPr>
            <p:spPr bwMode="auto">
              <a:xfrm>
                <a:off x="7086600" y="1366837"/>
                <a:ext cx="19050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X, </a:t>
                </a:r>
                <a:r>
                  <a:rPr lang="en-US" dirty="0" smtClean="0"/>
                  <a:t>Random </a:t>
                </a:r>
                <a:r>
                  <a:rPr lang="en-US" i="1" dirty="0" smtClean="0">
                    <a:solidFill>
                      <a:schemeClr val="accent2"/>
                    </a:solidFill>
                  </a:rPr>
                  <a:t>Y</a:t>
                </a:r>
              </a:p>
            </p:txBody>
          </p:sp>
          <p:sp>
            <p:nvSpPr>
              <p:cNvPr id="141" name="Line 15"/>
              <p:cNvSpPr>
                <a:spLocks noChangeShapeType="1"/>
              </p:cNvSpPr>
              <p:nvPr/>
            </p:nvSpPr>
            <p:spPr bwMode="auto">
              <a:xfrm>
                <a:off x="7086600" y="16716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2" name="Line 15"/>
              <p:cNvSpPr>
                <a:spLocks noChangeShapeType="1"/>
              </p:cNvSpPr>
              <p:nvPr/>
            </p:nvSpPr>
            <p:spPr bwMode="auto">
              <a:xfrm>
                <a:off x="7086600" y="1976437"/>
                <a:ext cx="1828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43" name="Text Box 16"/>
              <p:cNvSpPr txBox="1">
                <a:spLocks noChangeArrowheads="1"/>
              </p:cNvSpPr>
              <p:nvPr/>
            </p:nvSpPr>
            <p:spPr bwMode="auto">
              <a:xfrm>
                <a:off x="7010400" y="1671637"/>
                <a:ext cx="198120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dirty="0" smtClean="0"/>
                  <a:t>Wrapped keys 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AT</a:t>
                </a:r>
                <a:r>
                  <a:rPr lang="en-US" dirty="0" smtClean="0"/>
                  <a:t> ,[</a:t>
                </a:r>
                <a:r>
                  <a:rPr lang="en-US" i="1" dirty="0" smtClean="0">
                    <a:solidFill>
                      <a:srgbClr val="FF0000"/>
                    </a:solidFill>
                  </a:rPr>
                  <a:t>ka</a:t>
                </a:r>
                <a:r>
                  <a:rPr lang="en-US" dirty="0" smtClean="0"/>
                  <a:t>]</a:t>
                </a:r>
                <a:r>
                  <a:rPr lang="en-US" baseline="-25000" dirty="0" smtClean="0"/>
                  <a:t>BT</a:t>
                </a:r>
                <a:endParaRPr lang="en-US" i="1" dirty="0" smtClean="0">
                  <a:solidFill>
                    <a:schemeClr val="accent2"/>
                  </a:solidFill>
                </a:endParaRPr>
              </a:p>
            </p:txBody>
          </p:sp>
        </p:grpSp>
        <p:sp>
          <p:nvSpPr>
            <p:cNvPr id="190" name="Right Brace 189"/>
            <p:cNvSpPr/>
            <p:nvPr/>
          </p:nvSpPr>
          <p:spPr bwMode="auto">
            <a:xfrm>
              <a:off x="55626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</p:grpSp>
      <p:sp>
        <p:nvSpPr>
          <p:cNvPr id="191" name="TextBox 190"/>
          <p:cNvSpPr txBox="1"/>
          <p:nvPr/>
        </p:nvSpPr>
        <p:spPr>
          <a:xfrm>
            <a:off x="5791200" y="4953000"/>
            <a:ext cx="12682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Distribution</a:t>
            </a:r>
            <a:endParaRPr lang="en-CA" dirty="0"/>
          </a:p>
        </p:txBody>
      </p:sp>
      <p:sp>
        <p:nvSpPr>
          <p:cNvPr id="192" name="Right Brace 191"/>
          <p:cNvSpPr/>
          <p:nvPr/>
        </p:nvSpPr>
        <p:spPr bwMode="auto">
          <a:xfrm>
            <a:off x="5562600" y="4876800"/>
            <a:ext cx="152400" cy="3810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495800" y="33528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grpSp>
        <p:nvGrpSpPr>
          <p:cNvPr id="196" name="Group 195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97" name="Rectangle 196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7315200" y="2514600"/>
              <a:ext cx="205740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Symmetric key: </a:t>
              </a:r>
            </a:p>
            <a:p>
              <a:r>
                <a:rPr lang="en-CA" sz="1600" dirty="0" smtClean="0"/>
                <a:t>  (b)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r>
                <a:rPr lang="en-CA" sz="1600" dirty="0" smtClean="0"/>
                <a:t>  (c) 3</a:t>
              </a:r>
              <a:r>
                <a:rPr lang="en-CA" sz="1600" baseline="30000" dirty="0" smtClean="0"/>
                <a:t>rd</a:t>
              </a:r>
              <a:r>
                <a:rPr lang="en-CA" sz="1600" dirty="0" smtClean="0"/>
                <a:t> Party</a:t>
              </a: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key:</a:t>
              </a:r>
            </a:p>
            <a:p>
              <a:r>
                <a:rPr lang="en-CA" sz="1600" dirty="0" smtClean="0"/>
                <a:t>  (d) Cert, diff. CA </a:t>
              </a:r>
            </a:p>
          </p:txBody>
        </p:sp>
      </p:grpSp>
      <p:sp>
        <p:nvSpPr>
          <p:cNvPr id="8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loud 59"/>
          <p:cNvSpPr/>
          <p:nvPr/>
        </p:nvSpPr>
        <p:spPr bwMode="auto">
          <a:xfrm>
            <a:off x="3657600" y="2743200"/>
            <a:ext cx="2743200" cy="3429000"/>
          </a:xfrm>
          <a:prstGeom prst="cloud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August 31, 2012</a:t>
            </a:r>
            <a:endParaRPr lang="en-US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6454" y="533400"/>
            <a:ext cx="737721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Network Joining –  </a:t>
            </a:r>
            <a:r>
              <a:rPr lang="en-US" sz="2400" b="1" i="1" dirty="0" smtClean="0"/>
              <a:t>only</a:t>
            </a:r>
            <a:r>
              <a:rPr lang="en-US" sz="2400" b="1" dirty="0" smtClean="0"/>
              <a:t> Authorization by Third Party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b="1" dirty="0" smtClean="0"/>
              <a:t>Device Enrolment Steps:</a:t>
            </a:r>
          </a:p>
          <a:p>
            <a:pPr marL="174625" indent="-174625"/>
            <a:r>
              <a:rPr lang="en-CA" sz="1600" i="1" dirty="0" smtClean="0"/>
              <a:t>Device authentication. </a:t>
            </a:r>
            <a:r>
              <a:rPr lang="en-CA" sz="1600" dirty="0" smtClean="0"/>
              <a:t>Client A and Access Point B authenticate each other and establish a shared key (so as to ensure on-going authenticated communications). </a:t>
            </a:r>
            <a:r>
              <a:rPr lang="en-CA" sz="1600" i="1" dirty="0" smtClean="0"/>
              <a:t>This may involve server KDC as third party.</a:t>
            </a:r>
          </a:p>
          <a:p>
            <a:pPr marL="174625" indent="-174625"/>
            <a:r>
              <a:rPr lang="en-CA" sz="1600" i="1" dirty="0" smtClean="0"/>
              <a:t>Authorization.</a:t>
            </a:r>
            <a:r>
              <a:rPr lang="en-CA" sz="1600" dirty="0" smtClean="0"/>
              <a:t> Access Point B decides on whether/how to authorize device A (if denied, this may result in loss of bandwidth). </a:t>
            </a:r>
            <a:r>
              <a:rPr lang="en-CA" sz="1600" i="1" dirty="0" smtClean="0"/>
              <a:t>Authorization decision may be delegated to server KDC or other 3</a:t>
            </a:r>
            <a:r>
              <a:rPr lang="en-CA" sz="1600" i="1" baseline="30000" dirty="0" smtClean="0"/>
              <a:t>rd</a:t>
            </a:r>
            <a:r>
              <a:rPr lang="en-CA" sz="1600" i="1" dirty="0" smtClean="0"/>
              <a:t>-party device.</a:t>
            </a:r>
          </a:p>
          <a:p>
            <a:pPr marL="174625" indent="-174625"/>
            <a:r>
              <a:rPr lang="en-CA" sz="1600" i="1" dirty="0" smtClean="0"/>
              <a:t>Configuration/</a:t>
            </a:r>
            <a:r>
              <a:rPr lang="en-CA" sz="1600" i="1" dirty="0" err="1" smtClean="0"/>
              <a:t>Parameterization.</a:t>
            </a:r>
            <a:r>
              <a:rPr lang="en-CA" sz="1600" dirty="0" err="1" smtClean="0"/>
              <a:t>Access</a:t>
            </a:r>
            <a:r>
              <a:rPr lang="en-CA" sz="1600" dirty="0" smtClean="0"/>
              <a:t> Point B distributes configuration information to Client A, such as </a:t>
            </a:r>
            <a:r>
              <a:rPr lang="en-CA" sz="1600" dirty="0" smtClean="0">
                <a:sym typeface="Symbol"/>
              </a:rPr>
              <a:t> IP address assignment info;  Bandwidth/usage constraints;  Scheduling info (including on re-authentication policy details). </a:t>
            </a:r>
            <a:r>
              <a:rPr lang="en-CA" sz="1600" i="1" dirty="0" smtClean="0">
                <a:sym typeface="Symbol"/>
              </a:rPr>
              <a:t>This may originate from other network devices, for which it acts as proxy.</a:t>
            </a:r>
            <a:endParaRPr lang="en-CA" sz="1600" i="1" dirty="0" smtClean="0"/>
          </a:p>
          <a:p>
            <a:pPr marL="174625" indent="-174625"/>
            <a:r>
              <a:rPr lang="en-CA" sz="1600" b="1" dirty="0" smtClean="0"/>
              <a:t>Sequential Enrolment vs. Combined Steps</a:t>
            </a:r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endParaRPr lang="en-CA" sz="1600" b="1" u="sng" dirty="0" smtClean="0"/>
          </a:p>
          <a:p>
            <a:pPr marL="174625" indent="-174625"/>
            <a:r>
              <a:rPr lang="en-CA" sz="1600" u="sng" dirty="0" smtClean="0"/>
              <a:t>Aggressive scheme:</a:t>
            </a:r>
            <a:r>
              <a:rPr lang="en-CA" sz="1600" dirty="0" smtClean="0"/>
              <a:t> Initiate authorization/configuration processes as soon as (presumed) device identity</a:t>
            </a:r>
          </a:p>
          <a:p>
            <a:pPr marL="174625" indent="-174625"/>
            <a:r>
              <a:rPr lang="en-CA" sz="1600" dirty="0" smtClean="0"/>
              <a:t>becomes available (invisible to Client A). Access Point B can deny bandwidth if authorization negative.</a:t>
            </a:r>
          </a:p>
          <a:p>
            <a:pPr marL="174625" indent="-174625"/>
            <a:r>
              <a:rPr lang="en-CA" sz="1600" u="sng" dirty="0" smtClean="0"/>
              <a:t>Note:</a:t>
            </a:r>
            <a:r>
              <a:rPr lang="en-CA" sz="1600" dirty="0" smtClean="0"/>
              <a:t> Communication of configuration info depends on secure channel with Client A.</a:t>
            </a:r>
            <a:endParaRPr lang="en-CA" sz="1600" u="sng" dirty="0" smtClean="0"/>
          </a:p>
        </p:txBody>
      </p:sp>
      <p:sp>
        <p:nvSpPr>
          <p:cNvPr id="96" name="TextBox 95"/>
          <p:cNvSpPr txBox="1"/>
          <p:nvPr/>
        </p:nvSpPr>
        <p:spPr>
          <a:xfrm>
            <a:off x="5943600" y="4419600"/>
            <a:ext cx="29697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subscription credentials for WiFi access</a:t>
            </a:r>
            <a:endParaRPr lang="en-CA" dirty="0"/>
          </a:p>
        </p:txBody>
      </p:sp>
      <p:sp>
        <p:nvSpPr>
          <p:cNvPr id="97" name="TextBox 96"/>
          <p:cNvSpPr txBox="1"/>
          <p:nvPr/>
        </p:nvSpPr>
        <p:spPr>
          <a:xfrm>
            <a:off x="5943600" y="3962400"/>
            <a:ext cx="18476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IP address assignment</a:t>
            </a:r>
            <a:endParaRPr lang="en-CA" dirty="0"/>
          </a:p>
        </p:txBody>
      </p:sp>
      <p:grpSp>
        <p:nvGrpSpPr>
          <p:cNvPr id="6" name="Group 59"/>
          <p:cNvGrpSpPr/>
          <p:nvPr/>
        </p:nvGrpSpPr>
        <p:grpSpPr>
          <a:xfrm>
            <a:off x="228600" y="3124200"/>
            <a:ext cx="5561341" cy="2514600"/>
            <a:chOff x="228600" y="3124200"/>
            <a:chExt cx="5561341" cy="2514600"/>
          </a:xfrm>
        </p:grpSpPr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228600" y="3505200"/>
              <a:ext cx="457200" cy="304800"/>
              <a:chOff x="816" y="912"/>
              <a:chExt cx="288" cy="192"/>
            </a:xfrm>
          </p:grpSpPr>
          <p:sp>
            <p:nvSpPr>
              <p:cNvPr id="22" name="Rectangle 6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4" name="Text Box 7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 dirty="0"/>
                  <a:t>A</a:t>
                </a:r>
              </a:p>
            </p:txBody>
          </p:sp>
        </p:grpSp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057400" y="3505200"/>
              <a:ext cx="457200" cy="304800"/>
              <a:chOff x="816" y="912"/>
              <a:chExt cx="288" cy="192"/>
            </a:xfrm>
          </p:grpSpPr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28" name="Text Box 11"/>
              <p:cNvSpPr txBox="1">
                <a:spLocks noChangeArrowheads="1"/>
              </p:cNvSpPr>
              <p:nvPr/>
            </p:nvSpPr>
            <p:spPr bwMode="auto">
              <a:xfrm>
                <a:off x="864" y="912"/>
                <a:ext cx="17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i="1"/>
                  <a:t>B</a:t>
                </a:r>
              </a:p>
            </p:txBody>
          </p:sp>
        </p:grpSp>
        <p:sp>
          <p:nvSpPr>
            <p:cNvPr id="29" name="Line 13"/>
            <p:cNvSpPr>
              <a:spLocks noChangeShapeType="1"/>
            </p:cNvSpPr>
            <p:nvPr/>
          </p:nvSpPr>
          <p:spPr bwMode="auto">
            <a:xfrm>
              <a:off x="457200" y="4114800"/>
              <a:ext cx="18288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CA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5029199" y="3124200"/>
              <a:ext cx="704850" cy="304800"/>
              <a:chOff x="1536" y="672"/>
              <a:chExt cx="444" cy="192"/>
            </a:xfrm>
          </p:grpSpPr>
          <p:sp>
            <p:nvSpPr>
              <p:cNvPr id="31" name="Rectangle 10"/>
              <p:cNvSpPr>
                <a:spLocks noChangeArrowheads="1"/>
              </p:cNvSpPr>
              <p:nvPr/>
            </p:nvSpPr>
            <p:spPr bwMode="auto">
              <a:xfrm>
                <a:off x="1536" y="672"/>
                <a:ext cx="444" cy="192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2" name="Text Box 11"/>
              <p:cNvSpPr txBox="1">
                <a:spLocks noChangeArrowheads="1"/>
              </p:cNvSpPr>
              <p:nvPr/>
            </p:nvSpPr>
            <p:spPr bwMode="auto">
              <a:xfrm>
                <a:off x="1584" y="672"/>
                <a:ext cx="363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CA</a:t>
                </a:r>
                <a:endParaRPr lang="en-US" i="1" dirty="0"/>
              </a:p>
            </p:txBody>
          </p:sp>
        </p:grpSp>
        <p:sp>
          <p:nvSpPr>
            <p:cNvPr id="33" name="TextBox 32"/>
            <p:cNvSpPr txBox="1"/>
            <p:nvPr/>
          </p:nvSpPr>
          <p:spPr>
            <a:xfrm>
              <a:off x="838200" y="3810000"/>
              <a:ext cx="109517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Authentication</a:t>
              </a:r>
              <a:endParaRPr lang="en-CA" i="1" dirty="0"/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>
              <a:off x="22860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86000" y="4343400"/>
              <a:ext cx="2133600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2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2743200" y="4038600"/>
              <a:ext cx="103265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Authorization</a:t>
              </a:r>
              <a:endParaRPr lang="en-CA" i="1" dirty="0"/>
            </a:p>
          </p:txBody>
        </p:sp>
        <p:cxnSp>
          <p:nvCxnSpPr>
            <p:cNvPr id="43" name="Straight Connector 42"/>
            <p:cNvCxnSpPr>
              <a:stCxn id="22" idx="2"/>
            </p:cNvCxnSpPr>
            <p:nvPr/>
          </p:nvCxnSpPr>
          <p:spPr bwMode="auto">
            <a:xfrm>
              <a:off x="457200" y="38100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2286000" y="4724400"/>
              <a:ext cx="22860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9" name="TextBox 48"/>
            <p:cNvSpPr txBox="1"/>
            <p:nvPr/>
          </p:nvSpPr>
          <p:spPr>
            <a:xfrm>
              <a:off x="2743200" y="4419600"/>
              <a:ext cx="105028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i="1" dirty="0" smtClean="0"/>
                <a:t>Configuration</a:t>
              </a:r>
              <a:endParaRPr lang="en-CA" i="1" dirty="0"/>
            </a:p>
          </p:txBody>
        </p:sp>
        <p:grpSp>
          <p:nvGrpSpPr>
            <p:cNvPr id="10" name="Group 9"/>
            <p:cNvGrpSpPr>
              <a:grpSpLocks/>
            </p:cNvGrpSpPr>
            <p:nvPr/>
          </p:nvGrpSpPr>
          <p:grpSpPr bwMode="auto">
            <a:xfrm>
              <a:off x="5029200" y="3962400"/>
              <a:ext cx="760741" cy="304800"/>
              <a:chOff x="816" y="912"/>
              <a:chExt cx="302" cy="192"/>
            </a:xfrm>
          </p:grpSpPr>
          <p:sp>
            <p:nvSpPr>
              <p:cNvPr id="51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2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Routing</a:t>
                </a:r>
                <a:endParaRPr lang="en-US" i="1" dirty="0"/>
              </a:p>
            </p:txBody>
          </p:sp>
        </p:grpSp>
        <p:cxnSp>
          <p:nvCxnSpPr>
            <p:cNvPr id="54" name="Straight Connector 53"/>
            <p:cNvCxnSpPr/>
            <p:nvPr/>
          </p:nvCxnSpPr>
          <p:spPr bwMode="auto">
            <a:xfrm>
              <a:off x="4572000" y="3276600"/>
              <a:ext cx="0" cy="3810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4572000" y="45720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4572000" y="41148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1" name="Group 9"/>
            <p:cNvGrpSpPr>
              <a:grpSpLocks/>
            </p:cNvGrpSpPr>
            <p:nvPr/>
          </p:nvGrpSpPr>
          <p:grpSpPr bwMode="auto">
            <a:xfrm>
              <a:off x="5029200" y="4419600"/>
              <a:ext cx="760741" cy="304800"/>
              <a:chOff x="816" y="912"/>
              <a:chExt cx="302" cy="192"/>
            </a:xfrm>
          </p:grpSpPr>
          <p:sp>
            <p:nvSpPr>
              <p:cNvPr id="74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5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ISP</a:t>
                </a:r>
                <a:endParaRPr lang="en-US" i="1" dirty="0"/>
              </a:p>
            </p:txBody>
          </p:sp>
        </p:grpSp>
        <p:cxnSp>
          <p:nvCxnSpPr>
            <p:cNvPr id="76" name="Straight Connector 75"/>
            <p:cNvCxnSpPr/>
            <p:nvPr/>
          </p:nvCxnSpPr>
          <p:spPr bwMode="auto">
            <a:xfrm>
              <a:off x="4572000" y="50292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2" name="Group 9"/>
            <p:cNvGrpSpPr>
              <a:grpSpLocks/>
            </p:cNvGrpSpPr>
            <p:nvPr/>
          </p:nvGrpSpPr>
          <p:grpSpPr bwMode="auto">
            <a:xfrm>
              <a:off x="5029200" y="4876800"/>
              <a:ext cx="760741" cy="304800"/>
              <a:chOff x="816" y="912"/>
              <a:chExt cx="302" cy="192"/>
            </a:xfrm>
          </p:grpSpPr>
          <p:sp>
            <p:nvSpPr>
              <p:cNvPr id="78" name="Rectangle 10"/>
              <p:cNvSpPr>
                <a:spLocks noChangeArrowheads="1"/>
              </p:cNvSpPr>
              <p:nvPr/>
            </p:nvSpPr>
            <p:spPr bwMode="auto">
              <a:xfrm>
                <a:off x="816" y="912"/>
                <a:ext cx="288" cy="192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79" name="Text Box 11"/>
              <p:cNvSpPr txBox="1">
                <a:spLocks noChangeArrowheads="1"/>
              </p:cNvSpPr>
              <p:nvPr/>
            </p:nvSpPr>
            <p:spPr bwMode="auto">
              <a:xfrm>
                <a:off x="816" y="912"/>
                <a:ext cx="30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Gateway</a:t>
                </a:r>
                <a:endParaRPr lang="en-US" i="1" dirty="0"/>
              </a:p>
            </p:txBody>
          </p:sp>
        </p:grpSp>
        <p:cxnSp>
          <p:nvCxnSpPr>
            <p:cNvPr id="81" name="Straight Arrow Connector 80"/>
            <p:cNvCxnSpPr/>
            <p:nvPr/>
          </p:nvCxnSpPr>
          <p:spPr bwMode="auto">
            <a:xfrm flipH="1">
              <a:off x="457200" y="4495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7" name="Straight Arrow Connector 86"/>
            <p:cNvCxnSpPr/>
            <p:nvPr/>
          </p:nvCxnSpPr>
          <p:spPr bwMode="auto">
            <a:xfrm flipH="1">
              <a:off x="457200" y="4876800"/>
              <a:ext cx="18288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4572000" y="54864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93" name="Rectangle 10"/>
            <p:cNvSpPr>
              <a:spLocks noChangeArrowheads="1"/>
            </p:cNvSpPr>
            <p:nvPr/>
          </p:nvSpPr>
          <p:spPr bwMode="auto">
            <a:xfrm>
              <a:off x="5029200" y="5334000"/>
              <a:ext cx="725475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4572000" y="3657600"/>
              <a:ext cx="0" cy="1828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3" name="Group 9"/>
            <p:cNvGrpSpPr>
              <a:grpSpLocks/>
            </p:cNvGrpSpPr>
            <p:nvPr/>
          </p:nvGrpSpPr>
          <p:grpSpPr bwMode="auto">
            <a:xfrm>
              <a:off x="5029200" y="3505202"/>
              <a:ext cx="722313" cy="306388"/>
              <a:chOff x="1248" y="912"/>
              <a:chExt cx="455" cy="193"/>
            </a:xfrm>
          </p:grpSpPr>
          <p:sp>
            <p:nvSpPr>
              <p:cNvPr id="55" name="Rectangle 10"/>
              <p:cNvSpPr>
                <a:spLocks noChangeArrowheads="1"/>
              </p:cNvSpPr>
              <p:nvPr/>
            </p:nvSpPr>
            <p:spPr bwMode="auto">
              <a:xfrm>
                <a:off x="1248" y="912"/>
                <a:ext cx="455" cy="193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56" name="Text Box 11"/>
              <p:cNvSpPr txBox="1">
                <a:spLocks noChangeArrowheads="1"/>
              </p:cNvSpPr>
              <p:nvPr/>
            </p:nvSpPr>
            <p:spPr bwMode="auto">
              <a:xfrm>
                <a:off x="1248" y="912"/>
                <a:ext cx="432" cy="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i="1" dirty="0" smtClean="0"/>
                  <a:t>Author.</a:t>
                </a:r>
                <a:endParaRPr lang="en-US" i="1" dirty="0"/>
              </a:p>
            </p:txBody>
          </p:sp>
        </p:grpSp>
        <p:cxnSp>
          <p:nvCxnSpPr>
            <p:cNvPr id="59" name="Straight Connector 58"/>
            <p:cNvCxnSpPr/>
            <p:nvPr/>
          </p:nvCxnSpPr>
          <p:spPr bwMode="auto">
            <a:xfrm>
              <a:off x="4572000" y="3657600"/>
              <a:ext cx="45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1" name="TextBox 60"/>
          <p:cNvSpPr txBox="1"/>
          <p:nvPr/>
        </p:nvSpPr>
        <p:spPr>
          <a:xfrm>
            <a:off x="5943600" y="3505200"/>
            <a:ext cx="3005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e.g., check identity with white list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A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S?</a:t>
            </a:r>
            <a:r>
              <a:rPr lang="en-CA" dirty="0" smtClean="0">
                <a:sym typeface="Symbol"/>
              </a:rPr>
              <a:t>)</a:t>
            </a:r>
          </a:p>
          <a:p>
            <a:r>
              <a:rPr lang="en-CA" dirty="0" smtClean="0">
                <a:sym typeface="Symbol"/>
              </a:rPr>
              <a:t>		      </a:t>
            </a:r>
            <a:r>
              <a:rPr lang="en-CA" dirty="0" smtClean="0"/>
              <a:t> (</a:t>
            </a:r>
            <a:r>
              <a:rPr lang="en-CA" b="1" i="1" dirty="0" smtClean="0">
                <a:solidFill>
                  <a:schemeClr val="accent6"/>
                </a:solidFill>
              </a:rPr>
              <a:t>ID</a:t>
            </a:r>
            <a:r>
              <a:rPr lang="en-CA" b="1" baseline="-25000" dirty="0" smtClean="0">
                <a:solidFill>
                  <a:schemeClr val="accent6"/>
                </a:solidFill>
              </a:rPr>
              <a:t>B</a:t>
            </a:r>
            <a:r>
              <a:rPr lang="en-CA" b="1" dirty="0" smtClean="0">
                <a:solidFill>
                  <a:schemeClr val="accent6"/>
                </a:solidFill>
              </a:rPr>
              <a:t> </a:t>
            </a:r>
            <a:r>
              <a:rPr lang="en-CA" b="1" dirty="0" smtClean="0">
                <a:solidFill>
                  <a:schemeClr val="accent6"/>
                </a:solidFill>
                <a:sym typeface="Symbol"/>
              </a:rPr>
              <a:t> Ŝ?</a:t>
            </a:r>
            <a:r>
              <a:rPr lang="en-CA" dirty="0" smtClean="0">
                <a:sym typeface="Symbol"/>
              </a:rPr>
              <a:t>)</a:t>
            </a:r>
            <a:endParaRPr lang="en-CA" dirty="0" smtClean="0"/>
          </a:p>
          <a:p>
            <a:endParaRPr lang="en-CA" dirty="0" smtClean="0">
              <a:sym typeface="Symbol"/>
            </a:endParaRPr>
          </a:p>
          <a:p>
            <a:r>
              <a:rPr lang="en-CA" dirty="0" smtClean="0">
                <a:sym typeface="Symbol"/>
              </a:rPr>
              <a:t>		   </a:t>
            </a:r>
            <a:endParaRPr lang="en-CA" dirty="0"/>
          </a:p>
        </p:txBody>
      </p:sp>
      <p:sp>
        <p:nvSpPr>
          <p:cNvPr id="57" name="Rounded Rectangular Callout 56"/>
          <p:cNvSpPr/>
          <p:nvPr/>
        </p:nvSpPr>
        <p:spPr bwMode="auto">
          <a:xfrm>
            <a:off x="2514600" y="3657600"/>
            <a:ext cx="2209800" cy="381000"/>
          </a:xfrm>
          <a:prstGeom prst="wedgeRoundRectCallou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B:   Query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</a:rPr>
              <a:t>{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lang="en-CA" b="1" i="1" dirty="0" smtClean="0">
                <a:solidFill>
                  <a:schemeClr val="accent6"/>
                </a:solidFill>
                <a:latin typeface="Times New Roman" pitchFamily="18" charset="0"/>
              </a:rPr>
              <a:t>, ID</a:t>
            </a:r>
            <a:r>
              <a:rPr lang="en-CA" b="1" baseline="-25000" dirty="0" smtClean="0">
                <a:solidFill>
                  <a:schemeClr val="accent6"/>
                </a:solidFill>
                <a:latin typeface="Times New Roman" pitchFamily="18" charset="0"/>
              </a:rPr>
              <a:t>B</a:t>
            </a:r>
            <a:r>
              <a:rPr lang="en-CA" dirty="0" smtClean="0">
                <a:latin typeface="Times New Roman" pitchFamily="18" charset="0"/>
              </a:rPr>
              <a:t>}</a:t>
            </a:r>
            <a:endParaRPr kumimoji="0" lang="en-CA" sz="120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</a:endParaRPr>
          </a:p>
        </p:txBody>
      </p:sp>
      <p:sp>
        <p:nvSpPr>
          <p:cNvPr id="58" name="Rounded Rectangular Callout 57"/>
          <p:cNvSpPr/>
          <p:nvPr/>
        </p:nvSpPr>
        <p:spPr bwMode="auto">
          <a:xfrm>
            <a:off x="2057400" y="4953000"/>
            <a:ext cx="2209800" cy="457200"/>
          </a:xfrm>
          <a:prstGeom prst="wedgeRoundRectCallout">
            <a:avLst>
              <a:gd name="adj1" fmla="val -31096"/>
              <a:gd name="adj2" fmla="val -180358"/>
              <a:gd name="adj3" fmla="val 16667"/>
            </a:avLst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Response {</a:t>
            </a:r>
            <a:r>
              <a:rPr kumimoji="0" lang="en-CA" sz="12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(</a:t>
            </a:r>
            <a:r>
              <a:rPr kumimoji="0" lang="en-CA" sz="1200" b="1" i="1" u="none" strike="noStrike" cap="none" normalizeH="0" baseline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ID</a:t>
            </a:r>
            <a:r>
              <a:rPr kumimoji="0" lang="en-CA" sz="1200" b="1" u="none" strike="noStrike" cap="none" normalizeH="0" baseline="-2500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,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1" i="1" u="none" strike="noStrike" cap="none" normalizeH="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Credentials</a:t>
            </a:r>
            <a:r>
              <a:rPr kumimoji="0" lang="en-CA" sz="1200" b="1" i="0" u="none" strike="noStrike" cap="none" normalizeH="0" baseline="-25000" dirty="0" err="1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A</a:t>
            </a:r>
            <a:r>
              <a:rPr kumimoji="0" lang="en-CA" sz="1200" b="1" i="0" u="none" strike="noStrike" cap="none" normalizeH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</a:rPr>
              <a:t>),</a:t>
            </a:r>
          </a:p>
          <a:p>
            <a:pPr algn="ctr"/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(</a:t>
            </a:r>
            <a:r>
              <a:rPr lang="en-CA" b="1" i="1" dirty="0" smtClean="0">
                <a:solidFill>
                  <a:schemeClr val="accent2"/>
                </a:solidFill>
                <a:latin typeface="Times New Roman" pitchFamily="18" charset="0"/>
              </a:rPr>
              <a:t>ID</a:t>
            </a:r>
            <a:r>
              <a:rPr lang="en-CA" b="1" baseline="-25000" dirty="0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, </a:t>
            </a:r>
            <a:r>
              <a:rPr lang="en-CA" b="1" i="1" dirty="0" err="1" smtClean="0">
                <a:solidFill>
                  <a:schemeClr val="accent2"/>
                </a:solidFill>
                <a:latin typeface="Times New Roman" pitchFamily="18" charset="0"/>
              </a:rPr>
              <a:t>Credentials</a:t>
            </a:r>
            <a:r>
              <a:rPr lang="en-CA" b="1" baseline="-25000" dirty="0" err="1" smtClean="0">
                <a:solidFill>
                  <a:schemeClr val="accent2"/>
                </a:solidFill>
                <a:latin typeface="Times New Roman" pitchFamily="18" charset="0"/>
              </a:rPr>
              <a:t>B</a:t>
            </a:r>
            <a:r>
              <a:rPr lang="en-CA" b="1" dirty="0" smtClean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en-CA" dirty="0" smtClean="0">
                <a:latin typeface="Times New Roman" pitchFamily="18" charset="0"/>
              </a:rPr>
              <a:t>}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 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38944" y="6475413"/>
            <a:ext cx="636270" cy="182562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9389016A-55A8-41F3-A301-F0C788D1E75C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  <p:cxnSp>
        <p:nvCxnSpPr>
          <p:cNvPr id="62" name="Straight Connector 61"/>
          <p:cNvCxnSpPr/>
          <p:nvPr/>
        </p:nvCxnSpPr>
        <p:spPr bwMode="auto">
          <a:xfrm flipV="1">
            <a:off x="4419600" y="3733800"/>
            <a:ext cx="0" cy="609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flipV="1">
            <a:off x="4306253" y="3733802"/>
            <a:ext cx="680084" cy="1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>
            <a:off x="4480560" y="327660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5" name="Rounded Rectangular Callout 64"/>
          <p:cNvSpPr/>
          <p:nvPr/>
        </p:nvSpPr>
        <p:spPr bwMode="auto">
          <a:xfrm>
            <a:off x="2590800" y="2514600"/>
            <a:ext cx="2057400" cy="914400"/>
          </a:xfrm>
          <a:prstGeom prst="wedgeRoundRectCallout">
            <a:avLst>
              <a:gd name="adj1" fmla="val 68056"/>
              <a:gd name="adj2" fmla="val 42500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Does require </a:t>
            </a:r>
            <a:r>
              <a:rPr lang="en-CA" i="1" dirty="0" smtClean="0">
                <a:latin typeface="Times New Roman" pitchFamily="18" charset="0"/>
              </a:rPr>
              <a:t>offline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baseline="0" dirty="0" smtClean="0">
                <a:latin typeface="Times New Roman" pitchFamily="18" charset="0"/>
              </a:rPr>
              <a:t>Key</a:t>
            </a:r>
            <a:r>
              <a:rPr lang="en-CA" dirty="0" smtClean="0">
                <a:latin typeface="Times New Roman" pitchFamily="18" charset="0"/>
              </a:rPr>
              <a:t> provisioning easy in heterogeneous trust settings (no lock-in with, e.g., ISP)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6" name="Rounded Rectangular Callout 65"/>
          <p:cNvSpPr/>
          <p:nvPr/>
        </p:nvSpPr>
        <p:spPr bwMode="auto">
          <a:xfrm>
            <a:off x="5638800" y="2514600"/>
            <a:ext cx="1143000" cy="609600"/>
          </a:xfrm>
          <a:prstGeom prst="wedgeRoundRectCallout">
            <a:avLst>
              <a:gd name="adj1" fmla="val -41203"/>
              <a:gd name="adj2" fmla="val 73611"/>
              <a:gd name="adj3" fmla="val 1666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8434" name="Picture 2" descr="https://encrypted-tbn3.google.com/images?q=tbn:ANd9GcTHU6ywNQjFEc4fF0Goiyxs0JvBzxNqKN4UhsqWx9hiqmBh-zR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2590800"/>
            <a:ext cx="1050147" cy="473350"/>
          </a:xfrm>
          <a:prstGeom prst="rect">
            <a:avLst/>
          </a:prstGeom>
          <a:noFill/>
        </p:spPr>
      </p:pic>
      <p:sp>
        <p:nvSpPr>
          <p:cNvPr id="67" name="Explosion 1 66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All nonlocal communications with any (secured) transport protocol frames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13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122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12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3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7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rgbClr val="0070C0"/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14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53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16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7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79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81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91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97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  <p:sp>
        <p:nvSpPr>
          <p:cNvPr id="103" name="Explosion 1 102"/>
          <p:cNvSpPr/>
          <p:nvPr/>
        </p:nvSpPr>
        <p:spPr bwMode="auto">
          <a:xfrm>
            <a:off x="6781800" y="762000"/>
            <a:ext cx="2362200" cy="2590800"/>
          </a:xfrm>
          <a:prstGeom prst="irregularSeal1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sz="2400" i="1" dirty="0" smtClean="0">
                <a:latin typeface="Times New Roman" pitchFamily="18" charset="0"/>
              </a:rPr>
              <a:t>NEW!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Blundo</a:t>
            </a:r>
            <a:r>
              <a:rPr kumimoji="0" lang="en-CA" b="0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scheme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i="1" dirty="0" smtClean="0">
                <a:latin typeface="Times New Roman" pitchFamily="18" charset="0"/>
              </a:rPr>
              <a:t>Erases inline third party requirement</a:t>
            </a:r>
            <a:endParaRPr kumimoji="0" lang="en-CA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71813" y="533400"/>
            <a:ext cx="893693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 Key Establishment to 802.11 Architecture</a:t>
            </a:r>
          </a:p>
          <a:p>
            <a:pPr algn="r"/>
            <a:r>
              <a:rPr lang="en-US" sz="2400" b="1" i="1" dirty="0" smtClean="0"/>
              <a:t>With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 and DHCP IP Address Assignment</a:t>
            </a:r>
            <a:endParaRPr lang="en-US" sz="2400" b="1" i="1" dirty="0"/>
          </a:p>
        </p:txBody>
      </p:sp>
      <p:grpSp>
        <p:nvGrpSpPr>
          <p:cNvPr id="92" name="Group 91"/>
          <p:cNvGrpSpPr/>
          <p:nvPr/>
        </p:nvGrpSpPr>
        <p:grpSpPr>
          <a:xfrm>
            <a:off x="228600" y="1447800"/>
            <a:ext cx="8915400" cy="4724402"/>
            <a:chOff x="228600" y="1219199"/>
            <a:chExt cx="8915400" cy="4724402"/>
          </a:xfrm>
        </p:grpSpPr>
        <p:grpSp>
          <p:nvGrpSpPr>
            <p:cNvPr id="93" name="Group 91"/>
            <p:cNvGrpSpPr/>
            <p:nvPr/>
          </p:nvGrpSpPr>
          <p:grpSpPr>
            <a:xfrm>
              <a:off x="1524000" y="1219199"/>
              <a:ext cx="5529263" cy="2286001"/>
              <a:chOff x="152400" y="990600"/>
              <a:chExt cx="5529263" cy="2286001"/>
            </a:xfrm>
          </p:grpSpPr>
          <p:grpSp>
            <p:nvGrpSpPr>
              <p:cNvPr id="225" name="Group 157"/>
              <p:cNvGrpSpPr/>
              <p:nvPr/>
            </p:nvGrpSpPr>
            <p:grpSpPr>
              <a:xfrm>
                <a:off x="152400" y="990600"/>
                <a:ext cx="4233864" cy="2286001"/>
                <a:chOff x="5029200" y="914400"/>
                <a:chExt cx="4233864" cy="2286001"/>
              </a:xfrm>
            </p:grpSpPr>
            <p:sp>
              <p:nvSpPr>
                <p:cNvPr id="23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236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237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238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239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240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1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3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327150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245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, </a:t>
                  </a:r>
                  <a:r>
                    <a:rPr lang="en-US" dirty="0" smtClean="0"/>
                    <a:t>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endParaRPr lang="en-US" i="1" dirty="0"/>
                </a:p>
              </p:txBody>
            </p:sp>
            <p:sp>
              <p:nvSpPr>
                <p:cNvPr id="246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4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248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249" name="Group 9"/>
                <p:cNvGrpSpPr>
                  <a:grpSpLocks/>
                </p:cNvGrpSpPr>
                <p:nvPr/>
              </p:nvGrpSpPr>
              <p:grpSpPr bwMode="auto">
                <a:xfrm>
                  <a:off x="8686801" y="985837"/>
                  <a:ext cx="576263" cy="304800"/>
                  <a:chOff x="816" y="912"/>
                  <a:chExt cx="363" cy="192"/>
                </a:xfrm>
              </p:grpSpPr>
              <p:sp>
                <p:nvSpPr>
                  <p:cNvPr id="25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5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250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1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dirty="0" err="1" smtClean="0"/>
                    <a:t>Rnd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i="1" dirty="0" smtClean="0">
                      <a:solidFill>
                        <a:srgbClr val="C00000"/>
                      </a:solidFill>
                    </a:rPr>
                    <a:t>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 </a:t>
                  </a:r>
                </a:p>
              </p:txBody>
            </p:sp>
            <p:sp>
              <p:nvSpPr>
                <p:cNvPr id="252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3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54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Wrapped keys</a:t>
                  </a:r>
                  <a:r>
                    <a:rPr lang="en-US" dirty="0" smtClean="0"/>
                    <a:t> 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AT</a:t>
                  </a:r>
                  <a:r>
                    <a:rPr lang="en-US" dirty="0" smtClean="0"/>
                    <a:t>,[</a:t>
                  </a:r>
                  <a:r>
                    <a:rPr lang="en-US" i="1" dirty="0" smtClean="0">
                      <a:solidFill>
                        <a:srgbClr val="FF0000"/>
                      </a:solidFill>
                    </a:rPr>
                    <a:t>ka</a:t>
                  </a:r>
                  <a:r>
                    <a:rPr lang="en-US" dirty="0" smtClean="0"/>
                    <a:t>]</a:t>
                  </a:r>
                  <a:r>
                    <a:rPr lang="en-US" baseline="-25000" dirty="0" smtClean="0"/>
                    <a:t>BT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 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226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233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234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227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29" name="Line 15"/>
              <p:cNvSpPr>
                <a:spLocks noChangeShapeType="1"/>
              </p:cNvSpPr>
              <p:nvPr/>
            </p:nvSpPr>
            <p:spPr bwMode="auto">
              <a:xfrm>
                <a:off x="2219325" y="2466975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0" name="Line 15"/>
              <p:cNvSpPr>
                <a:spLocks noChangeShapeType="1"/>
              </p:cNvSpPr>
              <p:nvPr/>
            </p:nvSpPr>
            <p:spPr bwMode="auto">
              <a:xfrm>
                <a:off x="2213043" y="2844119"/>
                <a:ext cx="3124200" cy="0"/>
              </a:xfrm>
              <a:prstGeom prst="line">
                <a:avLst/>
              </a:prstGeom>
              <a:noFill/>
              <a:ln w="952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32" name="Rectangle 231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94" name="TextBox 93"/>
            <p:cNvSpPr txBox="1"/>
            <p:nvPr/>
          </p:nvSpPr>
          <p:spPr>
            <a:xfrm>
              <a:off x="6825737" y="2133600"/>
              <a:ext cx="231826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</a:t>
              </a:r>
              <a:r>
                <a:rPr lang="en-US" dirty="0" smtClean="0">
                  <a:solidFill>
                    <a:srgbClr val="C00000"/>
                  </a:solidFill>
                </a:rPr>
                <a:t>zation {</a:t>
              </a:r>
              <a:r>
                <a:rPr lang="en-US" i="1" dirty="0" smtClean="0">
                  <a:solidFill>
                    <a:srgbClr val="0070C0"/>
                  </a:solidFill>
                </a:rPr>
                <a:t>I</a:t>
              </a:r>
              <a:r>
                <a:rPr lang="en-US" i="1" dirty="0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smtClean="0">
                  <a:solidFill>
                    <a:schemeClr val="accent2">
                      <a:lumMod val="75000"/>
                    </a:schemeClr>
                  </a:solidFill>
                </a:rPr>
                <a:t>A</a:t>
              </a:r>
              <a:r>
                <a:rPr lang="en-US" dirty="0" smtClean="0">
                  <a:solidFill>
                    <a:srgbClr val="C00000"/>
                  </a:solidFill>
                </a:rPr>
                <a:t>,</a:t>
              </a:r>
              <a:r>
                <a:rPr lang="en-US" i="1" dirty="0" smtClean="0">
                  <a:solidFill>
                    <a:srgbClr val="0070C0"/>
                  </a:solidFill>
                </a:rPr>
                <a:t> </a:t>
              </a:r>
              <a:r>
                <a:rPr lang="en-US" i="1" dirty="0" err="1" smtClean="0">
                  <a:solidFill>
                    <a:srgbClr val="0070C0"/>
                  </a:solidFill>
                </a:rPr>
                <a:t>I</a:t>
              </a:r>
              <a:r>
                <a:rPr lang="en-US" i="1" dirty="0" err="1" smtClean="0">
                  <a:solidFill>
                    <a:schemeClr val="accent2">
                      <a:lumMod val="75000"/>
                    </a:schemeClr>
                  </a:solidFill>
                </a:rPr>
                <a:t>d</a:t>
              </a:r>
              <a:r>
                <a:rPr lang="en-US" baseline="-25000" dirty="0" err="1" smtClean="0">
                  <a:solidFill>
                    <a:schemeClr val="accent2">
                      <a:lumMod val="75000"/>
                    </a:schemeClr>
                  </a:solidFill>
                </a:rPr>
                <a:t>B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95" name="Left Brace 94"/>
            <p:cNvSpPr/>
            <p:nvPr/>
          </p:nvSpPr>
          <p:spPr bwMode="auto">
            <a:xfrm>
              <a:off x="1524000" y="19002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6" name="Left Brace 95"/>
            <p:cNvSpPr/>
            <p:nvPr/>
          </p:nvSpPr>
          <p:spPr bwMode="auto">
            <a:xfrm>
              <a:off x="1533525" y="26860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228600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934200" y="19812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00" name="Right Brace 99"/>
            <p:cNvSpPr/>
            <p:nvPr/>
          </p:nvSpPr>
          <p:spPr bwMode="auto">
            <a:xfrm>
              <a:off x="6781800" y="19050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1" name="Right Brace 100"/>
            <p:cNvSpPr/>
            <p:nvPr/>
          </p:nvSpPr>
          <p:spPr bwMode="auto">
            <a:xfrm>
              <a:off x="6781800" y="27432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934200" y="28194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  <p:grpSp>
          <p:nvGrpSpPr>
            <p:cNvPr id="103" name="Group 104"/>
            <p:cNvGrpSpPr/>
            <p:nvPr/>
          </p:nvGrpSpPr>
          <p:grpSpPr>
            <a:xfrm>
              <a:off x="1524000" y="3657600"/>
              <a:ext cx="5529263" cy="2286001"/>
              <a:chOff x="152400" y="990600"/>
              <a:chExt cx="5529263" cy="2286001"/>
            </a:xfrm>
          </p:grpSpPr>
          <p:grpSp>
            <p:nvGrpSpPr>
              <p:cNvPr id="113" name="Group 157"/>
              <p:cNvGrpSpPr/>
              <p:nvPr/>
            </p:nvGrpSpPr>
            <p:grpSpPr>
              <a:xfrm>
                <a:off x="152400" y="990600"/>
                <a:ext cx="4114800" cy="2286001"/>
                <a:chOff x="5029200" y="914400"/>
                <a:chExt cx="4114800" cy="2286001"/>
              </a:xfrm>
            </p:grpSpPr>
            <p:sp>
              <p:nvSpPr>
                <p:cNvPr id="123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sp>
              <p:nvSpPr>
                <p:cNvPr id="12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5665788" y="914400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25" name="Group 5"/>
                <p:cNvGrpSpPr>
                  <a:grpSpLocks/>
                </p:cNvGrpSpPr>
                <p:nvPr/>
              </p:nvGrpSpPr>
              <p:grpSpPr bwMode="auto">
                <a:xfrm>
                  <a:off x="50292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3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26" name="Line 8"/>
                <p:cNvSpPr>
                  <a:spLocks noChangeShapeType="1"/>
                </p:cNvSpPr>
                <p:nvPr/>
              </p:nvSpPr>
              <p:spPr bwMode="auto">
                <a:xfrm>
                  <a:off x="52578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35" name="Group 9"/>
                <p:cNvGrpSpPr>
                  <a:grpSpLocks/>
                </p:cNvGrpSpPr>
                <p:nvPr/>
              </p:nvGrpSpPr>
              <p:grpSpPr bwMode="auto">
                <a:xfrm>
                  <a:off x="68580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2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37" name="Line 12"/>
                <p:cNvSpPr>
                  <a:spLocks noChangeShapeType="1"/>
                </p:cNvSpPr>
                <p:nvPr/>
              </p:nvSpPr>
              <p:spPr bwMode="auto">
                <a:xfrm>
                  <a:off x="70866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7" name="Line 13"/>
                <p:cNvSpPr>
                  <a:spLocks noChangeShapeType="1"/>
                </p:cNvSpPr>
                <p:nvPr/>
              </p:nvSpPr>
              <p:spPr bwMode="auto">
                <a:xfrm>
                  <a:off x="5257800" y="15954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3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5257800" y="2052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69" name="Line 15"/>
                <p:cNvSpPr>
                  <a:spLocks noChangeShapeType="1"/>
                </p:cNvSpPr>
                <p:nvPr/>
              </p:nvSpPr>
              <p:spPr bwMode="auto">
                <a:xfrm>
                  <a:off x="5257800" y="2433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7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5257800" y="1295399"/>
                  <a:ext cx="1905000" cy="2762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79" name="Rectangle 17"/>
                <p:cNvSpPr>
                  <a:spLocks noChangeArrowheads="1"/>
                </p:cNvSpPr>
                <p:nvPr/>
              </p:nvSpPr>
              <p:spPr bwMode="auto">
                <a:xfrm>
                  <a:off x="5334000" y="1747837"/>
                  <a:ext cx="17526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/>
                </a:p>
              </p:txBody>
            </p:sp>
            <p:sp>
              <p:nvSpPr>
                <p:cNvPr id="181" name="Line 18"/>
                <p:cNvSpPr>
                  <a:spLocks noChangeShapeType="1"/>
                </p:cNvSpPr>
                <p:nvPr/>
              </p:nvSpPr>
              <p:spPr bwMode="auto">
                <a:xfrm>
                  <a:off x="5257800" y="2814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5334000" y="2128837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7" name="Rectangle 20"/>
                <p:cNvSpPr>
                  <a:spLocks noChangeArrowheads="1"/>
                </p:cNvSpPr>
                <p:nvPr/>
              </p:nvSpPr>
              <p:spPr bwMode="auto">
                <a:xfrm>
                  <a:off x="5410200" y="2509837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213" name="Group 9"/>
                <p:cNvGrpSpPr>
                  <a:grpSpLocks/>
                </p:cNvGrpSpPr>
                <p:nvPr/>
              </p:nvGrpSpPr>
              <p:grpSpPr bwMode="auto">
                <a:xfrm>
                  <a:off x="8686800" y="985837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1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2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214" name="Line 12"/>
                <p:cNvSpPr>
                  <a:spLocks noChangeShapeType="1"/>
                </p:cNvSpPr>
                <p:nvPr/>
              </p:nvSpPr>
              <p:spPr bwMode="auto">
                <a:xfrm>
                  <a:off x="8915400" y="1290637"/>
                  <a:ext cx="0" cy="190976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5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86600" y="1366837"/>
                  <a:ext cx="18288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Request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216" name="Line 15"/>
                <p:cNvSpPr>
                  <a:spLocks noChangeShapeType="1"/>
                </p:cNvSpPr>
                <p:nvPr/>
              </p:nvSpPr>
              <p:spPr bwMode="auto">
                <a:xfrm>
                  <a:off x="7086600" y="1671637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7" name="Line 15"/>
                <p:cNvSpPr>
                  <a:spLocks noChangeShapeType="1"/>
                </p:cNvSpPr>
                <p:nvPr/>
              </p:nvSpPr>
              <p:spPr bwMode="auto">
                <a:xfrm>
                  <a:off x="7077075" y="20097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1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7010400" y="17526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Authentication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</p:grpSp>
          <p:grpSp>
            <p:nvGrpSpPr>
              <p:cNvPr id="114" name="Group 9"/>
              <p:cNvGrpSpPr>
                <a:grpSpLocks/>
              </p:cNvGrpSpPr>
              <p:nvPr/>
            </p:nvGrpSpPr>
            <p:grpSpPr bwMode="auto">
              <a:xfrm>
                <a:off x="5105400" y="1066803"/>
                <a:ext cx="576263" cy="369888"/>
                <a:chOff x="816" y="912"/>
                <a:chExt cx="363" cy="233"/>
              </a:xfrm>
            </p:grpSpPr>
            <p:sp>
              <p:nvSpPr>
                <p:cNvPr id="121" name="Rectangle 10"/>
                <p:cNvSpPr>
                  <a:spLocks noChangeArrowheads="1"/>
                </p:cNvSpPr>
                <p:nvPr/>
              </p:nvSpPr>
              <p:spPr bwMode="auto">
                <a:xfrm>
                  <a:off x="816" y="912"/>
                  <a:ext cx="288" cy="192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122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816" y="912"/>
                  <a:ext cx="363" cy="2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eaLnBrk="1" hangingPunct="1"/>
                  <a:r>
                    <a:rPr lang="en-US" sz="900" i="1" dirty="0" smtClean="0"/>
                    <a:t>DHCP server</a:t>
                  </a:r>
                  <a:endParaRPr lang="en-US" sz="900" i="1" dirty="0"/>
                </a:p>
              </p:txBody>
            </p:sp>
          </p:grpSp>
          <p:sp>
            <p:nvSpPr>
              <p:cNvPr id="115" name="Line 12"/>
              <p:cNvSpPr>
                <a:spLocks noChangeShapeType="1"/>
              </p:cNvSpPr>
              <p:nvPr/>
            </p:nvSpPr>
            <p:spPr bwMode="auto">
              <a:xfrm>
                <a:off x="5334000" y="1371600"/>
                <a:ext cx="0" cy="19050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6" name="Rectangle 115"/>
              <p:cNvSpPr/>
              <p:nvPr/>
            </p:nvSpPr>
            <p:spPr>
              <a:xfrm>
                <a:off x="2209800" y="2209800"/>
                <a:ext cx="18288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Discover, w/ Rapid Commit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17" name="Line 15"/>
              <p:cNvSpPr>
                <a:spLocks noChangeShapeType="1"/>
              </p:cNvSpPr>
              <p:nvPr/>
            </p:nvSpPr>
            <p:spPr bwMode="auto">
              <a:xfrm>
                <a:off x="2200275" y="2457450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none" w="med" len="med"/>
                <a:tailEnd type="triangl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8" name="Line 15"/>
              <p:cNvSpPr>
                <a:spLocks noChangeShapeType="1"/>
              </p:cNvSpPr>
              <p:nvPr/>
            </p:nvSpPr>
            <p:spPr bwMode="auto">
              <a:xfrm>
                <a:off x="2203518" y="2844119"/>
                <a:ext cx="3124200" cy="0"/>
              </a:xfrm>
              <a:prstGeom prst="line">
                <a:avLst/>
              </a:prstGeom>
              <a:noFill/>
              <a:ln w="28575">
                <a:solidFill>
                  <a:srgbClr val="7030A0"/>
                </a:solidFill>
                <a:round/>
                <a:headEnd type="triangl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119" name="Rectangle 118"/>
              <p:cNvSpPr/>
              <p:nvPr/>
            </p:nvSpPr>
            <p:spPr>
              <a:xfrm>
                <a:off x="2133600" y="2590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DHCP ACK, w/ Rapid Commit (IP)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304800" y="2971800"/>
                <a:ext cx="1905000" cy="2308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900" dirty="0" smtClean="0">
                    <a:solidFill>
                      <a:srgbClr val="7030A0"/>
                    </a:solidFill>
                  </a:rPr>
                  <a:t> </a:t>
                </a:r>
                <a:endParaRPr lang="en-CA" sz="900" dirty="0">
                  <a:solidFill>
                    <a:srgbClr val="7030A0"/>
                  </a:solidFill>
                </a:endParaRPr>
              </a:p>
            </p:txBody>
          </p:sp>
        </p:grpSp>
        <p:sp>
          <p:nvSpPr>
            <p:cNvPr id="104" name="TextBox 103"/>
            <p:cNvSpPr txBox="1"/>
            <p:nvPr/>
          </p:nvSpPr>
          <p:spPr>
            <a:xfrm>
              <a:off x="6793420" y="4572000"/>
              <a:ext cx="23505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dirty="0" smtClean="0"/>
                <a:t>(</a:t>
              </a:r>
              <a:r>
                <a:rPr lang="en-US" i="1" dirty="0" smtClean="0"/>
                <a:t>implicit</a:t>
              </a:r>
              <a:r>
                <a:rPr lang="en-US" i="1" dirty="0" smtClean="0">
                  <a:solidFill>
                    <a:srgbClr val="C00000"/>
                  </a:solidFill>
                </a:rPr>
                <a:t> </a:t>
              </a:r>
              <a:r>
                <a:rPr lang="en-US" dirty="0" smtClean="0">
                  <a:solidFill>
                    <a:srgbClr val="C00000"/>
                  </a:solidFill>
                </a:rPr>
                <a:t>Auth</a:t>
              </a:r>
              <a:r>
                <a:rPr lang="en-US" u="sng" dirty="0" smtClean="0">
                  <a:solidFill>
                    <a:srgbClr val="C00000"/>
                  </a:solidFill>
                </a:rPr>
                <a:t>oriz</a:t>
              </a:r>
              <a:r>
                <a:rPr lang="en-US" dirty="0" smtClean="0">
                  <a:solidFill>
                    <a:srgbClr val="C00000"/>
                  </a:solidFill>
                </a:rPr>
                <a:t>ation {</a:t>
              </a:r>
              <a:r>
                <a:rPr lang="en-US" i="1" dirty="0" smtClean="0">
                  <a:solidFill>
                    <a:srgbClr val="0070C0"/>
                  </a:solidFill>
                </a:rPr>
                <a:t>STA,AP</a:t>
              </a:r>
              <a:r>
                <a:rPr lang="en-US" dirty="0" smtClean="0">
                  <a:solidFill>
                    <a:srgbClr val="C00000"/>
                  </a:solidFill>
                </a:rPr>
                <a:t>}</a:t>
              </a:r>
              <a:r>
                <a:rPr lang="en-US" dirty="0" smtClean="0"/>
                <a:t>)</a:t>
              </a:r>
              <a:endParaRPr lang="en-CA" dirty="0"/>
            </a:p>
          </p:txBody>
        </p:sp>
        <p:sp>
          <p:nvSpPr>
            <p:cNvPr id="105" name="Left Brace 104"/>
            <p:cNvSpPr/>
            <p:nvPr/>
          </p:nvSpPr>
          <p:spPr bwMode="auto">
            <a:xfrm>
              <a:off x="1524000" y="4338637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6" name="Left Brace 105"/>
            <p:cNvSpPr/>
            <p:nvPr/>
          </p:nvSpPr>
          <p:spPr bwMode="auto">
            <a:xfrm>
              <a:off x="1533525" y="5124450"/>
              <a:ext cx="152400" cy="457200"/>
            </a:xfrm>
            <a:prstGeom prst="lef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42341" y="44196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8600" y="51816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6934200" y="4419600"/>
              <a:ext cx="126829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C00000"/>
                  </a:solidFill>
                </a:rPr>
                <a:t>Key Distribution</a:t>
              </a:r>
              <a:endParaRPr lang="en-CA" dirty="0">
                <a:solidFill>
                  <a:srgbClr val="C00000"/>
                </a:solidFill>
              </a:endParaRPr>
            </a:p>
          </p:txBody>
        </p:sp>
        <p:sp>
          <p:nvSpPr>
            <p:cNvPr id="110" name="Right Brace 109"/>
            <p:cNvSpPr/>
            <p:nvPr/>
          </p:nvSpPr>
          <p:spPr bwMode="auto">
            <a:xfrm>
              <a:off x="6781800" y="43434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1" name="Right Brace 110"/>
            <p:cNvSpPr/>
            <p:nvPr/>
          </p:nvSpPr>
          <p:spPr bwMode="auto">
            <a:xfrm>
              <a:off x="6781800" y="5181600"/>
              <a:ext cx="152400" cy="381000"/>
            </a:xfrm>
            <a:prstGeom prst="rightBrace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934200" y="5257800"/>
              <a:ext cx="161435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>
                  <a:solidFill>
                    <a:srgbClr val="7030A0"/>
                  </a:solidFill>
                </a:rPr>
                <a:t>IP Address Assignment</a:t>
              </a:r>
              <a:endParaRPr lang="en-CA" dirty="0">
                <a:solidFill>
                  <a:srgbClr val="7030A0"/>
                </a:solidFill>
              </a:endParaRPr>
            </a:p>
          </p:txBody>
        </p:sp>
      </p:grpSp>
      <p:sp>
        <p:nvSpPr>
          <p:cNvPr id="12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128" name="Rectangle 127"/>
          <p:cNvSpPr/>
          <p:nvPr/>
        </p:nvSpPr>
        <p:spPr>
          <a:xfrm>
            <a:off x="1676400" y="21336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29" name="Rectangle 128"/>
          <p:cNvSpPr/>
          <p:nvPr/>
        </p:nvSpPr>
        <p:spPr>
          <a:xfrm>
            <a:off x="1676400" y="45720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0" name="Rectangle 129"/>
          <p:cNvSpPr/>
          <p:nvPr/>
        </p:nvSpPr>
        <p:spPr>
          <a:xfrm>
            <a:off x="1752600" y="57912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4305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600164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(cf. Slide 7).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63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78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 </a:t>
            </a:r>
            <a:r>
              <a:rPr lang="en-US" sz="1600" b="1" dirty="0" smtClean="0">
                <a:solidFill>
                  <a:srgbClr val="C00000"/>
                </a:solidFill>
              </a:rPr>
              <a:t>12/055: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</a:t>
            </a:r>
            <a:r>
              <a:rPr lang="en-US" sz="1600" b="1" dirty="0" err="1" smtClean="0">
                <a:solidFill>
                  <a:srgbClr val="C00000"/>
                </a:solidFill>
              </a:rPr>
              <a:t>symm</a:t>
            </a:r>
            <a:r>
              <a:rPr lang="en-US" sz="1600" b="1" dirty="0" smtClean="0">
                <a:solidFill>
                  <a:srgbClr val="C00000"/>
                </a:solidFill>
              </a:rPr>
              <a:t>-key-based-authentication</a:t>
            </a:r>
            <a:endParaRPr lang="en-US" sz="1600" b="1" dirty="0">
              <a:solidFill>
                <a:srgbClr val="C00000"/>
              </a:solidFill>
            </a:endParaRPr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 </a:t>
            </a:r>
            <a:r>
              <a:rPr lang="en-US" sz="1600" b="1" dirty="0" smtClean="0">
                <a:solidFill>
                  <a:srgbClr val="C00000"/>
                </a:solidFill>
              </a:rPr>
              <a:t>12/054: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-password-based-authentication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12/052: </a:t>
            </a:r>
            <a:r>
              <a:rPr lang="en-US" sz="1600" b="1" dirty="0" err="1" smtClean="0">
                <a:solidFill>
                  <a:srgbClr val="C00000"/>
                </a:solidFill>
              </a:rPr>
              <a:t>fils</a:t>
            </a:r>
            <a:r>
              <a:rPr lang="en-US" sz="1600" b="1" dirty="0" smtClean="0">
                <a:solidFill>
                  <a:srgbClr val="C00000"/>
                </a:solidFill>
              </a:rPr>
              <a:t>-authentication-with-certified-public-keys</a:t>
            </a:r>
            <a:endParaRPr lang="en-US" sz="1600" dirty="0" smtClean="0">
              <a:solidFill>
                <a:srgbClr val="C00000"/>
              </a:solidFill>
            </a:endParaRP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11" name="Rounded Rectangular Callout 10"/>
          <p:cNvSpPr/>
          <p:nvPr/>
        </p:nvSpPr>
        <p:spPr bwMode="auto">
          <a:xfrm>
            <a:off x="-1219200" y="4343400"/>
            <a:ext cx="45719" cy="45719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8674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5870197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Proposed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4" name="Explosion 1 23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– MOST </a:t>
            </a:r>
            <a:r>
              <a:rPr lang="en-CA" dirty="0" smtClean="0">
                <a:latin typeface="Times New Roman" pitchFamily="18" charset="0"/>
              </a:rPr>
              <a:t>“REALISTIC” 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381000" y="28956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81000" y="31242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457200" y="4953000"/>
            <a:ext cx="78486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6248400" y="27432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Straight Connector 32"/>
          <p:cNvCxnSpPr>
            <a:stCxn id="31" idx="4"/>
          </p:cNvCxnSpPr>
          <p:nvPr/>
        </p:nvCxnSpPr>
        <p:spPr bwMode="auto">
          <a:xfrm>
            <a:off x="6362700" y="3276600"/>
            <a:ext cx="190500" cy="762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6463586" y="3276600"/>
            <a:ext cx="268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chemeClr val="accent2"/>
                </a:solidFill>
              </a:rPr>
              <a:t>Others do this (e.g., 11/1488)</a:t>
            </a:r>
            <a:endParaRPr lang="en-CA" sz="1600" b="1" dirty="0">
              <a:solidFill>
                <a:schemeClr val="accent2"/>
              </a:solidFill>
            </a:endParaRPr>
          </a:p>
        </p:txBody>
      </p:sp>
      <p:sp>
        <p:nvSpPr>
          <p:cNvPr id="35" name="Oval 34"/>
          <p:cNvSpPr/>
          <p:nvPr/>
        </p:nvSpPr>
        <p:spPr bwMode="auto">
          <a:xfrm>
            <a:off x="7696200" y="4572000"/>
            <a:ext cx="228600" cy="5334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 bwMode="auto">
          <a:xfrm flipH="1" flipV="1">
            <a:off x="7772400" y="4267200"/>
            <a:ext cx="38100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7315200" y="3962400"/>
            <a:ext cx="16850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>
                <a:solidFill>
                  <a:srgbClr val="FF0000"/>
                </a:solidFill>
              </a:rPr>
              <a:t>Suggest not to do</a:t>
            </a:r>
            <a:endParaRPr lang="en-CA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64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7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(1)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b="1" dirty="0" smtClean="0"/>
              <a:t>Proposed Schemes</a:t>
            </a:r>
          </a:p>
          <a:p>
            <a:pPr marL="342900" indent="-342900"/>
            <a:r>
              <a:rPr lang="en-GB" sz="1600" dirty="0" smtClean="0"/>
              <a:t>	 11-12-0052-02-00ai-fils-authentication-with-certified-public-keys</a:t>
            </a:r>
          </a:p>
          <a:p>
            <a:pPr marL="342900" indent="-342900"/>
            <a:r>
              <a:rPr lang="en-GB" sz="1600" dirty="0" smtClean="0"/>
              <a:t>	 11-12-0054-01-00ai-fils-password-based-authentication</a:t>
            </a:r>
          </a:p>
          <a:p>
            <a:pPr marL="342900" indent="-342900"/>
            <a:r>
              <a:rPr lang="en-GB" sz="1600" dirty="0" smtClean="0"/>
              <a:t>	 11-12-0055-01-00ai-fils-symm-key-based-authentication</a:t>
            </a:r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2"/>
            </a:pPr>
            <a:r>
              <a:rPr lang="en-GB" sz="1600" b="1" dirty="0" smtClean="0"/>
              <a:t>Implementation with 802.11 Architecture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authentication request/response and association request/response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Use piggy-backing to carry configuration information</a:t>
            </a:r>
            <a:endParaRPr lang="en-GB" sz="1600" b="1" dirty="0" smtClean="0"/>
          </a:p>
          <a:p>
            <a:pPr marL="342900" indent="-342900"/>
            <a:endParaRPr lang="en-GB" sz="1600" b="1" dirty="0" smtClean="0"/>
          </a:p>
          <a:p>
            <a:pPr marL="342900" indent="-342900">
              <a:buAutoNum type="arabicPeriod" startAt="3"/>
            </a:pPr>
            <a:r>
              <a:rPr lang="en-GB" sz="1600" b="1" dirty="0" smtClean="0"/>
              <a:t>Considerations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-Standards-compliance:  NIST SP 800-56a, FIPS 180-2, FIPS 186-2, RFC 5480, NIST SP 800-38C</a:t>
            </a:r>
          </a:p>
          <a:p>
            <a:pPr marL="342900" indent="-342900"/>
            <a:r>
              <a:rPr lang="en-GB" sz="1600" dirty="0" smtClean="0"/>
              <a:t>	-Cryptographic scrutiny: all well-studied</a:t>
            </a:r>
          </a:p>
          <a:p>
            <a:pPr marL="342900" indent="-342900"/>
            <a:r>
              <a:rPr lang="en-GB" sz="1600" dirty="0" smtClean="0"/>
              <a:t>	-Exploiting commonalities state machines, protocol flows of all proposed options</a:t>
            </a:r>
          </a:p>
          <a:p>
            <a:pPr marL="342900" indent="-342900"/>
            <a:r>
              <a:rPr lang="en-GB" sz="1600" dirty="0" smtClean="0"/>
              <a:t>	-Works with “backbone” Access Point – Authentication Server approaches for authorization/ (&amp; DHCP)</a:t>
            </a:r>
          </a:p>
          <a:p>
            <a:pPr marL="342900" indent="-342900"/>
            <a:endParaRPr lang="en-GB" sz="1600" dirty="0" smtClean="0"/>
          </a:p>
          <a:p>
            <a:pPr marL="342900" indent="-342900"/>
            <a:r>
              <a:rPr lang="en-GB" sz="1600" b="1" dirty="0" smtClean="0"/>
              <a:t>4.	Room for Further Technical Improvements</a:t>
            </a:r>
            <a:r>
              <a:rPr lang="en-GB" sz="1600" dirty="0" smtClean="0"/>
              <a:t> 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Use optimized authenticated key agreement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ECC: 1 offline,  1 variable; ECDSA: 1 sign, 2 verify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ECC: 1 offline, 1 ½ online; ECDSA: 1 verify</a:t>
            </a:r>
          </a:p>
          <a:p>
            <a:pPr marL="342900" indent="-342900"/>
            <a:r>
              <a:rPr lang="en-GB" sz="1600" dirty="0" smtClean="0"/>
              <a:t>	(b) Use elliptic curve better suited for hardware/low-energy implementations: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prime curve P-256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binary curve K-283</a:t>
            </a:r>
          </a:p>
          <a:p>
            <a:pPr marL="342900" indent="-342900"/>
            <a:r>
              <a:rPr lang="en-GB" sz="1600" dirty="0" smtClean="0"/>
              <a:t>       NOTE: much better implementations than “school book” computations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ABEACFB-3356-4F55-9E9E-C20090A640E8}" type="slidenum">
              <a:rPr lang="en-US"/>
              <a:pPr/>
              <a:t>65</a:t>
            </a:fld>
            <a:endParaRPr lang="en-US"/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3666416" y="533400"/>
            <a:ext cx="1920719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Summary (2)</a:t>
            </a:r>
            <a:endParaRPr lang="en-US" sz="2400" b="1" dirty="0"/>
          </a:p>
        </p:txBody>
      </p:sp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0" y="838200"/>
            <a:ext cx="9144000" cy="82176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342900" indent="-342900"/>
            <a:r>
              <a:rPr lang="en-GB" sz="1600" b="1" dirty="0" smtClean="0"/>
              <a:t>5.	Room for Further Enhancements of Functionality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(a) Provide optional anonymity: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 </a:t>
            </a:r>
            <a:r>
              <a:rPr lang="en-GB" sz="1600" dirty="0" smtClean="0"/>
              <a:t>Ids of STA and AP are publicly known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 </a:t>
            </a:r>
            <a:r>
              <a:rPr lang="en-GB" sz="1600" dirty="0" smtClean="0"/>
              <a:t>Ids of STA and AP only become known to actors in protocol and, potentially, KDC</a:t>
            </a:r>
          </a:p>
          <a:p>
            <a:pPr marL="342900" indent="-342900"/>
            <a:r>
              <a:rPr lang="en-GB" sz="1600" dirty="0" smtClean="0"/>
              <a:t>	      No impact on #protocol flows, slight increase of computational cost (under the hood)</a:t>
            </a:r>
          </a:p>
          <a:p>
            <a:pPr marL="342900" indent="-342900"/>
            <a:r>
              <a:rPr lang="en-GB" sz="1600" dirty="0" smtClean="0"/>
              <a:t>	(b) Auto-renewal long-term keying material: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</a:t>
            </a:r>
            <a:r>
              <a:rPr lang="en-GB" sz="1600" dirty="0" smtClean="0"/>
              <a:t>: no facility with text in 12/052, 12/055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push new certificates, symmetric-key </a:t>
            </a:r>
            <a:r>
              <a:rPr lang="en-GB" sz="1600" dirty="0" err="1" smtClean="0"/>
              <a:t>certs</a:t>
            </a:r>
            <a:endParaRPr lang="en-GB" sz="1600" dirty="0" smtClean="0"/>
          </a:p>
          <a:p>
            <a:pPr marL="342900" indent="-342900"/>
            <a:r>
              <a:rPr lang="en-GB" sz="1600" dirty="0" smtClean="0"/>
              <a:t>	      No impact on #protocol flows, new IE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implement low-hassle key management (e.g., short-lived </a:t>
            </a:r>
            <a:r>
              <a:rPr lang="en-GB" sz="1600" dirty="0" err="1" smtClean="0"/>
              <a:t>certs</a:t>
            </a:r>
            <a:r>
              <a:rPr lang="en-GB" sz="1600" dirty="0" smtClean="0"/>
              <a:t>, no CRLs)</a:t>
            </a:r>
          </a:p>
          <a:p>
            <a:pPr marL="342900" indent="-342900"/>
            <a:r>
              <a:rPr lang="en-GB" sz="1600" dirty="0" smtClean="0"/>
              <a:t>	(c) Use optimized symmetric-key scheme: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symmetric-key scheme (12/054r1) without 3</a:t>
            </a:r>
            <a:r>
              <a:rPr lang="en-GB" sz="1600" baseline="30000" dirty="0" smtClean="0"/>
              <a:t>rd</a:t>
            </a:r>
            <a:r>
              <a:rPr lang="en-GB" sz="1600" dirty="0" smtClean="0"/>
              <a:t> party, but neither with forward secrecy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symmetric-key scheme </a:t>
            </a:r>
            <a:r>
              <a:rPr lang="en-GB" sz="1600" i="1" dirty="0" smtClean="0"/>
              <a:t>without 3</a:t>
            </a:r>
            <a:r>
              <a:rPr lang="en-GB" sz="1600" i="1" baseline="30000" dirty="0" smtClean="0"/>
              <a:t>rd</a:t>
            </a:r>
            <a:r>
              <a:rPr lang="en-GB" sz="1600" i="1" dirty="0" smtClean="0"/>
              <a:t> party</a:t>
            </a:r>
            <a:r>
              <a:rPr lang="en-GB" sz="1600" dirty="0" smtClean="0"/>
              <a:t>, but </a:t>
            </a:r>
            <a:r>
              <a:rPr lang="en-GB" sz="1600" i="1" dirty="0" smtClean="0"/>
              <a:t>with forward secrecy </a:t>
            </a:r>
            <a:r>
              <a:rPr lang="en-GB" sz="1600" dirty="0" smtClean="0"/>
              <a:t>as well </a:t>
            </a:r>
          </a:p>
          <a:p>
            <a:pPr marL="342900" indent="-342900"/>
            <a:r>
              <a:rPr lang="en-GB" sz="1600" dirty="0" smtClean="0"/>
              <a:t>	(d) Auto-synchronization: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was:</a:t>
            </a:r>
            <a:r>
              <a:rPr lang="en-GB" sz="1600" dirty="0" smtClean="0"/>
              <a:t> no facility with joining protocol to synch info on need-be basis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i="1" dirty="0" smtClean="0"/>
              <a:t>would be:</a:t>
            </a:r>
            <a:r>
              <a:rPr lang="en-GB" sz="1600" dirty="0" smtClean="0"/>
              <a:t> facility to synch data if needed</a:t>
            </a:r>
          </a:p>
          <a:p>
            <a:pPr marL="342900" indent="-342900"/>
            <a:r>
              <a:rPr lang="en-GB" sz="1600" dirty="0" smtClean="0"/>
              <a:t>	      No impact on #protocol flows, secure; new IE; in line with ideas presented (e.g.,  in 11/1169r1)</a:t>
            </a:r>
          </a:p>
          <a:p>
            <a:pPr marL="342900" indent="-342900"/>
            <a:r>
              <a:rPr lang="en-GB" sz="1600" dirty="0" smtClean="0"/>
              <a:t>	      </a:t>
            </a:r>
            <a:r>
              <a:rPr lang="en-GB" sz="1600" u="sng" dirty="0" smtClean="0"/>
              <a:t>Note:</a:t>
            </a:r>
            <a:r>
              <a:rPr lang="en-GB" sz="1600" dirty="0" smtClean="0"/>
              <a:t> could be used to cross-certify if no common CA root key</a:t>
            </a:r>
          </a:p>
          <a:p>
            <a:pPr marL="342900" indent="-342900"/>
            <a:endParaRPr lang="en-GB" sz="1600" dirty="0" smtClean="0"/>
          </a:p>
          <a:p>
            <a:pPr marL="342900" indent="-342900">
              <a:buAutoNum type="arabicPeriod" startAt="6"/>
            </a:pPr>
            <a:r>
              <a:rPr lang="en-GB" sz="1600" b="1" dirty="0" smtClean="0"/>
              <a:t>Initial set-up requirements key agreement schemes</a:t>
            </a:r>
          </a:p>
          <a:p>
            <a:pPr marL="342900" indent="-342900"/>
            <a:r>
              <a:rPr lang="en-GB" sz="1600" b="1" dirty="0" smtClean="0"/>
              <a:t>	</a:t>
            </a:r>
            <a:r>
              <a:rPr lang="en-GB" sz="1600" dirty="0" smtClean="0"/>
              <a:t>(1) certified public-key based: devices need certificate; verifiers need root key</a:t>
            </a:r>
          </a:p>
          <a:p>
            <a:pPr marL="342900" indent="-342900"/>
            <a:r>
              <a:rPr lang="en-GB" sz="1600" dirty="0" smtClean="0"/>
              <a:t>       (2) password-based: devices need to synch on low-entropy password and may need I/O interface for this</a:t>
            </a:r>
          </a:p>
          <a:p>
            <a:pPr marL="342900" indent="-342900"/>
            <a:r>
              <a:rPr lang="en-GB" sz="1600" dirty="0" smtClean="0"/>
              <a:t>	(3) symmetric-key based: devices need shared key (mostly only available in re-join scenarios)</a:t>
            </a:r>
          </a:p>
          <a:p>
            <a:pPr marL="342900" indent="-342900"/>
            <a:endParaRPr lang="en-GB" sz="1600" b="1" dirty="0" smtClean="0"/>
          </a:p>
          <a:p>
            <a:pPr marL="342900" indent="-342900"/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pPr marL="342900" indent="-342900">
              <a:buFont typeface="+mj-lt"/>
              <a:buAutoNum type="arabicPeriod"/>
            </a:pPr>
            <a:endParaRPr lang="en-GB" sz="1600" dirty="0" smtClean="0"/>
          </a:p>
          <a:p>
            <a:endParaRPr lang="en-GB" sz="1600" i="1" dirty="0" smtClean="0"/>
          </a:p>
          <a:p>
            <a:endParaRPr lang="en-GB" sz="1600" i="1" dirty="0" smtClean="0"/>
          </a:p>
          <a:p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7B73C90-F13F-483A-9809-1EFC39A61E18}" type="slidenum">
              <a:rPr lang="en-US"/>
              <a:pPr/>
              <a:t>66</a:t>
            </a:fld>
            <a:endParaRPr lang="en-US"/>
          </a:p>
        </p:txBody>
      </p:sp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2789238" y="533400"/>
            <a:ext cx="3757612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Key Establishment Options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0" y="838200"/>
            <a:ext cx="9144000" cy="654333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The following protocol options for key establishment are provided:</a:t>
            </a:r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Symmetric-Key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 </a:t>
            </a:r>
          </a:p>
          <a:p>
            <a:pPr marL="457200" indent="-457200"/>
            <a:r>
              <a:rPr lang="en-US" sz="1600" dirty="0" smtClean="0"/>
              <a:t>(key </a:t>
            </a:r>
            <a:r>
              <a:rPr lang="en-US" sz="1600" dirty="0"/>
              <a:t>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/>
            <a:r>
              <a:rPr lang="en-US" sz="1600" dirty="0" smtClean="0"/>
              <a:t>(a) Both </a:t>
            </a:r>
            <a:r>
              <a:rPr lang="en-US" sz="1600" dirty="0"/>
              <a:t>devices do share a secret (master) key beforehand</a:t>
            </a:r>
            <a:r>
              <a:rPr lang="en-US" sz="1600" dirty="0" smtClean="0"/>
              <a:t>.</a:t>
            </a:r>
            <a:endParaRPr lang="en-US" sz="1600" dirty="0"/>
          </a:p>
          <a:p>
            <a:pPr marL="457200" indent="-457200"/>
            <a:r>
              <a:rPr lang="en-US" sz="1600" dirty="0" smtClean="0"/>
              <a:t>(b) Both </a:t>
            </a:r>
            <a:r>
              <a:rPr lang="en-US" sz="1600" dirty="0"/>
              <a:t>devices do not share a secret </a:t>
            </a:r>
            <a:r>
              <a:rPr lang="en-US" sz="1600" dirty="0" smtClean="0"/>
              <a:t>key, but each shares a key with a mutually trusted third party.</a:t>
            </a:r>
          </a:p>
          <a:p>
            <a:pPr marL="457200" indent="-457200"/>
            <a:r>
              <a:rPr lang="en-US" sz="1600" dirty="0" smtClean="0"/>
              <a:t>(c) Both devices do not have certificates, but each shares a key with a mutually trusted third party.</a:t>
            </a:r>
            <a:endParaRPr lang="en-US" sz="1600" dirty="0"/>
          </a:p>
          <a:p>
            <a:pPr marL="457200" indent="-457200">
              <a:lnSpc>
                <a:spcPct val="160000"/>
              </a:lnSpc>
            </a:pPr>
            <a:r>
              <a:rPr lang="en-US" sz="1600" b="1" dirty="0" smtClean="0"/>
              <a:t>Public-Key Key Agreement:</a:t>
            </a:r>
            <a:endParaRPr lang="en-US" sz="1600" b="1" dirty="0"/>
          </a:p>
          <a:p>
            <a:pPr marL="457200" indent="-457200"/>
            <a:r>
              <a:rPr lang="en-US" sz="1600" dirty="0"/>
              <a:t>Two devices A and B derive a shared </a:t>
            </a:r>
            <a:r>
              <a:rPr lang="en-US" sz="1600" dirty="0" smtClean="0"/>
              <a:t>key </a:t>
            </a:r>
            <a:r>
              <a:rPr lang="en-US" sz="1600" dirty="0"/>
              <a:t>(key agreement) and show that </a:t>
            </a:r>
            <a:r>
              <a:rPr lang="en-US" sz="1600" dirty="0" smtClean="0"/>
              <a:t>these have </a:t>
            </a:r>
            <a:r>
              <a:rPr lang="en-US" sz="1600" dirty="0"/>
              <a:t>computed </a:t>
            </a:r>
            <a:r>
              <a:rPr lang="en-US" sz="1600" dirty="0" smtClean="0"/>
              <a:t>correctly</a:t>
            </a:r>
          </a:p>
          <a:p>
            <a:pPr marL="457200" indent="-457200"/>
            <a:r>
              <a:rPr lang="en-US" sz="1600" dirty="0" smtClean="0"/>
              <a:t>(</a:t>
            </a:r>
            <a:r>
              <a:rPr lang="en-US" sz="1600" dirty="0"/>
              <a:t>key confirmation) in each of the following scenarios:</a:t>
            </a:r>
          </a:p>
          <a:p>
            <a:pPr marL="457200" indent="-457200"/>
            <a:endParaRPr lang="en-US" sz="1600" dirty="0" smtClean="0"/>
          </a:p>
          <a:p>
            <a:pPr marL="457200" indent="-457200">
              <a:buAutoNum type="alphaLcParenBoth"/>
            </a:pPr>
            <a:r>
              <a:rPr lang="en-US" sz="1600" dirty="0" smtClean="0"/>
              <a:t>Both </a:t>
            </a:r>
            <a:r>
              <a:rPr lang="en-US" sz="1600" dirty="0"/>
              <a:t>devices do have (access to) a certificate of their public key, issued by a </a:t>
            </a:r>
            <a:r>
              <a:rPr lang="en-US" sz="1600" dirty="0" smtClean="0"/>
              <a:t>mutually trusted third party </a:t>
            </a:r>
            <a:r>
              <a:rPr lang="en-US" sz="1600" dirty="0"/>
              <a:t>(certificate authority</a:t>
            </a:r>
            <a:r>
              <a:rPr lang="en-US" sz="1600" dirty="0" smtClean="0"/>
              <a:t>).</a:t>
            </a:r>
            <a:endParaRPr lang="en-US" sz="1600" dirty="0"/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have access do share a </a:t>
            </a:r>
            <a:r>
              <a:rPr lang="en-US" sz="1600" b="1" i="1" dirty="0" smtClean="0"/>
              <a:t>weak</a:t>
            </a:r>
            <a:r>
              <a:rPr lang="en-US" sz="1600" dirty="0" smtClean="0"/>
              <a:t> secret key.</a:t>
            </a:r>
          </a:p>
          <a:p>
            <a:pPr marL="457200" indent="-457200">
              <a:buFontTx/>
              <a:buAutoNum type="alphaLcParenBoth" startAt="2"/>
            </a:pPr>
            <a:r>
              <a:rPr lang="en-US" sz="1600" dirty="0" smtClean="0"/>
              <a:t>Both devices do not have (access to) a certificate of their public key, but cannot verify each others certificate.</a:t>
            </a:r>
          </a:p>
          <a:p>
            <a:pPr marL="457200" indent="-457200">
              <a:buFontTx/>
              <a:buAutoNum type="alphaLcParenBoth" startAt="2"/>
            </a:pPr>
            <a:endParaRPr lang="en-US" sz="1600" dirty="0" smtClean="0"/>
          </a:p>
          <a:p>
            <a:pPr marL="457200" indent="-457200">
              <a:buAutoNum type="alphaLcParenBoth" startAt="2"/>
            </a:pPr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dirty="0"/>
          </a:p>
          <a:p>
            <a:pPr marL="457200" indent="-457200"/>
            <a:endParaRPr lang="en-US" sz="1600" i="1" dirty="0"/>
          </a:p>
        </p:txBody>
      </p:sp>
      <p:sp>
        <p:nvSpPr>
          <p:cNvPr id="73732" name="Text Box 4"/>
          <p:cNvSpPr txBox="1">
            <a:spLocks noChangeArrowheads="1"/>
          </p:cNvSpPr>
          <p:nvPr/>
        </p:nvSpPr>
        <p:spPr bwMode="auto">
          <a:xfrm>
            <a:off x="1263650" y="3886200"/>
            <a:ext cx="2905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1524000" y="1981200"/>
            <a:ext cx="3352800" cy="457200"/>
          </a:xfrm>
          <a:prstGeom prst="wedgeRectCallout">
            <a:avLst>
              <a:gd name="adj1" fmla="val -21727"/>
              <a:gd name="adj2" fmla="val 75615"/>
            </a:avLst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C/R protocol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with session keys, ephemeral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Diffie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-Hellman (related to (c), but without 3</a:t>
            </a:r>
            <a:r>
              <a:rPr kumimoji="0" lang="en-CA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party)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5562600" y="2133600"/>
            <a:ext cx="3352800" cy="457200"/>
          </a:xfrm>
          <a:prstGeom prst="wedgeRoundRectCallout">
            <a:avLst>
              <a:gd name="adj1" fmla="val -21280"/>
              <a:gd name="adj2" fmla="val 88729"/>
              <a:gd name="adj3" fmla="val 16667"/>
            </a:avLst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Bellare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./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Rogaway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Tri-Partite Key Agreement Scheme (ACM 1995)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914400" y="3886200"/>
            <a:ext cx="3429000" cy="381000"/>
          </a:xfrm>
          <a:prstGeom prst="wedgeRoundRectCallout">
            <a:avLst>
              <a:gd name="adj1" fmla="val -21270"/>
              <a:gd name="adj2" fmla="val 86107"/>
              <a:gd name="adj3" fmla="val 16667"/>
            </a:avLst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Hugo </a:t>
            </a:r>
            <a:r>
              <a:rPr kumimoji="0" lang="en-CA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Krawczyk</a:t>
            </a:r>
            <a:r>
              <a:rPr lang="en-CA" dirty="0" err="1" smtClean="0">
                <a:latin typeface="Times New Roman" pitchFamily="18" charset="0"/>
              </a:rPr>
              <a:t>’s</a:t>
            </a:r>
            <a:r>
              <a:rPr lang="en-CA" dirty="0" smtClean="0">
                <a:latin typeface="Times New Roman" pitchFamily="18" charset="0"/>
              </a:rPr>
              <a:t> protocol (P1363)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495800" y="4419600"/>
            <a:ext cx="2667000" cy="381000"/>
          </a:xfrm>
          <a:prstGeom prst="wedgeRoundRectCallou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Ephemeral </a:t>
            </a:r>
            <a:r>
              <a:rPr lang="en-CA" dirty="0" err="1" smtClean="0">
                <a:latin typeface="Times New Roman" pitchFamily="18" charset="0"/>
              </a:rPr>
              <a:t>Diffie</a:t>
            </a:r>
            <a:r>
              <a:rPr lang="en-CA" dirty="0" smtClean="0">
                <a:latin typeface="Times New Roman" pitchFamily="18" charset="0"/>
              </a:rPr>
              <a:t>-Hellman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533400" y="4572000"/>
            <a:ext cx="3276600" cy="457200"/>
          </a:xfrm>
          <a:prstGeom prst="wedgeRoundRectCallout">
            <a:avLst>
              <a:gd name="adj1" fmla="val -20833"/>
              <a:gd name="adj2" fmla="val 72336"/>
              <a:gd name="adj3" fmla="val 16667"/>
            </a:avLst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802.11s-like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Password-based key agreement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>
            <a:off x="6477000" y="4876800"/>
            <a:ext cx="2362200" cy="457200"/>
          </a:xfrm>
          <a:prstGeom prst="wedgeRoundRectCallou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Same as (a), but with cert translation</a:t>
            </a:r>
          </a:p>
        </p:txBody>
      </p:sp>
      <p:sp>
        <p:nvSpPr>
          <p:cNvPr id="16" name="Rounded Rectangle 15"/>
          <p:cNvSpPr/>
          <p:nvPr/>
        </p:nvSpPr>
        <p:spPr bwMode="auto">
          <a:xfrm>
            <a:off x="304800" y="5715000"/>
            <a:ext cx="8839200" cy="838200"/>
          </a:xfrm>
          <a:prstGeom prst="round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All public-key schemes: </a:t>
            </a:r>
            <a:r>
              <a:rPr lang="en-CA" dirty="0" smtClean="0">
                <a:latin typeface="Times New Roman" pitchFamily="18" charset="0"/>
              </a:rPr>
              <a:t>prime</a:t>
            </a: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curve,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ECDSA-P256-SHA-256, no CRLs/OCSP, etc. (may include short-lived </a:t>
            </a:r>
            <a:r>
              <a:rPr kumimoji="0" lang="en-CA" sz="12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certs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,</a:t>
            </a:r>
            <a:r>
              <a:rPr lang="en-CA" dirty="0" smtClean="0">
                <a:latin typeface="Times New Roman" pitchFamily="18" charset="0"/>
              </a:rPr>
              <a:t> depending on policy)</a:t>
            </a:r>
            <a:endParaRPr kumimoji="0" lang="en-CA" sz="12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Other features: built-in algorithm agility, including on curve domain parameters (this includes binary vs. prime curves)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NOTE: </a:t>
            </a:r>
            <a:r>
              <a:rPr lang="en-CA" dirty="0" smtClean="0">
                <a:latin typeface="Times New Roman" pitchFamily="18" charset="0"/>
              </a:rPr>
              <a:t>Binary curves may be better suited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; Design choices influenced need for efficiency, low hassle deployment, and IPR considerations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3657600" y="533400"/>
            <a:ext cx="19812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3657600" y="533400"/>
            <a:ext cx="1905000" cy="533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524000" y="914400"/>
            <a:ext cx="6417141" cy="646331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“Optimum” Design Parameters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21" name="Explosion 1 20"/>
          <p:cNvSpPr/>
          <p:nvPr/>
        </p:nvSpPr>
        <p:spPr bwMode="auto">
          <a:xfrm>
            <a:off x="6781800" y="0"/>
            <a:ext cx="2362200" cy="1981200"/>
          </a:xfrm>
          <a:prstGeom prst="irregularSeal1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CA" dirty="0" smtClean="0">
                <a:latin typeface="Times New Roman" pitchFamily="18" charset="0"/>
              </a:rPr>
              <a:t>NOT CAST 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CA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STONE</a:t>
            </a:r>
            <a:r>
              <a:rPr kumimoji="0" lang="en-CA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CA" sz="12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– BEST </a:t>
            </a:r>
            <a:r>
              <a:rPr lang="en-CA" baseline="0" smtClean="0">
                <a:latin typeface="Times New Roman" pitchFamily="18" charset="0"/>
              </a:rPr>
              <a:t>TECHNICAL</a:t>
            </a:r>
            <a:r>
              <a:rPr lang="en-CA" smtClean="0">
                <a:latin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</a:rPr>
              <a:t>ASSESSMENT</a:t>
            </a:r>
            <a:endParaRPr kumimoji="0" lang="en-CA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67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14688"/>
            <a:ext cx="9144000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/>
              <a:t>Security Concepts </a:t>
            </a:r>
            <a:r>
              <a:rPr lang="en-US" sz="2000" i="1" dirty="0" smtClean="0"/>
              <a:t>– </a:t>
            </a:r>
            <a:r>
              <a:rPr lang="en-US" sz="2000" i="1" dirty="0"/>
              <a:t>A Short 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0CA3E7D-1263-4383-983F-E4635D579C7E}" type="slidenum">
              <a:rPr lang="en-US"/>
              <a:pPr/>
              <a:t>68</a:t>
            </a:fld>
            <a:endParaRPr lang="en-US"/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32453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Authenticity</a:t>
            </a:r>
          </a:p>
          <a:p>
            <a:pPr marL="457200" indent="-457200"/>
            <a:r>
              <a:rPr lang="en-US" sz="2000" dirty="0"/>
              <a:t>Evidence as to the true source of information or the true identity of entities: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Message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undetectable modifications, deletions, and injections of messages by external</a:t>
            </a:r>
          </a:p>
          <a:p>
            <a:pPr marL="457200" indent="-457200"/>
            <a:r>
              <a:rPr lang="en-US" sz="2000" dirty="0"/>
              <a:t>	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authentication</a:t>
            </a:r>
            <a:endParaRPr lang="en-US" sz="2000" dirty="0"/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 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  <a:r>
              <a:rPr lang="en-US" sz="2000" dirty="0" smtClean="0"/>
              <a:t> exchanges</a:t>
            </a:r>
            <a:r>
              <a:rPr lang="en-US" sz="2000" dirty="0"/>
              <a:t>:</a:t>
            </a:r>
          </a:p>
          <a:p>
            <a:pPr marL="457200" indent="-457200"/>
            <a:r>
              <a:rPr lang="en-US" sz="2000" dirty="0"/>
              <a:t>(1) Logical separation of information between parties that may have access to info</a:t>
            </a:r>
          </a:p>
          <a:p>
            <a:pPr marL="457200" indent="-457200"/>
            <a:r>
              <a:rPr lang="en-US" sz="2000" dirty="0"/>
              <a:t>      and those that do not.</a:t>
            </a:r>
          </a:p>
          <a:p>
            <a:pPr marL="457200" indent="-457200"/>
            <a:r>
              <a:rPr lang="en-US" sz="2000" dirty="0"/>
              <a:t>(2) No confusion about whom those privileged parties are (authenticity).</a:t>
            </a:r>
            <a:endParaRPr lang="en-US" sz="2000" b="1" dirty="0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3032125" y="533400"/>
            <a:ext cx="31781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Basic Security Services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44B964A6-E32F-43E4-B8BF-33ADBC6F354D}" type="slidenum">
              <a:rPr lang="en-US"/>
              <a:pPr/>
              <a:t>69</a:t>
            </a:fld>
            <a:endParaRPr lang="en-US"/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5578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Message authentication</a:t>
            </a:r>
          </a:p>
          <a:p>
            <a:pPr marL="457200" indent="-457200"/>
            <a:r>
              <a:rPr lang="en-US" sz="2000" dirty="0"/>
              <a:t>Evidence regarding the true source of information:</a:t>
            </a:r>
          </a:p>
          <a:p>
            <a:pPr marL="457200" indent="-457200"/>
            <a:r>
              <a:rPr lang="en-US" sz="2000" dirty="0"/>
              <a:t>(1) 	No undetectable modifications, deletions, and injections of messages by external parties (data integrity);</a:t>
            </a:r>
          </a:p>
          <a:p>
            <a:pPr marL="457200" indent="-457200"/>
            <a:r>
              <a:rPr lang="en-US" sz="2000" dirty="0"/>
              <a:t>(2) 	No confusion about who originated the message (source authenticity).  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Keyed </a:t>
            </a:r>
            <a:r>
              <a:rPr lang="en-US" sz="2000" i="1" dirty="0"/>
              <a:t>hash function </a:t>
            </a:r>
            <a:r>
              <a:rPr lang="en-US" sz="2000" dirty="0"/>
              <a:t>(</a:t>
            </a:r>
            <a:r>
              <a:rPr lang="en-US" sz="2000" i="1" dirty="0"/>
              <a:t>or Hash Message Authentication Code </a:t>
            </a:r>
            <a:r>
              <a:rPr lang="en-US" sz="2000" dirty="0"/>
              <a:t>(</a:t>
            </a:r>
            <a:r>
              <a:rPr lang="en-US" sz="2000" i="1" dirty="0"/>
              <a:t>HMAC</a:t>
            </a:r>
            <a:r>
              <a:rPr lang="en-US" sz="2000" dirty="0" smtClean="0"/>
              <a:t>))</a:t>
            </a:r>
            <a:endParaRPr lang="en-US" sz="2000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hereof, using a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MAC value.</a:t>
            </a:r>
          </a:p>
          <a:p>
            <a:pPr marL="457200" indent="-457200"/>
            <a:r>
              <a:rPr lang="en-US" sz="2000" dirty="0"/>
              <a:t>(2)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MAC-value (assuming there is no confusion about who has access to this key).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Un-keyed </a:t>
            </a:r>
            <a:r>
              <a:rPr lang="en-US" sz="2000" i="1" dirty="0"/>
              <a:t>hash </a:t>
            </a:r>
            <a:r>
              <a:rPr lang="en-US" sz="2000" i="1" dirty="0" smtClean="0"/>
              <a:t>function</a:t>
            </a:r>
            <a:endParaRPr lang="en-US" sz="2000" i="1" dirty="0"/>
          </a:p>
          <a:p>
            <a:pPr marL="457200" indent="-457200"/>
            <a:r>
              <a:rPr lang="en-US" sz="2000" dirty="0"/>
              <a:t>Mapping of arbitrary messages (of any length) to </a:t>
            </a:r>
            <a:r>
              <a:rPr lang="en-US" sz="2000" i="1" dirty="0"/>
              <a:t>compact representative image</a:t>
            </a:r>
          </a:p>
          <a:p>
            <a:pPr marL="457200" indent="-457200"/>
            <a:r>
              <a:rPr lang="en-US" sz="2000" dirty="0"/>
              <a:t>hereof (digital fingerprint, or message digest), without secret key.</a:t>
            </a:r>
          </a:p>
          <a:p>
            <a:pPr marL="457200" indent="-457200"/>
            <a:r>
              <a:rPr lang="en-US" sz="2000" dirty="0"/>
              <a:t>(1) 	Data integrity, since difficult to find distinct messages with same hash value.</a:t>
            </a:r>
          </a:p>
          <a:p>
            <a:pPr marL="457200" indent="-457200"/>
            <a:r>
              <a:rPr lang="en-US" sz="2000" dirty="0"/>
              <a:t>(2) 	Source authentication, </a:t>
            </a:r>
            <a:r>
              <a:rPr lang="en-US" sz="2000" i="1" dirty="0"/>
              <a:t>only if</a:t>
            </a:r>
            <a:r>
              <a:rPr lang="en-US" sz="2000" dirty="0"/>
              <a:t> message digest is communicated authentically.</a:t>
            </a:r>
            <a:endParaRPr lang="en-US" sz="2000" b="1" dirty="0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22"/>
          <p:cNvSpPr/>
          <p:nvPr/>
        </p:nvSpPr>
        <p:spPr bwMode="auto">
          <a:xfrm>
            <a:off x="990600" y="3810000"/>
            <a:ext cx="2743200" cy="23622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407517" y="533400"/>
            <a:ext cx="8465524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Mapping Key Establishment Options to 802.11 Architecture</a:t>
            </a:r>
          </a:p>
          <a:p>
            <a:pPr algn="r"/>
            <a:r>
              <a:rPr lang="en-US" sz="2400" b="1" i="1" dirty="0" smtClean="0"/>
              <a:t>without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Authentication</a:t>
            </a:r>
            <a:endParaRPr lang="en-US" sz="2400" b="1" i="1" dirty="0"/>
          </a:p>
        </p:txBody>
      </p:sp>
      <p:sp>
        <p:nvSpPr>
          <p:cNvPr id="79893" name="Text Box 21"/>
          <p:cNvSpPr txBox="1">
            <a:spLocks noChangeArrowheads="1"/>
          </p:cNvSpPr>
          <p:nvPr/>
        </p:nvSpPr>
        <p:spPr bwMode="auto">
          <a:xfrm>
            <a:off x="669925" y="3338513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 sz="1600"/>
          </a:p>
        </p:txBody>
      </p:sp>
      <p:sp>
        <p:nvSpPr>
          <p:cNvPr id="31" name="TextBox 30"/>
          <p:cNvSpPr txBox="1"/>
          <p:nvPr/>
        </p:nvSpPr>
        <p:spPr>
          <a:xfrm>
            <a:off x="3429000" y="22860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</a:t>
            </a:r>
            <a:endParaRPr lang="en-CA" sz="1800" dirty="0"/>
          </a:p>
        </p:txBody>
      </p:sp>
      <p:grpSp>
        <p:nvGrpSpPr>
          <p:cNvPr id="2" name="Group 92"/>
          <p:cNvGrpSpPr/>
          <p:nvPr/>
        </p:nvGrpSpPr>
        <p:grpSpPr>
          <a:xfrm>
            <a:off x="0" y="1295400"/>
            <a:ext cx="3567659" cy="1900237"/>
            <a:chOff x="242341" y="1295400"/>
            <a:chExt cx="3567659" cy="1900237"/>
          </a:xfrm>
        </p:grpSpPr>
        <p:grpSp>
          <p:nvGrpSpPr>
            <p:cNvPr id="3" name="Group 35"/>
            <p:cNvGrpSpPr/>
            <p:nvPr/>
          </p:nvGrpSpPr>
          <p:grpSpPr>
            <a:xfrm>
              <a:off x="1524000" y="1295400"/>
              <a:ext cx="2286000" cy="1900237"/>
              <a:chOff x="762000" y="995363"/>
              <a:chExt cx="2286000" cy="1900237"/>
            </a:xfrm>
          </p:grpSpPr>
          <p:grpSp>
            <p:nvGrpSpPr>
              <p:cNvPr id="4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79875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78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79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79880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79882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79883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79884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5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6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7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88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Random 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89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79890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7989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79892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34" name="Left Brace 33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Left Brace 34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38" name="TextBox 37"/>
            <p:cNvSpPr txBox="1"/>
            <p:nvPr/>
          </p:nvSpPr>
          <p:spPr>
            <a:xfrm>
              <a:off x="242341" y="19812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57331" y="26670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grpSp>
        <p:nvGrpSpPr>
          <p:cNvPr id="7" name="Group 91"/>
          <p:cNvGrpSpPr/>
          <p:nvPr/>
        </p:nvGrpSpPr>
        <p:grpSpPr>
          <a:xfrm>
            <a:off x="3886200" y="1295400"/>
            <a:ext cx="3567659" cy="1900237"/>
            <a:chOff x="4890541" y="1326629"/>
            <a:chExt cx="3567659" cy="1900237"/>
          </a:xfrm>
        </p:grpSpPr>
        <p:grpSp>
          <p:nvGrpSpPr>
            <p:cNvPr id="8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9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4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0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9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60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46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1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5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5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48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49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1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3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dirty="0" smtClean="0"/>
                    <a:t>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4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5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45415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</p:grpSp>
          <p:sp>
            <p:nvSpPr>
              <p:cNvPr id="42" name="Left Brace 41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3" name="Left Brace 42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61" name="TextBox 60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990600"/>
            <a:ext cx="3269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600" b="1" dirty="0" smtClean="0"/>
              <a:t>Step 1</a:t>
            </a:r>
            <a:r>
              <a:rPr lang="en-CA" sz="1600" dirty="0" smtClean="0"/>
              <a:t>: </a:t>
            </a:r>
            <a:r>
              <a:rPr lang="en-CA" sz="1600" b="1" dirty="0" smtClean="0"/>
              <a:t>Alignment of protocol flows</a:t>
            </a:r>
            <a:endParaRPr lang="en-CA" sz="1600" b="1" dirty="0"/>
          </a:p>
        </p:txBody>
      </p:sp>
      <p:sp>
        <p:nvSpPr>
          <p:cNvPr id="67" name="Rectangle 66"/>
          <p:cNvSpPr/>
          <p:nvPr/>
        </p:nvSpPr>
        <p:spPr>
          <a:xfrm>
            <a:off x="304800" y="3352800"/>
            <a:ext cx="34482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sz="1600" b="1" dirty="0" smtClean="0"/>
              <a:t>Step 2: Mapping to 802.11 Messaging</a:t>
            </a:r>
            <a:endParaRPr lang="en-CA" sz="1600" b="1" dirty="0"/>
          </a:p>
        </p:txBody>
      </p:sp>
      <p:grpSp>
        <p:nvGrpSpPr>
          <p:cNvPr id="12" name="Group 93"/>
          <p:cNvGrpSpPr/>
          <p:nvPr/>
        </p:nvGrpSpPr>
        <p:grpSpPr>
          <a:xfrm>
            <a:off x="3886200" y="4191000"/>
            <a:ext cx="3567659" cy="1900237"/>
            <a:chOff x="4890541" y="1326629"/>
            <a:chExt cx="3567659" cy="1900237"/>
          </a:xfrm>
        </p:grpSpPr>
        <p:grpSp>
          <p:nvGrpSpPr>
            <p:cNvPr id="13" name="Group 39"/>
            <p:cNvGrpSpPr/>
            <p:nvPr/>
          </p:nvGrpSpPr>
          <p:grpSpPr>
            <a:xfrm>
              <a:off x="6172200" y="1326629"/>
              <a:ext cx="2286000" cy="1900237"/>
              <a:chOff x="762000" y="995363"/>
              <a:chExt cx="2286000" cy="1900237"/>
            </a:xfrm>
          </p:grpSpPr>
          <p:grpSp>
            <p:nvGrpSpPr>
              <p:cNvPr id="14" name="Group 31"/>
              <p:cNvGrpSpPr/>
              <p:nvPr/>
            </p:nvGrpSpPr>
            <p:grpSpPr>
              <a:xfrm>
                <a:off x="762000" y="995363"/>
                <a:ext cx="2286000" cy="1900237"/>
                <a:chOff x="762000" y="995363"/>
                <a:chExt cx="2286000" cy="1900237"/>
              </a:xfrm>
            </p:grpSpPr>
            <p:sp>
              <p:nvSpPr>
                <p:cNvPr id="101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13985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5" name="Group 5"/>
                <p:cNvGrpSpPr>
                  <a:grpSpLocks/>
                </p:cNvGrpSpPr>
                <p:nvPr/>
              </p:nvGrpSpPr>
              <p:grpSpPr bwMode="auto">
                <a:xfrm>
                  <a:off x="762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6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7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03" name="Line 8"/>
                <p:cNvSpPr>
                  <a:spLocks noChangeShapeType="1"/>
                </p:cNvSpPr>
                <p:nvPr/>
              </p:nvSpPr>
              <p:spPr bwMode="auto">
                <a:xfrm>
                  <a:off x="9906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6" name="Group 9"/>
                <p:cNvGrpSpPr>
                  <a:grpSpLocks/>
                </p:cNvGrpSpPr>
                <p:nvPr/>
              </p:nvGrpSpPr>
              <p:grpSpPr bwMode="auto">
                <a:xfrm>
                  <a:off x="25908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14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15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05" name="Line 12"/>
                <p:cNvSpPr>
                  <a:spLocks noChangeShapeType="1"/>
                </p:cNvSpPr>
                <p:nvPr/>
              </p:nvSpPr>
              <p:spPr bwMode="auto">
                <a:xfrm>
                  <a:off x="2819400" y="1371600"/>
                  <a:ext cx="0" cy="15240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6" name="Line 13"/>
                <p:cNvSpPr>
                  <a:spLocks noChangeShapeType="1"/>
                </p:cNvSpPr>
                <p:nvPr/>
              </p:nvSpPr>
              <p:spPr bwMode="auto">
                <a:xfrm>
                  <a:off x="9906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7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990600" y="20097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8" name="Line 15"/>
                <p:cNvSpPr>
                  <a:spLocks noChangeShapeType="1"/>
                </p:cNvSpPr>
                <p:nvPr/>
              </p:nvSpPr>
              <p:spPr bwMode="auto">
                <a:xfrm>
                  <a:off x="990600" y="2338388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0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990600" y="1408113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0" name="Rectangle 17"/>
                <p:cNvSpPr>
                  <a:spLocks noChangeArrowheads="1"/>
                </p:cNvSpPr>
                <p:nvPr/>
              </p:nvSpPr>
              <p:spPr bwMode="auto">
                <a:xfrm>
                  <a:off x="1066800" y="1752600"/>
                  <a:ext cx="1752600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i="1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11" name="Line 18"/>
                <p:cNvSpPr>
                  <a:spLocks noChangeShapeType="1"/>
                </p:cNvSpPr>
                <p:nvPr/>
              </p:nvSpPr>
              <p:spPr bwMode="auto">
                <a:xfrm>
                  <a:off x="1001713" y="2665413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12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1081088" y="2093913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Association Request</a:t>
                  </a:r>
                  <a:endParaRPr lang="en-US" dirty="0"/>
                </a:p>
              </p:txBody>
            </p:sp>
            <p:sp>
              <p:nvSpPr>
                <p:cNvPr id="113" name="Rectangle 20"/>
                <p:cNvSpPr>
                  <a:spLocks noChangeArrowheads="1"/>
                </p:cNvSpPr>
                <p:nvPr/>
              </p:nvSpPr>
              <p:spPr bwMode="auto">
                <a:xfrm>
                  <a:off x="1143000" y="24384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/>
                    <a:t>Association Response</a:t>
                  </a:r>
                  <a:endParaRPr lang="en-US" dirty="0"/>
                </a:p>
              </p:txBody>
            </p:sp>
          </p:grpSp>
          <p:sp>
            <p:nvSpPr>
              <p:cNvPr id="99" name="Left Brace 98"/>
              <p:cNvSpPr/>
              <p:nvPr/>
            </p:nvSpPr>
            <p:spPr bwMode="auto">
              <a:xfrm>
                <a:off x="762000" y="16002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0" name="Left Brace 99"/>
              <p:cNvSpPr/>
              <p:nvPr/>
            </p:nvSpPr>
            <p:spPr bwMode="auto">
              <a:xfrm>
                <a:off x="762000" y="228600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96" name="TextBox 95"/>
            <p:cNvSpPr txBox="1"/>
            <p:nvPr/>
          </p:nvSpPr>
          <p:spPr>
            <a:xfrm>
              <a:off x="4890541" y="2057400"/>
              <a:ext cx="13548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Establishment</a:t>
              </a:r>
              <a:endParaRPr lang="en-CA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905531" y="2743200"/>
              <a:ext cx="13115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CA" dirty="0" smtClean="0"/>
                <a:t>Key Confirmation</a:t>
              </a:r>
              <a:endParaRPr lang="en-CA" dirty="0"/>
            </a:p>
          </p:txBody>
        </p:sp>
      </p:grpSp>
      <p:sp>
        <p:nvSpPr>
          <p:cNvPr id="118" name="TextBox 117"/>
          <p:cNvSpPr txBox="1"/>
          <p:nvPr/>
        </p:nvSpPr>
        <p:spPr>
          <a:xfrm>
            <a:off x="6400800" y="3581400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800" dirty="0" smtClean="0">
                <a:sym typeface="Symbol"/>
              </a:rPr>
              <a:t></a:t>
            </a:r>
            <a:endParaRPr lang="en-CA" sz="18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352800" y="5105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 smtClean="0">
                <a:sym typeface="Symbol"/>
              </a:rPr>
              <a:t></a:t>
            </a:r>
            <a:endParaRPr lang="en-CA" sz="1800" dirty="0"/>
          </a:p>
        </p:txBody>
      </p:sp>
      <p:sp>
        <p:nvSpPr>
          <p:cNvPr id="72" name="Text Box 3"/>
          <p:cNvSpPr txBox="1">
            <a:spLocks noChangeArrowheads="1"/>
          </p:cNvSpPr>
          <p:nvPr/>
        </p:nvSpPr>
        <p:spPr bwMode="auto">
          <a:xfrm>
            <a:off x="1855788" y="4191000"/>
            <a:ext cx="2905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2400"/>
          </a:p>
          <a:p>
            <a:pPr>
              <a:buFontTx/>
              <a:buChar char="•"/>
            </a:pPr>
            <a:endParaRPr lang="en-GB" sz="2400"/>
          </a:p>
        </p:txBody>
      </p:sp>
      <p:grpSp>
        <p:nvGrpSpPr>
          <p:cNvPr id="17" name="Group 5"/>
          <p:cNvGrpSpPr>
            <a:grpSpLocks/>
          </p:cNvGrpSpPr>
          <p:nvPr/>
        </p:nvGrpSpPr>
        <p:grpSpPr bwMode="auto">
          <a:xfrm>
            <a:off x="1219200" y="3886200"/>
            <a:ext cx="457200" cy="304800"/>
            <a:chOff x="816" y="912"/>
            <a:chExt cx="288" cy="192"/>
          </a:xfrm>
        </p:grpSpPr>
        <p:sp>
          <p:nvSpPr>
            <p:cNvPr id="87" name="Rectangle 6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8" name="Text Box 7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A</a:t>
              </a:r>
            </a:p>
          </p:txBody>
        </p:sp>
      </p:grpSp>
      <p:sp>
        <p:nvSpPr>
          <p:cNvPr id="74" name="Line 8"/>
          <p:cNvSpPr>
            <a:spLocks noChangeShapeType="1"/>
          </p:cNvSpPr>
          <p:nvPr/>
        </p:nvSpPr>
        <p:spPr bwMode="auto">
          <a:xfrm>
            <a:off x="14478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18" name="Group 9"/>
          <p:cNvGrpSpPr>
            <a:grpSpLocks/>
          </p:cNvGrpSpPr>
          <p:nvPr/>
        </p:nvGrpSpPr>
        <p:grpSpPr bwMode="auto">
          <a:xfrm>
            <a:off x="3048000" y="3886200"/>
            <a:ext cx="457200" cy="304800"/>
            <a:chOff x="816" y="912"/>
            <a:chExt cx="288" cy="192"/>
          </a:xfrm>
        </p:grpSpPr>
        <p:sp>
          <p:nvSpPr>
            <p:cNvPr id="85" name="Rectangle 10"/>
            <p:cNvSpPr>
              <a:spLocks noChangeArrowheads="1"/>
            </p:cNvSpPr>
            <p:nvPr/>
          </p:nvSpPr>
          <p:spPr bwMode="auto">
            <a:xfrm>
              <a:off x="816" y="912"/>
              <a:ext cx="288" cy="192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6" name="Text Box 11"/>
            <p:cNvSpPr txBox="1">
              <a:spLocks noChangeArrowheads="1"/>
            </p:cNvSpPr>
            <p:nvPr/>
          </p:nvSpPr>
          <p:spPr bwMode="auto">
            <a:xfrm>
              <a:off x="864" y="912"/>
              <a:ext cx="1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B</a:t>
              </a:r>
            </a:p>
          </p:txBody>
        </p:sp>
      </p:grpSp>
      <p:sp>
        <p:nvSpPr>
          <p:cNvPr id="76" name="Line 12"/>
          <p:cNvSpPr>
            <a:spLocks noChangeShapeType="1"/>
          </p:cNvSpPr>
          <p:nvPr/>
        </p:nvSpPr>
        <p:spPr bwMode="auto">
          <a:xfrm>
            <a:off x="3276600" y="4191000"/>
            <a:ext cx="0" cy="1900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7" name="Line 13"/>
          <p:cNvSpPr>
            <a:spLocks noChangeShapeType="1"/>
          </p:cNvSpPr>
          <p:nvPr/>
        </p:nvSpPr>
        <p:spPr bwMode="auto">
          <a:xfrm>
            <a:off x="1447800" y="4872037"/>
            <a:ext cx="18288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8" name="Line 14"/>
          <p:cNvSpPr>
            <a:spLocks noChangeShapeType="1"/>
          </p:cNvSpPr>
          <p:nvPr/>
        </p:nvSpPr>
        <p:spPr bwMode="auto">
          <a:xfrm flipH="1">
            <a:off x="1447800" y="5205412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79" name="Line 15"/>
          <p:cNvSpPr>
            <a:spLocks noChangeShapeType="1"/>
          </p:cNvSpPr>
          <p:nvPr/>
        </p:nvSpPr>
        <p:spPr bwMode="auto">
          <a:xfrm>
            <a:off x="1447800" y="5534025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1447800" y="4603750"/>
            <a:ext cx="1905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/>
            <a:r>
              <a:rPr lang="en-US" dirty="0" smtClean="0"/>
              <a:t>Authentication Request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1" name="Rectangle 17"/>
          <p:cNvSpPr>
            <a:spLocks noChangeArrowheads="1"/>
          </p:cNvSpPr>
          <p:nvPr/>
        </p:nvSpPr>
        <p:spPr bwMode="auto">
          <a:xfrm>
            <a:off x="1524000" y="4948237"/>
            <a:ext cx="1752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Authentication Response</a:t>
            </a:r>
            <a:endParaRPr lang="en-US" i="1" dirty="0">
              <a:solidFill>
                <a:schemeClr val="accent2"/>
              </a:solidFill>
            </a:endParaRPr>
          </a:p>
        </p:txBody>
      </p:sp>
      <p:sp>
        <p:nvSpPr>
          <p:cNvPr id="82" name="Line 18"/>
          <p:cNvSpPr>
            <a:spLocks noChangeShapeType="1"/>
          </p:cNvSpPr>
          <p:nvPr/>
        </p:nvSpPr>
        <p:spPr bwMode="auto">
          <a:xfrm>
            <a:off x="1458913" y="5861050"/>
            <a:ext cx="1828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med" len="med"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83" name="Text Box 19"/>
          <p:cNvSpPr txBox="1">
            <a:spLocks noChangeArrowheads="1"/>
          </p:cNvSpPr>
          <p:nvPr/>
        </p:nvSpPr>
        <p:spPr bwMode="auto">
          <a:xfrm>
            <a:off x="1538288" y="5289550"/>
            <a:ext cx="15859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/>
            <a:r>
              <a:rPr lang="en-US" dirty="0" smtClean="0"/>
              <a:t>Association Request</a:t>
            </a:r>
            <a:endParaRPr lang="en-US" dirty="0"/>
          </a:p>
        </p:txBody>
      </p:sp>
      <p:sp>
        <p:nvSpPr>
          <p:cNvPr id="84" name="Rectangle 20"/>
          <p:cNvSpPr>
            <a:spLocks noChangeArrowheads="1"/>
          </p:cNvSpPr>
          <p:nvPr/>
        </p:nvSpPr>
        <p:spPr bwMode="auto">
          <a:xfrm>
            <a:off x="1600200" y="5634037"/>
            <a:ext cx="154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Association Response</a:t>
            </a:r>
            <a:endParaRPr lang="en-US" dirty="0"/>
          </a:p>
        </p:txBody>
      </p:sp>
      <p:cxnSp>
        <p:nvCxnSpPr>
          <p:cNvPr id="90" name="Straight Arrow Connector 89"/>
          <p:cNvCxnSpPr/>
          <p:nvPr/>
        </p:nvCxnSpPr>
        <p:spPr bwMode="auto">
          <a:xfrm flipH="1">
            <a:off x="1447800" y="44958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1826422" y="4191000"/>
            <a:ext cx="1103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802.11 Beacon</a:t>
            </a:r>
            <a:endParaRPr lang="en-CA" dirty="0"/>
          </a:p>
        </p:txBody>
      </p:sp>
      <p:sp>
        <p:nvSpPr>
          <p:cNvPr id="120" name="Left Brace 119"/>
          <p:cNvSpPr/>
          <p:nvPr/>
        </p:nvSpPr>
        <p:spPr bwMode="auto">
          <a:xfrm>
            <a:off x="1143000" y="4800600"/>
            <a:ext cx="198119" cy="1143000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0" y="5257800"/>
            <a:ext cx="1127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Key Exchange</a:t>
            </a:r>
            <a:endParaRPr lang="en-CA" dirty="0"/>
          </a:p>
        </p:txBody>
      </p:sp>
      <p:grpSp>
        <p:nvGrpSpPr>
          <p:cNvPr id="19" name="Group 126"/>
          <p:cNvGrpSpPr/>
          <p:nvPr/>
        </p:nvGrpSpPr>
        <p:grpSpPr>
          <a:xfrm>
            <a:off x="7315200" y="2362200"/>
            <a:ext cx="2057400" cy="1828800"/>
            <a:chOff x="7315200" y="2514600"/>
            <a:chExt cx="2057400" cy="1828800"/>
          </a:xfrm>
        </p:grpSpPr>
        <p:sp>
          <p:nvSpPr>
            <p:cNvPr id="126" name="Rectangle 125"/>
            <p:cNvSpPr/>
            <p:nvPr/>
          </p:nvSpPr>
          <p:spPr bwMode="auto">
            <a:xfrm>
              <a:off x="7391400" y="2514600"/>
              <a:ext cx="1752600" cy="1828800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CA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315200" y="2514600"/>
              <a:ext cx="2057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1600" u="sng" dirty="0" smtClean="0"/>
                <a:t>Protocols:</a:t>
              </a:r>
              <a:endParaRPr lang="en-CA" sz="1600" dirty="0" smtClean="0">
                <a:solidFill>
                  <a:srgbClr val="C00000"/>
                </a:solidFill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CA" sz="1600" dirty="0" smtClean="0"/>
                <a:t> Public key with </a:t>
              </a:r>
            </a:p>
            <a:p>
              <a:r>
                <a:rPr lang="en-CA" sz="1600" dirty="0" smtClean="0"/>
                <a:t>   Certificates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00D76F4-4FC2-417B-85A2-A3A7558EA251}" type="slidenum">
              <a:rPr lang="en-US"/>
              <a:pPr/>
              <a:t>70</a:t>
            </a:fld>
            <a:endParaRPr lang="en-US"/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37496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Entity authentication</a:t>
            </a:r>
          </a:p>
          <a:p>
            <a:pPr marL="457200" indent="-457200"/>
            <a:r>
              <a:rPr lang="en-US" sz="2000" dirty="0"/>
              <a:t>Evidence regarding the true identity of entities and on their active involvement:</a:t>
            </a:r>
          </a:p>
          <a:p>
            <a:pPr marL="457200" indent="-457200"/>
            <a:r>
              <a:rPr lang="en-US" sz="2000" dirty="0"/>
              <a:t>(1) 	No confusion about whom an entity is really communicating with (authenticity);</a:t>
            </a:r>
          </a:p>
          <a:p>
            <a:pPr marL="457200" indent="-457200"/>
            <a:r>
              <a:rPr lang="en-US" sz="2000" dirty="0"/>
              <a:t>(2) 	Proof that entity is actively participating in communications (i.e., is ‘alive’).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Entity </a:t>
            </a:r>
            <a:r>
              <a:rPr lang="en-US" sz="2000" i="1" dirty="0"/>
              <a:t>authentication protocol (</a:t>
            </a:r>
            <a:r>
              <a:rPr lang="en-US" sz="2000" i="1" dirty="0" smtClean="0"/>
              <a:t>challenge/response </a:t>
            </a:r>
            <a:r>
              <a:rPr lang="en-US" sz="2000" i="1" dirty="0"/>
              <a:t>protocol</a:t>
            </a:r>
            <a:r>
              <a:rPr lang="en-US" sz="2000" i="1" dirty="0" smtClean="0"/>
              <a:t>)</a:t>
            </a:r>
            <a:endParaRPr lang="en-US" sz="2000" dirty="0"/>
          </a:p>
          <a:p>
            <a:pPr marL="457200" indent="-457200"/>
            <a:r>
              <a:rPr lang="en-US" sz="2000" dirty="0"/>
              <a:t>(1) 	Source authentication, since only parties that share the secret key can produce</a:t>
            </a:r>
          </a:p>
          <a:p>
            <a:pPr marL="457200" indent="-457200"/>
            <a:r>
              <a:rPr lang="en-US" sz="2000" dirty="0"/>
              <a:t>        proper responses to unpredictable challenges (assuming there is no confusion</a:t>
            </a:r>
          </a:p>
          <a:p>
            <a:pPr marL="457200" indent="-457200"/>
            <a:r>
              <a:rPr lang="en-US" sz="2000" dirty="0"/>
              <a:t>        about who has access to this key).</a:t>
            </a:r>
          </a:p>
          <a:p>
            <a:pPr marL="457200" indent="-457200"/>
            <a:r>
              <a:rPr lang="en-US" sz="2000" dirty="0"/>
              <a:t>(2) 	Aliveness, since challenge messages are unpredictable and never repeated.</a:t>
            </a:r>
          </a:p>
          <a:p>
            <a:pPr marL="457200" indent="-457200"/>
            <a:r>
              <a:rPr lang="en-US" sz="2000" dirty="0"/>
              <a:t>       (Hence, replaying previously recorded protocol messages does not leak info.)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200150" y="533400"/>
            <a:ext cx="6881813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Authentication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62DEE5C4-8279-4F01-8FFF-3D5154869DD2}" type="slidenum">
              <a:rPr lang="en-US"/>
              <a:pPr/>
              <a:t>71</a:t>
            </a:fld>
            <a:endParaRPr lang="en-US"/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0" y="927100"/>
            <a:ext cx="9144000" cy="58832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/>
              <a:t>Secrecy</a:t>
            </a:r>
          </a:p>
          <a:p>
            <a:pPr marL="457200" indent="-457200"/>
            <a:r>
              <a:rPr lang="en-US" sz="2000" dirty="0"/>
              <a:t>Prevention of external parties from learning the contents of information </a:t>
            </a:r>
          </a:p>
          <a:p>
            <a:pPr marL="457200" indent="-457200"/>
            <a:r>
              <a:rPr lang="en-US" sz="2000" dirty="0"/>
              <a:t>exchanges:</a:t>
            </a:r>
          </a:p>
          <a:p>
            <a:pPr marL="457200" indent="-457200"/>
            <a:r>
              <a:rPr lang="en-US" sz="2000" dirty="0"/>
              <a:t>(1) 	Logical separation of messages between parties that may have access to info</a:t>
            </a:r>
          </a:p>
          <a:p>
            <a:pPr marL="457200" indent="-457200"/>
            <a:r>
              <a:rPr lang="en-US" sz="2000" dirty="0"/>
              <a:t>       and those that do not.</a:t>
            </a:r>
          </a:p>
          <a:p>
            <a:pPr marL="457200" indent="-457200"/>
            <a:r>
              <a:rPr lang="en-US" sz="2000" dirty="0"/>
              <a:t>(2) 	No confusion about whom those privileged parties are (authenticity).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u="sng" dirty="0"/>
              <a:t>Realizations: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Symmetric-key cryptography</a:t>
            </a:r>
            <a:endParaRPr lang="en-US" sz="2000" dirty="0"/>
          </a:p>
          <a:p>
            <a:pPr marL="457200" indent="-457200"/>
            <a:r>
              <a:rPr lang="en-US" sz="2000" dirty="0"/>
              <a:t>Logical separation of information, since only parties that share the secret key can</a:t>
            </a:r>
          </a:p>
          <a:p>
            <a:pPr marL="457200" indent="-457200"/>
            <a:r>
              <a:rPr lang="en-US" sz="2000" dirty="0"/>
              <a:t>learn the contents hereof (assuming there is no confusion about who has access to</a:t>
            </a:r>
          </a:p>
          <a:p>
            <a:pPr marL="457200" indent="-457200"/>
            <a:r>
              <a:rPr lang="en-US" sz="2000" dirty="0"/>
              <a:t>this key). Note that the symmetric key is used both for encryption and for decryption.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Public </a:t>
            </a:r>
            <a:r>
              <a:rPr lang="en-US" sz="2000" i="1" dirty="0"/>
              <a:t>key </a:t>
            </a:r>
            <a:r>
              <a:rPr lang="en-US" sz="2000" i="1" dirty="0" smtClean="0"/>
              <a:t>cryptography</a:t>
            </a:r>
            <a:endParaRPr lang="en-US" sz="2000" i="1" dirty="0"/>
          </a:p>
          <a:p>
            <a:pPr marL="457200" indent="-457200"/>
            <a:r>
              <a:rPr lang="en-US" sz="2000" dirty="0"/>
              <a:t>Logical separation of information, since only parties that have access to the private</a:t>
            </a:r>
          </a:p>
          <a:p>
            <a:pPr marL="457200" indent="-457200"/>
            <a:r>
              <a:rPr lang="en-US" sz="2000" dirty="0"/>
              <a:t>decryption key can learn the content of encrypted messages (assuming there is no</a:t>
            </a:r>
          </a:p>
          <a:p>
            <a:pPr marL="457200" indent="-457200"/>
            <a:r>
              <a:rPr lang="en-US" sz="2000" dirty="0"/>
              <a:t>confusion about who has access to this private key). Note that any party may obtain</a:t>
            </a:r>
          </a:p>
          <a:p>
            <a:pPr marL="457200" indent="-457200"/>
            <a:r>
              <a:rPr lang="en-US" sz="2000" dirty="0"/>
              <a:t>access to the public encryption key, since it does not reveal the decryption key.</a:t>
            </a:r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1889125" y="533400"/>
            <a:ext cx="54991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- Secrecy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81D05D8E-1077-4C10-A0CB-6CC7CFBEA3EF}" type="slidenum">
              <a:rPr lang="en-US"/>
              <a:pPr/>
              <a:t>72</a:t>
            </a:fld>
            <a:endParaRPr lang="en-US"/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0" y="936625"/>
            <a:ext cx="8839200" cy="59400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Symmetric-key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secret and authentic keys:   </a:t>
            </a:r>
          </a:p>
          <a:p>
            <a:pPr marL="457200" indent="-457200"/>
            <a:r>
              <a:rPr lang="en-US" sz="2000" dirty="0"/>
              <a:t>(1) 	Logical separation of messages, by exchanging secret keys between privileged parties only;</a:t>
            </a:r>
          </a:p>
          <a:p>
            <a:pPr marL="457200" indent="-457200"/>
            <a:r>
              <a:rPr lang="en-US" sz="2000" dirty="0"/>
              <a:t>(2) 	Authenticity of privileged parties by checking credentials of each party, by</a:t>
            </a:r>
          </a:p>
          <a:p>
            <a:pPr marL="457200" indent="-457200"/>
            <a:r>
              <a:rPr lang="en-US" sz="2000" dirty="0"/>
              <a:t>       non-cryptographic means (certified mail, courier, face-to-face, etc.)</a:t>
            </a:r>
          </a:p>
          <a:p>
            <a:pPr marL="457200" indent="-457200"/>
            <a:endParaRPr lang="en-US" sz="2000" i="1" dirty="0"/>
          </a:p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</a:t>
            </a:r>
          </a:p>
          <a:p>
            <a:pPr marL="457200" indent="-457200"/>
            <a:r>
              <a:rPr lang="en-US" sz="2000" dirty="0"/>
              <a:t>Security services based on exchange of authentic public keys:   </a:t>
            </a:r>
          </a:p>
          <a:p>
            <a:pPr marL="457200" indent="-457200"/>
            <a:r>
              <a:rPr lang="en-US" sz="2000" dirty="0"/>
              <a:t>(1) 	Logical separation of messages, by restricting access to each private key to the  privileged party only (in practice, there is only 1 privileged entity);</a:t>
            </a:r>
          </a:p>
          <a:p>
            <a:pPr marL="457200" indent="-457200"/>
            <a:r>
              <a:rPr lang="en-US" sz="2000" dirty="0"/>
              <a:t>(2) 	Authenticity of privileged parties, by checking credentials of each party by</a:t>
            </a:r>
          </a:p>
          <a:p>
            <a:pPr marL="457200" indent="-457200"/>
            <a:r>
              <a:rPr lang="en-US" sz="2000" dirty="0"/>
              <a:t>       non-cryptographic means and (if successful) by subsequently binding the public key to this party (</a:t>
            </a:r>
            <a:r>
              <a:rPr lang="en-US" sz="2000" i="1" dirty="0"/>
              <a:t>certification of public keys).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Party, who vouches for the </a:t>
            </a:r>
          </a:p>
          <a:p>
            <a:pPr marL="457200" indent="-457200"/>
            <a:r>
              <a:rPr lang="en-US" sz="2000" dirty="0"/>
              <a:t>authenticity of the binding between an entity and its public key.</a:t>
            </a:r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Cryptographic building blocks – Authenticity and Secrecy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58D0E62-56C0-4F3A-B4E8-6CDEE3B549A9}" type="slidenum">
              <a:rPr lang="en-US"/>
              <a:pPr/>
              <a:t>73</a:t>
            </a:fld>
            <a:endParaRPr lang="en-US"/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0" y="914400"/>
            <a:ext cx="9144000" cy="655564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marL="457200" indent="-457200"/>
            <a:r>
              <a:rPr lang="en-US" sz="2000" b="1" dirty="0" smtClean="0"/>
              <a:t>Public-key </a:t>
            </a:r>
            <a:r>
              <a:rPr lang="en-US" sz="2000" b="1" dirty="0"/>
              <a:t>cryptography (cont’d)</a:t>
            </a:r>
          </a:p>
          <a:p>
            <a:pPr marL="457200" indent="-457200"/>
            <a:r>
              <a:rPr lang="en-US" sz="2000" dirty="0"/>
              <a:t>Certification of public keys depends on appropriately checking the credentials</a:t>
            </a:r>
          </a:p>
          <a:p>
            <a:pPr marL="457200" indent="-457200"/>
            <a:r>
              <a:rPr lang="en-US" sz="2000" dirty="0"/>
              <a:t>of a party and constitutes the following: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cryptographic means, that the entity A that claims to have access to the public key </a:t>
            </a:r>
            <a:r>
              <a:rPr lang="en-US" sz="2000" i="1" dirty="0"/>
              <a:t>P</a:t>
            </a:r>
            <a:r>
              <a:rPr lang="en-US" sz="2000" i="1" baseline="-25000" dirty="0"/>
              <a:t>A</a:t>
            </a:r>
            <a:r>
              <a:rPr lang="en-US" sz="2000" dirty="0"/>
              <a:t>, has access to the corresponding private key </a:t>
            </a:r>
            <a:r>
              <a:rPr lang="en-US" sz="2000" i="1" dirty="0"/>
              <a:t>S</a:t>
            </a:r>
            <a:r>
              <a:rPr lang="en-US" sz="2000" i="1" baseline="-25000" dirty="0"/>
              <a:t>A</a:t>
            </a:r>
            <a:r>
              <a:rPr lang="en-US" sz="2000" dirty="0"/>
              <a:t>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Check, by non-cryptographic means, the claimed identity </a:t>
            </a:r>
            <a:r>
              <a:rPr lang="en-US" sz="2000" i="1" dirty="0"/>
              <a:t>Id</a:t>
            </a:r>
            <a:r>
              <a:rPr lang="en-US" sz="2000" i="1" baseline="-25000" dirty="0"/>
              <a:t>A</a:t>
            </a:r>
            <a:r>
              <a:rPr lang="en-US" sz="2000" dirty="0"/>
              <a:t> of A.</a:t>
            </a:r>
          </a:p>
          <a:p>
            <a:pPr marL="457200" indent="-457200"/>
            <a:endParaRPr lang="en-US" sz="2000" dirty="0"/>
          </a:p>
          <a:p>
            <a:pPr marL="457200" indent="-457200"/>
            <a:r>
              <a:rPr lang="en-US" sz="2000" dirty="0"/>
              <a:t>Certification is done by a so-called trusted third party: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Digital </a:t>
            </a:r>
            <a:r>
              <a:rPr lang="en-US" sz="2000" i="1" dirty="0"/>
              <a:t>certificates (cryptographic binding</a:t>
            </a:r>
            <a:r>
              <a:rPr lang="en-US" sz="2000" i="1" dirty="0" smtClean="0"/>
              <a:t>)</a:t>
            </a:r>
            <a:endParaRPr lang="en-US" sz="2000" i="1" dirty="0"/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Authenticity of binding, via signature over the pair (</a:t>
            </a:r>
            <a:r>
              <a:rPr lang="en-US" sz="2000" i="1" dirty="0" err="1"/>
              <a:t>Id</a:t>
            </a:r>
            <a:r>
              <a:rPr lang="en-US" sz="2000" i="1" baseline="-25000" dirty="0" err="1"/>
              <a:t>A</a:t>
            </a:r>
            <a:r>
              <a:rPr lang="en-US" sz="2000" i="1" dirty="0" err="1"/>
              <a:t>,P</a:t>
            </a:r>
            <a:r>
              <a:rPr lang="en-US" sz="2000" i="1" baseline="-25000" dirty="0" err="1"/>
              <a:t>A</a:t>
            </a:r>
            <a:r>
              <a:rPr lang="en-US" sz="2000" dirty="0"/>
              <a:t>) by trusted party;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Verification of authenticity of public keys </a:t>
            </a:r>
            <a:r>
              <a:rPr lang="en-US" sz="2000" i="1" dirty="0"/>
              <a:t>by any party</a:t>
            </a:r>
            <a:r>
              <a:rPr lang="en-US" sz="2000" dirty="0"/>
              <a:t>, by verifying signature of trusted party in the digital certificate (assuming the authentic storage of trusted party’s signature verification string on each verifying device); 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Unrestricted transfer of certificates possible (hence, off-line certification possible).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sz="2000" i="1" dirty="0" smtClean="0"/>
              <a:t>Manual </a:t>
            </a:r>
            <a:r>
              <a:rPr lang="en-US" sz="2000" i="1" dirty="0"/>
              <a:t>‘certificates’(non-cryptographic: pushing button, low power mode, etc.).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cryptographic verification of the authenticity of public keys possible;</a:t>
            </a:r>
          </a:p>
          <a:p>
            <a:pPr marL="457200" indent="-457200">
              <a:buFontTx/>
              <a:buAutoNum type="arabicParenBoth"/>
            </a:pPr>
            <a:r>
              <a:rPr lang="en-US" sz="2000" dirty="0"/>
              <a:t>No transfer of certificates possible (hence, on-line ‘certification’ only). </a:t>
            </a:r>
            <a:endParaRPr lang="en-US" sz="2000" dirty="0" smtClean="0"/>
          </a:p>
          <a:p>
            <a:pPr marL="457200" indent="-457200"/>
            <a:r>
              <a:rPr lang="en-US" sz="2000" u="sng" dirty="0" smtClean="0"/>
              <a:t>Note:</a:t>
            </a:r>
            <a:r>
              <a:rPr lang="en-US" sz="2000" dirty="0" smtClean="0"/>
              <a:t> with manual certificates, one usually implements ACL lists with public keys                              </a:t>
            </a:r>
            <a:endParaRPr lang="en-US" sz="2000" i="1" dirty="0"/>
          </a:p>
          <a:p>
            <a:pPr marL="457200" indent="-457200"/>
            <a:endParaRPr lang="en-US" sz="2000" i="1" dirty="0"/>
          </a:p>
          <a:p>
            <a:pPr marL="457200" indent="-457200"/>
            <a:endParaRPr lang="en-US" sz="2000" dirty="0"/>
          </a:p>
          <a:p>
            <a:pPr marL="457200" indent="-457200"/>
            <a:endParaRPr lang="en-US" sz="2000" dirty="0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55625" y="533400"/>
            <a:ext cx="81851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/>
              <a:t>Cryptographic building blocks – Authenticity and Secrecy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74</a:t>
            </a:fld>
            <a:endParaRPr lang="en-US" dirty="0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0" y="3276600"/>
            <a:ext cx="9144000" cy="22467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i="1" dirty="0" smtClean="0"/>
              <a:t>Provisioning with Public-Keys 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Features and Benefits</a:t>
            </a:r>
          </a:p>
          <a:p>
            <a:pPr algn="ctr">
              <a:buFont typeface="Symbol" pitchFamily="18" charset="2"/>
              <a:buChar char="-"/>
            </a:pPr>
            <a:r>
              <a:rPr lang="en-US" sz="2000" i="1" dirty="0" smtClean="0"/>
              <a:t> Security and Usability</a:t>
            </a:r>
          </a:p>
          <a:p>
            <a:pPr algn="ctr"/>
            <a:r>
              <a:rPr lang="en-US" sz="2000" i="1" dirty="0" smtClean="0"/>
              <a:t>− Flexibility and Ease of Use</a:t>
            </a:r>
          </a:p>
          <a:p>
            <a:pPr algn="ctr"/>
            <a:endParaRPr lang="en-US" sz="2000" i="1" dirty="0" smtClean="0"/>
          </a:p>
          <a:p>
            <a:pPr algn="ctr">
              <a:buFont typeface="Symbol" pitchFamily="18" charset="2"/>
              <a:buChar char="-"/>
            </a:pPr>
            <a:endParaRPr lang="en-US" sz="2000" i="1" dirty="0" smtClean="0"/>
          </a:p>
          <a:p>
            <a:pPr algn="ctr"/>
            <a:r>
              <a:rPr lang="en-US" sz="2000" dirty="0" smtClean="0"/>
              <a:t>(slides from 12/574r0)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51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B45E9C2-EEFA-4523-B003-583E599DC36D}" type="slidenum">
              <a:rPr lang="en-US" smtClean="0"/>
              <a:pPr/>
              <a:t>75</a:t>
            </a:fld>
            <a:endParaRPr lang="en-US" smtClean="0"/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10000"/>
            <a:ext cx="7196138" cy="2111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304800" y="5943600"/>
            <a:ext cx="8570913" cy="523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sz="1400" i="1"/>
              <a:t>Source:</a:t>
            </a:r>
            <a:r>
              <a:rPr lang="en-US" sz="1400"/>
              <a:t> D. Balfanz, G. Durfee, R.E. Grinter, D.K. Smetters, P. Stewart, “Network-in-a-Box: How to Set Up a Secure </a:t>
            </a:r>
          </a:p>
          <a:p>
            <a:pPr>
              <a:lnSpc>
                <a:spcPct val="80000"/>
              </a:lnSpc>
            </a:pPr>
            <a:r>
              <a:rPr lang="en-US" sz="1400"/>
              <a:t>Wireless Network in under a Minute,” in </a:t>
            </a:r>
            <a:r>
              <a:rPr lang="en-US" sz="1400" i="1"/>
              <a:t>Proceedings of the 13</a:t>
            </a:r>
            <a:r>
              <a:rPr lang="en-US" sz="1400" i="1" baseline="30000"/>
              <a:t>th</a:t>
            </a:r>
            <a:r>
              <a:rPr lang="en-US" sz="1400" i="1"/>
              <a:t> USENIX Security Symposium</a:t>
            </a:r>
            <a:r>
              <a:rPr lang="en-US" sz="1400"/>
              <a:t>, August 9-13, 2004.</a:t>
            </a:r>
            <a:r>
              <a:rPr lang="en-US" sz="1800"/>
              <a:t> </a:t>
            </a:r>
          </a:p>
        </p:txBody>
      </p:sp>
      <p:pic>
        <p:nvPicPr>
          <p:cNvPr id="5127" name="Picture 4" descr="Security and Usabili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762000"/>
            <a:ext cx="206216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400" b="1"/>
              <a:t>       The “Holy Grail”: Security and Ease of Use</a:t>
            </a:r>
            <a:endParaRPr lang="en-US" sz="200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746125" y="1333500"/>
            <a:ext cx="5730875" cy="22891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800" i="1" dirty="0"/>
              <a:t>“Computer users have been taught for years that computer security systems can’t be effective unless they are complex and difficult to use. In reality, this conventional wisdom</a:t>
            </a:r>
            <a:br>
              <a:rPr lang="en-US" sz="1800" i="1" dirty="0"/>
            </a:br>
            <a:r>
              <a:rPr lang="en-US" sz="1800" i="1" dirty="0"/>
              <a:t>is completely wrong.”</a:t>
            </a:r>
          </a:p>
          <a:p>
            <a:r>
              <a:rPr lang="en-US" sz="1800" dirty="0">
                <a:sym typeface="Symbol" pitchFamily="18" charset="2"/>
              </a:rPr>
              <a:t>            Lorrie Faith </a:t>
            </a:r>
            <a:r>
              <a:rPr lang="en-US" sz="1800" dirty="0" err="1">
                <a:sym typeface="Symbol" pitchFamily="18" charset="2"/>
              </a:rPr>
              <a:t>Cranor</a:t>
            </a:r>
            <a:r>
              <a:rPr lang="en-US" sz="1800" dirty="0">
                <a:sym typeface="Symbol" pitchFamily="18" charset="2"/>
              </a:rPr>
              <a:t>, Carnegie Mellon University</a:t>
            </a:r>
          </a:p>
          <a:p>
            <a:endParaRPr lang="en-US" sz="1800" dirty="0">
              <a:sym typeface="Symbol" pitchFamily="18" charset="2"/>
            </a:endParaRPr>
          </a:p>
          <a:p>
            <a:r>
              <a:rPr lang="en-US" sz="1800" dirty="0">
                <a:sym typeface="Symbol" pitchFamily="18" charset="2"/>
              </a:rPr>
              <a:t>Security technology can make trust lifecycle management</a:t>
            </a:r>
          </a:p>
          <a:p>
            <a:r>
              <a:rPr lang="en-US" sz="1800" dirty="0">
                <a:sym typeface="Symbol" pitchFamily="18" charset="2"/>
              </a:rPr>
              <a:t>intuitive and hidden from the user.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614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179B0E3E-00F0-486E-8FDA-A73DD90D7EF8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/>
              <a:t>Ease of Configuration and Reconfiguration</a:t>
            </a:r>
            <a:endParaRPr lang="en-US" sz="2000" dirty="0"/>
          </a:p>
        </p:txBody>
      </p:sp>
      <p:sp>
        <p:nvSpPr>
          <p:cNvPr id="6150" name="Text Box 3"/>
          <p:cNvSpPr txBox="1">
            <a:spLocks noChangeArrowheads="1"/>
          </p:cNvSpPr>
          <p:nvPr/>
        </p:nvSpPr>
        <p:spPr bwMode="auto">
          <a:xfrm>
            <a:off x="746125" y="1333500"/>
            <a:ext cx="57308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1800">
              <a:sym typeface="Symbol" pitchFamily="18" charset="2"/>
            </a:endParaRPr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6151" name="Oval 4"/>
          <p:cNvSpPr>
            <a:spLocks noChangeArrowheads="1"/>
          </p:cNvSpPr>
          <p:nvPr/>
        </p:nvSpPr>
        <p:spPr bwMode="auto">
          <a:xfrm>
            <a:off x="1447800" y="1600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Oval 5"/>
          <p:cNvSpPr>
            <a:spLocks noChangeArrowheads="1"/>
          </p:cNvSpPr>
          <p:nvPr/>
        </p:nvSpPr>
        <p:spPr bwMode="auto">
          <a:xfrm>
            <a:off x="6019800" y="15240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Oval 6"/>
          <p:cNvSpPr>
            <a:spLocks noChangeArrowheads="1"/>
          </p:cNvSpPr>
          <p:nvPr/>
        </p:nvSpPr>
        <p:spPr bwMode="auto">
          <a:xfrm>
            <a:off x="2971800" y="1600200"/>
            <a:ext cx="1219200" cy="1143000"/>
          </a:xfrm>
          <a:prstGeom prst="ellipse">
            <a:avLst/>
          </a:prstGeom>
          <a:noFill/>
          <a:ln w="38100">
            <a:solidFill>
              <a:srgbClr val="0070C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Oval 7"/>
          <p:cNvSpPr>
            <a:spLocks noChangeArrowheads="1"/>
          </p:cNvSpPr>
          <p:nvPr/>
        </p:nvSpPr>
        <p:spPr bwMode="auto">
          <a:xfrm>
            <a:off x="5562600" y="15240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8"/>
          <p:cNvSpPr>
            <a:spLocks noChangeShapeType="1"/>
          </p:cNvSpPr>
          <p:nvPr/>
        </p:nvSpPr>
        <p:spPr bwMode="auto">
          <a:xfrm>
            <a:off x="4419600" y="2133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0" y="4419600"/>
            <a:ext cx="9144000" cy="1938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2000"/>
              <a:t>Ease of configuration: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Merging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Partitioning of networks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Device portability and orphaning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Hand-over of control (remote, backup)</a:t>
            </a:r>
          </a:p>
          <a:p>
            <a:pPr>
              <a:buFont typeface="Symbol" pitchFamily="18" charset="2"/>
              <a:buChar char="-"/>
            </a:pPr>
            <a:r>
              <a:rPr lang="en-US" sz="2000"/>
              <a:t> Synchronization and failure recovery</a:t>
            </a:r>
          </a:p>
        </p:txBody>
      </p:sp>
      <p:sp>
        <p:nvSpPr>
          <p:cNvPr id="6157" name="Oval 4"/>
          <p:cNvSpPr>
            <a:spLocks noChangeArrowheads="1"/>
          </p:cNvSpPr>
          <p:nvPr/>
        </p:nvSpPr>
        <p:spPr bwMode="auto">
          <a:xfrm>
            <a:off x="1447800" y="3124200"/>
            <a:ext cx="1219200" cy="1143000"/>
          </a:xfrm>
          <a:prstGeom prst="ellipse">
            <a:avLst/>
          </a:prstGeom>
          <a:noFill/>
          <a:ln w="38100">
            <a:solidFill>
              <a:srgbClr val="92D05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8" name="Oval 6"/>
          <p:cNvSpPr>
            <a:spLocks noChangeArrowheads="1"/>
          </p:cNvSpPr>
          <p:nvPr/>
        </p:nvSpPr>
        <p:spPr bwMode="auto">
          <a:xfrm>
            <a:off x="2971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9" name="Line 8"/>
          <p:cNvSpPr>
            <a:spLocks noChangeShapeType="1"/>
          </p:cNvSpPr>
          <p:nvPr/>
        </p:nvSpPr>
        <p:spPr bwMode="auto">
          <a:xfrm>
            <a:off x="4419600" y="3657600"/>
            <a:ext cx="91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160" name="Oval 4"/>
          <p:cNvSpPr>
            <a:spLocks noChangeArrowheads="1"/>
          </p:cNvSpPr>
          <p:nvPr/>
        </p:nvSpPr>
        <p:spPr bwMode="auto">
          <a:xfrm>
            <a:off x="5638800" y="3124200"/>
            <a:ext cx="1219200" cy="1143000"/>
          </a:xfrm>
          <a:prstGeom prst="ellips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Oval 6"/>
          <p:cNvSpPr>
            <a:spLocks noChangeArrowheads="1"/>
          </p:cNvSpPr>
          <p:nvPr/>
        </p:nvSpPr>
        <p:spPr bwMode="auto">
          <a:xfrm>
            <a:off x="7162800" y="3124200"/>
            <a:ext cx="1219200" cy="11430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4"/>
          <p:cNvSpPr>
            <a:spLocks noChangeArrowheads="1"/>
          </p:cNvSpPr>
          <p:nvPr/>
        </p:nvSpPr>
        <p:spPr bwMode="auto">
          <a:xfrm>
            <a:off x="2286000" y="33528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63" name="Oval 4"/>
          <p:cNvSpPr>
            <a:spLocks noChangeArrowheads="1"/>
          </p:cNvSpPr>
          <p:nvPr/>
        </p:nvSpPr>
        <p:spPr bwMode="auto">
          <a:xfrm>
            <a:off x="7924800" y="3276600"/>
            <a:ext cx="152400" cy="1524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-25400" y="95250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i="1" dirty="0"/>
              <a:t>Conventional wisdom: </a:t>
            </a:r>
            <a:r>
              <a:rPr lang="en-US" sz="2000" b="0" dirty="0"/>
              <a:t>Symmetric-key cryptographic functionality, let alone public- key cryptographic functionality, are expensive to implement with sensor networks.</a:t>
            </a:r>
          </a:p>
          <a:p>
            <a:pPr algn="l" eaLnBrk="0" hangingPunct="0"/>
            <a:r>
              <a:rPr lang="en-US" sz="2000" i="1" dirty="0"/>
              <a:t>Status anno 2008:</a:t>
            </a:r>
            <a:r>
              <a:rPr lang="en-US" sz="2000" b="0" i="1" dirty="0"/>
              <a:t> </a:t>
            </a:r>
            <a:r>
              <a:rPr lang="en-US" sz="2000" b="0" dirty="0"/>
              <a:t>conventional wisdom challenged for all but most mundane devices.</a:t>
            </a:r>
          </a:p>
          <a:p>
            <a:pPr algn="l" eaLnBrk="0" hangingPunct="0"/>
            <a:r>
              <a:rPr lang="en-US" sz="2000" b="0" u="sng" dirty="0" smtClean="0"/>
              <a:t>Examples</a:t>
            </a:r>
            <a:r>
              <a:rPr lang="en-US" sz="2000" b="0" u="sng" dirty="0"/>
              <a:t>:</a:t>
            </a:r>
            <a:r>
              <a:rPr lang="en-US" sz="2000" b="0" dirty="0"/>
              <a:t> Bluetooth v2.1, ZigBee Smart Metering, RFID e-Passport.</a:t>
            </a:r>
            <a:endParaRPr lang="en-US" sz="2000" b="0" i="1" dirty="0"/>
          </a:p>
        </p:txBody>
      </p:sp>
      <p:sp>
        <p:nvSpPr>
          <p:cNvPr id="30723" name="Rectangle 42"/>
          <p:cNvSpPr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b="1" dirty="0"/>
              <a:t>Cost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0" y="2362200"/>
            <a:ext cx="9150350" cy="4178301"/>
            <a:chOff x="0" y="1488"/>
            <a:chExt cx="5764" cy="2632"/>
          </a:xfrm>
        </p:grpSpPr>
        <p:grpSp>
          <p:nvGrpSpPr>
            <p:cNvPr id="3" name="Group 37"/>
            <p:cNvGrpSpPr>
              <a:grpSpLocks/>
            </p:cNvGrpSpPr>
            <p:nvPr/>
          </p:nvGrpSpPr>
          <p:grpSpPr bwMode="auto">
            <a:xfrm>
              <a:off x="144" y="1776"/>
              <a:ext cx="5448" cy="885"/>
              <a:chOff x="144" y="1824"/>
              <a:chExt cx="5448" cy="885"/>
            </a:xfrm>
          </p:grpSpPr>
          <p:grpSp>
            <p:nvGrpSpPr>
              <p:cNvPr id="4" name="Group 36"/>
              <p:cNvGrpSpPr>
                <a:grpSpLocks/>
              </p:cNvGrpSpPr>
              <p:nvPr/>
            </p:nvGrpSpPr>
            <p:grpSpPr bwMode="auto">
              <a:xfrm>
                <a:off x="144" y="1824"/>
                <a:ext cx="4032" cy="432"/>
                <a:chOff x="144" y="1824"/>
                <a:chExt cx="4032" cy="432"/>
              </a:xfrm>
            </p:grpSpPr>
            <p:sp>
              <p:nvSpPr>
                <p:cNvPr id="30747" name="Rectangle 4"/>
                <p:cNvSpPr>
                  <a:spLocks noChangeArrowheads="1"/>
                </p:cNvSpPr>
                <p:nvPr/>
              </p:nvSpPr>
              <p:spPr bwMode="gray">
                <a:xfrm>
                  <a:off x="144" y="2064"/>
                  <a:ext cx="1584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 Public Key Device</a:t>
                  </a:r>
                </a:p>
              </p:txBody>
            </p:sp>
            <p:sp>
              <p:nvSpPr>
                <p:cNvPr id="30748" name="Rectangle 6"/>
                <p:cNvSpPr>
                  <a:spLocks noChangeArrowheads="1"/>
                </p:cNvSpPr>
                <p:nvPr/>
              </p:nvSpPr>
              <p:spPr bwMode="gray">
                <a:xfrm>
                  <a:off x="1776" y="2064"/>
                  <a:ext cx="67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DeviceId</a:t>
                  </a:r>
                </a:p>
              </p:txBody>
            </p:sp>
            <p:sp>
              <p:nvSpPr>
                <p:cNvPr id="30749" name="Rectangle 8"/>
                <p:cNvSpPr>
                  <a:spLocks noChangeArrowheads="1"/>
                </p:cNvSpPr>
                <p:nvPr/>
              </p:nvSpPr>
              <p:spPr bwMode="gray">
                <a:xfrm>
                  <a:off x="2496" y="2064"/>
                  <a:ext cx="672" cy="192"/>
                </a:xfrm>
                <a:prstGeom prst="rect">
                  <a:avLst/>
                </a:prstGeom>
                <a:solidFill>
                  <a:srgbClr val="FF99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99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CA Id</a:t>
                  </a:r>
                </a:p>
              </p:txBody>
            </p:sp>
            <p:sp>
              <p:nvSpPr>
                <p:cNvPr id="30750" name="Rectangle 10"/>
                <p:cNvSpPr>
                  <a:spLocks noChangeArrowheads="1"/>
                </p:cNvSpPr>
                <p:nvPr/>
              </p:nvSpPr>
              <p:spPr bwMode="gray">
                <a:xfrm>
                  <a:off x="3216" y="2064"/>
                  <a:ext cx="912" cy="192"/>
                </a:xfrm>
                <a:prstGeom prst="rect">
                  <a:avLst/>
                </a:prstGeom>
                <a:solidFill>
                  <a:srgbClr val="FFCC99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CC99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AttributeData</a:t>
                  </a:r>
                </a:p>
              </p:txBody>
            </p:sp>
            <p:sp>
              <p:nvSpPr>
                <p:cNvPr id="30751" name="Line 13"/>
                <p:cNvSpPr>
                  <a:spLocks noChangeShapeType="1"/>
                </p:cNvSpPr>
                <p:nvPr/>
              </p:nvSpPr>
              <p:spPr bwMode="gray">
                <a:xfrm>
                  <a:off x="144" y="2016"/>
                  <a:ext cx="15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2" name="Line 14"/>
                <p:cNvSpPr>
                  <a:spLocks noChangeShapeType="1"/>
                </p:cNvSpPr>
                <p:nvPr/>
              </p:nvSpPr>
              <p:spPr bwMode="gray">
                <a:xfrm>
                  <a:off x="2496" y="2016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3" name="Line 15"/>
                <p:cNvSpPr>
                  <a:spLocks noChangeShapeType="1"/>
                </p:cNvSpPr>
                <p:nvPr/>
              </p:nvSpPr>
              <p:spPr bwMode="gray">
                <a:xfrm>
                  <a:off x="3216" y="2016"/>
                  <a:ext cx="96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4" name="Line 16"/>
                <p:cNvSpPr>
                  <a:spLocks noChangeShapeType="1"/>
                </p:cNvSpPr>
                <p:nvPr/>
              </p:nvSpPr>
              <p:spPr bwMode="gray">
                <a:xfrm>
                  <a:off x="1728" y="2016"/>
                  <a:ext cx="768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CA"/>
                </a:p>
              </p:txBody>
            </p:sp>
            <p:sp>
              <p:nvSpPr>
                <p:cNvPr id="30755" name="Text Box 17"/>
                <p:cNvSpPr txBox="1">
                  <a:spLocks noChangeArrowheads="1"/>
                </p:cNvSpPr>
                <p:nvPr/>
              </p:nvSpPr>
              <p:spPr bwMode="gray">
                <a:xfrm>
                  <a:off x="702" y="1831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22 octets</a:t>
                  </a:r>
                </a:p>
              </p:txBody>
            </p:sp>
            <p:sp>
              <p:nvSpPr>
                <p:cNvPr id="30756" name="Text Box 18"/>
                <p:cNvSpPr txBox="1">
                  <a:spLocks noChangeArrowheads="1"/>
                </p:cNvSpPr>
                <p:nvPr/>
              </p:nvSpPr>
              <p:spPr bwMode="gray">
                <a:xfrm>
                  <a:off x="1872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7" name="Text Box 19"/>
                <p:cNvSpPr txBox="1">
                  <a:spLocks noChangeArrowheads="1"/>
                </p:cNvSpPr>
                <p:nvPr/>
              </p:nvSpPr>
              <p:spPr bwMode="gray">
                <a:xfrm>
                  <a:off x="2620" y="1824"/>
                  <a:ext cx="462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8 octets</a:t>
                  </a:r>
                </a:p>
              </p:txBody>
            </p:sp>
            <p:sp>
              <p:nvSpPr>
                <p:cNvPr id="30758" name="Text Box 20"/>
                <p:cNvSpPr txBox="1">
                  <a:spLocks noChangeArrowheads="1"/>
                </p:cNvSpPr>
                <p:nvPr/>
              </p:nvSpPr>
              <p:spPr bwMode="gray">
                <a:xfrm>
                  <a:off x="3408" y="1824"/>
                  <a:ext cx="518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1400" b="0"/>
                    <a:t>10 octets</a:t>
                  </a:r>
                </a:p>
              </p:txBody>
            </p:sp>
          </p:grpSp>
          <p:grpSp>
            <p:nvGrpSpPr>
              <p:cNvPr id="5" name="Group 35"/>
              <p:cNvGrpSpPr>
                <a:grpSpLocks/>
              </p:cNvGrpSpPr>
              <p:nvPr/>
            </p:nvGrpSpPr>
            <p:grpSpPr bwMode="auto">
              <a:xfrm>
                <a:off x="2592" y="2440"/>
                <a:ext cx="3000" cy="269"/>
                <a:chOff x="2640" y="2632"/>
                <a:chExt cx="3000" cy="269"/>
              </a:xfrm>
            </p:grpSpPr>
            <p:sp>
              <p:nvSpPr>
                <p:cNvPr id="30741" name="Rectangle 22"/>
                <p:cNvSpPr>
                  <a:spLocks noChangeArrowheads="1"/>
                </p:cNvSpPr>
                <p:nvPr/>
              </p:nvSpPr>
              <p:spPr bwMode="gray">
                <a:xfrm>
                  <a:off x="4368" y="2688"/>
                  <a:ext cx="1248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endParaRPr lang="en-US" b="0"/>
                </a:p>
              </p:txBody>
            </p:sp>
            <p:sp>
              <p:nvSpPr>
                <p:cNvPr id="30742" name="Rectangle 25"/>
                <p:cNvSpPr>
                  <a:spLocks noChangeArrowheads="1"/>
                </p:cNvSpPr>
                <p:nvPr/>
              </p:nvSpPr>
              <p:spPr bwMode="gray">
                <a:xfrm>
                  <a:off x="3120" y="2688"/>
                  <a:ext cx="624" cy="192"/>
                </a:xfrm>
                <a:prstGeom prst="rect">
                  <a:avLst/>
                </a:prstGeom>
                <a:solidFill>
                  <a:srgbClr val="FFFF66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FFFF66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ProfileId</a:t>
                  </a:r>
                </a:p>
              </p:txBody>
            </p:sp>
            <p:sp>
              <p:nvSpPr>
                <p:cNvPr id="30743" name="Text Box 27"/>
                <p:cNvSpPr txBox="1">
                  <a:spLocks noChangeArrowheads="1"/>
                </p:cNvSpPr>
                <p:nvPr/>
              </p:nvSpPr>
              <p:spPr bwMode="gray">
                <a:xfrm>
                  <a:off x="3734" y="2632"/>
                  <a:ext cx="116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endParaRPr lang="en-US" sz="2200" b="0">
                    <a:latin typeface="Arial" charset="0"/>
                  </a:endParaRPr>
                </a:p>
              </p:txBody>
            </p:sp>
            <p:sp>
              <p:nvSpPr>
                <p:cNvPr id="30744" name="Rectangle 28"/>
                <p:cNvSpPr>
                  <a:spLocks noChangeArrowheads="1"/>
                </p:cNvSpPr>
                <p:nvPr/>
              </p:nvSpPr>
              <p:spPr bwMode="gray">
                <a:xfrm>
                  <a:off x="2640" y="2688"/>
                  <a:ext cx="432" cy="192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CCFFFF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Ctrl</a:t>
                  </a:r>
                </a:p>
              </p:txBody>
            </p:sp>
            <p:sp>
              <p:nvSpPr>
                <p:cNvPr id="30745" name="Rectangle 30"/>
                <p:cNvSpPr>
                  <a:spLocks noChangeArrowheads="1"/>
                </p:cNvSpPr>
                <p:nvPr/>
              </p:nvSpPr>
              <p:spPr bwMode="gray">
                <a:xfrm>
                  <a:off x="3792" y="2688"/>
                  <a:ext cx="528" cy="192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miter lim="800000"/>
                  <a:headEnd/>
                  <a:tailEnd/>
                </a:ln>
                <a:scene3d>
                  <a:camera prst="legacyObliqueBottomRight"/>
                  <a:lightRig rig="legacyFlat2" dir="t"/>
                </a:scene3d>
                <a:sp3d extrusionH="150800" prstMaterial="legacyMatte">
                  <a:bevelT w="13500" h="13500" prst="angle"/>
                  <a:bevelB w="13500" h="13500" prst="angle"/>
                  <a:extrusionClr>
                    <a:srgbClr val="99FF33"/>
                  </a:extrusionClr>
                </a:sp3d>
              </p:spPr>
              <p:txBody>
                <a:bodyPr wrap="none" anchor="ctr">
                  <a:flatTx/>
                </a:bodyPr>
                <a:lstStyle/>
                <a:p>
                  <a:r>
                    <a:rPr lang="en-US" b="0"/>
                    <a:t>Serial#</a:t>
                  </a:r>
                </a:p>
              </p:txBody>
            </p:sp>
            <p:sp>
              <p:nvSpPr>
                <p:cNvPr id="30746" name="Text Box 32"/>
                <p:cNvSpPr txBox="1">
                  <a:spLocks noChangeArrowheads="1"/>
                </p:cNvSpPr>
                <p:nvPr/>
              </p:nvSpPr>
              <p:spPr bwMode="gray">
                <a:xfrm>
                  <a:off x="4353" y="2649"/>
                  <a:ext cx="1287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0"/>
                    <a:t>ManufacturerData</a:t>
                  </a:r>
                </a:p>
              </p:txBody>
            </p:sp>
          </p:grpSp>
          <p:sp>
            <p:nvSpPr>
              <p:cNvPr id="30739" name="Line 33"/>
              <p:cNvSpPr>
                <a:spLocks noChangeShapeType="1"/>
              </p:cNvSpPr>
              <p:nvPr/>
            </p:nvSpPr>
            <p:spPr bwMode="gray">
              <a:xfrm flipH="1">
                <a:off x="2592" y="2304"/>
                <a:ext cx="624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  <p:sp>
            <p:nvSpPr>
              <p:cNvPr id="30740" name="Line 34"/>
              <p:cNvSpPr>
                <a:spLocks noChangeShapeType="1"/>
              </p:cNvSpPr>
              <p:nvPr/>
            </p:nvSpPr>
            <p:spPr bwMode="gray">
              <a:xfrm>
                <a:off x="4176" y="2304"/>
                <a:ext cx="1392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CA"/>
              </a:p>
            </p:txBody>
          </p:sp>
        </p:grpSp>
        <p:sp>
          <p:nvSpPr>
            <p:cNvPr id="30726" name="Rectangle 38"/>
            <p:cNvSpPr>
              <a:spLocks noChangeArrowheads="1"/>
            </p:cNvSpPr>
            <p:nvPr/>
          </p:nvSpPr>
          <p:spPr bwMode="gray">
            <a:xfrm>
              <a:off x="0" y="1536"/>
              <a:ext cx="3559" cy="1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 smtClean="0"/>
                <a:t>ZigBee </a:t>
              </a:r>
              <a:r>
                <a:rPr lang="en-US" sz="1800" b="0" u="sng" dirty="0"/>
                <a:t>Smart Energy </a:t>
              </a:r>
              <a:r>
                <a:rPr lang="en-US" sz="1800" b="0" u="sng" dirty="0" smtClean="0"/>
                <a:t>(SE1.x) Profile </a:t>
              </a:r>
              <a:r>
                <a:rPr lang="en-US" sz="1800" b="0" u="sng" dirty="0"/>
                <a:t>Certificate Structure:</a:t>
              </a:r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>
                <a:buFontTx/>
                <a:buChar char="•"/>
              </a:pPr>
              <a:endParaRPr lang="en-US" b="0" u="sng" dirty="0"/>
            </a:p>
            <a:p>
              <a:pPr algn="l"/>
              <a:endParaRPr lang="en-US" dirty="0"/>
            </a:p>
            <a:p>
              <a:pPr algn="l"/>
              <a:endParaRPr lang="en-US" b="0" u="sng" dirty="0" smtClean="0"/>
            </a:p>
            <a:p>
              <a:pPr algn="l"/>
              <a:endParaRPr lang="en-US" u="sng" dirty="0" smtClean="0"/>
            </a:p>
            <a:p>
              <a:pPr algn="l"/>
              <a:endParaRPr lang="en-US" b="0" u="sng" dirty="0" smtClean="0"/>
            </a:p>
            <a:p>
              <a:pPr algn="l"/>
              <a:r>
                <a:rPr lang="en-US" sz="1800" b="0" u="sng" dirty="0" smtClean="0"/>
                <a:t>Low-energy </a:t>
              </a:r>
              <a:r>
                <a:rPr lang="en-US" sz="1800" b="0" u="sng" dirty="0"/>
                <a:t>hardware implementations:</a:t>
              </a:r>
            </a:p>
            <a:p>
              <a:pPr algn="l"/>
              <a:endParaRPr lang="en-US" b="0" u="sng" dirty="0"/>
            </a:p>
          </p:txBody>
        </p:sp>
        <p:sp>
          <p:nvSpPr>
            <p:cNvPr id="30727" name="Text Box 41"/>
            <p:cNvSpPr txBox="1">
              <a:spLocks noChangeArrowheads="1"/>
            </p:cNvSpPr>
            <p:nvPr/>
          </p:nvSpPr>
          <p:spPr bwMode="gray">
            <a:xfrm>
              <a:off x="480" y="2928"/>
              <a:ext cx="3263" cy="1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b="0" dirty="0"/>
                <a:t>	</a:t>
              </a:r>
              <a:r>
                <a:rPr lang="en-US" sz="1800" b="0" dirty="0"/>
                <a:t>	</a:t>
              </a:r>
              <a:r>
                <a:rPr lang="en-US" sz="1800" b="0" dirty="0" smtClean="0"/>
                <a:t>Smart Sensors</a:t>
              </a:r>
              <a:r>
                <a:rPr lang="en-US" sz="1800" b="0" baseline="30000" dirty="0" smtClean="0"/>
                <a:t>1</a:t>
              </a:r>
              <a:r>
                <a:rPr lang="en-US" sz="1800" b="0" dirty="0"/>
                <a:t>	RFID</a:t>
              </a:r>
              <a:r>
                <a:rPr lang="en-US" sz="1800" b="0" baseline="30000" dirty="0"/>
                <a:t>2</a:t>
              </a:r>
              <a:r>
                <a:rPr lang="en-US" sz="1800" b="0" dirty="0"/>
                <a:t>	</a:t>
              </a:r>
            </a:p>
            <a:p>
              <a:pPr algn="l">
                <a:lnSpc>
                  <a:spcPct val="150000"/>
                </a:lnSpc>
              </a:pPr>
              <a:r>
                <a:rPr lang="en-US" sz="1800" b="0" dirty="0" smtClean="0"/>
                <a:t>clock </a:t>
              </a:r>
              <a:r>
                <a:rPr lang="en-US" sz="1800" b="0" dirty="0"/>
                <a:t>frequency	</a:t>
              </a:r>
              <a:r>
                <a:rPr lang="en-US" sz="1800" b="0" dirty="0" smtClean="0"/>
                <a:t>2 MHz</a:t>
              </a:r>
              <a:r>
                <a:rPr lang="en-US" sz="1800" b="0" dirty="0"/>
                <a:t>		10 MHz</a:t>
              </a:r>
            </a:p>
            <a:p>
              <a:pPr algn="l"/>
              <a:r>
                <a:rPr lang="en-US" sz="1800" b="0" dirty="0"/>
                <a:t>#gates		~10 </a:t>
              </a:r>
              <a:r>
                <a:rPr lang="en-US" sz="1800" b="0" dirty="0" err="1"/>
                <a:t>kgates</a:t>
              </a:r>
              <a:r>
                <a:rPr lang="en-US" sz="1800" b="0" dirty="0"/>
                <a:t>	~100 </a:t>
              </a:r>
              <a:r>
                <a:rPr lang="en-US" sz="1800" b="0" dirty="0" err="1"/>
                <a:t>kgates</a:t>
              </a:r>
              <a:endParaRPr lang="en-US" sz="1800" b="0" dirty="0"/>
            </a:p>
            <a:p>
              <a:pPr algn="l"/>
              <a:r>
                <a:rPr lang="en-US" sz="1800" b="0" dirty="0"/>
                <a:t>CMOS process	130nm		250nm</a:t>
              </a:r>
            </a:p>
            <a:p>
              <a:pPr algn="l"/>
              <a:r>
                <a:rPr lang="en-US" sz="1800" b="0" dirty="0"/>
                <a:t>Energy exp.:	~ 250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		&lt; 100 </a:t>
              </a:r>
              <a:r>
                <a:rPr lang="en-US" sz="1800" b="0" dirty="0">
                  <a:sym typeface="Symbol" pitchFamily="18" charset="2"/>
                </a:rPr>
                <a:t></a:t>
              </a:r>
              <a:r>
                <a:rPr lang="en-US" sz="1800" b="0" dirty="0"/>
                <a:t>J</a:t>
              </a:r>
            </a:p>
            <a:p>
              <a:pPr algn="l"/>
              <a:r>
                <a:rPr lang="en-US" sz="1800" b="0" dirty="0"/>
                <a:t>Computation	signature verify	point multiple</a:t>
              </a:r>
            </a:p>
          </p:txBody>
        </p:sp>
        <p:sp>
          <p:nvSpPr>
            <p:cNvPr id="30728" name="Text Box 43"/>
            <p:cNvSpPr txBox="1">
              <a:spLocks noChangeArrowheads="1"/>
            </p:cNvSpPr>
            <p:nvPr/>
          </p:nvSpPr>
          <p:spPr bwMode="gray">
            <a:xfrm>
              <a:off x="4379" y="1783"/>
              <a:ext cx="85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400" b="0"/>
                <a:t>(total: 48 octets)</a:t>
              </a:r>
            </a:p>
          </p:txBody>
        </p:sp>
        <p:sp>
          <p:nvSpPr>
            <p:cNvPr id="30729" name="Line 44"/>
            <p:cNvSpPr>
              <a:spLocks noChangeShapeType="1"/>
            </p:cNvSpPr>
            <p:nvPr/>
          </p:nvSpPr>
          <p:spPr bwMode="gray">
            <a:xfrm>
              <a:off x="480" y="3168"/>
              <a:ext cx="3216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0" name="Text Box 45"/>
            <p:cNvSpPr txBox="1">
              <a:spLocks noChangeArrowheads="1"/>
            </p:cNvSpPr>
            <p:nvPr/>
          </p:nvSpPr>
          <p:spPr bwMode="gray">
            <a:xfrm>
              <a:off x="3840" y="3216"/>
              <a:ext cx="157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u="sng" dirty="0"/>
                <a:t>Sources:</a:t>
              </a:r>
            </a:p>
            <a:p>
              <a:pPr algn="l"/>
              <a:r>
                <a:rPr lang="en-US" sz="1800" b="0" baseline="30000" dirty="0" smtClean="0"/>
                <a:t>1</a:t>
              </a:r>
              <a:r>
                <a:rPr lang="en-US" sz="1800" dirty="0" smtClean="0"/>
                <a:t>Private communication</a:t>
              </a:r>
              <a:endParaRPr lang="en-US" sz="1800" b="0" dirty="0"/>
            </a:p>
            <a:p>
              <a:pPr algn="l"/>
              <a:r>
                <a:rPr lang="en-US" sz="1800" b="0" baseline="30000" dirty="0"/>
                <a:t>2</a:t>
              </a:r>
              <a:r>
                <a:rPr lang="en-US" sz="1800" b="0" dirty="0"/>
                <a:t>SAC 2008 conference</a:t>
              </a:r>
              <a:endParaRPr lang="en-US" sz="1800" b="0" baseline="30000" dirty="0"/>
            </a:p>
          </p:txBody>
        </p:sp>
        <p:sp>
          <p:nvSpPr>
            <p:cNvPr id="30731" name="Text Box 49"/>
            <p:cNvSpPr txBox="1">
              <a:spLocks noChangeArrowheads="1"/>
            </p:cNvSpPr>
            <p:nvPr/>
          </p:nvSpPr>
          <p:spPr bwMode="gray">
            <a:xfrm>
              <a:off x="3920" y="2784"/>
              <a:ext cx="1844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/>
              <a:r>
                <a:rPr lang="en-US" sz="1800" b="0" dirty="0"/>
                <a:t>Less than energy expenditure </a:t>
              </a:r>
            </a:p>
            <a:p>
              <a:pPr algn="l"/>
              <a:r>
                <a:rPr lang="en-US" sz="1800" dirty="0" smtClean="0"/>
                <a:t>typical IEEE 802</a:t>
              </a:r>
              <a:r>
                <a:rPr lang="en-US" sz="1800" b="0" dirty="0" smtClean="0"/>
                <a:t> </a:t>
              </a:r>
              <a:r>
                <a:rPr lang="en-US" sz="1800" b="0" dirty="0"/>
                <a:t>frame!</a:t>
              </a:r>
            </a:p>
          </p:txBody>
        </p:sp>
        <p:grpSp>
          <p:nvGrpSpPr>
            <p:cNvPr id="6" name="Group 52"/>
            <p:cNvGrpSpPr>
              <a:grpSpLocks/>
            </p:cNvGrpSpPr>
            <p:nvPr/>
          </p:nvGrpSpPr>
          <p:grpSpPr bwMode="auto">
            <a:xfrm>
              <a:off x="3840" y="2792"/>
              <a:ext cx="1872" cy="432"/>
              <a:chOff x="3888" y="3600"/>
              <a:chExt cx="1872" cy="432"/>
            </a:xfrm>
          </p:grpSpPr>
          <p:sp>
            <p:nvSpPr>
              <p:cNvPr id="30735" name="Text Box 53"/>
              <p:cNvSpPr txBox="1">
                <a:spLocks noChangeArrowheads="1"/>
              </p:cNvSpPr>
              <p:nvPr/>
            </p:nvSpPr>
            <p:spPr bwMode="auto">
              <a:xfrm>
                <a:off x="3921" y="3600"/>
                <a:ext cx="11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algn="l" eaLnBrk="0" hangingPunct="0"/>
                <a:endParaRPr lang="en-US" b="0"/>
              </a:p>
            </p:txBody>
          </p:sp>
          <p:sp>
            <p:nvSpPr>
              <p:cNvPr id="30736" name="Rectangle 54"/>
              <p:cNvSpPr>
                <a:spLocks noChangeArrowheads="1"/>
              </p:cNvSpPr>
              <p:nvPr/>
            </p:nvSpPr>
            <p:spPr bwMode="auto">
              <a:xfrm>
                <a:off x="3888" y="3600"/>
                <a:ext cx="1872" cy="432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3" name="Line 55"/>
            <p:cNvSpPr>
              <a:spLocks noChangeShapeType="1"/>
            </p:cNvSpPr>
            <p:nvPr/>
          </p:nvSpPr>
          <p:spPr bwMode="gray">
            <a:xfrm>
              <a:off x="0" y="1488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734" name="Line 56"/>
            <p:cNvSpPr>
              <a:spLocks noChangeShapeType="1"/>
            </p:cNvSpPr>
            <p:nvPr/>
          </p:nvSpPr>
          <p:spPr bwMode="gray">
            <a:xfrm>
              <a:off x="0" y="2736"/>
              <a:ext cx="5760" cy="0"/>
            </a:xfrm>
            <a:prstGeom prst="line">
              <a:avLst/>
            </a:prstGeom>
            <a:noFill/>
            <a:ln w="38100" cmpd="dbl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4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274B839-6CFD-4B49-BCA5-60AD5BBC615C}" type="slidenum">
              <a:rPr lang="en-US"/>
              <a:pPr/>
              <a:t>77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4D4EA46-22FC-4E71-A183-55A9D9CAB50E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 vs. Security Design</a:t>
            </a:r>
            <a:endParaRPr lang="en-US" sz="20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12620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endParaRPr lang="en-US" sz="2000" b="1"/>
          </a:p>
          <a:p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041023"/>
            <a:ext cx="9144000" cy="5509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dirty="0"/>
              <a:t>Diverse deployment scenarios</a:t>
            </a: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Home Automation</a:t>
            </a:r>
            <a:r>
              <a:rPr lang="en-US" sz="2000" dirty="0"/>
              <a:t> </a:t>
            </a:r>
            <a:r>
              <a:rPr lang="en-US" sz="2000" dirty="0" smtClean="0"/>
              <a:t>      </a:t>
            </a:r>
            <a:r>
              <a:rPr lang="en-CA" dirty="0" smtClean="0"/>
              <a:t>RFC 5826 - Home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</a:t>
            </a:r>
            <a:r>
              <a:rPr lang="en-CA" dirty="0" smtClean="0"/>
              <a:t>Networks (April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Building </a:t>
            </a:r>
            <a:r>
              <a:rPr lang="en-US" sz="2000" dirty="0"/>
              <a:t>Automation </a:t>
            </a:r>
            <a:r>
              <a:rPr lang="en-US" sz="2000" dirty="0" smtClean="0"/>
              <a:t>  </a:t>
            </a:r>
            <a:r>
              <a:rPr lang="en-US" dirty="0" smtClean="0"/>
              <a:t>RFC 5826 - </a:t>
            </a:r>
            <a:r>
              <a:rPr lang="en-CA" dirty="0" smtClean="0"/>
              <a:t>Building </a:t>
            </a:r>
            <a:r>
              <a:rPr lang="en-CA" dirty="0"/>
              <a:t>Automation Routing Requirements in Low-Power and </a:t>
            </a:r>
            <a:r>
              <a:rPr lang="en-CA" dirty="0" err="1"/>
              <a:t>Lossy</a:t>
            </a:r>
            <a:r>
              <a:rPr lang="en-CA" dirty="0"/>
              <a:t> Networks </a:t>
            </a:r>
            <a:r>
              <a:rPr lang="en-US" dirty="0" smtClean="0"/>
              <a:t>(June 2010)</a:t>
            </a:r>
            <a:endParaRPr lang="en-US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Urban </a:t>
            </a:r>
            <a:r>
              <a:rPr lang="en-US" sz="2000" dirty="0"/>
              <a:t>Settings	         </a:t>
            </a:r>
            <a:r>
              <a:rPr lang="en-US" sz="2000" dirty="0" smtClean="0"/>
              <a:t>  </a:t>
            </a:r>
            <a:r>
              <a:rPr lang="en-US" dirty="0" smtClean="0">
                <a:latin typeface="+mj-lt"/>
              </a:rPr>
              <a:t>RFC </a:t>
            </a:r>
            <a:r>
              <a:rPr lang="en-US" dirty="0">
                <a:latin typeface="+mj-lt"/>
              </a:rPr>
              <a:t>5548 - Routing Requirements for Urban Low-Power and Lossy Networks </a:t>
            </a:r>
            <a:r>
              <a:rPr lang="en-US" dirty="0" smtClean="0">
                <a:latin typeface="+mj-lt"/>
              </a:rPr>
              <a:t>(May 3009</a:t>
            </a:r>
            <a:r>
              <a:rPr lang="en-US" dirty="0">
                <a:latin typeface="+mj-lt"/>
              </a:rPr>
              <a:t>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Industrial </a:t>
            </a:r>
            <a:r>
              <a:rPr lang="en-US" sz="2000" dirty="0"/>
              <a:t>Control</a:t>
            </a:r>
            <a:r>
              <a:rPr lang="en-US" dirty="0"/>
              <a:t>            </a:t>
            </a:r>
            <a:r>
              <a:rPr lang="en-US" dirty="0" smtClean="0"/>
              <a:t>  RFC </a:t>
            </a:r>
            <a:r>
              <a:rPr lang="en-US" dirty="0"/>
              <a:t>5673 - Industrial Routing Requirements (October 2009)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Smart Grid	           </a:t>
            </a:r>
            <a:r>
              <a:rPr lang="en-CA" dirty="0" smtClean="0"/>
              <a:t>NIST IR 7628 </a:t>
            </a:r>
            <a:r>
              <a:rPr lang="en-US" dirty="0" smtClean="0"/>
              <a:t>–</a:t>
            </a:r>
            <a:r>
              <a:rPr lang="en-CA" dirty="0" smtClean="0"/>
              <a:t> Guidelines for Smart Grid Cyber Security, Vol. 1 - Strategy, Architecture, High-Level</a:t>
            </a:r>
          </a:p>
          <a:p>
            <a:pPr>
              <a:defRPr/>
            </a:pPr>
            <a:r>
              <a:rPr lang="en-CA" dirty="0" smtClean="0"/>
              <a:t>		                  Requirements (August 2010)</a:t>
            </a:r>
            <a:endParaRPr lang="en-US" dirty="0" smtClean="0"/>
          </a:p>
          <a:p>
            <a:pPr>
              <a:buFont typeface="Wingdings" pitchFamily="2" charset="2"/>
              <a:buChar char="§"/>
              <a:defRPr/>
            </a:pPr>
            <a:r>
              <a:rPr lang="en-US" sz="2000" dirty="0" smtClean="0"/>
              <a:t> Internet of Things        </a:t>
            </a:r>
            <a:r>
              <a:rPr lang="en-US" dirty="0" smtClean="0"/>
              <a:t>draft-</a:t>
            </a:r>
            <a:r>
              <a:rPr lang="en-US" dirty="0" err="1" smtClean="0"/>
              <a:t>ietf</a:t>
            </a:r>
            <a:r>
              <a:rPr lang="en-US" dirty="0" smtClean="0"/>
              <a:t>-core-</a:t>
            </a:r>
            <a:r>
              <a:rPr lang="en-US" dirty="0" err="1" smtClean="0"/>
              <a:t>coap</a:t>
            </a:r>
            <a:r>
              <a:rPr lang="en-US" dirty="0" smtClean="0"/>
              <a:t> – Constrained Application Protocol (draft March 12, 2012)</a:t>
            </a:r>
          </a:p>
          <a:p>
            <a:pPr>
              <a:defRPr/>
            </a:pPr>
            <a:r>
              <a:rPr lang="en-US" sz="2000" b="1" dirty="0" smtClean="0"/>
              <a:t>Actual </a:t>
            </a:r>
            <a:r>
              <a:rPr lang="en-US" sz="2000" b="1" dirty="0"/>
              <a:t>security design</a:t>
            </a:r>
          </a:p>
          <a:p>
            <a:pPr>
              <a:defRPr/>
            </a:pPr>
            <a:r>
              <a:rPr lang="en-US" sz="2000" dirty="0"/>
              <a:t>Unified design that fits these diverse deployment scenarios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concise set of cryptographic and security mechanisms;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single security policy framework;</a:t>
            </a:r>
          </a:p>
          <a:p>
            <a:pPr>
              <a:buFont typeface="Times New Roman" pitchFamily="18" charset="0"/>
              <a:buChar char="–"/>
              <a:defRPr/>
            </a:pPr>
            <a:r>
              <a:rPr lang="en-US" sz="2000" dirty="0"/>
              <a:t> configuration parameters application-dependent.</a:t>
            </a:r>
          </a:p>
          <a:p>
            <a:pPr>
              <a:defRPr/>
            </a:pPr>
            <a:r>
              <a:rPr lang="en-US" sz="2000" dirty="0"/>
              <a:t>This allows for mass-scale production, while still allowing for customization (e.g., as to security services provided, granularity of assurances, used keys, device roles, etc.)</a:t>
            </a:r>
          </a:p>
          <a:p>
            <a:pPr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000" dirty="0" smtClean="0"/>
              <a:t>This requires </a:t>
            </a:r>
            <a:r>
              <a:rPr lang="en-US" sz="2000" dirty="0"/>
              <a:t>consideration of system perspective, taking into account the entire system and device lifecycle and ease-of-use and ease-of-deployment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01948BA-B69B-41FA-89C9-FEA9843D4557}" type="slidenum">
              <a:rPr lang="en-US" smtClean="0"/>
              <a:pPr/>
              <a:t>79</a:t>
            </a:fld>
            <a:endParaRPr lang="en-US" smtClean="0"/>
          </a:p>
        </p:txBody>
      </p:sp>
      <p:grpSp>
        <p:nvGrpSpPr>
          <p:cNvPr id="2" name="Group 123"/>
          <p:cNvGrpSpPr>
            <a:grpSpLocks/>
          </p:cNvGrpSpPr>
          <p:nvPr/>
        </p:nvGrpSpPr>
        <p:grpSpPr bwMode="auto">
          <a:xfrm>
            <a:off x="0" y="1066800"/>
            <a:ext cx="9144000" cy="5345113"/>
            <a:chOff x="0" y="480"/>
            <a:chExt cx="5760" cy="3367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544" y="2629"/>
              <a:ext cx="718" cy="173"/>
              <a:chOff x="2081" y="2136"/>
              <a:chExt cx="843" cy="212"/>
            </a:xfrm>
          </p:grpSpPr>
          <p:sp>
            <p:nvSpPr>
              <p:cNvPr id="9340" name="Line 5"/>
              <p:cNvSpPr>
                <a:spLocks noChangeShapeType="1"/>
              </p:cNvSpPr>
              <p:nvPr/>
            </p:nvSpPr>
            <p:spPr bwMode="auto">
              <a:xfrm>
                <a:off x="2112" y="2304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41" name="Text Box 6"/>
              <p:cNvSpPr txBox="1">
                <a:spLocks noChangeArrowheads="1"/>
              </p:cNvSpPr>
              <p:nvPr/>
            </p:nvSpPr>
            <p:spPr bwMode="auto">
              <a:xfrm>
                <a:off x="2081" y="2136"/>
                <a:ext cx="843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key distribution</a:t>
                </a:r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112" y="2629"/>
              <a:ext cx="368" cy="195"/>
              <a:chOff x="2112" y="2448"/>
              <a:chExt cx="368" cy="201"/>
            </a:xfrm>
          </p:grpSpPr>
          <p:sp>
            <p:nvSpPr>
              <p:cNvPr id="9338" name="Rectangle 8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9" name="Text Box 9"/>
              <p:cNvSpPr txBox="1">
                <a:spLocks noChangeArrowheads="1"/>
              </p:cNvSpPr>
              <p:nvPr/>
            </p:nvSpPr>
            <p:spPr bwMode="auto">
              <a:xfrm>
                <a:off x="2212" y="2469"/>
                <a:ext cx="185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A</a:t>
                </a:r>
              </a:p>
            </p:txBody>
          </p:sp>
        </p:grp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3216" y="2629"/>
              <a:ext cx="368" cy="195"/>
              <a:chOff x="2112" y="2448"/>
              <a:chExt cx="368" cy="201"/>
            </a:xfrm>
          </p:grpSpPr>
          <p:sp>
            <p:nvSpPr>
              <p:cNvPr id="9336" name="Rectangle 11"/>
              <p:cNvSpPr>
                <a:spLocks noChangeArrowheads="1"/>
              </p:cNvSpPr>
              <p:nvPr/>
            </p:nvSpPr>
            <p:spPr bwMode="auto">
              <a:xfrm>
                <a:off x="2112" y="2448"/>
                <a:ext cx="368" cy="201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337" name="Text Box 12"/>
              <p:cNvSpPr txBox="1">
                <a:spLocks noChangeArrowheads="1"/>
              </p:cNvSpPr>
              <p:nvPr/>
            </p:nvSpPr>
            <p:spPr bwMode="auto">
              <a:xfrm>
                <a:off x="2214" y="2469"/>
                <a:ext cx="180" cy="1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B</a:t>
                </a:r>
              </a:p>
            </p:txBody>
          </p:sp>
        </p:grpSp>
        <p:sp>
          <p:nvSpPr>
            <p:cNvPr id="9226" name="Rectangle 13"/>
            <p:cNvSpPr>
              <a:spLocks noChangeArrowheads="1"/>
            </p:cNvSpPr>
            <p:nvPr/>
          </p:nvSpPr>
          <p:spPr bwMode="auto">
            <a:xfrm>
              <a:off x="4441" y="2629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Text Box 14"/>
            <p:cNvSpPr txBox="1">
              <a:spLocks noChangeArrowheads="1"/>
            </p:cNvSpPr>
            <p:nvPr/>
          </p:nvSpPr>
          <p:spPr bwMode="auto">
            <a:xfrm>
              <a:off x="4464" y="2592"/>
              <a:ext cx="535" cy="4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repository </a:t>
              </a:r>
            </a:p>
            <a:p>
              <a:pPr algn="ctr" eaLnBrk="1" hangingPunct="1"/>
              <a:endParaRPr lang="en-US" i="1"/>
            </a:p>
          </p:txBody>
        </p:sp>
        <p:sp>
          <p:nvSpPr>
            <p:cNvPr id="9228" name="Line 15"/>
            <p:cNvSpPr>
              <a:spLocks noChangeShapeType="1"/>
            </p:cNvSpPr>
            <p:nvPr/>
          </p:nvSpPr>
          <p:spPr bwMode="auto">
            <a:xfrm>
              <a:off x="4741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29" name="Text Box 16"/>
            <p:cNvSpPr txBox="1">
              <a:spLocks noChangeArrowheads="1"/>
            </p:cNvSpPr>
            <p:nvPr/>
          </p:nvSpPr>
          <p:spPr bwMode="auto">
            <a:xfrm>
              <a:off x="5152" y="2583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0" name="Rectangle 17"/>
            <p:cNvSpPr>
              <a:spLocks noChangeArrowheads="1"/>
            </p:cNvSpPr>
            <p:nvPr/>
          </p:nvSpPr>
          <p:spPr bwMode="auto">
            <a:xfrm>
              <a:off x="667" y="2607"/>
              <a:ext cx="572" cy="234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1" name="Text Box 18"/>
            <p:cNvSpPr txBox="1">
              <a:spLocks noChangeArrowheads="1"/>
            </p:cNvSpPr>
            <p:nvPr/>
          </p:nvSpPr>
          <p:spPr bwMode="auto">
            <a:xfrm>
              <a:off x="720" y="2592"/>
              <a:ext cx="51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 </a:t>
              </a:r>
            </a:p>
            <a:p>
              <a:pPr algn="ctr" eaLnBrk="1" hangingPunct="1"/>
              <a:r>
                <a:rPr lang="en-US" i="1"/>
                <a:t>repository</a:t>
              </a:r>
            </a:p>
          </p:txBody>
        </p:sp>
        <p:sp>
          <p:nvSpPr>
            <p:cNvPr id="9232" name="Line 19"/>
            <p:cNvSpPr>
              <a:spLocks noChangeShapeType="1"/>
            </p:cNvSpPr>
            <p:nvPr/>
          </p:nvSpPr>
          <p:spPr bwMode="auto">
            <a:xfrm>
              <a:off x="954" y="2328"/>
              <a:ext cx="0" cy="2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3" name="Text Box 20"/>
            <p:cNvSpPr txBox="1">
              <a:spLocks noChangeArrowheads="1"/>
            </p:cNvSpPr>
            <p:nvPr/>
          </p:nvSpPr>
          <p:spPr bwMode="auto">
            <a:xfrm>
              <a:off x="0" y="2607"/>
              <a:ext cx="608" cy="288"/>
            </a:xfrm>
            <a:prstGeom prst="rect">
              <a:avLst/>
            </a:prstGeom>
            <a:solidFill>
              <a:srgbClr val="99FF33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i="1"/>
                <a:t>Data key</a:t>
              </a:r>
            </a:p>
            <a:p>
              <a:pPr algn="ctr" eaLnBrk="1" hangingPunct="1"/>
              <a:r>
                <a:rPr lang="en-US" i="1"/>
                <a:t>maintenance</a:t>
              </a:r>
            </a:p>
          </p:txBody>
        </p:sp>
        <p:sp>
          <p:nvSpPr>
            <p:cNvPr id="9234" name="Line 21"/>
            <p:cNvSpPr>
              <a:spLocks noChangeShapeType="1"/>
            </p:cNvSpPr>
            <p:nvPr/>
          </p:nvSpPr>
          <p:spPr bwMode="auto">
            <a:xfrm flipH="1">
              <a:off x="1296" y="272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5" name="Text Box 22"/>
            <p:cNvSpPr txBox="1">
              <a:spLocks noChangeArrowheads="1"/>
            </p:cNvSpPr>
            <p:nvPr/>
          </p:nvSpPr>
          <p:spPr bwMode="auto">
            <a:xfrm>
              <a:off x="1375" y="2466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sp>
          <p:nvSpPr>
            <p:cNvPr id="9236" name="Line 23"/>
            <p:cNvSpPr>
              <a:spLocks noChangeShapeType="1"/>
            </p:cNvSpPr>
            <p:nvPr/>
          </p:nvSpPr>
          <p:spPr bwMode="auto">
            <a:xfrm flipH="1">
              <a:off x="3617" y="2747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37" name="Text Box 24"/>
            <p:cNvSpPr txBox="1">
              <a:spLocks noChangeArrowheads="1"/>
            </p:cNvSpPr>
            <p:nvPr/>
          </p:nvSpPr>
          <p:spPr bwMode="auto">
            <a:xfrm>
              <a:off x="3696" y="2490"/>
              <a:ext cx="64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</a:t>
              </a:r>
            </a:p>
            <a:p>
              <a:pPr algn="ctr" eaLnBrk="1" hangingPunct="1"/>
              <a:r>
                <a:rPr lang="en-US" i="1"/>
                <a:t>data key info</a:t>
              </a:r>
            </a:p>
          </p:txBody>
        </p:sp>
        <p:grpSp>
          <p:nvGrpSpPr>
            <p:cNvPr id="6" name="Group 25"/>
            <p:cNvGrpSpPr>
              <a:grpSpLocks/>
            </p:cNvGrpSpPr>
            <p:nvPr/>
          </p:nvGrpSpPr>
          <p:grpSpPr bwMode="auto">
            <a:xfrm>
              <a:off x="2112" y="3513"/>
              <a:ext cx="1472" cy="241"/>
              <a:chOff x="2112" y="3216"/>
              <a:chExt cx="1472" cy="249"/>
            </a:xfrm>
          </p:grpSpPr>
          <p:grpSp>
            <p:nvGrpSpPr>
              <p:cNvPr id="7" name="Group 26"/>
              <p:cNvGrpSpPr>
                <a:grpSpLocks/>
              </p:cNvGrpSpPr>
              <p:nvPr/>
            </p:nvGrpSpPr>
            <p:grpSpPr bwMode="auto">
              <a:xfrm>
                <a:off x="2544" y="3216"/>
                <a:ext cx="639" cy="179"/>
                <a:chOff x="2112" y="2135"/>
                <a:chExt cx="751" cy="214"/>
              </a:xfrm>
            </p:grpSpPr>
            <p:sp>
              <p:nvSpPr>
                <p:cNvPr id="9334" name="Line 27"/>
                <p:cNvSpPr>
                  <a:spLocks noChangeShapeType="1"/>
                </p:cNvSpPr>
                <p:nvPr/>
              </p:nvSpPr>
              <p:spPr bwMode="auto">
                <a:xfrm>
                  <a:off x="2112" y="2304"/>
                  <a:ext cx="72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3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2140" y="2135"/>
                  <a:ext cx="723" cy="21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data transfer</a:t>
                  </a:r>
                </a:p>
              </p:txBody>
            </p:sp>
          </p:grpSp>
          <p:grpSp>
            <p:nvGrpSpPr>
              <p:cNvPr id="8" name="Group 29"/>
              <p:cNvGrpSpPr>
                <a:grpSpLocks/>
              </p:cNvGrpSpPr>
              <p:nvPr/>
            </p:nvGrpSpPr>
            <p:grpSpPr bwMode="auto">
              <a:xfrm>
                <a:off x="2112" y="3264"/>
                <a:ext cx="368" cy="201"/>
                <a:chOff x="2112" y="2448"/>
                <a:chExt cx="368" cy="201"/>
              </a:xfrm>
            </p:grpSpPr>
            <p:sp>
              <p:nvSpPr>
                <p:cNvPr id="9332" name="Rectangle 30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3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212" y="2470"/>
                  <a:ext cx="185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A</a:t>
                  </a:r>
                </a:p>
              </p:txBody>
            </p:sp>
          </p:grpSp>
          <p:grpSp>
            <p:nvGrpSpPr>
              <p:cNvPr id="9" name="Group 32"/>
              <p:cNvGrpSpPr>
                <a:grpSpLocks/>
              </p:cNvGrpSpPr>
              <p:nvPr/>
            </p:nvGrpSpPr>
            <p:grpSpPr bwMode="auto">
              <a:xfrm>
                <a:off x="3216" y="3264"/>
                <a:ext cx="368" cy="201"/>
                <a:chOff x="2112" y="2448"/>
                <a:chExt cx="368" cy="201"/>
              </a:xfrm>
            </p:grpSpPr>
            <p:sp>
              <p:nvSpPr>
                <p:cNvPr id="9330" name="Rectangle 33"/>
                <p:cNvSpPr>
                  <a:spLocks noChangeArrowheads="1"/>
                </p:cNvSpPr>
                <p:nvPr/>
              </p:nvSpPr>
              <p:spPr bwMode="auto">
                <a:xfrm>
                  <a:off x="2112" y="2448"/>
                  <a:ext cx="368" cy="201"/>
                </a:xfrm>
                <a:prstGeom prst="rect">
                  <a:avLst/>
                </a:prstGeom>
                <a:solidFill>
                  <a:srgbClr val="CCFFFF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 eaLnBrk="1" hangingPunct="1"/>
                  <a:endParaRPr lang="en-US" sz="1400"/>
                </a:p>
              </p:txBody>
            </p:sp>
            <p:sp>
              <p:nvSpPr>
                <p:cNvPr id="9331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2214" y="2470"/>
                  <a:ext cx="180" cy="17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/>
                    <a:t>B</a:t>
                  </a:r>
                </a:p>
              </p:txBody>
            </p:sp>
          </p:grpSp>
        </p:grpSp>
        <p:sp>
          <p:nvSpPr>
            <p:cNvPr id="9239" name="Line 35"/>
            <p:cNvSpPr>
              <a:spLocks noChangeShapeType="1"/>
            </p:cNvSpPr>
            <p:nvPr/>
          </p:nvSpPr>
          <p:spPr bwMode="auto">
            <a:xfrm flipH="1">
              <a:off x="1344" y="365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0" name="Text Box 36"/>
            <p:cNvSpPr txBox="1">
              <a:spLocks noChangeArrowheads="1"/>
            </p:cNvSpPr>
            <p:nvPr/>
          </p:nvSpPr>
          <p:spPr bwMode="auto">
            <a:xfrm>
              <a:off x="1344" y="3498"/>
              <a:ext cx="76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sp>
          <p:nvSpPr>
            <p:cNvPr id="9241" name="Line 37"/>
            <p:cNvSpPr>
              <a:spLocks noChangeShapeType="1"/>
            </p:cNvSpPr>
            <p:nvPr/>
          </p:nvSpPr>
          <p:spPr bwMode="auto">
            <a:xfrm flipH="1">
              <a:off x="3641" y="363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2" name="Text Box 38"/>
            <p:cNvSpPr txBox="1">
              <a:spLocks noChangeArrowheads="1"/>
            </p:cNvSpPr>
            <p:nvPr/>
          </p:nvSpPr>
          <p:spPr bwMode="auto">
            <a:xfrm>
              <a:off x="3552" y="3466"/>
              <a:ext cx="81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i="1"/>
                <a:t>Wrapped data</a:t>
              </a:r>
            </a:p>
          </p:txBody>
        </p:sp>
        <p:grpSp>
          <p:nvGrpSpPr>
            <p:cNvPr id="10" name="Group 39"/>
            <p:cNvGrpSpPr>
              <a:grpSpLocks/>
            </p:cNvGrpSpPr>
            <p:nvPr/>
          </p:nvGrpSpPr>
          <p:grpSpPr bwMode="auto">
            <a:xfrm>
              <a:off x="672" y="3559"/>
              <a:ext cx="572" cy="288"/>
              <a:chOff x="4128" y="1296"/>
              <a:chExt cx="672" cy="354"/>
            </a:xfrm>
          </p:grpSpPr>
          <p:sp>
            <p:nvSpPr>
              <p:cNvPr id="9325" name="Rectangle 40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6" name="Text Box 41"/>
              <p:cNvSpPr txBox="1">
                <a:spLocks noChangeArrowheads="1"/>
              </p:cNvSpPr>
              <p:nvPr/>
            </p:nvSpPr>
            <p:spPr bwMode="auto">
              <a:xfrm>
                <a:off x="4144" y="1296"/>
                <a:ext cx="627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11" name="Group 42"/>
            <p:cNvGrpSpPr>
              <a:grpSpLocks/>
            </p:cNvGrpSpPr>
            <p:nvPr/>
          </p:nvGrpSpPr>
          <p:grpSpPr bwMode="auto">
            <a:xfrm>
              <a:off x="4464" y="3559"/>
              <a:ext cx="572" cy="288"/>
              <a:chOff x="4128" y="1296"/>
              <a:chExt cx="672" cy="354"/>
            </a:xfrm>
          </p:grpSpPr>
          <p:sp>
            <p:nvSpPr>
              <p:cNvPr id="9323" name="Rectangle 43"/>
              <p:cNvSpPr>
                <a:spLocks noChangeArrowheads="1"/>
              </p:cNvSpPr>
              <p:nvPr/>
            </p:nvSpPr>
            <p:spPr bwMode="auto">
              <a:xfrm>
                <a:off x="4128" y="1296"/>
                <a:ext cx="672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4" name="Text Box 44"/>
              <p:cNvSpPr txBox="1">
                <a:spLocks noChangeArrowheads="1"/>
              </p:cNvSpPr>
              <p:nvPr/>
            </p:nvSpPr>
            <p:spPr bwMode="auto">
              <a:xfrm>
                <a:off x="4147" y="1296"/>
                <a:ext cx="626" cy="3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Encryptor/</a:t>
                </a:r>
              </a:p>
              <a:p>
                <a:pPr algn="ctr" eaLnBrk="1" hangingPunct="1"/>
                <a:r>
                  <a:rPr lang="en-US" i="1"/>
                  <a:t>decryptor</a:t>
                </a:r>
              </a:p>
            </p:txBody>
          </p:sp>
        </p:grp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96" y="3559"/>
              <a:ext cx="384" cy="279"/>
              <a:chOff x="192" y="3264"/>
              <a:chExt cx="384" cy="288"/>
            </a:xfrm>
          </p:grpSpPr>
          <p:sp>
            <p:nvSpPr>
              <p:cNvPr id="9321" name="AutoShape 46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2" name="Text Box 47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grpSp>
          <p:nvGrpSpPr>
            <p:cNvPr id="13" name="Group 48"/>
            <p:cNvGrpSpPr>
              <a:grpSpLocks/>
            </p:cNvGrpSpPr>
            <p:nvPr/>
          </p:nvGrpSpPr>
          <p:grpSpPr bwMode="auto">
            <a:xfrm>
              <a:off x="5232" y="3559"/>
              <a:ext cx="384" cy="279"/>
              <a:chOff x="192" y="3264"/>
              <a:chExt cx="384" cy="288"/>
            </a:xfrm>
          </p:grpSpPr>
          <p:sp>
            <p:nvSpPr>
              <p:cNvPr id="9319" name="AutoShape 49"/>
              <p:cNvSpPr>
                <a:spLocks noChangeArrowheads="1"/>
              </p:cNvSpPr>
              <p:nvPr/>
            </p:nvSpPr>
            <p:spPr bwMode="auto">
              <a:xfrm>
                <a:off x="192" y="3264"/>
                <a:ext cx="384" cy="288"/>
              </a:xfrm>
              <a:prstGeom prst="can">
                <a:avLst>
                  <a:gd name="adj" fmla="val 25000"/>
                </a:avLst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20" name="Text Box 50"/>
              <p:cNvSpPr txBox="1">
                <a:spLocks noChangeArrowheads="1"/>
              </p:cNvSpPr>
              <p:nvPr/>
            </p:nvSpPr>
            <p:spPr bwMode="auto">
              <a:xfrm>
                <a:off x="241" y="3335"/>
                <a:ext cx="287" cy="179"/>
              </a:xfrm>
              <a:prstGeom prst="rect">
                <a:avLst/>
              </a:prstGeom>
              <a:solidFill>
                <a:srgbClr val="C0C0C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data</a:t>
                </a:r>
              </a:p>
            </p:txBody>
          </p:sp>
        </p:grpSp>
        <p:sp>
          <p:nvSpPr>
            <p:cNvPr id="9247" name="Line 51"/>
            <p:cNvSpPr>
              <a:spLocks noChangeShapeType="1"/>
            </p:cNvSpPr>
            <p:nvPr/>
          </p:nvSpPr>
          <p:spPr bwMode="auto">
            <a:xfrm>
              <a:off x="48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8" name="Line 52"/>
            <p:cNvSpPr>
              <a:spLocks noChangeShapeType="1"/>
            </p:cNvSpPr>
            <p:nvPr/>
          </p:nvSpPr>
          <p:spPr bwMode="auto">
            <a:xfrm>
              <a:off x="5040" y="3699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49" name="Line 53"/>
            <p:cNvSpPr>
              <a:spLocks noChangeShapeType="1"/>
            </p:cNvSpPr>
            <p:nvPr/>
          </p:nvSpPr>
          <p:spPr bwMode="auto">
            <a:xfrm>
              <a:off x="1104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0" name="Line 54"/>
            <p:cNvSpPr>
              <a:spLocks noChangeShapeType="1"/>
            </p:cNvSpPr>
            <p:nvPr/>
          </p:nvSpPr>
          <p:spPr bwMode="auto">
            <a:xfrm>
              <a:off x="81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1" name="Text Box 55"/>
            <p:cNvSpPr txBox="1">
              <a:spLocks noChangeArrowheads="1"/>
            </p:cNvSpPr>
            <p:nvPr/>
          </p:nvSpPr>
          <p:spPr bwMode="auto">
            <a:xfrm>
              <a:off x="1104" y="3048"/>
              <a:ext cx="308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Data</a:t>
              </a:r>
            </a:p>
            <a:p>
              <a:pPr eaLnBrk="1" hangingPunct="1"/>
              <a:r>
                <a:rPr lang="en-US" i="1"/>
                <a:t>key</a:t>
              </a:r>
            </a:p>
          </p:txBody>
        </p:sp>
        <p:sp>
          <p:nvSpPr>
            <p:cNvPr id="9252" name="Text Box 56"/>
            <p:cNvSpPr txBox="1">
              <a:spLocks noChangeArrowheads="1"/>
            </p:cNvSpPr>
            <p:nvPr/>
          </p:nvSpPr>
          <p:spPr bwMode="auto">
            <a:xfrm>
              <a:off x="552" y="3048"/>
              <a:ext cx="266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 eaLnBrk="1" hangingPunct="1"/>
              <a:r>
                <a:rPr lang="en-US" i="1"/>
                <a:t>Key</a:t>
              </a:r>
            </a:p>
            <a:p>
              <a:pPr algn="r" eaLnBrk="1" hangingPunct="1"/>
              <a:r>
                <a:rPr lang="en-US" i="1"/>
                <a:t>info</a:t>
              </a:r>
            </a:p>
          </p:txBody>
        </p:sp>
        <p:sp>
          <p:nvSpPr>
            <p:cNvPr id="9253" name="Line 57"/>
            <p:cNvSpPr>
              <a:spLocks noChangeShapeType="1"/>
            </p:cNvSpPr>
            <p:nvPr/>
          </p:nvSpPr>
          <p:spPr bwMode="auto">
            <a:xfrm>
              <a:off x="4896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4" name="Line 58"/>
            <p:cNvSpPr>
              <a:spLocks noChangeShapeType="1"/>
            </p:cNvSpPr>
            <p:nvPr/>
          </p:nvSpPr>
          <p:spPr bwMode="auto">
            <a:xfrm>
              <a:off x="4608" y="2908"/>
              <a:ext cx="0" cy="6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5" name="Text Box 59"/>
            <p:cNvSpPr txBox="1">
              <a:spLocks noChangeArrowheads="1"/>
            </p:cNvSpPr>
            <p:nvPr/>
          </p:nvSpPr>
          <p:spPr bwMode="auto">
            <a:xfrm>
              <a:off x="4886" y="3070"/>
              <a:ext cx="2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i="1"/>
                <a:t>Key</a:t>
              </a:r>
            </a:p>
            <a:p>
              <a:pPr eaLnBrk="1" hangingPunct="1"/>
              <a:r>
                <a:rPr lang="en-US" i="1"/>
                <a:t>info</a:t>
              </a:r>
            </a:p>
          </p:txBody>
        </p:sp>
        <p:sp>
          <p:nvSpPr>
            <p:cNvPr id="9256" name="Text Box 60"/>
            <p:cNvSpPr txBox="1">
              <a:spLocks noChangeArrowheads="1"/>
            </p:cNvSpPr>
            <p:nvPr/>
          </p:nvSpPr>
          <p:spPr bwMode="auto">
            <a:xfrm>
              <a:off x="4262" y="3070"/>
              <a:ext cx="3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 eaLnBrk="1" hangingPunct="1"/>
              <a:r>
                <a:rPr lang="en-US" i="1"/>
                <a:t>Data</a:t>
              </a:r>
            </a:p>
            <a:p>
              <a:pPr algn="r" eaLnBrk="1" hangingPunct="1"/>
              <a:r>
                <a:rPr lang="en-US" i="1"/>
                <a:t>key</a:t>
              </a:r>
            </a:p>
          </p:txBody>
        </p:sp>
        <p:sp>
          <p:nvSpPr>
            <p:cNvPr id="9257" name="Line 61"/>
            <p:cNvSpPr>
              <a:spLocks noChangeShapeType="1"/>
            </p:cNvSpPr>
            <p:nvPr/>
          </p:nvSpPr>
          <p:spPr bwMode="auto">
            <a:xfrm>
              <a:off x="0" y="2400"/>
              <a:ext cx="139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8" name="Line 62"/>
            <p:cNvSpPr>
              <a:spLocks noChangeShapeType="1"/>
            </p:cNvSpPr>
            <p:nvPr/>
          </p:nvSpPr>
          <p:spPr bwMode="auto">
            <a:xfrm>
              <a:off x="4320" y="2400"/>
              <a:ext cx="1440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59" name="Line 63"/>
            <p:cNvSpPr>
              <a:spLocks noChangeShapeType="1"/>
            </p:cNvSpPr>
            <p:nvPr/>
          </p:nvSpPr>
          <p:spPr bwMode="auto">
            <a:xfrm>
              <a:off x="1392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0" name="Line 64"/>
            <p:cNvSpPr>
              <a:spLocks noChangeShapeType="1"/>
            </p:cNvSpPr>
            <p:nvPr/>
          </p:nvSpPr>
          <p:spPr bwMode="auto">
            <a:xfrm>
              <a:off x="4320" y="2400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1" name="Line 65"/>
            <p:cNvSpPr>
              <a:spLocks noChangeShapeType="1"/>
            </p:cNvSpPr>
            <p:nvPr/>
          </p:nvSpPr>
          <p:spPr bwMode="auto">
            <a:xfrm>
              <a:off x="1392" y="3024"/>
              <a:ext cx="2928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2" name="Line 66"/>
            <p:cNvSpPr>
              <a:spLocks noChangeShapeType="1"/>
            </p:cNvSpPr>
            <p:nvPr/>
          </p:nvSpPr>
          <p:spPr bwMode="auto">
            <a:xfrm>
              <a:off x="96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3" name="Line 67"/>
            <p:cNvSpPr>
              <a:spLocks noChangeShapeType="1"/>
            </p:cNvSpPr>
            <p:nvPr/>
          </p:nvSpPr>
          <p:spPr bwMode="auto">
            <a:xfrm>
              <a:off x="1440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4" name="Line 68"/>
            <p:cNvSpPr>
              <a:spLocks noChangeShapeType="1"/>
            </p:cNvSpPr>
            <p:nvPr/>
          </p:nvSpPr>
          <p:spPr bwMode="auto">
            <a:xfrm>
              <a:off x="4272" y="2448"/>
              <a:ext cx="1344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5" name="Line 69"/>
            <p:cNvSpPr>
              <a:spLocks noChangeShapeType="1"/>
            </p:cNvSpPr>
            <p:nvPr/>
          </p:nvSpPr>
          <p:spPr bwMode="auto">
            <a:xfrm>
              <a:off x="4272" y="2448"/>
              <a:ext cx="0" cy="624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6" name="Line 70"/>
            <p:cNvSpPr>
              <a:spLocks noChangeShapeType="1"/>
            </p:cNvSpPr>
            <p:nvPr/>
          </p:nvSpPr>
          <p:spPr bwMode="auto">
            <a:xfrm>
              <a:off x="1440" y="3072"/>
              <a:ext cx="2832" cy="0"/>
            </a:xfrm>
            <a:prstGeom prst="line">
              <a:avLst/>
            </a:prstGeom>
            <a:noFill/>
            <a:ln w="12700" cap="rnd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9267" name="Text Box 71"/>
            <p:cNvSpPr txBox="1">
              <a:spLocks noChangeArrowheads="1"/>
            </p:cNvSpPr>
            <p:nvPr/>
          </p:nvSpPr>
          <p:spPr bwMode="auto">
            <a:xfrm>
              <a:off x="0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8" name="Text Box 72"/>
            <p:cNvSpPr txBox="1">
              <a:spLocks noChangeArrowheads="1"/>
            </p:cNvSpPr>
            <p:nvPr/>
          </p:nvSpPr>
          <p:spPr bwMode="auto">
            <a:xfrm>
              <a:off x="5089" y="2208"/>
              <a:ext cx="671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/>
                <a:t> </a:t>
              </a:r>
              <a:r>
                <a:rPr lang="en-US" b="1">
                  <a:solidFill>
                    <a:srgbClr val="FF0000"/>
                  </a:solidFill>
                </a:rPr>
                <a:t>Upper layers</a:t>
              </a:r>
            </a:p>
          </p:txBody>
        </p:sp>
        <p:sp>
          <p:nvSpPr>
            <p:cNvPr id="9269" name="Text Box 73"/>
            <p:cNvSpPr txBox="1">
              <a:spLocks noChangeArrowheads="1"/>
            </p:cNvSpPr>
            <p:nvPr/>
          </p:nvSpPr>
          <p:spPr bwMode="auto">
            <a:xfrm>
              <a:off x="153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sp>
          <p:nvSpPr>
            <p:cNvPr id="9270" name="Text Box 74"/>
            <p:cNvSpPr txBox="1">
              <a:spLocks noChangeArrowheads="1"/>
            </p:cNvSpPr>
            <p:nvPr/>
          </p:nvSpPr>
          <p:spPr bwMode="auto">
            <a:xfrm>
              <a:off x="3456" y="3072"/>
              <a:ext cx="898" cy="17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solidFill>
                    <a:srgbClr val="FF0000"/>
                  </a:solidFill>
                </a:rPr>
                <a:t>Network and down</a:t>
              </a:r>
            </a:p>
          </p:txBody>
        </p:sp>
        <p:grpSp>
          <p:nvGrpSpPr>
            <p:cNvPr id="14" name="Group 75"/>
            <p:cNvGrpSpPr>
              <a:grpSpLocks/>
            </p:cNvGrpSpPr>
            <p:nvPr/>
          </p:nvGrpSpPr>
          <p:grpSpPr bwMode="auto">
            <a:xfrm>
              <a:off x="30" y="480"/>
              <a:ext cx="5730" cy="1811"/>
              <a:chOff x="30" y="480"/>
              <a:chExt cx="5730" cy="1811"/>
            </a:xfrm>
          </p:grpSpPr>
          <p:sp>
            <p:nvSpPr>
              <p:cNvPr id="9274" name="Text Box 76"/>
              <p:cNvSpPr txBox="1">
                <a:spLocks noChangeArrowheads="1"/>
              </p:cNvSpPr>
              <p:nvPr/>
            </p:nvSpPr>
            <p:spPr bwMode="auto">
              <a:xfrm>
                <a:off x="1409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75" name="Rectangle 77"/>
              <p:cNvSpPr>
                <a:spLocks noChangeArrowheads="1"/>
              </p:cNvSpPr>
              <p:nvPr/>
            </p:nvSpPr>
            <p:spPr bwMode="auto">
              <a:xfrm>
                <a:off x="2108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6" name="Rectangle 78"/>
              <p:cNvSpPr>
                <a:spLocks noChangeArrowheads="1"/>
              </p:cNvSpPr>
              <p:nvPr/>
            </p:nvSpPr>
            <p:spPr bwMode="auto">
              <a:xfrm>
                <a:off x="3211" y="985"/>
                <a:ext cx="368" cy="194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ACL</a:t>
                </a:r>
              </a:p>
            </p:txBody>
          </p:sp>
          <p:sp>
            <p:nvSpPr>
              <p:cNvPr id="9277" name="Line 79"/>
              <p:cNvSpPr>
                <a:spLocks noChangeShapeType="1"/>
              </p:cNvSpPr>
              <p:nvPr/>
            </p:nvSpPr>
            <p:spPr bwMode="auto">
              <a:xfrm>
                <a:off x="2272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8" name="Line 80"/>
              <p:cNvSpPr>
                <a:spLocks noChangeShapeType="1"/>
              </p:cNvSpPr>
              <p:nvPr/>
            </p:nvSpPr>
            <p:spPr bwMode="auto">
              <a:xfrm>
                <a:off x="3375" y="713"/>
                <a:ext cx="0" cy="23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79" name="Text Box 81"/>
              <p:cNvSpPr txBox="1">
                <a:spLocks noChangeArrowheads="1"/>
              </p:cNvSpPr>
              <p:nvPr/>
            </p:nvSpPr>
            <p:spPr bwMode="auto">
              <a:xfrm>
                <a:off x="3697" y="946"/>
                <a:ext cx="61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280" name="Text Box 82"/>
              <p:cNvSpPr txBox="1">
                <a:spLocks noChangeArrowheads="1"/>
              </p:cNvSpPr>
              <p:nvPr/>
            </p:nvSpPr>
            <p:spPr bwMode="auto">
              <a:xfrm>
                <a:off x="1981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1" name="Text Box 83"/>
              <p:cNvSpPr txBox="1">
                <a:spLocks noChangeArrowheads="1"/>
              </p:cNvSpPr>
              <p:nvPr/>
            </p:nvSpPr>
            <p:spPr bwMode="auto">
              <a:xfrm>
                <a:off x="3085" y="480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ACL 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282" name="Rectangle 84"/>
              <p:cNvSpPr>
                <a:spLocks noChangeArrowheads="1"/>
              </p:cNvSpPr>
              <p:nvPr/>
            </p:nvSpPr>
            <p:spPr bwMode="auto">
              <a:xfrm>
                <a:off x="2108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endParaRPr lang="en-US" sz="1400"/>
              </a:p>
            </p:txBody>
          </p:sp>
          <p:sp>
            <p:nvSpPr>
              <p:cNvPr id="9283" name="Rectangle 85"/>
              <p:cNvSpPr>
                <a:spLocks noChangeArrowheads="1"/>
              </p:cNvSpPr>
              <p:nvPr/>
            </p:nvSpPr>
            <p:spPr bwMode="auto">
              <a:xfrm>
                <a:off x="3211" y="1607"/>
                <a:ext cx="368" cy="194"/>
              </a:xfrm>
              <a:prstGeom prst="rect">
                <a:avLst/>
              </a:prstGeom>
              <a:solidFill>
                <a:srgbClr val="CCFF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1" hangingPunct="1"/>
                <a:r>
                  <a:rPr lang="en-US" sz="1400"/>
                  <a:t>B</a:t>
                </a:r>
              </a:p>
            </p:txBody>
          </p:sp>
          <p:sp>
            <p:nvSpPr>
              <p:cNvPr id="9284" name="Text Box 86"/>
              <p:cNvSpPr txBox="1">
                <a:spLocks noChangeArrowheads="1"/>
              </p:cNvSpPr>
              <p:nvPr/>
            </p:nvSpPr>
            <p:spPr bwMode="auto">
              <a:xfrm>
                <a:off x="2222" y="1625"/>
                <a:ext cx="185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/>
                  <a:t>A</a:t>
                </a:r>
              </a:p>
            </p:txBody>
          </p:sp>
          <p:sp>
            <p:nvSpPr>
              <p:cNvPr id="9285" name="Line 87"/>
              <p:cNvSpPr>
                <a:spLocks noChangeShapeType="1"/>
              </p:cNvSpPr>
              <p:nvPr/>
            </p:nvSpPr>
            <p:spPr bwMode="auto">
              <a:xfrm>
                <a:off x="3416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6" name="Line 88"/>
              <p:cNvSpPr>
                <a:spLocks noChangeShapeType="1"/>
              </p:cNvSpPr>
              <p:nvPr/>
            </p:nvSpPr>
            <p:spPr bwMode="auto">
              <a:xfrm>
                <a:off x="1320" y="1363"/>
                <a:ext cx="3187" cy="0"/>
              </a:xfrm>
              <a:prstGeom prst="line">
                <a:avLst/>
              </a:prstGeom>
              <a:noFill/>
              <a:ln w="9525" cap="rnd">
                <a:solidFill>
                  <a:schemeClr val="tx1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7" name="Line 89"/>
              <p:cNvSpPr>
                <a:spLocks noChangeShapeType="1"/>
              </p:cNvSpPr>
              <p:nvPr/>
            </p:nvSpPr>
            <p:spPr bwMode="auto">
              <a:xfrm>
                <a:off x="2557" y="1762"/>
                <a:ext cx="6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88" name="Text Box 90"/>
              <p:cNvSpPr txBox="1">
                <a:spLocks noChangeArrowheads="1"/>
              </p:cNvSpPr>
              <p:nvPr/>
            </p:nvSpPr>
            <p:spPr bwMode="auto">
              <a:xfrm>
                <a:off x="2491" y="1625"/>
                <a:ext cx="79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Authentication,</a:t>
                </a:r>
              </a:p>
              <a:p>
                <a:pPr algn="ctr" eaLnBrk="1" hangingPunct="1"/>
                <a:r>
                  <a:rPr lang="en-US" i="1"/>
                  <a:t>key establishment</a:t>
                </a:r>
              </a:p>
            </p:txBody>
          </p:sp>
          <p:sp>
            <p:nvSpPr>
              <p:cNvPr id="9289" name="Line 91"/>
              <p:cNvSpPr>
                <a:spLocks noChangeShapeType="1"/>
              </p:cNvSpPr>
              <p:nvPr/>
            </p:nvSpPr>
            <p:spPr bwMode="auto">
              <a:xfrm>
                <a:off x="2272" y="1218"/>
                <a:ext cx="0" cy="3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0" name="Line 92"/>
              <p:cNvSpPr>
                <a:spLocks noChangeShapeType="1"/>
              </p:cNvSpPr>
              <p:nvPr/>
            </p:nvSpPr>
            <p:spPr bwMode="auto">
              <a:xfrm flipH="1">
                <a:off x="1320" y="1643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1" name="Text Box 93"/>
              <p:cNvSpPr txBox="1">
                <a:spLocks noChangeArrowheads="1"/>
              </p:cNvSpPr>
              <p:nvPr/>
            </p:nvSpPr>
            <p:spPr bwMode="auto">
              <a:xfrm>
                <a:off x="1368" y="1363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2" name="Line 94"/>
              <p:cNvSpPr>
                <a:spLocks noChangeShapeType="1"/>
              </p:cNvSpPr>
              <p:nvPr/>
            </p:nvSpPr>
            <p:spPr bwMode="auto">
              <a:xfrm>
                <a:off x="1368" y="1782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3" name="Text Box 95"/>
              <p:cNvSpPr txBox="1">
                <a:spLocks noChangeArrowheads="1"/>
              </p:cNvSpPr>
              <p:nvPr/>
            </p:nvSpPr>
            <p:spPr bwMode="auto">
              <a:xfrm>
                <a:off x="1224" y="1782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4" name="Line 96"/>
              <p:cNvSpPr>
                <a:spLocks noChangeShapeType="1"/>
              </p:cNvSpPr>
              <p:nvPr/>
            </p:nvSpPr>
            <p:spPr bwMode="auto">
              <a:xfrm flipH="1">
                <a:off x="3624" y="1648"/>
                <a:ext cx="76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5" name="Text Box 97"/>
              <p:cNvSpPr txBox="1">
                <a:spLocks noChangeArrowheads="1"/>
              </p:cNvSpPr>
              <p:nvPr/>
            </p:nvSpPr>
            <p:spPr bwMode="auto">
              <a:xfrm>
                <a:off x="3672" y="1369"/>
                <a:ext cx="757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Wrapped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6" name="Line 98"/>
              <p:cNvSpPr>
                <a:spLocks noChangeShapeType="1"/>
              </p:cNvSpPr>
              <p:nvPr/>
            </p:nvSpPr>
            <p:spPr bwMode="auto">
              <a:xfrm>
                <a:off x="3672" y="1788"/>
                <a:ext cx="7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297" name="Text Box 99"/>
              <p:cNvSpPr txBox="1">
                <a:spLocks noChangeArrowheads="1"/>
              </p:cNvSpPr>
              <p:nvPr/>
            </p:nvSpPr>
            <p:spPr bwMode="auto">
              <a:xfrm>
                <a:off x="3528" y="1788"/>
                <a:ext cx="95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i="1"/>
                  <a:t>Extracted public </a:t>
                </a:r>
              </a:p>
              <a:p>
                <a:pPr algn="ctr" eaLnBrk="1" hangingPunct="1"/>
                <a:r>
                  <a:rPr lang="en-US" i="1"/>
                  <a:t>key info</a:t>
                </a:r>
              </a:p>
            </p:txBody>
          </p:sp>
          <p:sp>
            <p:nvSpPr>
              <p:cNvPr id="9298" name="Rectangle 100"/>
              <p:cNvSpPr>
                <a:spLocks noChangeArrowheads="1"/>
              </p:cNvSpPr>
              <p:nvPr/>
            </p:nvSpPr>
            <p:spPr bwMode="auto">
              <a:xfrm>
                <a:off x="4441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99" name="Text Box 101"/>
              <p:cNvSpPr txBox="1">
                <a:spLocks noChangeArrowheads="1"/>
              </p:cNvSpPr>
              <p:nvPr/>
            </p:nvSpPr>
            <p:spPr bwMode="auto">
              <a:xfrm>
                <a:off x="4440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sp>
            <p:nvSpPr>
              <p:cNvPr id="9300" name="Line 102"/>
              <p:cNvSpPr>
                <a:spLocks noChangeShapeType="1"/>
              </p:cNvSpPr>
              <p:nvPr/>
            </p:nvSpPr>
            <p:spPr bwMode="auto">
              <a:xfrm>
                <a:off x="4741" y="1295"/>
                <a:ext cx="0" cy="2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01" name="Text Box 103"/>
              <p:cNvSpPr txBox="1">
                <a:spLocks noChangeArrowheads="1"/>
              </p:cNvSpPr>
              <p:nvPr/>
            </p:nvSpPr>
            <p:spPr bwMode="auto">
              <a:xfrm>
                <a:off x="4440" y="1038"/>
                <a:ext cx="609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CA key</a:t>
                </a:r>
              </a:p>
              <a:p>
                <a:pPr algn="ctr" eaLnBrk="1" hangingPunct="1"/>
                <a:r>
                  <a:rPr lang="en-US" i="1"/>
                  <a:t>initialization</a:t>
                </a:r>
              </a:p>
            </p:txBody>
          </p:sp>
          <p:sp>
            <p:nvSpPr>
              <p:cNvPr id="9302" name="Text Box 104"/>
              <p:cNvSpPr txBox="1">
                <a:spLocks noChangeArrowheads="1"/>
              </p:cNvSpPr>
              <p:nvPr/>
            </p:nvSpPr>
            <p:spPr bwMode="auto">
              <a:xfrm>
                <a:off x="5152" y="1549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3" name="Rectangle 105"/>
              <p:cNvSpPr>
                <a:spLocks noChangeArrowheads="1"/>
              </p:cNvSpPr>
              <p:nvPr/>
            </p:nvSpPr>
            <p:spPr bwMode="auto">
              <a:xfrm>
                <a:off x="697" y="1596"/>
                <a:ext cx="572" cy="23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04" name="Text Box 106"/>
              <p:cNvSpPr txBox="1">
                <a:spLocks noChangeArrowheads="1"/>
              </p:cNvSpPr>
              <p:nvPr/>
            </p:nvSpPr>
            <p:spPr bwMode="auto">
              <a:xfrm>
                <a:off x="696" y="1596"/>
                <a:ext cx="561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Public key </a:t>
                </a:r>
              </a:p>
              <a:p>
                <a:pPr algn="ctr" eaLnBrk="1" hangingPunct="1"/>
                <a:r>
                  <a:rPr lang="en-US" i="1"/>
                  <a:t>verification</a:t>
                </a:r>
              </a:p>
            </p:txBody>
          </p:sp>
          <p:grpSp>
            <p:nvGrpSpPr>
              <p:cNvPr id="15" name="Group 107"/>
              <p:cNvGrpSpPr>
                <a:grpSpLocks/>
              </p:cNvGrpSpPr>
              <p:nvPr/>
            </p:nvGrpSpPr>
            <p:grpSpPr bwMode="auto">
              <a:xfrm>
                <a:off x="683" y="1060"/>
                <a:ext cx="609" cy="490"/>
                <a:chOff x="515" y="2087"/>
                <a:chExt cx="609" cy="505"/>
              </a:xfrm>
            </p:grpSpPr>
            <p:sp>
              <p:nvSpPr>
                <p:cNvPr id="9317" name="Line 108"/>
                <p:cNvSpPr>
                  <a:spLocks noChangeShapeType="1"/>
                </p:cNvSpPr>
                <p:nvPr/>
              </p:nvSpPr>
              <p:spPr bwMode="auto">
                <a:xfrm>
                  <a:off x="816" y="2352"/>
                  <a:ext cx="0" cy="24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9318" name="Text Box 109"/>
                <p:cNvSpPr txBox="1">
                  <a:spLocks noChangeArrowheads="1"/>
                </p:cNvSpPr>
                <p:nvPr/>
              </p:nvSpPr>
              <p:spPr bwMode="auto">
                <a:xfrm>
                  <a:off x="515" y="2087"/>
                  <a:ext cx="609" cy="297"/>
                </a:xfrm>
                <a:prstGeom prst="rect">
                  <a:avLst/>
                </a:prstGeom>
                <a:solidFill>
                  <a:srgbClr val="99FF33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algn="ctr" eaLnBrk="1" hangingPunct="1"/>
                  <a:r>
                    <a:rPr lang="en-US" i="1"/>
                    <a:t>CA key</a:t>
                  </a:r>
                </a:p>
                <a:p>
                  <a:pPr algn="ctr" eaLnBrk="1" hangingPunct="1"/>
                  <a:r>
                    <a:rPr lang="en-US" i="1"/>
                    <a:t>initialization</a:t>
                  </a:r>
                </a:p>
              </p:txBody>
            </p:sp>
          </p:grpSp>
          <p:sp>
            <p:nvSpPr>
              <p:cNvPr id="9306" name="Text Box 110"/>
              <p:cNvSpPr txBox="1">
                <a:spLocks noChangeArrowheads="1"/>
              </p:cNvSpPr>
              <p:nvPr/>
            </p:nvSpPr>
            <p:spPr bwMode="auto">
              <a:xfrm>
                <a:off x="30" y="1596"/>
                <a:ext cx="608" cy="288"/>
              </a:xfrm>
              <a:prstGeom prst="rect">
                <a:avLst/>
              </a:prstGeom>
              <a:solidFill>
                <a:srgbClr val="99FF3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Certificate</a:t>
                </a:r>
              </a:p>
              <a:p>
                <a:pPr algn="ctr" eaLnBrk="1" hangingPunct="1"/>
                <a:r>
                  <a:rPr lang="en-US" i="1"/>
                  <a:t>maintenance</a:t>
                </a:r>
              </a:p>
            </p:txBody>
          </p:sp>
          <p:sp>
            <p:nvSpPr>
              <p:cNvPr id="9307" name="Text Box 111"/>
              <p:cNvSpPr txBox="1">
                <a:spLocks noChangeArrowheads="1"/>
              </p:cNvSpPr>
              <p:nvPr/>
            </p:nvSpPr>
            <p:spPr bwMode="auto">
              <a:xfrm>
                <a:off x="4374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 i="1"/>
                  <a:t>(Link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8" name="Text Box 112"/>
              <p:cNvSpPr txBox="1">
                <a:spLocks noChangeArrowheads="1"/>
              </p:cNvSpPr>
              <p:nvPr/>
            </p:nvSpPr>
            <p:spPr bwMode="auto">
              <a:xfrm>
                <a:off x="582" y="2118"/>
                <a:ext cx="71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eaLnBrk="1" hangingPunct="1"/>
                <a:r>
                  <a:rPr lang="en-US"/>
                  <a:t>(</a:t>
                </a:r>
                <a:r>
                  <a:rPr lang="en-US" i="1"/>
                  <a:t>Link key, A, B</a:t>
                </a:r>
                <a:r>
                  <a:rPr lang="en-US"/>
                  <a:t>)</a:t>
                </a:r>
                <a:endParaRPr lang="en-US" i="1"/>
              </a:p>
            </p:txBody>
          </p:sp>
          <p:sp>
            <p:nvSpPr>
              <p:cNvPr id="9309" name="Line 113"/>
              <p:cNvSpPr>
                <a:spLocks noChangeShapeType="1"/>
              </p:cNvSpPr>
              <p:nvPr/>
            </p:nvSpPr>
            <p:spPr bwMode="auto">
              <a:xfrm>
                <a:off x="2282" y="1831"/>
                <a:ext cx="0" cy="3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0" name="Line 114"/>
              <p:cNvSpPr>
                <a:spLocks noChangeShapeType="1"/>
              </p:cNvSpPr>
              <p:nvPr/>
            </p:nvSpPr>
            <p:spPr bwMode="auto">
              <a:xfrm>
                <a:off x="3408" y="1821"/>
                <a:ext cx="0" cy="3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1" name="Line 115"/>
              <p:cNvSpPr>
                <a:spLocks noChangeShapeType="1"/>
              </p:cNvSpPr>
              <p:nvPr/>
            </p:nvSpPr>
            <p:spPr bwMode="auto">
              <a:xfrm flipH="1" flipV="1">
                <a:off x="1296" y="2160"/>
                <a:ext cx="986" cy="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2" name="Line 116"/>
              <p:cNvSpPr>
                <a:spLocks noChangeShapeType="1"/>
              </p:cNvSpPr>
              <p:nvPr/>
            </p:nvSpPr>
            <p:spPr bwMode="auto">
              <a:xfrm flipH="1" flipV="1">
                <a:off x="3413" y="2157"/>
                <a:ext cx="1003" cy="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9313" name="AutoShape 117"/>
              <p:cNvSpPr>
                <a:spLocks noChangeArrowheads="1"/>
              </p:cNvSpPr>
              <p:nvPr/>
            </p:nvSpPr>
            <p:spPr bwMode="auto">
              <a:xfrm>
                <a:off x="1945" y="98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4" name="AutoShape 118"/>
              <p:cNvSpPr>
                <a:spLocks noChangeArrowheads="1"/>
              </p:cNvSpPr>
              <p:nvPr/>
            </p:nvSpPr>
            <p:spPr bwMode="auto">
              <a:xfrm rot="10303899">
                <a:off x="3620" y="985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5" name="AutoShape 119"/>
              <p:cNvSpPr>
                <a:spLocks noChangeArrowheads="1"/>
              </p:cNvSpPr>
              <p:nvPr/>
            </p:nvSpPr>
            <p:spPr bwMode="auto">
              <a:xfrm rot="10303899">
                <a:off x="5064" y="1588"/>
                <a:ext cx="123" cy="195"/>
              </a:xfrm>
              <a:prstGeom prst="curvedRightArrow">
                <a:avLst>
                  <a:gd name="adj1" fmla="val 31707"/>
                  <a:gd name="adj2" fmla="val 63415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16" name="AutoShape 120"/>
              <p:cNvSpPr>
                <a:spLocks noChangeArrowheads="1"/>
              </p:cNvSpPr>
              <p:nvPr/>
            </p:nvSpPr>
            <p:spPr bwMode="auto">
              <a:xfrm>
                <a:off x="560" y="1635"/>
                <a:ext cx="122" cy="195"/>
              </a:xfrm>
              <a:prstGeom prst="curvedRightArrow">
                <a:avLst>
                  <a:gd name="adj1" fmla="val 31967"/>
                  <a:gd name="adj2" fmla="val 63934"/>
                  <a:gd name="adj3" fmla="val 33333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72" name="AutoShape 121"/>
            <p:cNvSpPr>
              <a:spLocks noChangeArrowheads="1"/>
            </p:cNvSpPr>
            <p:nvPr/>
          </p:nvSpPr>
          <p:spPr bwMode="auto">
            <a:xfrm>
              <a:off x="530" y="2646"/>
              <a:ext cx="122" cy="195"/>
            </a:xfrm>
            <a:prstGeom prst="curvedRightArrow">
              <a:avLst>
                <a:gd name="adj1" fmla="val 31967"/>
                <a:gd name="adj2" fmla="val 63934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3" name="AutoShape 122"/>
            <p:cNvSpPr>
              <a:spLocks noChangeArrowheads="1"/>
            </p:cNvSpPr>
            <p:nvPr/>
          </p:nvSpPr>
          <p:spPr bwMode="auto">
            <a:xfrm rot="10303899">
              <a:off x="5064" y="2622"/>
              <a:ext cx="123" cy="194"/>
            </a:xfrm>
            <a:prstGeom prst="curvedRightArrow">
              <a:avLst>
                <a:gd name="adj1" fmla="val 31545"/>
                <a:gd name="adj2" fmla="val 63089"/>
                <a:gd name="adj3" fmla="val 33333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2" name="Rectangle 124"/>
          <p:cNvSpPr>
            <a:spLocks noChangeArrowheads="1"/>
          </p:cNvSpPr>
          <p:nvPr/>
        </p:nvSpPr>
        <p:spPr bwMode="auto">
          <a:xfrm>
            <a:off x="0" y="533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Security Architectural Framework: Overview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11604" y="533400"/>
            <a:ext cx="9057351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Optimized Mappings Key Establishment to 802.11 Architecture</a:t>
            </a:r>
          </a:p>
          <a:p>
            <a:pPr algn="r"/>
            <a:r>
              <a:rPr lang="en-US" sz="2400" b="1" i="1" dirty="0" smtClean="0"/>
              <a:t>With only 3</a:t>
            </a:r>
            <a:r>
              <a:rPr lang="en-US" sz="2400" b="1" i="1" baseline="30000" dirty="0" smtClean="0"/>
              <a:t>rd</a:t>
            </a:r>
            <a:r>
              <a:rPr lang="en-US" sz="2400" b="1" i="1" dirty="0" smtClean="0"/>
              <a:t> Party Authorization, DHCP IP Address Assignment</a:t>
            </a:r>
            <a:endParaRPr lang="en-US" sz="2400" b="1" i="1" dirty="0"/>
          </a:p>
        </p:txBody>
      </p:sp>
      <p:grpSp>
        <p:nvGrpSpPr>
          <p:cNvPr id="2" name="Group 212"/>
          <p:cNvGrpSpPr/>
          <p:nvPr/>
        </p:nvGrpSpPr>
        <p:grpSpPr>
          <a:xfrm>
            <a:off x="228600" y="1524000"/>
            <a:ext cx="8915400" cy="4672786"/>
            <a:chOff x="228600" y="1543050"/>
            <a:chExt cx="8915400" cy="4672786"/>
          </a:xfrm>
        </p:grpSpPr>
        <p:grpSp>
          <p:nvGrpSpPr>
            <p:cNvPr id="3" name="Group 121"/>
            <p:cNvGrpSpPr/>
            <p:nvPr/>
          </p:nvGrpSpPr>
          <p:grpSpPr>
            <a:xfrm>
              <a:off x="228600" y="1543050"/>
              <a:ext cx="8915400" cy="2253436"/>
              <a:chOff x="228600" y="1238250"/>
              <a:chExt cx="8915400" cy="2253436"/>
            </a:xfrm>
          </p:grpSpPr>
          <p:grpSp>
            <p:nvGrpSpPr>
              <p:cNvPr id="4" name="Group 56"/>
              <p:cNvGrpSpPr/>
              <p:nvPr/>
            </p:nvGrpSpPr>
            <p:grpSpPr>
              <a:xfrm>
                <a:off x="1533525" y="1238250"/>
                <a:ext cx="5529263" cy="2253436"/>
                <a:chOff x="152400" y="995363"/>
                <a:chExt cx="5529263" cy="2253436"/>
              </a:xfrm>
            </p:grpSpPr>
            <p:sp>
              <p:nvSpPr>
                <p:cNvPr id="134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5" name="Group 5"/>
                <p:cNvGrpSpPr>
                  <a:grpSpLocks/>
                </p:cNvGrpSpPr>
                <p:nvPr/>
              </p:nvGrpSpPr>
              <p:grpSpPr bwMode="auto">
                <a:xfrm>
                  <a:off x="1524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8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A</a:t>
                    </a:r>
                  </a:p>
                </p:txBody>
              </p:sp>
            </p:grpSp>
            <p:sp>
              <p:nvSpPr>
                <p:cNvPr id="136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19812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16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64" y="912"/>
                    <a:ext cx="175" cy="1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pPr eaLnBrk="1" hangingPunct="1"/>
                    <a:r>
                      <a:rPr lang="en-US" i="1"/>
                      <a:t>B</a:t>
                    </a:r>
                  </a:p>
                </p:txBody>
              </p:sp>
            </p:grpSp>
            <p:sp>
              <p:nvSpPr>
                <p:cNvPr id="138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39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1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X</a:t>
                  </a:r>
                  <a:r>
                    <a:rPr lang="en-US" dirty="0" smtClean="0"/>
                    <a:t>,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 smtClean="0">
                      <a:solidFill>
                        <a:srgbClr val="0070C0"/>
                      </a:solidFill>
                    </a:rPr>
                    <a:t>A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43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/>
                    <a:t>Random </a:t>
                  </a:r>
                  <a:r>
                    <a:rPr lang="en-US" i="1" dirty="0" smtClean="0">
                      <a:solidFill>
                        <a:schemeClr val="accent2"/>
                      </a:solidFill>
                    </a:rPr>
                    <a:t>Y</a:t>
                  </a:r>
                  <a:r>
                    <a:rPr lang="en-US" dirty="0" smtClean="0"/>
                    <a:t>,</a:t>
                  </a:r>
                  <a:r>
                    <a:rPr lang="en-US" dirty="0" smtClean="0">
                      <a:solidFill>
                        <a:schemeClr val="accent2"/>
                      </a:solidFill>
                    </a:rPr>
                    <a:t> </a:t>
                  </a:r>
                  <a:r>
                    <a:rPr lang="en-US" i="1" dirty="0" smtClean="0"/>
                    <a:t>Certificate </a:t>
                  </a:r>
                  <a:r>
                    <a:rPr lang="en-US" i="1" dirty="0" smtClean="0">
                      <a:solidFill>
                        <a:srgbClr val="0070C0"/>
                      </a:solidFill>
                    </a:rPr>
                    <a:t>Q</a:t>
                  </a:r>
                  <a:r>
                    <a:rPr lang="en-US" baseline="-25000" dirty="0">
                      <a:solidFill>
                        <a:srgbClr val="0070C0"/>
                      </a:solidFill>
                    </a:rPr>
                    <a:t>B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44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5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messages</a:t>
                  </a:r>
                </a:p>
              </p:txBody>
            </p:sp>
            <p:sp>
              <p:nvSpPr>
                <p:cNvPr id="146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62576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>
                      <a:solidFill>
                        <a:schemeClr val="accent2"/>
                      </a:solidFill>
                    </a:rPr>
                    <a:t>MAC</a:t>
                  </a:r>
                  <a:r>
                    <a:rPr lang="en-US" dirty="0"/>
                    <a:t> over </a:t>
                  </a:r>
                  <a:r>
                    <a:rPr lang="en-US" dirty="0" smtClean="0"/>
                    <a:t>messages </a:t>
                  </a:r>
                  <a:r>
                    <a:rPr lang="en-US" dirty="0" smtClean="0">
                      <a:solidFill>
                        <a:srgbClr val="7030A0"/>
                      </a:solidFill>
                    </a:rPr>
                    <a:t>&amp;</a:t>
                  </a:r>
                  <a:endParaRPr lang="en-US" dirty="0"/>
                </a:p>
              </p:txBody>
            </p:sp>
            <p:grpSp>
              <p:nvGrpSpPr>
                <p:cNvPr id="7" name="Group 9"/>
                <p:cNvGrpSpPr>
                  <a:grpSpLocks/>
                </p:cNvGrpSpPr>
                <p:nvPr/>
              </p:nvGrpSpPr>
              <p:grpSpPr bwMode="auto">
                <a:xfrm>
                  <a:off x="3810001" y="1066800"/>
                  <a:ext cx="576263" cy="304800"/>
                  <a:chOff x="816" y="912"/>
                  <a:chExt cx="363" cy="192"/>
                </a:xfrm>
              </p:grpSpPr>
              <p:sp>
                <p:nvSpPr>
                  <p:cNvPr id="163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4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i="1" dirty="0" smtClean="0"/>
                      <a:t>KDC</a:t>
                    </a:r>
                    <a:endParaRPr lang="en-US" i="1" dirty="0"/>
                  </a:p>
                </p:txBody>
              </p:sp>
            </p:grpSp>
            <p:sp>
              <p:nvSpPr>
                <p:cNvPr id="148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49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, 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endParaRPr lang="en-US" i="1" baseline="-25000" dirty="0" smtClean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  <a:p>
                  <a:pPr algn="ctr" eaLnBrk="1" hangingPunct="1"/>
                  <a:endParaRPr lang="en-US" i="1" dirty="0">
                    <a:solidFill>
                      <a:schemeClr val="accent2">
                        <a:lumMod val="75000"/>
                      </a:schemeClr>
                    </a:solidFill>
                  </a:endParaRPr>
                </a:p>
              </p:txBody>
            </p:sp>
            <p:sp>
              <p:nvSpPr>
                <p:cNvPr id="15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952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2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8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161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1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54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2362200" y="2590800"/>
                  <a:ext cx="1548789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A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</a:p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(</a:t>
                  </a:r>
                  <a:r>
                    <a:rPr lang="en-US" i="1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Id</a:t>
                  </a:r>
                  <a:r>
                    <a:rPr lang="en-US" baseline="-25000" dirty="0" err="1" smtClean="0">
                      <a:solidFill>
                        <a:schemeClr val="accent2">
                          <a:lumMod val="75000"/>
                        </a:schemeClr>
                      </a:solidFill>
                    </a:rPr>
                    <a:t>B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)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56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7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952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295275" y="2957513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27" name="Left Brace 126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Left Brace 127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TextBox 128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30" name="TextBox 129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841767" y="2895600"/>
                <a:ext cx="23022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smtClean="0">
                    <a:solidFill>
                      <a:schemeClr val="accent2">
                        <a:lumMod val="75000"/>
                      </a:schemeClr>
                    </a:solidFill>
                  </a:rPr>
                  <a:t>A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,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i="1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i="1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d</a:t>
                </a:r>
                <a:r>
                  <a:rPr lang="en-US" baseline="-25000" dirty="0" err="1" smtClean="0">
                    <a:solidFill>
                      <a:schemeClr val="accent2">
                        <a:lumMod val="75000"/>
                      </a:schemeClr>
                    </a:solidFill>
                  </a:rPr>
                  <a:t>B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32" name="Right Brace 131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  <p:grpSp>
          <p:nvGrpSpPr>
            <p:cNvPr id="9" name="Group 168"/>
            <p:cNvGrpSpPr/>
            <p:nvPr/>
          </p:nvGrpSpPr>
          <p:grpSpPr>
            <a:xfrm>
              <a:off x="228600" y="3962400"/>
              <a:ext cx="8915400" cy="2253436"/>
              <a:chOff x="228600" y="1238250"/>
              <a:chExt cx="8915400" cy="2253436"/>
            </a:xfrm>
          </p:grpSpPr>
          <p:grpSp>
            <p:nvGrpSpPr>
              <p:cNvPr id="10" name="Group 56"/>
              <p:cNvGrpSpPr/>
              <p:nvPr/>
            </p:nvGrpSpPr>
            <p:grpSpPr>
              <a:xfrm>
                <a:off x="1524000" y="1238250"/>
                <a:ext cx="5538788" cy="2253436"/>
                <a:chOff x="142875" y="995363"/>
                <a:chExt cx="5538788" cy="2253436"/>
              </a:xfrm>
            </p:grpSpPr>
            <p:sp>
              <p:nvSpPr>
                <p:cNvPr id="178" name="Text Box 3"/>
                <p:cNvSpPr txBox="1">
                  <a:spLocks noChangeArrowheads="1"/>
                </p:cNvSpPr>
                <p:nvPr/>
              </p:nvSpPr>
              <p:spPr bwMode="auto">
                <a:xfrm>
                  <a:off x="788988" y="995363"/>
                  <a:ext cx="290512" cy="82232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endParaRPr lang="en-GB" sz="2400"/>
                </a:p>
                <a:p>
                  <a:pPr>
                    <a:buFontTx/>
                    <a:buChar char="•"/>
                  </a:pPr>
                  <a:endParaRPr lang="en-GB" sz="2400"/>
                </a:p>
              </p:txBody>
            </p:sp>
            <p:grpSp>
              <p:nvGrpSpPr>
                <p:cNvPr id="11" name="Group 5"/>
                <p:cNvGrpSpPr>
                  <a:grpSpLocks/>
                </p:cNvGrpSpPr>
                <p:nvPr/>
              </p:nvGrpSpPr>
              <p:grpSpPr bwMode="auto">
                <a:xfrm>
                  <a:off x="142875" y="1066800"/>
                  <a:ext cx="466725" cy="304800"/>
                  <a:chOff x="810" y="912"/>
                  <a:chExt cx="294" cy="192"/>
                </a:xfrm>
              </p:grpSpPr>
              <p:sp>
                <p:nvSpPr>
                  <p:cNvPr id="211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FFC00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2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289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STA</a:t>
                    </a:r>
                    <a:endParaRPr lang="en-US" i="1" dirty="0"/>
                  </a:p>
                </p:txBody>
              </p:sp>
            </p:grpSp>
            <p:sp>
              <p:nvSpPr>
                <p:cNvPr id="180" name="Line 8"/>
                <p:cNvSpPr>
                  <a:spLocks noChangeShapeType="1"/>
                </p:cNvSpPr>
                <p:nvPr/>
              </p:nvSpPr>
              <p:spPr bwMode="auto">
                <a:xfrm>
                  <a:off x="381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grpSp>
              <p:nvGrpSpPr>
                <p:cNvPr id="12" name="Group 9"/>
                <p:cNvGrpSpPr>
                  <a:grpSpLocks/>
                </p:cNvGrpSpPr>
                <p:nvPr/>
              </p:nvGrpSpPr>
              <p:grpSpPr bwMode="auto">
                <a:xfrm>
                  <a:off x="1971676" y="1066800"/>
                  <a:ext cx="515938" cy="304800"/>
                  <a:chOff x="810" y="912"/>
                  <a:chExt cx="325" cy="192"/>
                </a:xfrm>
              </p:grpSpPr>
              <p:sp>
                <p:nvSpPr>
                  <p:cNvPr id="209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00B0F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10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0" y="912"/>
                    <a:ext cx="325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AP</a:t>
                    </a:r>
                    <a:endParaRPr lang="en-US" i="1" dirty="0"/>
                  </a:p>
                </p:txBody>
              </p:sp>
            </p:grpSp>
            <p:sp>
              <p:nvSpPr>
                <p:cNvPr id="182" name="Line 12"/>
                <p:cNvSpPr>
                  <a:spLocks noChangeShapeType="1"/>
                </p:cNvSpPr>
                <p:nvPr/>
              </p:nvSpPr>
              <p:spPr bwMode="auto">
                <a:xfrm>
                  <a:off x="22098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3" name="Line 13"/>
                <p:cNvSpPr>
                  <a:spLocks noChangeShapeType="1"/>
                </p:cNvSpPr>
                <p:nvPr/>
              </p:nvSpPr>
              <p:spPr bwMode="auto">
                <a:xfrm>
                  <a:off x="381000" y="16764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4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381000" y="2133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5" name="Line 15"/>
                <p:cNvSpPr>
                  <a:spLocks noChangeShapeType="1"/>
                </p:cNvSpPr>
                <p:nvPr/>
              </p:nvSpPr>
              <p:spPr bwMode="auto">
                <a:xfrm>
                  <a:off x="381000" y="2514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381000" y="1408113"/>
                  <a:ext cx="19050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Request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dirty="0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87" name="Rectangle 17"/>
                <p:cNvSpPr>
                  <a:spLocks noChangeArrowheads="1"/>
                </p:cNvSpPr>
                <p:nvPr/>
              </p:nvSpPr>
              <p:spPr bwMode="auto">
                <a:xfrm>
                  <a:off x="381000" y="1828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/>
                    <a:t>Authentication Response</a:t>
                  </a:r>
                  <a:endParaRPr lang="en-US" dirty="0" smtClean="0">
                    <a:solidFill>
                      <a:srgbClr val="0070C0"/>
                    </a:solidFill>
                  </a:endParaRPr>
                </a:p>
                <a:p>
                  <a:pPr algn="ctr" eaLnBrk="1" hangingPunct="1"/>
                  <a:endParaRPr lang="en-US" i="1" dirty="0"/>
                </a:p>
              </p:txBody>
            </p:sp>
            <p:sp>
              <p:nvSpPr>
                <p:cNvPr id="188" name="Line 18"/>
                <p:cNvSpPr>
                  <a:spLocks noChangeShapeType="1"/>
                </p:cNvSpPr>
                <p:nvPr/>
              </p:nvSpPr>
              <p:spPr bwMode="auto">
                <a:xfrm>
                  <a:off x="381000" y="2895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89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457200" y="2209800"/>
                  <a:ext cx="1585913" cy="27463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Request</a:t>
                  </a:r>
                  <a:endParaRPr lang="en-US" dirty="0"/>
                </a:p>
              </p:txBody>
            </p:sp>
            <p:sp>
              <p:nvSpPr>
                <p:cNvPr id="190" name="Rectangle 20"/>
                <p:cNvSpPr>
                  <a:spLocks noChangeArrowheads="1"/>
                </p:cNvSpPr>
                <p:nvPr/>
              </p:nvSpPr>
              <p:spPr bwMode="auto">
                <a:xfrm>
                  <a:off x="533400" y="2590800"/>
                  <a:ext cx="1540806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smtClean="0">
                      <a:solidFill>
                        <a:schemeClr val="accent2"/>
                      </a:solidFill>
                    </a:rPr>
                    <a:t>Association Response</a:t>
                  </a:r>
                  <a:endParaRPr lang="en-US" dirty="0"/>
                </a:p>
              </p:txBody>
            </p:sp>
            <p:grpSp>
              <p:nvGrpSpPr>
                <p:cNvPr id="13" name="Group 9"/>
                <p:cNvGrpSpPr>
                  <a:grpSpLocks/>
                </p:cNvGrpSpPr>
                <p:nvPr/>
              </p:nvGrpSpPr>
              <p:grpSpPr bwMode="auto">
                <a:xfrm>
                  <a:off x="3810000" y="1066800"/>
                  <a:ext cx="457200" cy="304800"/>
                  <a:chOff x="816" y="912"/>
                  <a:chExt cx="288" cy="192"/>
                </a:xfrm>
              </p:grpSpPr>
              <p:sp>
                <p:nvSpPr>
                  <p:cNvPr id="207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8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2" cy="17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algn="ctr" eaLnBrk="1" hangingPunct="1"/>
                    <a:r>
                      <a:rPr lang="en-US" i="1" dirty="0" smtClean="0"/>
                      <a:t>AS</a:t>
                    </a:r>
                    <a:endParaRPr lang="en-US" i="1" dirty="0"/>
                  </a:p>
                </p:txBody>
              </p:sp>
            </p:grpSp>
            <p:sp>
              <p:nvSpPr>
                <p:cNvPr id="192" name="Line 12"/>
                <p:cNvSpPr>
                  <a:spLocks noChangeShapeType="1"/>
                </p:cNvSpPr>
                <p:nvPr/>
              </p:nvSpPr>
              <p:spPr bwMode="auto">
                <a:xfrm>
                  <a:off x="40386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3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209800" y="1447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Request</a:t>
                  </a:r>
                  <a:endParaRPr lang="en-US" dirty="0">
                    <a:solidFill>
                      <a:srgbClr val="C00000"/>
                    </a:solidFill>
                  </a:endParaRPr>
                </a:p>
              </p:txBody>
            </p:sp>
            <p:sp>
              <p:nvSpPr>
                <p:cNvPr id="194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1752600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5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847975"/>
                  <a:ext cx="1828800" cy="0"/>
                </a:xfrm>
                <a:prstGeom prst="line">
                  <a:avLst/>
                </a:prstGeom>
                <a:noFill/>
                <a:ln w="28575">
                  <a:solidFill>
                    <a:srgbClr val="C0000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6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133600" y="2971800"/>
                  <a:ext cx="1905000" cy="27699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 eaLnBrk="1" hangingPunct="1"/>
                  <a:endParaRPr lang="en-US" i="1" dirty="0" smtClean="0">
                    <a:solidFill>
                      <a:schemeClr val="accent2"/>
                    </a:solidFill>
                  </a:endParaRPr>
                </a:p>
              </p:txBody>
            </p:sp>
            <p:grpSp>
              <p:nvGrpSpPr>
                <p:cNvPr id="14" name="Group 9"/>
                <p:cNvGrpSpPr>
                  <a:grpSpLocks/>
                </p:cNvGrpSpPr>
                <p:nvPr/>
              </p:nvGrpSpPr>
              <p:grpSpPr bwMode="auto">
                <a:xfrm>
                  <a:off x="5105400" y="1066803"/>
                  <a:ext cx="576263" cy="369888"/>
                  <a:chOff x="816" y="912"/>
                  <a:chExt cx="363" cy="233"/>
                </a:xfrm>
              </p:grpSpPr>
              <p:sp>
                <p:nvSpPr>
                  <p:cNvPr id="205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288" cy="192"/>
                  </a:xfrm>
                  <a:prstGeom prst="rect">
                    <a:avLst/>
                  </a:prstGeom>
                  <a:solidFill>
                    <a:srgbClr val="92D050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CA"/>
                  </a:p>
                </p:txBody>
              </p:sp>
              <p:sp>
                <p:nvSpPr>
                  <p:cNvPr id="20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816" y="912"/>
                    <a:ext cx="363" cy="23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square">
                    <a:spAutoFit/>
                  </a:bodyPr>
                  <a:lstStyle/>
                  <a:p>
                    <a:pPr eaLnBrk="1" hangingPunct="1"/>
                    <a:r>
                      <a:rPr lang="en-US" sz="900" i="1" dirty="0" smtClean="0"/>
                      <a:t>DHCP server</a:t>
                    </a:r>
                    <a:endParaRPr lang="en-US" sz="900" i="1" dirty="0"/>
                  </a:p>
                </p:txBody>
              </p:sp>
            </p:grpSp>
            <p:sp>
              <p:nvSpPr>
                <p:cNvPr id="198" name="Line 12"/>
                <p:cNvSpPr>
                  <a:spLocks noChangeShapeType="1"/>
                </p:cNvSpPr>
                <p:nvPr/>
              </p:nvSpPr>
              <p:spPr bwMode="auto">
                <a:xfrm>
                  <a:off x="5334000" y="1371600"/>
                  <a:ext cx="0" cy="1828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199" name="Rectangle 20"/>
                <p:cNvSpPr>
                  <a:spLocks noChangeArrowheads="1"/>
                </p:cNvSpPr>
                <p:nvPr/>
              </p:nvSpPr>
              <p:spPr bwMode="auto">
                <a:xfrm>
                  <a:off x="2200276" y="2590800"/>
                  <a:ext cx="1828800" cy="4616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dirty="0" smtClean="0">
                      <a:solidFill>
                        <a:srgbClr val="C00000"/>
                      </a:solidFill>
                    </a:rPr>
                    <a:t>Auth</a:t>
                  </a:r>
                  <a:r>
                    <a:rPr lang="en-US" u="sng" dirty="0" smtClean="0">
                      <a:solidFill>
                        <a:srgbClr val="C00000"/>
                      </a:solidFill>
                    </a:rPr>
                    <a:t>oriz</a:t>
                  </a:r>
                  <a:r>
                    <a:rPr lang="en-US" dirty="0" smtClean="0">
                      <a:solidFill>
                        <a:srgbClr val="C00000"/>
                      </a:solidFill>
                    </a:rPr>
                    <a:t>ation Response</a:t>
                  </a:r>
                  <a:endParaRPr lang="en-US" i="1" dirty="0" smtClean="0">
                    <a:solidFill>
                      <a:srgbClr val="C00000"/>
                    </a:solidFill>
                  </a:endParaRPr>
                </a:p>
                <a:p>
                  <a:pPr eaLnBrk="1" hangingPunct="1"/>
                  <a:endParaRPr lang="en-US" dirty="0"/>
                </a:p>
              </p:txBody>
            </p:sp>
            <p:sp>
              <p:nvSpPr>
                <p:cNvPr id="200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085975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1" name="Line 15"/>
                <p:cNvSpPr>
                  <a:spLocks noChangeShapeType="1"/>
                </p:cNvSpPr>
                <p:nvPr/>
              </p:nvSpPr>
              <p:spPr bwMode="auto">
                <a:xfrm>
                  <a:off x="2209800" y="2476500"/>
                  <a:ext cx="3124200" cy="0"/>
                </a:xfrm>
                <a:prstGeom prst="line">
                  <a:avLst/>
                </a:prstGeom>
                <a:noFill/>
                <a:ln w="28575">
                  <a:solidFill>
                    <a:srgbClr val="7030A0"/>
                  </a:solidFill>
                  <a:round/>
                  <a:headEnd type="triangl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CA"/>
                </a:p>
              </p:txBody>
            </p:sp>
            <p:sp>
              <p:nvSpPr>
                <p:cNvPr id="202" name="Rectangle 201"/>
                <p:cNvSpPr/>
                <p:nvPr/>
              </p:nvSpPr>
              <p:spPr>
                <a:xfrm>
                  <a:off x="2200275" y="1866900"/>
                  <a:ext cx="18288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Discover, w/ Rapid Commit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3" name="Rectangle 202"/>
                <p:cNvSpPr/>
                <p:nvPr/>
              </p:nvSpPr>
              <p:spPr>
                <a:xfrm>
                  <a:off x="2209800" y="2257425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DHCP ACK, w/ Rapid Commit (IP)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  <p:sp>
              <p:nvSpPr>
                <p:cNvPr id="204" name="Rectangle 203"/>
                <p:cNvSpPr/>
                <p:nvPr/>
              </p:nvSpPr>
              <p:spPr>
                <a:xfrm>
                  <a:off x="304800" y="2971800"/>
                  <a:ext cx="1905000" cy="2308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US" sz="900" dirty="0" smtClean="0">
                      <a:solidFill>
                        <a:srgbClr val="7030A0"/>
                      </a:solidFill>
                    </a:rPr>
                    <a:t> </a:t>
                  </a:r>
                  <a:endParaRPr lang="en-CA" sz="900" dirty="0">
                    <a:solidFill>
                      <a:srgbClr val="7030A0"/>
                    </a:solidFill>
                  </a:endParaRPr>
                </a:p>
              </p:txBody>
            </p:sp>
          </p:grpSp>
          <p:sp>
            <p:nvSpPr>
              <p:cNvPr id="171" name="Left Brace 170"/>
              <p:cNvSpPr/>
              <p:nvPr/>
            </p:nvSpPr>
            <p:spPr bwMode="auto">
              <a:xfrm>
                <a:off x="1524000" y="1900237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2" name="Left Brace 171"/>
              <p:cNvSpPr/>
              <p:nvPr/>
            </p:nvSpPr>
            <p:spPr bwMode="auto">
              <a:xfrm>
                <a:off x="1533525" y="2686050"/>
                <a:ext cx="152400" cy="457200"/>
              </a:xfrm>
              <a:prstGeom prst="lef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242341" y="1981200"/>
                <a:ext cx="135485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Establishment</a:t>
                </a:r>
                <a:endParaRPr lang="en-CA" dirty="0"/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228600" y="2743200"/>
                <a:ext cx="13115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/>
                  <a:t>Key Confirmation</a:t>
                </a:r>
                <a:endParaRPr lang="en-CA" dirty="0"/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6845166" y="2895600"/>
                <a:ext cx="22988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n-US" dirty="0" smtClean="0"/>
                  <a:t>(</a:t>
                </a:r>
                <a:r>
                  <a:rPr lang="en-US" i="1" dirty="0" smtClean="0"/>
                  <a:t>explicit</a:t>
                </a:r>
                <a:r>
                  <a:rPr lang="en-US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Auth</a:t>
                </a:r>
                <a:r>
                  <a:rPr lang="en-US" u="sng" dirty="0" smtClean="0">
                    <a:solidFill>
                      <a:srgbClr val="C00000"/>
                    </a:solidFill>
                  </a:rPr>
                  <a:t>oriz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ation {</a:t>
                </a:r>
                <a:r>
                  <a:rPr lang="en-US" i="1" dirty="0" smtClean="0">
                    <a:solidFill>
                      <a:srgbClr val="0070C0"/>
                    </a:solidFill>
                  </a:rPr>
                  <a:t>STA,AP</a:t>
                </a:r>
                <a:r>
                  <a:rPr lang="en-US" dirty="0" smtClean="0">
                    <a:solidFill>
                      <a:srgbClr val="C00000"/>
                    </a:solidFill>
                  </a:rPr>
                  <a:t>}</a:t>
                </a:r>
                <a:r>
                  <a:rPr lang="en-US" dirty="0" smtClean="0"/>
                  <a:t>)</a:t>
                </a:r>
                <a:endParaRPr lang="en-CA" dirty="0"/>
              </a:p>
            </p:txBody>
          </p:sp>
          <p:sp>
            <p:nvSpPr>
              <p:cNvPr id="176" name="Right Brace 175"/>
              <p:cNvSpPr/>
              <p:nvPr/>
            </p:nvSpPr>
            <p:spPr bwMode="auto">
              <a:xfrm>
                <a:off x="6781800" y="2286000"/>
                <a:ext cx="152400" cy="381000"/>
              </a:xfrm>
              <a:prstGeom prst="rightBrace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1200" b="0" i="0" u="none" strike="noStrike" cap="none" normalizeH="0" baseline="0" dirty="0" smtClean="0">
                  <a:ln>
                    <a:noFill/>
                  </a:ln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934200" y="2362200"/>
                <a:ext cx="16143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solidFill>
                      <a:srgbClr val="7030A0"/>
                    </a:solidFill>
                  </a:rPr>
                  <a:t>IP Address Assignment</a:t>
                </a:r>
                <a:endParaRPr lang="en-CA" dirty="0">
                  <a:solidFill>
                    <a:srgbClr val="7030A0"/>
                  </a:solidFill>
                </a:endParaRPr>
              </a:p>
            </p:txBody>
          </p:sp>
        </p:grpSp>
      </p:grpSp>
      <p:sp>
        <p:nvSpPr>
          <p:cNvPr id="9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René Struik (Struik Security Consultancy)</a:t>
            </a:r>
            <a:endParaRPr lang="en-US" altLang="ja-JP" dirty="0"/>
          </a:p>
        </p:txBody>
      </p:sp>
      <p:sp>
        <p:nvSpPr>
          <p:cNvPr id="94" name="Rectangle 93"/>
          <p:cNvSpPr/>
          <p:nvPr/>
        </p:nvSpPr>
        <p:spPr>
          <a:xfrm>
            <a:off x="1676400" y="22098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1676400" y="4648200"/>
            <a:ext cx="1981200" cy="228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&amp;DHCP Discover, w/ Rapid Commit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1752600" y="5867400"/>
            <a:ext cx="1905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7030A0"/>
                </a:solidFill>
              </a:rPr>
              <a:t>DHCP ACK, w/ Rapid Commit (IP) </a:t>
            </a:r>
            <a:endParaRPr lang="en-CA" sz="900" dirty="0">
              <a:solidFill>
                <a:srgbClr val="7030A0"/>
              </a:solidFill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685800" y="6248400"/>
            <a:ext cx="80772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/>
              <a:t>* Authorization support by third party is optional. Device roles are conceptual only; actual role to device mapping implementation-dependent .</a:t>
            </a:r>
            <a:endParaRPr lang="en-CA" sz="1100" dirty="0"/>
          </a:p>
        </p:txBody>
      </p:sp>
      <p:sp>
        <p:nvSpPr>
          <p:cNvPr id="101" name="Rectangle 100"/>
          <p:cNvSpPr/>
          <p:nvPr/>
        </p:nvSpPr>
        <p:spPr>
          <a:xfrm>
            <a:off x="1752600" y="60198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 smtClean="0">
                <a:solidFill>
                  <a:srgbClr val="C00000"/>
                </a:solidFill>
              </a:rPr>
              <a:t>{&amp; Authorization Response </a:t>
            </a:r>
            <a:r>
              <a:rPr lang="en-US" sz="900" dirty="0" smtClean="0">
                <a:solidFill>
                  <a:schemeClr val="accent6"/>
                </a:solidFill>
              </a:rPr>
              <a:t>AP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1752600" y="3657600"/>
            <a:ext cx="18288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rgbClr val="C00000"/>
                </a:solidFill>
              </a:rPr>
              <a:t>{ &amp; Authorization Response </a:t>
            </a:r>
            <a:r>
              <a:rPr lang="en-US" sz="900" i="1" dirty="0" err="1" smtClean="0">
                <a:solidFill>
                  <a:schemeClr val="accent6"/>
                </a:solidFill>
              </a:rPr>
              <a:t>Id</a:t>
            </a:r>
            <a:r>
              <a:rPr lang="en-US" sz="900" baseline="-25000" dirty="0" err="1" smtClean="0">
                <a:solidFill>
                  <a:schemeClr val="accent6"/>
                </a:solidFill>
              </a:rPr>
              <a:t>B</a:t>
            </a:r>
            <a:r>
              <a:rPr lang="en-US" sz="900" dirty="0" smtClean="0">
                <a:solidFill>
                  <a:srgbClr val="C00000"/>
                </a:solidFill>
              </a:rPr>
              <a:t>}</a:t>
            </a:r>
            <a:endParaRPr lang="en-US" sz="900" i="1" dirty="0" smtClean="0">
              <a:solidFill>
                <a:srgbClr val="C0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086600" y="3962400"/>
            <a:ext cx="2057400" cy="1107996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IP address assignment serves as</a:t>
            </a:r>
          </a:p>
          <a:p>
            <a:r>
              <a:rPr lang="en-CA" sz="1100" dirty="0" smtClean="0"/>
              <a:t>illustration only of more general configuration step (in </a:t>
            </a:r>
            <a:r>
              <a:rPr lang="en-CA" sz="1100" dirty="0" err="1" smtClean="0"/>
              <a:t>agressive</a:t>
            </a:r>
            <a:r>
              <a:rPr lang="en-CA" sz="1100" dirty="0" smtClean="0"/>
              <a:t> mode); may be preferred to postpone till key confirmation stage.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FD2535EC-F787-481F-9D85-5443485366BF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Security Architectural Framework – Design Aspects</a:t>
            </a:r>
            <a:endParaRPr lang="en-US" sz="20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0" y="914400"/>
            <a:ext cx="9144000" cy="927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sz="2000" b="1"/>
          </a:p>
          <a:p>
            <a:pPr>
              <a:lnSpc>
                <a:spcPct val="90000"/>
              </a:lnSpc>
            </a:pPr>
            <a:endParaRPr lang="en-US" sz="1800"/>
          </a:p>
          <a:p>
            <a:endParaRPr lang="en-US" sz="1800">
              <a:sym typeface="Symbol" pitchFamily="18" charset="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219200"/>
            <a:ext cx="9144000" cy="557075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Various aspects, including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Security Policy and Trust Model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dirty="0"/>
              <a:t> Configuration and Installation</a:t>
            </a:r>
          </a:p>
          <a:p>
            <a:pPr>
              <a:buFont typeface="Symbol" pitchFamily="18" charset="2"/>
              <a:buChar char="-"/>
              <a:defRPr/>
            </a:pPr>
            <a:r>
              <a:rPr lang="en-US" sz="2000" b="1" dirty="0"/>
              <a:t> </a:t>
            </a:r>
            <a:r>
              <a:rPr lang="en-US" sz="2000" dirty="0"/>
              <a:t>Protocol design aspects</a:t>
            </a:r>
          </a:p>
          <a:p>
            <a:pPr>
              <a:defRPr/>
            </a:pPr>
            <a:endParaRPr lang="en-US" sz="2000" dirty="0"/>
          </a:p>
          <a:p>
            <a:pPr>
              <a:buFont typeface="Symbol" pitchFamily="18" charset="2"/>
              <a:buChar char="-"/>
              <a:defRPr/>
            </a:pPr>
            <a:endParaRPr lang="en-US" sz="2000" b="1" dirty="0"/>
          </a:p>
          <a:p>
            <a:pPr>
              <a:defRPr/>
            </a:pPr>
            <a:endParaRPr lang="en-US" sz="2000" b="1" dirty="0">
              <a:latin typeface="+mn-lt"/>
            </a:endParaRPr>
          </a:p>
          <a:p>
            <a:pPr>
              <a:defRPr/>
            </a:pPr>
            <a:endParaRPr lang="en-US" sz="2000" dirty="0"/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endParaRPr lang="en-US" sz="2000" dirty="0">
              <a:latin typeface="+mj-lt"/>
            </a:endParaRPr>
          </a:p>
          <a:p>
            <a:pPr>
              <a:defRPr/>
            </a:pPr>
            <a:r>
              <a:rPr lang="en-US" sz="2000" dirty="0">
                <a:latin typeface="+mj-lt"/>
              </a:rPr>
              <a:t>For details, </a:t>
            </a:r>
            <a:r>
              <a:rPr lang="en-US" sz="2000" dirty="0" smtClean="0">
                <a:latin typeface="+mj-lt"/>
              </a:rPr>
              <a:t>see, e.g., </a:t>
            </a:r>
            <a:r>
              <a:rPr lang="en-US" dirty="0" smtClean="0">
                <a:latin typeface="+mn-lt"/>
              </a:rPr>
              <a:t>draft-struik-6lowapp-security-considerations-00</a:t>
            </a:r>
          </a:p>
          <a:p>
            <a:pPr>
              <a:defRPr/>
            </a:pPr>
            <a:r>
              <a:rPr lang="en-US" dirty="0" smtClean="0">
                <a:latin typeface="+mn-lt"/>
              </a:rPr>
              <a:t>		       </a:t>
            </a:r>
            <a:r>
              <a:rPr lang="en-CA" dirty="0" smtClean="0">
                <a:latin typeface="+mn-lt"/>
              </a:rPr>
              <a:t>draft-garcia-core-security-03</a:t>
            </a:r>
          </a:p>
          <a:p>
            <a:pPr>
              <a:defRPr/>
            </a:pPr>
            <a:endParaRPr lang="en-US" dirty="0" smtClean="0">
              <a:latin typeface="+mn-lt"/>
            </a:endParaRPr>
          </a:p>
          <a:p>
            <a:pPr>
              <a:defRPr/>
            </a:pPr>
            <a:r>
              <a:rPr lang="en-US" dirty="0" smtClean="0">
                <a:latin typeface="+mn-lt"/>
              </a:rPr>
              <a:t>		</a:t>
            </a:r>
            <a:endParaRPr lang="en-US" dirty="0">
              <a:latin typeface="+mn-lt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09600" y="2819400"/>
            <a:ext cx="7024688" cy="1924050"/>
            <a:chOff x="240" y="2976"/>
            <a:chExt cx="4425" cy="1212"/>
          </a:xfrm>
        </p:grpSpPr>
        <p:sp>
          <p:nvSpPr>
            <p:cNvPr id="10249" name="Rectangle 5"/>
            <p:cNvSpPr>
              <a:spLocks noChangeArrowheads="1"/>
            </p:cNvSpPr>
            <p:nvPr/>
          </p:nvSpPr>
          <p:spPr bwMode="auto">
            <a:xfrm>
              <a:off x="240" y="2976"/>
              <a:ext cx="4368" cy="1200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FFFF99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2160" y="2976"/>
              <a:ext cx="2505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Security </a:t>
              </a:r>
              <a:r>
                <a:rPr lang="en-US" sz="1700" b="1" dirty="0" smtClean="0">
                  <a:latin typeface="Arial" charset="0"/>
                  <a:cs typeface="Arial" charset="0"/>
                </a:rPr>
                <a:t>constraints  </a:t>
              </a:r>
              <a:endParaRPr lang="en-US" sz="1700" b="1" dirty="0">
                <a:latin typeface="Arial" charset="0"/>
                <a:cs typeface="Arial" charset="0"/>
              </a:endParaRP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Decentralized key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Flexible configuration and trust model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impact key compromise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Automatic lifecycle management 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communication overhead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implementation cost</a:t>
              </a: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>
              <a:off x="240" y="2976"/>
              <a:ext cx="1939" cy="121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en-US" sz="1700" b="1" dirty="0">
                  <a:latin typeface="Arial" charset="0"/>
                  <a:cs typeface="Arial" charset="0"/>
                </a:rPr>
                <a:t>Adhoc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No centralized management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Promiscuous behavior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Unreliability</a:t>
              </a:r>
            </a:p>
            <a:p>
              <a:r>
                <a:rPr lang="en-US" sz="1700" b="1" dirty="0">
                  <a:latin typeface="Arial" charset="0"/>
                  <a:cs typeface="Arial" charset="0"/>
                </a:rPr>
                <a:t>Sensor networks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energy consumption</a:t>
              </a:r>
            </a:p>
            <a:p>
              <a:pPr>
                <a:buFont typeface="Wingdings" pitchFamily="2" charset="2"/>
                <a:buChar char="§"/>
              </a:pPr>
              <a:r>
                <a:rPr lang="en-US" sz="1700" dirty="0">
                  <a:latin typeface="Arial" charset="0"/>
                  <a:cs typeface="Arial" charset="0"/>
                </a:rPr>
                <a:t> Low manufacturing cost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126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6368AE84-21DE-4A56-80D6-D5C266F2CC24}" type="slidenum">
              <a:rPr lang="en-US" smtClean="0"/>
              <a:pPr/>
              <a:t>81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1276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1278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1323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4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1282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5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88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9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0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1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3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1294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295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6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297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9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0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1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2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3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4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5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6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7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308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1309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1310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1311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1312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1313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1314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1315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1316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7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8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319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1320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1321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1322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1271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3581400" y="3505200"/>
            <a:ext cx="4505325" cy="2073275"/>
            <a:chOff x="2256" y="2208"/>
            <a:chExt cx="2838" cy="1306"/>
          </a:xfrm>
        </p:grpSpPr>
        <p:sp>
          <p:nvSpPr>
            <p:cNvPr id="11273" name="Oval 73"/>
            <p:cNvSpPr>
              <a:spLocks noChangeArrowheads="1"/>
            </p:cNvSpPr>
            <p:nvPr/>
          </p:nvSpPr>
          <p:spPr bwMode="auto">
            <a:xfrm>
              <a:off x="2256" y="2208"/>
              <a:ext cx="1200" cy="864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b="1">
                <a:latin typeface="Times" charset="0"/>
              </a:endParaRPr>
            </a:p>
          </p:txBody>
        </p:sp>
        <p:sp>
          <p:nvSpPr>
            <p:cNvPr id="11274" name="Line 74"/>
            <p:cNvSpPr>
              <a:spLocks noChangeShapeType="1"/>
            </p:cNvSpPr>
            <p:nvPr/>
          </p:nvSpPr>
          <p:spPr bwMode="auto">
            <a:xfrm>
              <a:off x="3408" y="2832"/>
              <a:ext cx="624" cy="528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1275" name="Text Box 75"/>
            <p:cNvSpPr txBox="1">
              <a:spLocks noChangeArrowheads="1"/>
            </p:cNvSpPr>
            <p:nvPr/>
          </p:nvSpPr>
          <p:spPr bwMode="auto">
            <a:xfrm>
              <a:off x="4032" y="3264"/>
              <a:ext cx="106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b="1">
                  <a:solidFill>
                    <a:schemeClr val="accent2"/>
                  </a:solidFill>
                  <a:latin typeface="Times" charset="0"/>
                </a:rPr>
                <a:t>Trust binding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229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712422D-0BEA-455D-A3CE-E44B6521D98F}" type="slidenum">
              <a:rPr lang="en-US" smtClean="0"/>
              <a:pPr/>
              <a:t>82</a:t>
            </a:fld>
            <a:endParaRPr lang="en-US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914400" y="947738"/>
            <a:ext cx="4419600" cy="5867400"/>
            <a:chOff x="576" y="597"/>
            <a:chExt cx="2784" cy="3696"/>
          </a:xfrm>
        </p:grpSpPr>
        <p:sp>
          <p:nvSpPr>
            <p:cNvPr id="12299" name="Rectangle 3"/>
            <p:cNvSpPr>
              <a:spLocks noChangeArrowheads="1"/>
            </p:cNvSpPr>
            <p:nvPr/>
          </p:nvSpPr>
          <p:spPr bwMode="auto">
            <a:xfrm>
              <a:off x="576" y="768"/>
              <a:ext cx="2784" cy="3072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0" name="Rectangle 4"/>
            <p:cNvSpPr>
              <a:spLocks noChangeArrowheads="1"/>
            </p:cNvSpPr>
            <p:nvPr/>
          </p:nvSpPr>
          <p:spPr bwMode="auto">
            <a:xfrm>
              <a:off x="2400" y="865"/>
              <a:ext cx="864" cy="2879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latin typeface="Arial" charset="0"/>
              </a:endParaRPr>
            </a:p>
          </p:txBody>
        </p:sp>
        <p:sp>
          <p:nvSpPr>
            <p:cNvPr id="12301" name="Rectangle 5"/>
            <p:cNvSpPr>
              <a:spLocks noChangeArrowheads="1"/>
            </p:cNvSpPr>
            <p:nvPr/>
          </p:nvSpPr>
          <p:spPr bwMode="auto">
            <a:xfrm>
              <a:off x="2400" y="2640"/>
              <a:ext cx="862" cy="1104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Rectangle 6"/>
            <p:cNvSpPr>
              <a:spLocks noChangeArrowheads="1"/>
            </p:cNvSpPr>
            <p:nvPr/>
          </p:nvSpPr>
          <p:spPr bwMode="auto">
            <a:xfrm>
              <a:off x="1511" y="864"/>
              <a:ext cx="841" cy="2897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3" name="Rectangle 7"/>
            <p:cNvSpPr>
              <a:spLocks noChangeArrowheads="1"/>
            </p:cNvSpPr>
            <p:nvPr/>
          </p:nvSpPr>
          <p:spPr bwMode="auto">
            <a:xfrm>
              <a:off x="633" y="864"/>
              <a:ext cx="807" cy="2889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781" y="3216"/>
              <a:ext cx="528" cy="414"/>
              <a:chOff x="816" y="3216"/>
              <a:chExt cx="528" cy="414"/>
            </a:xfrm>
          </p:grpSpPr>
          <p:sp>
            <p:nvSpPr>
              <p:cNvPr id="12346" name="Rectangle 9"/>
              <p:cNvSpPr>
                <a:spLocks noChangeArrowheads="1"/>
              </p:cNvSpPr>
              <p:nvPr/>
            </p:nvSpPr>
            <p:spPr bwMode="auto">
              <a:xfrm>
                <a:off x="816" y="3216"/>
                <a:ext cx="528" cy="414"/>
              </a:xfrm>
              <a:prstGeom prst="rect">
                <a:avLst/>
              </a:prstGeom>
              <a:solidFill>
                <a:srgbClr val="59595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47" name="Rectangle 10"/>
              <p:cNvSpPr>
                <a:spLocks noChangeArrowheads="1"/>
              </p:cNvSpPr>
              <p:nvPr/>
            </p:nvSpPr>
            <p:spPr bwMode="auto">
              <a:xfrm>
                <a:off x="864" y="3312"/>
                <a:ext cx="383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PHY</a:t>
                </a:r>
              </a:p>
              <a:p>
                <a:pPr algn="ctr" eaLnBrk="1" hangingPunct="1"/>
                <a:r>
                  <a:rPr lang="en-US">
                    <a:solidFill>
                      <a:srgbClr val="000000"/>
                    </a:solidFill>
                    <a:latin typeface="Arial" charset="0"/>
                  </a:rPr>
                  <a:t>functions</a:t>
                </a:r>
                <a:endParaRPr lang="en-US">
                  <a:latin typeface="Arial" charset="0"/>
                </a:endParaRPr>
              </a:p>
            </p:txBody>
          </p:sp>
        </p:grpSp>
        <p:sp>
          <p:nvSpPr>
            <p:cNvPr id="12305" name="Rectangle 11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6" name="Rectangle 12"/>
            <p:cNvSpPr>
              <a:spLocks noChangeArrowheads="1"/>
            </p:cNvSpPr>
            <p:nvPr/>
          </p:nvSpPr>
          <p:spPr bwMode="auto">
            <a:xfrm>
              <a:off x="748" y="26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7" name="Rectangle 13"/>
            <p:cNvSpPr>
              <a:spLocks noChangeArrowheads="1"/>
            </p:cNvSpPr>
            <p:nvPr/>
          </p:nvSpPr>
          <p:spPr bwMode="auto">
            <a:xfrm>
              <a:off x="865" y="2773"/>
              <a:ext cx="40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08" name="Rectangle 14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9" name="Rectangle 15"/>
            <p:cNvSpPr>
              <a:spLocks noChangeArrowheads="1"/>
            </p:cNvSpPr>
            <p:nvPr/>
          </p:nvSpPr>
          <p:spPr bwMode="auto">
            <a:xfrm>
              <a:off x="748" y="21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0" name="Rectangle 16"/>
            <p:cNvSpPr>
              <a:spLocks noChangeArrowheads="1"/>
            </p:cNvSpPr>
            <p:nvPr/>
          </p:nvSpPr>
          <p:spPr bwMode="auto">
            <a:xfrm>
              <a:off x="829" y="2208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1" name="Rectangle 17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2" name="Rectangle 18"/>
            <p:cNvSpPr>
              <a:spLocks noChangeArrowheads="1"/>
            </p:cNvSpPr>
            <p:nvPr/>
          </p:nvSpPr>
          <p:spPr bwMode="auto">
            <a:xfrm>
              <a:off x="748" y="1556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Rectangle 19"/>
            <p:cNvSpPr>
              <a:spLocks noChangeArrowheads="1"/>
            </p:cNvSpPr>
            <p:nvPr/>
          </p:nvSpPr>
          <p:spPr bwMode="auto">
            <a:xfrm>
              <a:off x="829" y="1632"/>
              <a:ext cx="410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4" name="Rectangle 20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Rectangle 21"/>
            <p:cNvSpPr>
              <a:spLocks noChangeArrowheads="1"/>
            </p:cNvSpPr>
            <p:nvPr/>
          </p:nvSpPr>
          <p:spPr bwMode="auto">
            <a:xfrm>
              <a:off x="748" y="100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6" name="Rectangle 22"/>
            <p:cNvSpPr>
              <a:spLocks noChangeArrowheads="1"/>
            </p:cNvSpPr>
            <p:nvPr/>
          </p:nvSpPr>
          <p:spPr bwMode="auto">
            <a:xfrm>
              <a:off x="829" y="1104"/>
              <a:ext cx="383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functions</a:t>
              </a:r>
              <a:endParaRPr lang="en-US">
                <a:latin typeface="Arial" charset="0"/>
              </a:endParaRPr>
            </a:p>
          </p:txBody>
        </p:sp>
        <p:sp>
          <p:nvSpPr>
            <p:cNvPr id="12317" name="Text Box 23"/>
            <p:cNvSpPr txBox="1">
              <a:spLocks noChangeArrowheads="1"/>
            </p:cNvSpPr>
            <p:nvPr/>
          </p:nvSpPr>
          <p:spPr bwMode="auto">
            <a:xfrm>
              <a:off x="2544" y="1008"/>
              <a:ext cx="624" cy="40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Device-</a:t>
              </a:r>
            </a:p>
            <a:p>
              <a:pPr algn="ctr"/>
              <a:r>
                <a:rPr lang="en-US">
                  <a:latin typeface="Arial" charset="0"/>
                </a:rPr>
                <a:t>wide 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18" name="Rectangle 24"/>
            <p:cNvSpPr>
              <a:spLocks noChangeArrowheads="1"/>
            </p:cNvSpPr>
            <p:nvPr/>
          </p:nvSpPr>
          <p:spPr bwMode="auto">
            <a:xfrm>
              <a:off x="1665" y="3220"/>
              <a:ext cx="528" cy="414"/>
            </a:xfrm>
            <a:prstGeom prst="rect">
              <a:avLst/>
            </a:prstGeom>
            <a:solidFill>
              <a:srgbClr val="59595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19" name="Rectangle 25"/>
            <p:cNvSpPr>
              <a:spLocks noChangeArrowheads="1"/>
            </p:cNvSpPr>
            <p:nvPr/>
          </p:nvSpPr>
          <p:spPr bwMode="auto">
            <a:xfrm>
              <a:off x="1680" y="33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PHY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0" name="Rectangle 26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solidFill>
              <a:srgbClr val="A6A6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1" name="Rectangle 27"/>
            <p:cNvSpPr>
              <a:spLocks noChangeArrowheads="1"/>
            </p:cNvSpPr>
            <p:nvPr/>
          </p:nvSpPr>
          <p:spPr bwMode="auto">
            <a:xfrm>
              <a:off x="1632" y="2664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2" name="Rectangle 28"/>
            <p:cNvSpPr>
              <a:spLocks noChangeArrowheads="1"/>
            </p:cNvSpPr>
            <p:nvPr/>
          </p:nvSpPr>
          <p:spPr bwMode="auto">
            <a:xfrm>
              <a:off x="1680" y="27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Data Link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3" name="Rectangle 29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solidFill>
              <a:srgbClr val="8C8C8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4" name="Rectangle 30"/>
            <p:cNvSpPr>
              <a:spLocks noChangeArrowheads="1"/>
            </p:cNvSpPr>
            <p:nvPr/>
          </p:nvSpPr>
          <p:spPr bwMode="auto">
            <a:xfrm>
              <a:off x="1632" y="2112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5" name="Rectangle 31"/>
            <p:cNvSpPr>
              <a:spLocks noChangeArrowheads="1"/>
            </p:cNvSpPr>
            <p:nvPr/>
          </p:nvSpPr>
          <p:spPr bwMode="auto">
            <a:xfrm>
              <a:off x="1662" y="2212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Network 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6" name="Rectangle 32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7" name="Rectangle 33"/>
            <p:cNvSpPr>
              <a:spLocks noChangeArrowheads="1"/>
            </p:cNvSpPr>
            <p:nvPr/>
          </p:nvSpPr>
          <p:spPr bwMode="auto">
            <a:xfrm>
              <a:off x="1632" y="1560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28" name="Rectangle 34"/>
            <p:cNvSpPr>
              <a:spLocks noChangeArrowheads="1"/>
            </p:cNvSpPr>
            <p:nvPr/>
          </p:nvSpPr>
          <p:spPr bwMode="auto">
            <a:xfrm>
              <a:off x="1676" y="1636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Transport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29" name="Rectangle 35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solidFill>
              <a:srgbClr val="F2F2F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1632" y="1008"/>
              <a:ext cx="575" cy="414"/>
            </a:xfrm>
            <a:prstGeom prst="rect">
              <a:avLst/>
            </a:prstGeom>
            <a:noFill/>
            <a:ln w="952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680" y="1104"/>
              <a:ext cx="484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APP</a:t>
              </a:r>
            </a:p>
            <a:p>
              <a:pPr algn="ctr" eaLnBrk="1" hangingPunct="1"/>
              <a:r>
                <a:rPr lang="en-US">
                  <a:solidFill>
                    <a:srgbClr val="000000"/>
                  </a:solidFill>
                  <a:latin typeface="Arial" charset="0"/>
                </a:rPr>
                <a:t>parameters</a:t>
              </a:r>
              <a:endParaRPr lang="en-US">
                <a:latin typeface="Arial" charset="0"/>
              </a:endParaRPr>
            </a:p>
          </p:txBody>
        </p:sp>
        <p:sp>
          <p:nvSpPr>
            <p:cNvPr id="12332" name="Rectangle 38"/>
            <p:cNvSpPr>
              <a:spLocks noChangeArrowheads="1"/>
            </p:cNvSpPr>
            <p:nvPr/>
          </p:nvSpPr>
          <p:spPr bwMode="auto">
            <a:xfrm>
              <a:off x="2431" y="3545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AES</a:t>
              </a:r>
            </a:p>
          </p:txBody>
        </p:sp>
        <p:sp>
          <p:nvSpPr>
            <p:cNvPr id="12333" name="Rectangle 39"/>
            <p:cNvSpPr>
              <a:spLocks noChangeArrowheads="1"/>
            </p:cNvSpPr>
            <p:nvPr/>
          </p:nvSpPr>
          <p:spPr bwMode="auto">
            <a:xfrm>
              <a:off x="2966" y="3546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RNG</a:t>
              </a:r>
            </a:p>
          </p:txBody>
        </p:sp>
        <p:sp>
          <p:nvSpPr>
            <p:cNvPr id="12334" name="Rectangle 40"/>
            <p:cNvSpPr>
              <a:spLocks noChangeArrowheads="1"/>
            </p:cNvSpPr>
            <p:nvPr/>
          </p:nvSpPr>
          <p:spPr bwMode="auto">
            <a:xfrm>
              <a:off x="2692" y="3547"/>
              <a:ext cx="240" cy="1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ECC</a:t>
              </a:r>
            </a:p>
          </p:txBody>
        </p:sp>
        <p:sp>
          <p:nvSpPr>
            <p:cNvPr id="12335" name="Rectangle 41"/>
            <p:cNvSpPr>
              <a:spLocks noChangeArrowheads="1"/>
            </p:cNvSpPr>
            <p:nvPr/>
          </p:nvSpPr>
          <p:spPr bwMode="auto">
            <a:xfrm>
              <a:off x="2435" y="3264"/>
              <a:ext cx="767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protocols</a:t>
              </a:r>
            </a:p>
          </p:txBody>
        </p:sp>
        <p:sp>
          <p:nvSpPr>
            <p:cNvPr id="12336" name="Rectangle 42"/>
            <p:cNvSpPr>
              <a:spLocks noChangeArrowheads="1"/>
            </p:cNvSpPr>
            <p:nvPr/>
          </p:nvSpPr>
          <p:spPr bwMode="auto">
            <a:xfrm>
              <a:off x="2448" y="2976"/>
              <a:ext cx="767" cy="24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Security </a:t>
              </a:r>
            </a:p>
            <a:p>
              <a:pPr algn="ctr"/>
              <a:r>
                <a:rPr lang="en-US">
                  <a:latin typeface="Arial" charset="0"/>
                </a:rPr>
                <a:t>policies</a:t>
              </a:r>
            </a:p>
          </p:txBody>
        </p:sp>
        <p:sp>
          <p:nvSpPr>
            <p:cNvPr id="12337" name="Rectangle 43"/>
            <p:cNvSpPr>
              <a:spLocks noChangeArrowheads="1"/>
            </p:cNvSpPr>
            <p:nvPr/>
          </p:nvSpPr>
          <p:spPr bwMode="auto">
            <a:xfrm>
              <a:off x="2448" y="2688"/>
              <a:ext cx="767" cy="240"/>
            </a:xfrm>
            <a:prstGeom prst="rect">
              <a:avLst/>
            </a:prstGeom>
            <a:solidFill>
              <a:srgbClr val="FF99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>
                  <a:latin typeface="Arial" charset="0"/>
                </a:rPr>
                <a:t>Keying material</a:t>
              </a:r>
            </a:p>
          </p:txBody>
        </p:sp>
        <p:sp>
          <p:nvSpPr>
            <p:cNvPr id="12338" name="Text Box 44"/>
            <p:cNvSpPr txBox="1">
              <a:spLocks noChangeArrowheads="1"/>
            </p:cNvSpPr>
            <p:nvPr/>
          </p:nvSpPr>
          <p:spPr bwMode="auto">
            <a:xfrm>
              <a:off x="2448" y="2352"/>
              <a:ext cx="768" cy="179"/>
            </a:xfrm>
            <a:prstGeom prst="rect">
              <a:avLst/>
            </a:prstGeom>
            <a:solidFill>
              <a:srgbClr val="99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DeviceID</a:t>
              </a:r>
            </a:p>
          </p:txBody>
        </p:sp>
        <p:sp>
          <p:nvSpPr>
            <p:cNvPr id="12339" name="Line 45"/>
            <p:cNvSpPr>
              <a:spLocks noChangeShapeType="1"/>
            </p:cNvSpPr>
            <p:nvPr/>
          </p:nvSpPr>
          <p:spPr bwMode="auto">
            <a:xfrm>
              <a:off x="576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0" name="Line 46"/>
            <p:cNvSpPr>
              <a:spLocks noChangeShapeType="1"/>
            </p:cNvSpPr>
            <p:nvPr/>
          </p:nvSpPr>
          <p:spPr bwMode="auto">
            <a:xfrm>
              <a:off x="1488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1" name="Line 47"/>
            <p:cNvSpPr>
              <a:spLocks noChangeShapeType="1"/>
            </p:cNvSpPr>
            <p:nvPr/>
          </p:nvSpPr>
          <p:spPr bwMode="auto">
            <a:xfrm>
              <a:off x="2413" y="3984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12342" name="Text Box 48"/>
            <p:cNvSpPr txBox="1">
              <a:spLocks noChangeArrowheads="1"/>
            </p:cNvSpPr>
            <p:nvPr/>
          </p:nvSpPr>
          <p:spPr bwMode="auto">
            <a:xfrm>
              <a:off x="632" y="4005"/>
              <a:ext cx="7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communication</a:t>
              </a:r>
            </a:p>
            <a:p>
              <a:pPr algn="ctr"/>
              <a:r>
                <a:rPr lang="en-US">
                  <a:latin typeface="Arial" charset="0"/>
                </a:rPr>
                <a:t>stack</a:t>
              </a:r>
            </a:p>
          </p:txBody>
        </p:sp>
        <p:sp>
          <p:nvSpPr>
            <p:cNvPr id="12343" name="Text Box 49"/>
            <p:cNvSpPr txBox="1">
              <a:spLocks noChangeArrowheads="1"/>
            </p:cNvSpPr>
            <p:nvPr/>
          </p:nvSpPr>
          <p:spPr bwMode="auto">
            <a:xfrm>
              <a:off x="1635" y="4005"/>
              <a:ext cx="67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layer-specific</a:t>
              </a:r>
            </a:p>
            <a:p>
              <a:pPr algn="ctr"/>
              <a:r>
                <a:rPr lang="en-US">
                  <a:latin typeface="Arial" charset="0"/>
                </a:rPr>
                <a:t>parameters</a:t>
              </a:r>
            </a:p>
          </p:txBody>
        </p:sp>
        <p:sp>
          <p:nvSpPr>
            <p:cNvPr id="12344" name="Text Box 50"/>
            <p:cNvSpPr txBox="1">
              <a:spLocks noChangeArrowheads="1"/>
            </p:cNvSpPr>
            <p:nvPr/>
          </p:nvSpPr>
          <p:spPr bwMode="auto">
            <a:xfrm>
              <a:off x="2439" y="3998"/>
              <a:ext cx="8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shared functions</a:t>
              </a:r>
            </a:p>
            <a:p>
              <a:pPr algn="ctr"/>
              <a:r>
                <a:rPr lang="en-US">
                  <a:latin typeface="Arial" charset="0"/>
                </a:rPr>
                <a:t>and parameters</a:t>
              </a:r>
            </a:p>
          </p:txBody>
        </p:sp>
        <p:sp>
          <p:nvSpPr>
            <p:cNvPr id="12345" name="Text Box 51"/>
            <p:cNvSpPr txBox="1">
              <a:spLocks noChangeArrowheads="1"/>
            </p:cNvSpPr>
            <p:nvPr/>
          </p:nvSpPr>
          <p:spPr bwMode="auto">
            <a:xfrm>
              <a:off x="1768" y="597"/>
              <a:ext cx="40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Device</a:t>
              </a:r>
            </a:p>
          </p:txBody>
        </p:sp>
      </p:grpSp>
      <p:sp>
        <p:nvSpPr>
          <p:cNvPr id="12295" name="Text Box 71"/>
          <p:cNvSpPr txBox="1">
            <a:spLocks noChangeArrowheads="1"/>
          </p:cNvSpPr>
          <p:nvPr/>
        </p:nvSpPr>
        <p:spPr bwMode="auto">
          <a:xfrm>
            <a:off x="0" y="6096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>
                <a:latin typeface="Arial" charset="0"/>
              </a:rPr>
              <a:t>Full stack device, including per-layer and shared parameters</a:t>
            </a:r>
          </a:p>
        </p:txBody>
      </p:sp>
      <p:sp>
        <p:nvSpPr>
          <p:cNvPr id="12296" name="Oval 73"/>
          <p:cNvSpPr>
            <a:spLocks noChangeArrowheads="1"/>
          </p:cNvSpPr>
          <p:nvPr/>
        </p:nvSpPr>
        <p:spPr bwMode="auto">
          <a:xfrm>
            <a:off x="3581400" y="3429000"/>
            <a:ext cx="1905000" cy="19812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sz="2400" b="1">
              <a:latin typeface="Times" charset="0"/>
            </a:endParaRPr>
          </a:p>
        </p:txBody>
      </p:sp>
      <p:sp>
        <p:nvSpPr>
          <p:cNvPr id="12297" name="Line 74"/>
          <p:cNvSpPr>
            <a:spLocks noChangeShapeType="1"/>
          </p:cNvSpPr>
          <p:nvPr/>
        </p:nvSpPr>
        <p:spPr bwMode="auto">
          <a:xfrm>
            <a:off x="5486400" y="4495800"/>
            <a:ext cx="990600" cy="838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12298" name="Text Box 75"/>
          <p:cNvSpPr txBox="1">
            <a:spLocks noChangeArrowheads="1"/>
          </p:cNvSpPr>
          <p:nvPr/>
        </p:nvSpPr>
        <p:spPr bwMode="auto">
          <a:xfrm>
            <a:off x="6400800" y="5334000"/>
            <a:ext cx="25733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Authorizations</a:t>
            </a:r>
          </a:p>
          <a:p>
            <a:r>
              <a:rPr lang="en-US" sz="2000" b="1">
                <a:solidFill>
                  <a:schemeClr val="accent2"/>
                </a:solidFill>
                <a:latin typeface="Times" charset="0"/>
              </a:rPr>
              <a:t>(policy state machine)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25032B2A-81F6-4875-BBB3-8CD7F053EC16}" type="slidenum">
              <a:rPr lang="en-US" smtClean="0"/>
              <a:pPr/>
              <a:t>83</a:t>
            </a:fld>
            <a:endParaRPr lang="en-US" smtClean="0"/>
          </a:p>
        </p:txBody>
      </p:sp>
      <p:pic>
        <p:nvPicPr>
          <p:cNvPr id="13317" name="Picture 2" descr="marshalling cabinet DC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143000"/>
            <a:ext cx="3429000" cy="298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283" name="Oval 3"/>
          <p:cNvSpPr>
            <a:spLocks noChangeArrowheads="1"/>
          </p:cNvSpPr>
          <p:nvPr/>
        </p:nvSpPr>
        <p:spPr bwMode="auto">
          <a:xfrm>
            <a:off x="685800" y="1676400"/>
            <a:ext cx="990600" cy="1524000"/>
          </a:xfrm>
          <a:prstGeom prst="ellipse">
            <a:avLst/>
          </a:prstGeom>
          <a:noFill/>
          <a:ln w="50800">
            <a:solidFill>
              <a:srgbClr val="FF00FF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284" name="Text Box 4"/>
          <p:cNvSpPr txBox="1">
            <a:spLocks noChangeArrowheads="1"/>
          </p:cNvSpPr>
          <p:nvPr/>
        </p:nvSpPr>
        <p:spPr bwMode="auto">
          <a:xfrm>
            <a:off x="1981200" y="1905000"/>
            <a:ext cx="1676400" cy="752475"/>
          </a:xfrm>
          <a:prstGeom prst="rect">
            <a:avLst/>
          </a:prstGeom>
          <a:solidFill>
            <a:srgbClr val="FFFFFF"/>
          </a:solidFill>
          <a:ln w="50800">
            <a:solidFill>
              <a:srgbClr val="FF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cs typeface="Times New Roman" pitchFamily="18" charset="0"/>
              </a:rPr>
              <a:t>Acceptability test: Yes/No?</a:t>
            </a:r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 flipH="1">
            <a:off x="1676400" y="2286000"/>
            <a:ext cx="304800" cy="0"/>
          </a:xfrm>
          <a:prstGeom prst="line">
            <a:avLst/>
          </a:prstGeom>
          <a:noFill/>
          <a:ln w="50800">
            <a:solidFill>
              <a:srgbClr val="FF00FF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CA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gray">
          <a:xfrm>
            <a:off x="0" y="609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2400" b="1"/>
              <a:t>Configuration</a:t>
            </a:r>
          </a:p>
        </p:txBody>
      </p:sp>
      <p:pic>
        <p:nvPicPr>
          <p:cNvPr id="13322" name="Picture 7" descr="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4953000"/>
            <a:ext cx="1227138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3" name="Picture 8" descr="2008_7_17_1384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91400" y="312420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4" name="Picture 9" descr="505px-Solid-state-electricity-met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505200"/>
            <a:ext cx="1014413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5" name="Picture 10" descr="150px-Water_meter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10000" y="5334000"/>
            <a:ext cx="9699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6" name="Picture 11" descr="180px-EnergyCounterDutchPowerGri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76800" y="3505200"/>
            <a:ext cx="11430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7" name="Picture 12" descr="3051T_200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00800" y="5029200"/>
            <a:ext cx="8223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8" name="Picture 13" descr="DVC2000_Field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467600" y="4953000"/>
            <a:ext cx="1549400" cy="1109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9" name="Text Box 14"/>
          <p:cNvSpPr txBox="1">
            <a:spLocks noChangeArrowheads="1"/>
          </p:cNvSpPr>
          <p:nvPr/>
        </p:nvSpPr>
        <p:spPr bwMode="gray">
          <a:xfrm>
            <a:off x="4343400" y="1143000"/>
            <a:ext cx="3154363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000" b="1"/>
              <a:t>Acceptability test based on</a:t>
            </a:r>
          </a:p>
          <a:p>
            <a:pPr eaLnBrk="1" hangingPunct="1">
              <a:buFontTx/>
              <a:buChar char="-"/>
            </a:pPr>
            <a:r>
              <a:rPr lang="en-US" sz="2000" b="1"/>
              <a:t> </a:t>
            </a:r>
            <a:r>
              <a:rPr lang="en-US" sz="2000"/>
              <a:t>Device Id</a:t>
            </a:r>
          </a:p>
          <a:p>
            <a:pPr eaLnBrk="1" hangingPunct="1">
              <a:buFontTx/>
              <a:buChar char="-"/>
            </a:pPr>
            <a:r>
              <a:rPr lang="en-US" sz="2000"/>
              <a:t> Tag Name</a:t>
            </a:r>
          </a:p>
          <a:p>
            <a:pPr eaLnBrk="1" hangingPunct="1">
              <a:buFontTx/>
              <a:buChar char="-"/>
            </a:pPr>
            <a:r>
              <a:rPr lang="en-US" sz="2000"/>
              <a:t> Device Label</a:t>
            </a:r>
          </a:p>
          <a:p>
            <a:pPr eaLnBrk="1" hangingPunct="1">
              <a:buFontTx/>
              <a:buChar char="-"/>
            </a:pPr>
            <a:r>
              <a:rPr lang="en-US" sz="2000"/>
              <a:t> Open enrolment</a:t>
            </a:r>
          </a:p>
          <a:p>
            <a:pPr eaLnBrk="1" hangingPunct="1">
              <a:buFontTx/>
              <a:buChar char="-"/>
            </a:pPr>
            <a:r>
              <a:rPr lang="en-US" sz="2000"/>
              <a:t> Proximity-based techniques</a:t>
            </a:r>
          </a:p>
          <a:p>
            <a:pPr eaLnBrk="1" hangingPunct="1"/>
            <a:r>
              <a:rPr lang="en-US" sz="2000"/>
              <a:t>   …</a:t>
            </a:r>
          </a:p>
        </p:txBody>
      </p:sp>
      <p:sp>
        <p:nvSpPr>
          <p:cNvPr id="13330" name="Line 15"/>
          <p:cNvSpPr>
            <a:spLocks noChangeShapeType="1"/>
          </p:cNvSpPr>
          <p:nvPr/>
        </p:nvSpPr>
        <p:spPr bwMode="gray">
          <a:xfrm>
            <a:off x="7543800" y="1524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1" name="Text Box 16"/>
          <p:cNvSpPr txBox="1">
            <a:spLocks noChangeArrowheads="1"/>
          </p:cNvSpPr>
          <p:nvPr/>
        </p:nvSpPr>
        <p:spPr bwMode="gray">
          <a:xfrm>
            <a:off x="7661275" y="1524000"/>
            <a:ext cx="1482725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1" hangingPunct="1"/>
            <a:r>
              <a:rPr lang="en-US" sz="2000" i="1"/>
              <a:t>Trust </a:t>
            </a:r>
          </a:p>
          <a:p>
            <a:pPr algn="r" eaLnBrk="1" hangingPunct="1"/>
            <a:r>
              <a:rPr lang="en-US" sz="2000" i="1"/>
              <a:t>management</a:t>
            </a:r>
          </a:p>
          <a:p>
            <a:pPr algn="r" eaLnBrk="1" hangingPunct="1"/>
            <a:r>
              <a:rPr lang="en-US" sz="2000" i="1"/>
              <a:t>via device</a:t>
            </a:r>
          </a:p>
          <a:p>
            <a:pPr algn="r" eaLnBrk="1" hangingPunct="1"/>
            <a:r>
              <a:rPr lang="en-US" sz="2000" i="1"/>
              <a:t>identities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0" y="4191000"/>
            <a:ext cx="1905000" cy="1905000"/>
            <a:chOff x="96" y="2592"/>
            <a:chExt cx="1200" cy="1200"/>
          </a:xfrm>
        </p:grpSpPr>
        <p:pic>
          <p:nvPicPr>
            <p:cNvPr id="13337" name="Picture 18" descr="m8732e_tmb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96" y="2592"/>
              <a:ext cx="1200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8" name="Picture 19" descr="sim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>
              <a:off x="768" y="312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33" name="Text Box 20"/>
          <p:cNvSpPr txBox="1">
            <a:spLocks noChangeArrowheads="1"/>
          </p:cNvSpPr>
          <p:nvPr/>
        </p:nvSpPr>
        <p:spPr bwMode="gray">
          <a:xfrm>
            <a:off x="457200" y="5791200"/>
            <a:ext cx="908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800" b="1" i="1"/>
              <a:t>Trusted</a:t>
            </a:r>
          </a:p>
          <a:p>
            <a:pPr algn="ctr" eaLnBrk="1" hangingPunct="1"/>
            <a:r>
              <a:rPr lang="en-US" sz="1800" b="1" i="1"/>
              <a:t>module</a:t>
            </a:r>
          </a:p>
        </p:txBody>
      </p:sp>
      <p:sp>
        <p:nvSpPr>
          <p:cNvPr id="13334" name="Line 21"/>
          <p:cNvSpPr>
            <a:spLocks noChangeShapeType="1"/>
          </p:cNvSpPr>
          <p:nvPr/>
        </p:nvSpPr>
        <p:spPr bwMode="gray">
          <a:xfrm flipH="1">
            <a:off x="3657600" y="4191000"/>
            <a:ext cx="0" cy="21336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5" name="Line 22"/>
          <p:cNvSpPr>
            <a:spLocks noChangeShapeType="1"/>
          </p:cNvSpPr>
          <p:nvPr/>
        </p:nvSpPr>
        <p:spPr bwMode="gray">
          <a:xfrm>
            <a:off x="1524000" y="5181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3336" name="Text Box 23"/>
          <p:cNvSpPr txBox="1">
            <a:spLocks noChangeArrowheads="1"/>
          </p:cNvSpPr>
          <p:nvPr/>
        </p:nvSpPr>
        <p:spPr bwMode="gray">
          <a:xfrm>
            <a:off x="1828800" y="5410200"/>
            <a:ext cx="17780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 b="1"/>
              <a:t>- AES, ECC, RNG</a:t>
            </a:r>
          </a:p>
          <a:p>
            <a:pPr eaLnBrk="1" hangingPunct="1"/>
            <a:r>
              <a:rPr lang="en-US" sz="1600" b="1"/>
              <a:t>- Security policy </a:t>
            </a:r>
          </a:p>
          <a:p>
            <a:pPr eaLnBrk="1" hangingPunct="1"/>
            <a:r>
              <a:rPr lang="en-US" sz="1600" b="1"/>
              <a:t>  engine</a:t>
            </a:r>
          </a:p>
          <a:p>
            <a:pPr eaLnBrk="1" hangingPunct="1"/>
            <a:r>
              <a:rPr lang="en-US" sz="1600" b="1"/>
              <a:t>- Storage of keys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7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283" grpId="0" animBg="1"/>
      <p:bldP spid="737284" grpId="0" animBg="1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43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2961A1F-CE7F-4E68-B978-960C99B52AA4}" type="slidenum">
              <a:rPr lang="en-US" smtClean="0"/>
              <a:pPr/>
              <a:t>84</a:t>
            </a:fld>
            <a:endParaRPr lang="en-US" smtClean="0"/>
          </a:p>
        </p:txBody>
      </p:sp>
      <p:sp>
        <p:nvSpPr>
          <p:cNvPr id="14341" name="Text Box 2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Deployment Scenarios</a:t>
            </a:r>
            <a:r>
              <a:rPr lang="en-US" sz="1800" baseline="30000"/>
              <a:t>1</a:t>
            </a:r>
            <a:endParaRPr lang="en-US" sz="2400" b="1"/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gray">
          <a:xfrm>
            <a:off x="0" y="1219200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#1: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mix-and-match of nodes from different vendors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#2: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nodes to operational network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#3: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security audit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#4: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device repair and replacement (roaming in/out different user sites)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#5: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network separation (devices joining wrong network)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#6: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malicious attacks by (former) insiders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#7: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thwarting attacks by outsiders via insiders (held at ‘gunpoint’)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 b="1"/>
              <a:t>Scenario #8: </a:t>
            </a:r>
          </a:p>
          <a:p>
            <a:pPr lvl="1" eaLnBrk="1" hangingPunct="1">
              <a:tabLst>
                <a:tab pos="685800" algn="l"/>
              </a:tabLst>
            </a:pPr>
            <a:r>
              <a:rPr lang="en-US" sz="2000"/>
              <a:t>addition of subsystem (‘skid’) assembled elsewhere to operational network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0" y="6248400"/>
            <a:ext cx="91440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baseline="30000" dirty="0"/>
              <a:t>1</a:t>
            </a:r>
            <a:r>
              <a:rPr lang="en-US" dirty="0"/>
              <a:t>Deployment scenarios discussed with ZigBee, ISA </a:t>
            </a:r>
            <a:r>
              <a:rPr lang="en-US" dirty="0" smtClean="0"/>
              <a:t>SP100.11a, Smart grid </a:t>
            </a:r>
            <a:r>
              <a:rPr lang="en-US" dirty="0"/>
              <a:t>user community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ED23E9B-0778-496D-AC1B-B86FBFFFF94F}" type="slidenum">
              <a:rPr lang="en-US" smtClean="0"/>
              <a:pPr/>
              <a:t>85</a:t>
            </a:fld>
            <a:endParaRPr lang="en-US" smtClean="0"/>
          </a:p>
        </p:txBody>
      </p:sp>
      <p:sp>
        <p:nvSpPr>
          <p:cNvPr id="15365" name="Text Box 2"/>
          <p:cNvSpPr txBox="1">
            <a:spLocks noChangeArrowheads="1"/>
          </p:cNvSpPr>
          <p:nvPr/>
        </p:nvSpPr>
        <p:spPr bwMode="auto">
          <a:xfrm>
            <a:off x="0" y="1143000"/>
            <a:ext cx="9144000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Ease of use. </a:t>
            </a:r>
            <a:r>
              <a:rPr lang="en-US" sz="2000" dirty="0"/>
              <a:t>Trust lifecycle management appears the</a:t>
            </a:r>
            <a:r>
              <a:rPr lang="en-US" sz="2000" i="1" dirty="0"/>
              <a:t> same </a:t>
            </a:r>
            <a:r>
              <a:rPr lang="en-US" sz="2000" dirty="0"/>
              <a:t>as that of an unsecured network and relies on</a:t>
            </a:r>
            <a:endParaRPr lang="en-US" sz="2000" i="1" dirty="0">
              <a:sym typeface="Symbol" pitchFamily="18" charset="2"/>
            </a:endParaRP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identification of devices (e.g., reading off a label of physical module);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Proper </a:t>
            </a:r>
            <a:r>
              <a:rPr lang="en-US" sz="2000" dirty="0"/>
              <a:t>management of device roles (e.g., adding these to, resp. removing these</a:t>
            </a:r>
          </a:p>
          <a:p>
            <a:r>
              <a:rPr lang="en-US" sz="2000" dirty="0"/>
              <a:t>  from a white list, e.g., via a workstation GUI).</a:t>
            </a:r>
          </a:p>
          <a:p>
            <a:r>
              <a:rPr lang="en-US" sz="2000" dirty="0"/>
              <a:t>Thus, trust lifecycle management relies completely on handling of </a:t>
            </a:r>
            <a:r>
              <a:rPr lang="en-US" sz="2000" i="1" dirty="0"/>
              <a:t>public</a:t>
            </a:r>
            <a:r>
              <a:rPr lang="en-US" sz="2000" dirty="0"/>
              <a:t> information.</a:t>
            </a:r>
          </a:p>
          <a:p>
            <a:endParaRPr lang="en-US" sz="2000" dirty="0"/>
          </a:p>
          <a:p>
            <a:r>
              <a:rPr lang="en-US" sz="2000" b="1" dirty="0"/>
              <a:t>Flexibility. </a:t>
            </a:r>
            <a:r>
              <a:rPr lang="en-US" sz="2000" dirty="0"/>
              <a:t>Virtually no restrictions </a:t>
            </a:r>
            <a:r>
              <a:rPr lang="en-US" sz="2000" dirty="0" err="1"/>
              <a:t>w.r.t</a:t>
            </a:r>
            <a:r>
              <a:rPr lang="en-US" sz="2000" dirty="0"/>
              <a:t>. support for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Mix-and-match </a:t>
            </a:r>
            <a:r>
              <a:rPr lang="en-US" sz="2000" dirty="0"/>
              <a:t>of devices from different vendors;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network topology (merging or partitioning of networks, </a:t>
            </a:r>
            <a:r>
              <a:rPr lang="en-US" sz="2000" dirty="0" smtClean="0"/>
              <a:t>device   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replacement </a:t>
            </a:r>
            <a:r>
              <a:rPr lang="en-US" sz="2000" dirty="0"/>
              <a:t>or addition, addition of pre-assembled subsystem);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Changes </a:t>
            </a:r>
            <a:r>
              <a:rPr lang="en-US" sz="2000" dirty="0"/>
              <a:t>to device roles (e.g., smooth hand-over of system manager, security manager</a:t>
            </a:r>
          </a:p>
          <a:p>
            <a:r>
              <a:rPr lang="en-US" sz="2000" dirty="0" smtClean="0"/>
              <a:t>   roles</a:t>
            </a:r>
            <a:r>
              <a:rPr lang="en-US" sz="2000" dirty="0"/>
              <a:t>, via ‘soft reboot’);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Back-up </a:t>
            </a:r>
            <a:r>
              <a:rPr lang="en-US" sz="2000" dirty="0"/>
              <a:t>and failure recovery (since management fully relies on </a:t>
            </a:r>
            <a:r>
              <a:rPr lang="en-US" sz="2000" i="1" dirty="0"/>
              <a:t>public</a:t>
            </a:r>
            <a:r>
              <a:rPr lang="en-US" sz="2000" dirty="0"/>
              <a:t> information).</a:t>
            </a:r>
            <a:endParaRPr lang="en-US" sz="2000" u="sng" dirty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86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53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/>
              <a:t>Minimize trust dependencies.</a:t>
            </a:r>
            <a:endParaRPr lang="en-US" sz="2000" dirty="0"/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Reduced reliance on trustworthy personnel; 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Virtually no training requirements for operational personnel;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Virtual removal of trust dependencies between different entities in value chain</a:t>
            </a:r>
          </a:p>
          <a:p>
            <a:r>
              <a:rPr lang="en-US" sz="2000" dirty="0" smtClean="0"/>
              <a:t>   (</a:t>
            </a:r>
            <a:r>
              <a:rPr lang="en-US" sz="2000" dirty="0"/>
              <a:t>whether OEM, vendor, system integrator, installer, or user).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Ease of security </a:t>
            </a:r>
            <a:r>
              <a:rPr lang="en-US" sz="2000" dirty="0" err="1"/>
              <a:t>auditability</a:t>
            </a:r>
            <a:r>
              <a:rPr lang="en-US" sz="2000" dirty="0"/>
              <a:t>.</a:t>
            </a:r>
          </a:p>
          <a:p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b="1" dirty="0"/>
              <a:t>Support for flexible deployment and business models.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Network topology changes or device role changes present a ‘clean’ logical separation between state prior to and after such an event (thus, allowing subscription-based services, outsourced management, re-contracting, etc.).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Enforcement of standards compliance. </a:t>
            </a:r>
            <a:r>
              <a:rPr lang="en-US" sz="2000" dirty="0"/>
              <a:t> Enforcement possible by only issuing a certificate to devices from vendors that passed conformance testing.</a:t>
            </a:r>
          </a:p>
          <a:p>
            <a:endParaRPr lang="en-US" sz="2000" b="1" dirty="0"/>
          </a:p>
          <a:p>
            <a:pPr>
              <a:lnSpc>
                <a:spcPct val="90000"/>
              </a:lnSpc>
            </a:pPr>
            <a:r>
              <a:rPr lang="en-US" sz="2000" b="1" dirty="0"/>
              <a:t>No reliance on configuration tools and out-of-band configuration steps.</a:t>
            </a:r>
            <a:r>
              <a:rPr lang="en-US" sz="2000" dirty="0"/>
              <a:t> A configuration tool may be used, but is not strictly necessary for trust enforcement.</a:t>
            </a:r>
            <a:endParaRPr lang="en-US" sz="2000" b="1" dirty="0"/>
          </a:p>
          <a:p>
            <a:endParaRPr lang="en-US" sz="2000" dirty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Desired Features and Benefits (2)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0943" cy="276999"/>
          </a:xfrm>
          <a:noFill/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1638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0" y="6475413"/>
            <a:ext cx="4038600" cy="184666"/>
          </a:xfrm>
          <a:noFill/>
        </p:spPr>
        <p:txBody>
          <a:bodyPr/>
          <a:lstStyle/>
          <a:p>
            <a:r>
              <a:rPr lang="en-US" dirty="0" smtClean="0"/>
              <a:t>Ren</a:t>
            </a:r>
            <a:r>
              <a:rPr lang="en-US" dirty="0" smtClean="0">
                <a:cs typeface="Times New Roman" pitchFamily="18" charset="0"/>
              </a:rPr>
              <a:t>é </a:t>
            </a:r>
            <a:r>
              <a:rPr lang="en-US" dirty="0" smtClean="0"/>
              <a:t>Struik (Struik Security Consultancy)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F1B3C8-2F0D-45F8-8859-1F933D006DC3}" type="slidenum">
              <a:rPr lang="en-US" smtClean="0"/>
              <a:pPr/>
              <a:t>87</a:t>
            </a:fld>
            <a:endParaRPr lang="en-US" smtClean="0"/>
          </a:p>
        </p:txBody>
      </p:sp>
      <p:sp>
        <p:nvSpPr>
          <p:cNvPr id="16389" name="Text Box 2"/>
          <p:cNvSpPr txBox="1">
            <a:spLocks noChangeArrowheads="1"/>
          </p:cNvSpPr>
          <p:nvPr/>
        </p:nvSpPr>
        <p:spPr bwMode="auto">
          <a:xfrm>
            <a:off x="0" y="106680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 dirty="0" smtClean="0"/>
              <a:t>Security and ease of use</a:t>
            </a:r>
            <a:endParaRPr lang="en-US" sz="2000" i="1" dirty="0"/>
          </a:p>
          <a:p>
            <a:pPr>
              <a:buFont typeface="Wingdings" pitchFamily="2" charset="2"/>
              <a:buChar char="§"/>
            </a:pPr>
            <a:r>
              <a:rPr lang="en-US" sz="2000" dirty="0" smtClean="0"/>
              <a:t> No online reliance on third parties for authentication (since networks may be spotty)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heterogeneous trust models (mix-and-match of multi-sourced devices)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May involve (local) third party for authorization policy enforcement only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Support for device swap in the field, topology changes, role changes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No client/server model (since relationships may be peer-to-peer)</a:t>
            </a:r>
          </a:p>
          <a:p>
            <a:pP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Low configuration overhead (billions of devices </a:t>
            </a:r>
            <a:r>
              <a:rPr lang="en-US" sz="2000" i="1" dirty="0" smtClean="0"/>
              <a:t>must</a:t>
            </a:r>
            <a:r>
              <a:rPr lang="en-US" sz="2000" dirty="0" smtClean="0"/>
              <a:t> be to cheap to deploy securely)</a:t>
            </a:r>
            <a:endParaRPr lang="en-US" sz="2000" b="1" dirty="0"/>
          </a:p>
          <a:p>
            <a:pPr>
              <a:buFont typeface="Wingdings" pitchFamily="2" charset="2"/>
              <a:buChar char="§"/>
            </a:pPr>
            <a:r>
              <a:rPr lang="en-US" sz="2000" b="1" dirty="0" smtClean="0"/>
              <a:t> </a:t>
            </a:r>
            <a:r>
              <a:rPr lang="en-US" sz="2000" dirty="0" smtClean="0"/>
              <a:t>No “prediction” of where devices may end up in the field (no “site survey”)</a:t>
            </a:r>
          </a:p>
          <a:p>
            <a:pPr>
              <a:buFont typeface="Wingdings" pitchFamily="2" charset="2"/>
              <a:buChar char="§"/>
            </a:pPr>
            <a:endParaRPr lang="en-US" sz="2000" dirty="0" smtClean="0"/>
          </a:p>
          <a:p>
            <a:r>
              <a:rPr lang="en-US" sz="2000" i="1" dirty="0" smtClean="0"/>
              <a:t>Protocol aspects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 smtClean="0"/>
              <a:t> </a:t>
            </a:r>
            <a:r>
              <a:rPr lang="en-US" sz="2000" dirty="0" smtClean="0"/>
              <a:t>Minimize number of protocol passes (sleepy devices, reduced channel interference)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Maximize potential to parallelize computations, etc.</a:t>
            </a:r>
          </a:p>
          <a:p>
            <a:pPr>
              <a:buFont typeface="Wingdings" pitchFamily="2" charset="2"/>
              <a:buChar char="§"/>
            </a:pPr>
            <a:r>
              <a:rPr lang="en-US" sz="2000" i="1" dirty="0"/>
              <a:t> </a:t>
            </a:r>
            <a:r>
              <a:rPr lang="en-US" sz="2000" dirty="0" smtClean="0"/>
              <a:t>Support piggy-backing (if only since it may help reducing traffic, energy expenditure)</a:t>
            </a:r>
            <a:endParaRPr lang="en-US" sz="2000" i="1" dirty="0"/>
          </a:p>
          <a:p>
            <a:endParaRPr lang="en-US" sz="2000" dirty="0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0" y="609600"/>
            <a:ext cx="91440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2400" b="1" dirty="0" smtClean="0"/>
              <a:t>Implications for FILS (1)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0943" cy="276999"/>
          </a:xfrm>
        </p:spPr>
        <p:txBody>
          <a:bodyPr/>
          <a:lstStyle/>
          <a:p>
            <a:r>
              <a:rPr lang="en-US" dirty="0" smtClean="0"/>
              <a:t>August 31, 2012</a:t>
            </a:r>
            <a:endParaRPr lang="en-US" dirty="0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274B839-6CFD-4B49-BCA5-60AD5BBC615C}" type="slidenum">
              <a:rPr lang="en-US"/>
              <a:pPr/>
              <a:t>9</a:t>
            </a:fld>
            <a:endParaRPr lang="en-US"/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2716137" y="3214688"/>
            <a:ext cx="3270446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i="1" dirty="0" smtClean="0"/>
              <a:t>Details </a:t>
            </a:r>
          </a:p>
          <a:p>
            <a:pPr algn="ctr"/>
            <a:r>
              <a:rPr lang="en-US" sz="2000" i="1" dirty="0" smtClean="0"/>
              <a:t>on </a:t>
            </a:r>
          </a:p>
          <a:p>
            <a:pPr algn="ctr"/>
            <a:r>
              <a:rPr lang="en-US" sz="2000" i="1" dirty="0" smtClean="0"/>
              <a:t>cryptographic building blocks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4876</TotalTime>
  <Words>14101</Words>
  <Application>Microsoft Office PowerPoint</Application>
  <PresentationFormat>On-screen Show (4:3)</PresentationFormat>
  <Paragraphs>2403</Paragraphs>
  <Slides>87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802-11-Submission</vt:lpstr>
      <vt:lpstr>Authentication with Local Authentication  and  Optional Remote Authorization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  <vt:lpstr>Slide 62</vt:lpstr>
      <vt:lpstr>Slide 63</vt:lpstr>
      <vt:lpstr>Slide 64</vt:lpstr>
      <vt:lpstr>Slide 65</vt:lpstr>
      <vt:lpstr>Slide 66</vt:lpstr>
      <vt:lpstr>Slide 67</vt:lpstr>
      <vt:lpstr>Slide 68</vt:lpstr>
      <vt:lpstr>Slide 69</vt:lpstr>
      <vt:lpstr>Slide 70</vt:lpstr>
      <vt:lpstr>Slide 71</vt:lpstr>
      <vt:lpstr>Slide 72</vt:lpstr>
      <vt:lpstr>Slide 73</vt:lpstr>
      <vt:lpstr>Slide 74</vt:lpstr>
      <vt:lpstr>Slide 75</vt:lpstr>
      <vt:lpstr>Slide 76</vt:lpstr>
      <vt:lpstr>Slide 77</vt:lpstr>
      <vt:lpstr>Slide 78</vt:lpstr>
      <vt:lpstr>Slide 79</vt:lpstr>
      <vt:lpstr>Slide 80</vt:lpstr>
      <vt:lpstr>Slide 81</vt:lpstr>
      <vt:lpstr>Slide 82</vt:lpstr>
      <vt:lpstr>Slide 83</vt:lpstr>
      <vt:lpstr>Slide 84</vt:lpstr>
      <vt:lpstr>Slide 85</vt:lpstr>
      <vt:lpstr>Slide 86</vt:lpstr>
      <vt:lpstr>Slide 87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479</cp:revision>
  <cp:lastPrinted>1998-02-10T13:28:06Z</cp:lastPrinted>
  <dcterms:created xsi:type="dcterms:W3CDTF">2011-10-10T06:18:28Z</dcterms:created>
  <dcterms:modified xsi:type="dcterms:W3CDTF">2012-08-31T20:25:44Z</dcterms:modified>
</cp:coreProperties>
</file>