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7"/>
  </p:notesMasterIdLst>
  <p:handoutMasterIdLst>
    <p:handoutMasterId r:id="rId78"/>
  </p:handoutMasterIdLst>
  <p:sldIdLst>
    <p:sldId id="269" r:id="rId2"/>
    <p:sldId id="410" r:id="rId3"/>
    <p:sldId id="412" r:id="rId4"/>
    <p:sldId id="411" r:id="rId5"/>
    <p:sldId id="398" r:id="rId6"/>
    <p:sldId id="400" r:id="rId7"/>
    <p:sldId id="401" r:id="rId8"/>
    <p:sldId id="405" r:id="rId9"/>
    <p:sldId id="406" r:id="rId10"/>
    <p:sldId id="407" r:id="rId11"/>
    <p:sldId id="408" r:id="rId12"/>
    <p:sldId id="413" r:id="rId13"/>
    <p:sldId id="414" r:id="rId14"/>
    <p:sldId id="383" r:id="rId15"/>
    <p:sldId id="345" r:id="rId16"/>
    <p:sldId id="303" r:id="rId17"/>
    <p:sldId id="357" r:id="rId18"/>
    <p:sldId id="358" r:id="rId19"/>
    <p:sldId id="361" r:id="rId20"/>
    <p:sldId id="362" r:id="rId21"/>
    <p:sldId id="302" r:id="rId22"/>
    <p:sldId id="321" r:id="rId23"/>
    <p:sldId id="301" r:id="rId24"/>
    <p:sldId id="329" r:id="rId25"/>
    <p:sldId id="309" r:id="rId26"/>
    <p:sldId id="379" r:id="rId27"/>
    <p:sldId id="311" r:id="rId28"/>
    <p:sldId id="380" r:id="rId29"/>
    <p:sldId id="381" r:id="rId30"/>
    <p:sldId id="334" r:id="rId31"/>
    <p:sldId id="333" r:id="rId32"/>
    <p:sldId id="347" r:id="rId33"/>
    <p:sldId id="348" r:id="rId34"/>
    <p:sldId id="335" r:id="rId35"/>
    <p:sldId id="336" r:id="rId36"/>
    <p:sldId id="306" r:id="rId37"/>
    <p:sldId id="337" r:id="rId38"/>
    <p:sldId id="338" r:id="rId39"/>
    <p:sldId id="339" r:id="rId40"/>
    <p:sldId id="340" r:id="rId41"/>
    <p:sldId id="341" r:id="rId42"/>
    <p:sldId id="342" r:id="rId43"/>
    <p:sldId id="365" r:id="rId44"/>
    <p:sldId id="364" r:id="rId45"/>
    <p:sldId id="363" r:id="rId46"/>
    <p:sldId id="372" r:id="rId47"/>
    <p:sldId id="373" r:id="rId48"/>
    <p:sldId id="375" r:id="rId49"/>
    <p:sldId id="376" r:id="rId50"/>
    <p:sldId id="382" r:id="rId51"/>
    <p:sldId id="374" r:id="rId52"/>
    <p:sldId id="360" r:id="rId53"/>
    <p:sldId id="377" r:id="rId54"/>
    <p:sldId id="359" r:id="rId55"/>
    <p:sldId id="328" r:id="rId56"/>
    <p:sldId id="322" r:id="rId57"/>
    <p:sldId id="323" r:id="rId58"/>
    <p:sldId id="324" r:id="rId59"/>
    <p:sldId id="325" r:id="rId60"/>
    <p:sldId id="326" r:id="rId61"/>
    <p:sldId id="327" r:id="rId62"/>
    <p:sldId id="366" r:id="rId63"/>
    <p:sldId id="385" r:id="rId64"/>
    <p:sldId id="386" r:id="rId65"/>
    <p:sldId id="370" r:id="rId66"/>
    <p:sldId id="388" r:id="rId67"/>
    <p:sldId id="389" r:id="rId68"/>
    <p:sldId id="390" r:id="rId69"/>
    <p:sldId id="391" r:id="rId70"/>
    <p:sldId id="392" r:id="rId71"/>
    <p:sldId id="393" r:id="rId72"/>
    <p:sldId id="394" r:id="rId73"/>
    <p:sldId id="395" r:id="rId74"/>
    <p:sldId id="396" r:id="rId75"/>
    <p:sldId id="397" r:id="rId76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444" autoAdjust="0"/>
  </p:normalViewPr>
  <p:slideViewPr>
    <p:cSldViewPr>
      <p:cViewPr>
        <p:scale>
          <a:sx n="66" d="100"/>
          <a:sy n="66" d="100"/>
        </p:scale>
        <p:origin x="-1788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56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444"/>
    </p:cViewPr>
  </p:sorterViewPr>
  <p:notesViewPr>
    <p:cSldViewPr>
      <p:cViewPr varScale="1">
        <p:scale>
          <a:sx n="48" d="100"/>
          <a:sy n="48" d="100"/>
        </p:scale>
        <p:origin x="-2676" y="-96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handoutMaster" Target="handoutMasters/handout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6196" y="199841"/>
            <a:ext cx="23612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802.19-09/0794r0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87043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90588" y="9905482"/>
            <a:ext cx="21780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3B50A7B1-F885-41A3-BA2A-F0C1299C4E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6327" y="112306"/>
            <a:ext cx="225497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doc.: IEEE 802.11-1408-r11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13789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October 25, 2011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59482" y="9908983"/>
            <a:ext cx="26718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448928F9-FA9C-4026-9183-38FA09FD77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0079" y="112306"/>
            <a:ext cx="2361224" cy="230832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latin typeface="Times New Roman" pitchFamily="-65" charset="0"/>
              </a:rPr>
              <a:t>doc.: IEEE </a:t>
            </a:r>
            <a:r>
              <a:rPr lang="en-US" altLang="ja-JP" dirty="0" smtClean="0">
                <a:latin typeface="Times New Roman" pitchFamily="-65" charset="0"/>
              </a:rPr>
              <a:t>802.19-09/0794r0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9622" y="112306"/>
            <a:ext cx="870431" cy="230832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pitchFamily="-65" charset="0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</a:rPr>
              <a:t>Rich Kennedy, Research In Motion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DE2F3C66-9A81-4BE3-8A5A-D6A2CE2B489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 smtClean="0">
              <a:latin typeface="Times New Roman" pitchFamily="-65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802.15-&lt;doc#&gt;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&lt;month year&gt;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254B513-2B7C-43D8-A712-4A37BB61FAFC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70439" y="9908983"/>
            <a:ext cx="153888" cy="184666"/>
          </a:xfrm>
          <a:noFill/>
        </p:spPr>
        <p:txBody>
          <a:bodyPr/>
          <a:lstStyle/>
          <a:p>
            <a:fld id="{9AA22935-A3F5-4E8B-80D6-44BAC1F92E6E}" type="slidenum">
              <a:rPr lang="en-US"/>
              <a:pPr/>
              <a:t>65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35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14D98CF-99C4-41C9-9EBE-CB0CE94A114A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235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457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D6DBADE1-4DCA-4EB1-B47F-97DC571FB69B}" type="slidenum">
              <a:rPr lang="en-US" smtClean="0"/>
              <a:pPr/>
              <a:t>67</a:t>
            </a:fld>
            <a:endParaRPr lang="en-US" smtClean="0"/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802.15-&lt;doc#&gt;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&lt;month year&gt;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55C408E5-2DF6-4C2F-B7DB-3BA2F4ACECC3}" type="slidenum">
              <a:rPr lang="en-US" smtClean="0"/>
              <a:pPr/>
              <a:t>68</a:t>
            </a:fld>
            <a:endParaRPr lang="en-US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662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97D7D034-034D-49FD-997F-E1CF9ABB3911}" type="slidenum">
              <a:rPr lang="en-US" smtClean="0"/>
              <a:pPr/>
              <a:t>69</a:t>
            </a:fld>
            <a:endParaRPr lang="en-US" smtClean="0"/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765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4799F34-99F4-4377-BDB3-EA12A98F05F6}" type="slidenum">
              <a:rPr lang="en-US" smtClean="0"/>
              <a:pPr/>
              <a:t>70</a:t>
            </a:fld>
            <a:endParaRPr lang="en-US" smtClean="0"/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802.15-&lt;doc#&gt;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&lt;month year&gt;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47EEE24-FAD9-4382-98C4-BA44AE5A9F7C}" type="slidenum">
              <a:rPr lang="en-US" smtClean="0"/>
              <a:pPr/>
              <a:t>71</a:t>
            </a:fld>
            <a:endParaRPr lang="en-US" smtClean="0"/>
          </a:p>
        </p:txBody>
      </p:sp>
      <p:sp>
        <p:nvSpPr>
          <p:cNvPr id="28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802.15-&lt;doc#&gt;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&lt;month year&gt;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7C0301C-57F2-4EB9-9613-693DEC7FF1A1}" type="slidenum">
              <a:rPr lang="en-US" smtClean="0"/>
              <a:pPr/>
              <a:t>72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802.15-&lt;doc#&gt;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&lt;month year&gt;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8E0515A-DD60-4E2E-8743-4E3EE749151E}" type="slidenum">
              <a:rPr lang="en-US" smtClean="0"/>
              <a:pPr/>
              <a:t>73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802.11-1408-r0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25,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448928F9-FA9C-4026-9183-38FA09FD77AF}" type="slidenum">
              <a:rPr lang="en-US" altLang="ja-JP" smtClean="0"/>
              <a:pPr>
                <a:defRPr/>
              </a:pPr>
              <a:t>47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802.15-&lt;doc#&gt;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&lt;month year&gt;</a:t>
            </a:r>
          </a:p>
        </p:txBody>
      </p:sp>
      <p:sp>
        <p:nvSpPr>
          <p:cNvPr id="317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317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75C86E3-3381-40D8-A687-E22064141F49}" type="slidenum">
              <a:rPr lang="en-US" smtClean="0"/>
              <a:pPr/>
              <a:t>74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802.15-&lt;doc#&gt;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&lt;month year&gt;</a:t>
            </a:r>
          </a:p>
        </p:txBody>
      </p:sp>
      <p:sp>
        <p:nvSpPr>
          <p:cNvPr id="317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317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75C86E3-3381-40D8-A687-E22064141F49}" type="slidenum">
              <a:rPr lang="en-US" smtClean="0"/>
              <a:pPr/>
              <a:t>75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9622" y="112306"/>
            <a:ext cx="1163780" cy="230832"/>
          </a:xfrm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54188" y="9908983"/>
            <a:ext cx="1877116" cy="184666"/>
          </a:xfrm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32206" y="9908983"/>
            <a:ext cx="492121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D58D3E74-2908-45D6-85BE-73F579D8A265}" type="slidenum">
              <a:rPr lang="en-US"/>
              <a:pPr/>
              <a:t>56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776288"/>
            <a:ext cx="5095875" cy="3822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550" y="4861705"/>
            <a:ext cx="5204203" cy="4604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7407" tIns="48704" rIns="97407" bIns="4870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9622" y="112306"/>
            <a:ext cx="1163780" cy="230832"/>
          </a:xfrm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54188" y="9908983"/>
            <a:ext cx="1877116" cy="184666"/>
          </a:xfrm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32206" y="9908983"/>
            <a:ext cx="492121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2A5F40F8-1BC0-493D-99A1-A2A9C79931C8}" type="slidenum">
              <a:rPr lang="en-US"/>
              <a:pPr/>
              <a:t>57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776288"/>
            <a:ext cx="5095875" cy="3822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550" y="4861705"/>
            <a:ext cx="5204203" cy="4604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7407" tIns="48704" rIns="97407" bIns="4870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9622" y="112306"/>
            <a:ext cx="1163780" cy="230832"/>
          </a:xfrm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54188" y="9908983"/>
            <a:ext cx="1877116" cy="184666"/>
          </a:xfrm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32206" y="9908983"/>
            <a:ext cx="492121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01CD7D4E-F9FE-4105-8B42-6A9F6528F18B}" type="slidenum">
              <a:rPr lang="en-US"/>
              <a:pPr/>
              <a:t>58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776288"/>
            <a:ext cx="5095875" cy="3822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550" y="4861705"/>
            <a:ext cx="5204203" cy="4604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7407" tIns="48704" rIns="97407" bIns="4870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9622" y="112306"/>
            <a:ext cx="1163780" cy="230832"/>
          </a:xfrm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54188" y="9908983"/>
            <a:ext cx="1877116" cy="184666"/>
          </a:xfrm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32206" y="9908983"/>
            <a:ext cx="492121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9296AAB9-FBF4-4B8C-9D9F-6FA442AD88BB}" type="slidenum">
              <a:rPr lang="en-US"/>
              <a:pPr/>
              <a:t>59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776288"/>
            <a:ext cx="5095875" cy="3822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550" y="4861705"/>
            <a:ext cx="5204203" cy="4604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7407" tIns="48704" rIns="97407" bIns="4870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9622" y="112306"/>
            <a:ext cx="1163780" cy="230832"/>
          </a:xfrm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54188" y="9908983"/>
            <a:ext cx="1877116" cy="184666"/>
          </a:xfrm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32206" y="9908983"/>
            <a:ext cx="492121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3DC7EFF1-572A-457C-A787-997B019BDDA7}" type="slidenum">
              <a:rPr lang="en-US"/>
              <a:pPr/>
              <a:t>60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776288"/>
            <a:ext cx="5095875" cy="3822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550" y="4861705"/>
            <a:ext cx="5204203" cy="4604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7407" tIns="48704" rIns="97407" bIns="4870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9622" y="112306"/>
            <a:ext cx="1163780" cy="230832"/>
          </a:xfrm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54188" y="9908983"/>
            <a:ext cx="1877116" cy="184666"/>
          </a:xfrm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32206" y="9908983"/>
            <a:ext cx="492121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A485C9E8-026B-450F-8573-35C0B9D2C758}" type="slidenum">
              <a:rPr lang="en-US"/>
              <a:pPr/>
              <a:t>61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776288"/>
            <a:ext cx="5095875" cy="3822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550" y="4861705"/>
            <a:ext cx="5204203" cy="4604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7407" tIns="48704" rIns="97407" bIns="4870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802.15-&lt;doc#&gt;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&lt;month year&gt;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0811034-E096-4AB3-9DDE-EB9C3E0B8537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A15865-7CFF-44F9-B81A-26EBC14B72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A41C9FF-428F-4A49-ADD0-84D872BBA7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A73CC2F-B557-44EA-BC6D-DBEB1A5BF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July 6,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0E9736F-34C7-4D92-95A5-7DB6353CE5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6305E9B-66C5-4B3D-ADEA-476958C13C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444DBE2-331F-4B51-9437-E5C223C48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1E3F839-9B8C-4684-A34B-490A82A348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Oct/Nov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7E8C7A-A6F6-41AE-9AF9-8965624AE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89016A-55A8-41F3-A301-F0C788D1E7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EE351E9-5561-4C62-8E9D-432F9D8810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013F18-279C-43D9-A1F6-39635F429C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75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2E7F192-D81A-4BD8-992D-9332D6F26B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72863" y="332601"/>
            <a:ext cx="23726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</a:t>
            </a:r>
            <a:r>
              <a:rPr lang="en-US" altLang="ja-JP" sz="1800" b="1" dirty="0" smtClean="0"/>
              <a:t>11-12-0794r0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73398" cy="276999"/>
          </a:xfrm>
          <a:noFill/>
        </p:spPr>
        <p:txBody>
          <a:bodyPr/>
          <a:lstStyle/>
          <a:p>
            <a:r>
              <a:rPr lang="en-US" altLang="ja-JP" dirty="0" smtClean="0"/>
              <a:t>July 6, 2012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  <a:noFill/>
        </p:spPr>
        <p:txBody>
          <a:bodyPr/>
          <a:lstStyle/>
          <a:p>
            <a:r>
              <a:rPr lang="en-US" altLang="ja-JP" dirty="0" smtClean="0"/>
              <a:t>René Struik (Struik Security Consultancy)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60BD0153-3F2F-4281-AC7F-5CDE1370743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sz="2100" dirty="0" smtClean="0">
                <a:ea typeface="ＭＳ Ｐゴシック" pitchFamily="-65" charset="-128"/>
              </a:rPr>
              <a:t>IEEE 802.11 </a:t>
            </a:r>
            <a:r>
              <a:rPr lang="en-US" altLang="ja-JP" sz="2100" dirty="0" err="1" smtClean="0">
                <a:ea typeface="ＭＳ Ｐゴシック" pitchFamily="-65" charset="-128"/>
              </a:rPr>
              <a:t>TGai</a:t>
            </a:r>
            <a:r>
              <a:rPr lang="en-US" altLang="ja-JP" sz="2100" dirty="0" smtClean="0">
                <a:ea typeface="ＭＳ Ｐゴシック" pitchFamily="-65" charset="-128"/>
              </a:rPr>
              <a:t/>
            </a:r>
            <a:br>
              <a:rPr lang="en-US" altLang="ja-JP" sz="2100" dirty="0" smtClean="0">
                <a:ea typeface="ＭＳ Ｐゴシック" pitchFamily="-65" charset="-128"/>
              </a:rPr>
            </a:br>
            <a:r>
              <a:rPr lang="en-US" altLang="ja-JP" sz="2100" dirty="0" smtClean="0">
                <a:ea typeface="ＭＳ Ｐゴシック" pitchFamily="-65" charset="-128"/>
                <a:sym typeface="Symbol" pitchFamily="18" charset="2"/>
              </a:rPr>
              <a:t></a:t>
            </a:r>
            <a:r>
              <a:rPr lang="en-US" altLang="ja-JP" sz="2100" dirty="0" smtClean="0">
                <a:ea typeface="ＭＳ Ｐゴシック" pitchFamily="-65" charset="-128"/>
              </a:rPr>
              <a:t/>
            </a:r>
            <a:br>
              <a:rPr lang="en-US" altLang="ja-JP" sz="2100" dirty="0" smtClean="0">
                <a:ea typeface="ＭＳ Ｐゴシック" pitchFamily="-65" charset="-128"/>
              </a:rPr>
            </a:br>
            <a:r>
              <a:rPr lang="en-US" altLang="ja-JP" sz="2100" dirty="0" smtClean="0">
                <a:ea typeface="ＭＳ Ｐゴシック" pitchFamily="-65" charset="-128"/>
              </a:rPr>
              <a:t>FILS Authentication with Local Authentication and Optional Remote Authorization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ja-JP" sz="2000" dirty="0" smtClean="0">
                <a:ea typeface="ＭＳ Ｐゴシック" pitchFamily="-65" charset="-128"/>
              </a:rPr>
              <a:t>Date:</a:t>
            </a:r>
            <a:r>
              <a:rPr lang="en-US" altLang="ja-JP" sz="2000" b="0" dirty="0" smtClean="0">
                <a:ea typeface="ＭＳ Ｐゴシック" pitchFamily="-65" charset="-128"/>
              </a:rPr>
              <a:t> 2012-07-06</a:t>
            </a: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143000"/>
                <a:gridCol w="1600200"/>
                <a:gridCol w="1600200"/>
                <a:gridCol w="2057400"/>
                <a:gridCol w="1676400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Name</a:t>
                      </a:r>
                      <a:endParaRPr kumimoji="1" lang="ja-JP" altLang="ja-JP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Company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Address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Phone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email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René Struik</a:t>
                      </a:r>
                      <a:endParaRPr kumimoji="1" lang="ja-JP" altLang="ja-JP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Struik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Security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Consultancy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 ON, 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Canada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USA:  +1 (415) 690-7363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Toronto:  +1 (647) 867-5658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Skype: rstruik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rstruik.ext@gmail.com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10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3666417" y="533400"/>
            <a:ext cx="1920719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Summary (1)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821763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600" b="1" dirty="0" smtClean="0"/>
              <a:t>Proposed Schemes</a:t>
            </a:r>
          </a:p>
          <a:p>
            <a:pPr marL="342900" indent="-342900"/>
            <a:r>
              <a:rPr lang="en-GB" sz="1600" dirty="0" smtClean="0"/>
              <a:t>	 11-12-0052-02-00ai-fils-authentication-with-certified-public-keys</a:t>
            </a:r>
          </a:p>
          <a:p>
            <a:pPr marL="342900" indent="-342900"/>
            <a:r>
              <a:rPr lang="en-GB" sz="1600" dirty="0" smtClean="0"/>
              <a:t>	 11-12-0054-01-00ai-fils-password-based-authentication</a:t>
            </a:r>
          </a:p>
          <a:p>
            <a:pPr marL="342900" indent="-342900"/>
            <a:r>
              <a:rPr lang="en-GB" sz="1600" dirty="0" smtClean="0"/>
              <a:t>	 11-12-0055-01-00ai-fils-symm-key-based-authentication</a:t>
            </a:r>
          </a:p>
          <a:p>
            <a:pPr marL="342900" indent="-342900"/>
            <a:endParaRPr lang="en-GB" sz="1600" b="1" dirty="0" smtClean="0"/>
          </a:p>
          <a:p>
            <a:pPr marL="342900" indent="-342900">
              <a:buAutoNum type="arabicPeriod" startAt="2"/>
            </a:pPr>
            <a:r>
              <a:rPr lang="en-GB" sz="1600" b="1" dirty="0" smtClean="0"/>
              <a:t>Implementation with 802.11 Architecture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Use authentication request/response and association request/response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Use piggy-backing to carry configuration information</a:t>
            </a:r>
            <a:endParaRPr lang="en-GB" sz="1600" b="1" dirty="0" smtClean="0"/>
          </a:p>
          <a:p>
            <a:pPr marL="342900" indent="-342900"/>
            <a:endParaRPr lang="en-GB" sz="1600" b="1" dirty="0" smtClean="0"/>
          </a:p>
          <a:p>
            <a:pPr marL="342900" indent="-342900">
              <a:buAutoNum type="arabicPeriod" startAt="3"/>
            </a:pPr>
            <a:r>
              <a:rPr lang="en-GB" sz="1600" b="1" dirty="0" smtClean="0"/>
              <a:t>Considerations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-Standards-compliance:  NIST SP 800-56a, FIPS 180-2, FIPS 186-2, RFC 5480, NIST SP 800-38C</a:t>
            </a:r>
          </a:p>
          <a:p>
            <a:pPr marL="342900" indent="-342900"/>
            <a:r>
              <a:rPr lang="en-GB" sz="1600" dirty="0" smtClean="0"/>
              <a:t>	-Cryptographic scrutiny: all well-studied</a:t>
            </a:r>
          </a:p>
          <a:p>
            <a:pPr marL="342900" indent="-342900"/>
            <a:r>
              <a:rPr lang="en-GB" sz="1600" dirty="0" smtClean="0"/>
              <a:t>	-Exploiting commonalities state machines, protocol flows of all proposed options</a:t>
            </a:r>
          </a:p>
          <a:p>
            <a:pPr marL="342900" indent="-342900"/>
            <a:r>
              <a:rPr lang="en-GB" sz="1600" dirty="0" smtClean="0"/>
              <a:t>	-Works with “backbone” Access Point – Authentication Server approaches for authorization/ (&amp; DHCP)</a:t>
            </a:r>
          </a:p>
          <a:p>
            <a:pPr marL="342900" indent="-342900"/>
            <a:endParaRPr lang="en-GB" sz="1600" dirty="0" smtClean="0"/>
          </a:p>
          <a:p>
            <a:pPr marL="342900" indent="-342900"/>
            <a:r>
              <a:rPr lang="en-GB" sz="1600" b="1" dirty="0" smtClean="0"/>
              <a:t>4.	Room for Further Technical Improvements</a:t>
            </a:r>
            <a:r>
              <a:rPr lang="en-GB" sz="1600" dirty="0" smtClean="0"/>
              <a:t> 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(a) Use optimized authenticated key agreement scheme: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 </a:t>
            </a:r>
            <a:r>
              <a:rPr lang="en-GB" sz="1600" dirty="0" smtClean="0"/>
              <a:t>ECC: 1 offline,  1 variable; ECDSA: 1 sign, 2 verify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 </a:t>
            </a:r>
            <a:r>
              <a:rPr lang="en-GB" sz="1600" dirty="0" smtClean="0"/>
              <a:t>ECC: 1 offline, 1 ½ online; ECDSA: 1 verify</a:t>
            </a:r>
          </a:p>
          <a:p>
            <a:pPr marL="342900" indent="-342900"/>
            <a:r>
              <a:rPr lang="en-GB" sz="1600" dirty="0" smtClean="0"/>
              <a:t>	(b) Use elliptic curve better suited for hardware/low-energy implementations: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</a:t>
            </a:r>
            <a:r>
              <a:rPr lang="en-GB" sz="1600" dirty="0" smtClean="0"/>
              <a:t> prime curve P-256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</a:t>
            </a:r>
            <a:r>
              <a:rPr lang="en-GB" sz="1600" dirty="0" smtClean="0"/>
              <a:t> binary curve K-283</a:t>
            </a:r>
          </a:p>
          <a:p>
            <a:pPr marL="342900" indent="-342900"/>
            <a:r>
              <a:rPr lang="en-GB" sz="1600" dirty="0" smtClean="0"/>
              <a:t>       NOTE: much better implementations than “school book” computations</a:t>
            </a:r>
          </a:p>
          <a:p>
            <a:pPr marL="342900" indent="-342900"/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endParaRPr lang="en-GB" sz="1600" i="1" dirty="0" smtClean="0"/>
          </a:p>
          <a:p>
            <a:endParaRPr lang="en-GB" sz="1600" i="1" dirty="0" smtClean="0"/>
          </a:p>
          <a:p>
            <a:endParaRPr lang="en-GB" sz="1600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609600" y="1524000"/>
            <a:ext cx="4343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685800" y="1752600"/>
            <a:ext cx="4343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11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3666416" y="533400"/>
            <a:ext cx="1920719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Summary (2)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821763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342900" indent="-342900"/>
            <a:r>
              <a:rPr lang="en-GB" sz="1600" b="1" dirty="0" smtClean="0"/>
              <a:t>5.	Room for Further Enhancements of Functionality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(a) Provide optional anonymity: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 </a:t>
            </a:r>
            <a:r>
              <a:rPr lang="en-GB" sz="1600" dirty="0" smtClean="0"/>
              <a:t>Ids of STA and AP are publicly known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 </a:t>
            </a:r>
            <a:r>
              <a:rPr lang="en-GB" sz="1600" dirty="0" smtClean="0"/>
              <a:t>Ids of STA and AP only become known to actors in protocol and, potentially, KDC</a:t>
            </a:r>
          </a:p>
          <a:p>
            <a:pPr marL="342900" indent="-342900"/>
            <a:r>
              <a:rPr lang="en-GB" sz="1600" dirty="0" smtClean="0"/>
              <a:t>	      No impact on #protocol flows, slight increase of computational cost (under the hood)</a:t>
            </a:r>
          </a:p>
          <a:p>
            <a:pPr marL="342900" indent="-342900"/>
            <a:r>
              <a:rPr lang="en-GB" sz="1600" dirty="0" smtClean="0"/>
              <a:t>	(b) Auto-renewal long-term keying material: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</a:t>
            </a:r>
            <a:r>
              <a:rPr lang="en-GB" sz="1600" dirty="0" smtClean="0"/>
              <a:t>: no facility with text in 12/052, 12/055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</a:t>
            </a:r>
            <a:r>
              <a:rPr lang="en-GB" sz="1600" dirty="0" smtClean="0"/>
              <a:t> facility to push new certificates, symmetric-key </a:t>
            </a:r>
            <a:r>
              <a:rPr lang="en-GB" sz="1600" dirty="0" err="1" smtClean="0"/>
              <a:t>certs</a:t>
            </a:r>
            <a:endParaRPr lang="en-GB" sz="1600" dirty="0" smtClean="0"/>
          </a:p>
          <a:p>
            <a:pPr marL="342900" indent="-342900"/>
            <a:r>
              <a:rPr lang="en-GB" sz="1600" dirty="0" smtClean="0"/>
              <a:t>	      No impact on #protocol flows, new IE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u="sng" dirty="0" smtClean="0"/>
              <a:t>Note:</a:t>
            </a:r>
            <a:r>
              <a:rPr lang="en-GB" sz="1600" dirty="0" smtClean="0"/>
              <a:t> could be used to implement low-hassle key management (e.g., short-lived </a:t>
            </a:r>
            <a:r>
              <a:rPr lang="en-GB" sz="1600" dirty="0" err="1" smtClean="0"/>
              <a:t>certs</a:t>
            </a:r>
            <a:r>
              <a:rPr lang="en-GB" sz="1600" dirty="0" smtClean="0"/>
              <a:t>, no CRLs)</a:t>
            </a:r>
          </a:p>
          <a:p>
            <a:pPr marL="342900" indent="-342900"/>
            <a:r>
              <a:rPr lang="en-GB" sz="1600" dirty="0" smtClean="0"/>
              <a:t>	(c) Use optimized symmetric-key scheme: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</a:t>
            </a:r>
            <a:r>
              <a:rPr lang="en-GB" sz="1600" dirty="0" smtClean="0"/>
              <a:t> symmetric-key scheme (12/054r1) without 3</a:t>
            </a:r>
            <a:r>
              <a:rPr lang="en-GB" sz="1600" baseline="30000" dirty="0" smtClean="0"/>
              <a:t>rd</a:t>
            </a:r>
            <a:r>
              <a:rPr lang="en-GB" sz="1600" dirty="0" smtClean="0"/>
              <a:t> party, but neither with forward secrecy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</a:t>
            </a:r>
            <a:r>
              <a:rPr lang="en-GB" sz="1600" dirty="0" smtClean="0"/>
              <a:t> symmetric-key scheme </a:t>
            </a:r>
            <a:r>
              <a:rPr lang="en-GB" sz="1600" i="1" dirty="0" smtClean="0"/>
              <a:t>without 3</a:t>
            </a:r>
            <a:r>
              <a:rPr lang="en-GB" sz="1600" i="1" baseline="30000" dirty="0" smtClean="0"/>
              <a:t>rd</a:t>
            </a:r>
            <a:r>
              <a:rPr lang="en-GB" sz="1600" i="1" dirty="0" smtClean="0"/>
              <a:t> party</a:t>
            </a:r>
            <a:r>
              <a:rPr lang="en-GB" sz="1600" dirty="0" smtClean="0"/>
              <a:t>, but </a:t>
            </a:r>
            <a:r>
              <a:rPr lang="en-GB" sz="1600" i="1" dirty="0" smtClean="0"/>
              <a:t>with forward secrecy </a:t>
            </a:r>
            <a:r>
              <a:rPr lang="en-GB" sz="1600" dirty="0" smtClean="0"/>
              <a:t>as well </a:t>
            </a:r>
          </a:p>
          <a:p>
            <a:pPr marL="342900" indent="-342900"/>
            <a:r>
              <a:rPr lang="en-GB" sz="1600" dirty="0" smtClean="0"/>
              <a:t>	(d) Auto-synchronization: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</a:t>
            </a:r>
            <a:r>
              <a:rPr lang="en-GB" sz="1600" dirty="0" smtClean="0"/>
              <a:t> no facility with joining protocol to synch info on need-be basis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</a:t>
            </a:r>
            <a:r>
              <a:rPr lang="en-GB" sz="1600" dirty="0" smtClean="0"/>
              <a:t> facility to synch data if needed</a:t>
            </a:r>
          </a:p>
          <a:p>
            <a:pPr marL="342900" indent="-342900"/>
            <a:r>
              <a:rPr lang="en-GB" sz="1600" dirty="0" smtClean="0"/>
              <a:t>	      No impact on #protocol flows, secure; new IE; in line with ideas presented (e.g.,  in 11/1169r1)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u="sng" dirty="0" smtClean="0"/>
              <a:t>Note:</a:t>
            </a:r>
            <a:r>
              <a:rPr lang="en-GB" sz="1600" dirty="0" smtClean="0"/>
              <a:t> could be used to cross-certify if no common CA root key</a:t>
            </a:r>
          </a:p>
          <a:p>
            <a:pPr marL="342900" indent="-342900"/>
            <a:endParaRPr lang="en-GB" sz="1600" dirty="0" smtClean="0"/>
          </a:p>
          <a:p>
            <a:pPr marL="342900" indent="-342900">
              <a:buAutoNum type="arabicPeriod" startAt="6"/>
            </a:pPr>
            <a:r>
              <a:rPr lang="en-GB" sz="1600" b="1" dirty="0" smtClean="0"/>
              <a:t>Initial set-up requirements key agreement schemes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(1) certified public-key based: devices need certificate; verifiers need root key</a:t>
            </a:r>
          </a:p>
          <a:p>
            <a:pPr marL="342900" indent="-342900"/>
            <a:r>
              <a:rPr lang="en-GB" sz="1600" dirty="0" smtClean="0"/>
              <a:t>       (2) password-based: devices need to synch on low-entropy password and may need I/O interface for this</a:t>
            </a:r>
          </a:p>
          <a:p>
            <a:pPr marL="342900" indent="-342900"/>
            <a:r>
              <a:rPr lang="en-GB" sz="1600" dirty="0" smtClean="0"/>
              <a:t>	(3) symmetric-key based: devices need shared key (mostly only available in re-join scenarios)</a:t>
            </a:r>
          </a:p>
          <a:p>
            <a:pPr marL="342900" indent="-342900"/>
            <a:endParaRPr lang="en-GB" sz="1600" b="1" dirty="0" smtClean="0"/>
          </a:p>
          <a:p>
            <a:pPr marL="342900" indent="-342900"/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endParaRPr lang="en-GB" sz="1600" i="1" dirty="0" smtClean="0"/>
          </a:p>
          <a:p>
            <a:endParaRPr lang="en-GB" sz="1600" i="1" dirty="0" smtClean="0"/>
          </a:p>
          <a:p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6, 2012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958815" y="533400"/>
            <a:ext cx="137249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Motion 1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Include a public-key based authenticated key agreement scheme as option for FILS authentication.</a:t>
            </a:r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6, 2012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958815" y="533400"/>
            <a:ext cx="137249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Motion 2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Include the public-key based authenticated key agreement scheme in line with specification text 12/0052 as option for FILS authentication.</a:t>
            </a:r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274B839-6CFD-4B49-BCA5-60AD5BBC615C}" type="slidenum">
              <a:rPr lang="en-US"/>
              <a:pPr/>
              <a:t>14</a:t>
            </a:fld>
            <a:endParaRPr lang="en-US"/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2600653" y="3214688"/>
            <a:ext cx="3501408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i="1" dirty="0" smtClean="0"/>
              <a:t>Back-up Slides </a:t>
            </a:r>
          </a:p>
          <a:p>
            <a:pPr algn="ctr"/>
            <a:r>
              <a:rPr lang="en-US" sz="2000" dirty="0" smtClean="0"/>
              <a:t>(from presentations 11/1408r13)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6,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15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16680" y="533400"/>
            <a:ext cx="105670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Actors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7620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>
                <a:sym typeface="Symbol"/>
              </a:rPr>
              <a:t>Actors</a:t>
            </a:r>
          </a:p>
          <a:p>
            <a:endParaRPr lang="en-CA" sz="1600" b="1" dirty="0" smtClean="0">
              <a:sym typeface="Symbol"/>
            </a:endParaRPr>
          </a:p>
          <a:p>
            <a:endParaRPr lang="en-CA" sz="1600" b="1" dirty="0" smtClean="0">
              <a:sym typeface="Symbol"/>
            </a:endParaRPr>
          </a:p>
        </p:txBody>
      </p:sp>
      <p:grpSp>
        <p:nvGrpSpPr>
          <p:cNvPr id="9" name="Group 112"/>
          <p:cNvGrpSpPr>
            <a:grpSpLocks/>
          </p:cNvGrpSpPr>
          <p:nvPr/>
        </p:nvGrpSpPr>
        <p:grpSpPr bwMode="auto">
          <a:xfrm>
            <a:off x="76200" y="1219200"/>
            <a:ext cx="457284" cy="304395"/>
            <a:chOff x="3733800" y="990600"/>
            <a:chExt cx="457200" cy="304800"/>
          </a:xfrm>
        </p:grpSpPr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3733800" y="990600"/>
              <a:ext cx="457200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3801297" y="990600"/>
              <a:ext cx="295220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dirty="0"/>
                <a:t>A</a:t>
              </a:r>
            </a:p>
          </p:txBody>
        </p:sp>
      </p:grpSp>
      <p:grpSp>
        <p:nvGrpSpPr>
          <p:cNvPr id="12" name="Group 112"/>
          <p:cNvGrpSpPr>
            <a:grpSpLocks/>
          </p:cNvGrpSpPr>
          <p:nvPr/>
        </p:nvGrpSpPr>
        <p:grpSpPr bwMode="auto">
          <a:xfrm>
            <a:off x="76200" y="1905000"/>
            <a:ext cx="457284" cy="304395"/>
            <a:chOff x="3733800" y="990600"/>
            <a:chExt cx="457200" cy="304800"/>
          </a:xfrm>
        </p:grpSpPr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3733800" y="990600"/>
              <a:ext cx="457200" cy="304800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3805304" y="990600"/>
              <a:ext cx="287206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dirty="0"/>
                <a:t>B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0" y="2590800"/>
            <a:ext cx="609600" cy="304395"/>
            <a:chOff x="152400" y="2819400"/>
            <a:chExt cx="609600" cy="304395"/>
          </a:xfrm>
        </p:grpSpPr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228600" y="2819400"/>
              <a:ext cx="457284" cy="304395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 flipH="1">
              <a:off x="152400" y="2819400"/>
              <a:ext cx="6096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 smtClean="0"/>
                <a:t>KDC</a:t>
              </a:r>
              <a:endParaRPr lang="en-US" dirty="0"/>
            </a:p>
          </p:txBody>
        </p:sp>
      </p:grpSp>
      <p:grpSp>
        <p:nvGrpSpPr>
          <p:cNvPr id="18" name="Group 112"/>
          <p:cNvGrpSpPr>
            <a:grpSpLocks/>
          </p:cNvGrpSpPr>
          <p:nvPr/>
        </p:nvGrpSpPr>
        <p:grpSpPr bwMode="auto">
          <a:xfrm>
            <a:off x="76200" y="3352800"/>
            <a:ext cx="457284" cy="304395"/>
            <a:chOff x="3733800" y="990600"/>
            <a:chExt cx="457200" cy="304800"/>
          </a:xfrm>
        </p:grpSpPr>
        <p:sp>
          <p:nvSpPr>
            <p:cNvPr id="19" name="Rectangle 7"/>
            <p:cNvSpPr>
              <a:spLocks noChangeArrowheads="1"/>
            </p:cNvSpPr>
            <p:nvPr/>
          </p:nvSpPr>
          <p:spPr bwMode="auto">
            <a:xfrm>
              <a:off x="3733800" y="990600"/>
              <a:ext cx="4572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3750011" y="990600"/>
              <a:ext cx="397793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dirty="0" smtClean="0"/>
                <a:t>CA</a:t>
              </a:r>
              <a:endParaRPr lang="en-US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685800" y="11430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Client </a:t>
            </a:r>
            <a:r>
              <a:rPr lang="en-CA" sz="1600" dirty="0" smtClean="0">
                <a:sym typeface="Symbol"/>
              </a:rPr>
              <a:t> This device may move in and out of networks (that may be alien to it) and may have </a:t>
            </a:r>
          </a:p>
          <a:p>
            <a:r>
              <a:rPr lang="en-CA" sz="1600" dirty="0" smtClean="0">
                <a:sym typeface="Symbol"/>
              </a:rPr>
              <a:t>little network management functionality on board.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</a:t>
            </a:r>
            <a:r>
              <a:rPr lang="en-CA" sz="1600" i="1" dirty="0" smtClean="0">
                <a:sym typeface="Symbol"/>
              </a:rPr>
              <a:t> </a:t>
            </a:r>
            <a:r>
              <a:rPr lang="en-CA" sz="1600" dirty="0" smtClean="0">
                <a:sym typeface="Symbol"/>
              </a:rPr>
              <a:t>nomadic, promiscuous, constrained.</a:t>
            </a:r>
          </a:p>
          <a:p>
            <a:r>
              <a:rPr lang="en-CA" sz="1600" b="1" dirty="0" smtClean="0">
                <a:sym typeface="Symbol"/>
              </a:rPr>
              <a:t>Access point  </a:t>
            </a:r>
            <a:r>
              <a:rPr lang="en-CA" sz="1600" dirty="0" smtClean="0">
                <a:sym typeface="Symbol"/>
              </a:rPr>
              <a:t>This device may be more tied into a relatively stable infrastructure and may</a:t>
            </a:r>
          </a:p>
          <a:p>
            <a:r>
              <a:rPr lang="en-CA" sz="1600" dirty="0" smtClean="0">
                <a:sym typeface="Symbol"/>
              </a:rPr>
              <a:t>have more support for network management functionality or have reliable access hereto (e.g., via </a:t>
            </a:r>
          </a:p>
          <a:p>
            <a:r>
              <a:rPr lang="en-CA" sz="1600" dirty="0" smtClean="0">
                <a:sym typeface="Symbol"/>
              </a:rPr>
              <a:t>a back-end system).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 anchor, semi-stable connectivity, access portal.</a:t>
            </a:r>
          </a:p>
          <a:p>
            <a:r>
              <a:rPr lang="en-CA" sz="1600" b="1" dirty="0" smtClean="0">
                <a:sym typeface="Symbol"/>
              </a:rPr>
              <a:t>Server  </a:t>
            </a:r>
            <a:r>
              <a:rPr lang="en-CA" sz="1600" dirty="0" smtClean="0">
                <a:sym typeface="Symbol"/>
              </a:rPr>
              <a:t>This device provides stable infrastructure and network management support, either intra-domain or inter domain (thereby, offering homogeneous or even heterogeneous functionality).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 core function, high availability, human-operator support.</a:t>
            </a:r>
          </a:p>
          <a:p>
            <a:r>
              <a:rPr lang="en-CA" sz="1600" b="1" dirty="0" smtClean="0">
                <a:sym typeface="Symbol"/>
              </a:rPr>
              <a:t>CA  </a:t>
            </a:r>
            <a:r>
              <a:rPr lang="en-CA" sz="1600" dirty="0" smtClean="0">
                <a:sym typeface="Symbol"/>
              </a:rPr>
              <a:t>This device vouches for trust credentials, usually in offline way.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 trust anchor.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3733800"/>
            <a:ext cx="9144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Initiator/responder model</a:t>
            </a:r>
          </a:p>
          <a:p>
            <a:r>
              <a:rPr lang="en-CA" sz="1600" dirty="0" smtClean="0"/>
              <a:t>All peer-to-peer protocols are role-symmetrical (i.e., the role of initiator/responder roles are interchangeable).</a:t>
            </a:r>
          </a:p>
          <a:p>
            <a:r>
              <a:rPr lang="en-CA" sz="1600" dirty="0" smtClean="0"/>
              <a:t>Protocols involving a third party assume communications with this third party to take place via the access point (since being the device more tied into infrastructure). </a:t>
            </a:r>
            <a:endParaRPr lang="en-CA" sz="1600" b="1" dirty="0" smtClean="0"/>
          </a:p>
          <a:p>
            <a:endParaRPr lang="en-CA" sz="1600" b="1" dirty="0" smtClean="0"/>
          </a:p>
          <a:p>
            <a:r>
              <a:rPr lang="en-CA" sz="1600" b="1" dirty="0" smtClean="0"/>
              <a:t>Cautionary NOTE − On Limitations of Cryptography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Cryptographic techniques may provide logical assurances as to a device’s identity, where and when</a:t>
            </a:r>
          </a:p>
          <a:p>
            <a:r>
              <a:rPr lang="en-CA" sz="1600" dirty="0" smtClean="0"/>
              <a:t>  communications originated, whom it was intended for, whom this can be read by, etc.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Cryptographic techniques do, however, only provide </a:t>
            </a:r>
            <a:r>
              <a:rPr lang="en-CA" sz="1600" i="1" dirty="0" smtClean="0"/>
              <a:t>mechanical assurances</a:t>
            </a:r>
            <a:r>
              <a:rPr lang="en-CA" sz="1600" dirty="0" smtClean="0"/>
              <a:t> and can generally not</a:t>
            </a:r>
          </a:p>
          <a:p>
            <a:r>
              <a:rPr lang="en-CA" sz="1600" dirty="0" smtClean="0"/>
              <a:t>   substitute human </a:t>
            </a:r>
            <a:r>
              <a:rPr lang="en-CA" sz="1600" i="1" dirty="0" smtClean="0"/>
              <a:t>authorization </a:t>
            </a:r>
            <a:r>
              <a:rPr lang="en-CA" sz="1600" dirty="0" smtClean="0"/>
              <a:t>decision elements (unless the latter are not important, such as with random,</a:t>
            </a:r>
          </a:p>
          <a:p>
            <a:r>
              <a:rPr lang="en-CA" sz="1600" dirty="0" smtClean="0"/>
              <a:t>   ad-hoc networks).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6,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742455" y="533400"/>
            <a:ext cx="380514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Desired Protocol Properties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143000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>
                <a:sym typeface="Symbol"/>
              </a:rPr>
              <a:t>Security-Related</a:t>
            </a:r>
          </a:p>
          <a:p>
            <a:pPr>
              <a:buFont typeface="Wingdings" pitchFamily="2" charset="2"/>
              <a:buChar char="§"/>
            </a:pPr>
            <a:r>
              <a:rPr lang="en-CA" sz="1600" b="1" dirty="0" smtClean="0">
                <a:sym typeface="Symbol"/>
              </a:rPr>
              <a:t> </a:t>
            </a:r>
            <a:r>
              <a:rPr lang="en-CA" sz="1600" dirty="0" smtClean="0">
                <a:sym typeface="Symbol"/>
              </a:rPr>
              <a:t>Parties executing a security protocol should be explicitly aware of its security properties</a:t>
            </a:r>
          </a:p>
          <a:p>
            <a:pPr>
              <a:buFont typeface="Wingdings" pitchFamily="2" charset="2"/>
              <a:buChar char="§"/>
            </a:pPr>
            <a:r>
              <a:rPr lang="en-CA" sz="1600" b="1" dirty="0">
                <a:sym typeface="Symbol"/>
              </a:rPr>
              <a:t> </a:t>
            </a:r>
            <a:r>
              <a:rPr lang="en-CA" sz="1600" dirty="0">
                <a:sym typeface="Symbol"/>
              </a:rPr>
              <a:t>C</a:t>
            </a:r>
            <a:r>
              <a:rPr lang="en-CA" sz="1600" dirty="0" smtClean="0">
                <a:sym typeface="Symbol"/>
              </a:rPr>
              <a:t>ompromise of keys or devices should have limited effect on security of other devices or services</a:t>
            </a:r>
          </a:p>
          <a:p>
            <a:pPr>
              <a:buFont typeface="Wingdings" pitchFamily="2" charset="2"/>
              <a:buChar char="§"/>
            </a:pPr>
            <a:r>
              <a:rPr lang="en-CA" sz="1600" b="1" dirty="0">
                <a:sym typeface="Symbol"/>
              </a:rPr>
              <a:t> </a:t>
            </a:r>
            <a:r>
              <a:rPr lang="en-CA" sz="1600" dirty="0" smtClean="0">
                <a:sym typeface="Symbol"/>
              </a:rPr>
              <a:t>Attacks should not have a serious impact beyond the time interval/space during/in which these take place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Security protocols should minimize the impact of network outages, denial of service attacks</a:t>
            </a:r>
          </a:p>
          <a:p>
            <a:endParaRPr lang="en-CA" sz="1600" dirty="0" smtClean="0">
              <a:sym typeface="Symbol"/>
            </a:endParaRPr>
          </a:p>
          <a:p>
            <a:r>
              <a:rPr lang="en-CA" sz="1600" b="1" dirty="0" smtClean="0">
                <a:sym typeface="Symbol"/>
              </a:rPr>
              <a:t>Communication flows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Security protocols should allow to be run locally, without third party involvement, if at all possible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The number of message exchanges for a joining client device should be reduced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Message exchanges should be structured so as to allow parallel execution of protocol steps, if possible</a:t>
            </a:r>
          </a:p>
          <a:p>
            <a:endParaRPr lang="en-CA" sz="1600" dirty="0" smtClean="0">
              <a:sym typeface="Symbol"/>
            </a:endParaRPr>
          </a:p>
          <a:p>
            <a:r>
              <a:rPr lang="en-CA" sz="1600" b="1" dirty="0" smtClean="0">
                <a:sym typeface="Symbol"/>
              </a:rPr>
              <a:t>Computational cost</a:t>
            </a:r>
          </a:p>
          <a:p>
            <a:pPr>
              <a:buFont typeface="Wingdings" pitchFamily="2" charset="2"/>
              <a:buChar char="§"/>
            </a:pPr>
            <a:r>
              <a:rPr lang="en-CA" sz="1600" b="1" dirty="0" smtClean="0">
                <a:sym typeface="Symbol"/>
              </a:rPr>
              <a:t> </a:t>
            </a:r>
            <a:r>
              <a:rPr lang="en-CA" sz="1600" dirty="0" smtClean="0">
                <a:sym typeface="Symbol"/>
              </a:rPr>
              <a:t>Security protocols should not impose an undue computational burden, esp. on joining client devices (An exception here may arise, when recovering from an event seriously impacting availability of the network.)</a:t>
            </a:r>
            <a:endParaRPr lang="en-CA" sz="1600" b="1" dirty="0" smtClean="0">
              <a:sym typeface="Symbol"/>
            </a:endParaRPr>
          </a:p>
          <a:p>
            <a:pPr>
              <a:buFont typeface="Wingdings" pitchFamily="2" charset="2"/>
              <a:buChar char="§"/>
            </a:pPr>
            <a:endParaRPr lang="en-CA" sz="1600" dirty="0" smtClean="0">
              <a:sym typeface="Symbol"/>
            </a:endParaRPr>
          </a:p>
          <a:p>
            <a:r>
              <a:rPr lang="en-CA" sz="1600" b="1" dirty="0" smtClean="0">
                <a:sym typeface="Symbol"/>
              </a:rPr>
              <a:t>Device capabilities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Dependency on an accurate time-keeping mechanism should be reduced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Computational/time latency trade-offs should be tweaked to benefit those of joining client, if possible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Dependency on “homogeneous trust models” should be reduced, without jeopardizing security properties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Dependency on on-board trusted platforms and trusted I/O interfaces should be reduced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6,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17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39699" y="533400"/>
            <a:ext cx="741068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Network Joining – Authentication vs. Authorization (1)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7620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>
                <a:sym typeface="Symbol"/>
              </a:rPr>
              <a:t>Actors</a:t>
            </a:r>
          </a:p>
          <a:p>
            <a:endParaRPr lang="en-CA" sz="1600" b="1" dirty="0" smtClean="0">
              <a:sym typeface="Symbol"/>
            </a:endParaRPr>
          </a:p>
          <a:p>
            <a:endParaRPr lang="en-CA" sz="1600" b="1" dirty="0" smtClean="0">
              <a:sym typeface="Symbol"/>
            </a:endParaRPr>
          </a:p>
        </p:txBody>
      </p:sp>
      <p:grpSp>
        <p:nvGrpSpPr>
          <p:cNvPr id="6" name="Group 112"/>
          <p:cNvGrpSpPr>
            <a:grpSpLocks/>
          </p:cNvGrpSpPr>
          <p:nvPr/>
        </p:nvGrpSpPr>
        <p:grpSpPr bwMode="auto">
          <a:xfrm>
            <a:off x="76200" y="1219200"/>
            <a:ext cx="457284" cy="304395"/>
            <a:chOff x="3733800" y="990600"/>
            <a:chExt cx="457200" cy="304800"/>
          </a:xfrm>
        </p:grpSpPr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3733800" y="990600"/>
              <a:ext cx="457200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3801297" y="990600"/>
              <a:ext cx="295220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dirty="0"/>
                <a:t>A</a:t>
              </a:r>
            </a:p>
          </p:txBody>
        </p:sp>
      </p:grpSp>
      <p:grpSp>
        <p:nvGrpSpPr>
          <p:cNvPr id="8" name="Group 112"/>
          <p:cNvGrpSpPr>
            <a:grpSpLocks/>
          </p:cNvGrpSpPr>
          <p:nvPr/>
        </p:nvGrpSpPr>
        <p:grpSpPr bwMode="auto">
          <a:xfrm>
            <a:off x="76200" y="1905000"/>
            <a:ext cx="457284" cy="304395"/>
            <a:chOff x="3733800" y="990600"/>
            <a:chExt cx="457200" cy="304800"/>
          </a:xfrm>
        </p:grpSpPr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3733800" y="990600"/>
              <a:ext cx="457200" cy="304800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3805304" y="990600"/>
              <a:ext cx="287206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dirty="0"/>
                <a:t>B</a:t>
              </a:r>
            </a:p>
          </p:txBody>
        </p:sp>
      </p:grpSp>
      <p:grpSp>
        <p:nvGrpSpPr>
          <p:cNvPr id="9" name="Group 23"/>
          <p:cNvGrpSpPr/>
          <p:nvPr/>
        </p:nvGrpSpPr>
        <p:grpSpPr>
          <a:xfrm>
            <a:off x="0" y="2590800"/>
            <a:ext cx="609600" cy="304395"/>
            <a:chOff x="152400" y="2819400"/>
            <a:chExt cx="609600" cy="304395"/>
          </a:xfrm>
        </p:grpSpPr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228600" y="2819400"/>
              <a:ext cx="457284" cy="304395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 flipH="1">
              <a:off x="152400" y="2819400"/>
              <a:ext cx="6096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 smtClean="0"/>
                <a:t>KDC</a:t>
              </a:r>
              <a:endParaRPr lang="en-US" dirty="0"/>
            </a:p>
          </p:txBody>
        </p:sp>
      </p:grpSp>
      <p:grpSp>
        <p:nvGrpSpPr>
          <p:cNvPr id="12" name="Group 112"/>
          <p:cNvGrpSpPr>
            <a:grpSpLocks/>
          </p:cNvGrpSpPr>
          <p:nvPr/>
        </p:nvGrpSpPr>
        <p:grpSpPr bwMode="auto">
          <a:xfrm>
            <a:off x="76200" y="3352800"/>
            <a:ext cx="457284" cy="304395"/>
            <a:chOff x="3733800" y="990600"/>
            <a:chExt cx="457200" cy="304800"/>
          </a:xfrm>
        </p:grpSpPr>
        <p:sp>
          <p:nvSpPr>
            <p:cNvPr id="19" name="Rectangle 7"/>
            <p:cNvSpPr>
              <a:spLocks noChangeArrowheads="1"/>
            </p:cNvSpPr>
            <p:nvPr/>
          </p:nvSpPr>
          <p:spPr bwMode="auto">
            <a:xfrm>
              <a:off x="3733800" y="990600"/>
              <a:ext cx="4572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3750011" y="990600"/>
              <a:ext cx="397793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dirty="0" smtClean="0"/>
                <a:t>CA</a:t>
              </a:r>
              <a:endParaRPr lang="en-US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685800" y="11430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Client </a:t>
            </a:r>
            <a:r>
              <a:rPr lang="en-CA" sz="1600" dirty="0" smtClean="0">
                <a:sym typeface="Symbol"/>
              </a:rPr>
              <a:t> This device may move in and out of networks (that may be alien to it) and may have </a:t>
            </a:r>
          </a:p>
          <a:p>
            <a:r>
              <a:rPr lang="en-CA" sz="1600" dirty="0" smtClean="0">
                <a:sym typeface="Symbol"/>
              </a:rPr>
              <a:t>little network management functionality on board.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</a:t>
            </a:r>
            <a:r>
              <a:rPr lang="en-CA" sz="1600" i="1" dirty="0" smtClean="0">
                <a:sym typeface="Symbol"/>
              </a:rPr>
              <a:t> </a:t>
            </a:r>
            <a:r>
              <a:rPr lang="en-CA" sz="1600" dirty="0" smtClean="0">
                <a:sym typeface="Symbol"/>
              </a:rPr>
              <a:t>nomadic, promiscuous, constrained.</a:t>
            </a:r>
          </a:p>
          <a:p>
            <a:r>
              <a:rPr lang="en-CA" sz="1600" b="1" dirty="0" smtClean="0">
                <a:sym typeface="Symbol"/>
              </a:rPr>
              <a:t>Access point  </a:t>
            </a:r>
            <a:r>
              <a:rPr lang="en-CA" sz="1600" dirty="0" smtClean="0">
                <a:sym typeface="Symbol"/>
              </a:rPr>
              <a:t>This device may be more tied into a relatively stable infrastructure and may</a:t>
            </a:r>
          </a:p>
          <a:p>
            <a:r>
              <a:rPr lang="en-CA" sz="1600" dirty="0" smtClean="0">
                <a:sym typeface="Symbol"/>
              </a:rPr>
              <a:t>have more support for network management functionality or have reliable access hereto (e.g., via </a:t>
            </a:r>
          </a:p>
          <a:p>
            <a:r>
              <a:rPr lang="en-CA" sz="1600" dirty="0" smtClean="0">
                <a:sym typeface="Symbol"/>
              </a:rPr>
              <a:t>a back-end system).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 anchor, semi-stable connectivity, access portal.</a:t>
            </a:r>
          </a:p>
          <a:p>
            <a:r>
              <a:rPr lang="en-CA" sz="1600" b="1" dirty="0" smtClean="0">
                <a:sym typeface="Symbol"/>
              </a:rPr>
              <a:t>Server  </a:t>
            </a:r>
            <a:r>
              <a:rPr lang="en-CA" sz="1600" dirty="0" smtClean="0">
                <a:sym typeface="Symbol"/>
              </a:rPr>
              <a:t>This device provides stable infrastructure and network management support, either intra-domain or inter domain (thereby, offering homogeneous or even heterogeneous functionality).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 core function, high availability, human-operator support.</a:t>
            </a:r>
          </a:p>
          <a:p>
            <a:r>
              <a:rPr lang="en-CA" sz="1600" b="1" dirty="0" smtClean="0">
                <a:sym typeface="Symbol"/>
              </a:rPr>
              <a:t>CA  </a:t>
            </a:r>
            <a:r>
              <a:rPr lang="en-CA" sz="1600" dirty="0" smtClean="0">
                <a:sym typeface="Symbol"/>
              </a:rPr>
              <a:t>This device vouches for trust credentials, usually in offline way.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 trust anchor.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3733800"/>
            <a:ext cx="9144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Protocols involving a third party assume communications with this third party to take place via the access point (since being the device more tied into infrastructure). </a:t>
            </a:r>
            <a:endParaRPr lang="en-CA" sz="1600" b="1" dirty="0" smtClean="0"/>
          </a:p>
          <a:p>
            <a:endParaRPr lang="en-CA" sz="1600" b="1" dirty="0" smtClean="0"/>
          </a:p>
          <a:p>
            <a:r>
              <a:rPr lang="en-CA" sz="1600" b="1" dirty="0" smtClean="0"/>
              <a:t>Device Enrolment Steps:</a:t>
            </a:r>
          </a:p>
          <a:p>
            <a:pPr marL="174625" indent="-174625"/>
            <a:r>
              <a:rPr lang="en-CA" sz="1600" i="1" dirty="0" smtClean="0"/>
              <a:t>Device authentication. </a:t>
            </a:r>
            <a:r>
              <a:rPr lang="en-CA" sz="1600" dirty="0" smtClean="0"/>
              <a:t>Client A and Access Point B authenticate each other and establish a shared key (so as to ensure on-going authenticated communications). </a:t>
            </a:r>
            <a:r>
              <a:rPr lang="en-CA" sz="1600" i="1" dirty="0" smtClean="0"/>
              <a:t>This may involve server KDC as third party.</a:t>
            </a:r>
          </a:p>
          <a:p>
            <a:pPr marL="174625" indent="-174625"/>
            <a:r>
              <a:rPr lang="en-CA" sz="1600" i="1" dirty="0" smtClean="0"/>
              <a:t>Authorization.</a:t>
            </a:r>
            <a:r>
              <a:rPr lang="en-CA" sz="1600" dirty="0" smtClean="0"/>
              <a:t> Access Point B decides on whether/how to authorize device A (if denied, this may result in loss of bandwidth). </a:t>
            </a:r>
            <a:r>
              <a:rPr lang="en-CA" sz="1600" i="1" dirty="0" smtClean="0"/>
              <a:t>Authorization decision may be delegated to server KDC or other 3</a:t>
            </a:r>
            <a:r>
              <a:rPr lang="en-CA" sz="1600" i="1" baseline="30000" dirty="0" smtClean="0"/>
              <a:t>rd</a:t>
            </a:r>
            <a:r>
              <a:rPr lang="en-CA" sz="1600" i="1" dirty="0" smtClean="0"/>
              <a:t>-party device.</a:t>
            </a:r>
          </a:p>
          <a:p>
            <a:pPr marL="174625" indent="-174625"/>
            <a:r>
              <a:rPr lang="en-CA" sz="1600" i="1" dirty="0" smtClean="0"/>
              <a:t>Configuration/Parameterization. </a:t>
            </a:r>
            <a:r>
              <a:rPr lang="en-CA" sz="1600" dirty="0" smtClean="0"/>
              <a:t>Access Point B distributes configuration information to Client A, such as </a:t>
            </a:r>
          </a:p>
          <a:p>
            <a:pPr marL="174625" indent="-174625"/>
            <a:r>
              <a:rPr lang="en-CA" sz="1600" dirty="0" smtClean="0">
                <a:sym typeface="Symbol"/>
              </a:rPr>
              <a:t>    IP address assignment info;  Bandwidth/usage constraints;  Scheduling info (including on re-authentication policy details). </a:t>
            </a:r>
            <a:r>
              <a:rPr lang="en-CA" sz="1600" i="1" dirty="0" smtClean="0">
                <a:sym typeface="Symbol"/>
              </a:rPr>
              <a:t>This may originate from other network devices, for which it acts as proxy</a:t>
            </a:r>
            <a:r>
              <a:rPr lang="en-CA" sz="1600" dirty="0" smtClean="0">
                <a:sym typeface="Symbol"/>
              </a:rPr>
              <a:t>.</a:t>
            </a:r>
            <a:endParaRPr lang="en-CA" sz="1600" i="1" dirty="0" smtClean="0"/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-1066800" y="579120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6,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18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39703" y="533400"/>
            <a:ext cx="741068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Network Joining – Authentication vs. Authorization (2)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Device Enrolment Steps:</a:t>
            </a:r>
          </a:p>
          <a:p>
            <a:pPr marL="174625" indent="-174625"/>
            <a:r>
              <a:rPr lang="en-CA" sz="1600" i="1" dirty="0" smtClean="0"/>
              <a:t>Device authentication. </a:t>
            </a:r>
            <a:r>
              <a:rPr lang="en-CA" sz="1600" dirty="0" smtClean="0"/>
              <a:t>Client A and Access Point B authenticate each other and establish a shared key (so as to ensure on-going authenticated communications). </a:t>
            </a:r>
            <a:r>
              <a:rPr lang="en-CA" sz="1600" i="1" dirty="0" smtClean="0"/>
              <a:t>This may involve server KDC as third party.</a:t>
            </a:r>
          </a:p>
          <a:p>
            <a:pPr marL="174625" indent="-174625"/>
            <a:r>
              <a:rPr lang="en-CA" sz="1600" i="1" dirty="0" smtClean="0"/>
              <a:t>Authorization.</a:t>
            </a:r>
            <a:r>
              <a:rPr lang="en-CA" sz="1600" dirty="0" smtClean="0"/>
              <a:t> Access Point B decides on whether/how to authorize device A (if denied, this may result in loss of bandwidth). </a:t>
            </a:r>
            <a:r>
              <a:rPr lang="en-CA" sz="1600" i="1" dirty="0" smtClean="0"/>
              <a:t>Authorization decision may be delegated to server KDC or other 3</a:t>
            </a:r>
            <a:r>
              <a:rPr lang="en-CA" sz="1600" i="1" baseline="30000" dirty="0" smtClean="0"/>
              <a:t>rd</a:t>
            </a:r>
            <a:r>
              <a:rPr lang="en-CA" sz="1600" i="1" dirty="0" smtClean="0"/>
              <a:t>-party device.</a:t>
            </a:r>
          </a:p>
          <a:p>
            <a:pPr marL="174625" indent="-174625"/>
            <a:r>
              <a:rPr lang="en-CA" sz="1600" i="1" dirty="0" smtClean="0"/>
              <a:t>Configuration/</a:t>
            </a:r>
            <a:r>
              <a:rPr lang="en-CA" sz="1600" i="1" dirty="0" err="1" smtClean="0"/>
              <a:t>Parameterization.</a:t>
            </a:r>
            <a:r>
              <a:rPr lang="en-CA" sz="1600" dirty="0" err="1" smtClean="0"/>
              <a:t>Access</a:t>
            </a:r>
            <a:r>
              <a:rPr lang="en-CA" sz="1600" dirty="0" smtClean="0"/>
              <a:t> Point B distributes configuration information to Client A, such as </a:t>
            </a:r>
            <a:r>
              <a:rPr lang="en-CA" sz="1600" dirty="0" smtClean="0">
                <a:sym typeface="Symbol"/>
              </a:rPr>
              <a:t> IP address assignment info;  Bandwidth/usage constraints;  Scheduling info (including on re-authentication policy details). </a:t>
            </a:r>
            <a:r>
              <a:rPr lang="en-CA" sz="1600" i="1" dirty="0" smtClean="0">
                <a:sym typeface="Symbol"/>
              </a:rPr>
              <a:t>This may originate from other network devices, for which it acts as proxy.</a:t>
            </a:r>
            <a:endParaRPr lang="en-CA" sz="1600" i="1" dirty="0" smtClean="0"/>
          </a:p>
          <a:p>
            <a:pPr marL="174625" indent="-174625"/>
            <a:r>
              <a:rPr lang="en-CA" sz="1600" b="1" dirty="0" smtClean="0"/>
              <a:t>Sequential Enrolment vs. Combined Steps</a:t>
            </a:r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>
              <a:lnSpc>
                <a:spcPct val="150000"/>
              </a:lnSpc>
            </a:pPr>
            <a:r>
              <a:rPr lang="en-CA" sz="1600" u="sng" dirty="0" smtClean="0"/>
              <a:t>Aggressive scheme:</a:t>
            </a:r>
            <a:r>
              <a:rPr lang="en-CA" sz="1600" dirty="0" smtClean="0"/>
              <a:t> Initiate authorization/configuration processes as soon as (presumed) device identity</a:t>
            </a:r>
          </a:p>
          <a:p>
            <a:pPr marL="174625" indent="-174625"/>
            <a:r>
              <a:rPr lang="en-CA" sz="1600" dirty="0" smtClean="0"/>
              <a:t>becomes available (invisible to Client A). Access Point B can deny bandwidth if authorization negative.</a:t>
            </a:r>
          </a:p>
          <a:p>
            <a:pPr marL="174625" indent="-174625"/>
            <a:r>
              <a:rPr lang="en-CA" sz="1600" u="sng" dirty="0" smtClean="0"/>
              <a:t>Note:</a:t>
            </a:r>
            <a:r>
              <a:rPr lang="en-CA" sz="1600" dirty="0" smtClean="0"/>
              <a:t> Communication of configuration info depends on secure channel with Client A.</a:t>
            </a:r>
            <a:endParaRPr lang="en-CA" sz="1600" u="sng" dirty="0" smtClean="0"/>
          </a:p>
        </p:txBody>
      </p:sp>
      <p:grpSp>
        <p:nvGrpSpPr>
          <p:cNvPr id="98" name="Group 97"/>
          <p:cNvGrpSpPr/>
          <p:nvPr/>
        </p:nvGrpSpPr>
        <p:grpSpPr>
          <a:xfrm>
            <a:off x="228600" y="3505200"/>
            <a:ext cx="8227587" cy="2133600"/>
            <a:chOff x="457200" y="3962400"/>
            <a:chExt cx="8227587" cy="2133600"/>
          </a:xfrm>
        </p:grpSpPr>
        <p:grpSp>
          <p:nvGrpSpPr>
            <p:cNvPr id="21" name="Group 5"/>
            <p:cNvGrpSpPr>
              <a:grpSpLocks/>
            </p:cNvGrpSpPr>
            <p:nvPr/>
          </p:nvGrpSpPr>
          <p:grpSpPr bwMode="auto">
            <a:xfrm>
              <a:off x="457200" y="3962400"/>
              <a:ext cx="457200" cy="304800"/>
              <a:chOff x="816" y="912"/>
              <a:chExt cx="288" cy="192"/>
            </a:xfrm>
          </p:grpSpPr>
          <p:sp>
            <p:nvSpPr>
              <p:cNvPr id="2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grpSp>
          <p:nvGrpSpPr>
            <p:cNvPr id="26" name="Group 9"/>
            <p:cNvGrpSpPr>
              <a:grpSpLocks/>
            </p:cNvGrpSpPr>
            <p:nvPr/>
          </p:nvGrpSpPr>
          <p:grpSpPr bwMode="auto">
            <a:xfrm>
              <a:off x="2286000" y="3962400"/>
              <a:ext cx="457200" cy="304800"/>
              <a:chOff x="816" y="912"/>
              <a:chExt cx="288" cy="192"/>
            </a:xfrm>
          </p:grpSpPr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8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685800" y="45720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30" name="Group 9"/>
            <p:cNvGrpSpPr>
              <a:grpSpLocks/>
            </p:cNvGrpSpPr>
            <p:nvPr/>
          </p:nvGrpSpPr>
          <p:grpSpPr bwMode="auto">
            <a:xfrm>
              <a:off x="4114800" y="3962400"/>
              <a:ext cx="576263" cy="304800"/>
              <a:chOff x="816" y="912"/>
              <a:chExt cx="363" cy="192"/>
            </a:xfrm>
          </p:grpSpPr>
          <p:sp>
            <p:nvSpPr>
              <p:cNvPr id="3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i="1" dirty="0" smtClean="0"/>
                  <a:t>KDC</a:t>
                </a:r>
                <a:endParaRPr lang="en-US" i="1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1066800" y="42672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>
              <a:off x="2514600" y="42672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514600" y="4800600"/>
              <a:ext cx="1828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2971800" y="4495800"/>
              <a:ext cx="119776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(</a:t>
              </a:r>
              <a:r>
                <a:rPr lang="en-CA" i="1" dirty="0" smtClean="0"/>
                <a:t>Authentication</a:t>
              </a:r>
              <a:r>
                <a:rPr lang="en-CA" dirty="0" smtClean="0"/>
                <a:t>)</a:t>
              </a:r>
              <a:endParaRPr lang="en-CA" i="1" dirty="0"/>
            </a:p>
          </p:txBody>
        </p:sp>
        <p:cxnSp>
          <p:nvCxnSpPr>
            <p:cNvPr id="43" name="Straight Connector 42"/>
            <p:cNvCxnSpPr>
              <a:stCxn id="22" idx="2"/>
            </p:cNvCxnSpPr>
            <p:nvPr/>
          </p:nvCxnSpPr>
          <p:spPr bwMode="auto">
            <a:xfrm>
              <a:off x="685800" y="42672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2514600" y="5181600"/>
              <a:ext cx="1828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2971800" y="4876800"/>
              <a:ext cx="10759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Authorization/</a:t>
              </a:r>
            </a:p>
            <a:p>
              <a:endParaRPr lang="en-CA" i="1" dirty="0" smtClean="0"/>
            </a:p>
            <a:p>
              <a:r>
                <a:rPr lang="en-CA" i="1" dirty="0" smtClean="0"/>
                <a:t>Configuration</a:t>
              </a:r>
              <a:endParaRPr lang="en-CA" i="1" dirty="0"/>
            </a:p>
          </p:txBody>
        </p:sp>
        <p:grpSp>
          <p:nvGrpSpPr>
            <p:cNvPr id="50" name="Group 9"/>
            <p:cNvGrpSpPr>
              <a:grpSpLocks/>
            </p:cNvGrpSpPr>
            <p:nvPr/>
          </p:nvGrpSpPr>
          <p:grpSpPr bwMode="auto">
            <a:xfrm>
              <a:off x="4800600" y="4419600"/>
              <a:ext cx="760741" cy="304800"/>
              <a:chOff x="816" y="912"/>
              <a:chExt cx="302" cy="192"/>
            </a:xfrm>
          </p:grpSpPr>
          <p:sp>
            <p:nvSpPr>
              <p:cNvPr id="5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Routing</a:t>
                </a:r>
                <a:endParaRPr lang="en-US" i="1" dirty="0"/>
              </a:p>
            </p:txBody>
          </p:sp>
        </p:grpSp>
        <p:cxnSp>
          <p:nvCxnSpPr>
            <p:cNvPr id="54" name="Straight Connector 53"/>
            <p:cNvCxnSpPr/>
            <p:nvPr/>
          </p:nvCxnSpPr>
          <p:spPr bwMode="auto">
            <a:xfrm>
              <a:off x="4343400" y="4267200"/>
              <a:ext cx="0" cy="1676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4343400" y="50292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4343400" y="45720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73" name="Group 9"/>
            <p:cNvGrpSpPr>
              <a:grpSpLocks/>
            </p:cNvGrpSpPr>
            <p:nvPr/>
          </p:nvGrpSpPr>
          <p:grpSpPr bwMode="auto">
            <a:xfrm>
              <a:off x="4800600" y="4876800"/>
              <a:ext cx="760741" cy="304800"/>
              <a:chOff x="816" y="912"/>
              <a:chExt cx="302" cy="192"/>
            </a:xfrm>
          </p:grpSpPr>
          <p:sp>
            <p:nvSpPr>
              <p:cNvPr id="74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ISP</a:t>
                </a:r>
                <a:endParaRPr lang="en-US" i="1" dirty="0"/>
              </a:p>
            </p:txBody>
          </p:sp>
        </p:grpSp>
        <p:cxnSp>
          <p:nvCxnSpPr>
            <p:cNvPr id="76" name="Straight Connector 75"/>
            <p:cNvCxnSpPr/>
            <p:nvPr/>
          </p:nvCxnSpPr>
          <p:spPr bwMode="auto">
            <a:xfrm>
              <a:off x="4343400" y="54864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77" name="Group 9"/>
            <p:cNvGrpSpPr>
              <a:grpSpLocks/>
            </p:cNvGrpSpPr>
            <p:nvPr/>
          </p:nvGrpSpPr>
          <p:grpSpPr bwMode="auto">
            <a:xfrm>
              <a:off x="4800600" y="5334000"/>
              <a:ext cx="760741" cy="304800"/>
              <a:chOff x="816" y="912"/>
              <a:chExt cx="302" cy="192"/>
            </a:xfrm>
          </p:grpSpPr>
          <p:sp>
            <p:nvSpPr>
              <p:cNvPr id="78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Gateway</a:t>
                </a:r>
                <a:endParaRPr lang="en-US" i="1" dirty="0"/>
              </a:p>
            </p:txBody>
          </p:sp>
        </p:grpSp>
        <p:cxnSp>
          <p:nvCxnSpPr>
            <p:cNvPr id="81" name="Straight Arrow Connector 80"/>
            <p:cNvCxnSpPr/>
            <p:nvPr/>
          </p:nvCxnSpPr>
          <p:spPr bwMode="auto">
            <a:xfrm flipH="1">
              <a:off x="685800" y="49530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 flipH="1">
              <a:off x="685800" y="53340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4343400" y="59436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3" name="Rectangle 10"/>
            <p:cNvSpPr>
              <a:spLocks noChangeArrowheads="1"/>
            </p:cNvSpPr>
            <p:nvPr/>
          </p:nvSpPr>
          <p:spPr bwMode="auto">
            <a:xfrm>
              <a:off x="4800600" y="5791200"/>
              <a:ext cx="725475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715000" y="4876800"/>
              <a:ext cx="29697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e.g., subscription credentials for WiFi access</a:t>
              </a:r>
              <a:endParaRPr lang="en-CA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5715000" y="4419600"/>
              <a:ext cx="184768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e.g., IP address assignment</a:t>
              </a:r>
              <a:endParaRPr lang="en-CA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6,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19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893099" y="533400"/>
            <a:ext cx="750391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Network Joining –  With Authentication by Third Party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Device Enrolment Steps:</a:t>
            </a:r>
          </a:p>
          <a:p>
            <a:pPr marL="174625" indent="-174625"/>
            <a:r>
              <a:rPr lang="en-CA" sz="1600" i="1" dirty="0" smtClean="0"/>
              <a:t>Device authentication. </a:t>
            </a:r>
            <a:r>
              <a:rPr lang="en-CA" sz="1600" dirty="0" smtClean="0"/>
              <a:t>Client A and Access Point B authenticate each other and establish a shared key (so as to ensure on-going authenticated communications). </a:t>
            </a:r>
            <a:r>
              <a:rPr lang="en-CA" sz="1600" i="1" dirty="0" smtClean="0"/>
              <a:t>This may involve server KDC as third party.</a:t>
            </a:r>
          </a:p>
          <a:p>
            <a:pPr marL="174625" indent="-174625"/>
            <a:r>
              <a:rPr lang="en-CA" sz="1600" i="1" dirty="0" smtClean="0"/>
              <a:t>Authorization.</a:t>
            </a:r>
            <a:r>
              <a:rPr lang="en-CA" sz="1600" dirty="0" smtClean="0"/>
              <a:t> Access Point B decides on whether/how to authorize device A (if denied, this may result in loss of bandwidth). </a:t>
            </a:r>
            <a:r>
              <a:rPr lang="en-CA" sz="1600" i="1" dirty="0" smtClean="0"/>
              <a:t>Authorization decision may be delegated to server KDC or other 3</a:t>
            </a:r>
            <a:r>
              <a:rPr lang="en-CA" sz="1600" i="1" baseline="30000" dirty="0" smtClean="0"/>
              <a:t>rd</a:t>
            </a:r>
            <a:r>
              <a:rPr lang="en-CA" sz="1600" i="1" dirty="0" smtClean="0"/>
              <a:t>-party device.</a:t>
            </a:r>
          </a:p>
          <a:p>
            <a:pPr marL="174625" indent="-174625"/>
            <a:r>
              <a:rPr lang="en-CA" sz="1600" i="1" dirty="0" smtClean="0"/>
              <a:t>Configuration/</a:t>
            </a:r>
            <a:r>
              <a:rPr lang="en-CA" sz="1600" i="1" dirty="0" err="1" smtClean="0"/>
              <a:t>Parameterization.</a:t>
            </a:r>
            <a:r>
              <a:rPr lang="en-CA" sz="1600" dirty="0" err="1" smtClean="0"/>
              <a:t>Access</a:t>
            </a:r>
            <a:r>
              <a:rPr lang="en-CA" sz="1600" dirty="0" smtClean="0"/>
              <a:t> Point B distributes configuration information to Client A, such as </a:t>
            </a:r>
            <a:r>
              <a:rPr lang="en-CA" sz="1600" dirty="0" smtClean="0">
                <a:sym typeface="Symbol"/>
              </a:rPr>
              <a:t> IP address assignment info;  Bandwidth/usage constraints;  Scheduling info (including on re-authentication policy details). </a:t>
            </a:r>
            <a:r>
              <a:rPr lang="en-CA" sz="1600" i="1" dirty="0" smtClean="0">
                <a:sym typeface="Symbol"/>
              </a:rPr>
              <a:t>This may originate from other network devices, for which it acts as proxy.</a:t>
            </a:r>
            <a:endParaRPr lang="en-CA" sz="1600" i="1" dirty="0" smtClean="0"/>
          </a:p>
          <a:p>
            <a:pPr marL="174625" indent="-174625"/>
            <a:r>
              <a:rPr lang="en-CA" sz="1600" b="1" dirty="0" smtClean="0"/>
              <a:t>Sequential Enrolment vs. Combined Steps</a:t>
            </a:r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r>
              <a:rPr lang="en-CA" sz="1600" u="sng" dirty="0" smtClean="0"/>
              <a:t>Aggressive scheme:</a:t>
            </a:r>
            <a:r>
              <a:rPr lang="en-CA" sz="1600" dirty="0" smtClean="0"/>
              <a:t> Initiate authorization/configuration processes as soon as (presumed) device identity</a:t>
            </a:r>
          </a:p>
          <a:p>
            <a:pPr marL="174625" indent="-174625"/>
            <a:r>
              <a:rPr lang="en-CA" sz="1600" dirty="0" smtClean="0"/>
              <a:t>becomes available (invisible to Client A). Access Point B can deny bandwidth if authorization negative.</a:t>
            </a:r>
          </a:p>
          <a:p>
            <a:pPr marL="174625" indent="-174625"/>
            <a:r>
              <a:rPr lang="en-CA" sz="1600" u="sng" dirty="0" smtClean="0"/>
              <a:t>Note:</a:t>
            </a:r>
            <a:r>
              <a:rPr lang="en-CA" sz="1600" dirty="0" smtClean="0"/>
              <a:t> Communication of configuration info depends on secure channel with Client A.</a:t>
            </a:r>
            <a:endParaRPr lang="en-CA" sz="1600" u="sng" dirty="0" smtClean="0"/>
          </a:p>
        </p:txBody>
      </p:sp>
      <p:sp>
        <p:nvSpPr>
          <p:cNvPr id="96" name="TextBox 95"/>
          <p:cNvSpPr txBox="1"/>
          <p:nvPr/>
        </p:nvSpPr>
        <p:spPr>
          <a:xfrm>
            <a:off x="5943600" y="4419600"/>
            <a:ext cx="2969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subscription credentials for WiFi access</a:t>
            </a:r>
            <a:endParaRPr lang="en-CA" dirty="0"/>
          </a:p>
        </p:txBody>
      </p:sp>
      <p:sp>
        <p:nvSpPr>
          <p:cNvPr id="97" name="TextBox 96"/>
          <p:cNvSpPr txBox="1"/>
          <p:nvPr/>
        </p:nvSpPr>
        <p:spPr>
          <a:xfrm>
            <a:off x="5943600" y="3962400"/>
            <a:ext cx="1847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IP address assignment</a:t>
            </a:r>
            <a:endParaRPr lang="en-CA" dirty="0"/>
          </a:p>
        </p:txBody>
      </p:sp>
      <p:grpSp>
        <p:nvGrpSpPr>
          <p:cNvPr id="6" name="Group 59"/>
          <p:cNvGrpSpPr/>
          <p:nvPr/>
        </p:nvGrpSpPr>
        <p:grpSpPr>
          <a:xfrm>
            <a:off x="228600" y="3505200"/>
            <a:ext cx="5561341" cy="2133600"/>
            <a:chOff x="228600" y="3505200"/>
            <a:chExt cx="5561341" cy="2133600"/>
          </a:xfrm>
        </p:grpSpPr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228600" y="3505200"/>
              <a:ext cx="457200" cy="304800"/>
              <a:chOff x="816" y="912"/>
              <a:chExt cx="288" cy="192"/>
            </a:xfrm>
          </p:grpSpPr>
          <p:sp>
            <p:nvSpPr>
              <p:cNvPr id="2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2057400" y="3505200"/>
              <a:ext cx="457200" cy="304800"/>
              <a:chOff x="816" y="912"/>
              <a:chExt cx="288" cy="192"/>
            </a:xfrm>
          </p:grpSpPr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8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457200" y="4114800"/>
              <a:ext cx="1828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886200" y="3505200"/>
              <a:ext cx="576263" cy="304800"/>
              <a:chOff x="816" y="912"/>
              <a:chExt cx="363" cy="192"/>
            </a:xfrm>
          </p:grpSpPr>
          <p:sp>
            <p:nvSpPr>
              <p:cNvPr id="3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i="1" dirty="0" smtClean="0"/>
                  <a:t>KDC</a:t>
                </a:r>
                <a:endParaRPr lang="en-US" i="1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838200" y="38100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>
              <a:off x="22860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286000" y="4343400"/>
              <a:ext cx="18288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2743200" y="40386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43" name="Straight Connector 42"/>
            <p:cNvCxnSpPr>
              <a:stCxn id="22" idx="2"/>
            </p:cNvCxnSpPr>
            <p:nvPr/>
          </p:nvCxnSpPr>
          <p:spPr bwMode="auto">
            <a:xfrm>
              <a:off x="4572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2286000" y="4724400"/>
              <a:ext cx="2286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2743200" y="4419600"/>
              <a:ext cx="10759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Authorization/</a:t>
              </a:r>
            </a:p>
            <a:p>
              <a:endParaRPr lang="en-CA" i="1" dirty="0" smtClean="0"/>
            </a:p>
            <a:p>
              <a:r>
                <a:rPr lang="en-CA" i="1" dirty="0" smtClean="0"/>
                <a:t>Configuration</a:t>
              </a:r>
              <a:endParaRPr lang="en-CA" i="1" dirty="0"/>
            </a:p>
          </p:txBody>
        </p: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5029200" y="3962400"/>
              <a:ext cx="760741" cy="304800"/>
              <a:chOff x="816" y="912"/>
              <a:chExt cx="302" cy="192"/>
            </a:xfrm>
          </p:grpSpPr>
          <p:sp>
            <p:nvSpPr>
              <p:cNvPr id="5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Routing</a:t>
                </a:r>
                <a:endParaRPr lang="en-US" i="1" dirty="0"/>
              </a:p>
            </p:txBody>
          </p:sp>
        </p:grpSp>
        <p:cxnSp>
          <p:nvCxnSpPr>
            <p:cNvPr id="54" name="Straight Connector 53"/>
            <p:cNvCxnSpPr/>
            <p:nvPr/>
          </p:nvCxnSpPr>
          <p:spPr bwMode="auto">
            <a:xfrm>
              <a:off x="41148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4572000" y="45720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4572000" y="41148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1" name="Group 9"/>
            <p:cNvGrpSpPr>
              <a:grpSpLocks/>
            </p:cNvGrpSpPr>
            <p:nvPr/>
          </p:nvGrpSpPr>
          <p:grpSpPr bwMode="auto">
            <a:xfrm>
              <a:off x="5029200" y="4419600"/>
              <a:ext cx="760741" cy="304800"/>
              <a:chOff x="816" y="912"/>
              <a:chExt cx="302" cy="192"/>
            </a:xfrm>
          </p:grpSpPr>
          <p:sp>
            <p:nvSpPr>
              <p:cNvPr id="74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ISP</a:t>
                </a:r>
                <a:endParaRPr lang="en-US" i="1" dirty="0"/>
              </a:p>
            </p:txBody>
          </p:sp>
        </p:grpSp>
        <p:cxnSp>
          <p:nvCxnSpPr>
            <p:cNvPr id="76" name="Straight Connector 75"/>
            <p:cNvCxnSpPr/>
            <p:nvPr/>
          </p:nvCxnSpPr>
          <p:spPr bwMode="auto">
            <a:xfrm>
              <a:off x="4572000" y="50292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2" name="Group 9"/>
            <p:cNvGrpSpPr>
              <a:grpSpLocks/>
            </p:cNvGrpSpPr>
            <p:nvPr/>
          </p:nvGrpSpPr>
          <p:grpSpPr bwMode="auto">
            <a:xfrm>
              <a:off x="5029200" y="4876800"/>
              <a:ext cx="760741" cy="304800"/>
              <a:chOff x="816" y="912"/>
              <a:chExt cx="302" cy="192"/>
            </a:xfrm>
          </p:grpSpPr>
          <p:sp>
            <p:nvSpPr>
              <p:cNvPr id="78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Gateway</a:t>
                </a:r>
                <a:endParaRPr lang="en-US" i="1" dirty="0"/>
              </a:p>
            </p:txBody>
          </p:sp>
        </p:grpSp>
        <p:cxnSp>
          <p:nvCxnSpPr>
            <p:cNvPr id="81" name="Straight Arrow Connector 80"/>
            <p:cNvCxnSpPr/>
            <p:nvPr/>
          </p:nvCxnSpPr>
          <p:spPr bwMode="auto">
            <a:xfrm flipH="1">
              <a:off x="457200" y="4495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 flipH="1">
              <a:off x="457200" y="4876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4572000" y="54864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3" name="Rectangle 10"/>
            <p:cNvSpPr>
              <a:spLocks noChangeArrowheads="1"/>
            </p:cNvSpPr>
            <p:nvPr/>
          </p:nvSpPr>
          <p:spPr bwMode="auto">
            <a:xfrm>
              <a:off x="5029200" y="5334000"/>
              <a:ext cx="725475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4572000" y="3657600"/>
              <a:ext cx="0" cy="1828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3" name="Group 9"/>
            <p:cNvGrpSpPr>
              <a:grpSpLocks/>
            </p:cNvGrpSpPr>
            <p:nvPr/>
          </p:nvGrpSpPr>
          <p:grpSpPr bwMode="auto">
            <a:xfrm>
              <a:off x="5029200" y="3505202"/>
              <a:ext cx="722313" cy="306388"/>
              <a:chOff x="1248" y="912"/>
              <a:chExt cx="455" cy="193"/>
            </a:xfrm>
          </p:grpSpPr>
          <p:sp>
            <p:nvSpPr>
              <p:cNvPr id="55" name="Rectangle 10"/>
              <p:cNvSpPr>
                <a:spLocks noChangeArrowheads="1"/>
              </p:cNvSpPr>
              <p:nvPr/>
            </p:nvSpPr>
            <p:spPr bwMode="auto">
              <a:xfrm>
                <a:off x="1248" y="912"/>
                <a:ext cx="455" cy="193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6" name="Text Box 11"/>
              <p:cNvSpPr txBox="1">
                <a:spLocks noChangeArrowheads="1"/>
              </p:cNvSpPr>
              <p:nvPr/>
            </p:nvSpPr>
            <p:spPr bwMode="auto">
              <a:xfrm>
                <a:off x="1248" y="912"/>
                <a:ext cx="43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Author.</a:t>
                </a:r>
                <a:endParaRPr lang="en-US" i="1" dirty="0"/>
              </a:p>
            </p:txBody>
          </p:sp>
        </p:grpSp>
        <p:cxnSp>
          <p:nvCxnSpPr>
            <p:cNvPr id="59" name="Straight Connector 58"/>
            <p:cNvCxnSpPr/>
            <p:nvPr/>
          </p:nvCxnSpPr>
          <p:spPr bwMode="auto">
            <a:xfrm>
              <a:off x="4572000" y="36576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1" name="TextBox 60"/>
          <p:cNvSpPr txBox="1"/>
          <p:nvPr/>
        </p:nvSpPr>
        <p:spPr>
          <a:xfrm>
            <a:off x="5943600" y="3505200"/>
            <a:ext cx="30051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check identity with white list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A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S?</a:t>
            </a:r>
            <a:r>
              <a:rPr lang="en-CA" dirty="0" smtClean="0">
                <a:sym typeface="Symbol"/>
              </a:rPr>
              <a:t>)</a:t>
            </a:r>
            <a:endParaRPr lang="en-CA" dirty="0"/>
          </a:p>
        </p:txBody>
      </p:sp>
      <p:sp>
        <p:nvSpPr>
          <p:cNvPr id="62" name="Flowchart: Magnetic Disk 61"/>
          <p:cNvSpPr/>
          <p:nvPr/>
        </p:nvSpPr>
        <p:spPr bwMode="auto">
          <a:xfrm>
            <a:off x="2895600" y="3429000"/>
            <a:ext cx="533400" cy="381000"/>
          </a:xfrm>
          <a:prstGeom prst="flowChartMagneticDisk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keys</a:t>
            </a:r>
          </a:p>
        </p:txBody>
      </p:sp>
      <p:cxnSp>
        <p:nvCxnSpPr>
          <p:cNvPr id="64" name="Straight Connector 63"/>
          <p:cNvCxnSpPr>
            <a:endCxn id="32" idx="1"/>
          </p:cNvCxnSpPr>
          <p:nvPr/>
        </p:nvCxnSpPr>
        <p:spPr bwMode="auto">
          <a:xfrm>
            <a:off x="3454400" y="3632200"/>
            <a:ext cx="431800" cy="1111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 flipV="1">
            <a:off x="4368800" y="3706001"/>
            <a:ext cx="660400" cy="239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6, 2012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68005" y="533400"/>
            <a:ext cx="9541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Scope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Security</a:t>
            </a:r>
          </a:p>
          <a:p>
            <a:endParaRPr lang="en-CA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6,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20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56454" y="533400"/>
            <a:ext cx="737721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Network Joining –  Only Authorization by Third Party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Device Enrolment Steps:</a:t>
            </a:r>
          </a:p>
          <a:p>
            <a:pPr marL="174625" indent="-174625"/>
            <a:r>
              <a:rPr lang="en-CA" sz="1600" i="1" dirty="0" smtClean="0"/>
              <a:t>Device authentication. </a:t>
            </a:r>
            <a:r>
              <a:rPr lang="en-CA" sz="1600" dirty="0" smtClean="0"/>
              <a:t>Client A and Access Point B authenticate each other and establish a shared key (so as to ensure on-going authenticated communications). </a:t>
            </a:r>
            <a:r>
              <a:rPr lang="en-CA" sz="1600" i="1" dirty="0" smtClean="0"/>
              <a:t>This may involve server KDC as third party.</a:t>
            </a:r>
          </a:p>
          <a:p>
            <a:pPr marL="174625" indent="-174625"/>
            <a:r>
              <a:rPr lang="en-CA" sz="1600" i="1" dirty="0" smtClean="0"/>
              <a:t>Authorization.</a:t>
            </a:r>
            <a:r>
              <a:rPr lang="en-CA" sz="1600" dirty="0" smtClean="0"/>
              <a:t> Access Point B decides on whether/how to authorize device A (if denied, this may result in loss of bandwidth). </a:t>
            </a:r>
            <a:r>
              <a:rPr lang="en-CA" sz="1600" i="1" dirty="0" smtClean="0"/>
              <a:t>Authorization decision may be delegated to server KDC or other 3</a:t>
            </a:r>
            <a:r>
              <a:rPr lang="en-CA" sz="1600" i="1" baseline="30000" dirty="0" smtClean="0"/>
              <a:t>rd</a:t>
            </a:r>
            <a:r>
              <a:rPr lang="en-CA" sz="1600" i="1" dirty="0" smtClean="0"/>
              <a:t>-party device.</a:t>
            </a:r>
          </a:p>
          <a:p>
            <a:pPr marL="174625" indent="-174625"/>
            <a:r>
              <a:rPr lang="en-CA" sz="1600" i="1" dirty="0" smtClean="0"/>
              <a:t>Configuration/</a:t>
            </a:r>
            <a:r>
              <a:rPr lang="en-CA" sz="1600" i="1" dirty="0" err="1" smtClean="0"/>
              <a:t>Parameterization.</a:t>
            </a:r>
            <a:r>
              <a:rPr lang="en-CA" sz="1600" dirty="0" err="1" smtClean="0"/>
              <a:t>Access</a:t>
            </a:r>
            <a:r>
              <a:rPr lang="en-CA" sz="1600" dirty="0" smtClean="0"/>
              <a:t> Point B distributes configuration information to Client A, such as </a:t>
            </a:r>
            <a:r>
              <a:rPr lang="en-CA" sz="1600" dirty="0" smtClean="0">
                <a:sym typeface="Symbol"/>
              </a:rPr>
              <a:t> IP address assignment info;  Bandwidth/usage constraints;  Scheduling info (including on re-authentication policy details). </a:t>
            </a:r>
            <a:r>
              <a:rPr lang="en-CA" sz="1600" i="1" dirty="0" smtClean="0">
                <a:sym typeface="Symbol"/>
              </a:rPr>
              <a:t>This may originate from other network devices, for which it acts as proxy.</a:t>
            </a:r>
            <a:endParaRPr lang="en-CA" sz="1600" i="1" dirty="0" smtClean="0"/>
          </a:p>
          <a:p>
            <a:pPr marL="174625" indent="-174625"/>
            <a:r>
              <a:rPr lang="en-CA" sz="1600" b="1" dirty="0" smtClean="0"/>
              <a:t>Sequential Enrolment vs. Combined Steps</a:t>
            </a:r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r>
              <a:rPr lang="en-CA" sz="1600" u="sng" dirty="0" smtClean="0"/>
              <a:t>Aggressive scheme:</a:t>
            </a:r>
            <a:r>
              <a:rPr lang="en-CA" sz="1600" dirty="0" smtClean="0"/>
              <a:t> Initiate authorization/configuration processes as soon as (presumed) device identity</a:t>
            </a:r>
          </a:p>
          <a:p>
            <a:pPr marL="174625" indent="-174625"/>
            <a:r>
              <a:rPr lang="en-CA" sz="1600" dirty="0" smtClean="0"/>
              <a:t>becomes available (invisible to Client A). Access Point B can deny bandwidth if authorization negative.</a:t>
            </a:r>
          </a:p>
          <a:p>
            <a:pPr marL="174625" indent="-174625"/>
            <a:r>
              <a:rPr lang="en-CA" sz="1600" u="sng" dirty="0" smtClean="0"/>
              <a:t>Note:</a:t>
            </a:r>
            <a:r>
              <a:rPr lang="en-CA" sz="1600" dirty="0" smtClean="0"/>
              <a:t> Communication of configuration info depends on secure channel with Client A.</a:t>
            </a:r>
            <a:endParaRPr lang="en-CA" sz="1600" u="sng" dirty="0" smtClean="0"/>
          </a:p>
        </p:txBody>
      </p:sp>
      <p:sp>
        <p:nvSpPr>
          <p:cNvPr id="96" name="TextBox 95"/>
          <p:cNvSpPr txBox="1"/>
          <p:nvPr/>
        </p:nvSpPr>
        <p:spPr>
          <a:xfrm>
            <a:off x="5943600" y="4419600"/>
            <a:ext cx="2969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subscription credentials for WiFi access</a:t>
            </a:r>
            <a:endParaRPr lang="en-CA" dirty="0"/>
          </a:p>
        </p:txBody>
      </p:sp>
      <p:sp>
        <p:nvSpPr>
          <p:cNvPr id="97" name="TextBox 96"/>
          <p:cNvSpPr txBox="1"/>
          <p:nvPr/>
        </p:nvSpPr>
        <p:spPr>
          <a:xfrm>
            <a:off x="5943600" y="3962400"/>
            <a:ext cx="1847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IP address assignment</a:t>
            </a:r>
            <a:endParaRPr lang="en-CA" dirty="0"/>
          </a:p>
        </p:txBody>
      </p:sp>
      <p:grpSp>
        <p:nvGrpSpPr>
          <p:cNvPr id="6" name="Group 59"/>
          <p:cNvGrpSpPr/>
          <p:nvPr/>
        </p:nvGrpSpPr>
        <p:grpSpPr>
          <a:xfrm>
            <a:off x="228600" y="3124200"/>
            <a:ext cx="5561341" cy="2514600"/>
            <a:chOff x="228600" y="3124200"/>
            <a:chExt cx="5561341" cy="2514600"/>
          </a:xfrm>
        </p:grpSpPr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228600" y="3505200"/>
              <a:ext cx="457200" cy="304800"/>
              <a:chOff x="816" y="912"/>
              <a:chExt cx="288" cy="192"/>
            </a:xfrm>
          </p:grpSpPr>
          <p:sp>
            <p:nvSpPr>
              <p:cNvPr id="2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2057400" y="3505200"/>
              <a:ext cx="457200" cy="304800"/>
              <a:chOff x="816" y="912"/>
              <a:chExt cx="288" cy="192"/>
            </a:xfrm>
          </p:grpSpPr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8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457200" y="4114800"/>
              <a:ext cx="18288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5029199" y="3124200"/>
              <a:ext cx="704850" cy="304800"/>
              <a:chOff x="1536" y="672"/>
              <a:chExt cx="444" cy="192"/>
            </a:xfrm>
          </p:grpSpPr>
          <p:sp>
            <p:nvSpPr>
              <p:cNvPr id="31" name="Rectangle 10"/>
              <p:cNvSpPr>
                <a:spLocks noChangeArrowheads="1"/>
              </p:cNvSpPr>
              <p:nvPr/>
            </p:nvSpPr>
            <p:spPr bwMode="auto">
              <a:xfrm>
                <a:off x="1536" y="672"/>
                <a:ext cx="444" cy="19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2" name="Text Box 11"/>
              <p:cNvSpPr txBox="1">
                <a:spLocks noChangeArrowheads="1"/>
              </p:cNvSpPr>
              <p:nvPr/>
            </p:nvSpPr>
            <p:spPr bwMode="auto">
              <a:xfrm>
                <a:off x="1584" y="67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CA</a:t>
                </a:r>
                <a:endParaRPr lang="en-US" i="1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838200" y="38100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>
              <a:off x="22860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286000" y="4343400"/>
              <a:ext cx="21336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2743200" y="4038600"/>
              <a:ext cx="10326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Authorization</a:t>
              </a:r>
              <a:endParaRPr lang="en-CA" i="1" dirty="0"/>
            </a:p>
          </p:txBody>
        </p:sp>
        <p:cxnSp>
          <p:nvCxnSpPr>
            <p:cNvPr id="43" name="Straight Connector 42"/>
            <p:cNvCxnSpPr>
              <a:stCxn id="22" idx="2"/>
            </p:cNvCxnSpPr>
            <p:nvPr/>
          </p:nvCxnSpPr>
          <p:spPr bwMode="auto">
            <a:xfrm>
              <a:off x="4572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2286000" y="4724400"/>
              <a:ext cx="2286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2743200" y="4419600"/>
              <a:ext cx="10502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Configuration</a:t>
              </a:r>
              <a:endParaRPr lang="en-CA" i="1" dirty="0"/>
            </a:p>
          </p:txBody>
        </p: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5029200" y="3962400"/>
              <a:ext cx="760741" cy="304800"/>
              <a:chOff x="816" y="912"/>
              <a:chExt cx="302" cy="192"/>
            </a:xfrm>
          </p:grpSpPr>
          <p:sp>
            <p:nvSpPr>
              <p:cNvPr id="5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Routing</a:t>
                </a:r>
                <a:endParaRPr lang="en-US" i="1" dirty="0"/>
              </a:p>
            </p:txBody>
          </p:sp>
        </p:grpSp>
        <p:cxnSp>
          <p:nvCxnSpPr>
            <p:cNvPr id="54" name="Straight Connector 53"/>
            <p:cNvCxnSpPr/>
            <p:nvPr/>
          </p:nvCxnSpPr>
          <p:spPr bwMode="auto">
            <a:xfrm>
              <a:off x="4572000" y="3276600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4572000" y="45720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4572000" y="41148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1" name="Group 9"/>
            <p:cNvGrpSpPr>
              <a:grpSpLocks/>
            </p:cNvGrpSpPr>
            <p:nvPr/>
          </p:nvGrpSpPr>
          <p:grpSpPr bwMode="auto">
            <a:xfrm>
              <a:off x="5029200" y="4419600"/>
              <a:ext cx="760741" cy="304800"/>
              <a:chOff x="816" y="912"/>
              <a:chExt cx="302" cy="192"/>
            </a:xfrm>
          </p:grpSpPr>
          <p:sp>
            <p:nvSpPr>
              <p:cNvPr id="74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ISP</a:t>
                </a:r>
                <a:endParaRPr lang="en-US" i="1" dirty="0"/>
              </a:p>
            </p:txBody>
          </p:sp>
        </p:grpSp>
        <p:cxnSp>
          <p:nvCxnSpPr>
            <p:cNvPr id="76" name="Straight Connector 75"/>
            <p:cNvCxnSpPr/>
            <p:nvPr/>
          </p:nvCxnSpPr>
          <p:spPr bwMode="auto">
            <a:xfrm>
              <a:off x="4572000" y="50292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2" name="Group 9"/>
            <p:cNvGrpSpPr>
              <a:grpSpLocks/>
            </p:cNvGrpSpPr>
            <p:nvPr/>
          </p:nvGrpSpPr>
          <p:grpSpPr bwMode="auto">
            <a:xfrm>
              <a:off x="5029200" y="4876800"/>
              <a:ext cx="760741" cy="304800"/>
              <a:chOff x="816" y="912"/>
              <a:chExt cx="302" cy="192"/>
            </a:xfrm>
          </p:grpSpPr>
          <p:sp>
            <p:nvSpPr>
              <p:cNvPr id="78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Gateway</a:t>
                </a:r>
                <a:endParaRPr lang="en-US" i="1" dirty="0"/>
              </a:p>
            </p:txBody>
          </p:sp>
        </p:grpSp>
        <p:cxnSp>
          <p:nvCxnSpPr>
            <p:cNvPr id="81" name="Straight Arrow Connector 80"/>
            <p:cNvCxnSpPr/>
            <p:nvPr/>
          </p:nvCxnSpPr>
          <p:spPr bwMode="auto">
            <a:xfrm flipH="1">
              <a:off x="457200" y="4495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 flipH="1">
              <a:off x="457200" y="4876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4572000" y="54864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3" name="Rectangle 10"/>
            <p:cNvSpPr>
              <a:spLocks noChangeArrowheads="1"/>
            </p:cNvSpPr>
            <p:nvPr/>
          </p:nvSpPr>
          <p:spPr bwMode="auto">
            <a:xfrm>
              <a:off x="5029200" y="5334000"/>
              <a:ext cx="725475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4572000" y="3657600"/>
              <a:ext cx="0" cy="1828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3" name="Group 9"/>
            <p:cNvGrpSpPr>
              <a:grpSpLocks/>
            </p:cNvGrpSpPr>
            <p:nvPr/>
          </p:nvGrpSpPr>
          <p:grpSpPr bwMode="auto">
            <a:xfrm>
              <a:off x="5029200" y="3505202"/>
              <a:ext cx="722313" cy="306388"/>
              <a:chOff x="1248" y="912"/>
              <a:chExt cx="455" cy="193"/>
            </a:xfrm>
          </p:grpSpPr>
          <p:sp>
            <p:nvSpPr>
              <p:cNvPr id="55" name="Rectangle 10"/>
              <p:cNvSpPr>
                <a:spLocks noChangeArrowheads="1"/>
              </p:cNvSpPr>
              <p:nvPr/>
            </p:nvSpPr>
            <p:spPr bwMode="auto">
              <a:xfrm>
                <a:off x="1248" y="912"/>
                <a:ext cx="455" cy="193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6" name="Text Box 11"/>
              <p:cNvSpPr txBox="1">
                <a:spLocks noChangeArrowheads="1"/>
              </p:cNvSpPr>
              <p:nvPr/>
            </p:nvSpPr>
            <p:spPr bwMode="auto">
              <a:xfrm>
                <a:off x="1248" y="912"/>
                <a:ext cx="43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Author.</a:t>
                </a:r>
                <a:endParaRPr lang="en-US" i="1" dirty="0"/>
              </a:p>
            </p:txBody>
          </p:sp>
        </p:grpSp>
        <p:cxnSp>
          <p:nvCxnSpPr>
            <p:cNvPr id="59" name="Straight Connector 58"/>
            <p:cNvCxnSpPr/>
            <p:nvPr/>
          </p:nvCxnSpPr>
          <p:spPr bwMode="auto">
            <a:xfrm>
              <a:off x="4572000" y="36576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1" name="TextBox 60"/>
          <p:cNvSpPr txBox="1"/>
          <p:nvPr/>
        </p:nvSpPr>
        <p:spPr>
          <a:xfrm>
            <a:off x="5943600" y="3505200"/>
            <a:ext cx="30788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check identity with white list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A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S?</a:t>
            </a:r>
            <a:r>
              <a:rPr lang="en-CA" dirty="0" smtClean="0">
                <a:sym typeface="Symbol"/>
              </a:rPr>
              <a:t>)</a:t>
            </a:r>
          </a:p>
          <a:p>
            <a:r>
              <a:rPr lang="en-CA" dirty="0" smtClean="0">
                <a:sym typeface="Symbol"/>
              </a:rPr>
              <a:t>		       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B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Ŝ?</a:t>
            </a:r>
            <a:r>
              <a:rPr lang="en-CA" dirty="0" smtClean="0">
                <a:sym typeface="Symbol"/>
              </a:rPr>
              <a:t>)</a:t>
            </a:r>
            <a:endParaRPr lang="en-CA" dirty="0"/>
          </a:p>
        </p:txBody>
      </p:sp>
      <p:cxnSp>
        <p:nvCxnSpPr>
          <p:cNvPr id="62" name="Straight Connector 61"/>
          <p:cNvCxnSpPr/>
          <p:nvPr/>
        </p:nvCxnSpPr>
        <p:spPr bwMode="auto">
          <a:xfrm flipV="1">
            <a:off x="4419600" y="37338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>
            <a:off x="4419600" y="3733800"/>
            <a:ext cx="566737" cy="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8" name="Straight Connector 67"/>
          <p:cNvCxnSpPr>
            <a:endCxn id="31" idx="1"/>
          </p:cNvCxnSpPr>
          <p:nvPr/>
        </p:nvCxnSpPr>
        <p:spPr bwMode="auto">
          <a:xfrm>
            <a:off x="4572000" y="3276600"/>
            <a:ext cx="457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6,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21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249454" y="533400"/>
            <a:ext cx="279115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Security Definitions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143000"/>
            <a:ext cx="91440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Key Establishment </a:t>
            </a:r>
            <a:r>
              <a:rPr lang="en-CA" sz="1600" b="1" dirty="0" smtClean="0">
                <a:sym typeface="Symbol"/>
              </a:rPr>
              <a:t> </a:t>
            </a:r>
            <a:r>
              <a:rPr lang="en-CA" sz="1600" dirty="0" smtClean="0">
                <a:sym typeface="Symbol"/>
              </a:rPr>
              <a:t>Protocol whereby a shared secret becomes available to two or more parties for subsequent cryptographic use</a:t>
            </a:r>
          </a:p>
          <a:p>
            <a:r>
              <a:rPr lang="en-CA" sz="1600" b="1" dirty="0" smtClean="0">
                <a:sym typeface="Symbol"/>
              </a:rPr>
              <a:t>Key Transport  </a:t>
            </a:r>
            <a:r>
              <a:rPr lang="en-CA" sz="1600" dirty="0" smtClean="0">
                <a:sym typeface="Symbol"/>
              </a:rPr>
              <a:t>Key establishment technique where one party creates/obtains the secret and securely transfers it to other(s)</a:t>
            </a:r>
          </a:p>
          <a:p>
            <a:r>
              <a:rPr lang="en-CA" sz="1600" b="1" dirty="0" smtClean="0">
                <a:sym typeface="Symbol"/>
              </a:rPr>
              <a:t>Key Agreement  </a:t>
            </a:r>
            <a:r>
              <a:rPr lang="en-CA" sz="1600" dirty="0" smtClean="0">
                <a:sym typeface="Symbol"/>
              </a:rPr>
              <a:t>Key establishment technique where the shared secret is derived based on information contributed by each of the parties involved, ideally so that no party can predetermine this secret value</a:t>
            </a:r>
            <a:endParaRPr lang="en-CA" sz="1600" b="1" dirty="0" smtClean="0"/>
          </a:p>
          <a:p>
            <a:r>
              <a:rPr lang="en-CA" sz="1600" b="1" dirty="0" smtClean="0"/>
              <a:t>Implicit Key Authentication</a:t>
            </a:r>
            <a:r>
              <a:rPr lang="en-CA" sz="1600" b="1" dirty="0" smtClean="0">
                <a:sym typeface="Symbol"/>
              </a:rPr>
              <a:t> </a:t>
            </a:r>
            <a:r>
              <a:rPr lang="en-CA" sz="1600" dirty="0" smtClean="0">
                <a:sym typeface="Symbol"/>
              </a:rPr>
              <a:t>Assurance as to which specifically identified parties possibly </a:t>
            </a:r>
            <a:r>
              <a:rPr lang="en-CA" sz="1600" i="1" dirty="0" smtClean="0">
                <a:sym typeface="Symbol"/>
              </a:rPr>
              <a:t>may</a:t>
            </a:r>
            <a:r>
              <a:rPr lang="en-CA" sz="1600" dirty="0" smtClean="0">
                <a:sym typeface="Symbol"/>
              </a:rPr>
              <a:t> gain access to a specific key</a:t>
            </a:r>
            <a:endParaRPr lang="en-CA" sz="1600" b="1" dirty="0" smtClean="0"/>
          </a:p>
          <a:p>
            <a:r>
              <a:rPr lang="en-CA" sz="1600" b="1" dirty="0" smtClean="0"/>
              <a:t>Key Confirmation </a:t>
            </a:r>
            <a:r>
              <a:rPr lang="en-CA" sz="1600" b="1" dirty="0" smtClean="0">
                <a:sym typeface="Symbol"/>
              </a:rPr>
              <a:t> </a:t>
            </a:r>
            <a:r>
              <a:rPr lang="en-CA" sz="1600" dirty="0" smtClean="0">
                <a:sym typeface="Symbol"/>
              </a:rPr>
              <a:t>Assurance that second (possibly unknown) party has possession of a particular key</a:t>
            </a:r>
            <a:endParaRPr lang="en-CA" sz="1600" b="1" dirty="0" smtClean="0"/>
          </a:p>
          <a:p>
            <a:r>
              <a:rPr lang="en-CA" sz="1600" b="1" dirty="0" smtClean="0"/>
              <a:t>Explicit Key Authentication </a:t>
            </a:r>
            <a:r>
              <a:rPr lang="en-CA" sz="1600" b="1" dirty="0" smtClean="0">
                <a:sym typeface="Symbol"/>
              </a:rPr>
              <a:t> </a:t>
            </a:r>
            <a:r>
              <a:rPr lang="en-CA" sz="1600" dirty="0" smtClean="0">
                <a:sym typeface="Symbol"/>
              </a:rPr>
              <a:t>Combination of implicit key authentication and key confirmation</a:t>
            </a:r>
            <a:endParaRPr lang="en-CA" sz="1600" b="1" dirty="0"/>
          </a:p>
          <a:p>
            <a:r>
              <a:rPr lang="en-CA" sz="1600" b="1" dirty="0" smtClean="0"/>
              <a:t>Unilateral Key Control </a:t>
            </a:r>
            <a:r>
              <a:rPr lang="en-CA" sz="1600" b="1" dirty="0" smtClean="0">
                <a:sym typeface="Symbol"/>
              </a:rPr>
              <a:t> </a:t>
            </a:r>
            <a:r>
              <a:rPr lang="en-CA" sz="1600" dirty="0" smtClean="0">
                <a:sym typeface="Symbol"/>
              </a:rPr>
              <a:t>Key establishment protocol whereby one party can influence the shared secret</a:t>
            </a:r>
          </a:p>
          <a:p>
            <a:r>
              <a:rPr lang="en-CA" sz="1600" b="1" dirty="0" smtClean="0">
                <a:sym typeface="Symbol"/>
              </a:rPr>
              <a:t>Forward Secrecy  </a:t>
            </a:r>
            <a:r>
              <a:rPr lang="en-CA" sz="1600" dirty="0" smtClean="0">
                <a:sym typeface="Symbol"/>
              </a:rPr>
              <a:t>Assurance that compromise of long-term keys does not compromise past session keys</a:t>
            </a:r>
          </a:p>
          <a:p>
            <a:r>
              <a:rPr lang="en-CA" sz="1600" b="1" dirty="0" smtClean="0">
                <a:sym typeface="Symbol"/>
              </a:rPr>
              <a:t>Entity Authentication  </a:t>
            </a:r>
            <a:r>
              <a:rPr lang="en-CA" sz="1600" dirty="0" smtClean="0">
                <a:sym typeface="Symbol"/>
              </a:rPr>
              <a:t>Assurance of active involvement of second explicitly identified party in protocol</a:t>
            </a:r>
          </a:p>
          <a:p>
            <a:r>
              <a:rPr lang="en-CA" sz="1600" b="1" dirty="0" smtClean="0">
                <a:sym typeface="Symbol"/>
              </a:rPr>
              <a:t>Mutual vs. Unilateral  </a:t>
            </a:r>
            <a:r>
              <a:rPr lang="en-CA" sz="1600" dirty="0" smtClean="0">
                <a:sym typeface="Symbol"/>
              </a:rPr>
              <a:t>Adjective indicating symmetry, resp. asymmetry, of assurances amongst parties</a:t>
            </a:r>
          </a:p>
          <a:p>
            <a:r>
              <a:rPr lang="en-CA" sz="1600" b="1" dirty="0" smtClean="0">
                <a:sym typeface="Symbol"/>
              </a:rPr>
              <a:t>Identity Protection </a:t>
            </a:r>
            <a:r>
              <a:rPr lang="en-CA" sz="1600" dirty="0" smtClean="0">
                <a:sym typeface="Symbol"/>
              </a:rPr>
              <a:t> Assurance as to which specifically identified parties may gain access to identity info</a:t>
            </a:r>
            <a:endParaRPr lang="en-CA" sz="1600" b="1" dirty="0">
              <a:sym typeface="Symbol"/>
            </a:endParaRPr>
          </a:p>
          <a:p>
            <a:endParaRPr lang="en-CA" sz="1600" b="1" dirty="0" smtClean="0">
              <a:sym typeface="Symbol"/>
            </a:endParaRPr>
          </a:p>
          <a:p>
            <a:r>
              <a:rPr lang="en-CA" sz="1600" b="1" dirty="0" smtClean="0">
                <a:sym typeface="Symbol"/>
              </a:rPr>
              <a:t>Certificate </a:t>
            </a:r>
            <a:r>
              <a:rPr lang="en-CA" sz="1600" dirty="0" smtClean="0">
                <a:sym typeface="Symbol"/>
              </a:rPr>
              <a:t> Credential that vouches for authenticity of binding between a public key and other information, including the identity of the owner of the public key in question</a:t>
            </a:r>
          </a:p>
          <a:p>
            <a:r>
              <a:rPr lang="en-CA" sz="1600" b="1" dirty="0" smtClean="0">
                <a:sym typeface="Symbol"/>
              </a:rPr>
              <a:t>Key Possession </a:t>
            </a:r>
            <a:r>
              <a:rPr lang="en-CA" sz="1600" dirty="0" smtClean="0">
                <a:sym typeface="Symbol"/>
              </a:rPr>
              <a:t>Assurance that a specific (possibly unknown) party has possession of a particular key</a:t>
            </a:r>
            <a:endParaRPr lang="en-CA" sz="1600" b="1" dirty="0" smtClean="0"/>
          </a:p>
          <a:p>
            <a:pPr>
              <a:lnSpc>
                <a:spcPct val="150000"/>
              </a:lnSpc>
            </a:pPr>
            <a:r>
              <a:rPr lang="en-CA" sz="1600" u="sng" dirty="0" smtClean="0"/>
              <a:t>Esoteric properties:</a:t>
            </a:r>
          </a:p>
          <a:p>
            <a:r>
              <a:rPr lang="en-CA" sz="1600" b="1" dirty="0" smtClean="0"/>
              <a:t>Unknown Key Share Resilience, Session Key Retrieval, Key Compromise Impersonation  </a:t>
            </a:r>
            <a:endParaRPr lang="en-CA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7B73C90-F13F-483A-9809-1EFC39A61E18}" type="slidenum">
              <a:rPr lang="en-US"/>
              <a:pPr/>
              <a:t>22</a:t>
            </a:fld>
            <a:endParaRPr lang="en-US"/>
          </a:p>
        </p:txBody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2789238" y="533400"/>
            <a:ext cx="37576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Key Establishment Options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0" y="838200"/>
            <a:ext cx="9144000" cy="69126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The </a:t>
            </a:r>
            <a:r>
              <a:rPr lang="en-US" sz="1600" dirty="0"/>
              <a:t>following protocol options for key establishment are provided:</a:t>
            </a:r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Symmetric-Key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 </a:t>
            </a:r>
          </a:p>
          <a:p>
            <a:pPr marL="457200" indent="-457200"/>
            <a:r>
              <a:rPr lang="en-US" sz="1600" dirty="0" smtClean="0"/>
              <a:t>(key </a:t>
            </a:r>
            <a:r>
              <a:rPr lang="en-US" sz="1600" dirty="0"/>
              <a:t>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(a) Both </a:t>
            </a:r>
            <a:r>
              <a:rPr lang="en-US" sz="1600" dirty="0"/>
              <a:t>devices do share a secret (master) key beforehand</a:t>
            </a:r>
            <a:r>
              <a:rPr lang="en-US" sz="1600" dirty="0" smtClean="0"/>
              <a:t>.</a:t>
            </a:r>
            <a:endParaRPr lang="en-US" sz="1600" dirty="0"/>
          </a:p>
          <a:p>
            <a:pPr marL="457200" indent="-457200"/>
            <a:r>
              <a:rPr lang="en-US" sz="1600" dirty="0" smtClean="0"/>
              <a:t>(b) Both </a:t>
            </a:r>
            <a:r>
              <a:rPr lang="en-US" sz="1600" dirty="0"/>
              <a:t>devices do not share a secret </a:t>
            </a:r>
            <a:r>
              <a:rPr lang="en-US" sz="1600" dirty="0" smtClean="0"/>
              <a:t>key, but each shares a key with a mutually trusted third party.</a:t>
            </a:r>
          </a:p>
          <a:p>
            <a:pPr marL="457200" indent="-457200"/>
            <a:r>
              <a:rPr lang="en-US" sz="1600" dirty="0" smtClean="0"/>
              <a:t>(c) Both devices do not have certificates, but each shares a key with a mutually trusted third party.</a:t>
            </a:r>
          </a:p>
          <a:p>
            <a:pPr marL="457200" indent="-457200"/>
            <a:endParaRPr lang="en-US" sz="1600" dirty="0"/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Public-Key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</a:t>
            </a:r>
          </a:p>
          <a:p>
            <a:pPr marL="457200" indent="-457200"/>
            <a:r>
              <a:rPr lang="en-US" sz="1600" dirty="0" smtClean="0"/>
              <a:t>(</a:t>
            </a:r>
            <a:r>
              <a:rPr lang="en-US" sz="1600" dirty="0"/>
              <a:t>key 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>
              <a:buAutoNum type="alphaLcParenBoth"/>
            </a:pPr>
            <a:r>
              <a:rPr lang="en-US" sz="1600" dirty="0" smtClean="0"/>
              <a:t>Both </a:t>
            </a:r>
            <a:r>
              <a:rPr lang="en-US" sz="1600" dirty="0"/>
              <a:t>devices do have (access to) a certificate of their public key, issued by a </a:t>
            </a:r>
            <a:r>
              <a:rPr lang="en-US" sz="1600" dirty="0" smtClean="0"/>
              <a:t>mutually trusted third party </a:t>
            </a:r>
            <a:r>
              <a:rPr lang="en-US" sz="1600" dirty="0"/>
              <a:t>(certificate authority</a:t>
            </a:r>
            <a:r>
              <a:rPr lang="en-US" sz="1600" dirty="0" smtClean="0"/>
              <a:t>).</a:t>
            </a:r>
            <a:endParaRPr lang="en-US" sz="1600" dirty="0"/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share a </a:t>
            </a:r>
            <a:r>
              <a:rPr lang="en-US" sz="1600" b="1" i="1" dirty="0" smtClean="0"/>
              <a:t>weak</a:t>
            </a:r>
            <a:r>
              <a:rPr lang="en-US" sz="1600" dirty="0" smtClean="0"/>
              <a:t> secret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have (access to) a certificate of their public key, but cannot verify each other’s certificate.</a:t>
            </a:r>
          </a:p>
          <a:p>
            <a:pPr marL="457200" indent="-457200">
              <a:lnSpc>
                <a:spcPct val="150000"/>
              </a:lnSpc>
            </a:pPr>
            <a:r>
              <a:rPr lang="en-US" sz="1600" dirty="0" smtClean="0"/>
              <a:t>This taxonomy includes all “trust bootstrapping scenarios” that may result in cryptographic assurances.</a:t>
            </a:r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i="1" dirty="0"/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1263650" y="3886200"/>
            <a:ext cx="2905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73398" cy="276999"/>
          </a:xfrm>
          <a:noFill/>
        </p:spPr>
        <p:txBody>
          <a:bodyPr/>
          <a:lstStyle/>
          <a:p>
            <a:r>
              <a:rPr lang="en-US" dirty="0" smtClean="0"/>
              <a:t>July 6, 2012</a:t>
            </a:r>
          </a:p>
        </p:txBody>
      </p:sp>
      <p:sp>
        <p:nvSpPr>
          <p:cNvPr id="409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-65" charset="0"/>
              </a:rPr>
              <a:t>é Struik (Struik Security Consultancy)</a:t>
            </a:r>
            <a:endParaRPr 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BA9A93A-9D9A-468F-BFB2-6F515685EE43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101" name="Text Box 2"/>
          <p:cNvSpPr txBox="1">
            <a:spLocks noChangeArrowheads="1"/>
          </p:cNvSpPr>
          <p:nvPr/>
        </p:nvSpPr>
        <p:spPr bwMode="auto">
          <a:xfrm>
            <a:off x="1511571" y="533400"/>
            <a:ext cx="626690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Peer-to-Peer, </a:t>
            </a:r>
            <a:r>
              <a:rPr lang="en-US" sz="2400" b="1" dirty="0" smtClean="0"/>
              <a:t>or with </a:t>
            </a:r>
            <a:r>
              <a:rPr lang="en-US" sz="2400" b="1" dirty="0"/>
              <a:t>Involvement Third Party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533400" y="1524001"/>
            <a:ext cx="2701938" cy="581394"/>
            <a:chOff x="533400" y="1524001"/>
            <a:chExt cx="2701938" cy="581394"/>
          </a:xfrm>
        </p:grpSpPr>
        <p:grpSp>
          <p:nvGrpSpPr>
            <p:cNvPr id="4154" name="Group 112"/>
            <p:cNvGrpSpPr>
              <a:grpSpLocks/>
            </p:cNvGrpSpPr>
            <p:nvPr/>
          </p:nvGrpSpPr>
          <p:grpSpPr bwMode="auto">
            <a:xfrm>
              <a:off x="762042" y="1524001"/>
              <a:ext cx="457284" cy="304395"/>
              <a:chOff x="3733800" y="990600"/>
              <a:chExt cx="457200" cy="304800"/>
            </a:xfrm>
          </p:grpSpPr>
          <p:sp>
            <p:nvSpPr>
              <p:cNvPr id="4161" name="Rectangle 7"/>
              <p:cNvSpPr>
                <a:spLocks noChangeArrowheads="1"/>
              </p:cNvSpPr>
              <p:nvPr/>
            </p:nvSpPr>
            <p:spPr bwMode="auto">
              <a:xfrm>
                <a:off x="3733800" y="990600"/>
                <a:ext cx="457200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62" name="Text Box 8"/>
              <p:cNvSpPr txBox="1">
                <a:spLocks noChangeArrowheads="1"/>
              </p:cNvSpPr>
              <p:nvPr/>
            </p:nvSpPr>
            <p:spPr bwMode="auto">
              <a:xfrm>
                <a:off x="3801270" y="990600"/>
                <a:ext cx="2952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dirty="0"/>
                  <a:t>A</a:t>
                </a:r>
              </a:p>
            </p:txBody>
          </p:sp>
        </p:grpSp>
        <p:grpSp>
          <p:nvGrpSpPr>
            <p:cNvPr id="4155" name="Group 113"/>
            <p:cNvGrpSpPr>
              <a:grpSpLocks/>
            </p:cNvGrpSpPr>
            <p:nvPr/>
          </p:nvGrpSpPr>
          <p:grpSpPr bwMode="auto">
            <a:xfrm>
              <a:off x="2591177" y="1524001"/>
              <a:ext cx="457284" cy="304395"/>
              <a:chOff x="5562600" y="990600"/>
              <a:chExt cx="457200" cy="304800"/>
            </a:xfrm>
          </p:grpSpPr>
          <p:sp>
            <p:nvSpPr>
              <p:cNvPr id="4159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60" name="Text Box 12"/>
              <p:cNvSpPr txBox="1">
                <a:spLocks noChangeArrowheads="1"/>
              </p:cNvSpPr>
              <p:nvPr/>
            </p:nvSpPr>
            <p:spPr bwMode="auto">
              <a:xfrm>
                <a:off x="5634078" y="990600"/>
                <a:ext cx="28725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B</a:t>
                </a:r>
              </a:p>
            </p:txBody>
          </p:sp>
        </p:grpSp>
        <p:cxnSp>
          <p:nvCxnSpPr>
            <p:cNvPr id="4156" name="Straight Connector 115"/>
            <p:cNvCxnSpPr>
              <a:cxnSpLocks noChangeShapeType="1"/>
            </p:cNvCxnSpPr>
            <p:nvPr/>
          </p:nvCxnSpPr>
          <p:spPr bwMode="auto">
            <a:xfrm>
              <a:off x="1295540" y="1676198"/>
              <a:ext cx="1219423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4157" name="TextBox 140"/>
            <p:cNvSpPr txBox="1">
              <a:spLocks noChangeArrowheads="1"/>
            </p:cNvSpPr>
            <p:nvPr/>
          </p:nvSpPr>
          <p:spPr bwMode="auto">
            <a:xfrm>
              <a:off x="533400" y="1828396"/>
              <a:ext cx="87556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A</a:t>
              </a:r>
              <a:r>
                <a:rPr lang="en-CA" dirty="0"/>
                <a:t>,</a:t>
              </a:r>
              <a:r>
                <a:rPr lang="en-CA" i="1" dirty="0"/>
                <a:t> 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AB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58" name="TextBox 147"/>
            <p:cNvSpPr txBox="1">
              <a:spLocks noChangeArrowheads="1"/>
            </p:cNvSpPr>
            <p:nvPr/>
          </p:nvSpPr>
          <p:spPr bwMode="auto">
            <a:xfrm>
              <a:off x="2362535" y="1828395"/>
              <a:ext cx="87280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B</a:t>
              </a:r>
              <a:r>
                <a:rPr lang="en-CA" dirty="0"/>
                <a:t>,</a:t>
              </a:r>
              <a:r>
                <a:rPr lang="en-CA" i="1" dirty="0"/>
                <a:t> A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AB</a:t>
              </a:r>
              <a:r>
                <a:rPr lang="en-GB" dirty="0"/>
                <a:t>)</a:t>
              </a:r>
              <a:endParaRPr lang="en-CA" dirty="0"/>
            </a:p>
          </p:txBody>
        </p:sp>
      </p:grpSp>
      <p:grpSp>
        <p:nvGrpSpPr>
          <p:cNvPr id="4103" name="Group 185"/>
          <p:cNvGrpSpPr>
            <a:grpSpLocks/>
          </p:cNvGrpSpPr>
          <p:nvPr/>
        </p:nvGrpSpPr>
        <p:grpSpPr bwMode="auto">
          <a:xfrm>
            <a:off x="4572000" y="1143000"/>
            <a:ext cx="2835544" cy="1800344"/>
            <a:chOff x="4267200" y="1143000"/>
            <a:chExt cx="2836084" cy="1801118"/>
          </a:xfrm>
        </p:grpSpPr>
        <p:grpSp>
          <p:nvGrpSpPr>
            <p:cNvPr id="4138" name="Group 118"/>
            <p:cNvGrpSpPr>
              <a:grpSpLocks/>
            </p:cNvGrpSpPr>
            <p:nvPr/>
          </p:nvGrpSpPr>
          <p:grpSpPr bwMode="auto">
            <a:xfrm>
              <a:off x="4495800" y="2362200"/>
              <a:ext cx="457200" cy="304800"/>
              <a:chOff x="3733800" y="990600"/>
              <a:chExt cx="457200" cy="304800"/>
            </a:xfrm>
          </p:grpSpPr>
          <p:sp>
            <p:nvSpPr>
              <p:cNvPr id="4152" name="Rectangle 7"/>
              <p:cNvSpPr>
                <a:spLocks noChangeArrowheads="1"/>
              </p:cNvSpPr>
              <p:nvPr/>
            </p:nvSpPr>
            <p:spPr bwMode="auto">
              <a:xfrm>
                <a:off x="3733800" y="990600"/>
                <a:ext cx="457200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53" name="Text Box 8"/>
              <p:cNvSpPr txBox="1">
                <a:spLocks noChangeArrowheads="1"/>
              </p:cNvSpPr>
              <p:nvPr/>
            </p:nvSpPr>
            <p:spPr bwMode="auto">
              <a:xfrm>
                <a:off x="3801270" y="990600"/>
                <a:ext cx="2952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A</a:t>
                </a:r>
              </a:p>
            </p:txBody>
          </p:sp>
        </p:grpSp>
        <p:grpSp>
          <p:nvGrpSpPr>
            <p:cNvPr id="4139" name="Group 121"/>
            <p:cNvGrpSpPr>
              <a:grpSpLocks/>
            </p:cNvGrpSpPr>
            <p:nvPr/>
          </p:nvGrpSpPr>
          <p:grpSpPr bwMode="auto">
            <a:xfrm>
              <a:off x="6324600" y="2362200"/>
              <a:ext cx="457200" cy="304800"/>
              <a:chOff x="5562600" y="990600"/>
              <a:chExt cx="457200" cy="304800"/>
            </a:xfrm>
          </p:grpSpPr>
          <p:sp>
            <p:nvSpPr>
              <p:cNvPr id="4150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51" name="Text Box 12"/>
              <p:cNvSpPr txBox="1">
                <a:spLocks noChangeArrowheads="1"/>
              </p:cNvSpPr>
              <p:nvPr/>
            </p:nvSpPr>
            <p:spPr bwMode="auto">
              <a:xfrm>
                <a:off x="5634078" y="990600"/>
                <a:ext cx="28725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B</a:t>
                </a:r>
              </a:p>
            </p:txBody>
          </p:sp>
        </p:grpSp>
        <p:cxnSp>
          <p:nvCxnSpPr>
            <p:cNvPr id="4140" name="Straight Connector 124"/>
            <p:cNvCxnSpPr>
              <a:cxnSpLocks noChangeShapeType="1"/>
            </p:cNvCxnSpPr>
            <p:nvPr/>
          </p:nvCxnSpPr>
          <p:spPr bwMode="auto">
            <a:xfrm>
              <a:off x="5029200" y="2514600"/>
              <a:ext cx="12192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grpSp>
          <p:nvGrpSpPr>
            <p:cNvPr id="4141" name="Group 125"/>
            <p:cNvGrpSpPr>
              <a:grpSpLocks/>
            </p:cNvGrpSpPr>
            <p:nvPr/>
          </p:nvGrpSpPr>
          <p:grpSpPr bwMode="auto">
            <a:xfrm>
              <a:off x="5371785" y="1371600"/>
              <a:ext cx="508474" cy="304800"/>
              <a:chOff x="5524185" y="990600"/>
              <a:chExt cx="508474" cy="304800"/>
            </a:xfrm>
          </p:grpSpPr>
          <p:sp>
            <p:nvSpPr>
              <p:cNvPr id="4148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49" name="Text Box 12"/>
              <p:cNvSpPr txBox="1">
                <a:spLocks noChangeArrowheads="1"/>
              </p:cNvSpPr>
              <p:nvPr/>
            </p:nvSpPr>
            <p:spPr bwMode="auto">
              <a:xfrm>
                <a:off x="5524185" y="990600"/>
                <a:ext cx="5084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KDC</a:t>
                </a:r>
              </a:p>
            </p:txBody>
          </p:sp>
        </p:grpSp>
        <p:cxnSp>
          <p:nvCxnSpPr>
            <p:cNvPr id="4142" name="Straight Connector 129"/>
            <p:cNvCxnSpPr>
              <a:cxnSpLocks noChangeShapeType="1"/>
            </p:cNvCxnSpPr>
            <p:nvPr/>
          </p:nvCxnSpPr>
          <p:spPr bwMode="auto">
            <a:xfrm flipH="1" flipV="1">
              <a:off x="6019800" y="1752600"/>
              <a:ext cx="457200" cy="4572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4143" name="Rectangle 145"/>
            <p:cNvSpPr>
              <a:spLocks noChangeArrowheads="1"/>
            </p:cNvSpPr>
            <p:nvPr/>
          </p:nvSpPr>
          <p:spPr bwMode="auto">
            <a:xfrm>
              <a:off x="5943600" y="1219200"/>
              <a:ext cx="18473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 i="1" baseline="-25000"/>
            </a:p>
            <a:p>
              <a:endParaRPr lang="en-CA" i="1"/>
            </a:p>
          </p:txBody>
        </p:sp>
        <p:sp>
          <p:nvSpPr>
            <p:cNvPr id="4144" name="TextBox 148"/>
            <p:cNvSpPr txBox="1">
              <a:spLocks noChangeArrowheads="1"/>
            </p:cNvSpPr>
            <p:nvPr/>
          </p:nvSpPr>
          <p:spPr bwMode="auto">
            <a:xfrm>
              <a:off x="4495800" y="1143000"/>
              <a:ext cx="845585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T</a:t>
              </a:r>
              <a:r>
                <a:rPr lang="en-CA" dirty="0"/>
                <a:t>,</a:t>
              </a:r>
              <a:r>
                <a:rPr lang="en-CA" i="1" dirty="0"/>
                <a:t> A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AT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45" name="Rectangle 149"/>
            <p:cNvSpPr>
              <a:spLocks noChangeArrowheads="1"/>
            </p:cNvSpPr>
            <p:nvPr/>
          </p:nvSpPr>
          <p:spPr bwMode="auto">
            <a:xfrm>
              <a:off x="4267200" y="2667000"/>
              <a:ext cx="848343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A</a:t>
              </a:r>
              <a:r>
                <a:rPr lang="en-CA" dirty="0"/>
                <a:t>,</a:t>
              </a:r>
              <a:r>
                <a:rPr lang="en-CA" i="1" dirty="0"/>
                <a:t> T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AT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46" name="Rectangle 150"/>
            <p:cNvSpPr>
              <a:spLocks noChangeArrowheads="1"/>
            </p:cNvSpPr>
            <p:nvPr/>
          </p:nvSpPr>
          <p:spPr bwMode="auto">
            <a:xfrm>
              <a:off x="6248400" y="2667000"/>
              <a:ext cx="854884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B</a:t>
              </a:r>
              <a:r>
                <a:rPr lang="en-CA" dirty="0"/>
                <a:t>,</a:t>
              </a:r>
              <a:r>
                <a:rPr lang="en-CA" i="1" dirty="0"/>
                <a:t> T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BT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47" name="TextBox 151"/>
            <p:cNvSpPr txBox="1">
              <a:spLocks noChangeArrowheads="1"/>
            </p:cNvSpPr>
            <p:nvPr/>
          </p:nvSpPr>
          <p:spPr bwMode="auto">
            <a:xfrm>
              <a:off x="4495800" y="1371600"/>
              <a:ext cx="854884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T</a:t>
              </a:r>
              <a:r>
                <a:rPr lang="en-CA" dirty="0"/>
                <a:t>,</a:t>
              </a:r>
              <a:r>
                <a:rPr lang="en-CA" i="1" dirty="0"/>
                <a:t> 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BT</a:t>
              </a:r>
              <a:r>
                <a:rPr lang="en-GB" dirty="0"/>
                <a:t>)</a:t>
              </a:r>
              <a:endParaRPr lang="en-CA" i="1" dirty="0"/>
            </a:p>
          </p:txBody>
        </p:sp>
      </p:grpSp>
      <p:sp>
        <p:nvSpPr>
          <p:cNvPr id="4119" name="Text Box 57"/>
          <p:cNvSpPr txBox="1">
            <a:spLocks noChangeArrowheads="1"/>
          </p:cNvSpPr>
          <p:nvPr/>
        </p:nvSpPr>
        <p:spPr bwMode="auto">
          <a:xfrm>
            <a:off x="285069" y="3352800"/>
            <a:ext cx="2274662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 dirty="0" smtClean="0"/>
              <a:t>Public-Key </a:t>
            </a:r>
            <a:r>
              <a:rPr lang="en-US" sz="1400" b="1" dirty="0"/>
              <a:t>Key Agreement</a:t>
            </a:r>
          </a:p>
        </p:txBody>
      </p:sp>
      <p:sp>
        <p:nvSpPr>
          <p:cNvPr id="4120" name="Text Box 57"/>
          <p:cNvSpPr txBox="1">
            <a:spLocks noChangeArrowheads="1"/>
          </p:cNvSpPr>
          <p:nvPr/>
        </p:nvSpPr>
        <p:spPr bwMode="auto">
          <a:xfrm>
            <a:off x="238136" y="1066800"/>
            <a:ext cx="2624116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 dirty="0" smtClean="0"/>
              <a:t>Symmetric-Key </a:t>
            </a:r>
            <a:r>
              <a:rPr lang="en-US" sz="1400" b="1" dirty="0"/>
              <a:t>Key Agreement</a:t>
            </a:r>
          </a:p>
        </p:txBody>
      </p:sp>
      <p:grpSp>
        <p:nvGrpSpPr>
          <p:cNvPr id="69" name="Group 35"/>
          <p:cNvGrpSpPr/>
          <p:nvPr/>
        </p:nvGrpSpPr>
        <p:grpSpPr>
          <a:xfrm>
            <a:off x="609600" y="4800600"/>
            <a:ext cx="2710029" cy="581799"/>
            <a:chOff x="533400" y="4267200"/>
            <a:chExt cx="2710029" cy="581799"/>
          </a:xfrm>
        </p:grpSpPr>
        <p:grpSp>
          <p:nvGrpSpPr>
            <p:cNvPr id="70" name="Group 153"/>
            <p:cNvGrpSpPr>
              <a:grpSpLocks/>
            </p:cNvGrpSpPr>
            <p:nvPr/>
          </p:nvGrpSpPr>
          <p:grpSpPr bwMode="auto">
            <a:xfrm>
              <a:off x="533400" y="4267200"/>
              <a:ext cx="2514600" cy="581799"/>
              <a:chOff x="533400" y="1524000"/>
              <a:chExt cx="2514600" cy="582574"/>
            </a:xfrm>
          </p:grpSpPr>
          <p:grpSp>
            <p:nvGrpSpPr>
              <p:cNvPr id="72" name="Group 112"/>
              <p:cNvGrpSpPr>
                <a:grpSpLocks/>
              </p:cNvGrpSpPr>
              <p:nvPr/>
            </p:nvGrpSpPr>
            <p:grpSpPr bwMode="auto">
              <a:xfrm>
                <a:off x="762000" y="1524000"/>
                <a:ext cx="457200" cy="304800"/>
                <a:chOff x="3733800" y="990600"/>
                <a:chExt cx="457200" cy="304800"/>
              </a:xfrm>
            </p:grpSpPr>
            <p:sp>
              <p:nvSpPr>
                <p:cNvPr id="79" name="Rectangle 7"/>
                <p:cNvSpPr>
                  <a:spLocks noChangeArrowheads="1"/>
                </p:cNvSpPr>
                <p:nvPr/>
              </p:nvSpPr>
              <p:spPr bwMode="auto">
                <a:xfrm>
                  <a:off x="3733800" y="990600"/>
                  <a:ext cx="457200" cy="304800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80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801270" y="990600"/>
                  <a:ext cx="295274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A</a:t>
                  </a:r>
                </a:p>
              </p:txBody>
            </p:sp>
          </p:grpSp>
          <p:grpSp>
            <p:nvGrpSpPr>
              <p:cNvPr id="73" name="Group 113"/>
              <p:cNvGrpSpPr>
                <a:grpSpLocks/>
              </p:cNvGrpSpPr>
              <p:nvPr/>
            </p:nvGrpSpPr>
            <p:grpSpPr bwMode="auto">
              <a:xfrm>
                <a:off x="2590800" y="1524000"/>
                <a:ext cx="457200" cy="304800"/>
                <a:chOff x="5562600" y="990600"/>
                <a:chExt cx="457200" cy="304800"/>
              </a:xfrm>
            </p:grpSpPr>
            <p:sp>
              <p:nvSpPr>
                <p:cNvPr id="77" name="Rectangle 11"/>
                <p:cNvSpPr>
                  <a:spLocks noChangeArrowheads="1"/>
                </p:cNvSpPr>
                <p:nvPr/>
              </p:nvSpPr>
              <p:spPr bwMode="auto">
                <a:xfrm>
                  <a:off x="5562600" y="990600"/>
                  <a:ext cx="457200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78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5634078" y="990600"/>
                  <a:ext cx="287258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B</a:t>
                  </a:r>
                </a:p>
              </p:txBody>
            </p:sp>
          </p:grpSp>
          <p:cxnSp>
            <p:nvCxnSpPr>
              <p:cNvPr id="74" name="Straight Connector 156"/>
              <p:cNvCxnSpPr>
                <a:cxnSpLocks noChangeShapeType="1"/>
              </p:cNvCxnSpPr>
              <p:nvPr/>
            </p:nvCxnSpPr>
            <p:spPr bwMode="auto">
              <a:xfrm>
                <a:off x="1295400" y="1676400"/>
                <a:ext cx="121920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</p:cxnSp>
          <p:sp>
            <p:nvSpPr>
              <p:cNvPr id="75" name="TextBox 74"/>
              <p:cNvSpPr txBox="1"/>
              <p:nvPr/>
            </p:nvSpPr>
            <p:spPr>
              <a:xfrm>
                <a:off x="533400" y="1829206"/>
                <a:ext cx="817853" cy="27736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CA" dirty="0"/>
                  <a:t>(A: </a:t>
                </a:r>
                <a:r>
                  <a:rPr lang="en-CA" i="1" dirty="0">
                    <a:solidFill>
                      <a:srgbClr val="FF0000"/>
                    </a:solidFill>
                  </a:rPr>
                  <a:t>a</a:t>
                </a:r>
                <a:r>
                  <a:rPr lang="en-CA" i="1" dirty="0"/>
                  <a:t>, </a:t>
                </a:r>
                <a:r>
                  <a:rPr lang="en-CA" i="1" dirty="0">
                    <a:solidFill>
                      <a:schemeClr val="accent2">
                        <a:lumMod val="75000"/>
                      </a:schemeClr>
                    </a:solidFill>
                  </a:rPr>
                  <a:t>Q</a:t>
                </a:r>
                <a:r>
                  <a:rPr lang="en-CA" baseline="-25000" dirty="0">
                    <a:solidFill>
                      <a:schemeClr val="accent2">
                        <a:lumMod val="75000"/>
                      </a:schemeClr>
                    </a:solidFill>
                  </a:rPr>
                  <a:t>A</a:t>
                </a:r>
                <a:r>
                  <a:rPr lang="en-CA" dirty="0"/>
                  <a:t>)</a:t>
                </a:r>
                <a:endParaRPr lang="en-CA" i="1" dirty="0"/>
              </a:p>
            </p:txBody>
          </p:sp>
          <p:sp>
            <p:nvSpPr>
              <p:cNvPr id="76" name="TextBox 158"/>
              <p:cNvSpPr txBox="1">
                <a:spLocks noChangeArrowheads="1"/>
              </p:cNvSpPr>
              <p:nvPr/>
            </p:nvSpPr>
            <p:spPr bwMode="auto">
              <a:xfrm>
                <a:off x="2362200" y="1828800"/>
                <a:ext cx="184731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CA" i="1"/>
              </a:p>
            </p:txBody>
          </p:sp>
        </p:grpSp>
        <p:sp>
          <p:nvSpPr>
            <p:cNvPr id="71" name="TextBox 70"/>
            <p:cNvSpPr txBox="1"/>
            <p:nvPr/>
          </p:nvSpPr>
          <p:spPr>
            <a:xfrm>
              <a:off x="2438400" y="4572000"/>
              <a:ext cx="805029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dirty="0"/>
                <a:t>(B: </a:t>
              </a:r>
              <a:r>
                <a:rPr lang="en-CA" i="1" dirty="0">
                  <a:solidFill>
                    <a:srgbClr val="FF0000"/>
                  </a:solidFill>
                </a:rPr>
                <a:t>b</a:t>
              </a:r>
              <a:r>
                <a:rPr lang="en-CA" i="1" dirty="0"/>
                <a:t>, </a:t>
              </a:r>
              <a:r>
                <a:rPr lang="en-CA" i="1" dirty="0">
                  <a:solidFill>
                    <a:schemeClr val="accent2">
                      <a:lumMod val="75000"/>
                    </a:schemeClr>
                  </a:solidFill>
                </a:rPr>
                <a:t>Q</a:t>
              </a:r>
              <a:r>
                <a:rPr lang="en-CA" baseline="-25000" dirty="0">
                  <a:solidFill>
                    <a:schemeClr val="accent2">
                      <a:lumMod val="75000"/>
                    </a:schemeClr>
                  </a:solidFill>
                </a:rPr>
                <a:t>B</a:t>
              </a:r>
              <a:r>
                <a:rPr lang="en-CA" dirty="0"/>
                <a:t>)</a:t>
              </a:r>
              <a:endParaRPr lang="en-CA" i="1" dirty="0"/>
            </a:p>
          </p:txBody>
        </p:sp>
      </p:grpSp>
      <p:grpSp>
        <p:nvGrpSpPr>
          <p:cNvPr id="81" name="Group 47"/>
          <p:cNvGrpSpPr/>
          <p:nvPr/>
        </p:nvGrpSpPr>
        <p:grpSpPr>
          <a:xfrm>
            <a:off x="4414838" y="4205288"/>
            <a:ext cx="4270735" cy="2232025"/>
            <a:chOff x="4338638" y="3671888"/>
            <a:chExt cx="4270735" cy="2232025"/>
          </a:xfrm>
        </p:grpSpPr>
        <p:grpSp>
          <p:nvGrpSpPr>
            <p:cNvPr id="82" name="Group 164"/>
            <p:cNvGrpSpPr>
              <a:grpSpLocks/>
            </p:cNvGrpSpPr>
            <p:nvPr/>
          </p:nvGrpSpPr>
          <p:grpSpPr bwMode="auto">
            <a:xfrm>
              <a:off x="4838700" y="4953000"/>
              <a:ext cx="457200" cy="304800"/>
              <a:chOff x="3733800" y="990600"/>
              <a:chExt cx="457200" cy="304800"/>
            </a:xfrm>
          </p:grpSpPr>
          <p:sp>
            <p:nvSpPr>
              <p:cNvPr id="101" name="Rectangle 7"/>
              <p:cNvSpPr>
                <a:spLocks noChangeArrowheads="1"/>
              </p:cNvSpPr>
              <p:nvPr/>
            </p:nvSpPr>
            <p:spPr bwMode="auto">
              <a:xfrm>
                <a:off x="3733800" y="990600"/>
                <a:ext cx="457200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02" name="Text Box 8"/>
              <p:cNvSpPr txBox="1">
                <a:spLocks noChangeArrowheads="1"/>
              </p:cNvSpPr>
              <p:nvPr/>
            </p:nvSpPr>
            <p:spPr bwMode="auto">
              <a:xfrm>
                <a:off x="3801270" y="990600"/>
                <a:ext cx="2952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A</a:t>
                </a:r>
              </a:p>
            </p:txBody>
          </p:sp>
        </p:grpSp>
        <p:grpSp>
          <p:nvGrpSpPr>
            <p:cNvPr id="83" name="Group 167"/>
            <p:cNvGrpSpPr>
              <a:grpSpLocks/>
            </p:cNvGrpSpPr>
            <p:nvPr/>
          </p:nvGrpSpPr>
          <p:grpSpPr bwMode="auto">
            <a:xfrm>
              <a:off x="6667500" y="4953000"/>
              <a:ext cx="457200" cy="304800"/>
              <a:chOff x="5562600" y="990600"/>
              <a:chExt cx="457200" cy="304800"/>
            </a:xfrm>
          </p:grpSpPr>
          <p:sp>
            <p:nvSpPr>
              <p:cNvPr id="99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00" name="Text Box 12"/>
              <p:cNvSpPr txBox="1">
                <a:spLocks noChangeArrowheads="1"/>
              </p:cNvSpPr>
              <p:nvPr/>
            </p:nvSpPr>
            <p:spPr bwMode="auto">
              <a:xfrm>
                <a:off x="5634078" y="990600"/>
                <a:ext cx="28725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B</a:t>
                </a:r>
              </a:p>
            </p:txBody>
          </p:sp>
        </p:grpSp>
        <p:cxnSp>
          <p:nvCxnSpPr>
            <p:cNvPr id="84" name="Straight Connector 170"/>
            <p:cNvCxnSpPr>
              <a:cxnSpLocks noChangeShapeType="1"/>
            </p:cNvCxnSpPr>
            <p:nvPr/>
          </p:nvCxnSpPr>
          <p:spPr bwMode="auto">
            <a:xfrm>
              <a:off x="5372100" y="5105400"/>
              <a:ext cx="12192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grpSp>
          <p:nvGrpSpPr>
            <p:cNvPr id="85" name="Group 171"/>
            <p:cNvGrpSpPr>
              <a:grpSpLocks/>
            </p:cNvGrpSpPr>
            <p:nvPr/>
          </p:nvGrpSpPr>
          <p:grpSpPr bwMode="auto">
            <a:xfrm>
              <a:off x="5715000" y="3962400"/>
              <a:ext cx="508000" cy="304800"/>
              <a:chOff x="5524185" y="990600"/>
              <a:chExt cx="508473" cy="304800"/>
            </a:xfrm>
          </p:grpSpPr>
          <p:sp>
            <p:nvSpPr>
              <p:cNvPr id="97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98" name="Text Box 12"/>
              <p:cNvSpPr txBox="1">
                <a:spLocks noChangeArrowheads="1"/>
              </p:cNvSpPr>
              <p:nvPr/>
            </p:nvSpPr>
            <p:spPr bwMode="auto">
              <a:xfrm>
                <a:off x="5524185" y="990600"/>
                <a:ext cx="508473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KDC</a:t>
                </a:r>
              </a:p>
            </p:txBody>
          </p:sp>
        </p:grpSp>
        <p:cxnSp>
          <p:nvCxnSpPr>
            <p:cNvPr id="86" name="Straight Connector 174"/>
            <p:cNvCxnSpPr>
              <a:cxnSpLocks noChangeShapeType="1"/>
            </p:cNvCxnSpPr>
            <p:nvPr/>
          </p:nvCxnSpPr>
          <p:spPr bwMode="auto">
            <a:xfrm flipH="1" flipV="1">
              <a:off x="6362700" y="4343400"/>
              <a:ext cx="457200" cy="4572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</p:spPr>
        </p:cxnSp>
        <p:sp>
          <p:nvSpPr>
            <p:cNvPr id="87" name="Rectangle 175"/>
            <p:cNvSpPr>
              <a:spLocks noChangeArrowheads="1"/>
            </p:cNvSpPr>
            <p:nvPr/>
          </p:nvSpPr>
          <p:spPr bwMode="auto">
            <a:xfrm>
              <a:off x="6286500" y="3810000"/>
              <a:ext cx="185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 i="1" baseline="-25000"/>
            </a:p>
            <a:p>
              <a:endParaRPr lang="en-CA" i="1"/>
            </a:p>
          </p:txBody>
        </p:sp>
        <p:sp>
          <p:nvSpPr>
            <p:cNvPr id="88" name="TextBox 176"/>
            <p:cNvSpPr txBox="1">
              <a:spLocks noChangeArrowheads="1"/>
            </p:cNvSpPr>
            <p:nvPr/>
          </p:nvSpPr>
          <p:spPr bwMode="auto">
            <a:xfrm>
              <a:off x="4648200" y="3810000"/>
              <a:ext cx="107593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(A,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baseline="-25000" dirty="0">
                  <a:solidFill>
                    <a:srgbClr val="0070C0"/>
                  </a:solidFill>
                </a:rPr>
                <a:t>A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4648200" y="4038600"/>
              <a:ext cx="1101584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(B,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baseline="-25000" dirty="0">
                  <a:solidFill>
                    <a:srgbClr val="0070C0"/>
                  </a:solidFill>
                </a:rPr>
                <a:t>B</a:t>
              </a:r>
              <a:r>
                <a:rPr lang="en-GB" dirty="0"/>
                <a:t>)</a:t>
              </a: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</a:p>
            <a:p>
              <a:pPr>
                <a:defRPr/>
              </a:pP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GB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endParaRPr lang="en-CA" dirty="0"/>
            </a:p>
            <a:p>
              <a:pPr>
                <a:defRPr/>
              </a:pPr>
              <a:endParaRPr lang="en-GB" dirty="0"/>
            </a:p>
            <a:p>
              <a:pPr>
                <a:defRPr/>
              </a:pPr>
              <a:endParaRPr lang="en-GB" dirty="0"/>
            </a:p>
            <a:p>
              <a:pPr>
                <a:defRPr/>
              </a:pPr>
              <a:endParaRPr lang="en-GB" dirty="0"/>
            </a:p>
            <a:p>
              <a:pPr>
                <a:defRPr/>
              </a:pPr>
              <a:endParaRPr lang="en-CA" i="1" dirty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4343400" y="5257800"/>
              <a:ext cx="139493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i="1" dirty="0"/>
                <a:t>A</a:t>
              </a:r>
              <a:r>
                <a:rPr lang="en-CA" dirty="0"/>
                <a:t>: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a</a:t>
              </a:r>
              <a:r>
                <a:rPr lang="en-CA" i="1" dirty="0"/>
                <a:t>, </a:t>
              </a:r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(A,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baseline="-25000" dirty="0">
                  <a:solidFill>
                    <a:srgbClr val="0070C0"/>
                  </a:solidFill>
                </a:rPr>
                <a:t>A</a:t>
              </a:r>
              <a:r>
                <a:rPr lang="en-GB" dirty="0"/>
                <a:t>)</a:t>
              </a:r>
            </a:p>
            <a:p>
              <a:pPr>
                <a:defRPr/>
              </a:pPr>
              <a:r>
                <a:rPr lang="en-GB" i="1" dirty="0"/>
                <a:t>     </a:t>
              </a: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GB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endParaRPr lang="en-CA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6477000" y="5257800"/>
              <a:ext cx="1406525" cy="64611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i="1" dirty="0"/>
                <a:t>B</a:t>
              </a:r>
              <a:r>
                <a:rPr lang="en-CA" dirty="0"/>
                <a:t>:</a:t>
              </a:r>
              <a:r>
                <a:rPr lang="en-CA" dirty="0">
                  <a:solidFill>
                    <a:srgbClr val="FF0000"/>
                  </a:solidFill>
                </a:rPr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</a:t>
              </a:r>
              <a:r>
                <a:rPr lang="en-CA" i="1" dirty="0"/>
                <a:t>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i="1" baseline="-25000" dirty="0">
                  <a:solidFill>
                    <a:srgbClr val="0070C0"/>
                  </a:solidFill>
                </a:rPr>
                <a:t>B</a:t>
              </a:r>
              <a:r>
                <a:rPr lang="en-GB" dirty="0"/>
                <a:t>)</a:t>
              </a:r>
              <a:r>
                <a:rPr lang="en-GB" i="1" dirty="0"/>
                <a:t> </a:t>
              </a:r>
            </a:p>
            <a:p>
              <a:pPr>
                <a:defRPr/>
              </a:pPr>
              <a:r>
                <a:rPr lang="en-GB" i="1" dirty="0"/>
                <a:t>    </a:t>
              </a: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GB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endParaRPr lang="en-GB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>
                <a:defRPr/>
              </a:pPr>
              <a:endParaRPr lang="en-CA" i="1" dirty="0"/>
            </a:p>
          </p:txBody>
        </p:sp>
        <p:sp>
          <p:nvSpPr>
            <p:cNvPr id="92" name="Rectangle 182"/>
            <p:cNvSpPr>
              <a:spLocks noChangeArrowheads="1"/>
            </p:cNvSpPr>
            <p:nvPr/>
          </p:nvSpPr>
          <p:spPr bwMode="auto">
            <a:xfrm>
              <a:off x="4338638" y="3671888"/>
              <a:ext cx="223837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i="1"/>
                <a:t> </a:t>
              </a:r>
              <a:endParaRPr lang="en-CA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7620000" y="4267200"/>
              <a:ext cx="98937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dirty="0"/>
                <a:t>(CA: </a:t>
              </a:r>
              <a:r>
                <a:rPr lang="en-CA" i="1" dirty="0">
                  <a:solidFill>
                    <a:srgbClr val="FF0000"/>
                  </a:solidFill>
                </a:rPr>
                <a:t>d</a:t>
              </a:r>
              <a:r>
                <a:rPr lang="en-CA" i="1" dirty="0"/>
                <a:t>, </a:t>
              </a:r>
              <a:r>
                <a:rPr lang="en-CA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CA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r>
                <a:rPr lang="en-CA" dirty="0"/>
                <a:t>)</a:t>
              </a:r>
              <a:endParaRPr lang="en-CA" i="1" dirty="0"/>
            </a:p>
          </p:txBody>
        </p:sp>
        <p:grpSp>
          <p:nvGrpSpPr>
            <p:cNvPr id="94" name="Group 6"/>
            <p:cNvGrpSpPr>
              <a:grpSpLocks/>
            </p:cNvGrpSpPr>
            <p:nvPr/>
          </p:nvGrpSpPr>
          <p:grpSpPr bwMode="auto">
            <a:xfrm>
              <a:off x="7772400" y="3962400"/>
              <a:ext cx="474663" cy="304800"/>
              <a:chOff x="816" y="912"/>
              <a:chExt cx="299" cy="192"/>
            </a:xfrm>
          </p:grpSpPr>
          <p:sp>
            <p:nvSpPr>
              <p:cNvPr id="95" name="Rectangle 7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96" name="Text Box 8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251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CA</a:t>
                </a:r>
              </a:p>
            </p:txBody>
          </p:sp>
        </p:grpSp>
      </p:grpSp>
      <p:grpSp>
        <p:nvGrpSpPr>
          <p:cNvPr id="115" name="Group 114"/>
          <p:cNvGrpSpPr/>
          <p:nvPr/>
        </p:nvGrpSpPr>
        <p:grpSpPr>
          <a:xfrm>
            <a:off x="304800" y="2286000"/>
            <a:ext cx="3124200" cy="838200"/>
            <a:chOff x="304800" y="2286000"/>
            <a:chExt cx="3124200" cy="838200"/>
          </a:xfrm>
        </p:grpSpPr>
        <p:grpSp>
          <p:nvGrpSpPr>
            <p:cNvPr id="104" name="Group 103"/>
            <p:cNvGrpSpPr/>
            <p:nvPr/>
          </p:nvGrpSpPr>
          <p:grpSpPr>
            <a:xfrm>
              <a:off x="533400" y="2438400"/>
              <a:ext cx="2701938" cy="581394"/>
              <a:chOff x="533400" y="1524001"/>
              <a:chExt cx="2701938" cy="581394"/>
            </a:xfrm>
          </p:grpSpPr>
          <p:grpSp>
            <p:nvGrpSpPr>
              <p:cNvPr id="105" name="Group 112"/>
              <p:cNvGrpSpPr>
                <a:grpSpLocks/>
              </p:cNvGrpSpPr>
              <p:nvPr/>
            </p:nvGrpSpPr>
            <p:grpSpPr bwMode="auto">
              <a:xfrm>
                <a:off x="762042" y="1524001"/>
                <a:ext cx="457284" cy="304395"/>
                <a:chOff x="3733800" y="990600"/>
                <a:chExt cx="457200" cy="304800"/>
              </a:xfrm>
            </p:grpSpPr>
            <p:sp>
              <p:nvSpPr>
                <p:cNvPr id="112" name="Rectangle 7"/>
                <p:cNvSpPr>
                  <a:spLocks noChangeArrowheads="1"/>
                </p:cNvSpPr>
                <p:nvPr/>
              </p:nvSpPr>
              <p:spPr bwMode="auto">
                <a:xfrm>
                  <a:off x="3733800" y="990600"/>
                  <a:ext cx="457200" cy="304800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13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801270" y="990600"/>
                  <a:ext cx="295274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A</a:t>
                  </a:r>
                </a:p>
              </p:txBody>
            </p:sp>
          </p:grpSp>
          <p:grpSp>
            <p:nvGrpSpPr>
              <p:cNvPr id="106" name="Group 113"/>
              <p:cNvGrpSpPr>
                <a:grpSpLocks/>
              </p:cNvGrpSpPr>
              <p:nvPr/>
            </p:nvGrpSpPr>
            <p:grpSpPr bwMode="auto">
              <a:xfrm>
                <a:off x="2591177" y="1524001"/>
                <a:ext cx="457284" cy="304395"/>
                <a:chOff x="5562600" y="990600"/>
                <a:chExt cx="457200" cy="304800"/>
              </a:xfrm>
            </p:grpSpPr>
            <p:sp>
              <p:nvSpPr>
                <p:cNvPr id="110" name="Rectangle 11"/>
                <p:cNvSpPr>
                  <a:spLocks noChangeArrowheads="1"/>
                </p:cNvSpPr>
                <p:nvPr/>
              </p:nvSpPr>
              <p:spPr bwMode="auto">
                <a:xfrm>
                  <a:off x="5562600" y="990600"/>
                  <a:ext cx="457200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11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5634078" y="990600"/>
                  <a:ext cx="287258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B</a:t>
                  </a:r>
                </a:p>
              </p:txBody>
            </p:sp>
          </p:grpSp>
          <p:cxnSp>
            <p:nvCxnSpPr>
              <p:cNvPr id="107" name="Straight Connector 115"/>
              <p:cNvCxnSpPr>
                <a:cxnSpLocks noChangeShapeType="1"/>
              </p:cNvCxnSpPr>
              <p:nvPr/>
            </p:nvCxnSpPr>
            <p:spPr bwMode="auto">
              <a:xfrm>
                <a:off x="1295540" y="1676198"/>
                <a:ext cx="1219423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</p:cxnSp>
          <p:sp>
            <p:nvSpPr>
              <p:cNvPr id="108" name="TextBox 140"/>
              <p:cNvSpPr txBox="1">
                <a:spLocks noChangeArrowheads="1"/>
              </p:cNvSpPr>
              <p:nvPr/>
            </p:nvSpPr>
            <p:spPr bwMode="auto">
              <a:xfrm>
                <a:off x="533400" y="1828396"/>
                <a:ext cx="867545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CA" dirty="0"/>
                  <a:t>(</a:t>
                </a:r>
                <a:r>
                  <a:rPr lang="en-CA" i="1" dirty="0"/>
                  <a:t>A</a:t>
                </a:r>
                <a:r>
                  <a:rPr lang="en-CA" dirty="0"/>
                  <a:t>,</a:t>
                </a:r>
                <a:r>
                  <a:rPr lang="en-CA" i="1" dirty="0"/>
                  <a:t> B</a:t>
                </a:r>
                <a:r>
                  <a:rPr lang="en-CA" dirty="0"/>
                  <a:t>,</a:t>
                </a:r>
                <a:r>
                  <a:rPr lang="en-CA" i="1" dirty="0"/>
                  <a:t> </a:t>
                </a:r>
                <a:r>
                  <a:rPr lang="en-CA" dirty="0" smtClean="0">
                    <a:solidFill>
                      <a:srgbClr val="FF0000"/>
                    </a:solidFill>
                  </a:rPr>
                  <a:t>{</a:t>
                </a:r>
                <a:r>
                  <a:rPr lang="en-CA" i="1" dirty="0" smtClean="0">
                    <a:solidFill>
                      <a:srgbClr val="FF0000"/>
                    </a:solidFill>
                  </a:rPr>
                  <a:t>K</a:t>
                </a:r>
                <a:r>
                  <a:rPr lang="en-GB" b="1" dirty="0" smtClean="0">
                    <a:solidFill>
                      <a:srgbClr val="FF0000"/>
                    </a:solidFill>
                  </a:rPr>
                  <a:t>}</a:t>
                </a:r>
                <a:r>
                  <a:rPr lang="en-GB" dirty="0" smtClean="0"/>
                  <a:t>)</a:t>
                </a:r>
                <a:endParaRPr lang="en-CA" i="1" dirty="0"/>
              </a:p>
            </p:txBody>
          </p:sp>
          <p:sp>
            <p:nvSpPr>
              <p:cNvPr id="109" name="TextBox 147"/>
              <p:cNvSpPr txBox="1">
                <a:spLocks noChangeArrowheads="1"/>
              </p:cNvSpPr>
              <p:nvPr/>
            </p:nvSpPr>
            <p:spPr bwMode="auto">
              <a:xfrm>
                <a:off x="2362535" y="1828395"/>
                <a:ext cx="872803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CA" dirty="0"/>
                  <a:t>(</a:t>
                </a:r>
                <a:r>
                  <a:rPr lang="en-CA" i="1" dirty="0"/>
                  <a:t>B</a:t>
                </a:r>
                <a:r>
                  <a:rPr lang="en-CA" dirty="0"/>
                  <a:t>,</a:t>
                </a:r>
                <a:r>
                  <a:rPr lang="en-CA" i="1" dirty="0"/>
                  <a:t> A</a:t>
                </a:r>
                <a:r>
                  <a:rPr lang="en-CA" dirty="0"/>
                  <a:t>,</a:t>
                </a:r>
                <a:r>
                  <a:rPr lang="en-CA" i="1" dirty="0"/>
                  <a:t> </a:t>
                </a:r>
                <a:r>
                  <a:rPr lang="en-CA" dirty="0" smtClean="0">
                    <a:solidFill>
                      <a:srgbClr val="FF0000"/>
                    </a:solidFill>
                  </a:rPr>
                  <a:t>{</a:t>
                </a:r>
                <a:r>
                  <a:rPr lang="en-CA" i="1" dirty="0" smtClean="0">
                    <a:solidFill>
                      <a:srgbClr val="FF0000"/>
                    </a:solidFill>
                  </a:rPr>
                  <a:t>K</a:t>
                </a:r>
                <a:r>
                  <a:rPr lang="en-GB" b="1" dirty="0" smtClean="0">
                    <a:solidFill>
                      <a:srgbClr val="FF0000"/>
                    </a:solidFill>
                  </a:rPr>
                  <a:t>}</a:t>
                </a:r>
                <a:r>
                  <a:rPr lang="en-GB" dirty="0" smtClean="0"/>
                  <a:t>)</a:t>
                </a:r>
                <a:endParaRPr lang="en-CA" dirty="0"/>
              </a:p>
            </p:txBody>
          </p:sp>
        </p:grpSp>
        <p:sp>
          <p:nvSpPr>
            <p:cNvPr id="114" name="Rounded Rectangle 113"/>
            <p:cNvSpPr/>
            <p:nvPr/>
          </p:nvSpPr>
          <p:spPr bwMode="auto">
            <a:xfrm>
              <a:off x="304800" y="2286000"/>
              <a:ext cx="3124200" cy="838200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73398" cy="276999"/>
          </a:xfrm>
          <a:noFill/>
        </p:spPr>
        <p:txBody>
          <a:bodyPr/>
          <a:lstStyle/>
          <a:p>
            <a:r>
              <a:rPr lang="en-US" dirty="0" smtClean="0"/>
              <a:t>July 6, 2012</a:t>
            </a:r>
          </a:p>
        </p:txBody>
      </p:sp>
      <p:sp>
        <p:nvSpPr>
          <p:cNvPr id="409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-65" charset="0"/>
              </a:rPr>
              <a:t>é Struik (Struik Security Consultancy)</a:t>
            </a:r>
            <a:endParaRPr 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BA9A93A-9D9A-468F-BFB2-6F515685EE43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4101" name="Text Box 2"/>
          <p:cNvSpPr txBox="1">
            <a:spLocks noChangeArrowheads="1"/>
          </p:cNvSpPr>
          <p:nvPr/>
        </p:nvSpPr>
        <p:spPr bwMode="auto">
          <a:xfrm>
            <a:off x="2245239" y="533400"/>
            <a:ext cx="4799584" cy="3046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Symmetric-Key Key Agreement (1)</a:t>
            </a:r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</p:txBody>
      </p:sp>
      <p:grpSp>
        <p:nvGrpSpPr>
          <p:cNvPr id="2" name="Group 152"/>
          <p:cNvGrpSpPr>
            <a:grpSpLocks/>
          </p:cNvGrpSpPr>
          <p:nvPr/>
        </p:nvGrpSpPr>
        <p:grpSpPr bwMode="auto">
          <a:xfrm>
            <a:off x="685800" y="3733801"/>
            <a:ext cx="2701938" cy="581394"/>
            <a:chOff x="533400" y="1524000"/>
            <a:chExt cx="2701443" cy="582168"/>
          </a:xfrm>
        </p:grpSpPr>
        <p:grpSp>
          <p:nvGrpSpPr>
            <p:cNvPr id="3" name="Group 112"/>
            <p:cNvGrpSpPr>
              <a:grpSpLocks/>
            </p:cNvGrpSpPr>
            <p:nvPr/>
          </p:nvGrpSpPr>
          <p:grpSpPr bwMode="auto">
            <a:xfrm>
              <a:off x="762000" y="1524000"/>
              <a:ext cx="457200" cy="304800"/>
              <a:chOff x="3733800" y="990600"/>
              <a:chExt cx="457200" cy="304800"/>
            </a:xfrm>
          </p:grpSpPr>
          <p:sp>
            <p:nvSpPr>
              <p:cNvPr id="4161" name="Rectangle 7"/>
              <p:cNvSpPr>
                <a:spLocks noChangeArrowheads="1"/>
              </p:cNvSpPr>
              <p:nvPr/>
            </p:nvSpPr>
            <p:spPr bwMode="auto">
              <a:xfrm>
                <a:off x="3733800" y="990600"/>
                <a:ext cx="457200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62" name="Text Box 8"/>
              <p:cNvSpPr txBox="1">
                <a:spLocks noChangeArrowheads="1"/>
              </p:cNvSpPr>
              <p:nvPr/>
            </p:nvSpPr>
            <p:spPr bwMode="auto">
              <a:xfrm>
                <a:off x="3801270" y="990600"/>
                <a:ext cx="2952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A</a:t>
                </a:r>
              </a:p>
            </p:txBody>
          </p:sp>
        </p:grpSp>
        <p:grpSp>
          <p:nvGrpSpPr>
            <p:cNvPr id="4" name="Group 113"/>
            <p:cNvGrpSpPr>
              <a:grpSpLocks/>
            </p:cNvGrpSpPr>
            <p:nvPr/>
          </p:nvGrpSpPr>
          <p:grpSpPr bwMode="auto">
            <a:xfrm>
              <a:off x="2590800" y="1524000"/>
              <a:ext cx="457200" cy="304800"/>
              <a:chOff x="5562600" y="990600"/>
              <a:chExt cx="457200" cy="304800"/>
            </a:xfrm>
          </p:grpSpPr>
          <p:sp>
            <p:nvSpPr>
              <p:cNvPr id="4159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60" name="Text Box 12"/>
              <p:cNvSpPr txBox="1">
                <a:spLocks noChangeArrowheads="1"/>
              </p:cNvSpPr>
              <p:nvPr/>
            </p:nvSpPr>
            <p:spPr bwMode="auto">
              <a:xfrm>
                <a:off x="5634078" y="990600"/>
                <a:ext cx="28725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B</a:t>
                </a:r>
              </a:p>
            </p:txBody>
          </p:sp>
        </p:grpSp>
        <p:cxnSp>
          <p:nvCxnSpPr>
            <p:cNvPr id="4156" name="Straight Connector 115"/>
            <p:cNvCxnSpPr>
              <a:cxnSpLocks noChangeShapeType="1"/>
            </p:cNvCxnSpPr>
            <p:nvPr/>
          </p:nvCxnSpPr>
          <p:spPr bwMode="auto">
            <a:xfrm>
              <a:off x="1295400" y="1676400"/>
              <a:ext cx="12192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4157" name="TextBox 140"/>
            <p:cNvSpPr txBox="1">
              <a:spLocks noChangeArrowheads="1"/>
            </p:cNvSpPr>
            <p:nvPr/>
          </p:nvSpPr>
          <p:spPr bwMode="auto">
            <a:xfrm>
              <a:off x="533400" y="1828800"/>
              <a:ext cx="875401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A</a:t>
              </a:r>
              <a:r>
                <a:rPr lang="en-CA" dirty="0"/>
                <a:t>,</a:t>
              </a:r>
              <a:r>
                <a:rPr lang="en-CA" i="1" dirty="0"/>
                <a:t> 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AB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58" name="TextBox 147"/>
            <p:cNvSpPr txBox="1">
              <a:spLocks noChangeArrowheads="1"/>
            </p:cNvSpPr>
            <p:nvPr/>
          </p:nvSpPr>
          <p:spPr bwMode="auto">
            <a:xfrm>
              <a:off x="2362200" y="1828799"/>
              <a:ext cx="872643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B</a:t>
              </a:r>
              <a:r>
                <a:rPr lang="en-CA" dirty="0"/>
                <a:t>,</a:t>
              </a:r>
              <a:r>
                <a:rPr lang="en-CA" i="1" dirty="0"/>
                <a:t> A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AB</a:t>
              </a:r>
              <a:r>
                <a:rPr lang="en-GB" dirty="0"/>
                <a:t>)</a:t>
              </a:r>
              <a:endParaRPr lang="en-CA" i="1" dirty="0"/>
            </a:p>
          </p:txBody>
        </p:sp>
      </p:grpSp>
      <p:grpSp>
        <p:nvGrpSpPr>
          <p:cNvPr id="5" name="Group 185"/>
          <p:cNvGrpSpPr>
            <a:grpSpLocks/>
          </p:cNvGrpSpPr>
          <p:nvPr/>
        </p:nvGrpSpPr>
        <p:grpSpPr bwMode="auto">
          <a:xfrm>
            <a:off x="5029200" y="3505200"/>
            <a:ext cx="2835544" cy="1800344"/>
            <a:chOff x="4267200" y="1143000"/>
            <a:chExt cx="2836084" cy="1801118"/>
          </a:xfrm>
        </p:grpSpPr>
        <p:grpSp>
          <p:nvGrpSpPr>
            <p:cNvPr id="6" name="Group 118"/>
            <p:cNvGrpSpPr>
              <a:grpSpLocks/>
            </p:cNvGrpSpPr>
            <p:nvPr/>
          </p:nvGrpSpPr>
          <p:grpSpPr bwMode="auto">
            <a:xfrm>
              <a:off x="4495800" y="2362200"/>
              <a:ext cx="457200" cy="304800"/>
              <a:chOff x="3733800" y="990600"/>
              <a:chExt cx="457200" cy="304800"/>
            </a:xfrm>
          </p:grpSpPr>
          <p:sp>
            <p:nvSpPr>
              <p:cNvPr id="4152" name="Rectangle 7"/>
              <p:cNvSpPr>
                <a:spLocks noChangeArrowheads="1"/>
              </p:cNvSpPr>
              <p:nvPr/>
            </p:nvSpPr>
            <p:spPr bwMode="auto">
              <a:xfrm>
                <a:off x="3733800" y="990600"/>
                <a:ext cx="457200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53" name="Text Box 8"/>
              <p:cNvSpPr txBox="1">
                <a:spLocks noChangeArrowheads="1"/>
              </p:cNvSpPr>
              <p:nvPr/>
            </p:nvSpPr>
            <p:spPr bwMode="auto">
              <a:xfrm>
                <a:off x="3801270" y="990600"/>
                <a:ext cx="2952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A</a:t>
                </a:r>
              </a:p>
            </p:txBody>
          </p:sp>
        </p:grpSp>
        <p:grpSp>
          <p:nvGrpSpPr>
            <p:cNvPr id="7" name="Group 121"/>
            <p:cNvGrpSpPr>
              <a:grpSpLocks/>
            </p:cNvGrpSpPr>
            <p:nvPr/>
          </p:nvGrpSpPr>
          <p:grpSpPr bwMode="auto">
            <a:xfrm>
              <a:off x="6324600" y="2362200"/>
              <a:ext cx="457200" cy="304800"/>
              <a:chOff x="5562600" y="990600"/>
              <a:chExt cx="457200" cy="304800"/>
            </a:xfrm>
          </p:grpSpPr>
          <p:sp>
            <p:nvSpPr>
              <p:cNvPr id="4150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51" name="Text Box 12"/>
              <p:cNvSpPr txBox="1">
                <a:spLocks noChangeArrowheads="1"/>
              </p:cNvSpPr>
              <p:nvPr/>
            </p:nvSpPr>
            <p:spPr bwMode="auto">
              <a:xfrm>
                <a:off x="5634078" y="990600"/>
                <a:ext cx="28725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B</a:t>
                </a:r>
              </a:p>
            </p:txBody>
          </p:sp>
        </p:grpSp>
        <p:cxnSp>
          <p:nvCxnSpPr>
            <p:cNvPr id="4140" name="Straight Connector 124"/>
            <p:cNvCxnSpPr>
              <a:cxnSpLocks noChangeShapeType="1"/>
            </p:cNvCxnSpPr>
            <p:nvPr/>
          </p:nvCxnSpPr>
          <p:spPr bwMode="auto">
            <a:xfrm>
              <a:off x="5029200" y="2514600"/>
              <a:ext cx="12192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grpSp>
          <p:nvGrpSpPr>
            <p:cNvPr id="8" name="Group 125"/>
            <p:cNvGrpSpPr>
              <a:grpSpLocks/>
            </p:cNvGrpSpPr>
            <p:nvPr/>
          </p:nvGrpSpPr>
          <p:grpSpPr bwMode="auto">
            <a:xfrm>
              <a:off x="5371785" y="1371600"/>
              <a:ext cx="508474" cy="304800"/>
              <a:chOff x="5524185" y="990600"/>
              <a:chExt cx="508474" cy="304800"/>
            </a:xfrm>
          </p:grpSpPr>
          <p:sp>
            <p:nvSpPr>
              <p:cNvPr id="4148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49" name="Text Box 12"/>
              <p:cNvSpPr txBox="1">
                <a:spLocks noChangeArrowheads="1"/>
              </p:cNvSpPr>
              <p:nvPr/>
            </p:nvSpPr>
            <p:spPr bwMode="auto">
              <a:xfrm>
                <a:off x="5524185" y="990600"/>
                <a:ext cx="5084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KDC</a:t>
                </a:r>
              </a:p>
            </p:txBody>
          </p:sp>
        </p:grpSp>
        <p:cxnSp>
          <p:nvCxnSpPr>
            <p:cNvPr id="4142" name="Straight Connector 129"/>
            <p:cNvCxnSpPr>
              <a:cxnSpLocks noChangeShapeType="1"/>
            </p:cNvCxnSpPr>
            <p:nvPr/>
          </p:nvCxnSpPr>
          <p:spPr bwMode="auto">
            <a:xfrm flipH="1" flipV="1">
              <a:off x="6019800" y="1752600"/>
              <a:ext cx="457200" cy="4572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4143" name="Rectangle 145"/>
            <p:cNvSpPr>
              <a:spLocks noChangeArrowheads="1"/>
            </p:cNvSpPr>
            <p:nvPr/>
          </p:nvSpPr>
          <p:spPr bwMode="auto">
            <a:xfrm>
              <a:off x="5943600" y="1219200"/>
              <a:ext cx="18473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 i="1" baseline="-25000"/>
            </a:p>
            <a:p>
              <a:endParaRPr lang="en-CA" i="1"/>
            </a:p>
          </p:txBody>
        </p:sp>
        <p:sp>
          <p:nvSpPr>
            <p:cNvPr id="4144" name="TextBox 148"/>
            <p:cNvSpPr txBox="1">
              <a:spLocks noChangeArrowheads="1"/>
            </p:cNvSpPr>
            <p:nvPr/>
          </p:nvSpPr>
          <p:spPr bwMode="auto">
            <a:xfrm>
              <a:off x="4495800" y="1143000"/>
              <a:ext cx="845585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T</a:t>
              </a:r>
              <a:r>
                <a:rPr lang="en-CA" dirty="0"/>
                <a:t>,</a:t>
              </a:r>
              <a:r>
                <a:rPr lang="en-CA" i="1" dirty="0"/>
                <a:t> A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AT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45" name="Rectangle 149"/>
            <p:cNvSpPr>
              <a:spLocks noChangeArrowheads="1"/>
            </p:cNvSpPr>
            <p:nvPr/>
          </p:nvSpPr>
          <p:spPr bwMode="auto">
            <a:xfrm>
              <a:off x="4267200" y="2667000"/>
              <a:ext cx="848343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A</a:t>
              </a:r>
              <a:r>
                <a:rPr lang="en-CA" dirty="0"/>
                <a:t>,</a:t>
              </a:r>
              <a:r>
                <a:rPr lang="en-CA" i="1" dirty="0"/>
                <a:t> T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AT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46" name="Rectangle 150"/>
            <p:cNvSpPr>
              <a:spLocks noChangeArrowheads="1"/>
            </p:cNvSpPr>
            <p:nvPr/>
          </p:nvSpPr>
          <p:spPr bwMode="auto">
            <a:xfrm>
              <a:off x="6248400" y="2667000"/>
              <a:ext cx="854884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B</a:t>
              </a:r>
              <a:r>
                <a:rPr lang="en-CA" dirty="0"/>
                <a:t>,</a:t>
              </a:r>
              <a:r>
                <a:rPr lang="en-CA" i="1" dirty="0"/>
                <a:t> T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BT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47" name="TextBox 151"/>
            <p:cNvSpPr txBox="1">
              <a:spLocks noChangeArrowheads="1"/>
            </p:cNvSpPr>
            <p:nvPr/>
          </p:nvSpPr>
          <p:spPr bwMode="auto">
            <a:xfrm>
              <a:off x="4495800" y="1371600"/>
              <a:ext cx="854884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T</a:t>
              </a:r>
              <a:r>
                <a:rPr lang="en-CA" dirty="0"/>
                <a:t>,</a:t>
              </a:r>
              <a:r>
                <a:rPr lang="en-CA" i="1" dirty="0"/>
                <a:t> 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BT</a:t>
              </a:r>
              <a:r>
                <a:rPr lang="en-GB" dirty="0"/>
                <a:t>)</a:t>
              </a:r>
              <a:endParaRPr lang="en-CA" i="1" dirty="0"/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0" y="1143000"/>
            <a:ext cx="9144000" cy="2209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Symmetric-Key Key Agreement:</a:t>
            </a:r>
          </a:p>
          <a:p>
            <a:pPr marL="457200" indent="-457200"/>
            <a:r>
              <a:rPr lang="en-US" sz="1600" dirty="0" smtClean="0"/>
              <a:t>Two devices A and B derive a shared key (key agreement) and show that these have computed correctly </a:t>
            </a:r>
          </a:p>
          <a:p>
            <a:pPr marL="457200" indent="-457200"/>
            <a:r>
              <a:rPr lang="en-US" sz="1600" dirty="0" smtClean="0"/>
              <a:t>(key 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(a) Both devices do share a secret (master) key beforehand.</a:t>
            </a:r>
          </a:p>
          <a:p>
            <a:pPr marL="457200" indent="-457200"/>
            <a:r>
              <a:rPr lang="en-US" sz="1600" dirty="0" smtClean="0"/>
              <a:t>(b) Both devices do not share a secret key, but each shares a key with a mutually trusted third party.</a:t>
            </a:r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 smtClean="0"/>
          </a:p>
        </p:txBody>
      </p:sp>
      <p:sp>
        <p:nvSpPr>
          <p:cNvPr id="68" name="Text Box 57"/>
          <p:cNvSpPr txBox="1">
            <a:spLocks noChangeArrowheads="1"/>
          </p:cNvSpPr>
          <p:nvPr/>
        </p:nvSpPr>
        <p:spPr bwMode="auto">
          <a:xfrm>
            <a:off x="457200" y="3048000"/>
            <a:ext cx="2890215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 dirty="0" smtClean="0"/>
              <a:t>(a) Peer-to-Peer Key Establishment</a:t>
            </a:r>
            <a:endParaRPr lang="en-US" sz="1400" b="1" dirty="0"/>
          </a:p>
        </p:txBody>
      </p:sp>
      <p:sp>
        <p:nvSpPr>
          <p:cNvPr id="69" name="Text Box 57"/>
          <p:cNvSpPr txBox="1">
            <a:spLocks noChangeArrowheads="1"/>
          </p:cNvSpPr>
          <p:nvPr/>
        </p:nvSpPr>
        <p:spPr bwMode="auto">
          <a:xfrm>
            <a:off x="4876800" y="3048000"/>
            <a:ext cx="4116768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 dirty="0" smtClean="0"/>
              <a:t>(b), (c)  Key Establishment with Inline </a:t>
            </a:r>
            <a:r>
              <a:rPr lang="en-US" sz="1400" b="1" dirty="0"/>
              <a:t>T</a:t>
            </a:r>
            <a:r>
              <a:rPr lang="en-US" sz="1400" b="1" dirty="0" smtClean="0"/>
              <a:t>hird </a:t>
            </a:r>
            <a:r>
              <a:rPr lang="en-US" sz="1400" b="1" dirty="0"/>
              <a:t>P</a:t>
            </a:r>
            <a:r>
              <a:rPr lang="en-US" sz="1400" b="1" dirty="0" smtClean="0"/>
              <a:t>arty</a:t>
            </a:r>
            <a:endParaRPr lang="en-US" sz="1400" b="1" dirty="0"/>
          </a:p>
        </p:txBody>
      </p:sp>
      <p:sp>
        <p:nvSpPr>
          <p:cNvPr id="36" name="Text Box 57"/>
          <p:cNvSpPr txBox="1">
            <a:spLocks noChangeArrowheads="1"/>
          </p:cNvSpPr>
          <p:nvPr/>
        </p:nvSpPr>
        <p:spPr bwMode="auto">
          <a:xfrm>
            <a:off x="457200" y="4572000"/>
            <a:ext cx="3490148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1400" b="1" dirty="0" smtClean="0"/>
              <a:t>(a’) Peer-to-Peer, with Offline Third Party</a:t>
            </a:r>
            <a:endParaRPr lang="en-US" sz="1400" b="1" dirty="0"/>
          </a:p>
        </p:txBody>
      </p:sp>
      <p:sp>
        <p:nvSpPr>
          <p:cNvPr id="37" name="Rectangle 36"/>
          <p:cNvSpPr/>
          <p:nvPr/>
        </p:nvSpPr>
        <p:spPr>
          <a:xfrm>
            <a:off x="4361045" y="3290501"/>
            <a:ext cx="4219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{</a:t>
            </a:r>
            <a:r>
              <a:rPr lang="en-CA" i="1" dirty="0" smtClean="0">
                <a:solidFill>
                  <a:srgbClr val="FF0000"/>
                </a:solidFill>
              </a:rPr>
              <a:t>K</a:t>
            </a:r>
            <a:r>
              <a:rPr lang="en-GB" b="1" dirty="0" smtClean="0">
                <a:solidFill>
                  <a:srgbClr val="FF0000"/>
                </a:solidFill>
              </a:rPr>
              <a:t>}</a:t>
            </a:r>
            <a:endParaRPr lang="en-CA" dirty="0"/>
          </a:p>
        </p:txBody>
      </p:sp>
      <p:grpSp>
        <p:nvGrpSpPr>
          <p:cNvPr id="38" name="Group 37"/>
          <p:cNvGrpSpPr/>
          <p:nvPr/>
        </p:nvGrpSpPr>
        <p:grpSpPr>
          <a:xfrm>
            <a:off x="457200" y="5105400"/>
            <a:ext cx="3124200" cy="838200"/>
            <a:chOff x="304800" y="2286000"/>
            <a:chExt cx="3124200" cy="838200"/>
          </a:xfrm>
        </p:grpSpPr>
        <p:grpSp>
          <p:nvGrpSpPr>
            <p:cNvPr id="39" name="Group 103"/>
            <p:cNvGrpSpPr/>
            <p:nvPr/>
          </p:nvGrpSpPr>
          <p:grpSpPr>
            <a:xfrm>
              <a:off x="533400" y="2438400"/>
              <a:ext cx="2701938" cy="581394"/>
              <a:chOff x="533400" y="1524001"/>
              <a:chExt cx="2701938" cy="581394"/>
            </a:xfrm>
          </p:grpSpPr>
          <p:grpSp>
            <p:nvGrpSpPr>
              <p:cNvPr id="41" name="Group 112"/>
              <p:cNvGrpSpPr>
                <a:grpSpLocks/>
              </p:cNvGrpSpPr>
              <p:nvPr/>
            </p:nvGrpSpPr>
            <p:grpSpPr bwMode="auto">
              <a:xfrm>
                <a:off x="762042" y="1524001"/>
                <a:ext cx="457284" cy="304395"/>
                <a:chOff x="3733800" y="990600"/>
                <a:chExt cx="457200" cy="304800"/>
              </a:xfrm>
            </p:grpSpPr>
            <p:sp>
              <p:nvSpPr>
                <p:cNvPr id="48" name="Rectangle 7"/>
                <p:cNvSpPr>
                  <a:spLocks noChangeArrowheads="1"/>
                </p:cNvSpPr>
                <p:nvPr/>
              </p:nvSpPr>
              <p:spPr bwMode="auto">
                <a:xfrm>
                  <a:off x="3733800" y="990600"/>
                  <a:ext cx="457200" cy="304800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49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801270" y="990600"/>
                  <a:ext cx="295274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A</a:t>
                  </a:r>
                </a:p>
              </p:txBody>
            </p:sp>
          </p:grpSp>
          <p:grpSp>
            <p:nvGrpSpPr>
              <p:cNvPr id="42" name="Group 113"/>
              <p:cNvGrpSpPr>
                <a:grpSpLocks/>
              </p:cNvGrpSpPr>
              <p:nvPr/>
            </p:nvGrpSpPr>
            <p:grpSpPr bwMode="auto">
              <a:xfrm>
                <a:off x="2591177" y="1524001"/>
                <a:ext cx="457284" cy="304395"/>
                <a:chOff x="5562600" y="990600"/>
                <a:chExt cx="457200" cy="304800"/>
              </a:xfrm>
            </p:grpSpPr>
            <p:sp>
              <p:nvSpPr>
                <p:cNvPr id="46" name="Rectangle 11"/>
                <p:cNvSpPr>
                  <a:spLocks noChangeArrowheads="1"/>
                </p:cNvSpPr>
                <p:nvPr/>
              </p:nvSpPr>
              <p:spPr bwMode="auto">
                <a:xfrm>
                  <a:off x="5562600" y="990600"/>
                  <a:ext cx="457200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47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5634078" y="990600"/>
                  <a:ext cx="287258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B</a:t>
                  </a:r>
                </a:p>
              </p:txBody>
            </p:sp>
          </p:grpSp>
          <p:cxnSp>
            <p:nvCxnSpPr>
              <p:cNvPr id="43" name="Straight Connector 115"/>
              <p:cNvCxnSpPr>
                <a:cxnSpLocks noChangeShapeType="1"/>
              </p:cNvCxnSpPr>
              <p:nvPr/>
            </p:nvCxnSpPr>
            <p:spPr bwMode="auto">
              <a:xfrm>
                <a:off x="1295540" y="1676198"/>
                <a:ext cx="1219423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</p:cxnSp>
          <p:sp>
            <p:nvSpPr>
              <p:cNvPr id="44" name="TextBox 140"/>
              <p:cNvSpPr txBox="1">
                <a:spLocks noChangeArrowheads="1"/>
              </p:cNvSpPr>
              <p:nvPr/>
            </p:nvSpPr>
            <p:spPr bwMode="auto">
              <a:xfrm>
                <a:off x="533400" y="1828396"/>
                <a:ext cx="867545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CA" dirty="0"/>
                  <a:t>(</a:t>
                </a:r>
                <a:r>
                  <a:rPr lang="en-CA" i="1" dirty="0"/>
                  <a:t>A</a:t>
                </a:r>
                <a:r>
                  <a:rPr lang="en-CA" dirty="0"/>
                  <a:t>,</a:t>
                </a:r>
                <a:r>
                  <a:rPr lang="en-CA" i="1" dirty="0"/>
                  <a:t> B</a:t>
                </a:r>
                <a:r>
                  <a:rPr lang="en-CA" dirty="0"/>
                  <a:t>,</a:t>
                </a:r>
                <a:r>
                  <a:rPr lang="en-CA" i="1" dirty="0"/>
                  <a:t> </a:t>
                </a:r>
                <a:r>
                  <a:rPr lang="en-CA" dirty="0" smtClean="0">
                    <a:solidFill>
                      <a:srgbClr val="FF0000"/>
                    </a:solidFill>
                  </a:rPr>
                  <a:t>{</a:t>
                </a:r>
                <a:r>
                  <a:rPr lang="en-CA" i="1" dirty="0" smtClean="0">
                    <a:solidFill>
                      <a:srgbClr val="FF0000"/>
                    </a:solidFill>
                  </a:rPr>
                  <a:t>K</a:t>
                </a:r>
                <a:r>
                  <a:rPr lang="en-GB" b="1" dirty="0" smtClean="0">
                    <a:solidFill>
                      <a:srgbClr val="FF0000"/>
                    </a:solidFill>
                  </a:rPr>
                  <a:t>}</a:t>
                </a:r>
                <a:r>
                  <a:rPr lang="en-GB" dirty="0" smtClean="0"/>
                  <a:t>)</a:t>
                </a:r>
                <a:endParaRPr lang="en-CA" i="1" dirty="0"/>
              </a:p>
            </p:txBody>
          </p:sp>
          <p:sp>
            <p:nvSpPr>
              <p:cNvPr id="45" name="TextBox 147"/>
              <p:cNvSpPr txBox="1">
                <a:spLocks noChangeArrowheads="1"/>
              </p:cNvSpPr>
              <p:nvPr/>
            </p:nvSpPr>
            <p:spPr bwMode="auto">
              <a:xfrm>
                <a:off x="2362535" y="1828395"/>
                <a:ext cx="872803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CA" dirty="0"/>
                  <a:t>(</a:t>
                </a:r>
                <a:r>
                  <a:rPr lang="en-CA" i="1" dirty="0"/>
                  <a:t>B</a:t>
                </a:r>
                <a:r>
                  <a:rPr lang="en-CA" dirty="0"/>
                  <a:t>,</a:t>
                </a:r>
                <a:r>
                  <a:rPr lang="en-CA" i="1" dirty="0"/>
                  <a:t> A</a:t>
                </a:r>
                <a:r>
                  <a:rPr lang="en-CA" dirty="0"/>
                  <a:t>,</a:t>
                </a:r>
                <a:r>
                  <a:rPr lang="en-CA" i="1" dirty="0"/>
                  <a:t> </a:t>
                </a:r>
                <a:r>
                  <a:rPr lang="en-CA" dirty="0" smtClean="0">
                    <a:solidFill>
                      <a:srgbClr val="FF0000"/>
                    </a:solidFill>
                  </a:rPr>
                  <a:t>{</a:t>
                </a:r>
                <a:r>
                  <a:rPr lang="en-CA" i="1" dirty="0" smtClean="0">
                    <a:solidFill>
                      <a:srgbClr val="FF0000"/>
                    </a:solidFill>
                  </a:rPr>
                  <a:t>K</a:t>
                </a:r>
                <a:r>
                  <a:rPr lang="en-GB" b="1" dirty="0" smtClean="0">
                    <a:solidFill>
                      <a:srgbClr val="FF0000"/>
                    </a:solidFill>
                  </a:rPr>
                  <a:t>}</a:t>
                </a:r>
                <a:r>
                  <a:rPr lang="en-GB" dirty="0" smtClean="0"/>
                  <a:t>)</a:t>
                </a:r>
                <a:endParaRPr lang="en-CA" dirty="0"/>
              </a:p>
            </p:txBody>
          </p:sp>
        </p:grpSp>
        <p:sp>
          <p:nvSpPr>
            <p:cNvPr id="40" name="Rounded Rectangle 39"/>
            <p:cNvSpPr/>
            <p:nvPr/>
          </p:nvSpPr>
          <p:spPr bwMode="auto">
            <a:xfrm>
              <a:off x="304800" y="2286000"/>
              <a:ext cx="3124200" cy="838200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762000" y="5943600"/>
            <a:ext cx="27149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/>
              <a:t>Key pre-distribution with </a:t>
            </a:r>
            <a:r>
              <a:rPr lang="en-CA" i="1" dirty="0" err="1" smtClean="0"/>
              <a:t>Blundo</a:t>
            </a:r>
            <a:r>
              <a:rPr lang="en-CA" i="1" dirty="0" smtClean="0"/>
              <a:t> scheme</a:t>
            </a:r>
            <a:endParaRPr lang="en-CA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25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075573" y="533400"/>
            <a:ext cx="712938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Symmetric-Key </a:t>
            </a:r>
            <a:r>
              <a:rPr lang="en-US" sz="2400" b="1" dirty="0" smtClean="0"/>
              <a:t>Key Agreement: (a) Peer-to-Peer (1)</a:t>
            </a:r>
            <a:endParaRPr lang="en-US" sz="2400" b="1" dirty="0"/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762000" y="1066800"/>
            <a:ext cx="457200" cy="304800"/>
            <a:chOff x="816" y="912"/>
            <a:chExt cx="288" cy="192"/>
          </a:xfrm>
        </p:grpSpPr>
        <p:sp>
          <p:nvSpPr>
            <p:cNvPr id="79878" name="Rectangle 6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9879" name="Text Box 7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A</a:t>
              </a:r>
            </a:p>
          </p:txBody>
        </p:sp>
      </p:grpSp>
      <p:sp>
        <p:nvSpPr>
          <p:cNvPr id="79880" name="Line 8"/>
          <p:cNvSpPr>
            <a:spLocks noChangeShapeType="1"/>
          </p:cNvSpPr>
          <p:nvPr/>
        </p:nvSpPr>
        <p:spPr bwMode="auto">
          <a:xfrm>
            <a:off x="990600" y="1371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2590800" y="1066800"/>
            <a:ext cx="457200" cy="304800"/>
            <a:chOff x="816" y="912"/>
            <a:chExt cx="288" cy="192"/>
          </a:xfrm>
        </p:grpSpPr>
        <p:sp>
          <p:nvSpPr>
            <p:cNvPr id="79882" name="Rectangle 10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9883" name="Text Box 11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B</a:t>
              </a:r>
            </a:p>
          </p:txBody>
        </p:sp>
      </p:grpSp>
      <p:sp>
        <p:nvSpPr>
          <p:cNvPr id="79884" name="Line 12"/>
          <p:cNvSpPr>
            <a:spLocks noChangeShapeType="1"/>
          </p:cNvSpPr>
          <p:nvPr/>
        </p:nvSpPr>
        <p:spPr bwMode="auto">
          <a:xfrm>
            <a:off x="2819400" y="1371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5" name="Line 13"/>
          <p:cNvSpPr>
            <a:spLocks noChangeShapeType="1"/>
          </p:cNvSpPr>
          <p:nvPr/>
        </p:nvSpPr>
        <p:spPr bwMode="auto">
          <a:xfrm>
            <a:off x="990600" y="1676400"/>
            <a:ext cx="18288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 flipH="1">
            <a:off x="990600" y="2009775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7" name="Line 15"/>
          <p:cNvSpPr>
            <a:spLocks noChangeShapeType="1"/>
          </p:cNvSpPr>
          <p:nvPr/>
        </p:nvSpPr>
        <p:spPr bwMode="auto">
          <a:xfrm>
            <a:off x="990600" y="2338388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8" name="Text Box 16"/>
          <p:cNvSpPr txBox="1">
            <a:spLocks noChangeArrowheads="1"/>
          </p:cNvSpPr>
          <p:nvPr/>
        </p:nvSpPr>
        <p:spPr bwMode="auto">
          <a:xfrm>
            <a:off x="990600" y="1408113"/>
            <a:ext cx="1905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/>
              <a:t>Random 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X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9889" name="Rectangle 17"/>
          <p:cNvSpPr>
            <a:spLocks noChangeArrowheads="1"/>
          </p:cNvSpPr>
          <p:nvPr/>
        </p:nvSpPr>
        <p:spPr bwMode="auto">
          <a:xfrm>
            <a:off x="1066800" y="1752600"/>
            <a:ext cx="1752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/>
              <a:t>Random 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Y</a:t>
            </a:r>
            <a:endParaRPr lang="en-US" i="1" dirty="0">
              <a:solidFill>
                <a:schemeClr val="accent2"/>
              </a:solidFill>
            </a:endParaRPr>
          </a:p>
        </p:txBody>
      </p:sp>
      <p:sp>
        <p:nvSpPr>
          <p:cNvPr id="79890" name="Line 18"/>
          <p:cNvSpPr>
            <a:spLocks noChangeShapeType="1"/>
          </p:cNvSpPr>
          <p:nvPr/>
        </p:nvSpPr>
        <p:spPr bwMode="auto">
          <a:xfrm>
            <a:off x="1001713" y="2665413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91" name="Text Box 19"/>
          <p:cNvSpPr txBox="1">
            <a:spLocks noChangeArrowheads="1"/>
          </p:cNvSpPr>
          <p:nvPr/>
        </p:nvSpPr>
        <p:spPr bwMode="auto">
          <a:xfrm>
            <a:off x="1081088" y="2093913"/>
            <a:ext cx="15859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>
                <a:solidFill>
                  <a:schemeClr val="accent2"/>
                </a:solidFill>
              </a:rPr>
              <a:t>MAC</a:t>
            </a:r>
            <a:r>
              <a:rPr lang="en-US" dirty="0"/>
              <a:t> over messages</a:t>
            </a:r>
          </a:p>
        </p:txBody>
      </p:sp>
      <p:sp>
        <p:nvSpPr>
          <p:cNvPr id="79892" name="Rectangle 20"/>
          <p:cNvSpPr>
            <a:spLocks noChangeArrowheads="1"/>
          </p:cNvSpPr>
          <p:nvPr/>
        </p:nvSpPr>
        <p:spPr bwMode="auto">
          <a:xfrm>
            <a:off x="1143000" y="2438400"/>
            <a:ext cx="1454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MAC</a:t>
            </a:r>
            <a:r>
              <a:rPr lang="en-US" dirty="0"/>
              <a:t> over messages</a:t>
            </a:r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9894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random bit string and communicates this</a:t>
            </a:r>
          </a:p>
          <a:p>
            <a:pPr eaLnBrk="1" hangingPunct="1"/>
            <a:r>
              <a:rPr lang="en-US" sz="1600" dirty="0"/>
              <a:t>   random challenge to the other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random challenges</a:t>
            </a:r>
          </a:p>
          <a:p>
            <a:pPr eaLnBrk="1" hangingPunct="1"/>
            <a:r>
              <a:rPr lang="en-US" sz="1600" dirty="0"/>
              <a:t>   generated and received and based on their respective identities, and their shared pre-established</a:t>
            </a:r>
          </a:p>
          <a:p>
            <a:pPr eaLnBrk="1" hangingPunct="1"/>
            <a:r>
              <a:rPr lang="en-US" sz="1600" dirty="0"/>
              <a:t>   key. Due to the properties of the secret key generator, either party indeed arrives at the same</a:t>
            </a:r>
          </a:p>
          <a:p>
            <a:pPr eaLnBrk="1" hangingPunct="1"/>
            <a:r>
              <a:rPr lang="en-US" sz="1600" dirty="0"/>
              <a:t>   shared key.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authentication. </a:t>
            </a:r>
            <a:r>
              <a:rPr lang="en-US" sz="1600" dirty="0"/>
              <a:t>Each party verifies the authenticity </a:t>
            </a:r>
            <a:r>
              <a:rPr lang="en-US" sz="1600" dirty="0" smtClean="0"/>
              <a:t>of the pre-established </a:t>
            </a:r>
            <a:r>
              <a:rPr lang="en-US" sz="1600" dirty="0"/>
              <a:t>key allegedly shared </a:t>
            </a:r>
          </a:p>
          <a:p>
            <a:pPr eaLnBrk="1" hangingPunct="1"/>
            <a:r>
              <a:rPr lang="en-US" sz="1600" dirty="0"/>
              <a:t>  with the other party, to obtain evidence that the only party that may be capable of computing the</a:t>
            </a:r>
          </a:p>
          <a:p>
            <a:pPr eaLnBrk="1" hangingPunct="1"/>
            <a:r>
              <a:rPr lang="en-US" sz="1600" dirty="0"/>
              <a:t>  shared key is, indeed, its perceived communicating party.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sp>
        <p:nvSpPr>
          <p:cNvPr id="79895" name="Text Box 23"/>
          <p:cNvSpPr txBox="1">
            <a:spLocks noChangeArrowheads="1"/>
          </p:cNvSpPr>
          <p:nvPr/>
        </p:nvSpPr>
        <p:spPr bwMode="auto">
          <a:xfrm>
            <a:off x="4464050" y="1560513"/>
            <a:ext cx="451802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i="1" dirty="0"/>
              <a:t>Note: </a:t>
            </a:r>
            <a:r>
              <a:rPr lang="en-US" dirty="0"/>
              <a:t>Key Info of the pre-shared keys does not need to be </a:t>
            </a:r>
          </a:p>
          <a:p>
            <a:pPr eaLnBrk="1" hangingPunct="1"/>
            <a:r>
              <a:rPr lang="en-US" dirty="0"/>
              <a:t>communicated, if pre-established between parties. This does, however,</a:t>
            </a:r>
          </a:p>
          <a:p>
            <a:pPr eaLnBrk="1" hangingPunct="1"/>
            <a:r>
              <a:rPr lang="en-US" dirty="0"/>
              <a:t>require storage of status information.</a:t>
            </a:r>
            <a:endParaRPr lang="en-US" i="1" dirty="0"/>
          </a:p>
        </p:txBody>
      </p:sp>
      <p:grpSp>
        <p:nvGrpSpPr>
          <p:cNvPr id="38" name="Group 37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9" name="Flowchart: Connector 28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Flowchart: Connector 29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3" name="Straight Connector 32"/>
            <p:cNvCxnSpPr>
              <a:stCxn id="30" idx="4"/>
              <a:endCxn id="29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7" name="Flowchart: Connector 36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26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075573" y="533400"/>
            <a:ext cx="712938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Symmetric-Key </a:t>
            </a:r>
            <a:r>
              <a:rPr lang="en-US" sz="2400" b="1" dirty="0" smtClean="0"/>
              <a:t>Key Agreement: (a) Peer-to-Peer (1)</a:t>
            </a:r>
            <a:endParaRPr lang="en-US" sz="2400" b="1" dirty="0"/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0" y="1066800"/>
            <a:ext cx="457200" cy="304800"/>
            <a:chOff x="816" y="912"/>
            <a:chExt cx="288" cy="192"/>
          </a:xfrm>
        </p:grpSpPr>
        <p:sp>
          <p:nvSpPr>
            <p:cNvPr id="79878" name="Rectangle 6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9879" name="Text Box 7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A</a:t>
              </a:r>
            </a:p>
          </p:txBody>
        </p:sp>
      </p:grpSp>
      <p:sp>
        <p:nvSpPr>
          <p:cNvPr id="79880" name="Line 8"/>
          <p:cNvSpPr>
            <a:spLocks noChangeShapeType="1"/>
          </p:cNvSpPr>
          <p:nvPr/>
        </p:nvSpPr>
        <p:spPr bwMode="auto">
          <a:xfrm>
            <a:off x="990600" y="1371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590800" y="1066800"/>
            <a:ext cx="457200" cy="304800"/>
            <a:chOff x="816" y="912"/>
            <a:chExt cx="288" cy="192"/>
          </a:xfrm>
        </p:grpSpPr>
        <p:sp>
          <p:nvSpPr>
            <p:cNvPr id="79882" name="Rectangle 10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9883" name="Text Box 11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B</a:t>
              </a:r>
            </a:p>
          </p:txBody>
        </p:sp>
      </p:grpSp>
      <p:sp>
        <p:nvSpPr>
          <p:cNvPr id="79884" name="Line 12"/>
          <p:cNvSpPr>
            <a:spLocks noChangeShapeType="1"/>
          </p:cNvSpPr>
          <p:nvPr/>
        </p:nvSpPr>
        <p:spPr bwMode="auto">
          <a:xfrm>
            <a:off x="2819400" y="1371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5" name="Line 13"/>
          <p:cNvSpPr>
            <a:spLocks noChangeShapeType="1"/>
          </p:cNvSpPr>
          <p:nvPr/>
        </p:nvSpPr>
        <p:spPr bwMode="auto">
          <a:xfrm>
            <a:off x="990600" y="1676400"/>
            <a:ext cx="18288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 flipH="1">
            <a:off x="990600" y="2009775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7" name="Line 15"/>
          <p:cNvSpPr>
            <a:spLocks noChangeShapeType="1"/>
          </p:cNvSpPr>
          <p:nvPr/>
        </p:nvSpPr>
        <p:spPr bwMode="auto">
          <a:xfrm>
            <a:off x="990600" y="2338388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8" name="Text Box 16"/>
          <p:cNvSpPr txBox="1">
            <a:spLocks noChangeArrowheads="1"/>
          </p:cNvSpPr>
          <p:nvPr/>
        </p:nvSpPr>
        <p:spPr bwMode="auto">
          <a:xfrm>
            <a:off x="990600" y="1408113"/>
            <a:ext cx="1905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/>
              <a:t>Random 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X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9889" name="Rectangle 17"/>
          <p:cNvSpPr>
            <a:spLocks noChangeArrowheads="1"/>
          </p:cNvSpPr>
          <p:nvPr/>
        </p:nvSpPr>
        <p:spPr bwMode="auto">
          <a:xfrm>
            <a:off x="1066800" y="1752600"/>
            <a:ext cx="1752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/>
              <a:t>Random 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Y</a:t>
            </a:r>
            <a:endParaRPr lang="en-US" i="1" dirty="0">
              <a:solidFill>
                <a:schemeClr val="accent2"/>
              </a:solidFill>
            </a:endParaRPr>
          </a:p>
        </p:txBody>
      </p:sp>
      <p:sp>
        <p:nvSpPr>
          <p:cNvPr id="79890" name="Line 18"/>
          <p:cNvSpPr>
            <a:spLocks noChangeShapeType="1"/>
          </p:cNvSpPr>
          <p:nvPr/>
        </p:nvSpPr>
        <p:spPr bwMode="auto">
          <a:xfrm>
            <a:off x="1001713" y="2665413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91" name="Text Box 19"/>
          <p:cNvSpPr txBox="1">
            <a:spLocks noChangeArrowheads="1"/>
          </p:cNvSpPr>
          <p:nvPr/>
        </p:nvSpPr>
        <p:spPr bwMode="auto">
          <a:xfrm>
            <a:off x="1081088" y="2093913"/>
            <a:ext cx="15859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>
                <a:solidFill>
                  <a:schemeClr val="accent2"/>
                </a:solidFill>
              </a:rPr>
              <a:t>MAC</a:t>
            </a:r>
            <a:r>
              <a:rPr lang="en-US" dirty="0"/>
              <a:t> over messages</a:t>
            </a:r>
          </a:p>
        </p:txBody>
      </p:sp>
      <p:sp>
        <p:nvSpPr>
          <p:cNvPr id="79892" name="Rectangle 20"/>
          <p:cNvSpPr>
            <a:spLocks noChangeArrowheads="1"/>
          </p:cNvSpPr>
          <p:nvPr/>
        </p:nvSpPr>
        <p:spPr bwMode="auto">
          <a:xfrm>
            <a:off x="1143000" y="2438400"/>
            <a:ext cx="1454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MAC</a:t>
            </a:r>
            <a:r>
              <a:rPr lang="en-US" dirty="0"/>
              <a:t> over messages</a:t>
            </a:r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9894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random bit string and communicates this</a:t>
            </a:r>
          </a:p>
          <a:p>
            <a:pPr eaLnBrk="1" hangingPunct="1"/>
            <a:r>
              <a:rPr lang="en-US" sz="1600" dirty="0"/>
              <a:t>   random challenge to the other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random challenges</a:t>
            </a:r>
          </a:p>
          <a:p>
            <a:pPr eaLnBrk="1" hangingPunct="1"/>
            <a:r>
              <a:rPr lang="en-US" sz="1600" dirty="0"/>
              <a:t>   generated and received and based on their respective identities, and their shared pre-established</a:t>
            </a:r>
          </a:p>
          <a:p>
            <a:pPr eaLnBrk="1" hangingPunct="1"/>
            <a:r>
              <a:rPr lang="en-US" sz="1600" dirty="0"/>
              <a:t>   key. Due to the properties of the secret key generator, either party indeed arrives at the same</a:t>
            </a:r>
          </a:p>
          <a:p>
            <a:pPr eaLnBrk="1" hangingPunct="1"/>
            <a:r>
              <a:rPr lang="en-US" sz="1600" dirty="0"/>
              <a:t>   shared key.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authentication. </a:t>
            </a:r>
            <a:r>
              <a:rPr lang="en-US" sz="1600" dirty="0"/>
              <a:t>Each party verifies the authenticity </a:t>
            </a:r>
            <a:r>
              <a:rPr lang="en-US" sz="1600" dirty="0" smtClean="0"/>
              <a:t>of the pre-established </a:t>
            </a:r>
            <a:r>
              <a:rPr lang="en-US" sz="1600" dirty="0"/>
              <a:t>key allegedly shared </a:t>
            </a:r>
          </a:p>
          <a:p>
            <a:pPr eaLnBrk="1" hangingPunct="1"/>
            <a:r>
              <a:rPr lang="en-US" sz="1600" dirty="0"/>
              <a:t>  with the other party, to obtain evidence that the only party that may be capable of computing the</a:t>
            </a:r>
          </a:p>
          <a:p>
            <a:pPr eaLnBrk="1" hangingPunct="1"/>
            <a:r>
              <a:rPr lang="en-US" sz="1600" dirty="0"/>
              <a:t>  shared key is, indeed, its perceived communicating party.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sp>
        <p:nvSpPr>
          <p:cNvPr id="79895" name="Text Box 23"/>
          <p:cNvSpPr txBox="1">
            <a:spLocks noChangeArrowheads="1"/>
          </p:cNvSpPr>
          <p:nvPr/>
        </p:nvSpPr>
        <p:spPr bwMode="auto">
          <a:xfrm>
            <a:off x="4464050" y="1560513"/>
            <a:ext cx="451802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i="1" dirty="0"/>
              <a:t>Note: </a:t>
            </a:r>
            <a:r>
              <a:rPr lang="en-US" dirty="0"/>
              <a:t>Key Info of the pre-shared keys does not need to be </a:t>
            </a:r>
          </a:p>
          <a:p>
            <a:pPr eaLnBrk="1" hangingPunct="1"/>
            <a:r>
              <a:rPr lang="en-US" dirty="0"/>
              <a:t>communicated, if pre-established between parties. This does, however,</a:t>
            </a:r>
          </a:p>
          <a:p>
            <a:pPr eaLnBrk="1" hangingPunct="1"/>
            <a:r>
              <a:rPr lang="en-US" dirty="0"/>
              <a:t>require storage of status information.</a:t>
            </a:r>
            <a:endParaRPr lang="en-US" i="1" dirty="0"/>
          </a:p>
        </p:txBody>
      </p:sp>
      <p:grpSp>
        <p:nvGrpSpPr>
          <p:cNvPr id="4" name="Group 37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9" name="Flowchart: Connector 28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Flowchart: Connector 29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3" name="Straight Connector 32"/>
            <p:cNvCxnSpPr>
              <a:stCxn id="30" idx="4"/>
              <a:endCxn id="29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7" name="Flowchart: Connector 36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52A5737-6E3D-4985-AC7A-69EAC006020A}" type="slidenum">
              <a:rPr lang="en-US"/>
              <a:pPr/>
              <a:t>27</a:t>
            </a:fld>
            <a:endParaRPr lang="en-US"/>
          </a:p>
        </p:txBody>
      </p:sp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1058108" y="533400"/>
            <a:ext cx="712938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Symmetric-Key </a:t>
            </a:r>
            <a:r>
              <a:rPr lang="en-US" sz="2400" b="1" dirty="0" smtClean="0"/>
              <a:t>Key Agreement: (a) Peer-to-Peer (2) </a:t>
            </a:r>
            <a:endParaRPr lang="en-US" sz="2400" b="1" dirty="0"/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01675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challenge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/>
              <a:t> 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</a:t>
            </a:r>
            <a:r>
              <a:rPr lang="en-GB" sz="1600" dirty="0" smtClean="0"/>
              <a:t>un-keyed </a:t>
            </a:r>
            <a:r>
              <a:rPr lang="en-GB" sz="1600" dirty="0"/>
              <a:t>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endParaRPr lang="en-GB" sz="1600" i="1" dirty="0"/>
          </a:p>
          <a:p>
            <a:r>
              <a:rPr lang="en-GB" sz="1600" i="1" dirty="0"/>
              <a:t>Constraints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chemeClr val="accent2"/>
                </a:solidFill>
              </a:rPr>
              <a:t>X</a:t>
            </a:r>
            <a:r>
              <a:rPr lang="en-GB" sz="1600" dirty="0"/>
              <a:t> and </a:t>
            </a:r>
            <a:r>
              <a:rPr lang="en-GB" sz="1600" i="1" dirty="0">
                <a:solidFill>
                  <a:schemeClr val="accent2"/>
                </a:solidFill>
              </a:rPr>
              <a:t>Y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shall be generated at random (random challenges)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AB</a:t>
            </a:r>
            <a:r>
              <a:rPr lang="en-GB" sz="1600" dirty="0" smtClean="0"/>
              <a:t> </a:t>
            </a:r>
            <a:r>
              <a:rPr lang="en-GB" sz="1600" dirty="0"/>
              <a:t>private to </a:t>
            </a:r>
            <a:r>
              <a:rPr lang="en-GB" sz="1600" dirty="0" smtClean="0"/>
              <a:t>Parties A and </a:t>
            </a:r>
            <a:r>
              <a:rPr lang="en-GB" sz="1600" dirty="0"/>
              <a:t>B</a:t>
            </a:r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Key agreement between A and B on the shared key </a:t>
            </a:r>
            <a:r>
              <a:rPr lang="en-GB" sz="1600" i="1" dirty="0">
                <a:solidFill>
                  <a:srgbClr val="FF0000"/>
                </a:solidFill>
              </a:rPr>
              <a:t>K</a:t>
            </a:r>
            <a:r>
              <a:rPr lang="en-GB" sz="1600" dirty="0" smtClean="0"/>
              <a:t>=</a:t>
            </a:r>
            <a:r>
              <a:rPr lang="en-GB" sz="1600" i="1" dirty="0" smtClean="0">
                <a:solidFill>
                  <a:schemeClr val="accent2"/>
                </a:solidFill>
              </a:rPr>
              <a:t>h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AB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chemeClr val="accent2"/>
                </a:solidFill>
              </a:rPr>
              <a:t>X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chemeClr val="accent2"/>
                </a:solidFill>
              </a:rPr>
              <a:t>Y</a:t>
            </a:r>
            <a:r>
              <a:rPr lang="en-GB" sz="1600" dirty="0" smtClean="0"/>
              <a:t>, A, B)</a:t>
            </a:r>
            <a:endParaRPr lang="en-GB" sz="16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B, </a:t>
            </a:r>
            <a:r>
              <a:rPr lang="en-GB" sz="1600" i="1" dirty="0"/>
              <a:t>provided that</a:t>
            </a:r>
            <a:r>
              <a:rPr lang="en-GB" sz="1600" dirty="0"/>
              <a:t> both parties have a </a:t>
            </a:r>
            <a:r>
              <a:rPr lang="en-GB" sz="1600" dirty="0" smtClean="0"/>
              <a:t>non-cryptographic</a:t>
            </a:r>
          </a:p>
          <a:p>
            <a:r>
              <a:rPr lang="en-GB" sz="1600" dirty="0" smtClean="0"/>
              <a:t>   way </a:t>
            </a:r>
            <a:r>
              <a:rPr lang="en-GB" sz="1600" dirty="0"/>
              <a:t>of establishing the identity of the other party (Example: ‘pushing buttons’, </a:t>
            </a:r>
            <a:r>
              <a:rPr lang="en-GB" sz="1600" dirty="0" smtClean="0"/>
              <a:t>where human operator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 </a:t>
            </a:r>
            <a:r>
              <a:rPr lang="en-GB" sz="1600" dirty="0"/>
              <a:t>controls who is executing protocol. The identities are then only known </a:t>
            </a:r>
            <a:r>
              <a:rPr lang="en-GB" sz="1600" dirty="0" smtClean="0"/>
              <a:t>implicitly, since </a:t>
            </a:r>
            <a:r>
              <a:rPr lang="en-GB" sz="1600" dirty="0"/>
              <a:t>the human </a:t>
            </a:r>
            <a:r>
              <a:rPr lang="en-GB" sz="1600" dirty="0" smtClean="0"/>
              <a:t>operator</a:t>
            </a:r>
          </a:p>
          <a:p>
            <a:r>
              <a:rPr lang="en-GB" sz="1600" dirty="0" smtClean="0"/>
              <a:t>   knows </a:t>
            </a:r>
            <a:r>
              <a:rPr lang="en-GB" sz="1600" dirty="0"/>
              <a:t>the devices he wants to securely connect to one another.)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No perfect forward </a:t>
            </a:r>
            <a:r>
              <a:rPr lang="en-GB" sz="1600" dirty="0"/>
              <a:t>secrecy (key </a:t>
            </a:r>
            <a:r>
              <a:rPr lang="en-GB" sz="1600" dirty="0" smtClean="0"/>
              <a:t>compromise compromises </a:t>
            </a:r>
            <a:r>
              <a:rPr lang="en-GB" sz="1600" dirty="0"/>
              <a:t>all past and future keys)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party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28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075573" y="533400"/>
            <a:ext cx="712938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Symmetric-Key </a:t>
            </a:r>
            <a:r>
              <a:rPr lang="en-US" sz="2400" b="1" dirty="0" smtClean="0"/>
              <a:t>Key Agreement: (a’) Peer-to-Peer (1)</a:t>
            </a:r>
            <a:endParaRPr lang="en-US" sz="2400" b="1" dirty="0"/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0" y="1066800"/>
            <a:ext cx="457200" cy="304800"/>
            <a:chOff x="816" y="912"/>
            <a:chExt cx="288" cy="192"/>
          </a:xfrm>
        </p:grpSpPr>
        <p:sp>
          <p:nvSpPr>
            <p:cNvPr id="79878" name="Rectangle 6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9879" name="Text Box 7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A</a:t>
              </a:r>
            </a:p>
          </p:txBody>
        </p:sp>
      </p:grpSp>
      <p:sp>
        <p:nvSpPr>
          <p:cNvPr id="79880" name="Line 8"/>
          <p:cNvSpPr>
            <a:spLocks noChangeShapeType="1"/>
          </p:cNvSpPr>
          <p:nvPr/>
        </p:nvSpPr>
        <p:spPr bwMode="auto">
          <a:xfrm>
            <a:off x="990600" y="1371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590800" y="1066800"/>
            <a:ext cx="457200" cy="304800"/>
            <a:chOff x="816" y="912"/>
            <a:chExt cx="288" cy="192"/>
          </a:xfrm>
        </p:grpSpPr>
        <p:sp>
          <p:nvSpPr>
            <p:cNvPr id="79882" name="Rectangle 10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9883" name="Text Box 11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B</a:t>
              </a:r>
            </a:p>
          </p:txBody>
        </p:sp>
      </p:grpSp>
      <p:sp>
        <p:nvSpPr>
          <p:cNvPr id="79884" name="Line 12"/>
          <p:cNvSpPr>
            <a:spLocks noChangeShapeType="1"/>
          </p:cNvSpPr>
          <p:nvPr/>
        </p:nvSpPr>
        <p:spPr bwMode="auto">
          <a:xfrm>
            <a:off x="2819400" y="1371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5" name="Line 13"/>
          <p:cNvSpPr>
            <a:spLocks noChangeShapeType="1"/>
          </p:cNvSpPr>
          <p:nvPr/>
        </p:nvSpPr>
        <p:spPr bwMode="auto">
          <a:xfrm>
            <a:off x="990600" y="1676400"/>
            <a:ext cx="18288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 flipH="1">
            <a:off x="990600" y="2009775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7" name="Line 15"/>
          <p:cNvSpPr>
            <a:spLocks noChangeShapeType="1"/>
          </p:cNvSpPr>
          <p:nvPr/>
        </p:nvSpPr>
        <p:spPr bwMode="auto">
          <a:xfrm>
            <a:off x="990600" y="2338388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8" name="Text Box 16"/>
          <p:cNvSpPr txBox="1">
            <a:spLocks noChangeArrowheads="1"/>
          </p:cNvSpPr>
          <p:nvPr/>
        </p:nvSpPr>
        <p:spPr bwMode="auto">
          <a:xfrm>
            <a:off x="990600" y="1408113"/>
            <a:ext cx="1905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/>
              <a:t>Random 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X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9889" name="Rectangle 17"/>
          <p:cNvSpPr>
            <a:spLocks noChangeArrowheads="1"/>
          </p:cNvSpPr>
          <p:nvPr/>
        </p:nvSpPr>
        <p:spPr bwMode="auto">
          <a:xfrm>
            <a:off x="1066800" y="1752600"/>
            <a:ext cx="1752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/>
              <a:t>Random 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Y</a:t>
            </a:r>
            <a:endParaRPr lang="en-US" i="1" dirty="0">
              <a:solidFill>
                <a:schemeClr val="accent2"/>
              </a:solidFill>
            </a:endParaRPr>
          </a:p>
        </p:txBody>
      </p:sp>
      <p:sp>
        <p:nvSpPr>
          <p:cNvPr id="79890" name="Line 18"/>
          <p:cNvSpPr>
            <a:spLocks noChangeShapeType="1"/>
          </p:cNvSpPr>
          <p:nvPr/>
        </p:nvSpPr>
        <p:spPr bwMode="auto">
          <a:xfrm>
            <a:off x="1001713" y="2665413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91" name="Text Box 19"/>
          <p:cNvSpPr txBox="1">
            <a:spLocks noChangeArrowheads="1"/>
          </p:cNvSpPr>
          <p:nvPr/>
        </p:nvSpPr>
        <p:spPr bwMode="auto">
          <a:xfrm>
            <a:off x="1081088" y="2093913"/>
            <a:ext cx="15859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>
                <a:solidFill>
                  <a:schemeClr val="accent2"/>
                </a:solidFill>
              </a:rPr>
              <a:t>MAC</a:t>
            </a:r>
            <a:r>
              <a:rPr lang="en-US" dirty="0"/>
              <a:t> over messages</a:t>
            </a:r>
          </a:p>
        </p:txBody>
      </p:sp>
      <p:sp>
        <p:nvSpPr>
          <p:cNvPr id="79892" name="Rectangle 20"/>
          <p:cNvSpPr>
            <a:spLocks noChangeArrowheads="1"/>
          </p:cNvSpPr>
          <p:nvPr/>
        </p:nvSpPr>
        <p:spPr bwMode="auto">
          <a:xfrm>
            <a:off x="1143000" y="2438400"/>
            <a:ext cx="1454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MAC</a:t>
            </a:r>
            <a:r>
              <a:rPr lang="en-US" dirty="0"/>
              <a:t> over messages</a:t>
            </a:r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9894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random bit string and communicates this</a:t>
            </a:r>
          </a:p>
          <a:p>
            <a:pPr eaLnBrk="1" hangingPunct="1"/>
            <a:r>
              <a:rPr lang="en-US" sz="1600" dirty="0"/>
              <a:t>   random challenge to the other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random challenges</a:t>
            </a:r>
          </a:p>
          <a:p>
            <a:pPr eaLnBrk="1" hangingPunct="1"/>
            <a:r>
              <a:rPr lang="en-US" sz="1600" dirty="0"/>
              <a:t>   generated and received and based on their respective identities, and </a:t>
            </a:r>
            <a:r>
              <a:rPr lang="en-US" sz="1600" dirty="0" smtClean="0"/>
              <a:t>their </a:t>
            </a:r>
            <a:r>
              <a:rPr lang="en-US" sz="1600" dirty="0"/>
              <a:t>pre-established</a:t>
            </a:r>
          </a:p>
          <a:p>
            <a:pPr eaLnBrk="1" hangingPunct="1"/>
            <a:r>
              <a:rPr lang="en-US" sz="1600" dirty="0"/>
              <a:t>   key. Due to the properties of the secret key generator, either party indeed arrives at the same</a:t>
            </a:r>
          </a:p>
          <a:p>
            <a:pPr eaLnBrk="1" hangingPunct="1"/>
            <a:r>
              <a:rPr lang="en-US" sz="1600" dirty="0"/>
              <a:t>   shared key.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authentication. </a:t>
            </a:r>
            <a:r>
              <a:rPr lang="en-US" sz="1600" dirty="0"/>
              <a:t>Each party verifies the authenticity </a:t>
            </a:r>
            <a:r>
              <a:rPr lang="en-US" sz="1600" dirty="0" smtClean="0"/>
              <a:t>of the pre-established </a:t>
            </a:r>
            <a:r>
              <a:rPr lang="en-US" sz="1600" dirty="0"/>
              <a:t>key allegedly shared </a:t>
            </a:r>
          </a:p>
          <a:p>
            <a:pPr eaLnBrk="1" hangingPunct="1"/>
            <a:r>
              <a:rPr lang="en-US" sz="1600" dirty="0"/>
              <a:t>  with the other party, to obtain evidence that the only party that may be capable of computing the</a:t>
            </a:r>
          </a:p>
          <a:p>
            <a:pPr eaLnBrk="1" hangingPunct="1"/>
            <a:r>
              <a:rPr lang="en-US" sz="1600" dirty="0"/>
              <a:t>  shared key is, indeed, its perceived communicating party.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sp>
        <p:nvSpPr>
          <p:cNvPr id="79895" name="Text Box 23"/>
          <p:cNvSpPr txBox="1">
            <a:spLocks noChangeArrowheads="1"/>
          </p:cNvSpPr>
          <p:nvPr/>
        </p:nvSpPr>
        <p:spPr bwMode="auto">
          <a:xfrm>
            <a:off x="4464050" y="1560513"/>
            <a:ext cx="451802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i="1" dirty="0"/>
              <a:t>Note: </a:t>
            </a:r>
            <a:r>
              <a:rPr lang="en-US" dirty="0"/>
              <a:t>Key Info of the pre-shared keys does not need to be </a:t>
            </a:r>
          </a:p>
          <a:p>
            <a:pPr eaLnBrk="1" hangingPunct="1"/>
            <a:r>
              <a:rPr lang="en-US" dirty="0"/>
              <a:t>communicated, if pre-established between parties. This does, however,</a:t>
            </a:r>
          </a:p>
          <a:p>
            <a:pPr eaLnBrk="1" hangingPunct="1"/>
            <a:r>
              <a:rPr lang="en-US" dirty="0"/>
              <a:t>require storage of status information.</a:t>
            </a:r>
            <a:endParaRPr lang="en-US" i="1" dirty="0"/>
          </a:p>
        </p:txBody>
      </p:sp>
      <p:grpSp>
        <p:nvGrpSpPr>
          <p:cNvPr id="4" name="Group 37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9" name="Flowchart: Connector 28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Flowchart: Connector 29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3" name="Straight Connector 32"/>
            <p:cNvCxnSpPr>
              <a:stCxn id="30" idx="4"/>
              <a:endCxn id="29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7" name="Flowchart: Connector 36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52A5737-6E3D-4985-AC7A-69EAC006020A}" type="slidenum">
              <a:rPr lang="en-US"/>
              <a:pPr/>
              <a:t>29</a:t>
            </a:fld>
            <a:endParaRPr lang="en-US"/>
          </a:p>
        </p:txBody>
      </p:sp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1058108" y="533400"/>
            <a:ext cx="712938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Symmetric-Key </a:t>
            </a:r>
            <a:r>
              <a:rPr lang="en-US" sz="2400" b="1" dirty="0" smtClean="0"/>
              <a:t>Key Agreement: (a) Peer-to-Peer (2) </a:t>
            </a:r>
            <a:endParaRPr lang="en-US" sz="2400" b="1" dirty="0"/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01675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challenge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/>
              <a:t> 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</a:t>
            </a:r>
            <a:r>
              <a:rPr lang="en-GB" sz="1600" dirty="0" smtClean="0"/>
              <a:t>un-keyed </a:t>
            </a:r>
            <a:r>
              <a:rPr lang="en-GB" sz="1600" dirty="0"/>
              <a:t>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endParaRPr lang="en-GB" sz="1600" i="1" dirty="0"/>
          </a:p>
          <a:p>
            <a:r>
              <a:rPr lang="en-GB" sz="1600" i="1" dirty="0"/>
              <a:t>Constraints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chemeClr val="accent2"/>
                </a:solidFill>
              </a:rPr>
              <a:t>X</a:t>
            </a:r>
            <a:r>
              <a:rPr lang="en-GB" sz="1600" dirty="0"/>
              <a:t> and </a:t>
            </a:r>
            <a:r>
              <a:rPr lang="en-GB" sz="1600" i="1" dirty="0">
                <a:solidFill>
                  <a:schemeClr val="accent2"/>
                </a:solidFill>
              </a:rPr>
              <a:t>Y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shall be generated at random (random challenges)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AB</a:t>
            </a:r>
            <a:r>
              <a:rPr lang="en-GB" sz="1600" dirty="0" smtClean="0"/>
              <a:t> </a:t>
            </a:r>
            <a:r>
              <a:rPr lang="en-GB" sz="1600" dirty="0"/>
              <a:t>private to </a:t>
            </a:r>
            <a:r>
              <a:rPr lang="en-GB" sz="1600" dirty="0" smtClean="0"/>
              <a:t>Parties A and B, </a:t>
            </a:r>
            <a:r>
              <a:rPr lang="en-GB" sz="1600" i="1" dirty="0" smtClean="0">
                <a:solidFill>
                  <a:srgbClr val="C00000"/>
                </a:solidFill>
              </a:rPr>
              <a:t>uniquely derived from pre-distributed keying material (</a:t>
            </a:r>
            <a:r>
              <a:rPr lang="en-GB" sz="1600" i="1" dirty="0" err="1" smtClean="0">
                <a:solidFill>
                  <a:srgbClr val="C00000"/>
                </a:solidFill>
              </a:rPr>
              <a:t>Blundo</a:t>
            </a:r>
            <a:r>
              <a:rPr lang="en-GB" sz="1600" i="1" dirty="0" smtClean="0">
                <a:solidFill>
                  <a:srgbClr val="C00000"/>
                </a:solidFill>
              </a:rPr>
              <a:t> scheme)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Key agreement between A and B on the shared key </a:t>
            </a:r>
            <a:r>
              <a:rPr lang="en-GB" sz="1600" i="1" dirty="0">
                <a:solidFill>
                  <a:srgbClr val="FF0000"/>
                </a:solidFill>
              </a:rPr>
              <a:t>K</a:t>
            </a:r>
            <a:r>
              <a:rPr lang="en-GB" sz="1600" dirty="0" smtClean="0"/>
              <a:t>=</a:t>
            </a:r>
            <a:r>
              <a:rPr lang="en-GB" sz="1600" i="1" dirty="0" smtClean="0">
                <a:solidFill>
                  <a:schemeClr val="accent2"/>
                </a:solidFill>
              </a:rPr>
              <a:t>h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AB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chemeClr val="accent2"/>
                </a:solidFill>
              </a:rPr>
              <a:t>X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chemeClr val="accent2"/>
                </a:solidFill>
              </a:rPr>
              <a:t>Y</a:t>
            </a:r>
            <a:r>
              <a:rPr lang="en-GB" sz="1600" dirty="0" smtClean="0"/>
              <a:t>, A, B)</a:t>
            </a:r>
            <a:endParaRPr lang="en-GB" sz="16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B, </a:t>
            </a:r>
            <a:r>
              <a:rPr lang="en-GB" sz="1600" i="1" dirty="0"/>
              <a:t>provided that</a:t>
            </a:r>
            <a:r>
              <a:rPr lang="en-GB" sz="1600" dirty="0"/>
              <a:t> both parties have a </a:t>
            </a:r>
            <a:r>
              <a:rPr lang="en-GB" sz="1600" dirty="0" smtClean="0"/>
              <a:t>non-cryptographic</a:t>
            </a:r>
          </a:p>
          <a:p>
            <a:r>
              <a:rPr lang="en-GB" sz="1600" dirty="0" smtClean="0"/>
              <a:t>   way </a:t>
            </a:r>
            <a:r>
              <a:rPr lang="en-GB" sz="1600" dirty="0"/>
              <a:t>of establishing the identity of the other party (Example: ‘pushing buttons’, </a:t>
            </a:r>
            <a:r>
              <a:rPr lang="en-GB" sz="1600" dirty="0" smtClean="0"/>
              <a:t>where human operator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 </a:t>
            </a:r>
            <a:r>
              <a:rPr lang="en-GB" sz="1600" dirty="0"/>
              <a:t>controls who is executing protocol. The identities are then only known </a:t>
            </a:r>
            <a:r>
              <a:rPr lang="en-GB" sz="1600" dirty="0" smtClean="0"/>
              <a:t>implicitly, since </a:t>
            </a:r>
            <a:r>
              <a:rPr lang="en-GB" sz="1600" dirty="0"/>
              <a:t>the human </a:t>
            </a:r>
            <a:r>
              <a:rPr lang="en-GB" sz="1600" dirty="0" smtClean="0"/>
              <a:t>operator</a:t>
            </a:r>
          </a:p>
          <a:p>
            <a:r>
              <a:rPr lang="en-GB" sz="1600" dirty="0" smtClean="0"/>
              <a:t>   knows </a:t>
            </a:r>
            <a:r>
              <a:rPr lang="en-GB" sz="1600" dirty="0"/>
              <a:t>the devices he wants to securely connect to one another.)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No perfect forward </a:t>
            </a:r>
            <a:r>
              <a:rPr lang="en-GB" sz="1600" dirty="0"/>
              <a:t>secrecy (key </a:t>
            </a:r>
            <a:r>
              <a:rPr lang="en-GB" sz="1600" dirty="0" smtClean="0"/>
              <a:t>compromise compromises </a:t>
            </a:r>
            <a:r>
              <a:rPr lang="en-GB" sz="1600" dirty="0"/>
              <a:t>all past and future keys)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party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6, 2012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215330" y="533400"/>
            <a:ext cx="485947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Conformance with </a:t>
            </a:r>
            <a:r>
              <a:rPr lang="en-US" sz="2400" b="1" dirty="0" err="1" smtClean="0"/>
              <a:t>Tgai</a:t>
            </a:r>
            <a:r>
              <a:rPr lang="en-US" sz="2400" b="1" dirty="0" smtClean="0"/>
              <a:t> PAR &amp; 5C </a:t>
            </a:r>
            <a:endParaRPr lang="en-US" sz="2400" b="1" dirty="0"/>
          </a:p>
        </p:txBody>
      </p:sp>
      <p:graphicFrame>
        <p:nvGraphicFramePr>
          <p:cNvPr id="6" name="Tabelle 6"/>
          <p:cNvGraphicFramePr>
            <a:graphicFrameLocks noGrp="1"/>
          </p:cNvGraphicFramePr>
          <p:nvPr/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3, 4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30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915599" y="533400"/>
            <a:ext cx="744934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Symmetric-Key </a:t>
            </a:r>
            <a:r>
              <a:rPr lang="en-US" sz="2400" b="1" dirty="0" smtClean="0"/>
              <a:t>Key Agreement: (b) Inline 3</a:t>
            </a:r>
            <a:r>
              <a:rPr lang="en-US" sz="2400" b="1" baseline="30000" dirty="0" smtClean="0"/>
              <a:t>rd</a:t>
            </a:r>
            <a:r>
              <a:rPr lang="en-US" sz="2400" b="1" dirty="0" smtClean="0"/>
              <a:t> Party (1)</a:t>
            </a:r>
            <a:endParaRPr lang="en-US" sz="2400" b="1" dirty="0"/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9894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random bit string and communicates this</a:t>
            </a:r>
          </a:p>
          <a:p>
            <a:pPr eaLnBrk="1" hangingPunct="1"/>
            <a:r>
              <a:rPr lang="en-US" sz="1600" dirty="0"/>
              <a:t>   random challenge to the other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random challenges</a:t>
            </a:r>
          </a:p>
          <a:p>
            <a:pPr eaLnBrk="1" hangingPunct="1"/>
            <a:r>
              <a:rPr lang="en-US" sz="1600" dirty="0"/>
              <a:t>   generated and received and based on their respective identities, and </a:t>
            </a:r>
            <a:r>
              <a:rPr lang="en-US" sz="1600" dirty="0" smtClean="0"/>
              <a:t>a session key distributed by the</a:t>
            </a:r>
            <a:endParaRPr lang="en-US" sz="1600" dirty="0"/>
          </a:p>
          <a:p>
            <a:pPr eaLnBrk="1" hangingPunct="1"/>
            <a:r>
              <a:rPr lang="en-US" sz="1600" dirty="0"/>
              <a:t>   </a:t>
            </a:r>
            <a:r>
              <a:rPr lang="en-US" sz="1600" dirty="0" smtClean="0"/>
              <a:t>third party. </a:t>
            </a:r>
            <a:r>
              <a:rPr lang="en-US" sz="1600" dirty="0"/>
              <a:t>Due to the properties of the secret key generator, either party indeed arrives at the same</a:t>
            </a:r>
          </a:p>
          <a:p>
            <a:pPr eaLnBrk="1" hangingPunct="1"/>
            <a:r>
              <a:rPr lang="en-US" sz="1600" dirty="0"/>
              <a:t>   shared key.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authentication. </a:t>
            </a:r>
            <a:r>
              <a:rPr lang="en-US" sz="1600" dirty="0"/>
              <a:t>Each party verifies the authenticity </a:t>
            </a:r>
            <a:r>
              <a:rPr lang="en-US" sz="1600" dirty="0" smtClean="0"/>
              <a:t>of the pre-established </a:t>
            </a:r>
            <a:r>
              <a:rPr lang="en-US" sz="1600" dirty="0"/>
              <a:t>key allegedly shared </a:t>
            </a:r>
          </a:p>
          <a:p>
            <a:pPr eaLnBrk="1" hangingPunct="1"/>
            <a:r>
              <a:rPr lang="en-US" sz="1600" dirty="0"/>
              <a:t>  with the other party, to obtain evidence that the only party that may be capable of computing the</a:t>
            </a:r>
          </a:p>
          <a:p>
            <a:pPr eaLnBrk="1" hangingPunct="1"/>
            <a:r>
              <a:rPr lang="en-US" sz="1600" dirty="0"/>
              <a:t>  shared key is, indeed, its perceived communicating party.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grpSp>
        <p:nvGrpSpPr>
          <p:cNvPr id="51" name="Group 50"/>
          <p:cNvGrpSpPr/>
          <p:nvPr/>
        </p:nvGrpSpPr>
        <p:grpSpPr>
          <a:xfrm>
            <a:off x="381000" y="995363"/>
            <a:ext cx="4800600" cy="1900237"/>
            <a:chOff x="381000" y="995363"/>
            <a:chExt cx="4800600" cy="1900237"/>
          </a:xfrm>
        </p:grpSpPr>
        <p:sp>
          <p:nvSpPr>
            <p:cNvPr id="79875" name="Text Box 3"/>
            <p:cNvSpPr txBox="1">
              <a:spLocks noChangeArrowheads="1"/>
            </p:cNvSpPr>
            <p:nvPr/>
          </p:nvSpPr>
          <p:spPr bwMode="auto">
            <a:xfrm>
              <a:off x="1398588" y="995363"/>
              <a:ext cx="290512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GB" sz="2400"/>
            </a:p>
            <a:p>
              <a:pPr>
                <a:buFontTx/>
                <a:buChar char="•"/>
              </a:pPr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762000" y="1066800"/>
              <a:ext cx="457200" cy="304800"/>
              <a:chOff x="816" y="912"/>
              <a:chExt cx="288" cy="192"/>
            </a:xfrm>
          </p:grpSpPr>
          <p:sp>
            <p:nvSpPr>
              <p:cNvPr id="79878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879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A</a:t>
                </a:r>
              </a:p>
            </p:txBody>
          </p:sp>
        </p:grpSp>
        <p:sp>
          <p:nvSpPr>
            <p:cNvPr id="79880" name="Line 8"/>
            <p:cNvSpPr>
              <a:spLocks noChangeShapeType="1"/>
            </p:cNvSpPr>
            <p:nvPr/>
          </p:nvSpPr>
          <p:spPr bwMode="auto">
            <a:xfrm>
              <a:off x="9906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2590800" y="1066800"/>
              <a:ext cx="457200" cy="304800"/>
              <a:chOff x="816" y="912"/>
              <a:chExt cx="288" cy="192"/>
            </a:xfrm>
          </p:grpSpPr>
          <p:sp>
            <p:nvSpPr>
              <p:cNvPr id="79882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883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79884" name="Line 12"/>
            <p:cNvSpPr>
              <a:spLocks noChangeShapeType="1"/>
            </p:cNvSpPr>
            <p:nvPr/>
          </p:nvSpPr>
          <p:spPr bwMode="auto">
            <a:xfrm>
              <a:off x="28194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9885" name="Line 13"/>
            <p:cNvSpPr>
              <a:spLocks noChangeShapeType="1"/>
            </p:cNvSpPr>
            <p:nvPr/>
          </p:nvSpPr>
          <p:spPr bwMode="auto">
            <a:xfrm>
              <a:off x="990600" y="16764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9886" name="Line 14"/>
            <p:cNvSpPr>
              <a:spLocks noChangeShapeType="1"/>
            </p:cNvSpPr>
            <p:nvPr/>
          </p:nvSpPr>
          <p:spPr bwMode="auto">
            <a:xfrm flipH="1">
              <a:off x="990600" y="2133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9887" name="Line 15"/>
            <p:cNvSpPr>
              <a:spLocks noChangeShapeType="1"/>
            </p:cNvSpPr>
            <p:nvPr/>
          </p:nvSpPr>
          <p:spPr bwMode="auto">
            <a:xfrm>
              <a:off x="990600" y="2514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9888" name="Text Box 16"/>
            <p:cNvSpPr txBox="1">
              <a:spLocks noChangeArrowheads="1"/>
            </p:cNvSpPr>
            <p:nvPr/>
          </p:nvSpPr>
          <p:spPr bwMode="auto">
            <a:xfrm>
              <a:off x="990600" y="1408113"/>
              <a:ext cx="19050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X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79889" name="Rectangle 17"/>
            <p:cNvSpPr>
              <a:spLocks noChangeArrowheads="1"/>
            </p:cNvSpPr>
            <p:nvPr/>
          </p:nvSpPr>
          <p:spPr bwMode="auto">
            <a:xfrm>
              <a:off x="1066800" y="1828800"/>
              <a:ext cx="17526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Y</a:t>
              </a:r>
              <a:r>
                <a:rPr lang="en-US" dirty="0" smtClean="0">
                  <a:solidFill>
                    <a:schemeClr val="accent2"/>
                  </a:solidFill>
                </a:rPr>
                <a:t>, </a:t>
              </a:r>
              <a:r>
                <a:rPr lang="en-US" dirty="0" smtClean="0"/>
                <a:t>[</a:t>
              </a:r>
              <a:r>
                <a:rPr lang="en-US" i="1" dirty="0" smtClean="0">
                  <a:solidFill>
                    <a:srgbClr val="FF0000"/>
                  </a:solidFill>
                </a:rPr>
                <a:t>k</a:t>
              </a:r>
              <a:r>
                <a:rPr lang="en-US" dirty="0" smtClean="0"/>
                <a:t>]</a:t>
              </a:r>
              <a:r>
                <a:rPr lang="en-US" baseline="-25000" dirty="0" smtClean="0"/>
                <a:t>AT</a:t>
              </a:r>
              <a:endParaRPr lang="en-US" i="1" dirty="0"/>
            </a:p>
          </p:txBody>
        </p:sp>
        <p:sp>
          <p:nvSpPr>
            <p:cNvPr id="79890" name="Line 18"/>
            <p:cNvSpPr>
              <a:spLocks noChangeShapeType="1"/>
            </p:cNvSpPr>
            <p:nvPr/>
          </p:nvSpPr>
          <p:spPr bwMode="auto">
            <a:xfrm>
              <a:off x="990600" y="2895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9891" name="Text Box 19"/>
            <p:cNvSpPr txBox="1">
              <a:spLocks noChangeArrowheads="1"/>
            </p:cNvSpPr>
            <p:nvPr/>
          </p:nvSpPr>
          <p:spPr bwMode="auto">
            <a:xfrm>
              <a:off x="1066800" y="2209800"/>
              <a:ext cx="1585913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chemeClr val="accent2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sp>
          <p:nvSpPr>
            <p:cNvPr id="79892" name="Rectangle 20"/>
            <p:cNvSpPr>
              <a:spLocks noChangeArrowheads="1"/>
            </p:cNvSpPr>
            <p:nvPr/>
          </p:nvSpPr>
          <p:spPr bwMode="auto">
            <a:xfrm>
              <a:off x="1143000" y="2590800"/>
              <a:ext cx="145415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chemeClr val="accent2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grpSp>
          <p:nvGrpSpPr>
            <p:cNvPr id="27" name="Group 9"/>
            <p:cNvGrpSpPr>
              <a:grpSpLocks/>
            </p:cNvGrpSpPr>
            <p:nvPr/>
          </p:nvGrpSpPr>
          <p:grpSpPr bwMode="auto">
            <a:xfrm>
              <a:off x="4419601" y="1066800"/>
              <a:ext cx="576263" cy="304800"/>
              <a:chOff x="816" y="912"/>
              <a:chExt cx="363" cy="192"/>
            </a:xfrm>
          </p:grpSpPr>
          <p:sp>
            <p:nvSpPr>
              <p:cNvPr id="28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9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i="1" dirty="0" smtClean="0"/>
                  <a:t>KDC</a:t>
                </a:r>
                <a:endParaRPr lang="en-US" i="1" dirty="0"/>
              </a:p>
            </p:txBody>
          </p:sp>
        </p:grpSp>
        <p:sp>
          <p:nvSpPr>
            <p:cNvPr id="30" name="Line 12"/>
            <p:cNvSpPr>
              <a:spLocks noChangeShapeType="1"/>
            </p:cNvSpPr>
            <p:nvPr/>
          </p:nvSpPr>
          <p:spPr bwMode="auto">
            <a:xfrm>
              <a:off x="46482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1" name="Text Box 16"/>
            <p:cNvSpPr txBox="1">
              <a:spLocks noChangeArrowheads="1"/>
            </p:cNvSpPr>
            <p:nvPr/>
          </p:nvSpPr>
          <p:spPr bwMode="auto">
            <a:xfrm>
              <a:off x="2819400" y="1447800"/>
              <a:ext cx="1905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X, </a:t>
              </a:r>
              <a:r>
                <a:rPr lang="en-US" dirty="0" smtClean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Y</a:t>
              </a:r>
            </a:p>
          </p:txBody>
        </p:sp>
        <p:sp>
          <p:nvSpPr>
            <p:cNvPr id="33" name="Line 15"/>
            <p:cNvSpPr>
              <a:spLocks noChangeShapeType="1"/>
            </p:cNvSpPr>
            <p:nvPr/>
          </p:nvSpPr>
          <p:spPr bwMode="auto">
            <a:xfrm>
              <a:off x="2819400" y="1752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4" name="Line 15"/>
            <p:cNvSpPr>
              <a:spLocks noChangeShapeType="1"/>
            </p:cNvSpPr>
            <p:nvPr/>
          </p:nvSpPr>
          <p:spPr bwMode="auto">
            <a:xfrm>
              <a:off x="2819400" y="20574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5" name="Text Box 16"/>
            <p:cNvSpPr txBox="1">
              <a:spLocks noChangeArrowheads="1"/>
            </p:cNvSpPr>
            <p:nvPr/>
          </p:nvSpPr>
          <p:spPr bwMode="auto">
            <a:xfrm>
              <a:off x="2819400" y="1752600"/>
              <a:ext cx="1905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 smtClean="0"/>
                <a:t>Wrapped keys [</a:t>
              </a:r>
              <a:r>
                <a:rPr lang="en-US" i="1" dirty="0" smtClean="0">
                  <a:solidFill>
                    <a:srgbClr val="FF0000"/>
                  </a:solidFill>
                </a:rPr>
                <a:t>k</a:t>
              </a:r>
              <a:r>
                <a:rPr lang="en-US" dirty="0" smtClean="0"/>
                <a:t>]</a:t>
              </a:r>
              <a:r>
                <a:rPr lang="en-US" baseline="-25000" dirty="0" smtClean="0"/>
                <a:t>AT</a:t>
              </a:r>
              <a:r>
                <a:rPr lang="en-US" dirty="0" smtClean="0"/>
                <a:t> ,[</a:t>
              </a:r>
              <a:r>
                <a:rPr lang="en-US" i="1" dirty="0" smtClean="0">
                  <a:solidFill>
                    <a:srgbClr val="FF0000"/>
                  </a:solidFill>
                </a:rPr>
                <a:t>k</a:t>
              </a:r>
              <a:r>
                <a:rPr lang="en-US" dirty="0" smtClean="0"/>
                <a:t>]</a:t>
              </a:r>
              <a:r>
                <a:rPr lang="en-US" baseline="-25000" dirty="0" smtClean="0"/>
                <a:t>BT</a:t>
              </a:r>
              <a:endParaRPr lang="en-US" i="1" dirty="0" smtClean="0">
                <a:solidFill>
                  <a:schemeClr val="accent2"/>
                </a:solidFill>
              </a:endParaRPr>
            </a:p>
          </p:txBody>
        </p:sp>
        <p:cxnSp>
          <p:nvCxnSpPr>
            <p:cNvPr id="42" name="Straight Connector 41"/>
            <p:cNvCxnSpPr>
              <a:endCxn id="40" idx="4"/>
            </p:cNvCxnSpPr>
            <p:nvPr/>
          </p:nvCxnSpPr>
          <p:spPr bwMode="auto">
            <a:xfrm>
              <a:off x="495300" y="15240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4" name="Flowchart: Connector 43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45" name="Flowchart: Connector 44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Flowchart: Connector 45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7" name="Straight Connector 46"/>
            <p:cNvCxnSpPr>
              <a:stCxn id="46" idx="4"/>
              <a:endCxn id="45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>
              <a:off x="4914900" y="16002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9" name="Flowchart: Connector 48"/>
            <p:cNvSpPr/>
            <p:nvPr/>
          </p:nvSpPr>
          <p:spPr bwMode="auto">
            <a:xfrm>
              <a:off x="4800600" y="16002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0" name="Flowchart: Connector 49"/>
            <p:cNvSpPr/>
            <p:nvPr/>
          </p:nvSpPr>
          <p:spPr bwMode="auto">
            <a:xfrm>
              <a:off x="4800600" y="19812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52A5737-6E3D-4985-AC7A-69EAC006020A}" type="slidenum">
              <a:rPr lang="en-US"/>
              <a:pPr/>
              <a:t>31</a:t>
            </a:fld>
            <a:endParaRPr lang="en-US"/>
          </a:p>
        </p:txBody>
      </p:sp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859658" y="533400"/>
            <a:ext cx="752629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Symmetric-Key </a:t>
            </a:r>
            <a:r>
              <a:rPr lang="en-US" sz="2400" b="1" dirty="0" smtClean="0"/>
              <a:t>Key Agreement: (b) Inline 3</a:t>
            </a:r>
            <a:r>
              <a:rPr lang="en-US" sz="2400" b="1" baseline="30000" dirty="0" smtClean="0"/>
              <a:t>rd</a:t>
            </a:r>
            <a:r>
              <a:rPr lang="en-US" sz="2400" b="1" dirty="0" smtClean="0"/>
              <a:t> Party (2) </a:t>
            </a:r>
            <a:endParaRPr lang="en-US" sz="2400" b="1" dirty="0"/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50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challenge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/>
              <a:t> 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</a:t>
            </a:r>
            <a:r>
              <a:rPr lang="en-GB" sz="1600" dirty="0" smtClean="0"/>
              <a:t>un-keyed </a:t>
            </a:r>
            <a:r>
              <a:rPr lang="en-GB" sz="1600" dirty="0"/>
              <a:t>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endParaRPr lang="en-GB" sz="1600" i="1" dirty="0"/>
          </a:p>
          <a:p>
            <a:r>
              <a:rPr lang="en-GB" sz="1600" i="1" dirty="0"/>
              <a:t>Constraints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chemeClr val="accent2"/>
                </a:solidFill>
              </a:rPr>
              <a:t>X</a:t>
            </a:r>
            <a:r>
              <a:rPr lang="en-GB" sz="1600" dirty="0"/>
              <a:t> and </a:t>
            </a:r>
            <a:r>
              <a:rPr lang="en-GB" sz="1600" i="1" dirty="0">
                <a:solidFill>
                  <a:schemeClr val="accent2"/>
                </a:solidFill>
              </a:rPr>
              <a:t>Y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shall be generated at random (random challenges)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AT</a:t>
            </a:r>
            <a:r>
              <a:rPr lang="en-GB" sz="1600" dirty="0" smtClean="0"/>
              <a:t> </a:t>
            </a:r>
            <a:r>
              <a:rPr lang="en-GB" sz="1600" dirty="0"/>
              <a:t>private to </a:t>
            </a:r>
            <a:r>
              <a:rPr lang="en-GB" sz="1600" dirty="0" smtClean="0"/>
              <a:t>Parties A</a:t>
            </a:r>
            <a:r>
              <a:rPr lang="en-GB" sz="1600" dirty="0"/>
              <a:t> </a:t>
            </a:r>
            <a:r>
              <a:rPr lang="en-GB" sz="1600" dirty="0" smtClean="0"/>
              <a:t>and KDC</a:t>
            </a:r>
            <a:r>
              <a:rPr lang="en-GB" sz="1600" dirty="0"/>
              <a:t>;</a:t>
            </a:r>
            <a:r>
              <a:rPr lang="en-GB" sz="1600" dirty="0" smtClean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>
                <a:solidFill>
                  <a:srgbClr val="FF0000"/>
                </a:solidFill>
              </a:rPr>
              <a:t>B</a:t>
            </a:r>
            <a:r>
              <a:rPr lang="en-GB" sz="1600" baseline="-25000" dirty="0" smtClean="0">
                <a:solidFill>
                  <a:srgbClr val="FF0000"/>
                </a:solidFill>
              </a:rPr>
              <a:t>T</a:t>
            </a:r>
            <a:r>
              <a:rPr lang="en-GB" sz="1600" dirty="0" smtClean="0"/>
              <a:t> private to Parties B and KDC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dirty="0" smtClean="0">
                <a:solidFill>
                  <a:srgbClr val="FF0000"/>
                </a:solidFill>
              </a:rPr>
              <a:t> </a:t>
            </a:r>
            <a:r>
              <a:rPr lang="en-GB" sz="1600" dirty="0" smtClean="0"/>
              <a:t>private to Parties A, B, and KDC. 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 smtClean="0"/>
              <a:t>Key transport from KDC to A and B of the key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dirty="0" smtClean="0"/>
              <a:t>, based on key wrap using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AT</a:t>
            </a:r>
            <a:r>
              <a:rPr lang="en-GB" sz="1600" dirty="0" smtClean="0"/>
              <a:t>, resp.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BT</a:t>
            </a:r>
            <a:endParaRPr lang="en-GB" sz="1600" dirty="0" smtClean="0"/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Key </a:t>
            </a:r>
            <a:r>
              <a:rPr lang="en-GB" sz="1600" dirty="0"/>
              <a:t>agreement between A and B on the shared key </a:t>
            </a:r>
            <a:r>
              <a:rPr lang="en-GB" sz="1600" i="1" dirty="0">
                <a:solidFill>
                  <a:srgbClr val="FF0000"/>
                </a:solidFill>
              </a:rPr>
              <a:t>K</a:t>
            </a:r>
            <a:r>
              <a:rPr lang="en-GB" sz="1600" i="1" dirty="0" smtClean="0">
                <a:solidFill>
                  <a:srgbClr val="FF0000"/>
                </a:solidFill>
              </a:rPr>
              <a:t> </a:t>
            </a:r>
            <a:r>
              <a:rPr lang="en-GB" sz="1600" dirty="0" smtClean="0"/>
              <a:t>=</a:t>
            </a:r>
            <a:r>
              <a:rPr lang="en-GB" sz="1600" i="1" dirty="0" smtClean="0">
                <a:solidFill>
                  <a:schemeClr val="accent2"/>
                </a:solidFill>
              </a:rPr>
              <a:t>h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chemeClr val="accent2"/>
                </a:solidFill>
              </a:rPr>
              <a:t>X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chemeClr val="accent2"/>
                </a:solidFill>
              </a:rPr>
              <a:t>Y</a:t>
            </a:r>
            <a:r>
              <a:rPr lang="en-GB" sz="1600" dirty="0" smtClean="0"/>
              <a:t>, A, B)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Mutual </a:t>
            </a:r>
            <a:r>
              <a:rPr lang="en-GB" sz="1600" dirty="0"/>
              <a:t>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B, </a:t>
            </a:r>
            <a:r>
              <a:rPr lang="en-GB" sz="1600" i="1" dirty="0"/>
              <a:t>provided that</a:t>
            </a:r>
            <a:r>
              <a:rPr lang="en-GB" sz="1600" dirty="0"/>
              <a:t> both parties have a </a:t>
            </a:r>
            <a:r>
              <a:rPr lang="en-GB" sz="1600" dirty="0" smtClean="0"/>
              <a:t>non-cryptographic</a:t>
            </a:r>
          </a:p>
          <a:p>
            <a:r>
              <a:rPr lang="en-GB" sz="1600" dirty="0" smtClean="0"/>
              <a:t>   way </a:t>
            </a:r>
            <a:r>
              <a:rPr lang="en-GB" sz="1600" dirty="0"/>
              <a:t>of establishing the identity of the other party (Example: ‘pushing buttons’, </a:t>
            </a:r>
            <a:r>
              <a:rPr lang="en-GB" sz="1600" dirty="0" smtClean="0"/>
              <a:t>where human operator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 </a:t>
            </a:r>
            <a:r>
              <a:rPr lang="en-GB" sz="1600" dirty="0"/>
              <a:t>controls who is executing protocol. The identities are then only known </a:t>
            </a:r>
            <a:r>
              <a:rPr lang="en-GB" sz="1600" dirty="0" smtClean="0"/>
              <a:t>implicitly, since </a:t>
            </a:r>
            <a:r>
              <a:rPr lang="en-GB" sz="1600" dirty="0"/>
              <a:t>the human </a:t>
            </a:r>
            <a:r>
              <a:rPr lang="en-GB" sz="1600" dirty="0" smtClean="0"/>
              <a:t>operator </a:t>
            </a:r>
          </a:p>
          <a:p>
            <a:r>
              <a:rPr lang="en-GB" sz="1600" dirty="0" smtClean="0"/>
              <a:t>   knows </a:t>
            </a:r>
            <a:r>
              <a:rPr lang="en-GB" sz="1600" dirty="0"/>
              <a:t>the devices he wants to securely connect to one another.)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perfect forward secrecy (key </a:t>
            </a:r>
            <a:r>
              <a:rPr lang="en-GB" sz="1600" dirty="0" smtClean="0"/>
              <a:t>compromise compromises </a:t>
            </a:r>
            <a:r>
              <a:rPr lang="en-GB" sz="1600" dirty="0"/>
              <a:t>all past and future keys)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</a:t>
            </a:r>
            <a:r>
              <a:rPr lang="en-GB" sz="1600" dirty="0" smtClean="0"/>
              <a:t>party A and B, irrespective of key control by KDC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FA100AE-CD11-4A34-A7AD-806EE4215E72}" type="slidenum">
              <a:rPr lang="en-US"/>
              <a:pPr/>
              <a:t>32</a:t>
            </a:fld>
            <a:endParaRPr lang="en-US"/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838613" y="533400"/>
            <a:ext cx="761125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(c) with Inline 3</a:t>
            </a:r>
            <a:r>
              <a:rPr lang="en-US" sz="2400" b="1" baseline="30000" dirty="0" smtClean="0"/>
              <a:t>rd</a:t>
            </a:r>
            <a:r>
              <a:rPr lang="en-US" sz="2400" b="1" dirty="0" smtClean="0"/>
              <a:t> Party </a:t>
            </a:r>
            <a:r>
              <a:rPr lang="en-US" sz="2400" b="1" dirty="0"/>
              <a:t>(1)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short-term (ephemeral) public key pair and</a:t>
            </a:r>
          </a:p>
          <a:p>
            <a:pPr eaLnBrk="1" hangingPunct="1"/>
            <a:r>
              <a:rPr lang="en-US" sz="1600" dirty="0"/>
              <a:t>   communicates this ephemeral public key to the other party (but not the private key).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</a:t>
            </a:r>
            <a:r>
              <a:rPr lang="en-US" sz="1600" dirty="0" smtClean="0"/>
              <a:t>ephemeral</a:t>
            </a:r>
            <a:r>
              <a:rPr lang="en-US" sz="1600" dirty="0"/>
              <a:t> </a:t>
            </a:r>
            <a:r>
              <a:rPr lang="en-US" sz="1600" dirty="0" smtClean="0"/>
              <a:t>elliptic </a:t>
            </a:r>
            <a:r>
              <a:rPr lang="en-US" sz="1600" dirty="0"/>
              <a:t>curve </a:t>
            </a:r>
            <a:r>
              <a:rPr lang="en-US" sz="1600" dirty="0" smtClean="0"/>
              <a:t>point it</a:t>
            </a:r>
          </a:p>
          <a:p>
            <a:pPr eaLnBrk="1" hangingPunct="1"/>
            <a:r>
              <a:rPr lang="en-US" sz="1600" dirty="0" smtClean="0"/>
              <a:t>  </a:t>
            </a:r>
            <a:r>
              <a:rPr lang="en-US" sz="1600" dirty="0"/>
              <a:t>received from the other party and based on the </a:t>
            </a:r>
            <a:r>
              <a:rPr lang="en-US" sz="1600" dirty="0" smtClean="0"/>
              <a:t>ephemeral</a:t>
            </a:r>
            <a:r>
              <a:rPr lang="en-US" sz="1600" dirty="0"/>
              <a:t> </a:t>
            </a:r>
            <a:r>
              <a:rPr lang="en-US" sz="1600" dirty="0" smtClean="0"/>
              <a:t>private key </a:t>
            </a:r>
            <a:r>
              <a:rPr lang="en-US" sz="1600" dirty="0"/>
              <a:t>it generated itself. Due to the </a:t>
            </a:r>
            <a:endParaRPr lang="en-US" sz="1600" dirty="0" smtClean="0"/>
          </a:p>
          <a:p>
            <a:pPr eaLnBrk="1" hangingPunct="1"/>
            <a:r>
              <a:rPr lang="en-US" sz="1600" dirty="0" smtClean="0"/>
              <a:t>  properties </a:t>
            </a:r>
            <a:r>
              <a:rPr lang="en-US" sz="1600" dirty="0"/>
              <a:t>of elliptic curve, either party indeed </a:t>
            </a:r>
            <a:r>
              <a:rPr lang="en-US" sz="1600" dirty="0" smtClean="0"/>
              <a:t>arrives at </a:t>
            </a:r>
            <a:r>
              <a:rPr lang="en-US" sz="1600" dirty="0"/>
              <a:t>the same shared key.</a:t>
            </a:r>
          </a:p>
          <a:p>
            <a:pPr eaLnBrk="1" hangingPunct="1"/>
            <a:r>
              <a:rPr lang="en-US" sz="1600" i="1" dirty="0" smtClean="0"/>
              <a:t>Key authentication. </a:t>
            </a:r>
            <a:r>
              <a:rPr lang="en-US" sz="1600" dirty="0" smtClean="0"/>
              <a:t>Each party verifies the authenticity of the pre-established key allegedly shared </a:t>
            </a:r>
          </a:p>
          <a:p>
            <a:pPr eaLnBrk="1" hangingPunct="1"/>
            <a:r>
              <a:rPr lang="en-US" sz="1600" dirty="0" smtClean="0"/>
              <a:t>  with the other party, to obtain evidence that the only party that may be capable of computing the</a:t>
            </a:r>
          </a:p>
          <a:p>
            <a:pPr eaLnBrk="1" hangingPunct="1"/>
            <a:r>
              <a:rPr lang="en-US" sz="1600" dirty="0" smtClean="0"/>
              <a:t>  shared key is, indeed, its perceived communicating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grpSp>
        <p:nvGrpSpPr>
          <p:cNvPr id="2" name="Group 66"/>
          <p:cNvGrpSpPr/>
          <p:nvPr/>
        </p:nvGrpSpPr>
        <p:grpSpPr>
          <a:xfrm>
            <a:off x="381000" y="995363"/>
            <a:ext cx="4800600" cy="1900237"/>
            <a:chOff x="381000" y="995363"/>
            <a:chExt cx="4800600" cy="1900237"/>
          </a:xfrm>
        </p:grpSpPr>
        <p:sp>
          <p:nvSpPr>
            <p:cNvPr id="68" name="Text Box 3"/>
            <p:cNvSpPr txBox="1">
              <a:spLocks noChangeArrowheads="1"/>
            </p:cNvSpPr>
            <p:nvPr/>
          </p:nvSpPr>
          <p:spPr bwMode="auto">
            <a:xfrm>
              <a:off x="1398588" y="995363"/>
              <a:ext cx="290512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GB" sz="2400"/>
            </a:p>
            <a:p>
              <a:pPr>
                <a:buFontTx/>
                <a:buChar char="•"/>
              </a:pPr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762000" y="1066800"/>
              <a:ext cx="457200" cy="304800"/>
              <a:chOff x="816" y="912"/>
              <a:chExt cx="288" cy="192"/>
            </a:xfrm>
          </p:grpSpPr>
          <p:sp>
            <p:nvSpPr>
              <p:cNvPr id="99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00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A</a:t>
                </a:r>
              </a:p>
            </p:txBody>
          </p:sp>
        </p:grpSp>
        <p:sp>
          <p:nvSpPr>
            <p:cNvPr id="70" name="Line 8"/>
            <p:cNvSpPr>
              <a:spLocks noChangeShapeType="1"/>
            </p:cNvSpPr>
            <p:nvPr/>
          </p:nvSpPr>
          <p:spPr bwMode="auto">
            <a:xfrm>
              <a:off x="9906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2590800" y="1066800"/>
              <a:ext cx="457200" cy="304800"/>
              <a:chOff x="816" y="912"/>
              <a:chExt cx="288" cy="192"/>
            </a:xfrm>
          </p:grpSpPr>
          <p:sp>
            <p:nvSpPr>
              <p:cNvPr id="97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98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72" name="Line 12"/>
            <p:cNvSpPr>
              <a:spLocks noChangeShapeType="1"/>
            </p:cNvSpPr>
            <p:nvPr/>
          </p:nvSpPr>
          <p:spPr bwMode="auto">
            <a:xfrm>
              <a:off x="28194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3" name="Line 13"/>
            <p:cNvSpPr>
              <a:spLocks noChangeShapeType="1"/>
            </p:cNvSpPr>
            <p:nvPr/>
          </p:nvSpPr>
          <p:spPr bwMode="auto">
            <a:xfrm>
              <a:off x="990600" y="16764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4" name="Line 14"/>
            <p:cNvSpPr>
              <a:spLocks noChangeShapeType="1"/>
            </p:cNvSpPr>
            <p:nvPr/>
          </p:nvSpPr>
          <p:spPr bwMode="auto">
            <a:xfrm flipH="1">
              <a:off x="990600" y="2133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" name="Line 15"/>
            <p:cNvSpPr>
              <a:spLocks noChangeShapeType="1"/>
            </p:cNvSpPr>
            <p:nvPr/>
          </p:nvSpPr>
          <p:spPr bwMode="auto">
            <a:xfrm>
              <a:off x="990600" y="2514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6" name="Text Box 16"/>
            <p:cNvSpPr txBox="1">
              <a:spLocks noChangeArrowheads="1"/>
            </p:cNvSpPr>
            <p:nvPr/>
          </p:nvSpPr>
          <p:spPr bwMode="auto">
            <a:xfrm>
              <a:off x="990600" y="1408113"/>
              <a:ext cx="19050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X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77" name="Rectangle 17"/>
            <p:cNvSpPr>
              <a:spLocks noChangeArrowheads="1"/>
            </p:cNvSpPr>
            <p:nvPr/>
          </p:nvSpPr>
          <p:spPr bwMode="auto">
            <a:xfrm>
              <a:off x="1066800" y="1828800"/>
              <a:ext cx="17526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Y</a:t>
              </a:r>
              <a:r>
                <a:rPr lang="en-US" dirty="0" smtClean="0">
                  <a:solidFill>
                    <a:schemeClr val="accent2"/>
                  </a:solidFill>
                </a:rPr>
                <a:t>, </a:t>
              </a:r>
              <a:r>
                <a:rPr lang="en-US" dirty="0" smtClean="0"/>
                <a:t>[</a:t>
              </a:r>
              <a:r>
                <a:rPr lang="en-US" i="1" dirty="0" smtClean="0">
                  <a:solidFill>
                    <a:srgbClr val="FF0000"/>
                  </a:solidFill>
                </a:rPr>
                <a:t>ka</a:t>
              </a:r>
              <a:r>
                <a:rPr lang="en-US" dirty="0" smtClean="0"/>
                <a:t>]</a:t>
              </a:r>
              <a:r>
                <a:rPr lang="en-US" baseline="-25000" dirty="0" smtClean="0"/>
                <a:t>AT</a:t>
              </a:r>
              <a:endParaRPr lang="en-US" i="1" dirty="0"/>
            </a:p>
          </p:txBody>
        </p:sp>
        <p:sp>
          <p:nvSpPr>
            <p:cNvPr id="78" name="Line 18"/>
            <p:cNvSpPr>
              <a:spLocks noChangeShapeType="1"/>
            </p:cNvSpPr>
            <p:nvPr/>
          </p:nvSpPr>
          <p:spPr bwMode="auto">
            <a:xfrm>
              <a:off x="990600" y="2895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9" name="Text Box 19"/>
            <p:cNvSpPr txBox="1">
              <a:spLocks noChangeArrowheads="1"/>
            </p:cNvSpPr>
            <p:nvPr/>
          </p:nvSpPr>
          <p:spPr bwMode="auto">
            <a:xfrm>
              <a:off x="1066800" y="2209800"/>
              <a:ext cx="1585913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chemeClr val="accent2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sp>
          <p:nvSpPr>
            <p:cNvPr id="80" name="Rectangle 20"/>
            <p:cNvSpPr>
              <a:spLocks noChangeArrowheads="1"/>
            </p:cNvSpPr>
            <p:nvPr/>
          </p:nvSpPr>
          <p:spPr bwMode="auto">
            <a:xfrm>
              <a:off x="1143000" y="2590800"/>
              <a:ext cx="145415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chemeClr val="accent2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4419601" y="1066800"/>
              <a:ext cx="576263" cy="304800"/>
              <a:chOff x="816" y="912"/>
              <a:chExt cx="363" cy="192"/>
            </a:xfrm>
          </p:grpSpPr>
          <p:sp>
            <p:nvSpPr>
              <p:cNvPr id="95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96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i="1" dirty="0" smtClean="0"/>
                  <a:t>KDC</a:t>
                </a:r>
                <a:endParaRPr lang="en-US" i="1" dirty="0"/>
              </a:p>
            </p:txBody>
          </p:sp>
        </p:grpSp>
        <p:sp>
          <p:nvSpPr>
            <p:cNvPr id="82" name="Line 12"/>
            <p:cNvSpPr>
              <a:spLocks noChangeShapeType="1"/>
            </p:cNvSpPr>
            <p:nvPr/>
          </p:nvSpPr>
          <p:spPr bwMode="auto">
            <a:xfrm>
              <a:off x="46482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83" name="Text Box 16"/>
            <p:cNvSpPr txBox="1">
              <a:spLocks noChangeArrowheads="1"/>
            </p:cNvSpPr>
            <p:nvPr/>
          </p:nvSpPr>
          <p:spPr bwMode="auto">
            <a:xfrm>
              <a:off x="2819400" y="1447800"/>
              <a:ext cx="1905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X, </a:t>
              </a:r>
              <a:r>
                <a:rPr lang="en-US" dirty="0" smtClean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Y</a:t>
              </a:r>
            </a:p>
          </p:txBody>
        </p:sp>
        <p:sp>
          <p:nvSpPr>
            <p:cNvPr id="84" name="Line 15"/>
            <p:cNvSpPr>
              <a:spLocks noChangeShapeType="1"/>
            </p:cNvSpPr>
            <p:nvPr/>
          </p:nvSpPr>
          <p:spPr bwMode="auto">
            <a:xfrm>
              <a:off x="2819400" y="1752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85" name="Line 15"/>
            <p:cNvSpPr>
              <a:spLocks noChangeShapeType="1"/>
            </p:cNvSpPr>
            <p:nvPr/>
          </p:nvSpPr>
          <p:spPr bwMode="auto">
            <a:xfrm>
              <a:off x="2819400" y="20574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86" name="Text Box 16"/>
            <p:cNvSpPr txBox="1">
              <a:spLocks noChangeArrowheads="1"/>
            </p:cNvSpPr>
            <p:nvPr/>
          </p:nvSpPr>
          <p:spPr bwMode="auto">
            <a:xfrm>
              <a:off x="2743200" y="1752600"/>
              <a:ext cx="19812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 smtClean="0"/>
                <a:t>Wrapped keys [</a:t>
              </a:r>
              <a:r>
                <a:rPr lang="en-US" i="1" dirty="0" smtClean="0">
                  <a:solidFill>
                    <a:srgbClr val="FF0000"/>
                  </a:solidFill>
                </a:rPr>
                <a:t>ka</a:t>
              </a:r>
              <a:r>
                <a:rPr lang="en-US" dirty="0" smtClean="0"/>
                <a:t>]</a:t>
              </a:r>
              <a:r>
                <a:rPr lang="en-US" baseline="-25000" dirty="0" smtClean="0"/>
                <a:t>AT</a:t>
              </a:r>
              <a:r>
                <a:rPr lang="en-US" dirty="0" smtClean="0"/>
                <a:t> ,[</a:t>
              </a:r>
              <a:r>
                <a:rPr lang="en-US" i="1" dirty="0" smtClean="0">
                  <a:solidFill>
                    <a:srgbClr val="FF0000"/>
                  </a:solidFill>
                </a:rPr>
                <a:t>ka</a:t>
              </a:r>
              <a:r>
                <a:rPr lang="en-US" dirty="0" smtClean="0"/>
                <a:t>]</a:t>
              </a:r>
              <a:r>
                <a:rPr lang="en-US" baseline="-25000" dirty="0" smtClean="0"/>
                <a:t>BT</a:t>
              </a:r>
              <a:endParaRPr lang="en-US" i="1" dirty="0" smtClean="0">
                <a:solidFill>
                  <a:schemeClr val="accent2"/>
                </a:solidFill>
              </a:endParaRPr>
            </a:p>
          </p:txBody>
        </p:sp>
        <p:cxnSp>
          <p:nvCxnSpPr>
            <p:cNvPr id="87" name="Straight Connector 86"/>
            <p:cNvCxnSpPr/>
            <p:nvPr/>
          </p:nvCxnSpPr>
          <p:spPr bwMode="auto">
            <a:xfrm>
              <a:off x="495300" y="15240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8" name="Flowchart: Connector 87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89" name="Flowchart: Connector 88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0" name="Flowchart: Connector 89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1" name="Straight Connector 90"/>
            <p:cNvCxnSpPr>
              <a:stCxn id="90" idx="4"/>
              <a:endCxn id="89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>
              <a:off x="4914900" y="16002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3" name="Flowchart: Connector 92"/>
            <p:cNvSpPr/>
            <p:nvPr/>
          </p:nvSpPr>
          <p:spPr bwMode="auto">
            <a:xfrm>
              <a:off x="4800600" y="16002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94" name="Flowchart: Connector 93"/>
            <p:cNvSpPr/>
            <p:nvPr/>
          </p:nvSpPr>
          <p:spPr bwMode="auto">
            <a:xfrm>
              <a:off x="4800600" y="19812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33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782677" y="533400"/>
            <a:ext cx="768819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(c) with Inline 3</a:t>
            </a:r>
            <a:r>
              <a:rPr lang="en-US" sz="2400" b="1" baseline="30000" dirty="0" smtClean="0"/>
              <a:t>rd</a:t>
            </a:r>
            <a:r>
              <a:rPr lang="en-US" sz="2400" b="1" dirty="0" smtClean="0"/>
              <a:t> Party (2) 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1066800"/>
            <a:ext cx="9372600" cy="550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</a:t>
            </a:r>
            <a:r>
              <a:rPr lang="en-GB" sz="1600" dirty="0" smtClean="0"/>
              <a:t>of </a:t>
            </a:r>
            <a:r>
              <a:rPr lang="en-GB" sz="1600" dirty="0"/>
              <a:t>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elliptic curve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</a:t>
            </a:r>
            <a:r>
              <a:rPr lang="en-GB" sz="1600" dirty="0" smtClean="0"/>
              <a:t>key derivation </a:t>
            </a:r>
            <a:r>
              <a:rPr lang="en-GB" sz="1600" dirty="0"/>
              <a:t>function </a:t>
            </a:r>
            <a:r>
              <a:rPr lang="en-GB" sz="1600" i="1" dirty="0" err="1" smtClean="0">
                <a:solidFill>
                  <a:schemeClr val="accent2"/>
                </a:solidFill>
              </a:rPr>
              <a:t>kdf</a:t>
            </a:r>
            <a:r>
              <a:rPr lang="en-GB" sz="1600" dirty="0" smtClean="0">
                <a:solidFill>
                  <a:schemeClr val="accent2"/>
                </a:solidFill>
              </a:rPr>
              <a:t> </a:t>
            </a:r>
            <a:r>
              <a:rPr lang="en-GB" sz="1600" dirty="0" smtClean="0"/>
              <a:t>used</a:t>
            </a:r>
            <a:endParaRPr lang="en-GB" sz="1600" i="1" baseline="-25000" dirty="0"/>
          </a:p>
          <a:p>
            <a:endParaRPr lang="en-GB" sz="1600" i="1" dirty="0"/>
          </a:p>
          <a:p>
            <a:r>
              <a:rPr lang="en-GB" sz="1600" i="1" dirty="0"/>
              <a:t>Constraints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dirty="0"/>
              <a:t>and </a:t>
            </a:r>
            <a:r>
              <a:rPr lang="en-GB" sz="1600" i="1" dirty="0">
                <a:solidFill>
                  <a:srgbClr val="0070C0"/>
                </a:solidFill>
              </a:rPr>
              <a:t>Y</a:t>
            </a:r>
            <a:r>
              <a:rPr lang="en-GB" sz="1600" dirty="0"/>
              <a:t> shall be generated at random (ephemeral elliptic curve points</a:t>
            </a:r>
            <a:r>
              <a:rPr lang="en-GB" sz="1600" dirty="0" smtClean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Short-term private keys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 </a:t>
            </a:r>
            <a:r>
              <a:rPr lang="en-GB" sz="1600" dirty="0" smtClean="0"/>
              <a:t>and 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dirty="0" smtClean="0"/>
              <a:t> private to Party A, resp. Party B and </a:t>
            </a:r>
            <a:r>
              <a:rPr lang="en-GB" sz="1600" i="1" dirty="0" smtClean="0"/>
              <a:t>valid during execution of protocol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 smtClean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AT</a:t>
            </a:r>
            <a:r>
              <a:rPr lang="en-GB" sz="1600" dirty="0" smtClean="0"/>
              <a:t> private to Parties A and KDC;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BT</a:t>
            </a:r>
            <a:r>
              <a:rPr lang="en-GB" sz="1600" dirty="0" smtClean="0"/>
              <a:t> private to Parties B and KDC and </a:t>
            </a:r>
            <a:r>
              <a:rPr lang="en-GB" sz="1600" i="1" dirty="0" smtClean="0"/>
              <a:t>valid during execution of protocol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 smtClean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ka</a:t>
            </a:r>
            <a:r>
              <a:rPr lang="en-GB" sz="1600" dirty="0" smtClean="0"/>
              <a:t> private to Parties A, B, and KDC </a:t>
            </a:r>
            <a:r>
              <a:rPr lang="en-GB" sz="1600" i="1" dirty="0" smtClean="0"/>
              <a:t>during execution of the protocol</a:t>
            </a:r>
          </a:p>
          <a:p>
            <a:r>
              <a:rPr lang="en-GB" sz="1600" u="sng" dirty="0" smtClean="0"/>
              <a:t>Note:</a:t>
            </a:r>
            <a:r>
              <a:rPr lang="en-GB" sz="1600" dirty="0" smtClean="0"/>
              <a:t> (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) and (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) are short-term public </a:t>
            </a:r>
            <a:r>
              <a:rPr lang="en-GB" sz="1600" dirty="0"/>
              <a:t>key pairs of A, resp. </a:t>
            </a:r>
            <a:r>
              <a:rPr lang="en-GB" sz="1600" dirty="0" smtClean="0"/>
              <a:t>B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 smtClean="0"/>
              <a:t>Key transport from KDC to A and B of the key </a:t>
            </a:r>
            <a:r>
              <a:rPr lang="en-GB" sz="1600" i="1" dirty="0" smtClean="0">
                <a:solidFill>
                  <a:srgbClr val="FF0000"/>
                </a:solidFill>
              </a:rPr>
              <a:t>ka</a:t>
            </a:r>
            <a:r>
              <a:rPr lang="en-GB" sz="1600" dirty="0" smtClean="0"/>
              <a:t>, based on key wrap using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AT</a:t>
            </a:r>
            <a:r>
              <a:rPr lang="en-GB" sz="1600" dirty="0" smtClean="0"/>
              <a:t>, resp.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BT</a:t>
            </a:r>
            <a:endParaRPr lang="en-GB" sz="1600" dirty="0" smtClean="0"/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Key agreement between A and B on the shared key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 )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 ) and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s</a:t>
            </a:r>
            <a:r>
              <a:rPr lang="en-GB" sz="1600" i="1" dirty="0" smtClean="0"/>
              <a:t>=</a:t>
            </a:r>
            <a:r>
              <a:rPr lang="en-GB" sz="1600" i="1" dirty="0" err="1" smtClean="0">
                <a:solidFill>
                  <a:schemeClr val="accent6"/>
                </a:solidFill>
              </a:rPr>
              <a:t>kdf</a:t>
            </a:r>
            <a:r>
              <a:rPr lang="en-GB" sz="1600" dirty="0" smtClean="0"/>
              <a:t>(</a:t>
            </a:r>
            <a:r>
              <a:rPr lang="en-GB" sz="1600" i="1" dirty="0" err="1" smtClean="0">
                <a:solidFill>
                  <a:srgbClr val="FF0000"/>
                </a:solidFill>
              </a:rPr>
              <a:t>K</a:t>
            </a:r>
            <a:r>
              <a:rPr lang="en-GB" sz="1600" dirty="0" err="1" smtClean="0"/>
              <a:t>,</a:t>
            </a:r>
            <a:r>
              <a:rPr lang="en-GB" sz="1600" i="1" dirty="0" err="1" smtClean="0">
                <a:solidFill>
                  <a:srgbClr val="FF0000"/>
                </a:solidFill>
              </a:rPr>
              <a:t>ka</a:t>
            </a:r>
            <a:r>
              <a:rPr lang="en-GB" sz="1600" i="1" dirty="0" err="1" smtClean="0"/>
              <a:t>,</a:t>
            </a:r>
            <a:r>
              <a:rPr lang="en-GB" sz="1600" dirty="0" err="1" smtClean="0"/>
              <a:t>A</a:t>
            </a:r>
            <a:r>
              <a:rPr lang="en-GB" sz="1600" i="1" dirty="0" err="1" smtClean="0"/>
              <a:t>,</a:t>
            </a:r>
            <a:r>
              <a:rPr lang="en-GB" sz="1600" dirty="0" err="1" smtClean="0"/>
              <a:t>B</a:t>
            </a:r>
            <a:r>
              <a:rPr lang="en-GB" sz="1600" dirty="0" smtClean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</a:t>
            </a:r>
            <a:r>
              <a:rPr lang="en-GB" sz="1600" dirty="0"/>
              <a:t>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Mutual implicit key authentication between A and B, </a:t>
            </a:r>
            <a:r>
              <a:rPr lang="en-GB" sz="1600" i="1" dirty="0" smtClean="0"/>
              <a:t>provided that</a:t>
            </a:r>
            <a:r>
              <a:rPr lang="en-GB" sz="1600" dirty="0" smtClean="0"/>
              <a:t> both parties have a non-cryptographic</a:t>
            </a:r>
          </a:p>
          <a:p>
            <a:r>
              <a:rPr lang="en-GB" sz="1600" dirty="0" smtClean="0"/>
              <a:t>   way of establishing the identity of the other party (and rely on the KDC to disclose </a:t>
            </a:r>
            <a:r>
              <a:rPr lang="en-GB" sz="1600" i="1" dirty="0" smtClean="0">
                <a:solidFill>
                  <a:srgbClr val="FF0000"/>
                </a:solidFill>
              </a:rPr>
              <a:t>ka</a:t>
            </a:r>
            <a:r>
              <a:rPr lang="en-GB" sz="1600" dirty="0" smtClean="0"/>
              <a:t> to A and B only)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Mutual </a:t>
            </a:r>
            <a:r>
              <a:rPr lang="en-GB" sz="1600" dirty="0"/>
              <a:t>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Perfect forward </a:t>
            </a:r>
            <a:r>
              <a:rPr lang="en-GB" sz="1600" dirty="0" smtClean="0"/>
              <a:t>secrecy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</a:t>
            </a:r>
            <a:r>
              <a:rPr lang="en-GB" sz="1600" dirty="0" smtClean="0"/>
              <a:t>party, irrespective of key control by KDC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Esoteric properties: unknown key-share resilience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73398" cy="276999"/>
          </a:xfrm>
          <a:noFill/>
        </p:spPr>
        <p:txBody>
          <a:bodyPr/>
          <a:lstStyle/>
          <a:p>
            <a:r>
              <a:rPr lang="en-US" dirty="0" smtClean="0"/>
              <a:t>July 6, 2012</a:t>
            </a:r>
          </a:p>
        </p:txBody>
      </p:sp>
      <p:sp>
        <p:nvSpPr>
          <p:cNvPr id="409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-65" charset="0"/>
              </a:rPr>
              <a:t>é Struik (Struik Security Consultancy)</a:t>
            </a:r>
            <a:endParaRPr 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BA9A93A-9D9A-468F-BFB2-6F515685EE43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4101" name="Text Box 2"/>
          <p:cNvSpPr txBox="1">
            <a:spLocks noChangeArrowheads="1"/>
          </p:cNvSpPr>
          <p:nvPr/>
        </p:nvSpPr>
        <p:spPr bwMode="auto">
          <a:xfrm>
            <a:off x="2544199" y="533400"/>
            <a:ext cx="4201664" cy="3046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 (1)</a:t>
            </a:r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0" y="1143000"/>
            <a:ext cx="9144000" cy="319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Public-Key Key Agreement:</a:t>
            </a:r>
          </a:p>
          <a:p>
            <a:pPr marL="457200" indent="-457200"/>
            <a:r>
              <a:rPr lang="en-US" sz="1600" dirty="0" smtClean="0"/>
              <a:t>Two devices A and B derive a shared key (key agreement) and show that these have computed correctly</a:t>
            </a:r>
          </a:p>
          <a:p>
            <a:pPr marL="457200" indent="-457200"/>
            <a:r>
              <a:rPr lang="en-US" sz="1600" dirty="0" smtClean="0"/>
              <a:t>(key 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>
              <a:buAutoNum type="alphaLcParenBoth"/>
            </a:pPr>
            <a:r>
              <a:rPr lang="en-US" sz="1600" dirty="0" smtClean="0"/>
              <a:t>Both devices do have (access to) a certificate of their public key, issued by a mutually trusted third party (certificate authority).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have access do share a </a:t>
            </a:r>
            <a:r>
              <a:rPr lang="en-US" sz="1600" b="1" i="1" dirty="0" smtClean="0"/>
              <a:t>weak</a:t>
            </a:r>
            <a:r>
              <a:rPr lang="en-US" sz="1600" dirty="0" smtClean="0"/>
              <a:t> secret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have (access to) a certificate of their public key, but cannot verify each others certificate.</a:t>
            </a:r>
          </a:p>
          <a:p>
            <a:pPr marL="457200" indent="-457200">
              <a:buFontTx/>
              <a:buAutoNum type="alphaLcParenBoth" startAt="2"/>
            </a:pPr>
            <a:endParaRPr lang="en-US" sz="1600" dirty="0" smtClean="0"/>
          </a:p>
          <a:p>
            <a:pPr marL="457200" indent="-457200"/>
            <a:endParaRPr lang="en-US" sz="1600" dirty="0" smtClean="0"/>
          </a:p>
        </p:txBody>
      </p:sp>
      <p:grpSp>
        <p:nvGrpSpPr>
          <p:cNvPr id="2" name="Group 35"/>
          <p:cNvGrpSpPr/>
          <p:nvPr/>
        </p:nvGrpSpPr>
        <p:grpSpPr>
          <a:xfrm>
            <a:off x="609600" y="4800600"/>
            <a:ext cx="2710029" cy="581799"/>
            <a:chOff x="533400" y="4267200"/>
            <a:chExt cx="2710029" cy="581799"/>
          </a:xfrm>
        </p:grpSpPr>
        <p:grpSp>
          <p:nvGrpSpPr>
            <p:cNvPr id="3" name="Group 153"/>
            <p:cNvGrpSpPr>
              <a:grpSpLocks/>
            </p:cNvGrpSpPr>
            <p:nvPr/>
          </p:nvGrpSpPr>
          <p:grpSpPr bwMode="auto">
            <a:xfrm>
              <a:off x="533400" y="4267200"/>
              <a:ext cx="2514600" cy="581799"/>
              <a:chOff x="533400" y="1524000"/>
              <a:chExt cx="2514600" cy="582574"/>
            </a:xfrm>
          </p:grpSpPr>
          <p:grpSp>
            <p:nvGrpSpPr>
              <p:cNvPr id="4" name="Group 112"/>
              <p:cNvGrpSpPr>
                <a:grpSpLocks/>
              </p:cNvGrpSpPr>
              <p:nvPr/>
            </p:nvGrpSpPr>
            <p:grpSpPr bwMode="auto">
              <a:xfrm>
                <a:off x="762000" y="1524000"/>
                <a:ext cx="457200" cy="304800"/>
                <a:chOff x="3733800" y="990600"/>
                <a:chExt cx="457200" cy="304800"/>
              </a:xfrm>
            </p:grpSpPr>
            <p:sp>
              <p:nvSpPr>
                <p:cNvPr id="46" name="Rectangle 7"/>
                <p:cNvSpPr>
                  <a:spLocks noChangeArrowheads="1"/>
                </p:cNvSpPr>
                <p:nvPr/>
              </p:nvSpPr>
              <p:spPr bwMode="auto">
                <a:xfrm>
                  <a:off x="3733800" y="990600"/>
                  <a:ext cx="457200" cy="304800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47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801270" y="990600"/>
                  <a:ext cx="295274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A</a:t>
                  </a:r>
                </a:p>
              </p:txBody>
            </p:sp>
          </p:grpSp>
          <p:grpSp>
            <p:nvGrpSpPr>
              <p:cNvPr id="5" name="Group 113"/>
              <p:cNvGrpSpPr>
                <a:grpSpLocks/>
              </p:cNvGrpSpPr>
              <p:nvPr/>
            </p:nvGrpSpPr>
            <p:grpSpPr bwMode="auto">
              <a:xfrm>
                <a:off x="2590800" y="1524000"/>
                <a:ext cx="457200" cy="304800"/>
                <a:chOff x="5562600" y="990600"/>
                <a:chExt cx="457200" cy="304800"/>
              </a:xfrm>
            </p:grpSpPr>
            <p:sp>
              <p:nvSpPr>
                <p:cNvPr id="44" name="Rectangle 11"/>
                <p:cNvSpPr>
                  <a:spLocks noChangeArrowheads="1"/>
                </p:cNvSpPr>
                <p:nvPr/>
              </p:nvSpPr>
              <p:spPr bwMode="auto">
                <a:xfrm>
                  <a:off x="5562600" y="990600"/>
                  <a:ext cx="457200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45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5634078" y="990600"/>
                  <a:ext cx="287258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B</a:t>
                  </a:r>
                </a:p>
              </p:txBody>
            </p:sp>
          </p:grpSp>
          <p:cxnSp>
            <p:nvCxnSpPr>
              <p:cNvPr id="41" name="Straight Connector 156"/>
              <p:cNvCxnSpPr>
                <a:cxnSpLocks noChangeShapeType="1"/>
              </p:cNvCxnSpPr>
              <p:nvPr/>
            </p:nvCxnSpPr>
            <p:spPr bwMode="auto">
              <a:xfrm>
                <a:off x="1295400" y="1676400"/>
                <a:ext cx="121920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</p:cxnSp>
          <p:sp>
            <p:nvSpPr>
              <p:cNvPr id="42" name="TextBox 41"/>
              <p:cNvSpPr txBox="1"/>
              <p:nvPr/>
            </p:nvSpPr>
            <p:spPr>
              <a:xfrm>
                <a:off x="533400" y="1829206"/>
                <a:ext cx="817853" cy="27736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CA" dirty="0"/>
                  <a:t>(A: </a:t>
                </a:r>
                <a:r>
                  <a:rPr lang="en-CA" i="1" dirty="0">
                    <a:solidFill>
                      <a:srgbClr val="FF0000"/>
                    </a:solidFill>
                  </a:rPr>
                  <a:t>a</a:t>
                </a:r>
                <a:r>
                  <a:rPr lang="en-CA" i="1" dirty="0"/>
                  <a:t>, </a:t>
                </a:r>
                <a:r>
                  <a:rPr lang="en-CA" i="1" dirty="0">
                    <a:solidFill>
                      <a:schemeClr val="accent2">
                        <a:lumMod val="75000"/>
                      </a:schemeClr>
                    </a:solidFill>
                  </a:rPr>
                  <a:t>Q</a:t>
                </a:r>
                <a:r>
                  <a:rPr lang="en-CA" baseline="-25000" dirty="0">
                    <a:solidFill>
                      <a:schemeClr val="accent2">
                        <a:lumMod val="75000"/>
                      </a:schemeClr>
                    </a:solidFill>
                  </a:rPr>
                  <a:t>A</a:t>
                </a:r>
                <a:r>
                  <a:rPr lang="en-CA" dirty="0"/>
                  <a:t>)</a:t>
                </a:r>
                <a:endParaRPr lang="en-CA" i="1" dirty="0"/>
              </a:p>
            </p:txBody>
          </p:sp>
          <p:sp>
            <p:nvSpPr>
              <p:cNvPr id="43" name="TextBox 158"/>
              <p:cNvSpPr txBox="1">
                <a:spLocks noChangeArrowheads="1"/>
              </p:cNvSpPr>
              <p:nvPr/>
            </p:nvSpPr>
            <p:spPr bwMode="auto">
              <a:xfrm>
                <a:off x="2362200" y="1828800"/>
                <a:ext cx="184731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CA" i="1"/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2438400" y="4572000"/>
              <a:ext cx="805029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dirty="0"/>
                <a:t>(B: </a:t>
              </a:r>
              <a:r>
                <a:rPr lang="en-CA" i="1" dirty="0">
                  <a:solidFill>
                    <a:srgbClr val="FF0000"/>
                  </a:solidFill>
                </a:rPr>
                <a:t>b</a:t>
              </a:r>
              <a:r>
                <a:rPr lang="en-CA" i="1" dirty="0"/>
                <a:t>, </a:t>
              </a:r>
              <a:r>
                <a:rPr lang="en-CA" i="1" dirty="0">
                  <a:solidFill>
                    <a:schemeClr val="accent2">
                      <a:lumMod val="75000"/>
                    </a:schemeClr>
                  </a:solidFill>
                </a:rPr>
                <a:t>Q</a:t>
              </a:r>
              <a:r>
                <a:rPr lang="en-CA" baseline="-25000" dirty="0">
                  <a:solidFill>
                    <a:schemeClr val="accent2">
                      <a:lumMod val="75000"/>
                    </a:schemeClr>
                  </a:solidFill>
                </a:rPr>
                <a:t>B</a:t>
              </a:r>
              <a:r>
                <a:rPr lang="en-CA" dirty="0"/>
                <a:t>)</a:t>
              </a:r>
              <a:endParaRPr lang="en-CA" i="1" dirty="0"/>
            </a:p>
          </p:txBody>
        </p:sp>
      </p:grpSp>
      <p:grpSp>
        <p:nvGrpSpPr>
          <p:cNvPr id="6" name="Group 47"/>
          <p:cNvGrpSpPr/>
          <p:nvPr/>
        </p:nvGrpSpPr>
        <p:grpSpPr>
          <a:xfrm>
            <a:off x="4414838" y="4205288"/>
            <a:ext cx="4270735" cy="2232025"/>
            <a:chOff x="4338638" y="3671888"/>
            <a:chExt cx="4270735" cy="2232025"/>
          </a:xfrm>
        </p:grpSpPr>
        <p:grpSp>
          <p:nvGrpSpPr>
            <p:cNvPr id="7" name="Group 164"/>
            <p:cNvGrpSpPr>
              <a:grpSpLocks/>
            </p:cNvGrpSpPr>
            <p:nvPr/>
          </p:nvGrpSpPr>
          <p:grpSpPr bwMode="auto">
            <a:xfrm>
              <a:off x="4838700" y="4953000"/>
              <a:ext cx="457200" cy="304800"/>
              <a:chOff x="3733800" y="990600"/>
              <a:chExt cx="457200" cy="304800"/>
            </a:xfrm>
          </p:grpSpPr>
          <p:sp>
            <p:nvSpPr>
              <p:cNvPr id="71" name="Rectangle 7"/>
              <p:cNvSpPr>
                <a:spLocks noChangeArrowheads="1"/>
              </p:cNvSpPr>
              <p:nvPr/>
            </p:nvSpPr>
            <p:spPr bwMode="auto">
              <a:xfrm>
                <a:off x="3733800" y="990600"/>
                <a:ext cx="457200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2" name="Text Box 8"/>
              <p:cNvSpPr txBox="1">
                <a:spLocks noChangeArrowheads="1"/>
              </p:cNvSpPr>
              <p:nvPr/>
            </p:nvSpPr>
            <p:spPr bwMode="auto">
              <a:xfrm>
                <a:off x="3801270" y="990600"/>
                <a:ext cx="2952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A</a:t>
                </a:r>
              </a:p>
            </p:txBody>
          </p:sp>
        </p:grpSp>
        <p:grpSp>
          <p:nvGrpSpPr>
            <p:cNvPr id="8" name="Group 167"/>
            <p:cNvGrpSpPr>
              <a:grpSpLocks/>
            </p:cNvGrpSpPr>
            <p:nvPr/>
          </p:nvGrpSpPr>
          <p:grpSpPr bwMode="auto">
            <a:xfrm>
              <a:off x="6667500" y="4953000"/>
              <a:ext cx="457200" cy="304800"/>
              <a:chOff x="5562600" y="990600"/>
              <a:chExt cx="457200" cy="304800"/>
            </a:xfrm>
          </p:grpSpPr>
          <p:sp>
            <p:nvSpPr>
              <p:cNvPr id="66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0" name="Text Box 12"/>
              <p:cNvSpPr txBox="1">
                <a:spLocks noChangeArrowheads="1"/>
              </p:cNvSpPr>
              <p:nvPr/>
            </p:nvSpPr>
            <p:spPr bwMode="auto">
              <a:xfrm>
                <a:off x="5634078" y="990600"/>
                <a:ext cx="28725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B</a:t>
                </a:r>
              </a:p>
            </p:txBody>
          </p:sp>
        </p:grpSp>
        <p:cxnSp>
          <p:nvCxnSpPr>
            <p:cNvPr id="51" name="Straight Connector 170"/>
            <p:cNvCxnSpPr>
              <a:cxnSpLocks noChangeShapeType="1"/>
            </p:cNvCxnSpPr>
            <p:nvPr/>
          </p:nvCxnSpPr>
          <p:spPr bwMode="auto">
            <a:xfrm>
              <a:off x="5372100" y="5105400"/>
              <a:ext cx="12192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grpSp>
          <p:nvGrpSpPr>
            <p:cNvPr id="9" name="Group 171"/>
            <p:cNvGrpSpPr>
              <a:grpSpLocks/>
            </p:cNvGrpSpPr>
            <p:nvPr/>
          </p:nvGrpSpPr>
          <p:grpSpPr bwMode="auto">
            <a:xfrm>
              <a:off x="5715000" y="3962400"/>
              <a:ext cx="508000" cy="304800"/>
              <a:chOff x="5524185" y="990600"/>
              <a:chExt cx="508473" cy="304800"/>
            </a:xfrm>
          </p:grpSpPr>
          <p:sp>
            <p:nvSpPr>
              <p:cNvPr id="64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65" name="Text Box 12"/>
              <p:cNvSpPr txBox="1">
                <a:spLocks noChangeArrowheads="1"/>
              </p:cNvSpPr>
              <p:nvPr/>
            </p:nvSpPr>
            <p:spPr bwMode="auto">
              <a:xfrm>
                <a:off x="5524185" y="990600"/>
                <a:ext cx="508473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KDC</a:t>
                </a:r>
              </a:p>
            </p:txBody>
          </p:sp>
        </p:grpSp>
        <p:cxnSp>
          <p:nvCxnSpPr>
            <p:cNvPr id="53" name="Straight Connector 174"/>
            <p:cNvCxnSpPr>
              <a:cxnSpLocks noChangeShapeType="1"/>
            </p:cNvCxnSpPr>
            <p:nvPr/>
          </p:nvCxnSpPr>
          <p:spPr bwMode="auto">
            <a:xfrm flipH="1" flipV="1">
              <a:off x="6362700" y="4343400"/>
              <a:ext cx="457200" cy="4572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</p:spPr>
        </p:cxnSp>
        <p:sp>
          <p:nvSpPr>
            <p:cNvPr id="54" name="Rectangle 175"/>
            <p:cNvSpPr>
              <a:spLocks noChangeArrowheads="1"/>
            </p:cNvSpPr>
            <p:nvPr/>
          </p:nvSpPr>
          <p:spPr bwMode="auto">
            <a:xfrm>
              <a:off x="6286500" y="3810000"/>
              <a:ext cx="185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 i="1" baseline="-25000"/>
            </a:p>
            <a:p>
              <a:endParaRPr lang="en-CA" i="1"/>
            </a:p>
          </p:txBody>
        </p:sp>
        <p:sp>
          <p:nvSpPr>
            <p:cNvPr id="55" name="TextBox 176"/>
            <p:cNvSpPr txBox="1">
              <a:spLocks noChangeArrowheads="1"/>
            </p:cNvSpPr>
            <p:nvPr/>
          </p:nvSpPr>
          <p:spPr bwMode="auto">
            <a:xfrm>
              <a:off x="4648200" y="3810000"/>
              <a:ext cx="107593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(A,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baseline="-25000" dirty="0">
                  <a:solidFill>
                    <a:srgbClr val="0070C0"/>
                  </a:solidFill>
                </a:rPr>
                <a:t>A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648200" y="4038600"/>
              <a:ext cx="1101584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(B,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baseline="-25000" dirty="0">
                  <a:solidFill>
                    <a:srgbClr val="0070C0"/>
                  </a:solidFill>
                </a:rPr>
                <a:t>B</a:t>
              </a:r>
              <a:r>
                <a:rPr lang="en-GB" dirty="0"/>
                <a:t>)</a:t>
              </a: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</a:p>
            <a:p>
              <a:pPr>
                <a:defRPr/>
              </a:pP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GB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endParaRPr lang="en-CA" dirty="0"/>
            </a:p>
            <a:p>
              <a:pPr>
                <a:defRPr/>
              </a:pPr>
              <a:endParaRPr lang="en-GB" dirty="0"/>
            </a:p>
            <a:p>
              <a:pPr>
                <a:defRPr/>
              </a:pPr>
              <a:endParaRPr lang="en-GB" dirty="0"/>
            </a:p>
            <a:p>
              <a:pPr>
                <a:defRPr/>
              </a:pPr>
              <a:endParaRPr lang="en-GB" dirty="0"/>
            </a:p>
            <a:p>
              <a:pPr>
                <a:defRPr/>
              </a:pPr>
              <a:endParaRPr lang="en-CA" i="1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343400" y="5257800"/>
              <a:ext cx="139493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i="1" dirty="0"/>
                <a:t>A</a:t>
              </a:r>
              <a:r>
                <a:rPr lang="en-CA" dirty="0"/>
                <a:t>: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a</a:t>
              </a:r>
              <a:r>
                <a:rPr lang="en-CA" i="1" dirty="0"/>
                <a:t>, </a:t>
              </a:r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(A,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baseline="-25000" dirty="0">
                  <a:solidFill>
                    <a:srgbClr val="0070C0"/>
                  </a:solidFill>
                </a:rPr>
                <a:t>A</a:t>
              </a:r>
              <a:r>
                <a:rPr lang="en-GB" dirty="0"/>
                <a:t>)</a:t>
              </a:r>
            </a:p>
            <a:p>
              <a:pPr>
                <a:defRPr/>
              </a:pPr>
              <a:r>
                <a:rPr lang="en-GB" i="1" dirty="0"/>
                <a:t>     </a:t>
              </a: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GB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endParaRPr lang="en-CA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477000" y="5257800"/>
              <a:ext cx="1406525" cy="64611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i="1" dirty="0"/>
                <a:t>B</a:t>
              </a:r>
              <a:r>
                <a:rPr lang="en-CA" dirty="0"/>
                <a:t>:</a:t>
              </a:r>
              <a:r>
                <a:rPr lang="en-CA" dirty="0">
                  <a:solidFill>
                    <a:srgbClr val="FF0000"/>
                  </a:solidFill>
                </a:rPr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</a:t>
              </a:r>
              <a:r>
                <a:rPr lang="en-CA" i="1" dirty="0"/>
                <a:t>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i="1" baseline="-25000" dirty="0">
                  <a:solidFill>
                    <a:srgbClr val="0070C0"/>
                  </a:solidFill>
                </a:rPr>
                <a:t>B</a:t>
              </a:r>
              <a:r>
                <a:rPr lang="en-GB" dirty="0"/>
                <a:t>)</a:t>
              </a:r>
              <a:r>
                <a:rPr lang="en-GB" i="1" dirty="0"/>
                <a:t> </a:t>
              </a:r>
            </a:p>
            <a:p>
              <a:pPr>
                <a:defRPr/>
              </a:pPr>
              <a:r>
                <a:rPr lang="en-GB" i="1" dirty="0"/>
                <a:t>    </a:t>
              </a: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GB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endParaRPr lang="en-GB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>
                <a:defRPr/>
              </a:pPr>
              <a:endParaRPr lang="en-CA" i="1" dirty="0"/>
            </a:p>
          </p:txBody>
        </p:sp>
        <p:sp>
          <p:nvSpPr>
            <p:cNvPr id="59" name="Rectangle 182"/>
            <p:cNvSpPr>
              <a:spLocks noChangeArrowheads="1"/>
            </p:cNvSpPr>
            <p:nvPr/>
          </p:nvSpPr>
          <p:spPr bwMode="auto">
            <a:xfrm>
              <a:off x="4338638" y="3671888"/>
              <a:ext cx="223837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i="1"/>
                <a:t> </a:t>
              </a:r>
              <a:endParaRPr lang="en-CA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7620000" y="4267200"/>
              <a:ext cx="98937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dirty="0"/>
                <a:t>(CA: </a:t>
              </a:r>
              <a:r>
                <a:rPr lang="en-CA" i="1" dirty="0">
                  <a:solidFill>
                    <a:srgbClr val="FF0000"/>
                  </a:solidFill>
                </a:rPr>
                <a:t>d</a:t>
              </a:r>
              <a:r>
                <a:rPr lang="en-CA" i="1" dirty="0"/>
                <a:t>, </a:t>
              </a:r>
              <a:r>
                <a:rPr lang="en-CA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CA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r>
                <a:rPr lang="en-CA" dirty="0"/>
                <a:t>)</a:t>
              </a:r>
              <a:endParaRPr lang="en-CA" i="1" dirty="0"/>
            </a:p>
          </p:txBody>
        </p:sp>
        <p:grpSp>
          <p:nvGrpSpPr>
            <p:cNvPr id="10" name="Group 6"/>
            <p:cNvGrpSpPr>
              <a:grpSpLocks/>
            </p:cNvGrpSpPr>
            <p:nvPr/>
          </p:nvGrpSpPr>
          <p:grpSpPr bwMode="auto">
            <a:xfrm>
              <a:off x="7772400" y="3962400"/>
              <a:ext cx="474663" cy="304800"/>
              <a:chOff x="816" y="912"/>
              <a:chExt cx="299" cy="192"/>
            </a:xfrm>
          </p:grpSpPr>
          <p:sp>
            <p:nvSpPr>
              <p:cNvPr id="62" name="Rectangle 7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63" name="Text Box 8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251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CA</a:t>
                </a:r>
              </a:p>
            </p:txBody>
          </p:sp>
        </p:grpSp>
      </p:grpSp>
      <p:sp>
        <p:nvSpPr>
          <p:cNvPr id="73" name="Text Box 57"/>
          <p:cNvSpPr txBox="1">
            <a:spLocks noChangeArrowheads="1"/>
          </p:cNvSpPr>
          <p:nvPr/>
        </p:nvSpPr>
        <p:spPr bwMode="auto">
          <a:xfrm>
            <a:off x="361269" y="3886200"/>
            <a:ext cx="3486532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 dirty="0" smtClean="0"/>
              <a:t>(a), (b), (c) Peer-to-Peer Key Establishment</a:t>
            </a:r>
            <a:endParaRPr lang="en-US" sz="1400" b="1" dirty="0"/>
          </a:p>
        </p:txBody>
      </p:sp>
      <p:sp>
        <p:nvSpPr>
          <p:cNvPr id="74" name="Text Box 57"/>
          <p:cNvSpPr txBox="1">
            <a:spLocks noChangeArrowheads="1"/>
          </p:cNvSpPr>
          <p:nvPr/>
        </p:nvSpPr>
        <p:spPr bwMode="auto">
          <a:xfrm>
            <a:off x="4800600" y="3886200"/>
            <a:ext cx="3817007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 dirty="0" smtClean="0"/>
              <a:t>(d) Key Establishment with Online </a:t>
            </a:r>
            <a:r>
              <a:rPr lang="en-US" sz="1400" b="1" dirty="0"/>
              <a:t>T</a:t>
            </a:r>
            <a:r>
              <a:rPr lang="en-US" sz="1400" b="1" dirty="0" smtClean="0"/>
              <a:t>hird </a:t>
            </a:r>
            <a:r>
              <a:rPr lang="en-US" sz="1400" b="1" dirty="0"/>
              <a:t>P</a:t>
            </a:r>
            <a:r>
              <a:rPr lang="en-US" sz="1400" b="1" dirty="0" smtClean="0"/>
              <a:t>arty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54086" y="6475413"/>
            <a:ext cx="2689839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 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FA100AE-CD11-4A34-A7AD-806EE4215E72}" type="slidenum">
              <a:rPr lang="en-US"/>
              <a:pPr/>
              <a:t>35</a:t>
            </a:fld>
            <a:endParaRPr lang="en-US"/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146385" y="533400"/>
            <a:ext cx="699569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(a) with Certificates </a:t>
            </a:r>
            <a:r>
              <a:rPr lang="en-US" sz="2400" b="1" dirty="0"/>
              <a:t>(1)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0" y="1066800"/>
            <a:ext cx="2286000" cy="1828800"/>
            <a:chOff x="480" y="816"/>
            <a:chExt cx="1440" cy="115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80" y="816"/>
              <a:ext cx="288" cy="192"/>
              <a:chOff x="816" y="912"/>
              <a:chExt cx="288" cy="192"/>
            </a:xfrm>
          </p:grpSpPr>
          <p:sp>
            <p:nvSpPr>
              <p:cNvPr id="7578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783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sp>
          <p:nvSpPr>
            <p:cNvPr id="75784" name="Line 8"/>
            <p:cNvSpPr>
              <a:spLocks noChangeShapeType="1"/>
            </p:cNvSpPr>
            <p:nvPr/>
          </p:nvSpPr>
          <p:spPr bwMode="auto">
            <a:xfrm>
              <a:off x="624" y="100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632" y="816"/>
              <a:ext cx="288" cy="192"/>
              <a:chOff x="816" y="912"/>
              <a:chExt cx="288" cy="192"/>
            </a:xfrm>
          </p:grpSpPr>
          <p:sp>
            <p:nvSpPr>
              <p:cNvPr id="75786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787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75788" name="Line 12"/>
            <p:cNvSpPr>
              <a:spLocks noChangeShapeType="1"/>
            </p:cNvSpPr>
            <p:nvPr/>
          </p:nvSpPr>
          <p:spPr bwMode="auto">
            <a:xfrm>
              <a:off x="1776" y="100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89" name="Line 13"/>
            <p:cNvSpPr>
              <a:spLocks noChangeShapeType="1"/>
            </p:cNvSpPr>
            <p:nvPr/>
          </p:nvSpPr>
          <p:spPr bwMode="auto">
            <a:xfrm>
              <a:off x="624" y="120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0" name="Line 14"/>
            <p:cNvSpPr>
              <a:spLocks noChangeShapeType="1"/>
            </p:cNvSpPr>
            <p:nvPr/>
          </p:nvSpPr>
          <p:spPr bwMode="auto">
            <a:xfrm flipH="1">
              <a:off x="624" y="141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1" name="Line 15"/>
            <p:cNvSpPr>
              <a:spLocks noChangeShapeType="1"/>
            </p:cNvSpPr>
            <p:nvPr/>
          </p:nvSpPr>
          <p:spPr bwMode="auto">
            <a:xfrm>
              <a:off x="624" y="1617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2" name="Text Box 16"/>
            <p:cNvSpPr txBox="1">
              <a:spLocks noChangeArrowheads="1"/>
            </p:cNvSpPr>
            <p:nvPr/>
          </p:nvSpPr>
          <p:spPr bwMode="auto">
            <a:xfrm>
              <a:off x="576" y="1031"/>
              <a:ext cx="12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>
                  <a:solidFill>
                    <a:srgbClr val="0070C0"/>
                  </a:solidFill>
                </a:rPr>
                <a:t>X</a:t>
              </a:r>
              <a:r>
                <a:rPr lang="en-US" i="1" dirty="0"/>
                <a:t>, Certificate </a:t>
              </a:r>
              <a:r>
                <a:rPr lang="en-US" i="1" dirty="0" smtClean="0">
                  <a:solidFill>
                    <a:srgbClr val="0070C0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A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75793" name="Rectangle 17"/>
            <p:cNvSpPr>
              <a:spLocks noChangeArrowheads="1"/>
            </p:cNvSpPr>
            <p:nvPr/>
          </p:nvSpPr>
          <p:spPr bwMode="auto">
            <a:xfrm>
              <a:off x="672" y="1248"/>
              <a:ext cx="115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dirty="0"/>
                <a:t>Random </a:t>
              </a:r>
              <a:r>
                <a:rPr lang="en-US" i="1" dirty="0">
                  <a:solidFill>
                    <a:srgbClr val="0070C0"/>
                  </a:solidFill>
                </a:rPr>
                <a:t>Y,</a:t>
              </a:r>
              <a:r>
                <a:rPr lang="en-US" i="1" dirty="0"/>
                <a:t> </a:t>
              </a:r>
              <a:r>
                <a:rPr lang="en-US" i="1" dirty="0" smtClean="0"/>
                <a:t>Certificate </a:t>
              </a:r>
              <a:r>
                <a:rPr lang="en-US" i="1" dirty="0" smtClean="0">
                  <a:solidFill>
                    <a:srgbClr val="0070C0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B</a:t>
              </a:r>
              <a:endParaRPr lang="en-US" baseline="-25000" dirty="0"/>
            </a:p>
          </p:txBody>
        </p:sp>
        <p:sp>
          <p:nvSpPr>
            <p:cNvPr id="75794" name="Line 18"/>
            <p:cNvSpPr>
              <a:spLocks noChangeShapeType="1"/>
            </p:cNvSpPr>
            <p:nvPr/>
          </p:nvSpPr>
          <p:spPr bwMode="auto">
            <a:xfrm>
              <a:off x="631" y="1823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5" name="Text Box 19"/>
            <p:cNvSpPr txBox="1">
              <a:spLocks noChangeArrowheads="1"/>
            </p:cNvSpPr>
            <p:nvPr/>
          </p:nvSpPr>
          <p:spPr bwMode="auto">
            <a:xfrm>
              <a:off x="681" y="1463"/>
              <a:ext cx="99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rgbClr val="0070C0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sp>
          <p:nvSpPr>
            <p:cNvPr id="75796" name="Rectangle 20"/>
            <p:cNvSpPr>
              <a:spLocks noChangeArrowheads="1"/>
            </p:cNvSpPr>
            <p:nvPr/>
          </p:nvSpPr>
          <p:spPr bwMode="auto">
            <a:xfrm>
              <a:off x="720" y="1680"/>
              <a:ext cx="9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rgbClr val="0070C0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</p:grp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short-term (ephemeral) public key pair and</a:t>
            </a:r>
          </a:p>
          <a:p>
            <a:pPr eaLnBrk="1" hangingPunct="1"/>
            <a:r>
              <a:rPr lang="en-US" sz="1600" dirty="0"/>
              <a:t>   communicates this ephemeral public key to the other party (but not the private key).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static and ephemeral</a:t>
            </a:r>
          </a:p>
          <a:p>
            <a:pPr eaLnBrk="1" hangingPunct="1"/>
            <a:r>
              <a:rPr lang="en-US" sz="1600" dirty="0"/>
              <a:t>  elliptic curve points it received from the other party and based on the static and ephemeral</a:t>
            </a:r>
          </a:p>
          <a:p>
            <a:pPr eaLnBrk="1" hangingPunct="1"/>
            <a:r>
              <a:rPr lang="en-US" sz="1600" dirty="0"/>
              <a:t>  private keys it generated itself. Due to the properties of elliptic curve, either party indeed arrives</a:t>
            </a:r>
          </a:p>
          <a:p>
            <a:pPr eaLnBrk="1" hangingPunct="1"/>
            <a:r>
              <a:rPr lang="en-US" sz="1600" dirty="0"/>
              <a:t>  at the same shared key.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authentication. </a:t>
            </a:r>
            <a:r>
              <a:rPr lang="en-US" sz="1600" dirty="0"/>
              <a:t>Each party verifies the authenticity of the long-term static key of the other</a:t>
            </a:r>
          </a:p>
          <a:p>
            <a:pPr eaLnBrk="1" hangingPunct="1"/>
            <a:r>
              <a:rPr lang="en-US" sz="1600" dirty="0"/>
              <a:t>  party, to obtain evidence that the only party that may be capable of computing the shared key is,</a:t>
            </a:r>
          </a:p>
          <a:p>
            <a:pPr eaLnBrk="1" hangingPunct="1"/>
            <a:r>
              <a:rPr lang="en-US" sz="1600" dirty="0"/>
              <a:t> indeed, its perceived communicating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sp>
        <p:nvSpPr>
          <p:cNvPr id="75799" name="Text Box 23"/>
          <p:cNvSpPr txBox="1">
            <a:spLocks noChangeArrowheads="1"/>
          </p:cNvSpPr>
          <p:nvPr/>
        </p:nvSpPr>
        <p:spPr bwMode="auto">
          <a:xfrm>
            <a:off x="4464050" y="1560513"/>
            <a:ext cx="451802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i="1"/>
              <a:t>Note: </a:t>
            </a:r>
            <a:r>
              <a:rPr lang="en-US"/>
              <a:t>Certificate of the static public keys do not need to be </a:t>
            </a:r>
          </a:p>
          <a:p>
            <a:pPr eaLnBrk="1" hangingPunct="1"/>
            <a:r>
              <a:rPr lang="en-US"/>
              <a:t>communicated, if pre-established between parties. This does, however,</a:t>
            </a:r>
          </a:p>
          <a:p>
            <a:pPr eaLnBrk="1" hangingPunct="1"/>
            <a:r>
              <a:rPr lang="en-US"/>
              <a:t>require storage of status information.</a:t>
            </a:r>
            <a:endParaRPr lang="en-US" i="1"/>
          </a:p>
        </p:txBody>
      </p:sp>
      <p:grpSp>
        <p:nvGrpSpPr>
          <p:cNvPr id="27" name="Group 26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8" name="Flowchart: Connector 27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Flowchart: Connector 28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0" name="Straight Connector 29"/>
            <p:cNvCxnSpPr>
              <a:stCxn id="29" idx="4"/>
              <a:endCxn id="28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" name="Flowchart: Connector 30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36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090451" y="533400"/>
            <a:ext cx="707264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(a) with Certificates (2) 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50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elliptic curve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un-keyed 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pPr>
              <a:buFont typeface="Wingdings" pitchFamily="2" charset="2"/>
              <a:buChar char="§"/>
            </a:pPr>
            <a:r>
              <a:rPr lang="en-GB" sz="1600" i="1" baseline="-25000" dirty="0"/>
              <a:t> </a:t>
            </a:r>
            <a:r>
              <a:rPr lang="en-GB" sz="1600" dirty="0"/>
              <a:t>Distribution of authentic long-term public keys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A</a:t>
            </a:r>
            <a:r>
              <a:rPr lang="en-GB" sz="1600" dirty="0" smtClean="0"/>
              <a:t> </a:t>
            </a:r>
            <a:r>
              <a:rPr lang="en-GB" sz="1600" dirty="0"/>
              <a:t>and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B</a:t>
            </a:r>
            <a:r>
              <a:rPr lang="en-GB" sz="1600" dirty="0" smtClean="0"/>
              <a:t>, using certificates</a:t>
            </a:r>
            <a:endParaRPr lang="en-GB" sz="1600" baseline="-25000" dirty="0">
              <a:solidFill>
                <a:schemeClr val="accent2"/>
              </a:solidFill>
            </a:endParaRPr>
          </a:p>
          <a:p>
            <a:endParaRPr lang="en-GB" sz="1600" i="1" dirty="0"/>
          </a:p>
          <a:p>
            <a:r>
              <a:rPr lang="en-GB" sz="1600" i="1" dirty="0"/>
              <a:t>Constraints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dirty="0"/>
              <a:t>and </a:t>
            </a:r>
            <a:r>
              <a:rPr lang="en-GB" sz="1600" i="1" dirty="0">
                <a:solidFill>
                  <a:srgbClr val="0070C0"/>
                </a:solidFill>
              </a:rPr>
              <a:t>Y</a:t>
            </a:r>
            <a:r>
              <a:rPr lang="en-GB" sz="1600" dirty="0"/>
              <a:t> shall be generated at random (ephemeral elliptic curve points)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 smtClean="0"/>
              <a:t>Long-term private keys </a:t>
            </a:r>
            <a:r>
              <a:rPr lang="en-GB" sz="1600" i="1" dirty="0" err="1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r>
              <a:rPr lang="en-GB" sz="1600" i="1" dirty="0" smtClean="0"/>
              <a:t> </a:t>
            </a:r>
            <a:r>
              <a:rPr lang="en-GB" sz="1600" dirty="0"/>
              <a:t>and </a:t>
            </a:r>
            <a:r>
              <a:rPr lang="en-GB" sz="1600" i="1" dirty="0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smtClean="0">
                <a:solidFill>
                  <a:srgbClr val="FF0000"/>
                </a:solidFill>
              </a:rPr>
              <a:t>B</a:t>
            </a:r>
            <a:r>
              <a:rPr lang="en-GB" sz="1600" dirty="0" smtClean="0"/>
              <a:t> </a:t>
            </a:r>
            <a:r>
              <a:rPr lang="en-GB" sz="1600" dirty="0"/>
              <a:t>private to Party A, resp. Party </a:t>
            </a:r>
            <a:r>
              <a:rPr lang="en-GB" sz="1600" dirty="0" smtClean="0"/>
              <a:t>B, and </a:t>
            </a:r>
            <a:r>
              <a:rPr lang="en-GB" sz="1600" i="1" dirty="0" smtClean="0"/>
              <a:t>valid during execution of protocol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Short-term private keys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 </a:t>
            </a:r>
            <a:r>
              <a:rPr lang="en-GB" sz="1600" dirty="0" smtClean="0"/>
              <a:t>and 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dirty="0" smtClean="0"/>
              <a:t> private to Party A, resp. Party B and </a:t>
            </a:r>
            <a:r>
              <a:rPr lang="en-GB" sz="1600" i="1" dirty="0" smtClean="0"/>
              <a:t>valid during execution of protocol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Each party shall have access to the public key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CA</a:t>
            </a:r>
            <a:r>
              <a:rPr lang="en-GB" sz="1600" baseline="-25000" dirty="0" smtClean="0"/>
              <a:t> </a:t>
            </a:r>
            <a:r>
              <a:rPr lang="en-GB" sz="1600" dirty="0" smtClean="0"/>
              <a:t> used to certify the other party’s long-term key</a:t>
            </a:r>
            <a:endParaRPr lang="en-GB" sz="1600" dirty="0" smtClean="0">
              <a:solidFill>
                <a:schemeClr val="accent2"/>
              </a:solidFill>
            </a:endParaRPr>
          </a:p>
          <a:p>
            <a:r>
              <a:rPr lang="en-GB" sz="1600" u="sng" dirty="0" smtClean="0"/>
              <a:t>Note:</a:t>
            </a:r>
            <a:r>
              <a:rPr lang="en-GB" sz="1600" dirty="0" smtClean="0"/>
              <a:t> (</a:t>
            </a:r>
            <a:r>
              <a:rPr lang="en-GB" sz="1600" i="1" dirty="0" err="1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r>
              <a:rPr lang="en-GB" sz="1600" i="1" dirty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 smtClean="0">
                <a:solidFill>
                  <a:srgbClr val="0070C0"/>
                </a:solidFill>
              </a:rPr>
              <a:t>A</a:t>
            </a:r>
            <a:r>
              <a:rPr lang="en-GB" sz="1600" dirty="0" smtClean="0"/>
              <a:t>), (</a:t>
            </a:r>
            <a:r>
              <a:rPr lang="en-GB" sz="1600" i="1" dirty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) and (</a:t>
            </a:r>
            <a:r>
              <a:rPr lang="en-GB" sz="1600" i="1" dirty="0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smtClean="0">
                <a:solidFill>
                  <a:srgbClr val="FF0000"/>
                </a:solidFill>
              </a:rPr>
              <a:t>B</a:t>
            </a:r>
            <a:r>
              <a:rPr lang="en-GB" sz="1600" i="1" dirty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 smtClean="0">
                <a:solidFill>
                  <a:srgbClr val="0070C0"/>
                </a:solidFill>
              </a:rPr>
              <a:t>B</a:t>
            </a:r>
            <a:r>
              <a:rPr lang="en-GB" sz="1600" dirty="0"/>
              <a:t>) </a:t>
            </a:r>
            <a:r>
              <a:rPr lang="en-GB" sz="1600" dirty="0" smtClean="0"/>
              <a:t>, (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) are long-term and short-term public </a:t>
            </a:r>
            <a:r>
              <a:rPr lang="en-GB" sz="1600" dirty="0"/>
              <a:t>key pairs of A, resp. </a:t>
            </a:r>
            <a:r>
              <a:rPr lang="en-GB" sz="1600" dirty="0" smtClean="0"/>
              <a:t>B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Key agreement between A and B on the shared key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err="1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 smtClean="0">
                <a:solidFill>
                  <a:srgbClr val="0070C0"/>
                </a:solidFill>
              </a:rPr>
              <a:t>B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 )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d</a:t>
            </a:r>
            <a:r>
              <a:rPr lang="en-GB" sz="1600" baseline="-25000" dirty="0">
                <a:solidFill>
                  <a:srgbClr val="FF0000"/>
                </a:solidFill>
              </a:rPr>
              <a:t>B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>
                <a:solidFill>
                  <a:srgbClr val="0070C0"/>
                </a:solidFill>
              </a:rPr>
              <a:t>A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 )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Perfect forward </a:t>
            </a:r>
            <a:r>
              <a:rPr lang="en-GB" sz="1600" dirty="0" smtClean="0"/>
              <a:t>secrecy 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</a:t>
            </a:r>
            <a:r>
              <a:rPr lang="en-GB" sz="1600" dirty="0" smtClean="0"/>
              <a:t>party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Esoteric properties: unknown key-share resilience, session key retrieval resilience 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FA100AE-CD11-4A34-A7AD-806EE4215E72}" type="slidenum">
              <a:rPr lang="en-US"/>
              <a:pPr/>
              <a:t>37</a:t>
            </a:fld>
            <a:endParaRPr lang="en-US"/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923570" y="533400"/>
            <a:ext cx="744133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(b) without Certificates </a:t>
            </a:r>
            <a:r>
              <a:rPr lang="en-US" sz="2400" b="1" dirty="0"/>
              <a:t>(1)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0" y="1066800"/>
            <a:ext cx="2286000" cy="1828800"/>
            <a:chOff x="480" y="816"/>
            <a:chExt cx="1440" cy="115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80" y="816"/>
              <a:ext cx="288" cy="192"/>
              <a:chOff x="816" y="912"/>
              <a:chExt cx="288" cy="192"/>
            </a:xfrm>
          </p:grpSpPr>
          <p:sp>
            <p:nvSpPr>
              <p:cNvPr id="7578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783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sp>
          <p:nvSpPr>
            <p:cNvPr id="75784" name="Line 8"/>
            <p:cNvSpPr>
              <a:spLocks noChangeShapeType="1"/>
            </p:cNvSpPr>
            <p:nvPr/>
          </p:nvSpPr>
          <p:spPr bwMode="auto">
            <a:xfrm>
              <a:off x="624" y="100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632" y="816"/>
              <a:ext cx="288" cy="192"/>
              <a:chOff x="816" y="912"/>
              <a:chExt cx="288" cy="192"/>
            </a:xfrm>
          </p:grpSpPr>
          <p:sp>
            <p:nvSpPr>
              <p:cNvPr id="75786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787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75788" name="Line 12"/>
            <p:cNvSpPr>
              <a:spLocks noChangeShapeType="1"/>
            </p:cNvSpPr>
            <p:nvPr/>
          </p:nvSpPr>
          <p:spPr bwMode="auto">
            <a:xfrm>
              <a:off x="1776" y="100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89" name="Line 13"/>
            <p:cNvSpPr>
              <a:spLocks noChangeShapeType="1"/>
            </p:cNvSpPr>
            <p:nvPr/>
          </p:nvSpPr>
          <p:spPr bwMode="auto">
            <a:xfrm>
              <a:off x="624" y="120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0" name="Line 14"/>
            <p:cNvSpPr>
              <a:spLocks noChangeShapeType="1"/>
            </p:cNvSpPr>
            <p:nvPr/>
          </p:nvSpPr>
          <p:spPr bwMode="auto">
            <a:xfrm flipH="1">
              <a:off x="624" y="141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1" name="Line 15"/>
            <p:cNvSpPr>
              <a:spLocks noChangeShapeType="1"/>
            </p:cNvSpPr>
            <p:nvPr/>
          </p:nvSpPr>
          <p:spPr bwMode="auto">
            <a:xfrm>
              <a:off x="624" y="1617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2" name="Text Box 16"/>
            <p:cNvSpPr txBox="1">
              <a:spLocks noChangeArrowheads="1"/>
            </p:cNvSpPr>
            <p:nvPr/>
          </p:nvSpPr>
          <p:spPr bwMode="auto">
            <a:xfrm>
              <a:off x="576" y="1031"/>
              <a:ext cx="12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75793" name="Rectangle 17"/>
            <p:cNvSpPr>
              <a:spLocks noChangeArrowheads="1"/>
            </p:cNvSpPr>
            <p:nvPr/>
          </p:nvSpPr>
          <p:spPr bwMode="auto">
            <a:xfrm>
              <a:off x="624" y="1248"/>
              <a:ext cx="115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rgbClr val="0070C0"/>
                  </a:solidFill>
                </a:rPr>
                <a:t>Y</a:t>
              </a:r>
              <a:endParaRPr lang="en-US" baseline="-25000" dirty="0"/>
            </a:p>
          </p:txBody>
        </p:sp>
        <p:sp>
          <p:nvSpPr>
            <p:cNvPr id="75794" name="Line 18"/>
            <p:cNvSpPr>
              <a:spLocks noChangeShapeType="1"/>
            </p:cNvSpPr>
            <p:nvPr/>
          </p:nvSpPr>
          <p:spPr bwMode="auto">
            <a:xfrm>
              <a:off x="631" y="1823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5" name="Text Box 19"/>
            <p:cNvSpPr txBox="1">
              <a:spLocks noChangeArrowheads="1"/>
            </p:cNvSpPr>
            <p:nvPr/>
          </p:nvSpPr>
          <p:spPr bwMode="auto">
            <a:xfrm>
              <a:off x="681" y="1463"/>
              <a:ext cx="99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rgbClr val="0070C0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sp>
          <p:nvSpPr>
            <p:cNvPr id="75796" name="Rectangle 20"/>
            <p:cNvSpPr>
              <a:spLocks noChangeArrowheads="1"/>
            </p:cNvSpPr>
            <p:nvPr/>
          </p:nvSpPr>
          <p:spPr bwMode="auto">
            <a:xfrm>
              <a:off x="720" y="1680"/>
              <a:ext cx="9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rgbClr val="0070C0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</p:grp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short-term (ephemeral) public key pair and</a:t>
            </a:r>
          </a:p>
          <a:p>
            <a:pPr eaLnBrk="1" hangingPunct="1"/>
            <a:r>
              <a:rPr lang="en-US" sz="1600" dirty="0"/>
              <a:t>   communicates this ephemeral public key to the other party (but not the private key).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</a:t>
            </a:r>
            <a:r>
              <a:rPr lang="en-US" sz="1600" dirty="0" smtClean="0"/>
              <a:t>the ephemeral elliptic </a:t>
            </a:r>
            <a:r>
              <a:rPr lang="en-US" sz="1600" dirty="0"/>
              <a:t>curve </a:t>
            </a:r>
            <a:r>
              <a:rPr lang="en-US" sz="1600" dirty="0" smtClean="0"/>
              <a:t>point </a:t>
            </a:r>
            <a:r>
              <a:rPr lang="en-US" sz="1600" dirty="0"/>
              <a:t>it </a:t>
            </a:r>
            <a:endParaRPr lang="en-US" sz="1600" dirty="0" smtClean="0"/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 received </a:t>
            </a:r>
            <a:r>
              <a:rPr lang="en-US" sz="1600" dirty="0"/>
              <a:t>from the other party and based on </a:t>
            </a:r>
            <a:r>
              <a:rPr lang="en-US" sz="1600" dirty="0" smtClean="0"/>
              <a:t>the ephemeral private key </a:t>
            </a:r>
            <a:r>
              <a:rPr lang="en-US" sz="1600" dirty="0"/>
              <a:t>it generated itself. Due to the </a:t>
            </a:r>
            <a:endParaRPr lang="en-US" sz="1600" dirty="0" smtClean="0"/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 properties </a:t>
            </a:r>
            <a:r>
              <a:rPr lang="en-US" sz="1600" dirty="0"/>
              <a:t>of elliptic curve, either party indeed </a:t>
            </a:r>
            <a:r>
              <a:rPr lang="en-US" sz="1600" dirty="0" smtClean="0"/>
              <a:t>arrives at </a:t>
            </a:r>
            <a:r>
              <a:rPr lang="en-US" sz="1600" dirty="0"/>
              <a:t>the same shared key.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authentication. </a:t>
            </a:r>
            <a:r>
              <a:rPr lang="en-US" sz="1600" dirty="0"/>
              <a:t>Each party verifies the authenticity of the </a:t>
            </a:r>
            <a:r>
              <a:rPr lang="en-US" sz="1600" dirty="0" smtClean="0"/>
              <a:t>short-term </a:t>
            </a:r>
            <a:r>
              <a:rPr lang="en-US" sz="1600" dirty="0"/>
              <a:t>key of the </a:t>
            </a:r>
            <a:r>
              <a:rPr lang="en-US" sz="1600" dirty="0" smtClean="0"/>
              <a:t>other party via non-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 cryptographic means, </a:t>
            </a:r>
            <a:r>
              <a:rPr lang="en-US" sz="1600" dirty="0"/>
              <a:t>to obtain evidence that the only party that may be capable of computing the </a:t>
            </a:r>
            <a:r>
              <a:rPr lang="en-US" sz="1600" dirty="0" smtClean="0"/>
              <a:t>shared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 key is, indeed</a:t>
            </a:r>
            <a:r>
              <a:rPr lang="en-US" sz="1600" dirty="0"/>
              <a:t>, its perceived communicating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grpSp>
        <p:nvGrpSpPr>
          <p:cNvPr id="5" name="Group 26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8" name="Flowchart: Connector 27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Flowchart: Connector 28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0" name="Straight Connector 29"/>
            <p:cNvCxnSpPr>
              <a:stCxn id="29" idx="4"/>
              <a:endCxn id="28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" name="Flowchart: Connector 30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38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867641" y="533400"/>
            <a:ext cx="751827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(b) without Certificates (2) 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50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elliptic curve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un-keyed 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endParaRPr lang="en-GB" sz="1600" i="1" dirty="0" smtClean="0"/>
          </a:p>
          <a:p>
            <a:r>
              <a:rPr lang="en-GB" sz="1600" i="1" dirty="0" smtClean="0"/>
              <a:t>Constraints</a:t>
            </a:r>
            <a:endParaRPr lang="en-GB" sz="1600" i="1" dirty="0"/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dirty="0"/>
              <a:t>and </a:t>
            </a:r>
            <a:r>
              <a:rPr lang="en-GB" sz="1600" i="1" dirty="0">
                <a:solidFill>
                  <a:srgbClr val="0070C0"/>
                </a:solidFill>
              </a:rPr>
              <a:t>Y</a:t>
            </a:r>
            <a:r>
              <a:rPr lang="en-GB" sz="1600" dirty="0"/>
              <a:t> shall be generated at random (ephemeral elliptic curve </a:t>
            </a:r>
            <a:r>
              <a:rPr lang="en-GB" sz="1600" dirty="0" smtClean="0"/>
              <a:t>points)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Short-term private keys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 </a:t>
            </a:r>
            <a:r>
              <a:rPr lang="en-GB" sz="1600" dirty="0" smtClean="0"/>
              <a:t>and 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dirty="0" smtClean="0"/>
              <a:t> private to Party A, resp. Party B and </a:t>
            </a:r>
            <a:r>
              <a:rPr lang="en-GB" sz="1600" i="1" dirty="0" smtClean="0"/>
              <a:t>valid during the system’s lifetime</a:t>
            </a:r>
            <a:endParaRPr lang="en-GB" sz="1600" i="1" dirty="0" smtClean="0">
              <a:solidFill>
                <a:schemeClr val="accent2"/>
              </a:solidFill>
            </a:endParaRPr>
          </a:p>
          <a:p>
            <a:r>
              <a:rPr lang="en-GB" sz="1600" u="sng" dirty="0" smtClean="0"/>
              <a:t>Note:</a:t>
            </a:r>
            <a:r>
              <a:rPr lang="en-GB" sz="1600" dirty="0" smtClean="0"/>
              <a:t> (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) and (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) are short-term public </a:t>
            </a:r>
            <a:r>
              <a:rPr lang="en-GB" sz="1600" dirty="0"/>
              <a:t>key pairs of A, resp. </a:t>
            </a:r>
            <a:r>
              <a:rPr lang="en-GB" sz="1600" dirty="0" smtClean="0"/>
              <a:t>B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Key agreement between A and B on the shared key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 )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 )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</a:t>
            </a:r>
            <a:r>
              <a:rPr lang="en-GB" sz="1600" dirty="0" smtClean="0"/>
              <a:t>B, </a:t>
            </a:r>
            <a:r>
              <a:rPr lang="en-GB" sz="1600" i="1" dirty="0" smtClean="0"/>
              <a:t>provided that</a:t>
            </a:r>
            <a:r>
              <a:rPr lang="en-GB" sz="1600" dirty="0" smtClean="0"/>
              <a:t> both parties have a non-cryptographic</a:t>
            </a:r>
          </a:p>
          <a:p>
            <a:r>
              <a:rPr lang="en-GB" sz="1600" dirty="0" smtClean="0"/>
              <a:t>   way of establishing the identity of the other party (Example: ‘pushing buttons’, where human operator</a:t>
            </a:r>
          </a:p>
          <a:p>
            <a:r>
              <a:rPr lang="en-GB" sz="1600" dirty="0" smtClean="0"/>
              <a:t>   controls who is executing protocol. The identities are then only known implicitly, since the human operator </a:t>
            </a:r>
          </a:p>
          <a:p>
            <a:r>
              <a:rPr lang="en-GB" sz="1600" dirty="0" smtClean="0"/>
              <a:t>   knows the devices he wants to securely connect to one another.) 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Perfect forward secrecy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</a:t>
            </a:r>
            <a:r>
              <a:rPr lang="en-GB" sz="1600" dirty="0" smtClean="0"/>
              <a:t>party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Esoteric properties: unknown key-share resilience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FA100AE-CD11-4A34-A7AD-806EE4215E72}" type="slidenum">
              <a:rPr lang="en-US"/>
              <a:pPr/>
              <a:t>39</a:t>
            </a:fld>
            <a:endParaRPr lang="en-US"/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775679" y="533400"/>
            <a:ext cx="773711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(c) with Shared Password </a:t>
            </a:r>
            <a:r>
              <a:rPr lang="en-US" sz="2400" b="1" dirty="0"/>
              <a:t>(1)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0" y="1066800"/>
            <a:ext cx="2286000" cy="1828800"/>
            <a:chOff x="480" y="816"/>
            <a:chExt cx="1440" cy="115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80" y="816"/>
              <a:ext cx="288" cy="192"/>
              <a:chOff x="816" y="912"/>
              <a:chExt cx="288" cy="192"/>
            </a:xfrm>
          </p:grpSpPr>
          <p:sp>
            <p:nvSpPr>
              <p:cNvPr id="7578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783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sp>
          <p:nvSpPr>
            <p:cNvPr id="75784" name="Line 8"/>
            <p:cNvSpPr>
              <a:spLocks noChangeShapeType="1"/>
            </p:cNvSpPr>
            <p:nvPr/>
          </p:nvSpPr>
          <p:spPr bwMode="auto">
            <a:xfrm>
              <a:off x="624" y="100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632" y="816"/>
              <a:ext cx="288" cy="192"/>
              <a:chOff x="816" y="912"/>
              <a:chExt cx="288" cy="192"/>
            </a:xfrm>
          </p:grpSpPr>
          <p:sp>
            <p:nvSpPr>
              <p:cNvPr id="75786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787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75788" name="Line 12"/>
            <p:cNvSpPr>
              <a:spLocks noChangeShapeType="1"/>
            </p:cNvSpPr>
            <p:nvPr/>
          </p:nvSpPr>
          <p:spPr bwMode="auto">
            <a:xfrm>
              <a:off x="1776" y="100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89" name="Line 13"/>
            <p:cNvSpPr>
              <a:spLocks noChangeShapeType="1"/>
            </p:cNvSpPr>
            <p:nvPr/>
          </p:nvSpPr>
          <p:spPr bwMode="auto">
            <a:xfrm>
              <a:off x="624" y="120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0" name="Line 14"/>
            <p:cNvSpPr>
              <a:spLocks noChangeShapeType="1"/>
            </p:cNvSpPr>
            <p:nvPr/>
          </p:nvSpPr>
          <p:spPr bwMode="auto">
            <a:xfrm flipH="1">
              <a:off x="624" y="141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1" name="Line 15"/>
            <p:cNvSpPr>
              <a:spLocks noChangeShapeType="1"/>
            </p:cNvSpPr>
            <p:nvPr/>
          </p:nvSpPr>
          <p:spPr bwMode="auto">
            <a:xfrm>
              <a:off x="624" y="1617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2" name="Text Box 16"/>
            <p:cNvSpPr txBox="1">
              <a:spLocks noChangeArrowheads="1"/>
            </p:cNvSpPr>
            <p:nvPr/>
          </p:nvSpPr>
          <p:spPr bwMode="auto">
            <a:xfrm>
              <a:off x="576" y="1031"/>
              <a:ext cx="12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75793" name="Rectangle 17"/>
            <p:cNvSpPr>
              <a:spLocks noChangeArrowheads="1"/>
            </p:cNvSpPr>
            <p:nvPr/>
          </p:nvSpPr>
          <p:spPr bwMode="auto">
            <a:xfrm>
              <a:off x="624" y="1248"/>
              <a:ext cx="115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rgbClr val="0070C0"/>
                  </a:solidFill>
                </a:rPr>
                <a:t>Y</a:t>
              </a:r>
              <a:endParaRPr lang="en-US" baseline="-25000" dirty="0"/>
            </a:p>
          </p:txBody>
        </p:sp>
        <p:sp>
          <p:nvSpPr>
            <p:cNvPr id="75794" name="Line 18"/>
            <p:cNvSpPr>
              <a:spLocks noChangeShapeType="1"/>
            </p:cNvSpPr>
            <p:nvPr/>
          </p:nvSpPr>
          <p:spPr bwMode="auto">
            <a:xfrm>
              <a:off x="631" y="1823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5" name="Text Box 19"/>
            <p:cNvSpPr txBox="1">
              <a:spLocks noChangeArrowheads="1"/>
            </p:cNvSpPr>
            <p:nvPr/>
          </p:nvSpPr>
          <p:spPr bwMode="auto">
            <a:xfrm>
              <a:off x="681" y="1463"/>
              <a:ext cx="99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rgbClr val="0070C0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sp>
          <p:nvSpPr>
            <p:cNvPr id="75796" name="Rectangle 20"/>
            <p:cNvSpPr>
              <a:spLocks noChangeArrowheads="1"/>
            </p:cNvSpPr>
            <p:nvPr/>
          </p:nvSpPr>
          <p:spPr bwMode="auto">
            <a:xfrm>
              <a:off x="720" y="1680"/>
              <a:ext cx="9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rgbClr val="0070C0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</p:grp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short-term (ephemeral) public key </a:t>
            </a:r>
            <a:r>
              <a:rPr lang="en-US" sz="1600" dirty="0" smtClean="0"/>
              <a:t>pair using shared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password to determine some of elliptic curve domain parameters and communicates </a:t>
            </a:r>
            <a:r>
              <a:rPr lang="en-US" sz="1600" dirty="0"/>
              <a:t>this ephemeral </a:t>
            </a:r>
            <a:r>
              <a:rPr lang="en-US" sz="1600" dirty="0" smtClean="0"/>
              <a:t>public</a:t>
            </a:r>
          </a:p>
          <a:p>
            <a:pPr eaLnBrk="1" hangingPunct="1"/>
            <a:r>
              <a:rPr lang="en-US" sz="1600" dirty="0" smtClean="0"/>
              <a:t>  key </a:t>
            </a:r>
            <a:r>
              <a:rPr lang="en-US" sz="1600" dirty="0"/>
              <a:t>to the other party (but not the private key</a:t>
            </a:r>
            <a:r>
              <a:rPr lang="en-US" sz="1600" dirty="0" smtClean="0"/>
              <a:t>).</a:t>
            </a:r>
            <a:endParaRPr lang="en-US" sz="1600" dirty="0"/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</a:t>
            </a:r>
            <a:r>
              <a:rPr lang="en-US" sz="1600" dirty="0" smtClean="0"/>
              <a:t>the ephemeral elliptic </a:t>
            </a:r>
            <a:r>
              <a:rPr lang="en-US" sz="1600" dirty="0"/>
              <a:t>curve </a:t>
            </a:r>
            <a:r>
              <a:rPr lang="en-US" sz="1600" dirty="0" smtClean="0"/>
              <a:t>point it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 </a:t>
            </a:r>
            <a:r>
              <a:rPr lang="en-US" sz="1600" dirty="0"/>
              <a:t>received from the other party and based on </a:t>
            </a:r>
            <a:r>
              <a:rPr lang="en-US" sz="1600" dirty="0" smtClean="0"/>
              <a:t>the ephemeral private key </a:t>
            </a:r>
            <a:r>
              <a:rPr lang="en-US" sz="1600" dirty="0"/>
              <a:t>it generated itself. Due </a:t>
            </a:r>
            <a:r>
              <a:rPr lang="en-US" sz="1600" dirty="0" smtClean="0"/>
              <a:t>to properties 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 of </a:t>
            </a:r>
            <a:r>
              <a:rPr lang="en-US" sz="1600" dirty="0"/>
              <a:t>elliptic </a:t>
            </a:r>
            <a:r>
              <a:rPr lang="en-US" sz="1600" dirty="0" smtClean="0"/>
              <a:t>curve and shared domain parameters, </a:t>
            </a:r>
            <a:r>
              <a:rPr lang="en-US" sz="1600" dirty="0"/>
              <a:t>either party indeed </a:t>
            </a:r>
            <a:r>
              <a:rPr lang="en-US" sz="1600" dirty="0" smtClean="0"/>
              <a:t>arrives at </a:t>
            </a:r>
            <a:r>
              <a:rPr lang="en-US" sz="1600" dirty="0"/>
              <a:t>the same </a:t>
            </a:r>
            <a:r>
              <a:rPr lang="en-US" sz="1600" dirty="0" smtClean="0"/>
              <a:t>shared key</a:t>
            </a:r>
            <a:r>
              <a:rPr lang="en-US" sz="1600" dirty="0"/>
              <a:t>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authentication. </a:t>
            </a:r>
            <a:r>
              <a:rPr lang="en-US" sz="1600" dirty="0"/>
              <a:t>Each party verifies the </a:t>
            </a:r>
            <a:r>
              <a:rPr lang="en-US" sz="1600" dirty="0" smtClean="0"/>
              <a:t>authenticity </a:t>
            </a:r>
            <a:r>
              <a:rPr lang="en-US" sz="1600" dirty="0"/>
              <a:t>of </a:t>
            </a:r>
            <a:r>
              <a:rPr lang="en-US" sz="1600" dirty="0" smtClean="0"/>
              <a:t>the password shared with the </a:t>
            </a:r>
            <a:r>
              <a:rPr lang="en-US" sz="1600" dirty="0"/>
              <a:t>other</a:t>
            </a:r>
          </a:p>
          <a:p>
            <a:pPr eaLnBrk="1" hangingPunct="1"/>
            <a:r>
              <a:rPr lang="en-US" sz="1600" dirty="0"/>
              <a:t>  party, to obtain evidence that the only party that may be capable of computing the shared key is,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indeed</a:t>
            </a:r>
            <a:r>
              <a:rPr lang="en-US" sz="1600" dirty="0"/>
              <a:t>, its perceived communicating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</a:t>
            </a:r>
            <a:r>
              <a:rPr lang="en-US" sz="1600" dirty="0" smtClean="0"/>
              <a:t>strings </a:t>
            </a:r>
            <a:r>
              <a:rPr lang="en-US" sz="1600" dirty="0"/>
              <a:t>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</a:t>
            </a:r>
            <a:r>
              <a:rPr lang="en-US" sz="1600" dirty="0" smtClean="0"/>
              <a:t>party</a:t>
            </a:r>
            <a:r>
              <a:rPr lang="en-US" sz="1600" dirty="0"/>
              <a:t>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</a:t>
            </a:r>
            <a:r>
              <a:rPr lang="en-US" sz="1600" dirty="0" smtClean="0"/>
              <a:t>successfully </a:t>
            </a:r>
            <a:r>
              <a:rPr lang="en-US" sz="1600" dirty="0"/>
              <a:t>computed the shared key.</a:t>
            </a:r>
            <a:endParaRPr lang="en-US" sz="2000" dirty="0"/>
          </a:p>
        </p:txBody>
      </p:sp>
      <p:grpSp>
        <p:nvGrpSpPr>
          <p:cNvPr id="5" name="Group 26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8" name="Flowchart: Connector 27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Flowchart: Connector 28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0" name="Straight Connector 29"/>
            <p:cNvCxnSpPr>
              <a:stCxn id="29" idx="4"/>
              <a:endCxn id="28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" name="Flowchart: Connector 30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6, 2012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742794" y="533400"/>
            <a:ext cx="180453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Background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The following contributions provide background:</a:t>
            </a:r>
          </a:p>
          <a:p>
            <a:endParaRPr lang="en-CA" sz="1600" dirty="0" smtClean="0"/>
          </a:p>
          <a:p>
            <a:r>
              <a:rPr lang="en-CA" sz="1600" dirty="0" smtClean="0"/>
              <a:t>Presentations: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11-11-1408-13-00ai-Notes-on-TGai-Security-Properties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11-12-0574-00-00ai-security-and-ease-of-use-considerations-for-tgai</a:t>
            </a:r>
          </a:p>
          <a:p>
            <a:r>
              <a:rPr lang="en-CA" sz="1600" dirty="0" smtClean="0"/>
              <a:t>Note: Theses presentations are included in the appendix</a:t>
            </a:r>
          </a:p>
          <a:p>
            <a:endParaRPr lang="en-CA" sz="1600" dirty="0" smtClean="0"/>
          </a:p>
          <a:p>
            <a:r>
              <a:rPr lang="en-CA" sz="1600" dirty="0" smtClean="0"/>
              <a:t>Specification text: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11-12-0052-01-00ai-fils-authentication-with-certified-public-keys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11-12-0054-00-00ai-fils-password-based-authentication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11-12-0055-00-00ai-fils-symm-key-based-authentication</a:t>
            </a:r>
          </a:p>
          <a:p>
            <a:r>
              <a:rPr lang="en-CA" sz="1600" dirty="0" smtClean="0"/>
              <a:t>Note: This proposal only refers to public-key based FILS mechanisms</a:t>
            </a:r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40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702112" y="533400"/>
            <a:ext cx="784932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(c) with Shared Password (2) 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990600"/>
            <a:ext cx="9144000" cy="550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</a:t>
            </a:r>
            <a:r>
              <a:rPr lang="en-GB" sz="1600" dirty="0" smtClean="0"/>
              <a:t>parameters </a:t>
            </a:r>
            <a:r>
              <a:rPr lang="en-GB" sz="1600" i="1" dirty="0" smtClean="0"/>
              <a:t>dependent on a shared (weak) password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elliptic curve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un-keyed 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endParaRPr lang="en-GB" sz="1600" i="1" dirty="0" smtClean="0"/>
          </a:p>
          <a:p>
            <a:r>
              <a:rPr lang="en-GB" sz="1600" i="1" dirty="0" smtClean="0"/>
              <a:t>Constraints</a:t>
            </a:r>
            <a:endParaRPr lang="en-GB" sz="1600" i="1" dirty="0"/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dirty="0"/>
              <a:t>and </a:t>
            </a:r>
            <a:r>
              <a:rPr lang="en-GB" sz="1600" i="1" dirty="0">
                <a:solidFill>
                  <a:srgbClr val="0070C0"/>
                </a:solidFill>
              </a:rPr>
              <a:t>Y</a:t>
            </a:r>
            <a:r>
              <a:rPr lang="en-GB" sz="1600" dirty="0"/>
              <a:t> shall be generated at random (ephemeral elliptic curve </a:t>
            </a:r>
            <a:r>
              <a:rPr lang="en-GB" sz="1600" dirty="0" smtClean="0"/>
              <a:t>points)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Short-term private keys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 </a:t>
            </a:r>
            <a:r>
              <a:rPr lang="en-GB" sz="1600" dirty="0" smtClean="0"/>
              <a:t>and 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dirty="0" smtClean="0"/>
              <a:t> private to Party A, resp. Party B and </a:t>
            </a:r>
            <a:r>
              <a:rPr lang="en-GB" sz="1600" i="1" dirty="0" smtClean="0"/>
              <a:t>valid during the system’s lifetime</a:t>
            </a:r>
            <a:endParaRPr lang="en-GB" sz="1600" i="1" dirty="0" smtClean="0">
              <a:solidFill>
                <a:schemeClr val="accent2"/>
              </a:solidFill>
            </a:endParaRPr>
          </a:p>
          <a:p>
            <a:r>
              <a:rPr lang="en-GB" sz="1600" u="sng" dirty="0" smtClean="0"/>
              <a:t>Note:</a:t>
            </a:r>
            <a:r>
              <a:rPr lang="en-GB" sz="1600" dirty="0" smtClean="0"/>
              <a:t> (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) and (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) are short-term public </a:t>
            </a:r>
            <a:r>
              <a:rPr lang="en-GB" sz="1600" dirty="0"/>
              <a:t>key pairs of A, resp. </a:t>
            </a:r>
            <a:r>
              <a:rPr lang="en-GB" sz="1600" dirty="0" smtClean="0"/>
              <a:t>B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Key agreement between A and B on the shared key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 )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 )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</a:t>
            </a:r>
            <a:r>
              <a:rPr lang="en-GB" sz="1600" dirty="0" smtClean="0"/>
              <a:t>B, </a:t>
            </a:r>
            <a:r>
              <a:rPr lang="en-GB" sz="1600" i="1" dirty="0" smtClean="0"/>
              <a:t>provided that</a:t>
            </a:r>
            <a:r>
              <a:rPr lang="en-GB" sz="1600" dirty="0" smtClean="0"/>
              <a:t> both parties have a non-cryptographic</a:t>
            </a:r>
          </a:p>
          <a:p>
            <a:r>
              <a:rPr lang="en-GB" sz="1600" dirty="0" smtClean="0"/>
              <a:t>   way of establishing the identity of the party one has shared the password with (e.g., using NFC or key pad).</a:t>
            </a:r>
          </a:p>
          <a:p>
            <a:r>
              <a:rPr lang="en-GB" sz="1600" dirty="0" smtClean="0"/>
              <a:t>  The identities are then only known implicitly, since the human operator knows the devices he wants to 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securely connect to one another.)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</a:t>
            </a:r>
            <a:r>
              <a:rPr lang="en-GB" sz="1600" dirty="0"/>
              <a:t>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Perfect forward secrecy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</a:t>
            </a:r>
            <a:r>
              <a:rPr lang="en-GB" sz="1600" dirty="0" smtClean="0"/>
              <a:t>party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Esoteric properties: unknown key-share resilience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FA100AE-CD11-4A34-A7AD-806EE4215E72}" type="slidenum">
              <a:rPr lang="en-US"/>
              <a:pPr/>
              <a:t>41</a:t>
            </a:fld>
            <a:endParaRPr lang="en-US"/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838613" y="533400"/>
            <a:ext cx="761125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(d) with Inline 3</a:t>
            </a:r>
            <a:r>
              <a:rPr lang="en-US" sz="2400" b="1" baseline="30000" dirty="0" smtClean="0"/>
              <a:t>rd</a:t>
            </a:r>
            <a:r>
              <a:rPr lang="en-US" sz="2400" b="1" dirty="0" smtClean="0"/>
              <a:t> Party </a:t>
            </a:r>
            <a:r>
              <a:rPr lang="en-US" sz="2400" b="1" dirty="0"/>
              <a:t>(1)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short-term (ephemeral) public key pair and</a:t>
            </a:r>
          </a:p>
          <a:p>
            <a:pPr eaLnBrk="1" hangingPunct="1"/>
            <a:r>
              <a:rPr lang="en-US" sz="1600" dirty="0"/>
              <a:t>   communicates this ephemeral public key to the other party (but not the private key).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static and ephemeral</a:t>
            </a:r>
          </a:p>
          <a:p>
            <a:pPr eaLnBrk="1" hangingPunct="1"/>
            <a:r>
              <a:rPr lang="en-US" sz="1600" dirty="0"/>
              <a:t>  elliptic curve points it received from the other party and based on the static and ephemeral</a:t>
            </a:r>
          </a:p>
          <a:p>
            <a:pPr eaLnBrk="1" hangingPunct="1"/>
            <a:r>
              <a:rPr lang="en-US" sz="1600" dirty="0"/>
              <a:t>  private keys it generated itself. Due to the properties of elliptic curve, either party indeed arrives</a:t>
            </a:r>
          </a:p>
          <a:p>
            <a:pPr eaLnBrk="1" hangingPunct="1"/>
            <a:r>
              <a:rPr lang="en-US" sz="1600" dirty="0"/>
              <a:t>  at the same shared key.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authentication. </a:t>
            </a:r>
            <a:r>
              <a:rPr lang="en-US" sz="1600" dirty="0"/>
              <a:t>Each party verifies the authenticity of the long-term static key of the other</a:t>
            </a:r>
          </a:p>
          <a:p>
            <a:pPr eaLnBrk="1" hangingPunct="1"/>
            <a:r>
              <a:rPr lang="en-US" sz="1600" dirty="0"/>
              <a:t>  party, to obtain evidence that the only party that may be capable of computing the shared key is,</a:t>
            </a:r>
          </a:p>
          <a:p>
            <a:pPr eaLnBrk="1" hangingPunct="1"/>
            <a:r>
              <a:rPr lang="en-US" sz="1600" dirty="0"/>
              <a:t> indeed, its perceived communicating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grpSp>
        <p:nvGrpSpPr>
          <p:cNvPr id="5" name="Group 26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8" name="Flowchart: Connector 27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Flowchart: Connector 28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0" name="Straight Connector 29"/>
            <p:cNvCxnSpPr>
              <a:stCxn id="29" idx="4"/>
              <a:endCxn id="28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" name="Flowchart: Connector 30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81000" y="995363"/>
            <a:ext cx="4800600" cy="1900237"/>
            <a:chOff x="381000" y="995363"/>
            <a:chExt cx="4800600" cy="1900237"/>
          </a:xfrm>
        </p:grpSpPr>
        <p:sp>
          <p:nvSpPr>
            <p:cNvPr id="33" name="Text Box 3"/>
            <p:cNvSpPr txBox="1">
              <a:spLocks noChangeArrowheads="1"/>
            </p:cNvSpPr>
            <p:nvPr/>
          </p:nvSpPr>
          <p:spPr bwMode="auto">
            <a:xfrm>
              <a:off x="1398588" y="995363"/>
              <a:ext cx="290512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GB" sz="2400"/>
            </a:p>
            <a:p>
              <a:pPr>
                <a:buFontTx/>
                <a:buChar char="•"/>
              </a:pPr>
              <a:endParaRPr lang="en-GB" sz="2400"/>
            </a:p>
          </p:txBody>
        </p:sp>
        <p:grpSp>
          <p:nvGrpSpPr>
            <p:cNvPr id="34" name="Group 5"/>
            <p:cNvGrpSpPr>
              <a:grpSpLocks/>
            </p:cNvGrpSpPr>
            <p:nvPr/>
          </p:nvGrpSpPr>
          <p:grpSpPr bwMode="auto">
            <a:xfrm>
              <a:off x="762000" y="1066800"/>
              <a:ext cx="457200" cy="304800"/>
              <a:chOff x="816" y="912"/>
              <a:chExt cx="288" cy="192"/>
            </a:xfrm>
          </p:grpSpPr>
          <p:sp>
            <p:nvSpPr>
              <p:cNvPr id="64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65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A</a:t>
                </a:r>
              </a:p>
            </p:txBody>
          </p:sp>
        </p:grpSp>
        <p:sp>
          <p:nvSpPr>
            <p:cNvPr id="35" name="Line 8"/>
            <p:cNvSpPr>
              <a:spLocks noChangeShapeType="1"/>
            </p:cNvSpPr>
            <p:nvPr/>
          </p:nvSpPr>
          <p:spPr bwMode="auto">
            <a:xfrm>
              <a:off x="9906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36" name="Group 9"/>
            <p:cNvGrpSpPr>
              <a:grpSpLocks/>
            </p:cNvGrpSpPr>
            <p:nvPr/>
          </p:nvGrpSpPr>
          <p:grpSpPr bwMode="auto">
            <a:xfrm>
              <a:off x="2590800" y="1066800"/>
              <a:ext cx="457200" cy="304800"/>
              <a:chOff x="816" y="912"/>
              <a:chExt cx="288" cy="192"/>
            </a:xfrm>
          </p:grpSpPr>
          <p:sp>
            <p:nvSpPr>
              <p:cNvPr id="62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63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37" name="Line 12"/>
            <p:cNvSpPr>
              <a:spLocks noChangeShapeType="1"/>
            </p:cNvSpPr>
            <p:nvPr/>
          </p:nvSpPr>
          <p:spPr bwMode="auto">
            <a:xfrm>
              <a:off x="28194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8" name="Line 13"/>
            <p:cNvSpPr>
              <a:spLocks noChangeShapeType="1"/>
            </p:cNvSpPr>
            <p:nvPr/>
          </p:nvSpPr>
          <p:spPr bwMode="auto">
            <a:xfrm>
              <a:off x="990600" y="16764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9" name="Line 14"/>
            <p:cNvSpPr>
              <a:spLocks noChangeShapeType="1"/>
            </p:cNvSpPr>
            <p:nvPr/>
          </p:nvSpPr>
          <p:spPr bwMode="auto">
            <a:xfrm flipH="1">
              <a:off x="990600" y="2133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0" name="Line 15"/>
            <p:cNvSpPr>
              <a:spLocks noChangeShapeType="1"/>
            </p:cNvSpPr>
            <p:nvPr/>
          </p:nvSpPr>
          <p:spPr bwMode="auto">
            <a:xfrm>
              <a:off x="990600" y="2514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1" name="Text Box 16"/>
            <p:cNvSpPr txBox="1">
              <a:spLocks noChangeArrowheads="1"/>
            </p:cNvSpPr>
            <p:nvPr/>
          </p:nvSpPr>
          <p:spPr bwMode="auto">
            <a:xfrm>
              <a:off x="990600" y="1408113"/>
              <a:ext cx="19050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X, </a:t>
              </a:r>
              <a:r>
                <a:rPr lang="en-US" i="1" dirty="0" smtClean="0"/>
                <a:t>Certificate </a:t>
              </a:r>
              <a:r>
                <a:rPr lang="en-US" i="1" dirty="0" smtClean="0">
                  <a:solidFill>
                    <a:srgbClr val="0070C0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A</a:t>
              </a:r>
              <a:endParaRPr lang="en-US" dirty="0" smtClean="0">
                <a:solidFill>
                  <a:srgbClr val="0070C0"/>
                </a:solidFill>
              </a:endParaRPr>
            </a:p>
            <a:p>
              <a:pPr algn="ctr" eaLnBrk="1" hangingPunct="1"/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42" name="Rectangle 17"/>
            <p:cNvSpPr>
              <a:spLocks noChangeArrowheads="1"/>
            </p:cNvSpPr>
            <p:nvPr/>
          </p:nvSpPr>
          <p:spPr bwMode="auto">
            <a:xfrm>
              <a:off x="990600" y="1828800"/>
              <a:ext cx="18288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Y</a:t>
              </a:r>
              <a:r>
                <a:rPr lang="en-US" dirty="0" smtClean="0">
                  <a:solidFill>
                    <a:schemeClr val="accent2"/>
                  </a:solidFill>
                </a:rPr>
                <a:t>, </a:t>
              </a:r>
              <a:r>
                <a:rPr lang="en-US" i="1" dirty="0" smtClean="0"/>
                <a:t>Certificate </a:t>
              </a:r>
              <a:r>
                <a:rPr lang="en-US" i="1" dirty="0" smtClean="0">
                  <a:solidFill>
                    <a:srgbClr val="0070C0"/>
                  </a:solidFill>
                </a:rPr>
                <a:t>Q</a:t>
              </a:r>
              <a:r>
                <a:rPr lang="en-US" baseline="-25000" dirty="0">
                  <a:solidFill>
                    <a:srgbClr val="0070C0"/>
                  </a:solidFill>
                </a:rPr>
                <a:t>B</a:t>
              </a:r>
              <a:endParaRPr lang="en-US" dirty="0" smtClean="0">
                <a:solidFill>
                  <a:srgbClr val="0070C0"/>
                </a:solidFill>
              </a:endParaRPr>
            </a:p>
            <a:p>
              <a:pPr algn="ctr" eaLnBrk="1" hangingPunct="1"/>
              <a:endParaRPr lang="en-US" i="1" dirty="0"/>
            </a:p>
          </p:txBody>
        </p:sp>
        <p:sp>
          <p:nvSpPr>
            <p:cNvPr id="43" name="Line 18"/>
            <p:cNvSpPr>
              <a:spLocks noChangeShapeType="1"/>
            </p:cNvSpPr>
            <p:nvPr/>
          </p:nvSpPr>
          <p:spPr bwMode="auto">
            <a:xfrm>
              <a:off x="990600" y="2895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4" name="Text Box 19"/>
            <p:cNvSpPr txBox="1">
              <a:spLocks noChangeArrowheads="1"/>
            </p:cNvSpPr>
            <p:nvPr/>
          </p:nvSpPr>
          <p:spPr bwMode="auto">
            <a:xfrm>
              <a:off x="1066800" y="2209800"/>
              <a:ext cx="1585913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chemeClr val="accent2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sp>
          <p:nvSpPr>
            <p:cNvPr id="45" name="Rectangle 20"/>
            <p:cNvSpPr>
              <a:spLocks noChangeArrowheads="1"/>
            </p:cNvSpPr>
            <p:nvPr/>
          </p:nvSpPr>
          <p:spPr bwMode="auto">
            <a:xfrm>
              <a:off x="1143000" y="2590800"/>
              <a:ext cx="145415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chemeClr val="accent2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grpSp>
          <p:nvGrpSpPr>
            <p:cNvPr id="46" name="Group 9"/>
            <p:cNvGrpSpPr>
              <a:grpSpLocks/>
            </p:cNvGrpSpPr>
            <p:nvPr/>
          </p:nvGrpSpPr>
          <p:grpSpPr bwMode="auto">
            <a:xfrm>
              <a:off x="4419601" y="1066800"/>
              <a:ext cx="576263" cy="304800"/>
              <a:chOff x="816" y="912"/>
              <a:chExt cx="363" cy="192"/>
            </a:xfrm>
          </p:grpSpPr>
          <p:sp>
            <p:nvSpPr>
              <p:cNvPr id="60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61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i="1" dirty="0" smtClean="0"/>
                  <a:t>KDC</a:t>
                </a:r>
                <a:endParaRPr lang="en-US" i="1" dirty="0"/>
              </a:p>
            </p:txBody>
          </p:sp>
        </p:grpSp>
        <p:sp>
          <p:nvSpPr>
            <p:cNvPr id="47" name="Line 12"/>
            <p:cNvSpPr>
              <a:spLocks noChangeShapeType="1"/>
            </p:cNvSpPr>
            <p:nvPr/>
          </p:nvSpPr>
          <p:spPr bwMode="auto">
            <a:xfrm>
              <a:off x="46482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8" name="Text Box 16"/>
            <p:cNvSpPr txBox="1">
              <a:spLocks noChangeArrowheads="1"/>
            </p:cNvSpPr>
            <p:nvPr/>
          </p:nvSpPr>
          <p:spPr bwMode="auto">
            <a:xfrm>
              <a:off x="2819400" y="1447800"/>
              <a:ext cx="1905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i="1" dirty="0" smtClean="0"/>
                <a:t>Certificate </a:t>
              </a:r>
              <a:r>
                <a:rPr lang="en-US" i="1" dirty="0" smtClean="0">
                  <a:solidFill>
                    <a:srgbClr val="0070C0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A</a:t>
              </a:r>
              <a:r>
                <a:rPr lang="en-US" dirty="0" smtClean="0"/>
                <a:t> (or</a:t>
              </a:r>
              <a:r>
                <a:rPr lang="en-US" dirty="0" smtClean="0">
                  <a:solidFill>
                    <a:srgbClr val="0070C0"/>
                  </a:solidFill>
                </a:rPr>
                <a:t> </a:t>
              </a:r>
              <a:r>
                <a:rPr lang="en-US" i="1" dirty="0" smtClean="0">
                  <a:solidFill>
                    <a:srgbClr val="0070C0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B</a:t>
              </a:r>
              <a:r>
                <a:rPr lang="en-US" dirty="0"/>
                <a:t>)</a:t>
              </a:r>
              <a:endParaRPr lang="en-US" i="1" dirty="0">
                <a:solidFill>
                  <a:srgbClr val="0070C0"/>
                </a:solidFill>
              </a:endParaRPr>
            </a:p>
          </p:txBody>
        </p:sp>
        <p:sp>
          <p:nvSpPr>
            <p:cNvPr id="49" name="Line 15"/>
            <p:cNvSpPr>
              <a:spLocks noChangeShapeType="1"/>
            </p:cNvSpPr>
            <p:nvPr/>
          </p:nvSpPr>
          <p:spPr bwMode="auto">
            <a:xfrm>
              <a:off x="2819400" y="1752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50" name="Line 15"/>
            <p:cNvSpPr>
              <a:spLocks noChangeShapeType="1"/>
            </p:cNvSpPr>
            <p:nvPr/>
          </p:nvSpPr>
          <p:spPr bwMode="auto">
            <a:xfrm>
              <a:off x="2819400" y="20574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51" name="Text Box 16"/>
            <p:cNvSpPr txBox="1">
              <a:spLocks noChangeArrowheads="1"/>
            </p:cNvSpPr>
            <p:nvPr/>
          </p:nvSpPr>
          <p:spPr bwMode="auto">
            <a:xfrm>
              <a:off x="2819400" y="1752600"/>
              <a:ext cx="1905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endParaRPr lang="en-US" i="1" dirty="0" smtClean="0">
                <a:solidFill>
                  <a:schemeClr val="accent2"/>
                </a:solidFill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 bwMode="auto">
            <a:xfrm>
              <a:off x="495300" y="15240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3" name="Flowchart: Connector 52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4" name="Flowchart: Connector 53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Flowchart: Connector 54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6" name="Straight Connector 55"/>
            <p:cNvCxnSpPr>
              <a:stCxn id="55" idx="4"/>
              <a:endCxn id="54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4914900" y="16002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8" name="Flowchart: Connector 57"/>
            <p:cNvSpPr/>
            <p:nvPr/>
          </p:nvSpPr>
          <p:spPr bwMode="auto">
            <a:xfrm>
              <a:off x="4800600" y="16002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9" name="Flowchart: Connector 58"/>
            <p:cNvSpPr/>
            <p:nvPr/>
          </p:nvSpPr>
          <p:spPr bwMode="auto">
            <a:xfrm>
              <a:off x="4800600" y="19812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2743200" y="1828801"/>
            <a:ext cx="20466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i="1" dirty="0" smtClean="0"/>
              <a:t>Translated cert </a:t>
            </a:r>
            <a:r>
              <a:rPr lang="en-US" i="1" dirty="0" smtClean="0">
                <a:solidFill>
                  <a:srgbClr val="0070C0"/>
                </a:solidFill>
              </a:rPr>
              <a:t>Q</a:t>
            </a:r>
            <a:r>
              <a:rPr lang="en-US" baseline="-25000" dirty="0" smtClean="0">
                <a:solidFill>
                  <a:srgbClr val="0070C0"/>
                </a:solidFill>
              </a:rPr>
              <a:t>A</a:t>
            </a:r>
            <a:r>
              <a:rPr lang="en-US" dirty="0" smtClean="0"/>
              <a:t> (or </a:t>
            </a:r>
            <a:r>
              <a:rPr lang="en-US" i="1" dirty="0" smtClean="0">
                <a:solidFill>
                  <a:srgbClr val="0070C0"/>
                </a:solidFill>
              </a:rPr>
              <a:t>Q</a:t>
            </a:r>
            <a:r>
              <a:rPr lang="en-US" baseline="-25000" dirty="0" smtClean="0">
                <a:solidFill>
                  <a:srgbClr val="0070C0"/>
                </a:solidFill>
              </a:rPr>
              <a:t>B</a:t>
            </a:r>
            <a:r>
              <a:rPr lang="en-US" dirty="0" smtClean="0"/>
              <a:t>)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42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782677" y="533400"/>
            <a:ext cx="768819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(d) with Inline 3</a:t>
            </a:r>
            <a:r>
              <a:rPr lang="en-US" sz="2400" b="1" baseline="30000" dirty="0" smtClean="0"/>
              <a:t>rd</a:t>
            </a:r>
            <a:r>
              <a:rPr lang="en-US" sz="2400" b="1" dirty="0" smtClean="0"/>
              <a:t> Party (2) 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50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elliptic curve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un-keyed 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pPr>
              <a:buFont typeface="Wingdings" pitchFamily="2" charset="2"/>
              <a:buChar char="§"/>
            </a:pPr>
            <a:r>
              <a:rPr lang="en-GB" sz="1600" i="1" baseline="-25000" dirty="0"/>
              <a:t> </a:t>
            </a:r>
            <a:r>
              <a:rPr lang="en-GB" sz="1600" dirty="0"/>
              <a:t>Distribution of authentic long-term public keys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A</a:t>
            </a:r>
            <a:r>
              <a:rPr lang="en-GB" sz="1600" dirty="0" smtClean="0"/>
              <a:t> </a:t>
            </a:r>
            <a:r>
              <a:rPr lang="en-GB" sz="1600" dirty="0"/>
              <a:t>and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B</a:t>
            </a:r>
            <a:r>
              <a:rPr lang="en-GB" sz="1600" dirty="0" smtClean="0"/>
              <a:t>, using certificates</a:t>
            </a:r>
            <a:endParaRPr lang="en-GB" sz="1600" baseline="-25000" dirty="0">
              <a:solidFill>
                <a:schemeClr val="accent2"/>
              </a:solidFill>
            </a:endParaRPr>
          </a:p>
          <a:p>
            <a:endParaRPr lang="en-GB" sz="1600" i="1" dirty="0"/>
          </a:p>
          <a:p>
            <a:r>
              <a:rPr lang="en-GB" sz="1600" i="1" dirty="0"/>
              <a:t>Constraints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dirty="0"/>
              <a:t>and </a:t>
            </a:r>
            <a:r>
              <a:rPr lang="en-GB" sz="1600" i="1" dirty="0">
                <a:solidFill>
                  <a:srgbClr val="0070C0"/>
                </a:solidFill>
              </a:rPr>
              <a:t>Y</a:t>
            </a:r>
            <a:r>
              <a:rPr lang="en-GB" sz="1600" dirty="0"/>
              <a:t> shall be generated at random (ephemeral elliptic curve points)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 smtClean="0"/>
              <a:t>Long-term private keys </a:t>
            </a:r>
            <a:r>
              <a:rPr lang="en-GB" sz="1600" i="1" dirty="0" err="1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r>
              <a:rPr lang="en-GB" sz="1600" i="1" dirty="0" smtClean="0"/>
              <a:t> </a:t>
            </a:r>
            <a:r>
              <a:rPr lang="en-GB" sz="1600" dirty="0"/>
              <a:t>and </a:t>
            </a:r>
            <a:r>
              <a:rPr lang="en-GB" sz="1600" i="1" dirty="0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smtClean="0">
                <a:solidFill>
                  <a:srgbClr val="FF0000"/>
                </a:solidFill>
              </a:rPr>
              <a:t>B</a:t>
            </a:r>
            <a:r>
              <a:rPr lang="en-GB" sz="1600" dirty="0" smtClean="0"/>
              <a:t> </a:t>
            </a:r>
            <a:r>
              <a:rPr lang="en-GB" sz="1600" dirty="0"/>
              <a:t>private to Party A, resp. Party </a:t>
            </a:r>
            <a:r>
              <a:rPr lang="en-GB" sz="1600" dirty="0" smtClean="0"/>
              <a:t>B, and </a:t>
            </a:r>
            <a:r>
              <a:rPr lang="en-GB" sz="1600" i="1" dirty="0" smtClean="0"/>
              <a:t>valid during execution of protocol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Short-term private keys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 </a:t>
            </a:r>
            <a:r>
              <a:rPr lang="en-GB" sz="1600" dirty="0" smtClean="0"/>
              <a:t>and 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dirty="0" smtClean="0"/>
              <a:t> private to Party A, resp. Party B and </a:t>
            </a:r>
            <a:r>
              <a:rPr lang="en-GB" sz="1600" i="1" dirty="0" smtClean="0"/>
              <a:t>valid during execution of protocol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Each party </a:t>
            </a:r>
            <a:r>
              <a:rPr lang="en-GB" sz="1600" i="1" dirty="0" smtClean="0"/>
              <a:t>does not need </a:t>
            </a:r>
            <a:r>
              <a:rPr lang="en-GB" sz="1600" dirty="0" smtClean="0"/>
              <a:t>access to the public key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CA</a:t>
            </a:r>
            <a:r>
              <a:rPr lang="en-GB" sz="1600" baseline="-25000" dirty="0" smtClean="0"/>
              <a:t> </a:t>
            </a:r>
            <a:r>
              <a:rPr lang="en-GB" sz="1600" dirty="0" smtClean="0"/>
              <a:t> used to certify the other party’s long-term key</a:t>
            </a:r>
            <a:endParaRPr lang="en-GB" sz="1600" dirty="0" smtClean="0">
              <a:solidFill>
                <a:schemeClr val="accent2"/>
              </a:solidFill>
            </a:endParaRPr>
          </a:p>
          <a:p>
            <a:r>
              <a:rPr lang="en-GB" sz="1600" u="sng" dirty="0" smtClean="0"/>
              <a:t>Note:</a:t>
            </a:r>
            <a:r>
              <a:rPr lang="en-GB" sz="1600" dirty="0" smtClean="0"/>
              <a:t> (</a:t>
            </a:r>
            <a:r>
              <a:rPr lang="en-GB" sz="1600" i="1" dirty="0" err="1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r>
              <a:rPr lang="en-GB" sz="1600" i="1" dirty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 smtClean="0">
                <a:solidFill>
                  <a:srgbClr val="0070C0"/>
                </a:solidFill>
              </a:rPr>
              <a:t>A</a:t>
            </a:r>
            <a:r>
              <a:rPr lang="en-GB" sz="1600" dirty="0" smtClean="0"/>
              <a:t>), (</a:t>
            </a:r>
            <a:r>
              <a:rPr lang="en-GB" sz="1600" i="1" dirty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) and (</a:t>
            </a:r>
            <a:r>
              <a:rPr lang="en-GB" sz="1600" i="1" dirty="0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smtClean="0">
                <a:solidFill>
                  <a:srgbClr val="FF0000"/>
                </a:solidFill>
              </a:rPr>
              <a:t>B</a:t>
            </a:r>
            <a:r>
              <a:rPr lang="en-GB" sz="1600" i="1" dirty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 smtClean="0">
                <a:solidFill>
                  <a:srgbClr val="0070C0"/>
                </a:solidFill>
              </a:rPr>
              <a:t>B</a:t>
            </a:r>
            <a:r>
              <a:rPr lang="en-GB" sz="1600" dirty="0"/>
              <a:t>) </a:t>
            </a:r>
            <a:r>
              <a:rPr lang="en-GB" sz="1600" dirty="0" smtClean="0"/>
              <a:t>, (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) are long-term and short-term public </a:t>
            </a:r>
            <a:r>
              <a:rPr lang="en-GB" sz="1600" dirty="0"/>
              <a:t>key pairs of A, resp. </a:t>
            </a:r>
            <a:r>
              <a:rPr lang="en-GB" sz="1600" dirty="0" smtClean="0"/>
              <a:t>B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Key agreement between A and B on the shared key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err="1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 smtClean="0">
                <a:solidFill>
                  <a:srgbClr val="0070C0"/>
                </a:solidFill>
              </a:rPr>
              <a:t>B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 )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d</a:t>
            </a:r>
            <a:r>
              <a:rPr lang="en-GB" sz="1600" baseline="-25000" dirty="0">
                <a:solidFill>
                  <a:srgbClr val="FF0000"/>
                </a:solidFill>
              </a:rPr>
              <a:t>B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>
                <a:solidFill>
                  <a:srgbClr val="0070C0"/>
                </a:solidFill>
              </a:rPr>
              <a:t>A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 )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Perfect forward </a:t>
            </a:r>
            <a:r>
              <a:rPr lang="en-GB" sz="1600" dirty="0" smtClean="0"/>
              <a:t>secrecy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</a:t>
            </a:r>
            <a:r>
              <a:rPr lang="en-GB" sz="1600" dirty="0" smtClean="0"/>
              <a:t>party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Esoteric properties: unknown key-share resilience, session key retrieval resilience 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274B839-6CFD-4B49-BCA5-60AD5BBC615C}" type="slidenum">
              <a:rPr lang="en-US"/>
              <a:pPr/>
              <a:t>43</a:t>
            </a:fld>
            <a:endParaRPr lang="en-US"/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06662" y="3214688"/>
            <a:ext cx="5689378" cy="132343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i="1" dirty="0" smtClean="0"/>
              <a:t>Network Joining – </a:t>
            </a:r>
          </a:p>
          <a:p>
            <a:pPr algn="ctr"/>
            <a:r>
              <a:rPr lang="en-US" sz="2000" i="1" dirty="0" smtClean="0"/>
              <a:t>Peer-to-Peer vs. Third-Party-Assisted Authentication,</a:t>
            </a:r>
          </a:p>
          <a:p>
            <a:pPr algn="ctr"/>
            <a:r>
              <a:rPr lang="en-US" sz="2000" i="1" dirty="0" smtClean="0"/>
              <a:t>Authorization, and Configuration</a:t>
            </a:r>
          </a:p>
          <a:p>
            <a:pPr algn="ctr"/>
            <a:r>
              <a:rPr lang="en-US" sz="2000" i="1" dirty="0" smtClean="0"/>
              <a:t>(with IEEE 802.11 Architecture)</a:t>
            </a:r>
            <a:endParaRPr lang="en-US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loud 120"/>
          <p:cNvSpPr/>
          <p:nvPr/>
        </p:nvSpPr>
        <p:spPr bwMode="auto">
          <a:xfrm>
            <a:off x="3657600" y="2743200"/>
            <a:ext cx="2743200" cy="3429000"/>
          </a:xfrm>
          <a:prstGeom prst="cloud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6,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44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30002" y="533400"/>
            <a:ext cx="743011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Network Joining –  </a:t>
            </a:r>
            <a:r>
              <a:rPr lang="en-US" sz="2400" b="1" i="1" dirty="0" smtClean="0"/>
              <a:t>with</a:t>
            </a:r>
            <a:r>
              <a:rPr lang="en-US" sz="2400" b="1" dirty="0" smtClean="0"/>
              <a:t> Authentication by Third Party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Device Enrolment Steps:</a:t>
            </a:r>
          </a:p>
          <a:p>
            <a:pPr marL="174625" indent="-174625"/>
            <a:r>
              <a:rPr lang="en-CA" sz="1600" i="1" dirty="0" smtClean="0"/>
              <a:t>Device authentication. </a:t>
            </a:r>
            <a:r>
              <a:rPr lang="en-CA" sz="1600" dirty="0" smtClean="0"/>
              <a:t>Client A and Access Point B authenticate each other and establish a shared key (so as to ensure on-going authenticated communications). </a:t>
            </a:r>
            <a:r>
              <a:rPr lang="en-CA" sz="1600" i="1" dirty="0" smtClean="0"/>
              <a:t>This may involve server KDC as third party.</a:t>
            </a:r>
          </a:p>
          <a:p>
            <a:pPr marL="174625" indent="-174625"/>
            <a:r>
              <a:rPr lang="en-CA" sz="1600" i="1" dirty="0" smtClean="0"/>
              <a:t>Authorization.</a:t>
            </a:r>
            <a:r>
              <a:rPr lang="en-CA" sz="1600" dirty="0" smtClean="0"/>
              <a:t> Access Point B decides on whether/how to authorize device A (if denied, this may result in loss of bandwidth). </a:t>
            </a:r>
            <a:r>
              <a:rPr lang="en-CA" sz="1600" i="1" dirty="0" smtClean="0"/>
              <a:t>Authorization decision may be delegated to server KDC or other 3</a:t>
            </a:r>
            <a:r>
              <a:rPr lang="en-CA" sz="1600" i="1" baseline="30000" dirty="0" smtClean="0"/>
              <a:t>rd</a:t>
            </a:r>
            <a:r>
              <a:rPr lang="en-CA" sz="1600" i="1" dirty="0" smtClean="0"/>
              <a:t>-party device.</a:t>
            </a:r>
          </a:p>
          <a:p>
            <a:pPr marL="174625" indent="-174625"/>
            <a:r>
              <a:rPr lang="en-CA" sz="1600" i="1" dirty="0" smtClean="0"/>
              <a:t>Configuration/</a:t>
            </a:r>
            <a:r>
              <a:rPr lang="en-CA" sz="1600" i="1" dirty="0" err="1" smtClean="0"/>
              <a:t>Parameterization.</a:t>
            </a:r>
            <a:r>
              <a:rPr lang="en-CA" sz="1600" dirty="0" err="1" smtClean="0"/>
              <a:t>Access</a:t>
            </a:r>
            <a:r>
              <a:rPr lang="en-CA" sz="1600" dirty="0" smtClean="0"/>
              <a:t> Point B distributes configuration information to Client A, such as </a:t>
            </a:r>
            <a:r>
              <a:rPr lang="en-CA" sz="1600" dirty="0" smtClean="0">
                <a:sym typeface="Symbol"/>
              </a:rPr>
              <a:t> IP address assignment info;  Bandwidth/usage constraints;  Scheduling info (including on re-authentication policy details). </a:t>
            </a:r>
            <a:r>
              <a:rPr lang="en-CA" sz="1600" i="1" dirty="0" smtClean="0">
                <a:sym typeface="Symbol"/>
              </a:rPr>
              <a:t>This may originate from other network devices, for which it acts as proxy.</a:t>
            </a:r>
            <a:endParaRPr lang="en-CA" sz="1600" i="1" dirty="0" smtClean="0"/>
          </a:p>
          <a:p>
            <a:pPr marL="174625" indent="-174625"/>
            <a:r>
              <a:rPr lang="en-CA" sz="1600" b="1" dirty="0" smtClean="0"/>
              <a:t>Sequential Enrolment vs. Combined Steps</a:t>
            </a:r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r>
              <a:rPr lang="en-CA" sz="1600" u="sng" dirty="0" smtClean="0"/>
              <a:t>Aggressive scheme:</a:t>
            </a:r>
            <a:r>
              <a:rPr lang="en-CA" sz="1600" dirty="0" smtClean="0"/>
              <a:t> Initiate authorization/configuration processes as soon as (presumed) device identity</a:t>
            </a:r>
          </a:p>
          <a:p>
            <a:pPr marL="174625" indent="-174625"/>
            <a:r>
              <a:rPr lang="en-CA" sz="1600" dirty="0" smtClean="0"/>
              <a:t>becomes available (invisible to Client A). Access Point B can deny bandwidth if authorization negative.</a:t>
            </a:r>
          </a:p>
          <a:p>
            <a:pPr marL="174625" indent="-174625"/>
            <a:r>
              <a:rPr lang="en-CA" sz="1600" u="sng" dirty="0" smtClean="0"/>
              <a:t>Note:</a:t>
            </a:r>
            <a:r>
              <a:rPr lang="en-CA" sz="1600" dirty="0" smtClean="0"/>
              <a:t> Communication of configuration info depends on secure channel with Client A.</a:t>
            </a:r>
            <a:endParaRPr lang="en-CA" sz="1600" u="sng" dirty="0" smtClean="0"/>
          </a:p>
        </p:txBody>
      </p:sp>
      <p:sp>
        <p:nvSpPr>
          <p:cNvPr id="96" name="TextBox 95"/>
          <p:cNvSpPr txBox="1"/>
          <p:nvPr/>
        </p:nvSpPr>
        <p:spPr>
          <a:xfrm>
            <a:off x="5943600" y="4419600"/>
            <a:ext cx="2969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subscription credentials for WiFi access</a:t>
            </a:r>
            <a:endParaRPr lang="en-CA" dirty="0"/>
          </a:p>
        </p:txBody>
      </p:sp>
      <p:sp>
        <p:nvSpPr>
          <p:cNvPr id="97" name="TextBox 96"/>
          <p:cNvSpPr txBox="1"/>
          <p:nvPr/>
        </p:nvSpPr>
        <p:spPr>
          <a:xfrm>
            <a:off x="5943600" y="3962400"/>
            <a:ext cx="1847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IP address assignment</a:t>
            </a:r>
            <a:endParaRPr lang="en-CA" dirty="0"/>
          </a:p>
        </p:txBody>
      </p:sp>
      <p:grpSp>
        <p:nvGrpSpPr>
          <p:cNvPr id="6" name="Group 59"/>
          <p:cNvGrpSpPr/>
          <p:nvPr/>
        </p:nvGrpSpPr>
        <p:grpSpPr>
          <a:xfrm>
            <a:off x="228600" y="3505200"/>
            <a:ext cx="5561341" cy="2133600"/>
            <a:chOff x="228600" y="3505200"/>
            <a:chExt cx="5561341" cy="2133600"/>
          </a:xfrm>
        </p:grpSpPr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228600" y="3505200"/>
              <a:ext cx="457200" cy="304800"/>
              <a:chOff x="816" y="912"/>
              <a:chExt cx="288" cy="192"/>
            </a:xfrm>
          </p:grpSpPr>
          <p:sp>
            <p:nvSpPr>
              <p:cNvPr id="2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2057400" y="3505200"/>
              <a:ext cx="457200" cy="304800"/>
              <a:chOff x="816" y="912"/>
              <a:chExt cx="288" cy="192"/>
            </a:xfrm>
          </p:grpSpPr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8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457200" y="4114800"/>
              <a:ext cx="1828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886200" y="3505200"/>
              <a:ext cx="576263" cy="304800"/>
              <a:chOff x="816" y="912"/>
              <a:chExt cx="363" cy="192"/>
            </a:xfrm>
          </p:grpSpPr>
          <p:sp>
            <p:nvSpPr>
              <p:cNvPr id="3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i="1" dirty="0" smtClean="0"/>
                  <a:t>KDC</a:t>
                </a:r>
                <a:endParaRPr lang="en-US" i="1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838200" y="38100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>
              <a:off x="22860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286000" y="4343400"/>
              <a:ext cx="18288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2743200" y="40386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43" name="Straight Connector 42"/>
            <p:cNvCxnSpPr>
              <a:stCxn id="22" idx="2"/>
            </p:cNvCxnSpPr>
            <p:nvPr/>
          </p:nvCxnSpPr>
          <p:spPr bwMode="auto">
            <a:xfrm>
              <a:off x="4572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2286000" y="4724400"/>
              <a:ext cx="2286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2743200" y="4419600"/>
              <a:ext cx="10759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Authorization/</a:t>
              </a:r>
            </a:p>
            <a:p>
              <a:endParaRPr lang="en-CA" i="1" dirty="0" smtClean="0"/>
            </a:p>
            <a:p>
              <a:r>
                <a:rPr lang="en-CA" i="1" dirty="0" smtClean="0"/>
                <a:t>Configuration</a:t>
              </a:r>
              <a:endParaRPr lang="en-CA" i="1" dirty="0"/>
            </a:p>
          </p:txBody>
        </p: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5029200" y="3962400"/>
              <a:ext cx="760741" cy="304800"/>
              <a:chOff x="816" y="912"/>
              <a:chExt cx="302" cy="192"/>
            </a:xfrm>
          </p:grpSpPr>
          <p:sp>
            <p:nvSpPr>
              <p:cNvPr id="5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Routing</a:t>
                </a:r>
                <a:endParaRPr lang="en-US" i="1" dirty="0"/>
              </a:p>
            </p:txBody>
          </p:sp>
        </p:grpSp>
        <p:cxnSp>
          <p:nvCxnSpPr>
            <p:cNvPr id="54" name="Straight Connector 53"/>
            <p:cNvCxnSpPr/>
            <p:nvPr/>
          </p:nvCxnSpPr>
          <p:spPr bwMode="auto">
            <a:xfrm>
              <a:off x="41148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4572000" y="45720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4572000" y="41148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1" name="Group 9"/>
            <p:cNvGrpSpPr>
              <a:grpSpLocks/>
            </p:cNvGrpSpPr>
            <p:nvPr/>
          </p:nvGrpSpPr>
          <p:grpSpPr bwMode="auto">
            <a:xfrm>
              <a:off x="5029200" y="4419600"/>
              <a:ext cx="760741" cy="304800"/>
              <a:chOff x="816" y="912"/>
              <a:chExt cx="302" cy="192"/>
            </a:xfrm>
          </p:grpSpPr>
          <p:sp>
            <p:nvSpPr>
              <p:cNvPr id="74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ISP</a:t>
                </a:r>
                <a:endParaRPr lang="en-US" i="1" dirty="0"/>
              </a:p>
            </p:txBody>
          </p:sp>
        </p:grpSp>
        <p:cxnSp>
          <p:nvCxnSpPr>
            <p:cNvPr id="76" name="Straight Connector 75"/>
            <p:cNvCxnSpPr/>
            <p:nvPr/>
          </p:nvCxnSpPr>
          <p:spPr bwMode="auto">
            <a:xfrm>
              <a:off x="4572000" y="50292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2" name="Group 9"/>
            <p:cNvGrpSpPr>
              <a:grpSpLocks/>
            </p:cNvGrpSpPr>
            <p:nvPr/>
          </p:nvGrpSpPr>
          <p:grpSpPr bwMode="auto">
            <a:xfrm>
              <a:off x="5029200" y="4876800"/>
              <a:ext cx="760741" cy="304800"/>
              <a:chOff x="816" y="912"/>
              <a:chExt cx="302" cy="192"/>
            </a:xfrm>
          </p:grpSpPr>
          <p:sp>
            <p:nvSpPr>
              <p:cNvPr id="78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Gateway</a:t>
                </a:r>
                <a:endParaRPr lang="en-US" i="1" dirty="0"/>
              </a:p>
            </p:txBody>
          </p:sp>
        </p:grpSp>
        <p:cxnSp>
          <p:nvCxnSpPr>
            <p:cNvPr id="81" name="Straight Arrow Connector 80"/>
            <p:cNvCxnSpPr/>
            <p:nvPr/>
          </p:nvCxnSpPr>
          <p:spPr bwMode="auto">
            <a:xfrm flipH="1">
              <a:off x="457200" y="4495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 flipH="1">
              <a:off x="457200" y="4876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4572000" y="54864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3" name="Rectangle 10"/>
            <p:cNvSpPr>
              <a:spLocks noChangeArrowheads="1"/>
            </p:cNvSpPr>
            <p:nvPr/>
          </p:nvSpPr>
          <p:spPr bwMode="auto">
            <a:xfrm>
              <a:off x="5029200" y="5334000"/>
              <a:ext cx="725475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4572000" y="3657600"/>
              <a:ext cx="0" cy="1828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3" name="Group 9"/>
            <p:cNvGrpSpPr>
              <a:grpSpLocks/>
            </p:cNvGrpSpPr>
            <p:nvPr/>
          </p:nvGrpSpPr>
          <p:grpSpPr bwMode="auto">
            <a:xfrm>
              <a:off x="5029200" y="3505202"/>
              <a:ext cx="722313" cy="306388"/>
              <a:chOff x="1248" y="912"/>
              <a:chExt cx="455" cy="193"/>
            </a:xfrm>
          </p:grpSpPr>
          <p:sp>
            <p:nvSpPr>
              <p:cNvPr id="55" name="Rectangle 10"/>
              <p:cNvSpPr>
                <a:spLocks noChangeArrowheads="1"/>
              </p:cNvSpPr>
              <p:nvPr/>
            </p:nvSpPr>
            <p:spPr bwMode="auto">
              <a:xfrm>
                <a:off x="1248" y="912"/>
                <a:ext cx="455" cy="193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6" name="Text Box 11"/>
              <p:cNvSpPr txBox="1">
                <a:spLocks noChangeArrowheads="1"/>
              </p:cNvSpPr>
              <p:nvPr/>
            </p:nvSpPr>
            <p:spPr bwMode="auto">
              <a:xfrm>
                <a:off x="1248" y="912"/>
                <a:ext cx="43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Author.</a:t>
                </a:r>
                <a:endParaRPr lang="en-US" i="1" dirty="0"/>
              </a:p>
            </p:txBody>
          </p:sp>
        </p:grpSp>
        <p:cxnSp>
          <p:nvCxnSpPr>
            <p:cNvPr id="59" name="Straight Connector 58"/>
            <p:cNvCxnSpPr/>
            <p:nvPr/>
          </p:nvCxnSpPr>
          <p:spPr bwMode="auto">
            <a:xfrm>
              <a:off x="4572000" y="36576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1" name="TextBox 60"/>
          <p:cNvSpPr txBox="1"/>
          <p:nvPr/>
        </p:nvSpPr>
        <p:spPr>
          <a:xfrm>
            <a:off x="5943600" y="3505200"/>
            <a:ext cx="30868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check identity with white list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A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S?</a:t>
            </a:r>
            <a:r>
              <a:rPr lang="en-CA" dirty="0" smtClean="0">
                <a:sym typeface="Symbol"/>
              </a:rPr>
              <a:t>)</a:t>
            </a:r>
            <a:endParaRPr lang="en-CA" dirty="0"/>
          </a:p>
        </p:txBody>
      </p:sp>
      <p:sp>
        <p:nvSpPr>
          <p:cNvPr id="62" name="Flowchart: Magnetic Disk 61"/>
          <p:cNvSpPr/>
          <p:nvPr/>
        </p:nvSpPr>
        <p:spPr bwMode="auto">
          <a:xfrm>
            <a:off x="2895600" y="3429000"/>
            <a:ext cx="533400" cy="381000"/>
          </a:xfrm>
          <a:prstGeom prst="flowChartMagneticDisk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keys</a:t>
            </a:r>
          </a:p>
        </p:txBody>
      </p:sp>
      <p:sp>
        <p:nvSpPr>
          <p:cNvPr id="57" name="Slide Number Placeholder 3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-65" charset="0"/>
                <a:ea typeface="ＭＳ Ｐゴシック" pitchFamily="-65" charset="-128"/>
                <a:cs typeface="+mn-cs"/>
              </a:rPr>
              <a:t>Slide </a:t>
            </a:r>
            <a:fld id="{9389016A-55A8-41F3-A301-F0C788D1E75C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-65" charset="0"/>
                <a:ea typeface="ＭＳ Ｐゴシック" pitchFamily="-65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44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-65" charset="0"/>
              <a:ea typeface="ＭＳ Ｐゴシック" pitchFamily="-65" charset="-128"/>
              <a:cs typeface="+mn-cs"/>
            </a:endParaRPr>
          </a:p>
        </p:txBody>
      </p:sp>
      <p:sp>
        <p:nvSpPr>
          <p:cNvPr id="65" name="Rounded Rectangular Callout 64"/>
          <p:cNvSpPr/>
          <p:nvPr/>
        </p:nvSpPr>
        <p:spPr bwMode="auto">
          <a:xfrm>
            <a:off x="2514600" y="3657600"/>
            <a:ext cx="2209800" cy="381000"/>
          </a:xfrm>
          <a:prstGeom prst="wedgeRoundRectCallou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B:   Query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lang="en-CA" dirty="0" smtClean="0">
                <a:latin typeface="Times New Roman" pitchFamily="18" charset="0"/>
              </a:rPr>
              <a:t>{</a:t>
            </a:r>
            <a:r>
              <a:rPr kumimoji="0" lang="en-CA" sz="1200" b="1" i="1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ID</a:t>
            </a:r>
            <a:r>
              <a:rPr kumimoji="0" lang="en-CA" sz="1200" b="1" i="0" u="none" strike="noStrike" cap="none" normalizeH="0" baseline="-2500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A</a:t>
            </a:r>
            <a:r>
              <a:rPr kumimoji="0" lang="en-CA" sz="1200" b="1" i="0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,</a:t>
            </a:r>
            <a:r>
              <a:rPr lang="en-CA" b="1" i="1" dirty="0" smtClean="0">
                <a:solidFill>
                  <a:schemeClr val="accent6"/>
                </a:solidFill>
                <a:latin typeface="Times New Roman" pitchFamily="18" charset="0"/>
              </a:rPr>
              <a:t> ID</a:t>
            </a:r>
            <a:r>
              <a:rPr lang="en-CA" b="1" baseline="-25000" dirty="0" smtClean="0">
                <a:solidFill>
                  <a:schemeClr val="accent6"/>
                </a:solidFill>
                <a:latin typeface="Times New Roman" pitchFamily="18" charset="0"/>
              </a:rPr>
              <a:t>B</a:t>
            </a:r>
            <a:r>
              <a:rPr lang="en-CA" dirty="0" smtClean="0">
                <a:latin typeface="Times New Roman" pitchFamily="18" charset="0"/>
              </a:rPr>
              <a:t>}</a:t>
            </a:r>
            <a:endParaRPr kumimoji="0" lang="en-CA" sz="12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66" name="Rounded Rectangular Callout 65"/>
          <p:cNvSpPr/>
          <p:nvPr/>
        </p:nvSpPr>
        <p:spPr bwMode="auto">
          <a:xfrm>
            <a:off x="1981200" y="5181600"/>
            <a:ext cx="2209800" cy="457200"/>
          </a:xfrm>
          <a:prstGeom prst="wedgeRoundRectCallout">
            <a:avLst>
              <a:gd name="adj1" fmla="val -28632"/>
              <a:gd name="adj2" fmla="val -230358"/>
              <a:gd name="adj3" fmla="val 16667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Response </a:t>
            </a:r>
            <a:r>
              <a:rPr kumimoji="0" lang="en-CA" sz="12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</a:rPr>
              <a:t>{</a:t>
            </a:r>
            <a:r>
              <a:rPr kumimoji="0" lang="en-CA" sz="1200" b="1" i="1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ID</a:t>
            </a:r>
            <a:r>
              <a:rPr kumimoji="0" lang="en-CA" sz="1200" b="1" u="none" strike="noStrike" cap="none" normalizeH="0" baseline="-2500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A</a:t>
            </a:r>
            <a:r>
              <a:rPr kumimoji="0" lang="en-CA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, </a:t>
            </a:r>
            <a:r>
              <a:rPr lang="en-CA" b="1" i="1" dirty="0" smtClean="0">
                <a:solidFill>
                  <a:schemeClr val="accent6"/>
                </a:solidFill>
                <a:latin typeface="Times New Roman" pitchFamily="18" charset="0"/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  <a:latin typeface="Times New Roman" pitchFamily="18" charset="0"/>
              </a:rPr>
              <a:t>B</a:t>
            </a:r>
            <a:r>
              <a:rPr lang="en-CA" b="1" dirty="0" smtClean="0">
                <a:solidFill>
                  <a:schemeClr val="accent6"/>
                </a:solidFill>
                <a:latin typeface="Times New Roman" pitchFamily="18" charset="0"/>
              </a:rPr>
              <a:t>, </a:t>
            </a:r>
            <a:r>
              <a:rPr lang="en-CA" b="1" dirty="0" smtClean="0">
                <a:solidFill>
                  <a:srgbClr val="FF0000"/>
                </a:solidFill>
                <a:latin typeface="Times New Roman" pitchFamily="18" charset="0"/>
              </a:rPr>
              <a:t>wrapped</a:t>
            </a:r>
            <a:r>
              <a:rPr lang="en-CA" dirty="0" smtClean="0">
                <a:latin typeface="Times New Roman" pitchFamily="18" charset="0"/>
              </a:rPr>
              <a:t> </a:t>
            </a:r>
            <a:r>
              <a:rPr lang="en-CA" b="1" dirty="0" smtClean="0">
                <a:solidFill>
                  <a:srgbClr val="FF0000"/>
                </a:solidFill>
                <a:latin typeface="Times New Roman" pitchFamily="18" charset="0"/>
              </a:rPr>
              <a:t>keys </a:t>
            </a:r>
            <a:r>
              <a:rPr lang="en-CA" b="1" dirty="0" smtClean="0">
                <a:solidFill>
                  <a:schemeClr val="accent6"/>
                </a:solidFill>
                <a:latin typeface="Times New Roman" pitchFamily="18" charset="0"/>
              </a:rPr>
              <a:t>A-KDC, B-KDC</a:t>
            </a:r>
            <a:r>
              <a:rPr lang="en-CA" b="1" dirty="0" smtClean="0">
                <a:latin typeface="Times New Roman" pitchFamily="18" charset="0"/>
              </a:rPr>
              <a:t>}</a:t>
            </a:r>
            <a:endParaRPr kumimoji="0" lang="en-CA" sz="1200" b="1" i="0" u="none" strike="noStrike" cap="none" normalizeH="0" baseline="-2500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58" name="Explosion 1 57"/>
          <p:cNvSpPr/>
          <p:nvPr/>
        </p:nvSpPr>
        <p:spPr bwMode="auto">
          <a:xfrm>
            <a:off x="6781800" y="762000"/>
            <a:ext cx="2362200" cy="2590800"/>
          </a:xfrm>
          <a:prstGeom prst="irregularSeal1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All nonlocal communications with any (secured) transport protocol frames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Rounded Rectangular Callout 59"/>
          <p:cNvSpPr/>
          <p:nvPr/>
        </p:nvSpPr>
        <p:spPr bwMode="auto">
          <a:xfrm>
            <a:off x="2590800" y="2286000"/>
            <a:ext cx="2286000" cy="990600"/>
          </a:xfrm>
          <a:prstGeom prst="wedgeRoundRectCallou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Does r</a:t>
            </a: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equire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CA" sz="12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online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database with keys. </a:t>
            </a:r>
            <a:r>
              <a:rPr lang="en-CA" baseline="0" dirty="0" smtClean="0">
                <a:latin typeface="Times New Roman" pitchFamily="18" charset="0"/>
              </a:rPr>
              <a:t>Key</a:t>
            </a:r>
            <a:r>
              <a:rPr lang="en-CA" dirty="0" smtClean="0">
                <a:latin typeface="Times New Roman" pitchFamily="18" charset="0"/>
              </a:rPr>
              <a:t> provisioning difficult in heterogeneous trust settings (may only work with lock-in by, e.g., ISP and X-trust)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loud 59"/>
          <p:cNvSpPr/>
          <p:nvPr/>
        </p:nvSpPr>
        <p:spPr bwMode="auto">
          <a:xfrm>
            <a:off x="3657600" y="2743200"/>
            <a:ext cx="2743200" cy="3429000"/>
          </a:xfrm>
          <a:prstGeom prst="cloud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6,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56454" y="533400"/>
            <a:ext cx="737721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Network Joining –  </a:t>
            </a:r>
            <a:r>
              <a:rPr lang="en-US" sz="2400" b="1" i="1" dirty="0" smtClean="0"/>
              <a:t>only</a:t>
            </a:r>
            <a:r>
              <a:rPr lang="en-US" sz="2400" b="1" dirty="0" smtClean="0"/>
              <a:t> Authorization by Third Party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Device Enrolment Steps:</a:t>
            </a:r>
          </a:p>
          <a:p>
            <a:pPr marL="174625" indent="-174625"/>
            <a:r>
              <a:rPr lang="en-CA" sz="1600" i="1" dirty="0" smtClean="0"/>
              <a:t>Device authentication. </a:t>
            </a:r>
            <a:r>
              <a:rPr lang="en-CA" sz="1600" dirty="0" smtClean="0"/>
              <a:t>Client A and Access Point B authenticate each other and establish a shared key (so as to ensure on-going authenticated communications). </a:t>
            </a:r>
            <a:r>
              <a:rPr lang="en-CA" sz="1600" i="1" dirty="0" smtClean="0"/>
              <a:t>This may involve server KDC as third party.</a:t>
            </a:r>
          </a:p>
          <a:p>
            <a:pPr marL="174625" indent="-174625"/>
            <a:r>
              <a:rPr lang="en-CA" sz="1600" i="1" dirty="0" smtClean="0"/>
              <a:t>Authorization.</a:t>
            </a:r>
            <a:r>
              <a:rPr lang="en-CA" sz="1600" dirty="0" smtClean="0"/>
              <a:t> Access Point B decides on whether/how to authorize device A (if denied, this may result in loss of bandwidth). </a:t>
            </a:r>
            <a:r>
              <a:rPr lang="en-CA" sz="1600" i="1" dirty="0" smtClean="0"/>
              <a:t>Authorization decision may be delegated to server KDC or other 3</a:t>
            </a:r>
            <a:r>
              <a:rPr lang="en-CA" sz="1600" i="1" baseline="30000" dirty="0" smtClean="0"/>
              <a:t>rd</a:t>
            </a:r>
            <a:r>
              <a:rPr lang="en-CA" sz="1600" i="1" dirty="0" smtClean="0"/>
              <a:t>-party device.</a:t>
            </a:r>
          </a:p>
          <a:p>
            <a:pPr marL="174625" indent="-174625"/>
            <a:r>
              <a:rPr lang="en-CA" sz="1600" i="1" dirty="0" smtClean="0"/>
              <a:t>Configuration/</a:t>
            </a:r>
            <a:r>
              <a:rPr lang="en-CA" sz="1600" i="1" dirty="0" err="1" smtClean="0"/>
              <a:t>Parameterization.</a:t>
            </a:r>
            <a:r>
              <a:rPr lang="en-CA" sz="1600" dirty="0" err="1" smtClean="0"/>
              <a:t>Access</a:t>
            </a:r>
            <a:r>
              <a:rPr lang="en-CA" sz="1600" dirty="0" smtClean="0"/>
              <a:t> Point B distributes configuration information to Client A, such as </a:t>
            </a:r>
            <a:r>
              <a:rPr lang="en-CA" sz="1600" dirty="0" smtClean="0">
                <a:sym typeface="Symbol"/>
              </a:rPr>
              <a:t> IP address assignment info;  Bandwidth/usage constraints;  Scheduling info (including on re-authentication policy details). </a:t>
            </a:r>
            <a:r>
              <a:rPr lang="en-CA" sz="1600" i="1" dirty="0" smtClean="0">
                <a:sym typeface="Symbol"/>
              </a:rPr>
              <a:t>This may originate from other network devices, for which it acts as proxy.</a:t>
            </a:r>
            <a:endParaRPr lang="en-CA" sz="1600" i="1" dirty="0" smtClean="0"/>
          </a:p>
          <a:p>
            <a:pPr marL="174625" indent="-174625"/>
            <a:r>
              <a:rPr lang="en-CA" sz="1600" b="1" dirty="0" smtClean="0"/>
              <a:t>Sequential Enrolment vs. Combined Steps</a:t>
            </a:r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r>
              <a:rPr lang="en-CA" sz="1600" u="sng" dirty="0" smtClean="0"/>
              <a:t>Aggressive scheme:</a:t>
            </a:r>
            <a:r>
              <a:rPr lang="en-CA" sz="1600" dirty="0" smtClean="0"/>
              <a:t> Initiate authorization/configuration processes as soon as (presumed) device identity</a:t>
            </a:r>
          </a:p>
          <a:p>
            <a:pPr marL="174625" indent="-174625"/>
            <a:r>
              <a:rPr lang="en-CA" sz="1600" dirty="0" smtClean="0"/>
              <a:t>becomes available (invisible to Client A). Access Point B can deny bandwidth if authorization negative.</a:t>
            </a:r>
          </a:p>
          <a:p>
            <a:pPr marL="174625" indent="-174625"/>
            <a:r>
              <a:rPr lang="en-CA" sz="1600" u="sng" dirty="0" smtClean="0"/>
              <a:t>Note:</a:t>
            </a:r>
            <a:r>
              <a:rPr lang="en-CA" sz="1600" dirty="0" smtClean="0"/>
              <a:t> Communication of configuration info depends on secure channel with Client A.</a:t>
            </a:r>
            <a:endParaRPr lang="en-CA" sz="1600" u="sng" dirty="0" smtClean="0"/>
          </a:p>
        </p:txBody>
      </p:sp>
      <p:sp>
        <p:nvSpPr>
          <p:cNvPr id="96" name="TextBox 95"/>
          <p:cNvSpPr txBox="1"/>
          <p:nvPr/>
        </p:nvSpPr>
        <p:spPr>
          <a:xfrm>
            <a:off x="5943600" y="4419600"/>
            <a:ext cx="2969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subscription credentials for WiFi access</a:t>
            </a:r>
            <a:endParaRPr lang="en-CA" dirty="0"/>
          </a:p>
        </p:txBody>
      </p:sp>
      <p:sp>
        <p:nvSpPr>
          <p:cNvPr id="97" name="TextBox 96"/>
          <p:cNvSpPr txBox="1"/>
          <p:nvPr/>
        </p:nvSpPr>
        <p:spPr>
          <a:xfrm>
            <a:off x="5943600" y="3962400"/>
            <a:ext cx="1847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IP address assignment</a:t>
            </a:r>
            <a:endParaRPr lang="en-CA" dirty="0"/>
          </a:p>
        </p:txBody>
      </p:sp>
      <p:grpSp>
        <p:nvGrpSpPr>
          <p:cNvPr id="6" name="Group 59"/>
          <p:cNvGrpSpPr/>
          <p:nvPr/>
        </p:nvGrpSpPr>
        <p:grpSpPr>
          <a:xfrm>
            <a:off x="228600" y="3124200"/>
            <a:ext cx="5561341" cy="2514600"/>
            <a:chOff x="228600" y="3124200"/>
            <a:chExt cx="5561341" cy="2514600"/>
          </a:xfrm>
        </p:grpSpPr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228600" y="3505200"/>
              <a:ext cx="457200" cy="304800"/>
              <a:chOff x="816" y="912"/>
              <a:chExt cx="288" cy="192"/>
            </a:xfrm>
          </p:grpSpPr>
          <p:sp>
            <p:nvSpPr>
              <p:cNvPr id="2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2057400" y="3505200"/>
              <a:ext cx="457200" cy="304800"/>
              <a:chOff x="816" y="912"/>
              <a:chExt cx="288" cy="192"/>
            </a:xfrm>
          </p:grpSpPr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8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457200" y="4114800"/>
              <a:ext cx="18288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5029199" y="3124200"/>
              <a:ext cx="704850" cy="304800"/>
              <a:chOff x="1536" y="672"/>
              <a:chExt cx="444" cy="192"/>
            </a:xfrm>
          </p:grpSpPr>
          <p:sp>
            <p:nvSpPr>
              <p:cNvPr id="31" name="Rectangle 10"/>
              <p:cNvSpPr>
                <a:spLocks noChangeArrowheads="1"/>
              </p:cNvSpPr>
              <p:nvPr/>
            </p:nvSpPr>
            <p:spPr bwMode="auto">
              <a:xfrm>
                <a:off x="1536" y="672"/>
                <a:ext cx="444" cy="19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2" name="Text Box 11"/>
              <p:cNvSpPr txBox="1">
                <a:spLocks noChangeArrowheads="1"/>
              </p:cNvSpPr>
              <p:nvPr/>
            </p:nvSpPr>
            <p:spPr bwMode="auto">
              <a:xfrm>
                <a:off x="1584" y="67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CA</a:t>
                </a:r>
                <a:endParaRPr lang="en-US" i="1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838200" y="38100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>
              <a:off x="22860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286000" y="4343400"/>
              <a:ext cx="21336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2743200" y="4038600"/>
              <a:ext cx="10326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Authorization</a:t>
              </a:r>
              <a:endParaRPr lang="en-CA" i="1" dirty="0"/>
            </a:p>
          </p:txBody>
        </p:sp>
        <p:cxnSp>
          <p:nvCxnSpPr>
            <p:cNvPr id="43" name="Straight Connector 42"/>
            <p:cNvCxnSpPr>
              <a:stCxn id="22" idx="2"/>
            </p:cNvCxnSpPr>
            <p:nvPr/>
          </p:nvCxnSpPr>
          <p:spPr bwMode="auto">
            <a:xfrm>
              <a:off x="4572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2286000" y="4724400"/>
              <a:ext cx="2286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2743200" y="4419600"/>
              <a:ext cx="10502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Configuration</a:t>
              </a:r>
              <a:endParaRPr lang="en-CA" i="1" dirty="0"/>
            </a:p>
          </p:txBody>
        </p: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5029200" y="3962400"/>
              <a:ext cx="760741" cy="304800"/>
              <a:chOff x="816" y="912"/>
              <a:chExt cx="302" cy="192"/>
            </a:xfrm>
          </p:grpSpPr>
          <p:sp>
            <p:nvSpPr>
              <p:cNvPr id="5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Routing</a:t>
                </a:r>
                <a:endParaRPr lang="en-US" i="1" dirty="0"/>
              </a:p>
            </p:txBody>
          </p:sp>
        </p:grpSp>
        <p:cxnSp>
          <p:nvCxnSpPr>
            <p:cNvPr id="54" name="Straight Connector 53"/>
            <p:cNvCxnSpPr/>
            <p:nvPr/>
          </p:nvCxnSpPr>
          <p:spPr bwMode="auto">
            <a:xfrm>
              <a:off x="4572000" y="3276600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4572000" y="45720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4572000" y="41148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1" name="Group 9"/>
            <p:cNvGrpSpPr>
              <a:grpSpLocks/>
            </p:cNvGrpSpPr>
            <p:nvPr/>
          </p:nvGrpSpPr>
          <p:grpSpPr bwMode="auto">
            <a:xfrm>
              <a:off x="5029200" y="4419600"/>
              <a:ext cx="760741" cy="304800"/>
              <a:chOff x="816" y="912"/>
              <a:chExt cx="302" cy="192"/>
            </a:xfrm>
          </p:grpSpPr>
          <p:sp>
            <p:nvSpPr>
              <p:cNvPr id="74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ISP</a:t>
                </a:r>
                <a:endParaRPr lang="en-US" i="1" dirty="0"/>
              </a:p>
            </p:txBody>
          </p:sp>
        </p:grpSp>
        <p:cxnSp>
          <p:nvCxnSpPr>
            <p:cNvPr id="76" name="Straight Connector 75"/>
            <p:cNvCxnSpPr/>
            <p:nvPr/>
          </p:nvCxnSpPr>
          <p:spPr bwMode="auto">
            <a:xfrm>
              <a:off x="4572000" y="50292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2" name="Group 9"/>
            <p:cNvGrpSpPr>
              <a:grpSpLocks/>
            </p:cNvGrpSpPr>
            <p:nvPr/>
          </p:nvGrpSpPr>
          <p:grpSpPr bwMode="auto">
            <a:xfrm>
              <a:off x="5029200" y="4876800"/>
              <a:ext cx="760741" cy="304800"/>
              <a:chOff x="816" y="912"/>
              <a:chExt cx="302" cy="192"/>
            </a:xfrm>
          </p:grpSpPr>
          <p:sp>
            <p:nvSpPr>
              <p:cNvPr id="78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Gateway</a:t>
                </a:r>
                <a:endParaRPr lang="en-US" i="1" dirty="0"/>
              </a:p>
            </p:txBody>
          </p:sp>
        </p:grpSp>
        <p:cxnSp>
          <p:nvCxnSpPr>
            <p:cNvPr id="81" name="Straight Arrow Connector 80"/>
            <p:cNvCxnSpPr/>
            <p:nvPr/>
          </p:nvCxnSpPr>
          <p:spPr bwMode="auto">
            <a:xfrm flipH="1">
              <a:off x="457200" y="4495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 flipH="1">
              <a:off x="457200" y="4876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4572000" y="54864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3" name="Rectangle 10"/>
            <p:cNvSpPr>
              <a:spLocks noChangeArrowheads="1"/>
            </p:cNvSpPr>
            <p:nvPr/>
          </p:nvSpPr>
          <p:spPr bwMode="auto">
            <a:xfrm>
              <a:off x="5029200" y="5334000"/>
              <a:ext cx="725475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4572000" y="3657600"/>
              <a:ext cx="0" cy="1828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3" name="Group 9"/>
            <p:cNvGrpSpPr>
              <a:grpSpLocks/>
            </p:cNvGrpSpPr>
            <p:nvPr/>
          </p:nvGrpSpPr>
          <p:grpSpPr bwMode="auto">
            <a:xfrm>
              <a:off x="5029200" y="3505202"/>
              <a:ext cx="722313" cy="306388"/>
              <a:chOff x="1248" y="912"/>
              <a:chExt cx="455" cy="193"/>
            </a:xfrm>
          </p:grpSpPr>
          <p:sp>
            <p:nvSpPr>
              <p:cNvPr id="55" name="Rectangle 10"/>
              <p:cNvSpPr>
                <a:spLocks noChangeArrowheads="1"/>
              </p:cNvSpPr>
              <p:nvPr/>
            </p:nvSpPr>
            <p:spPr bwMode="auto">
              <a:xfrm>
                <a:off x="1248" y="912"/>
                <a:ext cx="455" cy="193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6" name="Text Box 11"/>
              <p:cNvSpPr txBox="1">
                <a:spLocks noChangeArrowheads="1"/>
              </p:cNvSpPr>
              <p:nvPr/>
            </p:nvSpPr>
            <p:spPr bwMode="auto">
              <a:xfrm>
                <a:off x="1248" y="912"/>
                <a:ext cx="43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Author.</a:t>
                </a:r>
                <a:endParaRPr lang="en-US" i="1" dirty="0"/>
              </a:p>
            </p:txBody>
          </p:sp>
        </p:grpSp>
        <p:cxnSp>
          <p:nvCxnSpPr>
            <p:cNvPr id="59" name="Straight Connector 58"/>
            <p:cNvCxnSpPr/>
            <p:nvPr/>
          </p:nvCxnSpPr>
          <p:spPr bwMode="auto">
            <a:xfrm>
              <a:off x="4572000" y="36576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1" name="TextBox 60"/>
          <p:cNvSpPr txBox="1"/>
          <p:nvPr/>
        </p:nvSpPr>
        <p:spPr>
          <a:xfrm>
            <a:off x="5943600" y="3505200"/>
            <a:ext cx="30051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check identity with white list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A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S?</a:t>
            </a:r>
            <a:r>
              <a:rPr lang="en-CA" dirty="0" smtClean="0">
                <a:sym typeface="Symbol"/>
              </a:rPr>
              <a:t>)</a:t>
            </a:r>
          </a:p>
          <a:p>
            <a:r>
              <a:rPr lang="en-CA" dirty="0" smtClean="0">
                <a:sym typeface="Symbol"/>
              </a:rPr>
              <a:t>		      </a:t>
            </a:r>
            <a:r>
              <a:rPr lang="en-CA" dirty="0" smtClean="0"/>
              <a:t>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B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Ŝ?</a:t>
            </a:r>
            <a:r>
              <a:rPr lang="en-CA" dirty="0" smtClean="0">
                <a:sym typeface="Symbol"/>
              </a:rPr>
              <a:t>)</a:t>
            </a:r>
            <a:endParaRPr lang="en-CA" dirty="0" smtClean="0"/>
          </a:p>
          <a:p>
            <a:endParaRPr lang="en-CA" dirty="0" smtClean="0">
              <a:sym typeface="Symbol"/>
            </a:endParaRPr>
          </a:p>
          <a:p>
            <a:r>
              <a:rPr lang="en-CA" dirty="0" smtClean="0">
                <a:sym typeface="Symbol"/>
              </a:rPr>
              <a:t>		   </a:t>
            </a:r>
            <a:endParaRPr lang="en-CA" dirty="0"/>
          </a:p>
        </p:txBody>
      </p:sp>
      <p:sp>
        <p:nvSpPr>
          <p:cNvPr id="57" name="Rounded Rectangular Callout 56"/>
          <p:cNvSpPr/>
          <p:nvPr/>
        </p:nvSpPr>
        <p:spPr bwMode="auto">
          <a:xfrm>
            <a:off x="2514600" y="3657600"/>
            <a:ext cx="2209800" cy="381000"/>
          </a:xfrm>
          <a:prstGeom prst="wedgeRoundRectCallou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B:   Query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CA" sz="12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</a:rPr>
              <a:t>{</a:t>
            </a:r>
            <a:r>
              <a:rPr kumimoji="0" lang="en-CA" sz="1200" b="1" i="1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ID</a:t>
            </a:r>
            <a:r>
              <a:rPr kumimoji="0" lang="en-CA" sz="1200" b="1" u="none" strike="noStrike" cap="none" normalizeH="0" baseline="-2500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A</a:t>
            </a:r>
            <a:r>
              <a:rPr lang="en-CA" b="1" i="1" dirty="0" smtClean="0">
                <a:solidFill>
                  <a:schemeClr val="accent6"/>
                </a:solidFill>
                <a:latin typeface="Times New Roman" pitchFamily="18" charset="0"/>
              </a:rPr>
              <a:t>, ID</a:t>
            </a:r>
            <a:r>
              <a:rPr lang="en-CA" b="1" baseline="-25000" dirty="0" smtClean="0">
                <a:solidFill>
                  <a:schemeClr val="accent6"/>
                </a:solidFill>
                <a:latin typeface="Times New Roman" pitchFamily="18" charset="0"/>
              </a:rPr>
              <a:t>B</a:t>
            </a:r>
            <a:r>
              <a:rPr lang="en-CA" dirty="0" smtClean="0">
                <a:latin typeface="Times New Roman" pitchFamily="18" charset="0"/>
              </a:rPr>
              <a:t>}</a:t>
            </a:r>
            <a:endParaRPr kumimoji="0" lang="en-CA" sz="12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58" name="Rounded Rectangular Callout 57"/>
          <p:cNvSpPr/>
          <p:nvPr/>
        </p:nvSpPr>
        <p:spPr bwMode="auto">
          <a:xfrm>
            <a:off x="2057400" y="4953000"/>
            <a:ext cx="2209800" cy="457200"/>
          </a:xfrm>
          <a:prstGeom prst="wedgeRoundRectCallout">
            <a:avLst>
              <a:gd name="adj1" fmla="val -31096"/>
              <a:gd name="adj2" fmla="val -180358"/>
              <a:gd name="adj3" fmla="val 16667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Response {</a:t>
            </a:r>
            <a:r>
              <a: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(</a:t>
            </a:r>
            <a:r>
              <a:rPr kumimoji="0" lang="en-CA" sz="1200" b="1" i="1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ID</a:t>
            </a:r>
            <a:r>
              <a:rPr kumimoji="0" lang="en-CA" sz="1200" b="1" u="none" strike="noStrike" cap="none" normalizeH="0" baseline="-2500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A</a:t>
            </a:r>
            <a:r>
              <a:rPr kumimoji="0" lang="en-CA" sz="1200" b="1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,</a:t>
            </a:r>
            <a:r>
              <a:rPr kumimoji="0" lang="en-CA" sz="1200" b="1" i="0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 </a:t>
            </a:r>
            <a:r>
              <a:rPr kumimoji="0" lang="en-CA" sz="1200" b="1" i="1" u="none" strike="noStrike" cap="none" normalizeH="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Credentials</a:t>
            </a:r>
            <a:r>
              <a:rPr kumimoji="0" lang="en-CA" sz="1200" b="1" i="0" u="none" strike="noStrike" cap="none" normalizeH="0" baseline="-2500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A</a:t>
            </a:r>
            <a:r>
              <a:rPr kumimoji="0" lang="en-CA" sz="12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),</a:t>
            </a:r>
          </a:p>
          <a:p>
            <a:pPr algn="ctr"/>
            <a:r>
              <a:rPr lang="en-CA" b="1" dirty="0" smtClean="0">
                <a:solidFill>
                  <a:schemeClr val="accent2"/>
                </a:solidFill>
                <a:latin typeface="Times New Roman" pitchFamily="18" charset="0"/>
              </a:rPr>
              <a:t>                  (</a:t>
            </a:r>
            <a:r>
              <a:rPr lang="en-CA" b="1" i="1" dirty="0" smtClean="0">
                <a:solidFill>
                  <a:schemeClr val="accent2"/>
                </a:solidFill>
                <a:latin typeface="Times New Roman" pitchFamily="18" charset="0"/>
              </a:rPr>
              <a:t>ID</a:t>
            </a:r>
            <a:r>
              <a:rPr lang="en-CA" b="1" baseline="-25000" dirty="0" smtClean="0">
                <a:solidFill>
                  <a:schemeClr val="accent2"/>
                </a:solidFill>
                <a:latin typeface="Times New Roman" pitchFamily="18" charset="0"/>
              </a:rPr>
              <a:t>B</a:t>
            </a:r>
            <a:r>
              <a:rPr lang="en-CA" b="1" dirty="0" smtClean="0">
                <a:solidFill>
                  <a:schemeClr val="accent2"/>
                </a:solidFill>
                <a:latin typeface="Times New Roman" pitchFamily="18" charset="0"/>
              </a:rPr>
              <a:t>, </a:t>
            </a:r>
            <a:r>
              <a:rPr lang="en-CA" b="1" i="1" dirty="0" err="1" smtClean="0">
                <a:solidFill>
                  <a:schemeClr val="accent2"/>
                </a:solidFill>
                <a:latin typeface="Times New Roman" pitchFamily="18" charset="0"/>
              </a:rPr>
              <a:t>Credentials</a:t>
            </a:r>
            <a:r>
              <a:rPr lang="en-CA" b="1" baseline="-25000" dirty="0" err="1" smtClean="0">
                <a:solidFill>
                  <a:schemeClr val="accent2"/>
                </a:solidFill>
                <a:latin typeface="Times New Roman" pitchFamily="18" charset="0"/>
              </a:rPr>
              <a:t>B</a:t>
            </a:r>
            <a:r>
              <a:rPr lang="en-CA" b="1" dirty="0" smtClean="0">
                <a:solidFill>
                  <a:schemeClr val="accent2"/>
                </a:solidFill>
                <a:latin typeface="Times New Roman" pitchFamily="18" charset="0"/>
              </a:rPr>
              <a:t>)</a:t>
            </a:r>
            <a:r>
              <a:rPr lang="en-CA" dirty="0" smtClean="0">
                <a:latin typeface="Times New Roman" pitchFamily="18" charset="0"/>
              </a:rPr>
              <a:t>}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baseline="0" dirty="0" smtClean="0">
                <a:latin typeface="Times New Roman" pitchFamily="18" charset="0"/>
              </a:rPr>
              <a:t> 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38944" y="6475413"/>
            <a:ext cx="636270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45</a:t>
            </a:fld>
            <a:endParaRPr lang="en-US" altLang="ja-JP"/>
          </a:p>
        </p:txBody>
      </p:sp>
      <p:cxnSp>
        <p:nvCxnSpPr>
          <p:cNvPr id="62" name="Straight Connector 61"/>
          <p:cNvCxnSpPr/>
          <p:nvPr/>
        </p:nvCxnSpPr>
        <p:spPr bwMode="auto">
          <a:xfrm flipV="1">
            <a:off x="4419600" y="37338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flipV="1">
            <a:off x="4306253" y="3733802"/>
            <a:ext cx="680084" cy="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>
            <a:off x="4480560" y="3276600"/>
            <a:ext cx="5486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5" name="Rounded Rectangular Callout 64"/>
          <p:cNvSpPr/>
          <p:nvPr/>
        </p:nvSpPr>
        <p:spPr bwMode="auto">
          <a:xfrm>
            <a:off x="2590800" y="2514600"/>
            <a:ext cx="2057400" cy="914400"/>
          </a:xfrm>
          <a:prstGeom prst="wedgeRoundRectCallout">
            <a:avLst>
              <a:gd name="adj1" fmla="val 68056"/>
              <a:gd name="adj2" fmla="val 42500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Does require </a:t>
            </a:r>
            <a:r>
              <a:rPr lang="en-CA" i="1" dirty="0" smtClean="0">
                <a:latin typeface="Times New Roman" pitchFamily="18" charset="0"/>
              </a:rPr>
              <a:t>offline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CA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baseline="0" dirty="0" smtClean="0">
                <a:latin typeface="Times New Roman" pitchFamily="18" charset="0"/>
              </a:rPr>
              <a:t>Key</a:t>
            </a:r>
            <a:r>
              <a:rPr lang="en-CA" dirty="0" smtClean="0">
                <a:latin typeface="Times New Roman" pitchFamily="18" charset="0"/>
              </a:rPr>
              <a:t> provisioning easy in heterogeneous trust settings (no lock-in with, e.g., ISP)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Rounded Rectangular Callout 65"/>
          <p:cNvSpPr/>
          <p:nvPr/>
        </p:nvSpPr>
        <p:spPr bwMode="auto">
          <a:xfrm>
            <a:off x="5638800" y="2514600"/>
            <a:ext cx="1143000" cy="609600"/>
          </a:xfrm>
          <a:prstGeom prst="wedgeRoundRectCallout">
            <a:avLst>
              <a:gd name="adj1" fmla="val -41203"/>
              <a:gd name="adj2" fmla="val 73611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8434" name="Picture 2" descr="https://encrypted-tbn3.google.com/images?q=tbn:ANd9GcTHU6ywNQjFEc4fF0Goiyxs0JvBzxNqKN4UhsqWx9hiqmBh-z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2590800"/>
            <a:ext cx="1050147" cy="473350"/>
          </a:xfrm>
          <a:prstGeom prst="rect">
            <a:avLst/>
          </a:prstGeom>
          <a:noFill/>
        </p:spPr>
      </p:pic>
      <p:sp>
        <p:nvSpPr>
          <p:cNvPr id="67" name="Explosion 1 66"/>
          <p:cNvSpPr/>
          <p:nvPr/>
        </p:nvSpPr>
        <p:spPr bwMode="auto">
          <a:xfrm>
            <a:off x="6781800" y="762000"/>
            <a:ext cx="2362200" cy="2590800"/>
          </a:xfrm>
          <a:prstGeom prst="irregularSeal1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All nonlocal communications with any (secured) transport protocol frames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22"/>
          <p:cNvSpPr/>
          <p:nvPr/>
        </p:nvSpPr>
        <p:spPr bwMode="auto">
          <a:xfrm>
            <a:off x="990600" y="3810000"/>
            <a:ext cx="2743200" cy="23622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46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407517" y="533400"/>
            <a:ext cx="8465524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Mapping Key Establishment Options to 802.11 Architecture</a:t>
            </a:r>
          </a:p>
          <a:p>
            <a:pPr algn="r"/>
            <a:r>
              <a:rPr lang="en-US" sz="2400" b="1" i="1" dirty="0" smtClean="0"/>
              <a:t>without 3</a:t>
            </a:r>
            <a:r>
              <a:rPr lang="en-US" sz="2400" b="1" i="1" baseline="30000" dirty="0" smtClean="0"/>
              <a:t>rd</a:t>
            </a:r>
            <a:r>
              <a:rPr lang="en-US" sz="2400" b="1" i="1" dirty="0" smtClean="0"/>
              <a:t> Party Authentication</a:t>
            </a:r>
            <a:endParaRPr lang="en-US" sz="2400" b="1" i="1" dirty="0"/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31" name="TextBox 30"/>
          <p:cNvSpPr txBox="1"/>
          <p:nvPr/>
        </p:nvSpPr>
        <p:spPr>
          <a:xfrm>
            <a:off x="3429000" y="2286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800" dirty="0" smtClean="0">
                <a:sym typeface="Symbol"/>
              </a:rPr>
              <a:t></a:t>
            </a:r>
            <a:endParaRPr lang="en-CA" sz="1800" dirty="0"/>
          </a:p>
        </p:txBody>
      </p:sp>
      <p:grpSp>
        <p:nvGrpSpPr>
          <p:cNvPr id="93" name="Group 92"/>
          <p:cNvGrpSpPr/>
          <p:nvPr/>
        </p:nvGrpSpPr>
        <p:grpSpPr>
          <a:xfrm>
            <a:off x="0" y="1295400"/>
            <a:ext cx="3567659" cy="1900237"/>
            <a:chOff x="242341" y="1295400"/>
            <a:chExt cx="3567659" cy="1900237"/>
          </a:xfrm>
        </p:grpSpPr>
        <p:grpSp>
          <p:nvGrpSpPr>
            <p:cNvPr id="36" name="Group 35"/>
            <p:cNvGrpSpPr/>
            <p:nvPr/>
          </p:nvGrpSpPr>
          <p:grpSpPr>
            <a:xfrm>
              <a:off x="1524000" y="1295400"/>
              <a:ext cx="2286000" cy="1900237"/>
              <a:chOff x="762000" y="995363"/>
              <a:chExt cx="2286000" cy="1900237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762000" y="995363"/>
                <a:ext cx="2286000" cy="1900237"/>
                <a:chOff x="762000" y="995363"/>
                <a:chExt cx="2286000" cy="1900237"/>
              </a:xfrm>
            </p:grpSpPr>
            <p:sp>
              <p:nvSpPr>
                <p:cNvPr id="79875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3985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2" name="Group 5"/>
                <p:cNvGrpSpPr>
                  <a:grpSpLocks/>
                </p:cNvGrpSpPr>
                <p:nvPr/>
              </p:nvGrpSpPr>
              <p:grpSpPr bwMode="auto">
                <a:xfrm>
                  <a:off x="762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79878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79879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79880" name="Line 8"/>
                <p:cNvSpPr>
                  <a:spLocks noChangeShapeType="1"/>
                </p:cNvSpPr>
                <p:nvPr/>
              </p:nvSpPr>
              <p:spPr bwMode="auto">
                <a:xfrm>
                  <a:off x="9906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3" name="Group 9"/>
                <p:cNvGrpSpPr>
                  <a:grpSpLocks/>
                </p:cNvGrpSpPr>
                <p:nvPr/>
              </p:nvGrpSpPr>
              <p:grpSpPr bwMode="auto">
                <a:xfrm>
                  <a:off x="25908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79882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79883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79884" name="Line 12"/>
                <p:cNvSpPr>
                  <a:spLocks noChangeShapeType="1"/>
                </p:cNvSpPr>
                <p:nvPr/>
              </p:nvSpPr>
              <p:spPr bwMode="auto">
                <a:xfrm>
                  <a:off x="28194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85" name="Line 13"/>
                <p:cNvSpPr>
                  <a:spLocks noChangeShapeType="1"/>
                </p:cNvSpPr>
                <p:nvPr/>
              </p:nvSpPr>
              <p:spPr bwMode="auto">
                <a:xfrm>
                  <a:off x="9906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86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990600" y="20097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87" name="Line 15"/>
                <p:cNvSpPr>
                  <a:spLocks noChangeShapeType="1"/>
                </p:cNvSpPr>
                <p:nvPr/>
              </p:nvSpPr>
              <p:spPr bwMode="auto">
                <a:xfrm>
                  <a:off x="990600" y="2338388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88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990600" y="1408113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Random 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79889" name="Rectangle 17"/>
                <p:cNvSpPr>
                  <a:spLocks noChangeArrowheads="1"/>
                </p:cNvSpPr>
                <p:nvPr/>
              </p:nvSpPr>
              <p:spPr bwMode="auto">
                <a:xfrm>
                  <a:off x="1066800" y="1752600"/>
                  <a:ext cx="175260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endParaRPr lang="en-US" i="1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79890" name="Line 18"/>
                <p:cNvSpPr>
                  <a:spLocks noChangeShapeType="1"/>
                </p:cNvSpPr>
                <p:nvPr/>
              </p:nvSpPr>
              <p:spPr bwMode="auto">
                <a:xfrm>
                  <a:off x="1001713" y="2665413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91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081088" y="2093913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  <p:sp>
              <p:nvSpPr>
                <p:cNvPr id="79892" name="Rectangle 20"/>
                <p:cNvSpPr>
                  <a:spLocks noChangeArrowheads="1"/>
                </p:cNvSpPr>
                <p:nvPr/>
              </p:nvSpPr>
              <p:spPr bwMode="auto">
                <a:xfrm>
                  <a:off x="1143000" y="2438400"/>
                  <a:ext cx="145415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</p:grpSp>
          <p:sp>
            <p:nvSpPr>
              <p:cNvPr id="34" name="Left Brace 33"/>
              <p:cNvSpPr/>
              <p:nvPr/>
            </p:nvSpPr>
            <p:spPr bwMode="auto">
              <a:xfrm>
                <a:off x="762000" y="16002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" name="Left Brace 34"/>
              <p:cNvSpPr/>
              <p:nvPr/>
            </p:nvSpPr>
            <p:spPr bwMode="auto">
              <a:xfrm>
                <a:off x="762000" y="22860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242341" y="19812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57331" y="26670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3886200" y="1295400"/>
            <a:ext cx="3567659" cy="1900237"/>
            <a:chOff x="4890541" y="1326629"/>
            <a:chExt cx="3567659" cy="1900237"/>
          </a:xfrm>
        </p:grpSpPr>
        <p:grpSp>
          <p:nvGrpSpPr>
            <p:cNvPr id="40" name="Group 39"/>
            <p:cNvGrpSpPr/>
            <p:nvPr/>
          </p:nvGrpSpPr>
          <p:grpSpPr>
            <a:xfrm>
              <a:off x="6172200" y="1326629"/>
              <a:ext cx="2286000" cy="1900237"/>
              <a:chOff x="762000" y="995363"/>
              <a:chExt cx="2286000" cy="1900237"/>
            </a:xfrm>
          </p:grpSpPr>
          <p:grpSp>
            <p:nvGrpSpPr>
              <p:cNvPr id="41" name="Group 31"/>
              <p:cNvGrpSpPr/>
              <p:nvPr/>
            </p:nvGrpSpPr>
            <p:grpSpPr>
              <a:xfrm>
                <a:off x="762000" y="995363"/>
                <a:ext cx="2286000" cy="1900237"/>
                <a:chOff x="762000" y="995363"/>
                <a:chExt cx="2286000" cy="1900237"/>
              </a:xfrm>
            </p:grpSpPr>
            <p:sp>
              <p:nvSpPr>
                <p:cNvPr id="44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3985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45" name="Group 5"/>
                <p:cNvGrpSpPr>
                  <a:grpSpLocks/>
                </p:cNvGrpSpPr>
                <p:nvPr/>
              </p:nvGrpSpPr>
              <p:grpSpPr bwMode="auto">
                <a:xfrm>
                  <a:off x="762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59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60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46" name="Line 8"/>
                <p:cNvSpPr>
                  <a:spLocks noChangeShapeType="1"/>
                </p:cNvSpPr>
                <p:nvPr/>
              </p:nvSpPr>
              <p:spPr bwMode="auto">
                <a:xfrm>
                  <a:off x="9906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47" name="Group 9"/>
                <p:cNvGrpSpPr>
                  <a:grpSpLocks/>
                </p:cNvGrpSpPr>
                <p:nvPr/>
              </p:nvGrpSpPr>
              <p:grpSpPr bwMode="auto">
                <a:xfrm>
                  <a:off x="25908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5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58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48" name="Line 12"/>
                <p:cNvSpPr>
                  <a:spLocks noChangeShapeType="1"/>
                </p:cNvSpPr>
                <p:nvPr/>
              </p:nvSpPr>
              <p:spPr bwMode="auto">
                <a:xfrm>
                  <a:off x="28194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9" name="Line 13"/>
                <p:cNvSpPr>
                  <a:spLocks noChangeShapeType="1"/>
                </p:cNvSpPr>
                <p:nvPr/>
              </p:nvSpPr>
              <p:spPr bwMode="auto">
                <a:xfrm>
                  <a:off x="9906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0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990600" y="20097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1" name="Line 15"/>
                <p:cNvSpPr>
                  <a:spLocks noChangeShapeType="1"/>
                </p:cNvSpPr>
                <p:nvPr/>
              </p:nvSpPr>
              <p:spPr bwMode="auto">
                <a:xfrm>
                  <a:off x="990600" y="2338388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990600" y="1408113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53" name="Rectangle 17"/>
                <p:cNvSpPr>
                  <a:spLocks noChangeArrowheads="1"/>
                </p:cNvSpPr>
                <p:nvPr/>
              </p:nvSpPr>
              <p:spPr bwMode="auto">
                <a:xfrm>
                  <a:off x="1066800" y="1752600"/>
                  <a:ext cx="175260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endParaRPr lang="en-US" i="1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54" name="Line 18"/>
                <p:cNvSpPr>
                  <a:spLocks noChangeShapeType="1"/>
                </p:cNvSpPr>
                <p:nvPr/>
              </p:nvSpPr>
              <p:spPr bwMode="auto">
                <a:xfrm>
                  <a:off x="1001713" y="2665413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081088" y="2093913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  <p:sp>
              <p:nvSpPr>
                <p:cNvPr id="56" name="Rectangle 20"/>
                <p:cNvSpPr>
                  <a:spLocks noChangeArrowheads="1"/>
                </p:cNvSpPr>
                <p:nvPr/>
              </p:nvSpPr>
              <p:spPr bwMode="auto">
                <a:xfrm>
                  <a:off x="1143000" y="2438400"/>
                  <a:ext cx="145415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</p:grpSp>
          <p:sp>
            <p:nvSpPr>
              <p:cNvPr id="42" name="Left Brace 41"/>
              <p:cNvSpPr/>
              <p:nvPr/>
            </p:nvSpPr>
            <p:spPr bwMode="auto">
              <a:xfrm>
                <a:off x="762000" y="16002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" name="Left Brace 42"/>
              <p:cNvSpPr/>
              <p:nvPr/>
            </p:nvSpPr>
            <p:spPr bwMode="auto">
              <a:xfrm>
                <a:off x="762000" y="22860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61" name="TextBox 60"/>
            <p:cNvSpPr txBox="1"/>
            <p:nvPr/>
          </p:nvSpPr>
          <p:spPr>
            <a:xfrm>
              <a:off x="4890541" y="20574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905531" y="27432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228600" y="990600"/>
            <a:ext cx="3269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1" dirty="0" smtClean="0"/>
              <a:t>Step 1</a:t>
            </a:r>
            <a:r>
              <a:rPr lang="en-CA" sz="1600" dirty="0" smtClean="0"/>
              <a:t>: </a:t>
            </a:r>
            <a:r>
              <a:rPr lang="en-CA" sz="1600" b="1" dirty="0" smtClean="0"/>
              <a:t>Alignment of protocol flows</a:t>
            </a:r>
            <a:endParaRPr lang="en-CA" sz="1600" b="1" dirty="0"/>
          </a:p>
        </p:txBody>
      </p:sp>
      <p:sp>
        <p:nvSpPr>
          <p:cNvPr id="67" name="Rectangle 66"/>
          <p:cNvSpPr/>
          <p:nvPr/>
        </p:nvSpPr>
        <p:spPr>
          <a:xfrm>
            <a:off x="304800" y="3352800"/>
            <a:ext cx="34482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600" b="1" dirty="0" smtClean="0"/>
              <a:t>Step 2: Mapping to 802.11 Messaging</a:t>
            </a:r>
            <a:endParaRPr lang="en-CA" sz="1600" b="1" dirty="0"/>
          </a:p>
        </p:txBody>
      </p:sp>
      <p:grpSp>
        <p:nvGrpSpPr>
          <p:cNvPr id="94" name="Group 93"/>
          <p:cNvGrpSpPr/>
          <p:nvPr/>
        </p:nvGrpSpPr>
        <p:grpSpPr>
          <a:xfrm>
            <a:off x="3886200" y="4191000"/>
            <a:ext cx="3567659" cy="1900237"/>
            <a:chOff x="4890541" y="1326629"/>
            <a:chExt cx="3567659" cy="1900237"/>
          </a:xfrm>
        </p:grpSpPr>
        <p:grpSp>
          <p:nvGrpSpPr>
            <p:cNvPr id="95" name="Group 39"/>
            <p:cNvGrpSpPr/>
            <p:nvPr/>
          </p:nvGrpSpPr>
          <p:grpSpPr>
            <a:xfrm>
              <a:off x="6172200" y="1326629"/>
              <a:ext cx="2286000" cy="1900237"/>
              <a:chOff x="762000" y="995363"/>
              <a:chExt cx="2286000" cy="1900237"/>
            </a:xfrm>
          </p:grpSpPr>
          <p:grpSp>
            <p:nvGrpSpPr>
              <p:cNvPr id="98" name="Group 31"/>
              <p:cNvGrpSpPr/>
              <p:nvPr/>
            </p:nvGrpSpPr>
            <p:grpSpPr>
              <a:xfrm>
                <a:off x="762000" y="995363"/>
                <a:ext cx="2286000" cy="1900237"/>
                <a:chOff x="762000" y="995363"/>
                <a:chExt cx="2286000" cy="1900237"/>
              </a:xfrm>
            </p:grpSpPr>
            <p:sp>
              <p:nvSpPr>
                <p:cNvPr id="101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3985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102" name="Group 5"/>
                <p:cNvGrpSpPr>
                  <a:grpSpLocks/>
                </p:cNvGrpSpPr>
                <p:nvPr/>
              </p:nvGrpSpPr>
              <p:grpSpPr bwMode="auto">
                <a:xfrm>
                  <a:off x="762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16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17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103" name="Line 8"/>
                <p:cNvSpPr>
                  <a:spLocks noChangeShapeType="1"/>
                </p:cNvSpPr>
                <p:nvPr/>
              </p:nvSpPr>
              <p:spPr bwMode="auto">
                <a:xfrm>
                  <a:off x="9906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04" name="Group 9"/>
                <p:cNvGrpSpPr>
                  <a:grpSpLocks/>
                </p:cNvGrpSpPr>
                <p:nvPr/>
              </p:nvGrpSpPr>
              <p:grpSpPr bwMode="auto">
                <a:xfrm>
                  <a:off x="25908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14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15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105" name="Line 12"/>
                <p:cNvSpPr>
                  <a:spLocks noChangeShapeType="1"/>
                </p:cNvSpPr>
                <p:nvPr/>
              </p:nvSpPr>
              <p:spPr bwMode="auto">
                <a:xfrm>
                  <a:off x="28194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06" name="Line 13"/>
                <p:cNvSpPr>
                  <a:spLocks noChangeShapeType="1"/>
                </p:cNvSpPr>
                <p:nvPr/>
              </p:nvSpPr>
              <p:spPr bwMode="auto">
                <a:xfrm>
                  <a:off x="9906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07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990600" y="20097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08" name="Line 15"/>
                <p:cNvSpPr>
                  <a:spLocks noChangeShapeType="1"/>
                </p:cNvSpPr>
                <p:nvPr/>
              </p:nvSpPr>
              <p:spPr bwMode="auto">
                <a:xfrm>
                  <a:off x="990600" y="2338388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09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990600" y="1408113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Request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10" name="Rectangle 17"/>
                <p:cNvSpPr>
                  <a:spLocks noChangeArrowheads="1"/>
                </p:cNvSpPr>
                <p:nvPr/>
              </p:nvSpPr>
              <p:spPr bwMode="auto">
                <a:xfrm>
                  <a:off x="1066800" y="1752600"/>
                  <a:ext cx="175260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Response</a:t>
                  </a:r>
                  <a:endParaRPr lang="en-US" i="1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11" name="Line 18"/>
                <p:cNvSpPr>
                  <a:spLocks noChangeShapeType="1"/>
                </p:cNvSpPr>
                <p:nvPr/>
              </p:nvSpPr>
              <p:spPr bwMode="auto">
                <a:xfrm>
                  <a:off x="1001713" y="2665413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12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081088" y="2093913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Association Request</a:t>
                  </a:r>
                  <a:endParaRPr lang="en-US" dirty="0"/>
                </a:p>
              </p:txBody>
            </p:sp>
            <p:sp>
              <p:nvSpPr>
                <p:cNvPr id="113" name="Rectangle 20"/>
                <p:cNvSpPr>
                  <a:spLocks noChangeArrowheads="1"/>
                </p:cNvSpPr>
                <p:nvPr/>
              </p:nvSpPr>
              <p:spPr bwMode="auto">
                <a:xfrm>
                  <a:off x="1143000" y="2438400"/>
                  <a:ext cx="154080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 smtClean="0"/>
                    <a:t>Association Response</a:t>
                  </a:r>
                  <a:endParaRPr lang="en-US" dirty="0"/>
                </a:p>
              </p:txBody>
            </p:sp>
          </p:grpSp>
          <p:sp>
            <p:nvSpPr>
              <p:cNvPr id="99" name="Left Brace 98"/>
              <p:cNvSpPr/>
              <p:nvPr/>
            </p:nvSpPr>
            <p:spPr bwMode="auto">
              <a:xfrm>
                <a:off x="762000" y="16002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0" name="Left Brace 99"/>
              <p:cNvSpPr/>
              <p:nvPr/>
            </p:nvSpPr>
            <p:spPr bwMode="auto">
              <a:xfrm>
                <a:off x="762000" y="22860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96" name="TextBox 95"/>
            <p:cNvSpPr txBox="1"/>
            <p:nvPr/>
          </p:nvSpPr>
          <p:spPr>
            <a:xfrm>
              <a:off x="4890541" y="20574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905531" y="27432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</p:grpSp>
      <p:sp>
        <p:nvSpPr>
          <p:cNvPr id="118" name="TextBox 117"/>
          <p:cNvSpPr txBox="1"/>
          <p:nvPr/>
        </p:nvSpPr>
        <p:spPr>
          <a:xfrm>
            <a:off x="6400800" y="358140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800" dirty="0" smtClean="0">
                <a:sym typeface="Symbol"/>
              </a:rPr>
              <a:t></a:t>
            </a:r>
            <a:endParaRPr lang="en-CA" sz="18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352800" y="5105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800" dirty="0" smtClean="0">
                <a:sym typeface="Symbol"/>
              </a:rPr>
              <a:t></a:t>
            </a:r>
            <a:endParaRPr lang="en-CA" sz="1800" dirty="0"/>
          </a:p>
        </p:txBody>
      </p:sp>
      <p:sp>
        <p:nvSpPr>
          <p:cNvPr id="72" name="Text Box 3"/>
          <p:cNvSpPr txBox="1">
            <a:spLocks noChangeArrowheads="1"/>
          </p:cNvSpPr>
          <p:nvPr/>
        </p:nvSpPr>
        <p:spPr bwMode="auto">
          <a:xfrm>
            <a:off x="1855788" y="4191000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73" name="Group 5"/>
          <p:cNvGrpSpPr>
            <a:grpSpLocks/>
          </p:cNvGrpSpPr>
          <p:nvPr/>
        </p:nvGrpSpPr>
        <p:grpSpPr bwMode="auto">
          <a:xfrm>
            <a:off x="1219200" y="3886200"/>
            <a:ext cx="457200" cy="304800"/>
            <a:chOff x="816" y="912"/>
            <a:chExt cx="288" cy="192"/>
          </a:xfrm>
        </p:grpSpPr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8" name="Text Box 7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A</a:t>
              </a:r>
            </a:p>
          </p:txBody>
        </p:sp>
      </p:grpSp>
      <p:sp>
        <p:nvSpPr>
          <p:cNvPr id="74" name="Line 8"/>
          <p:cNvSpPr>
            <a:spLocks noChangeShapeType="1"/>
          </p:cNvSpPr>
          <p:nvPr/>
        </p:nvSpPr>
        <p:spPr bwMode="auto">
          <a:xfrm>
            <a:off x="1447800" y="4191000"/>
            <a:ext cx="0" cy="190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grpSp>
        <p:nvGrpSpPr>
          <p:cNvPr id="75" name="Group 9"/>
          <p:cNvGrpSpPr>
            <a:grpSpLocks/>
          </p:cNvGrpSpPr>
          <p:nvPr/>
        </p:nvGrpSpPr>
        <p:grpSpPr bwMode="auto">
          <a:xfrm>
            <a:off x="3048000" y="3886200"/>
            <a:ext cx="457200" cy="304800"/>
            <a:chOff x="816" y="912"/>
            <a:chExt cx="288" cy="192"/>
          </a:xfrm>
        </p:grpSpPr>
        <p:sp>
          <p:nvSpPr>
            <p:cNvPr id="85" name="Rectangle 10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6" name="Text Box 11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B</a:t>
              </a:r>
            </a:p>
          </p:txBody>
        </p:sp>
      </p:grpSp>
      <p:sp>
        <p:nvSpPr>
          <p:cNvPr id="76" name="Line 12"/>
          <p:cNvSpPr>
            <a:spLocks noChangeShapeType="1"/>
          </p:cNvSpPr>
          <p:nvPr/>
        </p:nvSpPr>
        <p:spPr bwMode="auto">
          <a:xfrm>
            <a:off x="3276600" y="4191000"/>
            <a:ext cx="0" cy="190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7" name="Line 13"/>
          <p:cNvSpPr>
            <a:spLocks noChangeShapeType="1"/>
          </p:cNvSpPr>
          <p:nvPr/>
        </p:nvSpPr>
        <p:spPr bwMode="auto">
          <a:xfrm>
            <a:off x="1447800" y="4872037"/>
            <a:ext cx="18288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8" name="Line 14"/>
          <p:cNvSpPr>
            <a:spLocks noChangeShapeType="1"/>
          </p:cNvSpPr>
          <p:nvPr/>
        </p:nvSpPr>
        <p:spPr bwMode="auto">
          <a:xfrm flipH="1">
            <a:off x="1447800" y="5205412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" name="Line 15"/>
          <p:cNvSpPr>
            <a:spLocks noChangeShapeType="1"/>
          </p:cNvSpPr>
          <p:nvPr/>
        </p:nvSpPr>
        <p:spPr bwMode="auto">
          <a:xfrm>
            <a:off x="1447800" y="5534025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80" name="Text Box 16"/>
          <p:cNvSpPr txBox="1">
            <a:spLocks noChangeArrowheads="1"/>
          </p:cNvSpPr>
          <p:nvPr/>
        </p:nvSpPr>
        <p:spPr bwMode="auto">
          <a:xfrm>
            <a:off x="1447800" y="4603750"/>
            <a:ext cx="1905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 smtClean="0"/>
              <a:t>Authentication Request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81" name="Rectangle 17"/>
          <p:cNvSpPr>
            <a:spLocks noChangeArrowheads="1"/>
          </p:cNvSpPr>
          <p:nvPr/>
        </p:nvSpPr>
        <p:spPr bwMode="auto">
          <a:xfrm>
            <a:off x="1524000" y="4948237"/>
            <a:ext cx="1752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 smtClean="0"/>
              <a:t>Authentication Response</a:t>
            </a:r>
            <a:endParaRPr lang="en-US" i="1" dirty="0">
              <a:solidFill>
                <a:schemeClr val="accent2"/>
              </a:solidFill>
            </a:endParaRPr>
          </a:p>
        </p:txBody>
      </p:sp>
      <p:sp>
        <p:nvSpPr>
          <p:cNvPr id="82" name="Line 18"/>
          <p:cNvSpPr>
            <a:spLocks noChangeShapeType="1"/>
          </p:cNvSpPr>
          <p:nvPr/>
        </p:nvSpPr>
        <p:spPr bwMode="auto">
          <a:xfrm>
            <a:off x="1458913" y="5861050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83" name="Text Box 19"/>
          <p:cNvSpPr txBox="1">
            <a:spLocks noChangeArrowheads="1"/>
          </p:cNvSpPr>
          <p:nvPr/>
        </p:nvSpPr>
        <p:spPr bwMode="auto">
          <a:xfrm>
            <a:off x="1538288" y="5289550"/>
            <a:ext cx="15859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 smtClean="0"/>
              <a:t>Association Request</a:t>
            </a:r>
            <a:endParaRPr lang="en-US" dirty="0"/>
          </a:p>
        </p:txBody>
      </p:sp>
      <p:sp>
        <p:nvSpPr>
          <p:cNvPr id="84" name="Rectangle 20"/>
          <p:cNvSpPr>
            <a:spLocks noChangeArrowheads="1"/>
          </p:cNvSpPr>
          <p:nvPr/>
        </p:nvSpPr>
        <p:spPr bwMode="auto">
          <a:xfrm>
            <a:off x="1600200" y="5634037"/>
            <a:ext cx="15408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 smtClean="0"/>
              <a:t>Association Response</a:t>
            </a:r>
            <a:endParaRPr lang="en-US" dirty="0"/>
          </a:p>
        </p:txBody>
      </p:sp>
      <p:cxnSp>
        <p:nvCxnSpPr>
          <p:cNvPr id="90" name="Straight Arrow Connector 89"/>
          <p:cNvCxnSpPr/>
          <p:nvPr/>
        </p:nvCxnSpPr>
        <p:spPr bwMode="auto">
          <a:xfrm flipH="1">
            <a:off x="1447800" y="4495800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1826422" y="4191000"/>
            <a:ext cx="1103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/>
              <a:t>802.11 Beacon</a:t>
            </a:r>
            <a:endParaRPr lang="en-CA" dirty="0"/>
          </a:p>
        </p:txBody>
      </p:sp>
      <p:sp>
        <p:nvSpPr>
          <p:cNvPr id="120" name="Left Brace 119"/>
          <p:cNvSpPr/>
          <p:nvPr/>
        </p:nvSpPr>
        <p:spPr bwMode="auto">
          <a:xfrm>
            <a:off x="1143000" y="4800600"/>
            <a:ext cx="198119" cy="11430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0" y="5257800"/>
            <a:ext cx="1127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Key Exchange</a:t>
            </a:r>
            <a:endParaRPr lang="en-CA" dirty="0"/>
          </a:p>
        </p:txBody>
      </p:sp>
      <p:grpSp>
        <p:nvGrpSpPr>
          <p:cNvPr id="127" name="Group 126"/>
          <p:cNvGrpSpPr/>
          <p:nvPr/>
        </p:nvGrpSpPr>
        <p:grpSpPr>
          <a:xfrm>
            <a:off x="7315200" y="2362200"/>
            <a:ext cx="2057400" cy="2062103"/>
            <a:chOff x="7315200" y="2514600"/>
            <a:chExt cx="2057400" cy="2062103"/>
          </a:xfrm>
        </p:grpSpPr>
        <p:sp>
          <p:nvSpPr>
            <p:cNvPr id="126" name="Rectangle 125"/>
            <p:cNvSpPr/>
            <p:nvPr/>
          </p:nvSpPr>
          <p:spPr bwMode="auto">
            <a:xfrm>
              <a:off x="7391400" y="2514600"/>
              <a:ext cx="1752600" cy="18288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7315200" y="2514600"/>
              <a:ext cx="2057400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u="sng" dirty="0" smtClean="0"/>
                <a:t>Protocols:</a:t>
              </a:r>
            </a:p>
            <a:p>
              <a:pPr>
                <a:buFont typeface="Wingdings" pitchFamily="2" charset="2"/>
                <a:buChar char="§"/>
              </a:pPr>
              <a:r>
                <a:rPr lang="en-CA" sz="1600" dirty="0" smtClean="0"/>
                <a:t> Symmetric key: </a:t>
              </a:r>
            </a:p>
            <a:p>
              <a:r>
                <a:rPr lang="en-CA" sz="1600" dirty="0" smtClean="0"/>
                <a:t>  (a) Pre-shared key</a:t>
              </a:r>
            </a:p>
            <a:p>
              <a:r>
                <a:rPr lang="en-CA" sz="1600" dirty="0" smtClean="0"/>
                <a:t>  </a:t>
              </a:r>
              <a:r>
                <a:rPr lang="en-CA" sz="1600" dirty="0" smtClean="0">
                  <a:solidFill>
                    <a:srgbClr val="C00000"/>
                  </a:solidFill>
                </a:rPr>
                <a:t>(a’) </a:t>
              </a:r>
              <a:r>
                <a:rPr lang="en-CA" sz="1600" dirty="0" err="1" smtClean="0">
                  <a:solidFill>
                    <a:srgbClr val="C00000"/>
                  </a:solidFill>
                </a:rPr>
                <a:t>Blundo</a:t>
              </a:r>
              <a:r>
                <a:rPr lang="en-CA" sz="1600" dirty="0" smtClean="0">
                  <a:solidFill>
                    <a:srgbClr val="C00000"/>
                  </a:solidFill>
                </a:rPr>
                <a:t> scheme</a:t>
              </a:r>
            </a:p>
            <a:p>
              <a:pPr>
                <a:buFont typeface="Wingdings" pitchFamily="2" charset="2"/>
                <a:buChar char="§"/>
              </a:pPr>
              <a:r>
                <a:rPr lang="en-CA" sz="1600" dirty="0" smtClean="0"/>
                <a:t> Public key:</a:t>
              </a:r>
            </a:p>
            <a:p>
              <a:r>
                <a:rPr lang="en-CA" sz="1600" dirty="0" smtClean="0"/>
                <a:t>  (b) No cert, MITM</a:t>
              </a:r>
            </a:p>
            <a:p>
              <a:r>
                <a:rPr lang="en-CA" sz="1600" dirty="0" smtClean="0"/>
                <a:t>  (c) Password</a:t>
              </a:r>
            </a:p>
            <a:p>
              <a:endParaRPr lang="en-CA" sz="1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 bwMode="auto">
          <a:xfrm>
            <a:off x="1295400" y="3810000"/>
            <a:ext cx="2743200" cy="23622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47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535757" y="533400"/>
            <a:ext cx="8209042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Mapping Key Establishment Options to 802.11 Architecture</a:t>
            </a:r>
          </a:p>
          <a:p>
            <a:pPr algn="r"/>
            <a:r>
              <a:rPr lang="en-US" sz="2400" b="1" i="1" dirty="0" smtClean="0"/>
              <a:t>with 3</a:t>
            </a:r>
            <a:r>
              <a:rPr lang="en-US" sz="2400" b="1" i="1" baseline="30000" dirty="0" smtClean="0"/>
              <a:t>rd</a:t>
            </a:r>
            <a:r>
              <a:rPr lang="en-US" sz="2400" b="1" i="1" dirty="0" smtClean="0"/>
              <a:t> Party Authentication</a:t>
            </a:r>
            <a:endParaRPr lang="en-US" sz="2400" b="1" i="1" dirty="0"/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67" name="Rectangle 66"/>
          <p:cNvSpPr/>
          <p:nvPr/>
        </p:nvSpPr>
        <p:spPr>
          <a:xfrm>
            <a:off x="304800" y="3352800"/>
            <a:ext cx="34482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600" b="1" dirty="0" smtClean="0"/>
              <a:t>Step 2: Mapping to 802.11 Messaging</a:t>
            </a:r>
            <a:endParaRPr lang="en-CA" sz="1600" b="1" dirty="0"/>
          </a:p>
        </p:txBody>
      </p:sp>
      <p:sp>
        <p:nvSpPr>
          <p:cNvPr id="121" name="TextBox 120"/>
          <p:cNvSpPr txBox="1"/>
          <p:nvPr/>
        </p:nvSpPr>
        <p:spPr>
          <a:xfrm>
            <a:off x="304800" y="5257800"/>
            <a:ext cx="1127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Key Exchange</a:t>
            </a:r>
            <a:endParaRPr lang="en-CA" dirty="0"/>
          </a:p>
        </p:txBody>
      </p:sp>
      <p:sp>
        <p:nvSpPr>
          <p:cNvPr id="160" name="Text Box 3"/>
          <p:cNvSpPr txBox="1">
            <a:spLocks noChangeArrowheads="1"/>
          </p:cNvSpPr>
          <p:nvPr/>
        </p:nvSpPr>
        <p:spPr bwMode="auto">
          <a:xfrm>
            <a:off x="2160588" y="4191000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sp>
        <p:nvSpPr>
          <p:cNvPr id="161" name="Text Box 3"/>
          <p:cNvSpPr txBox="1">
            <a:spLocks noChangeArrowheads="1"/>
          </p:cNvSpPr>
          <p:nvPr/>
        </p:nvSpPr>
        <p:spPr bwMode="auto">
          <a:xfrm>
            <a:off x="2160588" y="4191000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162" name="Group 5"/>
          <p:cNvGrpSpPr>
            <a:grpSpLocks/>
          </p:cNvGrpSpPr>
          <p:nvPr/>
        </p:nvGrpSpPr>
        <p:grpSpPr bwMode="auto">
          <a:xfrm>
            <a:off x="1523999" y="3886201"/>
            <a:ext cx="457200" cy="304800"/>
            <a:chOff x="816" y="912"/>
            <a:chExt cx="288" cy="192"/>
          </a:xfrm>
        </p:grpSpPr>
        <p:sp>
          <p:nvSpPr>
            <p:cNvPr id="184" name="Rectangle 6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85" name="Text Box 7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A</a:t>
              </a:r>
            </a:p>
          </p:txBody>
        </p:sp>
      </p:grpSp>
      <p:sp>
        <p:nvSpPr>
          <p:cNvPr id="163" name="Line 8"/>
          <p:cNvSpPr>
            <a:spLocks noChangeShapeType="1"/>
          </p:cNvSpPr>
          <p:nvPr/>
        </p:nvSpPr>
        <p:spPr bwMode="auto">
          <a:xfrm>
            <a:off x="1752600" y="4191000"/>
            <a:ext cx="0" cy="190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grpSp>
        <p:nvGrpSpPr>
          <p:cNvPr id="164" name="Group 9"/>
          <p:cNvGrpSpPr>
            <a:grpSpLocks/>
          </p:cNvGrpSpPr>
          <p:nvPr/>
        </p:nvGrpSpPr>
        <p:grpSpPr bwMode="auto">
          <a:xfrm>
            <a:off x="3352799" y="3886201"/>
            <a:ext cx="457200" cy="304800"/>
            <a:chOff x="816" y="912"/>
            <a:chExt cx="288" cy="192"/>
          </a:xfrm>
        </p:grpSpPr>
        <p:sp>
          <p:nvSpPr>
            <p:cNvPr id="182" name="Rectangle 10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83" name="Text Box 11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 dirty="0"/>
                <a:t>B</a:t>
              </a:r>
            </a:p>
          </p:txBody>
        </p:sp>
      </p:grpSp>
      <p:sp>
        <p:nvSpPr>
          <p:cNvPr id="165" name="Line 12"/>
          <p:cNvSpPr>
            <a:spLocks noChangeShapeType="1"/>
          </p:cNvSpPr>
          <p:nvPr/>
        </p:nvSpPr>
        <p:spPr bwMode="auto">
          <a:xfrm>
            <a:off x="3581400" y="4191000"/>
            <a:ext cx="0" cy="190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66" name="Line 13"/>
          <p:cNvSpPr>
            <a:spLocks noChangeShapeType="1"/>
          </p:cNvSpPr>
          <p:nvPr/>
        </p:nvSpPr>
        <p:spPr bwMode="auto">
          <a:xfrm>
            <a:off x="1752600" y="4872037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67" name="Line 14"/>
          <p:cNvSpPr>
            <a:spLocks noChangeShapeType="1"/>
          </p:cNvSpPr>
          <p:nvPr/>
        </p:nvSpPr>
        <p:spPr bwMode="auto">
          <a:xfrm flipH="1">
            <a:off x="1752600" y="5329237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68" name="Line 15"/>
          <p:cNvSpPr>
            <a:spLocks noChangeShapeType="1"/>
          </p:cNvSpPr>
          <p:nvPr/>
        </p:nvSpPr>
        <p:spPr bwMode="auto">
          <a:xfrm>
            <a:off x="1752600" y="5710237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69" name="Text Box 16"/>
          <p:cNvSpPr txBox="1">
            <a:spLocks noChangeArrowheads="1"/>
          </p:cNvSpPr>
          <p:nvPr/>
        </p:nvSpPr>
        <p:spPr bwMode="auto">
          <a:xfrm>
            <a:off x="1752600" y="4603750"/>
            <a:ext cx="1905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 smtClean="0"/>
              <a:t>Authentication Request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70" name="Rectangle 17"/>
          <p:cNvSpPr>
            <a:spLocks noChangeArrowheads="1"/>
          </p:cNvSpPr>
          <p:nvPr/>
        </p:nvSpPr>
        <p:spPr bwMode="auto">
          <a:xfrm>
            <a:off x="1828800" y="5024437"/>
            <a:ext cx="1752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 smtClean="0"/>
              <a:t>Authentication Response</a:t>
            </a:r>
            <a:endParaRPr lang="en-US" i="1" dirty="0"/>
          </a:p>
        </p:txBody>
      </p:sp>
      <p:sp>
        <p:nvSpPr>
          <p:cNvPr id="171" name="Line 18"/>
          <p:cNvSpPr>
            <a:spLocks noChangeShapeType="1"/>
          </p:cNvSpPr>
          <p:nvPr/>
        </p:nvSpPr>
        <p:spPr bwMode="auto">
          <a:xfrm>
            <a:off x="1752600" y="6091237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72" name="Text Box 19"/>
          <p:cNvSpPr txBox="1">
            <a:spLocks noChangeArrowheads="1"/>
          </p:cNvSpPr>
          <p:nvPr/>
        </p:nvSpPr>
        <p:spPr bwMode="auto">
          <a:xfrm>
            <a:off x="1828800" y="5405437"/>
            <a:ext cx="15859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 smtClean="0"/>
              <a:t>Association Request</a:t>
            </a:r>
            <a:endParaRPr lang="en-US" dirty="0"/>
          </a:p>
        </p:txBody>
      </p:sp>
      <p:sp>
        <p:nvSpPr>
          <p:cNvPr id="173" name="Rectangle 20"/>
          <p:cNvSpPr>
            <a:spLocks noChangeArrowheads="1"/>
          </p:cNvSpPr>
          <p:nvPr/>
        </p:nvSpPr>
        <p:spPr bwMode="auto">
          <a:xfrm>
            <a:off x="1905000" y="5786437"/>
            <a:ext cx="15408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 smtClean="0"/>
              <a:t>Association Response</a:t>
            </a:r>
            <a:endParaRPr lang="en-US" dirty="0"/>
          </a:p>
        </p:txBody>
      </p:sp>
      <p:grpSp>
        <p:nvGrpSpPr>
          <p:cNvPr id="174" name="Group 9"/>
          <p:cNvGrpSpPr>
            <a:grpSpLocks/>
          </p:cNvGrpSpPr>
          <p:nvPr/>
        </p:nvGrpSpPr>
        <p:grpSpPr bwMode="auto">
          <a:xfrm>
            <a:off x="5181600" y="3886200"/>
            <a:ext cx="576263" cy="304800"/>
            <a:chOff x="816" y="912"/>
            <a:chExt cx="363" cy="192"/>
          </a:xfrm>
        </p:grpSpPr>
        <p:sp>
          <p:nvSpPr>
            <p:cNvPr id="180" name="Rectangle 10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81" name="Text Box 11"/>
            <p:cNvSpPr txBox="1">
              <a:spLocks noChangeArrowheads="1"/>
            </p:cNvSpPr>
            <p:nvPr/>
          </p:nvSpPr>
          <p:spPr bwMode="auto">
            <a:xfrm>
              <a:off x="816" y="912"/>
              <a:ext cx="363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i="1" dirty="0" smtClean="0"/>
                <a:t>KDC</a:t>
              </a:r>
              <a:endParaRPr lang="en-US" i="1" dirty="0"/>
            </a:p>
          </p:txBody>
        </p:sp>
      </p:grpSp>
      <p:sp>
        <p:nvSpPr>
          <p:cNvPr id="175" name="Line 12"/>
          <p:cNvSpPr>
            <a:spLocks noChangeShapeType="1"/>
          </p:cNvSpPr>
          <p:nvPr/>
        </p:nvSpPr>
        <p:spPr bwMode="auto">
          <a:xfrm>
            <a:off x="5410200" y="4191000"/>
            <a:ext cx="0" cy="190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76" name="Text Box 16"/>
          <p:cNvSpPr txBox="1">
            <a:spLocks noChangeArrowheads="1"/>
          </p:cNvSpPr>
          <p:nvPr/>
        </p:nvSpPr>
        <p:spPr bwMode="auto">
          <a:xfrm>
            <a:off x="3581400" y="4643437"/>
            <a:ext cx="1905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 smtClean="0"/>
              <a:t>Authentication Request</a:t>
            </a:r>
            <a:endParaRPr lang="en-US" i="1" dirty="0" smtClean="0">
              <a:solidFill>
                <a:schemeClr val="accent2"/>
              </a:solidFill>
            </a:endParaRPr>
          </a:p>
        </p:txBody>
      </p:sp>
      <p:sp>
        <p:nvSpPr>
          <p:cNvPr id="177" name="Line 15"/>
          <p:cNvSpPr>
            <a:spLocks noChangeShapeType="1"/>
          </p:cNvSpPr>
          <p:nvPr/>
        </p:nvSpPr>
        <p:spPr bwMode="auto">
          <a:xfrm>
            <a:off x="3581400" y="4948237"/>
            <a:ext cx="182880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78" name="Line 15"/>
          <p:cNvSpPr>
            <a:spLocks noChangeShapeType="1"/>
          </p:cNvSpPr>
          <p:nvPr/>
        </p:nvSpPr>
        <p:spPr bwMode="auto">
          <a:xfrm>
            <a:off x="3581400" y="5253037"/>
            <a:ext cx="182880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79" name="Text Box 16"/>
          <p:cNvSpPr txBox="1">
            <a:spLocks noChangeArrowheads="1"/>
          </p:cNvSpPr>
          <p:nvPr/>
        </p:nvSpPr>
        <p:spPr bwMode="auto">
          <a:xfrm>
            <a:off x="3505200" y="4948237"/>
            <a:ext cx="1981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 smtClean="0"/>
              <a:t>Authentication Response</a:t>
            </a:r>
            <a:endParaRPr lang="en-US" i="1" dirty="0" smtClean="0">
              <a:solidFill>
                <a:schemeClr val="accent2"/>
              </a:solidFill>
            </a:endParaRPr>
          </a:p>
        </p:txBody>
      </p:sp>
      <p:sp>
        <p:nvSpPr>
          <p:cNvPr id="186" name="Left Brace 185"/>
          <p:cNvSpPr/>
          <p:nvPr/>
        </p:nvSpPr>
        <p:spPr bwMode="auto">
          <a:xfrm>
            <a:off x="1447800" y="4800600"/>
            <a:ext cx="198119" cy="11430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cxnSp>
        <p:nvCxnSpPr>
          <p:cNvPr id="187" name="Straight Arrow Connector 186"/>
          <p:cNvCxnSpPr/>
          <p:nvPr/>
        </p:nvCxnSpPr>
        <p:spPr bwMode="auto">
          <a:xfrm flipH="1">
            <a:off x="1752600" y="4495800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88" name="TextBox 187"/>
          <p:cNvSpPr txBox="1"/>
          <p:nvPr/>
        </p:nvSpPr>
        <p:spPr>
          <a:xfrm>
            <a:off x="2131222" y="4191000"/>
            <a:ext cx="1103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/>
              <a:t>802.11 Beacon</a:t>
            </a:r>
            <a:endParaRPr lang="en-CA" dirty="0"/>
          </a:p>
        </p:txBody>
      </p:sp>
      <p:sp>
        <p:nvSpPr>
          <p:cNvPr id="66" name="TextBox 65"/>
          <p:cNvSpPr txBox="1"/>
          <p:nvPr/>
        </p:nvSpPr>
        <p:spPr>
          <a:xfrm>
            <a:off x="228600" y="990600"/>
            <a:ext cx="3269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1" dirty="0" smtClean="0"/>
              <a:t>Step 1</a:t>
            </a:r>
            <a:r>
              <a:rPr lang="en-CA" sz="1600" dirty="0" smtClean="0"/>
              <a:t>: </a:t>
            </a:r>
            <a:r>
              <a:rPr lang="en-CA" sz="1600" b="1" dirty="0" smtClean="0"/>
              <a:t>Alignment of protocol flows</a:t>
            </a:r>
            <a:endParaRPr lang="en-CA" sz="1600" b="1" dirty="0"/>
          </a:p>
        </p:txBody>
      </p:sp>
      <p:grpSp>
        <p:nvGrpSpPr>
          <p:cNvPr id="78" name="Group 77"/>
          <p:cNvGrpSpPr/>
          <p:nvPr/>
        </p:nvGrpSpPr>
        <p:grpSpPr>
          <a:xfrm>
            <a:off x="242341" y="1219200"/>
            <a:ext cx="6817155" cy="1900237"/>
            <a:chOff x="242341" y="1219200"/>
            <a:chExt cx="6817155" cy="1900237"/>
          </a:xfrm>
        </p:grpSpPr>
        <p:sp>
          <p:nvSpPr>
            <p:cNvPr id="189" name="TextBox 188"/>
            <p:cNvSpPr txBox="1"/>
            <p:nvPr/>
          </p:nvSpPr>
          <p:spPr>
            <a:xfrm>
              <a:off x="5791200" y="1981200"/>
              <a:ext cx="12682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Distribution</a:t>
              </a:r>
              <a:endParaRPr lang="en-CA" dirty="0"/>
            </a:p>
          </p:txBody>
        </p:sp>
        <p:sp>
          <p:nvSpPr>
            <p:cNvPr id="34" name="Left Brace 33"/>
            <p:cNvSpPr/>
            <p:nvPr/>
          </p:nvSpPr>
          <p:spPr bwMode="auto">
            <a:xfrm>
              <a:off x="1524000" y="1900237"/>
              <a:ext cx="152400" cy="4572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Left Brace 34"/>
            <p:cNvSpPr/>
            <p:nvPr/>
          </p:nvSpPr>
          <p:spPr bwMode="auto">
            <a:xfrm>
              <a:off x="1524000" y="2586037"/>
              <a:ext cx="152400" cy="4572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42341" y="19812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57331" y="26670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  <p:grpSp>
          <p:nvGrpSpPr>
            <p:cNvPr id="158" name="Group 157"/>
            <p:cNvGrpSpPr/>
            <p:nvPr/>
          </p:nvGrpSpPr>
          <p:grpSpPr>
            <a:xfrm>
              <a:off x="1524000" y="1219200"/>
              <a:ext cx="4233864" cy="1900237"/>
              <a:chOff x="5029200" y="914400"/>
              <a:chExt cx="4233864" cy="1900237"/>
            </a:xfrm>
          </p:grpSpPr>
          <p:sp>
            <p:nvSpPr>
              <p:cNvPr id="122" name="Text Box 3"/>
              <p:cNvSpPr txBox="1">
                <a:spLocks noChangeArrowheads="1"/>
              </p:cNvSpPr>
              <p:nvPr/>
            </p:nvSpPr>
            <p:spPr bwMode="auto">
              <a:xfrm>
                <a:off x="5665788" y="914400"/>
                <a:ext cx="290512" cy="822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GB" sz="2400"/>
              </a:p>
              <a:p>
                <a:pPr>
                  <a:buFontTx/>
                  <a:buChar char="•"/>
                </a:pPr>
                <a:endParaRPr lang="en-GB" sz="2400"/>
              </a:p>
            </p:txBody>
          </p:sp>
          <p:sp>
            <p:nvSpPr>
              <p:cNvPr id="125" name="Text Box 3"/>
              <p:cNvSpPr txBox="1">
                <a:spLocks noChangeArrowheads="1"/>
              </p:cNvSpPr>
              <p:nvPr/>
            </p:nvSpPr>
            <p:spPr bwMode="auto">
              <a:xfrm>
                <a:off x="5665788" y="914400"/>
                <a:ext cx="290512" cy="822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GB" sz="2400"/>
              </a:p>
              <a:p>
                <a:pPr>
                  <a:buFontTx/>
                  <a:buChar char="•"/>
                </a:pPr>
                <a:endParaRPr lang="en-GB" sz="2400"/>
              </a:p>
            </p:txBody>
          </p:sp>
          <p:grpSp>
            <p:nvGrpSpPr>
              <p:cNvPr id="126" name="Group 5"/>
              <p:cNvGrpSpPr>
                <a:grpSpLocks/>
              </p:cNvGrpSpPr>
              <p:nvPr/>
            </p:nvGrpSpPr>
            <p:grpSpPr bwMode="auto">
              <a:xfrm>
                <a:off x="5029200" y="985837"/>
                <a:ext cx="457200" cy="304800"/>
                <a:chOff x="816" y="912"/>
                <a:chExt cx="288" cy="192"/>
              </a:xfrm>
            </p:grpSpPr>
            <p:sp>
              <p:nvSpPr>
                <p:cNvPr id="156" name="Rectangle 6"/>
                <p:cNvSpPr>
                  <a:spLocks noChangeArrowheads="1"/>
                </p:cNvSpPr>
                <p:nvPr/>
              </p:nvSpPr>
              <p:spPr bwMode="auto">
                <a:xfrm>
                  <a:off x="816" y="912"/>
                  <a:ext cx="288" cy="192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57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864" y="912"/>
                  <a:ext cx="1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i="1"/>
                    <a:t>A</a:t>
                  </a:r>
                </a:p>
              </p:txBody>
            </p:sp>
          </p:grpSp>
          <p:sp>
            <p:nvSpPr>
              <p:cNvPr id="127" name="Line 8"/>
              <p:cNvSpPr>
                <a:spLocks noChangeShapeType="1"/>
              </p:cNvSpPr>
              <p:nvPr/>
            </p:nvSpPr>
            <p:spPr bwMode="auto">
              <a:xfrm>
                <a:off x="5257800" y="1290637"/>
                <a:ext cx="0" cy="1524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grpSp>
            <p:nvGrpSpPr>
              <p:cNvPr id="128" name="Group 9"/>
              <p:cNvGrpSpPr>
                <a:grpSpLocks/>
              </p:cNvGrpSpPr>
              <p:nvPr/>
            </p:nvGrpSpPr>
            <p:grpSpPr bwMode="auto">
              <a:xfrm>
                <a:off x="6858000" y="985837"/>
                <a:ext cx="457200" cy="304800"/>
                <a:chOff x="816" y="912"/>
                <a:chExt cx="288" cy="192"/>
              </a:xfrm>
            </p:grpSpPr>
            <p:sp>
              <p:nvSpPr>
                <p:cNvPr id="154" name="Rectangle 10"/>
                <p:cNvSpPr>
                  <a:spLocks noChangeArrowheads="1"/>
                </p:cNvSpPr>
                <p:nvPr/>
              </p:nvSpPr>
              <p:spPr bwMode="auto">
                <a:xfrm>
                  <a:off x="816" y="912"/>
                  <a:ext cx="288" cy="192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55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864" y="912"/>
                  <a:ext cx="1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i="1"/>
                    <a:t>B</a:t>
                  </a:r>
                </a:p>
              </p:txBody>
            </p:sp>
          </p:grpSp>
          <p:sp>
            <p:nvSpPr>
              <p:cNvPr id="129" name="Line 12"/>
              <p:cNvSpPr>
                <a:spLocks noChangeShapeType="1"/>
              </p:cNvSpPr>
              <p:nvPr/>
            </p:nvSpPr>
            <p:spPr bwMode="auto">
              <a:xfrm>
                <a:off x="7086600" y="1290637"/>
                <a:ext cx="0" cy="1524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0" name="Line 13"/>
              <p:cNvSpPr>
                <a:spLocks noChangeShapeType="1"/>
              </p:cNvSpPr>
              <p:nvPr/>
            </p:nvSpPr>
            <p:spPr bwMode="auto">
              <a:xfrm>
                <a:off x="5257800" y="1595437"/>
                <a:ext cx="1828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1" name="Line 14"/>
              <p:cNvSpPr>
                <a:spLocks noChangeShapeType="1"/>
              </p:cNvSpPr>
              <p:nvPr/>
            </p:nvSpPr>
            <p:spPr bwMode="auto">
              <a:xfrm flipH="1">
                <a:off x="5257800" y="2052637"/>
                <a:ext cx="1828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2" name="Line 15"/>
              <p:cNvSpPr>
                <a:spLocks noChangeShapeType="1"/>
              </p:cNvSpPr>
              <p:nvPr/>
            </p:nvSpPr>
            <p:spPr bwMode="auto">
              <a:xfrm>
                <a:off x="5257800" y="2433637"/>
                <a:ext cx="1828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3" name="Text Box 16"/>
              <p:cNvSpPr txBox="1">
                <a:spLocks noChangeArrowheads="1"/>
              </p:cNvSpPr>
              <p:nvPr/>
            </p:nvSpPr>
            <p:spPr bwMode="auto">
              <a:xfrm>
                <a:off x="5257800" y="1327150"/>
                <a:ext cx="1905000" cy="276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dirty="0"/>
                  <a:t>Random </a:t>
                </a:r>
                <a:r>
                  <a:rPr lang="en-US" i="1" dirty="0" smtClean="0">
                    <a:solidFill>
                      <a:schemeClr val="accent2"/>
                    </a:solidFill>
                  </a:rPr>
                  <a:t>X</a:t>
                </a:r>
                <a:endParaRPr lang="en-US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34" name="Rectangle 17"/>
              <p:cNvSpPr>
                <a:spLocks noChangeArrowheads="1"/>
              </p:cNvSpPr>
              <p:nvPr/>
            </p:nvSpPr>
            <p:spPr bwMode="auto">
              <a:xfrm>
                <a:off x="5334000" y="1747837"/>
                <a:ext cx="1752600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1" hangingPunct="1"/>
                <a:r>
                  <a:rPr lang="en-US" dirty="0"/>
                  <a:t>Random </a:t>
                </a:r>
                <a:r>
                  <a:rPr lang="en-US" i="1" dirty="0" smtClean="0">
                    <a:solidFill>
                      <a:schemeClr val="accent2"/>
                    </a:solidFill>
                  </a:rPr>
                  <a:t>Y</a:t>
                </a:r>
                <a:r>
                  <a:rPr lang="en-US" dirty="0" smtClean="0">
                    <a:solidFill>
                      <a:schemeClr val="accent2"/>
                    </a:solidFill>
                  </a:rPr>
                  <a:t>, </a:t>
                </a:r>
                <a:r>
                  <a:rPr lang="en-US" dirty="0" smtClean="0"/>
                  <a:t>[</a:t>
                </a:r>
                <a:r>
                  <a:rPr lang="en-US" i="1" dirty="0" smtClean="0">
                    <a:solidFill>
                      <a:srgbClr val="FF0000"/>
                    </a:solidFill>
                  </a:rPr>
                  <a:t>ka</a:t>
                </a:r>
                <a:r>
                  <a:rPr lang="en-US" dirty="0" smtClean="0"/>
                  <a:t>]</a:t>
                </a:r>
                <a:r>
                  <a:rPr lang="en-US" baseline="-25000" dirty="0" smtClean="0"/>
                  <a:t>AT</a:t>
                </a:r>
                <a:endParaRPr lang="en-US" i="1" dirty="0"/>
              </a:p>
            </p:txBody>
          </p:sp>
          <p:sp>
            <p:nvSpPr>
              <p:cNvPr id="135" name="Line 18"/>
              <p:cNvSpPr>
                <a:spLocks noChangeShapeType="1"/>
              </p:cNvSpPr>
              <p:nvPr/>
            </p:nvSpPr>
            <p:spPr bwMode="auto">
              <a:xfrm>
                <a:off x="5257800" y="2814637"/>
                <a:ext cx="1828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6" name="Text Box 19"/>
              <p:cNvSpPr txBox="1">
                <a:spLocks noChangeArrowheads="1"/>
              </p:cNvSpPr>
              <p:nvPr/>
            </p:nvSpPr>
            <p:spPr bwMode="auto">
              <a:xfrm>
                <a:off x="5334000" y="2128837"/>
                <a:ext cx="1585913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1" hangingPunct="1"/>
                <a:r>
                  <a:rPr lang="en-US" dirty="0">
                    <a:solidFill>
                      <a:schemeClr val="accent2"/>
                    </a:solidFill>
                  </a:rPr>
                  <a:t>MAC</a:t>
                </a:r>
                <a:r>
                  <a:rPr lang="en-US" dirty="0"/>
                  <a:t> over messages</a:t>
                </a:r>
              </a:p>
            </p:txBody>
          </p:sp>
          <p:sp>
            <p:nvSpPr>
              <p:cNvPr id="137" name="Rectangle 20"/>
              <p:cNvSpPr>
                <a:spLocks noChangeArrowheads="1"/>
              </p:cNvSpPr>
              <p:nvPr/>
            </p:nvSpPr>
            <p:spPr bwMode="auto">
              <a:xfrm>
                <a:off x="5410200" y="2509837"/>
                <a:ext cx="1454150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dirty="0">
                    <a:solidFill>
                      <a:schemeClr val="accent2"/>
                    </a:solidFill>
                  </a:rPr>
                  <a:t>MAC</a:t>
                </a:r>
                <a:r>
                  <a:rPr lang="en-US" dirty="0"/>
                  <a:t> over messages</a:t>
                </a:r>
              </a:p>
            </p:txBody>
          </p:sp>
          <p:grpSp>
            <p:nvGrpSpPr>
              <p:cNvPr id="138" name="Group 9"/>
              <p:cNvGrpSpPr>
                <a:grpSpLocks/>
              </p:cNvGrpSpPr>
              <p:nvPr/>
            </p:nvGrpSpPr>
            <p:grpSpPr bwMode="auto">
              <a:xfrm>
                <a:off x="8686801" y="985837"/>
                <a:ext cx="576263" cy="304800"/>
                <a:chOff x="816" y="912"/>
                <a:chExt cx="363" cy="192"/>
              </a:xfrm>
            </p:grpSpPr>
            <p:sp>
              <p:nvSpPr>
                <p:cNvPr id="152" name="Rectangle 10"/>
                <p:cNvSpPr>
                  <a:spLocks noChangeArrowheads="1"/>
                </p:cNvSpPr>
                <p:nvPr/>
              </p:nvSpPr>
              <p:spPr bwMode="auto">
                <a:xfrm>
                  <a:off x="816" y="912"/>
                  <a:ext cx="288" cy="192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53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816" y="912"/>
                  <a:ext cx="363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1" hangingPunct="1"/>
                  <a:r>
                    <a:rPr lang="en-US" i="1" dirty="0" smtClean="0"/>
                    <a:t>KDC</a:t>
                  </a:r>
                  <a:endParaRPr lang="en-US" i="1" dirty="0"/>
                </a:p>
              </p:txBody>
            </p:sp>
          </p:grpSp>
          <p:sp>
            <p:nvSpPr>
              <p:cNvPr id="139" name="Line 12"/>
              <p:cNvSpPr>
                <a:spLocks noChangeShapeType="1"/>
              </p:cNvSpPr>
              <p:nvPr/>
            </p:nvSpPr>
            <p:spPr bwMode="auto">
              <a:xfrm>
                <a:off x="8915400" y="1290637"/>
                <a:ext cx="0" cy="1524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0" name="Text Box 16"/>
              <p:cNvSpPr txBox="1">
                <a:spLocks noChangeArrowheads="1"/>
              </p:cNvSpPr>
              <p:nvPr/>
            </p:nvSpPr>
            <p:spPr bwMode="auto">
              <a:xfrm>
                <a:off x="7086600" y="1366837"/>
                <a:ext cx="1905000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dirty="0"/>
                  <a:t>Random </a:t>
                </a:r>
                <a:r>
                  <a:rPr lang="en-US" i="1" dirty="0" smtClean="0">
                    <a:solidFill>
                      <a:schemeClr val="accent2"/>
                    </a:solidFill>
                  </a:rPr>
                  <a:t>X, </a:t>
                </a:r>
                <a:r>
                  <a:rPr lang="en-US" dirty="0" smtClean="0"/>
                  <a:t>Random </a:t>
                </a:r>
                <a:r>
                  <a:rPr lang="en-US" i="1" dirty="0" smtClean="0">
                    <a:solidFill>
                      <a:schemeClr val="accent2"/>
                    </a:solidFill>
                  </a:rPr>
                  <a:t>Y</a:t>
                </a:r>
              </a:p>
            </p:txBody>
          </p:sp>
          <p:sp>
            <p:nvSpPr>
              <p:cNvPr id="141" name="Line 15"/>
              <p:cNvSpPr>
                <a:spLocks noChangeShapeType="1"/>
              </p:cNvSpPr>
              <p:nvPr/>
            </p:nvSpPr>
            <p:spPr bwMode="auto">
              <a:xfrm>
                <a:off x="7086600" y="1671637"/>
                <a:ext cx="1828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2" name="Line 15"/>
              <p:cNvSpPr>
                <a:spLocks noChangeShapeType="1"/>
              </p:cNvSpPr>
              <p:nvPr/>
            </p:nvSpPr>
            <p:spPr bwMode="auto">
              <a:xfrm>
                <a:off x="7086600" y="1976437"/>
                <a:ext cx="1828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3" name="Text Box 16"/>
              <p:cNvSpPr txBox="1">
                <a:spLocks noChangeArrowheads="1"/>
              </p:cNvSpPr>
              <p:nvPr/>
            </p:nvSpPr>
            <p:spPr bwMode="auto">
              <a:xfrm>
                <a:off x="7010400" y="1671637"/>
                <a:ext cx="1981200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dirty="0" smtClean="0"/>
                  <a:t>Wrapped keys [</a:t>
                </a:r>
                <a:r>
                  <a:rPr lang="en-US" i="1" dirty="0" smtClean="0">
                    <a:solidFill>
                      <a:srgbClr val="FF0000"/>
                    </a:solidFill>
                  </a:rPr>
                  <a:t>ka</a:t>
                </a:r>
                <a:r>
                  <a:rPr lang="en-US" dirty="0" smtClean="0"/>
                  <a:t>]</a:t>
                </a:r>
                <a:r>
                  <a:rPr lang="en-US" baseline="-25000" dirty="0" smtClean="0"/>
                  <a:t>AT</a:t>
                </a:r>
                <a:r>
                  <a:rPr lang="en-US" dirty="0" smtClean="0"/>
                  <a:t> ,[</a:t>
                </a:r>
                <a:r>
                  <a:rPr lang="en-US" i="1" dirty="0" smtClean="0">
                    <a:solidFill>
                      <a:srgbClr val="FF0000"/>
                    </a:solidFill>
                  </a:rPr>
                  <a:t>ka</a:t>
                </a:r>
                <a:r>
                  <a:rPr lang="en-US" dirty="0" smtClean="0"/>
                  <a:t>]</a:t>
                </a:r>
                <a:r>
                  <a:rPr lang="en-US" baseline="-25000" dirty="0" smtClean="0"/>
                  <a:t>BT</a:t>
                </a:r>
                <a:endParaRPr lang="en-US" i="1" dirty="0" smtClean="0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190" name="Right Brace 189"/>
            <p:cNvSpPr/>
            <p:nvPr/>
          </p:nvSpPr>
          <p:spPr bwMode="auto">
            <a:xfrm>
              <a:off x="5562600" y="1905000"/>
              <a:ext cx="152400" cy="3810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</p:grpSp>
      <p:sp>
        <p:nvSpPr>
          <p:cNvPr id="191" name="TextBox 190"/>
          <p:cNvSpPr txBox="1"/>
          <p:nvPr/>
        </p:nvSpPr>
        <p:spPr>
          <a:xfrm>
            <a:off x="5791200" y="4953000"/>
            <a:ext cx="12682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Key Distribution</a:t>
            </a:r>
            <a:endParaRPr lang="en-CA" dirty="0"/>
          </a:p>
        </p:txBody>
      </p:sp>
      <p:sp>
        <p:nvSpPr>
          <p:cNvPr id="192" name="Right Brace 191"/>
          <p:cNvSpPr/>
          <p:nvPr/>
        </p:nvSpPr>
        <p:spPr bwMode="auto">
          <a:xfrm>
            <a:off x="5562600" y="4876800"/>
            <a:ext cx="152400" cy="3810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4495800" y="335280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800" dirty="0" smtClean="0">
                <a:sym typeface="Symbol"/>
              </a:rPr>
              <a:t></a:t>
            </a:r>
            <a:endParaRPr lang="en-CA" sz="1800" dirty="0"/>
          </a:p>
        </p:txBody>
      </p:sp>
      <p:grpSp>
        <p:nvGrpSpPr>
          <p:cNvPr id="196" name="Group 195"/>
          <p:cNvGrpSpPr/>
          <p:nvPr/>
        </p:nvGrpSpPr>
        <p:grpSpPr>
          <a:xfrm>
            <a:off x="7315200" y="2362200"/>
            <a:ext cx="2057400" cy="1828800"/>
            <a:chOff x="7315200" y="2514600"/>
            <a:chExt cx="2057400" cy="1828800"/>
          </a:xfrm>
        </p:grpSpPr>
        <p:sp>
          <p:nvSpPr>
            <p:cNvPr id="197" name="Rectangle 196"/>
            <p:cNvSpPr/>
            <p:nvPr/>
          </p:nvSpPr>
          <p:spPr bwMode="auto">
            <a:xfrm>
              <a:off x="7391400" y="2514600"/>
              <a:ext cx="1752600" cy="18288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7315200" y="2514600"/>
              <a:ext cx="20574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u="sng" dirty="0" smtClean="0"/>
                <a:t>Protocols:</a:t>
              </a:r>
            </a:p>
            <a:p>
              <a:pPr>
                <a:buFont typeface="Wingdings" pitchFamily="2" charset="2"/>
                <a:buChar char="§"/>
              </a:pPr>
              <a:r>
                <a:rPr lang="en-CA" sz="1600" dirty="0" smtClean="0"/>
                <a:t> Symmetric key: </a:t>
              </a:r>
            </a:p>
            <a:p>
              <a:r>
                <a:rPr lang="en-CA" sz="1600" dirty="0" smtClean="0"/>
                <a:t>  (b) 3</a:t>
              </a:r>
              <a:r>
                <a:rPr lang="en-CA" sz="1600" baseline="30000" dirty="0" smtClean="0"/>
                <a:t>rd</a:t>
              </a:r>
              <a:r>
                <a:rPr lang="en-CA" sz="1600" dirty="0" smtClean="0"/>
                <a:t> Party</a:t>
              </a:r>
            </a:p>
            <a:p>
              <a:r>
                <a:rPr lang="en-CA" sz="1600" dirty="0" smtClean="0"/>
                <a:t>  (c) 3</a:t>
              </a:r>
              <a:r>
                <a:rPr lang="en-CA" sz="1600" baseline="30000" dirty="0" smtClean="0"/>
                <a:t>rd</a:t>
              </a:r>
              <a:r>
                <a:rPr lang="en-CA" sz="1600" dirty="0" smtClean="0"/>
                <a:t> Party</a:t>
              </a:r>
            </a:p>
            <a:p>
              <a:pPr>
                <a:buFont typeface="Wingdings" pitchFamily="2" charset="2"/>
                <a:buChar char="§"/>
              </a:pPr>
              <a:r>
                <a:rPr lang="en-CA" sz="1600" dirty="0" smtClean="0"/>
                <a:t> Public key:</a:t>
              </a:r>
            </a:p>
            <a:p>
              <a:r>
                <a:rPr lang="en-CA" sz="1600" dirty="0" smtClean="0"/>
                <a:t>  (d) Cert, diff. CA </a:t>
              </a:r>
            </a:p>
          </p:txBody>
        </p:sp>
      </p:grpSp>
      <p:sp>
        <p:nvSpPr>
          <p:cNvPr id="8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11604" y="533400"/>
            <a:ext cx="9057351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Optimized Mappings Key Establishment to 802.11 Architecture</a:t>
            </a:r>
          </a:p>
          <a:p>
            <a:pPr algn="r"/>
            <a:r>
              <a:rPr lang="en-US" sz="2400" b="1" i="1" dirty="0" smtClean="0"/>
              <a:t>With only 3</a:t>
            </a:r>
            <a:r>
              <a:rPr lang="en-US" sz="2400" b="1" i="1" baseline="30000" dirty="0" smtClean="0"/>
              <a:t>rd</a:t>
            </a:r>
            <a:r>
              <a:rPr lang="en-US" sz="2400" b="1" i="1" dirty="0" smtClean="0"/>
              <a:t> Party Authorization, DHCP IP Address Assignment</a:t>
            </a:r>
            <a:endParaRPr lang="en-US" sz="2400" b="1" i="1" dirty="0"/>
          </a:p>
        </p:txBody>
      </p:sp>
      <p:grpSp>
        <p:nvGrpSpPr>
          <p:cNvPr id="213" name="Group 212"/>
          <p:cNvGrpSpPr/>
          <p:nvPr/>
        </p:nvGrpSpPr>
        <p:grpSpPr>
          <a:xfrm>
            <a:off x="228600" y="1543050"/>
            <a:ext cx="8915400" cy="4672786"/>
            <a:chOff x="228600" y="1543050"/>
            <a:chExt cx="8915400" cy="4672786"/>
          </a:xfrm>
        </p:grpSpPr>
        <p:grpSp>
          <p:nvGrpSpPr>
            <p:cNvPr id="122" name="Group 121"/>
            <p:cNvGrpSpPr/>
            <p:nvPr/>
          </p:nvGrpSpPr>
          <p:grpSpPr>
            <a:xfrm>
              <a:off x="228600" y="1543050"/>
              <a:ext cx="8915400" cy="2253436"/>
              <a:chOff x="228600" y="1238250"/>
              <a:chExt cx="8915400" cy="2253436"/>
            </a:xfrm>
          </p:grpSpPr>
          <p:grpSp>
            <p:nvGrpSpPr>
              <p:cNvPr id="124" name="Group 56"/>
              <p:cNvGrpSpPr/>
              <p:nvPr/>
            </p:nvGrpSpPr>
            <p:grpSpPr>
              <a:xfrm>
                <a:off x="1533525" y="1238250"/>
                <a:ext cx="5529263" cy="2253436"/>
                <a:chOff x="152400" y="995363"/>
                <a:chExt cx="5529263" cy="2253436"/>
              </a:xfrm>
            </p:grpSpPr>
            <p:sp>
              <p:nvSpPr>
                <p:cNvPr id="134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7889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135" name="Group 5"/>
                <p:cNvGrpSpPr>
                  <a:grpSpLocks/>
                </p:cNvGrpSpPr>
                <p:nvPr/>
              </p:nvGrpSpPr>
              <p:grpSpPr bwMode="auto">
                <a:xfrm>
                  <a:off x="1524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67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8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136" name="Line 8"/>
                <p:cNvSpPr>
                  <a:spLocks noChangeShapeType="1"/>
                </p:cNvSpPr>
                <p:nvPr/>
              </p:nvSpPr>
              <p:spPr bwMode="auto">
                <a:xfrm>
                  <a:off x="381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37" name="Group 9"/>
                <p:cNvGrpSpPr>
                  <a:grpSpLocks/>
                </p:cNvGrpSpPr>
                <p:nvPr/>
              </p:nvGrpSpPr>
              <p:grpSpPr bwMode="auto">
                <a:xfrm>
                  <a:off x="19812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6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6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138" name="Line 12"/>
                <p:cNvSpPr>
                  <a:spLocks noChangeShapeType="1"/>
                </p:cNvSpPr>
                <p:nvPr/>
              </p:nvSpPr>
              <p:spPr bwMode="auto">
                <a:xfrm>
                  <a:off x="22098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39" name="Line 13"/>
                <p:cNvSpPr>
                  <a:spLocks noChangeShapeType="1"/>
                </p:cNvSpPr>
                <p:nvPr/>
              </p:nvSpPr>
              <p:spPr bwMode="auto">
                <a:xfrm>
                  <a:off x="3810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0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381000" y="2133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1" name="Line 15"/>
                <p:cNvSpPr>
                  <a:spLocks noChangeShapeType="1"/>
                </p:cNvSpPr>
                <p:nvPr/>
              </p:nvSpPr>
              <p:spPr bwMode="auto">
                <a:xfrm>
                  <a:off x="381000" y="2514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81000" y="1408113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r>
                    <a:rPr lang="en-US" dirty="0" smtClean="0"/>
                    <a:t>, </a:t>
                  </a:r>
                  <a:r>
                    <a:rPr lang="en-US" i="1" dirty="0" err="1" smtClean="0">
                      <a:solidFill>
                        <a:srgbClr val="0070C0"/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rgbClr val="0070C0"/>
                      </a:solidFill>
                    </a:rPr>
                    <a:t>A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43" name="Rectangle 17"/>
                <p:cNvSpPr>
                  <a:spLocks noChangeArrowheads="1"/>
                </p:cNvSpPr>
                <p:nvPr/>
              </p:nvSpPr>
              <p:spPr bwMode="auto">
                <a:xfrm>
                  <a:off x="381000" y="1828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r>
                    <a:rPr lang="en-US" dirty="0" smtClean="0"/>
                    <a:t>,</a:t>
                  </a:r>
                  <a:r>
                    <a:rPr lang="en-US" dirty="0" smtClean="0">
                      <a:solidFill>
                        <a:schemeClr val="accent2"/>
                      </a:solidFill>
                    </a:rPr>
                    <a:t> </a:t>
                  </a:r>
                  <a:r>
                    <a:rPr lang="en-US" i="1" dirty="0" err="1" smtClean="0">
                      <a:solidFill>
                        <a:srgbClr val="0070C0"/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rgbClr val="0070C0"/>
                      </a:solidFill>
                    </a:rPr>
                    <a:t>B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i="1" dirty="0"/>
                </a:p>
              </p:txBody>
            </p:sp>
            <p:sp>
              <p:nvSpPr>
                <p:cNvPr id="144" name="Line 18"/>
                <p:cNvSpPr>
                  <a:spLocks noChangeShapeType="1"/>
                </p:cNvSpPr>
                <p:nvPr/>
              </p:nvSpPr>
              <p:spPr bwMode="auto">
                <a:xfrm>
                  <a:off x="381000" y="2895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57200" y="2209800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  <p:sp>
              <p:nvSpPr>
                <p:cNvPr id="146" name="Rectangle 20"/>
                <p:cNvSpPr>
                  <a:spLocks noChangeArrowheads="1"/>
                </p:cNvSpPr>
                <p:nvPr/>
              </p:nvSpPr>
              <p:spPr bwMode="auto">
                <a:xfrm>
                  <a:off x="533400" y="2590800"/>
                  <a:ext cx="162576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</a:t>
                  </a:r>
                  <a:r>
                    <a:rPr lang="en-US" dirty="0" smtClean="0"/>
                    <a:t>messages </a:t>
                  </a:r>
                  <a:r>
                    <a:rPr lang="en-US" dirty="0" smtClean="0">
                      <a:solidFill>
                        <a:srgbClr val="7030A0"/>
                      </a:solidFill>
                    </a:rPr>
                    <a:t>&amp;</a:t>
                  </a:r>
                  <a:endParaRPr lang="en-US" dirty="0"/>
                </a:p>
              </p:txBody>
            </p:sp>
            <p:grpSp>
              <p:nvGrpSpPr>
                <p:cNvPr id="147" name="Group 9"/>
                <p:cNvGrpSpPr>
                  <a:grpSpLocks/>
                </p:cNvGrpSpPr>
                <p:nvPr/>
              </p:nvGrpSpPr>
              <p:grpSpPr bwMode="auto">
                <a:xfrm>
                  <a:off x="3810001" y="1066800"/>
                  <a:ext cx="576263" cy="304800"/>
                  <a:chOff x="816" y="912"/>
                  <a:chExt cx="363" cy="192"/>
                </a:xfrm>
              </p:grpSpPr>
              <p:sp>
                <p:nvSpPr>
                  <p:cNvPr id="163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4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i="1" dirty="0" smtClean="0"/>
                      <a:t>KDC</a:t>
                    </a:r>
                    <a:endParaRPr lang="en-US" i="1" dirty="0"/>
                  </a:p>
                </p:txBody>
              </p:sp>
            </p:grpSp>
            <p:sp>
              <p:nvSpPr>
                <p:cNvPr id="148" name="Line 12"/>
                <p:cNvSpPr>
                  <a:spLocks noChangeShapeType="1"/>
                </p:cNvSpPr>
                <p:nvPr/>
              </p:nvSpPr>
              <p:spPr bwMode="auto">
                <a:xfrm>
                  <a:off x="40386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9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209800" y="1447800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i="1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A</a:t>
                  </a:r>
                  <a:r>
                    <a:rPr lang="en-US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, </a:t>
                  </a:r>
                  <a:r>
                    <a:rPr lang="en-US" i="1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B</a:t>
                  </a:r>
                  <a:endParaRPr lang="en-US" i="1" baseline="-25000" dirty="0" smtClean="0">
                    <a:solidFill>
                      <a:schemeClr val="accent2">
                        <a:lumMod val="75000"/>
                      </a:schemeClr>
                    </a:solidFill>
                  </a:endParaRPr>
                </a:p>
                <a:p>
                  <a:pPr algn="ctr" eaLnBrk="1" hangingPunct="1"/>
                  <a:endParaRPr lang="en-US" i="1" dirty="0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50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1752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1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8479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133600" y="2971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  <p:grpSp>
              <p:nvGrpSpPr>
                <p:cNvPr id="153" name="Group 9"/>
                <p:cNvGrpSpPr>
                  <a:grpSpLocks/>
                </p:cNvGrpSpPr>
                <p:nvPr/>
              </p:nvGrpSpPr>
              <p:grpSpPr bwMode="auto">
                <a:xfrm>
                  <a:off x="5105400" y="1066803"/>
                  <a:ext cx="576263" cy="369888"/>
                  <a:chOff x="816" y="912"/>
                  <a:chExt cx="363" cy="233"/>
                </a:xfrm>
              </p:grpSpPr>
              <p:sp>
                <p:nvSpPr>
                  <p:cNvPr id="161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2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23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sz="900" i="1" dirty="0" smtClean="0"/>
                      <a:t>DHCP server</a:t>
                    </a:r>
                    <a:endParaRPr lang="en-US" sz="900" i="1" dirty="0"/>
                  </a:p>
                </p:txBody>
              </p:sp>
            </p:grpSp>
            <p:sp>
              <p:nvSpPr>
                <p:cNvPr id="154" name="Line 12"/>
                <p:cNvSpPr>
                  <a:spLocks noChangeShapeType="1"/>
                </p:cNvSpPr>
                <p:nvPr/>
              </p:nvSpPr>
              <p:spPr bwMode="auto">
                <a:xfrm>
                  <a:off x="5334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5" name="Rectangle 20"/>
                <p:cNvSpPr>
                  <a:spLocks noChangeArrowheads="1"/>
                </p:cNvSpPr>
                <p:nvPr/>
              </p:nvSpPr>
              <p:spPr bwMode="auto">
                <a:xfrm>
                  <a:off x="2362200" y="2590800"/>
                  <a:ext cx="1548789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(</a:t>
                  </a:r>
                  <a:r>
                    <a:rPr lang="en-US" i="1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A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)</a:t>
                  </a:r>
                </a:p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(</a:t>
                  </a:r>
                  <a:r>
                    <a:rPr lang="en-US" i="1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B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)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156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085975"/>
                  <a:ext cx="3124200" cy="0"/>
                </a:xfrm>
                <a:prstGeom prst="line">
                  <a:avLst/>
                </a:prstGeom>
                <a:noFill/>
                <a:ln w="9525">
                  <a:solidFill>
                    <a:srgbClr val="7030A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7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476500"/>
                  <a:ext cx="3124200" cy="0"/>
                </a:xfrm>
                <a:prstGeom prst="line">
                  <a:avLst/>
                </a:prstGeom>
                <a:noFill/>
                <a:ln w="9525">
                  <a:solidFill>
                    <a:srgbClr val="7030A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8" name="Rectangle 157"/>
                <p:cNvSpPr/>
                <p:nvPr/>
              </p:nvSpPr>
              <p:spPr>
                <a:xfrm>
                  <a:off x="2200275" y="1866900"/>
                  <a:ext cx="18288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Discover, w/ Rapid Commit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159" name="Rectangle 158"/>
                <p:cNvSpPr/>
                <p:nvPr/>
              </p:nvSpPr>
              <p:spPr>
                <a:xfrm>
                  <a:off x="2209800" y="2257425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160" name="Rectangle 159"/>
                <p:cNvSpPr/>
                <p:nvPr/>
              </p:nvSpPr>
              <p:spPr>
                <a:xfrm>
                  <a:off x="295275" y="2957513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</p:grpSp>
          <p:sp>
            <p:nvSpPr>
              <p:cNvPr id="127" name="Left Brace 126"/>
              <p:cNvSpPr/>
              <p:nvPr/>
            </p:nvSpPr>
            <p:spPr bwMode="auto">
              <a:xfrm>
                <a:off x="1524000" y="1900237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8" name="Left Brace 127"/>
              <p:cNvSpPr/>
              <p:nvPr/>
            </p:nvSpPr>
            <p:spPr bwMode="auto">
              <a:xfrm>
                <a:off x="1533525" y="268605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242341" y="1981200"/>
                <a:ext cx="135485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Establishment</a:t>
                </a:r>
                <a:endParaRPr lang="en-CA" dirty="0"/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228600" y="2743200"/>
                <a:ext cx="13115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Confirmation</a:t>
                </a:r>
                <a:endParaRPr lang="en-CA" dirty="0"/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841767" y="2895600"/>
                <a:ext cx="23022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dirty="0" smtClean="0"/>
                  <a:t>(</a:t>
                </a:r>
                <a:r>
                  <a:rPr lang="en-US" i="1" dirty="0" smtClean="0"/>
                  <a:t>explicit</a:t>
                </a:r>
                <a:r>
                  <a:rPr lang="en-US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Auth</a:t>
                </a:r>
                <a:r>
                  <a:rPr lang="en-US" u="sng" dirty="0" smtClean="0">
                    <a:solidFill>
                      <a:srgbClr val="C00000"/>
                    </a:solidFill>
                  </a:rPr>
                  <a:t>oriz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ation {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I</a:t>
                </a:r>
                <a:r>
                  <a:rPr lang="en-US" i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d</a:t>
                </a:r>
                <a:r>
                  <a:rPr lang="en-US" baseline="-250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A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,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i="1" dirty="0" err="1" smtClean="0">
                    <a:solidFill>
                      <a:srgbClr val="0070C0"/>
                    </a:solidFill>
                  </a:rPr>
                  <a:t>I</a:t>
                </a:r>
                <a:r>
                  <a:rPr lang="en-US" i="1" dirty="0" err="1" smtClean="0">
                    <a:solidFill>
                      <a:schemeClr val="accent2">
                        <a:lumMod val="75000"/>
                      </a:schemeClr>
                    </a:solidFill>
                  </a:rPr>
                  <a:t>d</a:t>
                </a:r>
                <a:r>
                  <a:rPr lang="en-US" baseline="-25000" dirty="0" err="1" smtClean="0">
                    <a:solidFill>
                      <a:schemeClr val="accent2">
                        <a:lumMod val="75000"/>
                      </a:schemeClr>
                    </a:solidFill>
                  </a:rPr>
                  <a:t>B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}</a:t>
                </a:r>
                <a:r>
                  <a:rPr lang="en-US" dirty="0" smtClean="0"/>
                  <a:t>)</a:t>
                </a:r>
                <a:endParaRPr lang="en-CA" dirty="0"/>
              </a:p>
            </p:txBody>
          </p:sp>
          <p:sp>
            <p:nvSpPr>
              <p:cNvPr id="132" name="Right Brace 131"/>
              <p:cNvSpPr/>
              <p:nvPr/>
            </p:nvSpPr>
            <p:spPr bwMode="auto">
              <a:xfrm>
                <a:off x="6781800" y="2286000"/>
                <a:ext cx="152400" cy="381000"/>
              </a:xfrm>
              <a:prstGeom prst="righ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934200" y="2362200"/>
                <a:ext cx="161435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>
                    <a:solidFill>
                      <a:srgbClr val="7030A0"/>
                    </a:solidFill>
                  </a:rPr>
                  <a:t>IP Address Assignment</a:t>
                </a:r>
                <a:endParaRPr lang="en-CA" dirty="0">
                  <a:solidFill>
                    <a:srgbClr val="7030A0"/>
                  </a:solidFill>
                </a:endParaRPr>
              </a:p>
            </p:txBody>
          </p:sp>
        </p:grpSp>
        <p:grpSp>
          <p:nvGrpSpPr>
            <p:cNvPr id="169" name="Group 168"/>
            <p:cNvGrpSpPr/>
            <p:nvPr/>
          </p:nvGrpSpPr>
          <p:grpSpPr>
            <a:xfrm>
              <a:off x="228600" y="3962400"/>
              <a:ext cx="8915400" cy="2253436"/>
              <a:chOff x="228600" y="1238250"/>
              <a:chExt cx="8915400" cy="2253436"/>
            </a:xfrm>
          </p:grpSpPr>
          <p:grpSp>
            <p:nvGrpSpPr>
              <p:cNvPr id="170" name="Group 56"/>
              <p:cNvGrpSpPr/>
              <p:nvPr/>
            </p:nvGrpSpPr>
            <p:grpSpPr>
              <a:xfrm>
                <a:off x="1524000" y="1238250"/>
                <a:ext cx="5538788" cy="2253436"/>
                <a:chOff x="142875" y="995363"/>
                <a:chExt cx="5538788" cy="2253436"/>
              </a:xfrm>
            </p:grpSpPr>
            <p:sp>
              <p:nvSpPr>
                <p:cNvPr id="178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7889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179" name="Group 5"/>
                <p:cNvGrpSpPr>
                  <a:grpSpLocks/>
                </p:cNvGrpSpPr>
                <p:nvPr/>
              </p:nvGrpSpPr>
              <p:grpSpPr bwMode="auto">
                <a:xfrm>
                  <a:off x="142875" y="1066800"/>
                  <a:ext cx="466725" cy="304800"/>
                  <a:chOff x="810" y="912"/>
                  <a:chExt cx="294" cy="192"/>
                </a:xfrm>
              </p:grpSpPr>
              <p:sp>
                <p:nvSpPr>
                  <p:cNvPr id="211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1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0" y="912"/>
                    <a:ext cx="289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STA</a:t>
                    </a:r>
                    <a:endParaRPr lang="en-US" i="1" dirty="0"/>
                  </a:p>
                </p:txBody>
              </p:sp>
            </p:grpSp>
            <p:sp>
              <p:nvSpPr>
                <p:cNvPr id="180" name="Line 8"/>
                <p:cNvSpPr>
                  <a:spLocks noChangeShapeType="1"/>
                </p:cNvSpPr>
                <p:nvPr/>
              </p:nvSpPr>
              <p:spPr bwMode="auto">
                <a:xfrm>
                  <a:off x="381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81" name="Group 9"/>
                <p:cNvGrpSpPr>
                  <a:grpSpLocks/>
                </p:cNvGrpSpPr>
                <p:nvPr/>
              </p:nvGrpSpPr>
              <p:grpSpPr bwMode="auto">
                <a:xfrm>
                  <a:off x="1971676" y="1066800"/>
                  <a:ext cx="515938" cy="304800"/>
                  <a:chOff x="810" y="912"/>
                  <a:chExt cx="325" cy="192"/>
                </a:xfrm>
              </p:grpSpPr>
              <p:sp>
                <p:nvSpPr>
                  <p:cNvPr id="209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10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0" y="912"/>
                    <a:ext cx="325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AP</a:t>
                    </a:r>
                    <a:endParaRPr lang="en-US" i="1" dirty="0"/>
                  </a:p>
                </p:txBody>
              </p:sp>
            </p:grpSp>
            <p:sp>
              <p:nvSpPr>
                <p:cNvPr id="182" name="Line 12"/>
                <p:cNvSpPr>
                  <a:spLocks noChangeShapeType="1"/>
                </p:cNvSpPr>
                <p:nvPr/>
              </p:nvSpPr>
              <p:spPr bwMode="auto">
                <a:xfrm>
                  <a:off x="22098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3" name="Line 13"/>
                <p:cNvSpPr>
                  <a:spLocks noChangeShapeType="1"/>
                </p:cNvSpPr>
                <p:nvPr/>
              </p:nvSpPr>
              <p:spPr bwMode="auto">
                <a:xfrm>
                  <a:off x="381000" y="16764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4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381000" y="2133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5" name="Line 15"/>
                <p:cNvSpPr>
                  <a:spLocks noChangeShapeType="1"/>
                </p:cNvSpPr>
                <p:nvPr/>
              </p:nvSpPr>
              <p:spPr bwMode="auto">
                <a:xfrm>
                  <a:off x="381000" y="2514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6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81000" y="1408113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Request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87" name="Rectangle 17"/>
                <p:cNvSpPr>
                  <a:spLocks noChangeArrowheads="1"/>
                </p:cNvSpPr>
                <p:nvPr/>
              </p:nvSpPr>
              <p:spPr bwMode="auto">
                <a:xfrm>
                  <a:off x="381000" y="1828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Response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i="1" dirty="0"/>
                </a:p>
              </p:txBody>
            </p:sp>
            <p:sp>
              <p:nvSpPr>
                <p:cNvPr id="188" name="Line 18"/>
                <p:cNvSpPr>
                  <a:spLocks noChangeShapeType="1"/>
                </p:cNvSpPr>
                <p:nvPr/>
              </p:nvSpPr>
              <p:spPr bwMode="auto">
                <a:xfrm>
                  <a:off x="381000" y="2895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9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57200" y="2209800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Request</a:t>
                  </a:r>
                  <a:endParaRPr lang="en-US" dirty="0"/>
                </a:p>
              </p:txBody>
            </p:sp>
            <p:sp>
              <p:nvSpPr>
                <p:cNvPr id="190" name="Rectangle 20"/>
                <p:cNvSpPr>
                  <a:spLocks noChangeArrowheads="1"/>
                </p:cNvSpPr>
                <p:nvPr/>
              </p:nvSpPr>
              <p:spPr bwMode="auto">
                <a:xfrm>
                  <a:off x="533400" y="2590800"/>
                  <a:ext cx="154080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Response</a:t>
                  </a:r>
                  <a:endParaRPr lang="en-US" dirty="0"/>
                </a:p>
              </p:txBody>
            </p:sp>
            <p:grpSp>
              <p:nvGrpSpPr>
                <p:cNvPr id="191" name="Group 9"/>
                <p:cNvGrpSpPr>
                  <a:grpSpLocks/>
                </p:cNvGrpSpPr>
                <p:nvPr/>
              </p:nvGrpSpPr>
              <p:grpSpPr bwMode="auto">
                <a:xfrm>
                  <a:off x="3810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0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08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2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AS</a:t>
                    </a:r>
                    <a:endParaRPr lang="en-US" i="1" dirty="0"/>
                  </a:p>
                </p:txBody>
              </p:sp>
            </p:grpSp>
            <p:sp>
              <p:nvSpPr>
                <p:cNvPr id="192" name="Line 12"/>
                <p:cNvSpPr>
                  <a:spLocks noChangeShapeType="1"/>
                </p:cNvSpPr>
                <p:nvPr/>
              </p:nvSpPr>
              <p:spPr bwMode="auto">
                <a:xfrm>
                  <a:off x="40386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3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209800" y="1447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Request</a:t>
                  </a:r>
                  <a:endParaRPr lang="en-US" dirty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194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1752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5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847975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6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133600" y="2971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  <p:grpSp>
              <p:nvGrpSpPr>
                <p:cNvPr id="197" name="Group 9"/>
                <p:cNvGrpSpPr>
                  <a:grpSpLocks/>
                </p:cNvGrpSpPr>
                <p:nvPr/>
              </p:nvGrpSpPr>
              <p:grpSpPr bwMode="auto">
                <a:xfrm>
                  <a:off x="5105400" y="1066803"/>
                  <a:ext cx="576263" cy="369888"/>
                  <a:chOff x="816" y="912"/>
                  <a:chExt cx="363" cy="233"/>
                </a:xfrm>
              </p:grpSpPr>
              <p:sp>
                <p:nvSpPr>
                  <p:cNvPr id="20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06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23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sz="900" i="1" dirty="0" smtClean="0"/>
                      <a:t>DHCP server</a:t>
                    </a:r>
                    <a:endParaRPr lang="en-US" sz="900" i="1" dirty="0"/>
                  </a:p>
                </p:txBody>
              </p:sp>
            </p:grpSp>
            <p:sp>
              <p:nvSpPr>
                <p:cNvPr id="198" name="Line 12"/>
                <p:cNvSpPr>
                  <a:spLocks noChangeShapeType="1"/>
                </p:cNvSpPr>
                <p:nvPr/>
              </p:nvSpPr>
              <p:spPr bwMode="auto">
                <a:xfrm>
                  <a:off x="5334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9" name="Rectangle 20"/>
                <p:cNvSpPr>
                  <a:spLocks noChangeArrowheads="1"/>
                </p:cNvSpPr>
                <p:nvPr/>
              </p:nvSpPr>
              <p:spPr bwMode="auto">
                <a:xfrm>
                  <a:off x="2200276" y="2590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Response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  <a:p>
                  <a:pPr eaLnBrk="1" hangingPunct="1"/>
                  <a:endParaRPr lang="en-US" dirty="0"/>
                </a:p>
              </p:txBody>
            </p:sp>
            <p:sp>
              <p:nvSpPr>
                <p:cNvPr id="200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085975"/>
                  <a:ext cx="3124200" cy="0"/>
                </a:xfrm>
                <a:prstGeom prst="line">
                  <a:avLst/>
                </a:prstGeom>
                <a:noFill/>
                <a:ln w="28575">
                  <a:solidFill>
                    <a:srgbClr val="7030A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01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476500"/>
                  <a:ext cx="3124200" cy="0"/>
                </a:xfrm>
                <a:prstGeom prst="line">
                  <a:avLst/>
                </a:prstGeom>
                <a:noFill/>
                <a:ln w="28575">
                  <a:solidFill>
                    <a:srgbClr val="7030A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02" name="Rectangle 201"/>
                <p:cNvSpPr/>
                <p:nvPr/>
              </p:nvSpPr>
              <p:spPr>
                <a:xfrm>
                  <a:off x="2200275" y="1866900"/>
                  <a:ext cx="18288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Discover, w/ Rapid Commit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203" name="Rectangle 202"/>
                <p:cNvSpPr/>
                <p:nvPr/>
              </p:nvSpPr>
              <p:spPr>
                <a:xfrm>
                  <a:off x="2209800" y="2257425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204" name="Rectangle 203"/>
                <p:cNvSpPr/>
                <p:nvPr/>
              </p:nvSpPr>
              <p:spPr>
                <a:xfrm>
                  <a:off x="304800" y="2971800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</p:grpSp>
          <p:sp>
            <p:nvSpPr>
              <p:cNvPr id="171" name="Left Brace 170"/>
              <p:cNvSpPr/>
              <p:nvPr/>
            </p:nvSpPr>
            <p:spPr bwMode="auto">
              <a:xfrm>
                <a:off x="1524000" y="1900237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2" name="Left Brace 171"/>
              <p:cNvSpPr/>
              <p:nvPr/>
            </p:nvSpPr>
            <p:spPr bwMode="auto">
              <a:xfrm>
                <a:off x="1533525" y="268605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3" name="TextBox 172"/>
              <p:cNvSpPr txBox="1"/>
              <p:nvPr/>
            </p:nvSpPr>
            <p:spPr>
              <a:xfrm>
                <a:off x="242341" y="1981200"/>
                <a:ext cx="135485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Establishment</a:t>
                </a:r>
                <a:endParaRPr lang="en-CA" dirty="0"/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228600" y="2743200"/>
                <a:ext cx="13115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Confirmation</a:t>
                </a:r>
                <a:endParaRPr lang="en-CA" dirty="0"/>
              </a:p>
            </p:txBody>
          </p:sp>
          <p:sp>
            <p:nvSpPr>
              <p:cNvPr id="175" name="TextBox 174"/>
              <p:cNvSpPr txBox="1"/>
              <p:nvPr/>
            </p:nvSpPr>
            <p:spPr>
              <a:xfrm>
                <a:off x="6845166" y="2895600"/>
                <a:ext cx="229883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dirty="0" smtClean="0"/>
                  <a:t>(</a:t>
                </a:r>
                <a:r>
                  <a:rPr lang="en-US" i="1" dirty="0" smtClean="0"/>
                  <a:t>explicit</a:t>
                </a:r>
                <a:r>
                  <a:rPr lang="en-US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Auth</a:t>
                </a:r>
                <a:r>
                  <a:rPr lang="en-US" u="sng" dirty="0" smtClean="0">
                    <a:solidFill>
                      <a:srgbClr val="C00000"/>
                    </a:solidFill>
                  </a:rPr>
                  <a:t>oriz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ation {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STA,AP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}</a:t>
                </a:r>
                <a:r>
                  <a:rPr lang="en-US" dirty="0" smtClean="0"/>
                  <a:t>)</a:t>
                </a:r>
                <a:endParaRPr lang="en-CA" dirty="0"/>
              </a:p>
            </p:txBody>
          </p:sp>
          <p:sp>
            <p:nvSpPr>
              <p:cNvPr id="176" name="Right Brace 175"/>
              <p:cNvSpPr/>
              <p:nvPr/>
            </p:nvSpPr>
            <p:spPr bwMode="auto">
              <a:xfrm>
                <a:off x="6781800" y="2286000"/>
                <a:ext cx="152400" cy="381000"/>
              </a:xfrm>
              <a:prstGeom prst="righ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7" name="TextBox 176"/>
              <p:cNvSpPr txBox="1"/>
              <p:nvPr/>
            </p:nvSpPr>
            <p:spPr>
              <a:xfrm>
                <a:off x="6934200" y="2362200"/>
                <a:ext cx="161435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>
                    <a:solidFill>
                      <a:srgbClr val="7030A0"/>
                    </a:solidFill>
                  </a:rPr>
                  <a:t>IP Address Assignment</a:t>
                </a:r>
                <a:endParaRPr lang="en-CA" dirty="0">
                  <a:solidFill>
                    <a:srgbClr val="7030A0"/>
                  </a:solidFill>
                </a:endParaRPr>
              </a:p>
            </p:txBody>
          </p:sp>
        </p:grpSp>
      </p:grpSp>
      <p:sp>
        <p:nvSpPr>
          <p:cNvPr id="9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94" name="Rectangle 93"/>
          <p:cNvSpPr/>
          <p:nvPr/>
        </p:nvSpPr>
        <p:spPr>
          <a:xfrm>
            <a:off x="1676400" y="22098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1676400" y="46482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1752600" y="5867400"/>
            <a:ext cx="1905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DHCP ACK, w/ Rapid Commit (IP)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685800" y="6248400"/>
            <a:ext cx="8077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* Authorization support by third party is optional. Device roles are conceptual only; actual role to device mapping implementation-dependent .</a:t>
            </a:r>
            <a:endParaRPr lang="en-CA" sz="1100" dirty="0"/>
          </a:p>
        </p:txBody>
      </p:sp>
      <p:sp>
        <p:nvSpPr>
          <p:cNvPr id="101" name="Rectangle 100"/>
          <p:cNvSpPr/>
          <p:nvPr/>
        </p:nvSpPr>
        <p:spPr>
          <a:xfrm>
            <a:off x="1752600" y="6019800"/>
            <a:ext cx="18288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C00000"/>
                </a:solidFill>
              </a:rPr>
              <a:t>{&amp; Authorization Response </a:t>
            </a:r>
            <a:r>
              <a:rPr lang="en-US" sz="900" dirty="0" smtClean="0">
                <a:solidFill>
                  <a:schemeClr val="accent6"/>
                </a:solidFill>
              </a:rPr>
              <a:t>AP</a:t>
            </a:r>
            <a:r>
              <a:rPr lang="en-US" sz="900" dirty="0" smtClean="0">
                <a:solidFill>
                  <a:srgbClr val="C00000"/>
                </a:solidFill>
              </a:rPr>
              <a:t>}</a:t>
            </a:r>
            <a:endParaRPr lang="en-US" sz="900" i="1" dirty="0" smtClean="0">
              <a:solidFill>
                <a:srgbClr val="C00000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752600" y="3657600"/>
            <a:ext cx="18288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>
                <a:solidFill>
                  <a:srgbClr val="C00000"/>
                </a:solidFill>
              </a:rPr>
              <a:t>{ &amp; Authorization Response </a:t>
            </a:r>
            <a:r>
              <a:rPr lang="en-US" sz="900" i="1" dirty="0" err="1" smtClean="0">
                <a:solidFill>
                  <a:schemeClr val="accent6"/>
                </a:solidFill>
              </a:rPr>
              <a:t>Id</a:t>
            </a:r>
            <a:r>
              <a:rPr lang="en-US" sz="900" baseline="-25000" dirty="0" err="1" smtClean="0">
                <a:solidFill>
                  <a:schemeClr val="accent6"/>
                </a:solidFill>
              </a:rPr>
              <a:t>B</a:t>
            </a:r>
            <a:r>
              <a:rPr lang="en-US" sz="900" dirty="0" smtClean="0">
                <a:solidFill>
                  <a:srgbClr val="C00000"/>
                </a:solidFill>
              </a:rPr>
              <a:t>}</a:t>
            </a:r>
            <a:endParaRPr lang="en-US" sz="900" i="1" dirty="0" smtClean="0">
              <a:solidFill>
                <a:srgbClr val="C0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086600" y="3962400"/>
            <a:ext cx="2057400" cy="60016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CA" sz="1100" dirty="0" smtClean="0"/>
              <a:t>IP address assignment serves as</a:t>
            </a:r>
          </a:p>
          <a:p>
            <a:r>
              <a:rPr lang="en-CA" sz="1100" dirty="0" smtClean="0"/>
              <a:t>illustration only of more general configuration step (cf. Slide 7).</a:t>
            </a:r>
          </a:p>
        </p:txBody>
      </p:sp>
      <p:sp>
        <p:nvSpPr>
          <p:cNvPr id="103" name="Explosion 1 102"/>
          <p:cNvSpPr/>
          <p:nvPr/>
        </p:nvSpPr>
        <p:spPr bwMode="auto">
          <a:xfrm>
            <a:off x="6781800" y="762000"/>
            <a:ext cx="2362200" cy="2590800"/>
          </a:xfrm>
          <a:prstGeom prst="irregularSeal1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sz="2400" i="1" dirty="0" smtClean="0">
                <a:latin typeface="Times New Roman" pitchFamily="18" charset="0"/>
              </a:rPr>
              <a:t>NEW!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Blundo</a:t>
            </a:r>
            <a:r>
              <a:rPr kumimoji="0" lang="en-CA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scheme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i="1" dirty="0" smtClean="0">
                <a:latin typeface="Times New Roman" pitchFamily="18" charset="0"/>
              </a:rPr>
              <a:t>Erases inline third party requirement</a:t>
            </a:r>
            <a:endParaRPr kumimoji="0" lang="en-CA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71813" y="533400"/>
            <a:ext cx="8936934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Optimized Mapping Key Establishment to 802.11 Architecture</a:t>
            </a:r>
          </a:p>
          <a:p>
            <a:pPr algn="r"/>
            <a:r>
              <a:rPr lang="en-US" sz="2400" b="1" i="1" dirty="0" smtClean="0"/>
              <a:t>With 3</a:t>
            </a:r>
            <a:r>
              <a:rPr lang="en-US" sz="2400" b="1" i="1" baseline="30000" dirty="0" smtClean="0"/>
              <a:t>rd</a:t>
            </a:r>
            <a:r>
              <a:rPr lang="en-US" sz="2400" b="1" i="1" dirty="0" smtClean="0"/>
              <a:t> Party Authentication and DHCP IP Address Assignment</a:t>
            </a:r>
            <a:endParaRPr lang="en-US" sz="2400" b="1" i="1" dirty="0"/>
          </a:p>
        </p:txBody>
      </p:sp>
      <p:grpSp>
        <p:nvGrpSpPr>
          <p:cNvPr id="92" name="Group 91"/>
          <p:cNvGrpSpPr/>
          <p:nvPr/>
        </p:nvGrpSpPr>
        <p:grpSpPr>
          <a:xfrm>
            <a:off x="228600" y="1447800"/>
            <a:ext cx="8915400" cy="4724402"/>
            <a:chOff x="228600" y="1219199"/>
            <a:chExt cx="8915400" cy="4724402"/>
          </a:xfrm>
        </p:grpSpPr>
        <p:grpSp>
          <p:nvGrpSpPr>
            <p:cNvPr id="93" name="Group 91"/>
            <p:cNvGrpSpPr/>
            <p:nvPr/>
          </p:nvGrpSpPr>
          <p:grpSpPr>
            <a:xfrm>
              <a:off x="1524000" y="1219199"/>
              <a:ext cx="5529263" cy="2286001"/>
              <a:chOff x="152400" y="990600"/>
              <a:chExt cx="5529263" cy="2286001"/>
            </a:xfrm>
          </p:grpSpPr>
          <p:grpSp>
            <p:nvGrpSpPr>
              <p:cNvPr id="225" name="Group 157"/>
              <p:cNvGrpSpPr/>
              <p:nvPr/>
            </p:nvGrpSpPr>
            <p:grpSpPr>
              <a:xfrm>
                <a:off x="152400" y="990600"/>
                <a:ext cx="4233864" cy="2286001"/>
                <a:chOff x="5029200" y="914400"/>
                <a:chExt cx="4233864" cy="2286001"/>
              </a:xfrm>
            </p:grpSpPr>
            <p:sp>
              <p:nvSpPr>
                <p:cNvPr id="235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5665788" y="914400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sp>
              <p:nvSpPr>
                <p:cNvPr id="236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5665788" y="914400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237" name="Group 5"/>
                <p:cNvGrpSpPr>
                  <a:grpSpLocks/>
                </p:cNvGrpSpPr>
                <p:nvPr/>
              </p:nvGrpSpPr>
              <p:grpSpPr bwMode="auto">
                <a:xfrm>
                  <a:off x="5029200" y="985837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59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60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238" name="Line 8"/>
                <p:cNvSpPr>
                  <a:spLocks noChangeShapeType="1"/>
                </p:cNvSpPr>
                <p:nvPr/>
              </p:nvSpPr>
              <p:spPr bwMode="auto">
                <a:xfrm>
                  <a:off x="5257800" y="1290637"/>
                  <a:ext cx="0" cy="19097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239" name="Group 9"/>
                <p:cNvGrpSpPr>
                  <a:grpSpLocks/>
                </p:cNvGrpSpPr>
                <p:nvPr/>
              </p:nvGrpSpPr>
              <p:grpSpPr bwMode="auto">
                <a:xfrm>
                  <a:off x="6858000" y="985837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5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58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240" name="Line 12"/>
                <p:cNvSpPr>
                  <a:spLocks noChangeShapeType="1"/>
                </p:cNvSpPr>
                <p:nvPr/>
              </p:nvSpPr>
              <p:spPr bwMode="auto">
                <a:xfrm>
                  <a:off x="7086600" y="1290637"/>
                  <a:ext cx="0" cy="19097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41" name="Line 13"/>
                <p:cNvSpPr>
                  <a:spLocks noChangeShapeType="1"/>
                </p:cNvSpPr>
                <p:nvPr/>
              </p:nvSpPr>
              <p:spPr bwMode="auto">
                <a:xfrm>
                  <a:off x="5257800" y="1595437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42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5257800" y="2052637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43" name="Line 15"/>
                <p:cNvSpPr>
                  <a:spLocks noChangeShapeType="1"/>
                </p:cNvSpPr>
                <p:nvPr/>
              </p:nvSpPr>
              <p:spPr bwMode="auto">
                <a:xfrm>
                  <a:off x="5257800" y="2433637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4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5257800" y="1327150"/>
                  <a:ext cx="1905000" cy="2762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245" name="Rectangle 17"/>
                <p:cNvSpPr>
                  <a:spLocks noChangeArrowheads="1"/>
                </p:cNvSpPr>
                <p:nvPr/>
              </p:nvSpPr>
              <p:spPr bwMode="auto">
                <a:xfrm>
                  <a:off x="5334000" y="1747837"/>
                  <a:ext cx="175260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r>
                    <a:rPr lang="en-US" dirty="0" smtClean="0">
                      <a:solidFill>
                        <a:schemeClr val="accent2"/>
                      </a:solidFill>
                    </a:rPr>
                    <a:t>, </a:t>
                  </a:r>
                  <a:r>
                    <a:rPr lang="en-US" dirty="0" smtClean="0"/>
                    <a:t>[</a:t>
                  </a:r>
                  <a:r>
                    <a:rPr lang="en-US" i="1" dirty="0" smtClean="0">
                      <a:solidFill>
                        <a:srgbClr val="FF0000"/>
                      </a:solidFill>
                    </a:rPr>
                    <a:t>ka</a:t>
                  </a:r>
                  <a:r>
                    <a:rPr lang="en-US" dirty="0" smtClean="0"/>
                    <a:t>]</a:t>
                  </a:r>
                  <a:r>
                    <a:rPr lang="en-US" baseline="-25000" dirty="0" smtClean="0"/>
                    <a:t>AT</a:t>
                  </a:r>
                  <a:endParaRPr lang="en-US" i="1" dirty="0"/>
                </a:p>
              </p:txBody>
            </p:sp>
            <p:sp>
              <p:nvSpPr>
                <p:cNvPr id="246" name="Line 18"/>
                <p:cNvSpPr>
                  <a:spLocks noChangeShapeType="1"/>
                </p:cNvSpPr>
                <p:nvPr/>
              </p:nvSpPr>
              <p:spPr bwMode="auto">
                <a:xfrm>
                  <a:off x="5257800" y="2814637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47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5334000" y="2128837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  <p:sp>
              <p:nvSpPr>
                <p:cNvPr id="248" name="Rectangle 20"/>
                <p:cNvSpPr>
                  <a:spLocks noChangeArrowheads="1"/>
                </p:cNvSpPr>
                <p:nvPr/>
              </p:nvSpPr>
              <p:spPr bwMode="auto">
                <a:xfrm>
                  <a:off x="5410200" y="2509837"/>
                  <a:ext cx="162576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</a:t>
                  </a:r>
                  <a:r>
                    <a:rPr lang="en-US" dirty="0" smtClean="0"/>
                    <a:t>messages </a:t>
                  </a:r>
                  <a:r>
                    <a:rPr lang="en-US" dirty="0" smtClean="0">
                      <a:solidFill>
                        <a:srgbClr val="7030A0"/>
                      </a:solidFill>
                    </a:rPr>
                    <a:t>&amp;</a:t>
                  </a:r>
                  <a:endParaRPr lang="en-US" dirty="0"/>
                </a:p>
              </p:txBody>
            </p:sp>
            <p:grpSp>
              <p:nvGrpSpPr>
                <p:cNvPr id="249" name="Group 9"/>
                <p:cNvGrpSpPr>
                  <a:grpSpLocks/>
                </p:cNvGrpSpPr>
                <p:nvPr/>
              </p:nvGrpSpPr>
              <p:grpSpPr bwMode="auto">
                <a:xfrm>
                  <a:off x="8686801" y="985837"/>
                  <a:ext cx="576263" cy="304800"/>
                  <a:chOff x="816" y="912"/>
                  <a:chExt cx="363" cy="192"/>
                </a:xfrm>
              </p:grpSpPr>
              <p:sp>
                <p:nvSpPr>
                  <p:cNvPr id="25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56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i="1" dirty="0" smtClean="0"/>
                      <a:t>KDC</a:t>
                    </a:r>
                    <a:endParaRPr lang="en-US" i="1" dirty="0"/>
                  </a:p>
                </p:txBody>
              </p:sp>
            </p:grpSp>
            <p:sp>
              <p:nvSpPr>
                <p:cNvPr id="250" name="Line 12"/>
                <p:cNvSpPr>
                  <a:spLocks noChangeShapeType="1"/>
                </p:cNvSpPr>
                <p:nvPr/>
              </p:nvSpPr>
              <p:spPr bwMode="auto">
                <a:xfrm>
                  <a:off x="8915400" y="1290637"/>
                  <a:ext cx="0" cy="19097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51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086600" y="1366837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err="1" smtClean="0"/>
                    <a:t>Rnd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r>
                    <a:rPr lang="en-US" dirty="0" smtClean="0"/>
                    <a:t>,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 </a:t>
                  </a:r>
                  <a:r>
                    <a:rPr lang="en-US" i="1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A</a:t>
                  </a:r>
                  <a:r>
                    <a:rPr lang="en-US" dirty="0" smtClean="0"/>
                    <a:t>,</a:t>
                  </a:r>
                  <a:r>
                    <a:rPr lang="en-US" i="1" dirty="0" smtClean="0">
                      <a:solidFill>
                        <a:srgbClr val="C00000"/>
                      </a:solidFill>
                    </a:rPr>
                    <a:t> </a:t>
                  </a:r>
                  <a:r>
                    <a:rPr lang="en-US" dirty="0" err="1" smtClean="0"/>
                    <a:t>Rnd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r>
                    <a:rPr lang="en-US" dirty="0" smtClean="0"/>
                    <a:t>,</a:t>
                  </a:r>
                  <a:r>
                    <a:rPr lang="en-US" i="1" dirty="0" smtClean="0">
                      <a:solidFill>
                        <a:srgbClr val="C00000"/>
                      </a:solidFill>
                    </a:rPr>
                    <a:t> </a:t>
                  </a:r>
                  <a:r>
                    <a:rPr lang="en-US" i="1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B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 </a:t>
                  </a:r>
                </a:p>
              </p:txBody>
            </p:sp>
            <p:sp>
              <p:nvSpPr>
                <p:cNvPr id="252" name="Line 15"/>
                <p:cNvSpPr>
                  <a:spLocks noChangeShapeType="1"/>
                </p:cNvSpPr>
                <p:nvPr/>
              </p:nvSpPr>
              <p:spPr bwMode="auto">
                <a:xfrm>
                  <a:off x="7086600" y="1671637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53" name="Line 15"/>
                <p:cNvSpPr>
                  <a:spLocks noChangeShapeType="1"/>
                </p:cNvSpPr>
                <p:nvPr/>
              </p:nvSpPr>
              <p:spPr bwMode="auto">
                <a:xfrm>
                  <a:off x="7086600" y="20097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5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010400" y="1752600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Wrapped keys</a:t>
                  </a:r>
                  <a:r>
                    <a:rPr lang="en-US" dirty="0" smtClean="0"/>
                    <a:t> [</a:t>
                  </a:r>
                  <a:r>
                    <a:rPr lang="en-US" i="1" dirty="0" smtClean="0">
                      <a:solidFill>
                        <a:srgbClr val="FF0000"/>
                      </a:solidFill>
                    </a:rPr>
                    <a:t>ka</a:t>
                  </a:r>
                  <a:r>
                    <a:rPr lang="en-US" dirty="0" smtClean="0"/>
                    <a:t>]</a:t>
                  </a:r>
                  <a:r>
                    <a:rPr lang="en-US" baseline="-25000" dirty="0" smtClean="0"/>
                    <a:t>AT</a:t>
                  </a:r>
                  <a:r>
                    <a:rPr lang="en-US" dirty="0" smtClean="0"/>
                    <a:t>,[</a:t>
                  </a:r>
                  <a:r>
                    <a:rPr lang="en-US" i="1" dirty="0" smtClean="0">
                      <a:solidFill>
                        <a:srgbClr val="FF0000"/>
                      </a:solidFill>
                    </a:rPr>
                    <a:t>ka</a:t>
                  </a:r>
                  <a:r>
                    <a:rPr lang="en-US" dirty="0" smtClean="0"/>
                    <a:t>]</a:t>
                  </a:r>
                  <a:r>
                    <a:rPr lang="en-US" baseline="-25000" dirty="0" smtClean="0"/>
                    <a:t>BT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 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</p:grpSp>
          <p:grpSp>
            <p:nvGrpSpPr>
              <p:cNvPr id="226" name="Group 9"/>
              <p:cNvGrpSpPr>
                <a:grpSpLocks/>
              </p:cNvGrpSpPr>
              <p:nvPr/>
            </p:nvGrpSpPr>
            <p:grpSpPr bwMode="auto">
              <a:xfrm>
                <a:off x="5105400" y="1066803"/>
                <a:ext cx="576263" cy="369888"/>
                <a:chOff x="816" y="912"/>
                <a:chExt cx="363" cy="233"/>
              </a:xfrm>
            </p:grpSpPr>
            <p:sp>
              <p:nvSpPr>
                <p:cNvPr id="233" name="Rectangle 10"/>
                <p:cNvSpPr>
                  <a:spLocks noChangeArrowheads="1"/>
                </p:cNvSpPr>
                <p:nvPr/>
              </p:nvSpPr>
              <p:spPr bwMode="auto">
                <a:xfrm>
                  <a:off x="816" y="912"/>
                  <a:ext cx="288" cy="192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234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816" y="912"/>
                  <a:ext cx="363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1" hangingPunct="1"/>
                  <a:r>
                    <a:rPr lang="en-US" sz="900" i="1" dirty="0" smtClean="0"/>
                    <a:t>DHCP server</a:t>
                  </a:r>
                  <a:endParaRPr lang="en-US" sz="900" i="1" dirty="0"/>
                </a:p>
              </p:txBody>
            </p:sp>
          </p:grpSp>
          <p:sp>
            <p:nvSpPr>
              <p:cNvPr id="227" name="Line 12"/>
              <p:cNvSpPr>
                <a:spLocks noChangeShapeType="1"/>
              </p:cNvSpPr>
              <p:nvPr/>
            </p:nvSpPr>
            <p:spPr bwMode="auto">
              <a:xfrm>
                <a:off x="5334000" y="1371600"/>
                <a:ext cx="0" cy="1905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28" name="Rectangle 227"/>
              <p:cNvSpPr/>
              <p:nvPr/>
            </p:nvSpPr>
            <p:spPr>
              <a:xfrm>
                <a:off x="2209800" y="2209800"/>
                <a:ext cx="1828800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00" dirty="0" smtClean="0">
                    <a:solidFill>
                      <a:srgbClr val="7030A0"/>
                    </a:solidFill>
                  </a:rPr>
                  <a:t>DHCP Discover, w/ Rapid Commit </a:t>
                </a:r>
                <a:endParaRPr lang="en-CA" sz="9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229" name="Line 15"/>
              <p:cNvSpPr>
                <a:spLocks noChangeShapeType="1"/>
              </p:cNvSpPr>
              <p:nvPr/>
            </p:nvSpPr>
            <p:spPr bwMode="auto">
              <a:xfrm>
                <a:off x="2219325" y="2466975"/>
                <a:ext cx="3124200" cy="0"/>
              </a:xfrm>
              <a:prstGeom prst="line">
                <a:avLst/>
              </a:prstGeom>
              <a:noFill/>
              <a:ln w="9525">
                <a:solidFill>
                  <a:srgbClr val="7030A0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30" name="Line 15"/>
              <p:cNvSpPr>
                <a:spLocks noChangeShapeType="1"/>
              </p:cNvSpPr>
              <p:nvPr/>
            </p:nvSpPr>
            <p:spPr bwMode="auto">
              <a:xfrm>
                <a:off x="2213043" y="2844119"/>
                <a:ext cx="3124200" cy="0"/>
              </a:xfrm>
              <a:prstGeom prst="line">
                <a:avLst/>
              </a:prstGeom>
              <a:noFill/>
              <a:ln w="9525">
                <a:solidFill>
                  <a:srgbClr val="7030A0"/>
                </a:solidFill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31" name="Rectangle 230"/>
              <p:cNvSpPr/>
              <p:nvPr/>
            </p:nvSpPr>
            <p:spPr>
              <a:xfrm>
                <a:off x="2133600" y="2590800"/>
                <a:ext cx="1905000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00" dirty="0" smtClean="0">
                    <a:solidFill>
                      <a:srgbClr val="7030A0"/>
                    </a:solidFill>
                  </a:rPr>
                  <a:t>DHCP ACK, w/ Rapid Commit (IP) </a:t>
                </a:r>
                <a:endParaRPr lang="en-CA" sz="9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232" name="Rectangle 231"/>
              <p:cNvSpPr/>
              <p:nvPr/>
            </p:nvSpPr>
            <p:spPr>
              <a:xfrm>
                <a:off x="304800" y="2971800"/>
                <a:ext cx="1905000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00" dirty="0" smtClean="0">
                    <a:solidFill>
                      <a:srgbClr val="7030A0"/>
                    </a:solidFill>
                  </a:rPr>
                  <a:t>DHCP ACK, w/ Rapid Commit (IP) </a:t>
                </a:r>
                <a:endParaRPr lang="en-CA" sz="900" dirty="0">
                  <a:solidFill>
                    <a:srgbClr val="7030A0"/>
                  </a:solidFill>
                </a:endParaRPr>
              </a:p>
            </p:txBody>
          </p:sp>
        </p:grpSp>
        <p:sp>
          <p:nvSpPr>
            <p:cNvPr id="94" name="TextBox 93"/>
            <p:cNvSpPr txBox="1"/>
            <p:nvPr/>
          </p:nvSpPr>
          <p:spPr>
            <a:xfrm>
              <a:off x="6825737" y="2133600"/>
              <a:ext cx="23182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(</a:t>
              </a:r>
              <a:r>
                <a:rPr lang="en-US" i="1" dirty="0" smtClean="0"/>
                <a:t>implicit</a:t>
              </a:r>
              <a:r>
                <a:rPr lang="en-US" i="1" dirty="0" smtClean="0">
                  <a:solidFill>
                    <a:srgbClr val="C00000"/>
                  </a:solidFill>
                </a:rPr>
                <a:t> </a:t>
              </a:r>
              <a:r>
                <a:rPr lang="en-US" dirty="0" smtClean="0">
                  <a:solidFill>
                    <a:srgbClr val="C00000"/>
                  </a:solidFill>
                </a:rPr>
                <a:t>Auth</a:t>
              </a:r>
              <a:r>
                <a:rPr lang="en-US" u="sng" dirty="0" smtClean="0">
                  <a:solidFill>
                    <a:srgbClr val="C00000"/>
                  </a:solidFill>
                </a:rPr>
                <a:t>ori</a:t>
              </a:r>
              <a:r>
                <a:rPr lang="en-US" dirty="0" smtClean="0">
                  <a:solidFill>
                    <a:srgbClr val="C00000"/>
                  </a:solidFill>
                </a:rPr>
                <a:t>zation {</a:t>
              </a:r>
              <a:r>
                <a:rPr lang="en-US" i="1" dirty="0" smtClean="0">
                  <a:solidFill>
                    <a:srgbClr val="0070C0"/>
                  </a:solidFill>
                </a:rPr>
                <a:t>I</a:t>
              </a:r>
              <a:r>
                <a:rPr lang="en-US" i="1" dirty="0" smtClean="0">
                  <a:solidFill>
                    <a:schemeClr val="accent2">
                      <a:lumMod val="75000"/>
                    </a:schemeClr>
                  </a:solidFill>
                </a:rPr>
                <a:t>d</a:t>
              </a:r>
              <a:r>
                <a:rPr lang="en-US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A</a:t>
              </a:r>
              <a:r>
                <a:rPr lang="en-US" dirty="0" smtClean="0">
                  <a:solidFill>
                    <a:srgbClr val="C00000"/>
                  </a:solidFill>
                </a:rPr>
                <a:t>,</a:t>
              </a:r>
              <a:r>
                <a:rPr lang="en-US" i="1" dirty="0" smtClean="0">
                  <a:solidFill>
                    <a:srgbClr val="0070C0"/>
                  </a:solidFill>
                </a:rPr>
                <a:t> </a:t>
              </a:r>
              <a:r>
                <a:rPr lang="en-US" i="1" dirty="0" err="1" smtClean="0">
                  <a:solidFill>
                    <a:srgbClr val="0070C0"/>
                  </a:solidFill>
                </a:rPr>
                <a:t>I</a:t>
              </a:r>
              <a:r>
                <a:rPr lang="en-US" i="1" dirty="0" err="1" smtClean="0">
                  <a:solidFill>
                    <a:schemeClr val="accent2">
                      <a:lumMod val="75000"/>
                    </a:schemeClr>
                  </a:solidFill>
                </a:rPr>
                <a:t>d</a:t>
              </a:r>
              <a:r>
                <a:rPr lang="en-US" baseline="-25000" dirty="0" err="1" smtClean="0">
                  <a:solidFill>
                    <a:schemeClr val="accent2">
                      <a:lumMod val="75000"/>
                    </a:schemeClr>
                  </a:solidFill>
                </a:rPr>
                <a:t>B</a:t>
              </a:r>
              <a:r>
                <a:rPr lang="en-US" dirty="0" smtClean="0">
                  <a:solidFill>
                    <a:srgbClr val="C00000"/>
                  </a:solidFill>
                </a:rPr>
                <a:t>}</a:t>
              </a:r>
              <a:r>
                <a:rPr lang="en-US" dirty="0" smtClean="0"/>
                <a:t>)</a:t>
              </a:r>
              <a:endParaRPr lang="en-CA" dirty="0"/>
            </a:p>
          </p:txBody>
        </p:sp>
        <p:sp>
          <p:nvSpPr>
            <p:cNvPr id="95" name="Left Brace 94"/>
            <p:cNvSpPr/>
            <p:nvPr/>
          </p:nvSpPr>
          <p:spPr bwMode="auto">
            <a:xfrm>
              <a:off x="1524000" y="1900237"/>
              <a:ext cx="152400" cy="4572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6" name="Left Brace 95"/>
            <p:cNvSpPr/>
            <p:nvPr/>
          </p:nvSpPr>
          <p:spPr bwMode="auto">
            <a:xfrm>
              <a:off x="1533525" y="2686050"/>
              <a:ext cx="152400" cy="4572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42341" y="19812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228600" y="27432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6934200" y="1981200"/>
              <a:ext cx="12682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>
                  <a:solidFill>
                    <a:srgbClr val="C00000"/>
                  </a:solidFill>
                </a:rPr>
                <a:t>Key Distribution</a:t>
              </a:r>
              <a:endParaRPr lang="en-CA" dirty="0">
                <a:solidFill>
                  <a:srgbClr val="C00000"/>
                </a:solidFill>
              </a:endParaRPr>
            </a:p>
          </p:txBody>
        </p:sp>
        <p:sp>
          <p:nvSpPr>
            <p:cNvPr id="100" name="Right Brace 99"/>
            <p:cNvSpPr/>
            <p:nvPr/>
          </p:nvSpPr>
          <p:spPr bwMode="auto">
            <a:xfrm>
              <a:off x="6781800" y="1905000"/>
              <a:ext cx="152400" cy="3810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101" name="Right Brace 100"/>
            <p:cNvSpPr/>
            <p:nvPr/>
          </p:nvSpPr>
          <p:spPr bwMode="auto">
            <a:xfrm>
              <a:off x="6781800" y="2743200"/>
              <a:ext cx="152400" cy="3810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6934200" y="2819400"/>
              <a:ext cx="161435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>
                  <a:solidFill>
                    <a:srgbClr val="7030A0"/>
                  </a:solidFill>
                </a:rPr>
                <a:t>IP Address Assignment</a:t>
              </a:r>
              <a:endParaRPr lang="en-CA" dirty="0">
                <a:solidFill>
                  <a:srgbClr val="7030A0"/>
                </a:solidFill>
              </a:endParaRPr>
            </a:p>
          </p:txBody>
        </p:sp>
        <p:grpSp>
          <p:nvGrpSpPr>
            <p:cNvPr id="103" name="Group 104"/>
            <p:cNvGrpSpPr/>
            <p:nvPr/>
          </p:nvGrpSpPr>
          <p:grpSpPr>
            <a:xfrm>
              <a:off x="1524000" y="3657600"/>
              <a:ext cx="5529263" cy="2286001"/>
              <a:chOff x="152400" y="990600"/>
              <a:chExt cx="5529263" cy="2286001"/>
            </a:xfrm>
          </p:grpSpPr>
          <p:grpSp>
            <p:nvGrpSpPr>
              <p:cNvPr id="113" name="Group 157"/>
              <p:cNvGrpSpPr/>
              <p:nvPr/>
            </p:nvGrpSpPr>
            <p:grpSpPr>
              <a:xfrm>
                <a:off x="152400" y="990600"/>
                <a:ext cx="4114800" cy="2286001"/>
                <a:chOff x="5029200" y="914400"/>
                <a:chExt cx="4114800" cy="2286001"/>
              </a:xfrm>
            </p:grpSpPr>
            <p:sp>
              <p:nvSpPr>
                <p:cNvPr id="123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5665788" y="914400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sp>
              <p:nvSpPr>
                <p:cNvPr id="124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5665788" y="914400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125" name="Group 5"/>
                <p:cNvGrpSpPr>
                  <a:grpSpLocks/>
                </p:cNvGrpSpPr>
                <p:nvPr/>
              </p:nvGrpSpPr>
              <p:grpSpPr bwMode="auto">
                <a:xfrm>
                  <a:off x="5029200" y="985837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23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24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STA</a:t>
                    </a:r>
                    <a:endParaRPr lang="en-US" i="1" dirty="0"/>
                  </a:p>
                </p:txBody>
              </p:sp>
            </p:grpSp>
            <p:sp>
              <p:nvSpPr>
                <p:cNvPr id="126" name="Line 8"/>
                <p:cNvSpPr>
                  <a:spLocks noChangeShapeType="1"/>
                </p:cNvSpPr>
                <p:nvPr/>
              </p:nvSpPr>
              <p:spPr bwMode="auto">
                <a:xfrm>
                  <a:off x="5257800" y="1290637"/>
                  <a:ext cx="0" cy="19097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35" name="Group 9"/>
                <p:cNvGrpSpPr>
                  <a:grpSpLocks/>
                </p:cNvGrpSpPr>
                <p:nvPr/>
              </p:nvGrpSpPr>
              <p:grpSpPr bwMode="auto">
                <a:xfrm>
                  <a:off x="6858000" y="985837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21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22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3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AP</a:t>
                    </a:r>
                    <a:endParaRPr lang="en-US" i="1" dirty="0"/>
                  </a:p>
                </p:txBody>
              </p:sp>
            </p:grpSp>
            <p:sp>
              <p:nvSpPr>
                <p:cNvPr id="137" name="Line 12"/>
                <p:cNvSpPr>
                  <a:spLocks noChangeShapeType="1"/>
                </p:cNvSpPr>
                <p:nvPr/>
              </p:nvSpPr>
              <p:spPr bwMode="auto">
                <a:xfrm>
                  <a:off x="7086600" y="1290637"/>
                  <a:ext cx="0" cy="19097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7" name="Line 13"/>
                <p:cNvSpPr>
                  <a:spLocks noChangeShapeType="1"/>
                </p:cNvSpPr>
                <p:nvPr/>
              </p:nvSpPr>
              <p:spPr bwMode="auto">
                <a:xfrm>
                  <a:off x="5257800" y="1595437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3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5257800" y="2052637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69" name="Line 15"/>
                <p:cNvSpPr>
                  <a:spLocks noChangeShapeType="1"/>
                </p:cNvSpPr>
                <p:nvPr/>
              </p:nvSpPr>
              <p:spPr bwMode="auto">
                <a:xfrm>
                  <a:off x="5257800" y="2433637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0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5257800" y="1295399"/>
                  <a:ext cx="1905000" cy="2762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Request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79" name="Rectangle 17"/>
                <p:cNvSpPr>
                  <a:spLocks noChangeArrowheads="1"/>
                </p:cNvSpPr>
                <p:nvPr/>
              </p:nvSpPr>
              <p:spPr bwMode="auto">
                <a:xfrm>
                  <a:off x="5334000" y="1747837"/>
                  <a:ext cx="17526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Response</a:t>
                  </a:r>
                  <a:endParaRPr lang="en-US" i="1" dirty="0"/>
                </a:p>
              </p:txBody>
            </p:sp>
            <p:sp>
              <p:nvSpPr>
                <p:cNvPr id="181" name="Line 18"/>
                <p:cNvSpPr>
                  <a:spLocks noChangeShapeType="1"/>
                </p:cNvSpPr>
                <p:nvPr/>
              </p:nvSpPr>
              <p:spPr bwMode="auto">
                <a:xfrm>
                  <a:off x="5257800" y="2814637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1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5334000" y="2128837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Request</a:t>
                  </a:r>
                  <a:endParaRPr lang="en-US" dirty="0"/>
                </a:p>
              </p:txBody>
            </p:sp>
            <p:sp>
              <p:nvSpPr>
                <p:cNvPr id="197" name="Rectangle 20"/>
                <p:cNvSpPr>
                  <a:spLocks noChangeArrowheads="1"/>
                </p:cNvSpPr>
                <p:nvPr/>
              </p:nvSpPr>
              <p:spPr bwMode="auto">
                <a:xfrm>
                  <a:off x="5410200" y="2509837"/>
                  <a:ext cx="154080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Response</a:t>
                  </a:r>
                  <a:endParaRPr lang="en-US" dirty="0"/>
                </a:p>
              </p:txBody>
            </p:sp>
            <p:grpSp>
              <p:nvGrpSpPr>
                <p:cNvPr id="213" name="Group 9"/>
                <p:cNvGrpSpPr>
                  <a:grpSpLocks/>
                </p:cNvGrpSpPr>
                <p:nvPr/>
              </p:nvGrpSpPr>
              <p:grpSpPr bwMode="auto">
                <a:xfrm>
                  <a:off x="8686800" y="985837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19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20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AS</a:t>
                    </a:r>
                    <a:endParaRPr lang="en-US" i="1" dirty="0"/>
                  </a:p>
                </p:txBody>
              </p:sp>
            </p:grpSp>
            <p:sp>
              <p:nvSpPr>
                <p:cNvPr id="214" name="Line 12"/>
                <p:cNvSpPr>
                  <a:spLocks noChangeShapeType="1"/>
                </p:cNvSpPr>
                <p:nvPr/>
              </p:nvSpPr>
              <p:spPr bwMode="auto">
                <a:xfrm>
                  <a:off x="8915400" y="1290637"/>
                  <a:ext cx="0" cy="19097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15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086600" y="1366837"/>
                  <a:ext cx="18288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Authentication Request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216" name="Line 15"/>
                <p:cNvSpPr>
                  <a:spLocks noChangeShapeType="1"/>
                </p:cNvSpPr>
                <p:nvPr/>
              </p:nvSpPr>
              <p:spPr bwMode="auto">
                <a:xfrm>
                  <a:off x="7086600" y="1671637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17" name="Line 15"/>
                <p:cNvSpPr>
                  <a:spLocks noChangeShapeType="1"/>
                </p:cNvSpPr>
                <p:nvPr/>
              </p:nvSpPr>
              <p:spPr bwMode="auto">
                <a:xfrm>
                  <a:off x="7077075" y="2009775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18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010400" y="1752600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Authentication Response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</p:grpSp>
          <p:grpSp>
            <p:nvGrpSpPr>
              <p:cNvPr id="114" name="Group 9"/>
              <p:cNvGrpSpPr>
                <a:grpSpLocks/>
              </p:cNvGrpSpPr>
              <p:nvPr/>
            </p:nvGrpSpPr>
            <p:grpSpPr bwMode="auto">
              <a:xfrm>
                <a:off x="5105400" y="1066803"/>
                <a:ext cx="576263" cy="369888"/>
                <a:chOff x="816" y="912"/>
                <a:chExt cx="363" cy="233"/>
              </a:xfrm>
            </p:grpSpPr>
            <p:sp>
              <p:nvSpPr>
                <p:cNvPr id="121" name="Rectangle 10"/>
                <p:cNvSpPr>
                  <a:spLocks noChangeArrowheads="1"/>
                </p:cNvSpPr>
                <p:nvPr/>
              </p:nvSpPr>
              <p:spPr bwMode="auto">
                <a:xfrm>
                  <a:off x="816" y="912"/>
                  <a:ext cx="288" cy="192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22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816" y="912"/>
                  <a:ext cx="363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1" hangingPunct="1"/>
                  <a:r>
                    <a:rPr lang="en-US" sz="900" i="1" dirty="0" smtClean="0"/>
                    <a:t>DHCP server</a:t>
                  </a:r>
                  <a:endParaRPr lang="en-US" sz="900" i="1" dirty="0"/>
                </a:p>
              </p:txBody>
            </p:sp>
          </p:grpSp>
          <p:sp>
            <p:nvSpPr>
              <p:cNvPr id="115" name="Line 12"/>
              <p:cNvSpPr>
                <a:spLocks noChangeShapeType="1"/>
              </p:cNvSpPr>
              <p:nvPr/>
            </p:nvSpPr>
            <p:spPr bwMode="auto">
              <a:xfrm>
                <a:off x="5334000" y="1371600"/>
                <a:ext cx="0" cy="1905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2209800" y="2209800"/>
                <a:ext cx="1828800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00" dirty="0" smtClean="0">
                    <a:solidFill>
                      <a:srgbClr val="7030A0"/>
                    </a:solidFill>
                  </a:rPr>
                  <a:t>DHCP Discover, w/ Rapid Commit </a:t>
                </a:r>
                <a:endParaRPr lang="en-CA" sz="9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17" name="Line 15"/>
              <p:cNvSpPr>
                <a:spLocks noChangeShapeType="1"/>
              </p:cNvSpPr>
              <p:nvPr/>
            </p:nvSpPr>
            <p:spPr bwMode="auto">
              <a:xfrm>
                <a:off x="2200275" y="2457450"/>
                <a:ext cx="3124200" cy="0"/>
              </a:xfrm>
              <a:prstGeom prst="line">
                <a:avLst/>
              </a:prstGeom>
              <a:noFill/>
              <a:ln w="28575">
                <a:solidFill>
                  <a:srgbClr val="7030A0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18" name="Line 15"/>
              <p:cNvSpPr>
                <a:spLocks noChangeShapeType="1"/>
              </p:cNvSpPr>
              <p:nvPr/>
            </p:nvSpPr>
            <p:spPr bwMode="auto">
              <a:xfrm>
                <a:off x="2203518" y="2844119"/>
                <a:ext cx="3124200" cy="0"/>
              </a:xfrm>
              <a:prstGeom prst="line">
                <a:avLst/>
              </a:prstGeom>
              <a:noFill/>
              <a:ln w="28575">
                <a:solidFill>
                  <a:srgbClr val="7030A0"/>
                </a:solidFill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2133600" y="2590800"/>
                <a:ext cx="1905000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00" dirty="0" smtClean="0">
                    <a:solidFill>
                      <a:srgbClr val="7030A0"/>
                    </a:solidFill>
                  </a:rPr>
                  <a:t>DHCP ACK, w/ Rapid Commit (IP) </a:t>
                </a:r>
                <a:endParaRPr lang="en-CA" sz="9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304800" y="2971800"/>
                <a:ext cx="1905000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00" dirty="0" smtClean="0">
                    <a:solidFill>
                      <a:srgbClr val="7030A0"/>
                    </a:solidFill>
                  </a:rPr>
                  <a:t> </a:t>
                </a:r>
                <a:endParaRPr lang="en-CA" sz="900" dirty="0">
                  <a:solidFill>
                    <a:srgbClr val="7030A0"/>
                  </a:solidFill>
                </a:endParaRPr>
              </a:p>
            </p:txBody>
          </p:sp>
        </p:grpSp>
        <p:sp>
          <p:nvSpPr>
            <p:cNvPr id="104" name="TextBox 103"/>
            <p:cNvSpPr txBox="1"/>
            <p:nvPr/>
          </p:nvSpPr>
          <p:spPr>
            <a:xfrm>
              <a:off x="6793420" y="4572000"/>
              <a:ext cx="23505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(</a:t>
              </a:r>
              <a:r>
                <a:rPr lang="en-US" i="1" dirty="0" smtClean="0"/>
                <a:t>implicit</a:t>
              </a:r>
              <a:r>
                <a:rPr lang="en-US" i="1" dirty="0" smtClean="0">
                  <a:solidFill>
                    <a:srgbClr val="C00000"/>
                  </a:solidFill>
                </a:rPr>
                <a:t> </a:t>
              </a:r>
              <a:r>
                <a:rPr lang="en-US" dirty="0" smtClean="0">
                  <a:solidFill>
                    <a:srgbClr val="C00000"/>
                  </a:solidFill>
                </a:rPr>
                <a:t>Auth</a:t>
              </a:r>
              <a:r>
                <a:rPr lang="en-US" u="sng" dirty="0" smtClean="0">
                  <a:solidFill>
                    <a:srgbClr val="C00000"/>
                  </a:solidFill>
                </a:rPr>
                <a:t>oriz</a:t>
              </a:r>
              <a:r>
                <a:rPr lang="en-US" dirty="0" smtClean="0">
                  <a:solidFill>
                    <a:srgbClr val="C00000"/>
                  </a:solidFill>
                </a:rPr>
                <a:t>ation {</a:t>
              </a:r>
              <a:r>
                <a:rPr lang="en-US" i="1" dirty="0" smtClean="0">
                  <a:solidFill>
                    <a:srgbClr val="0070C0"/>
                  </a:solidFill>
                </a:rPr>
                <a:t>STA,AP</a:t>
              </a:r>
              <a:r>
                <a:rPr lang="en-US" dirty="0" smtClean="0">
                  <a:solidFill>
                    <a:srgbClr val="C00000"/>
                  </a:solidFill>
                </a:rPr>
                <a:t>}</a:t>
              </a:r>
              <a:r>
                <a:rPr lang="en-US" dirty="0" smtClean="0"/>
                <a:t>)</a:t>
              </a:r>
              <a:endParaRPr lang="en-CA" dirty="0"/>
            </a:p>
          </p:txBody>
        </p:sp>
        <p:sp>
          <p:nvSpPr>
            <p:cNvPr id="105" name="Left Brace 104"/>
            <p:cNvSpPr/>
            <p:nvPr/>
          </p:nvSpPr>
          <p:spPr bwMode="auto">
            <a:xfrm>
              <a:off x="1524000" y="4338637"/>
              <a:ext cx="152400" cy="4572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6" name="Left Brace 105"/>
            <p:cNvSpPr/>
            <p:nvPr/>
          </p:nvSpPr>
          <p:spPr bwMode="auto">
            <a:xfrm>
              <a:off x="1533525" y="5124450"/>
              <a:ext cx="152400" cy="4572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242341" y="44196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228600" y="51816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6934200" y="4419600"/>
              <a:ext cx="12682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>
                  <a:solidFill>
                    <a:srgbClr val="C00000"/>
                  </a:solidFill>
                </a:rPr>
                <a:t>Key Distribution</a:t>
              </a:r>
              <a:endParaRPr lang="en-CA" dirty="0">
                <a:solidFill>
                  <a:srgbClr val="C00000"/>
                </a:solidFill>
              </a:endParaRPr>
            </a:p>
          </p:txBody>
        </p:sp>
        <p:sp>
          <p:nvSpPr>
            <p:cNvPr id="110" name="Right Brace 109"/>
            <p:cNvSpPr/>
            <p:nvPr/>
          </p:nvSpPr>
          <p:spPr bwMode="auto">
            <a:xfrm>
              <a:off x="6781800" y="4343400"/>
              <a:ext cx="152400" cy="3810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111" name="Right Brace 110"/>
            <p:cNvSpPr/>
            <p:nvPr/>
          </p:nvSpPr>
          <p:spPr bwMode="auto">
            <a:xfrm>
              <a:off x="6781800" y="5181600"/>
              <a:ext cx="152400" cy="3810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6934200" y="5257800"/>
              <a:ext cx="161435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>
                  <a:solidFill>
                    <a:srgbClr val="7030A0"/>
                  </a:solidFill>
                </a:rPr>
                <a:t>IP Address Assignment</a:t>
              </a:r>
              <a:endParaRPr lang="en-CA" dirty="0">
                <a:solidFill>
                  <a:srgbClr val="7030A0"/>
                </a:solidFill>
              </a:endParaRPr>
            </a:p>
          </p:txBody>
        </p:sp>
      </p:grpSp>
      <p:sp>
        <p:nvSpPr>
          <p:cNvPr id="1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128" name="Rectangle 127"/>
          <p:cNvSpPr/>
          <p:nvPr/>
        </p:nvSpPr>
        <p:spPr>
          <a:xfrm>
            <a:off x="1676400" y="21336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1676400" y="45720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1752600" y="5791200"/>
            <a:ext cx="1905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DHCP ACK, w/ Rapid Commit (IP)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685800" y="6248400"/>
            <a:ext cx="8077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* Authorization support by third party is optional. Device roles are conceptual only; actual role to device mapping implementation-dependent .</a:t>
            </a:r>
            <a:endParaRPr lang="en-CA" sz="1100" dirty="0"/>
          </a:p>
        </p:txBody>
      </p:sp>
      <p:sp>
        <p:nvSpPr>
          <p:cNvPr id="131" name="TextBox 130"/>
          <p:cNvSpPr txBox="1"/>
          <p:nvPr/>
        </p:nvSpPr>
        <p:spPr>
          <a:xfrm>
            <a:off x="7086600" y="3962400"/>
            <a:ext cx="2057400" cy="60016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CA" sz="1100" dirty="0" smtClean="0"/>
              <a:t>IP address assignment serves as</a:t>
            </a:r>
          </a:p>
          <a:p>
            <a:r>
              <a:rPr lang="en-CA" sz="1100" dirty="0" smtClean="0"/>
              <a:t>illustration only of more general configuration step (cf. Slide 6).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274B839-6CFD-4B49-BCA5-60AD5BBC615C}" type="slidenum">
              <a:rPr lang="en-US"/>
              <a:pPr/>
              <a:t>5</a:t>
            </a:fld>
            <a:endParaRPr lang="en-US"/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3432544" y="3214688"/>
            <a:ext cx="1837619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i="1" dirty="0" smtClean="0"/>
              <a:t>Proposal re-cap</a:t>
            </a:r>
            <a:endParaRPr lang="en-US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11604" y="533400"/>
            <a:ext cx="9057351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Optimized Mappings Key Establishment to 802.11 Architecture</a:t>
            </a:r>
          </a:p>
          <a:p>
            <a:pPr algn="r"/>
            <a:r>
              <a:rPr lang="en-US" sz="2400" b="1" i="1" dirty="0" smtClean="0"/>
              <a:t>With only 3</a:t>
            </a:r>
            <a:r>
              <a:rPr lang="en-US" sz="2400" b="1" i="1" baseline="30000" dirty="0" smtClean="0"/>
              <a:t>rd</a:t>
            </a:r>
            <a:r>
              <a:rPr lang="en-US" sz="2400" b="1" i="1" dirty="0" smtClean="0"/>
              <a:t> Party Authorization, DHCP IP Address Assignment</a:t>
            </a:r>
            <a:endParaRPr lang="en-US" sz="2400" b="1" i="1" dirty="0"/>
          </a:p>
        </p:txBody>
      </p:sp>
      <p:grpSp>
        <p:nvGrpSpPr>
          <p:cNvPr id="2" name="Group 212"/>
          <p:cNvGrpSpPr/>
          <p:nvPr/>
        </p:nvGrpSpPr>
        <p:grpSpPr>
          <a:xfrm>
            <a:off x="228600" y="1543050"/>
            <a:ext cx="8915400" cy="4672786"/>
            <a:chOff x="228600" y="1543050"/>
            <a:chExt cx="8915400" cy="4672786"/>
          </a:xfrm>
        </p:grpSpPr>
        <p:grpSp>
          <p:nvGrpSpPr>
            <p:cNvPr id="3" name="Group 121"/>
            <p:cNvGrpSpPr/>
            <p:nvPr/>
          </p:nvGrpSpPr>
          <p:grpSpPr>
            <a:xfrm>
              <a:off x="228600" y="1543050"/>
              <a:ext cx="8915400" cy="2253436"/>
              <a:chOff x="228600" y="1238250"/>
              <a:chExt cx="8915400" cy="2253436"/>
            </a:xfrm>
          </p:grpSpPr>
          <p:grpSp>
            <p:nvGrpSpPr>
              <p:cNvPr id="4" name="Group 56"/>
              <p:cNvGrpSpPr/>
              <p:nvPr/>
            </p:nvGrpSpPr>
            <p:grpSpPr>
              <a:xfrm>
                <a:off x="1533525" y="1238250"/>
                <a:ext cx="5529263" cy="2253436"/>
                <a:chOff x="152400" y="995363"/>
                <a:chExt cx="5529263" cy="2253436"/>
              </a:xfrm>
            </p:grpSpPr>
            <p:sp>
              <p:nvSpPr>
                <p:cNvPr id="134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7889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5" name="Group 5"/>
                <p:cNvGrpSpPr>
                  <a:grpSpLocks/>
                </p:cNvGrpSpPr>
                <p:nvPr/>
              </p:nvGrpSpPr>
              <p:grpSpPr bwMode="auto">
                <a:xfrm>
                  <a:off x="1524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67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8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136" name="Line 8"/>
                <p:cNvSpPr>
                  <a:spLocks noChangeShapeType="1"/>
                </p:cNvSpPr>
                <p:nvPr/>
              </p:nvSpPr>
              <p:spPr bwMode="auto">
                <a:xfrm>
                  <a:off x="381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6" name="Group 9"/>
                <p:cNvGrpSpPr>
                  <a:grpSpLocks/>
                </p:cNvGrpSpPr>
                <p:nvPr/>
              </p:nvGrpSpPr>
              <p:grpSpPr bwMode="auto">
                <a:xfrm>
                  <a:off x="19812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6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6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138" name="Line 12"/>
                <p:cNvSpPr>
                  <a:spLocks noChangeShapeType="1"/>
                </p:cNvSpPr>
                <p:nvPr/>
              </p:nvSpPr>
              <p:spPr bwMode="auto">
                <a:xfrm>
                  <a:off x="22098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39" name="Line 13"/>
                <p:cNvSpPr>
                  <a:spLocks noChangeShapeType="1"/>
                </p:cNvSpPr>
                <p:nvPr/>
              </p:nvSpPr>
              <p:spPr bwMode="auto">
                <a:xfrm>
                  <a:off x="3810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0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381000" y="2133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1" name="Line 15"/>
                <p:cNvSpPr>
                  <a:spLocks noChangeShapeType="1"/>
                </p:cNvSpPr>
                <p:nvPr/>
              </p:nvSpPr>
              <p:spPr bwMode="auto">
                <a:xfrm>
                  <a:off x="381000" y="2514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81000" y="1408113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r>
                    <a:rPr lang="en-US" dirty="0" smtClean="0"/>
                    <a:t>, </a:t>
                  </a:r>
                  <a:r>
                    <a:rPr lang="en-US" i="1" dirty="0" smtClean="0"/>
                    <a:t>Certificate </a:t>
                  </a:r>
                  <a:r>
                    <a:rPr lang="en-US" i="1" dirty="0" smtClean="0">
                      <a:solidFill>
                        <a:srgbClr val="0070C0"/>
                      </a:solidFill>
                    </a:rPr>
                    <a:t>Q</a:t>
                  </a:r>
                  <a:r>
                    <a:rPr lang="en-US" baseline="-25000" dirty="0" smtClean="0">
                      <a:solidFill>
                        <a:srgbClr val="0070C0"/>
                      </a:solidFill>
                    </a:rPr>
                    <a:t>A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43" name="Rectangle 17"/>
                <p:cNvSpPr>
                  <a:spLocks noChangeArrowheads="1"/>
                </p:cNvSpPr>
                <p:nvPr/>
              </p:nvSpPr>
              <p:spPr bwMode="auto">
                <a:xfrm>
                  <a:off x="381000" y="1828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r>
                    <a:rPr lang="en-US" dirty="0" smtClean="0"/>
                    <a:t>,</a:t>
                  </a:r>
                  <a:r>
                    <a:rPr lang="en-US" dirty="0" smtClean="0">
                      <a:solidFill>
                        <a:schemeClr val="accent2"/>
                      </a:solidFill>
                    </a:rPr>
                    <a:t> </a:t>
                  </a:r>
                  <a:r>
                    <a:rPr lang="en-US" i="1" dirty="0" smtClean="0"/>
                    <a:t>Certificate </a:t>
                  </a:r>
                  <a:r>
                    <a:rPr lang="en-US" i="1" dirty="0" smtClean="0">
                      <a:solidFill>
                        <a:srgbClr val="0070C0"/>
                      </a:solidFill>
                    </a:rPr>
                    <a:t>Q</a:t>
                  </a:r>
                  <a:r>
                    <a:rPr lang="en-US" baseline="-25000" dirty="0">
                      <a:solidFill>
                        <a:srgbClr val="0070C0"/>
                      </a:solidFill>
                    </a:rPr>
                    <a:t>B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i="1" dirty="0"/>
                </a:p>
              </p:txBody>
            </p:sp>
            <p:sp>
              <p:nvSpPr>
                <p:cNvPr id="144" name="Line 18"/>
                <p:cNvSpPr>
                  <a:spLocks noChangeShapeType="1"/>
                </p:cNvSpPr>
                <p:nvPr/>
              </p:nvSpPr>
              <p:spPr bwMode="auto">
                <a:xfrm>
                  <a:off x="381000" y="2895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57200" y="2209800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  <p:sp>
              <p:nvSpPr>
                <p:cNvPr id="146" name="Rectangle 20"/>
                <p:cNvSpPr>
                  <a:spLocks noChangeArrowheads="1"/>
                </p:cNvSpPr>
                <p:nvPr/>
              </p:nvSpPr>
              <p:spPr bwMode="auto">
                <a:xfrm>
                  <a:off x="533400" y="2590800"/>
                  <a:ext cx="162576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</a:t>
                  </a:r>
                  <a:r>
                    <a:rPr lang="en-US" dirty="0" smtClean="0"/>
                    <a:t>messages </a:t>
                  </a:r>
                  <a:r>
                    <a:rPr lang="en-US" dirty="0" smtClean="0">
                      <a:solidFill>
                        <a:srgbClr val="7030A0"/>
                      </a:solidFill>
                    </a:rPr>
                    <a:t>&amp;</a:t>
                  </a:r>
                  <a:endParaRPr lang="en-US" dirty="0"/>
                </a:p>
              </p:txBody>
            </p:sp>
            <p:grpSp>
              <p:nvGrpSpPr>
                <p:cNvPr id="7" name="Group 9"/>
                <p:cNvGrpSpPr>
                  <a:grpSpLocks/>
                </p:cNvGrpSpPr>
                <p:nvPr/>
              </p:nvGrpSpPr>
              <p:grpSpPr bwMode="auto">
                <a:xfrm>
                  <a:off x="3810001" y="1066800"/>
                  <a:ext cx="576263" cy="304800"/>
                  <a:chOff x="816" y="912"/>
                  <a:chExt cx="363" cy="192"/>
                </a:xfrm>
              </p:grpSpPr>
              <p:sp>
                <p:nvSpPr>
                  <p:cNvPr id="163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4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i="1" dirty="0" smtClean="0"/>
                      <a:t>KDC</a:t>
                    </a:r>
                    <a:endParaRPr lang="en-US" i="1" dirty="0"/>
                  </a:p>
                </p:txBody>
              </p:sp>
            </p:grpSp>
            <p:sp>
              <p:nvSpPr>
                <p:cNvPr id="148" name="Line 12"/>
                <p:cNvSpPr>
                  <a:spLocks noChangeShapeType="1"/>
                </p:cNvSpPr>
                <p:nvPr/>
              </p:nvSpPr>
              <p:spPr bwMode="auto">
                <a:xfrm>
                  <a:off x="40386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9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209800" y="1447800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i="1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A</a:t>
                  </a:r>
                  <a:r>
                    <a:rPr lang="en-US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, </a:t>
                  </a:r>
                  <a:r>
                    <a:rPr lang="en-US" i="1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B</a:t>
                  </a:r>
                  <a:endParaRPr lang="en-US" i="1" baseline="-25000" dirty="0" smtClean="0">
                    <a:solidFill>
                      <a:schemeClr val="accent2">
                        <a:lumMod val="75000"/>
                      </a:schemeClr>
                    </a:solidFill>
                  </a:endParaRPr>
                </a:p>
                <a:p>
                  <a:pPr algn="ctr" eaLnBrk="1" hangingPunct="1"/>
                  <a:endParaRPr lang="en-US" i="1" dirty="0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50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1752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1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8479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133600" y="2971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  <p:grpSp>
              <p:nvGrpSpPr>
                <p:cNvPr id="8" name="Group 9"/>
                <p:cNvGrpSpPr>
                  <a:grpSpLocks/>
                </p:cNvGrpSpPr>
                <p:nvPr/>
              </p:nvGrpSpPr>
              <p:grpSpPr bwMode="auto">
                <a:xfrm>
                  <a:off x="5105400" y="1066803"/>
                  <a:ext cx="576263" cy="369888"/>
                  <a:chOff x="816" y="912"/>
                  <a:chExt cx="363" cy="233"/>
                </a:xfrm>
              </p:grpSpPr>
              <p:sp>
                <p:nvSpPr>
                  <p:cNvPr id="161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2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23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sz="900" i="1" dirty="0" smtClean="0"/>
                      <a:t>DHCP server</a:t>
                    </a:r>
                    <a:endParaRPr lang="en-US" sz="900" i="1" dirty="0"/>
                  </a:p>
                </p:txBody>
              </p:sp>
            </p:grpSp>
            <p:sp>
              <p:nvSpPr>
                <p:cNvPr id="154" name="Line 12"/>
                <p:cNvSpPr>
                  <a:spLocks noChangeShapeType="1"/>
                </p:cNvSpPr>
                <p:nvPr/>
              </p:nvSpPr>
              <p:spPr bwMode="auto">
                <a:xfrm>
                  <a:off x="5334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5" name="Rectangle 20"/>
                <p:cNvSpPr>
                  <a:spLocks noChangeArrowheads="1"/>
                </p:cNvSpPr>
                <p:nvPr/>
              </p:nvSpPr>
              <p:spPr bwMode="auto">
                <a:xfrm>
                  <a:off x="2362200" y="2590800"/>
                  <a:ext cx="1548789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(</a:t>
                  </a:r>
                  <a:r>
                    <a:rPr lang="en-US" i="1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A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)</a:t>
                  </a:r>
                </a:p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(</a:t>
                  </a:r>
                  <a:r>
                    <a:rPr lang="en-US" i="1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B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)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156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085975"/>
                  <a:ext cx="3124200" cy="0"/>
                </a:xfrm>
                <a:prstGeom prst="line">
                  <a:avLst/>
                </a:prstGeom>
                <a:noFill/>
                <a:ln w="9525">
                  <a:solidFill>
                    <a:srgbClr val="7030A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7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476500"/>
                  <a:ext cx="3124200" cy="0"/>
                </a:xfrm>
                <a:prstGeom prst="line">
                  <a:avLst/>
                </a:prstGeom>
                <a:noFill/>
                <a:ln w="9525">
                  <a:solidFill>
                    <a:srgbClr val="7030A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8" name="Rectangle 157"/>
                <p:cNvSpPr/>
                <p:nvPr/>
              </p:nvSpPr>
              <p:spPr>
                <a:xfrm>
                  <a:off x="2200275" y="1866900"/>
                  <a:ext cx="18288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Discover, w/ Rapid Commit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159" name="Rectangle 158"/>
                <p:cNvSpPr/>
                <p:nvPr/>
              </p:nvSpPr>
              <p:spPr>
                <a:xfrm>
                  <a:off x="2209800" y="2257425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160" name="Rectangle 159"/>
                <p:cNvSpPr/>
                <p:nvPr/>
              </p:nvSpPr>
              <p:spPr>
                <a:xfrm>
                  <a:off x="295275" y="2957513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</p:grpSp>
          <p:sp>
            <p:nvSpPr>
              <p:cNvPr id="127" name="Left Brace 126"/>
              <p:cNvSpPr/>
              <p:nvPr/>
            </p:nvSpPr>
            <p:spPr bwMode="auto">
              <a:xfrm>
                <a:off x="1524000" y="1900237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8" name="Left Brace 127"/>
              <p:cNvSpPr/>
              <p:nvPr/>
            </p:nvSpPr>
            <p:spPr bwMode="auto">
              <a:xfrm>
                <a:off x="1533525" y="268605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242341" y="1981200"/>
                <a:ext cx="135485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Establishment</a:t>
                </a:r>
                <a:endParaRPr lang="en-CA" dirty="0"/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228600" y="2743200"/>
                <a:ext cx="13115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Confirmation</a:t>
                </a:r>
                <a:endParaRPr lang="en-CA" dirty="0"/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841767" y="2895600"/>
                <a:ext cx="23022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dirty="0" smtClean="0"/>
                  <a:t>(</a:t>
                </a:r>
                <a:r>
                  <a:rPr lang="en-US" i="1" dirty="0" smtClean="0"/>
                  <a:t>explicit</a:t>
                </a:r>
                <a:r>
                  <a:rPr lang="en-US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Auth</a:t>
                </a:r>
                <a:r>
                  <a:rPr lang="en-US" u="sng" dirty="0" smtClean="0">
                    <a:solidFill>
                      <a:srgbClr val="C00000"/>
                    </a:solidFill>
                  </a:rPr>
                  <a:t>oriz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ation {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I</a:t>
                </a:r>
                <a:r>
                  <a:rPr lang="en-US" i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d</a:t>
                </a:r>
                <a:r>
                  <a:rPr lang="en-US" baseline="-250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A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,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i="1" dirty="0" err="1" smtClean="0">
                    <a:solidFill>
                      <a:srgbClr val="0070C0"/>
                    </a:solidFill>
                  </a:rPr>
                  <a:t>I</a:t>
                </a:r>
                <a:r>
                  <a:rPr lang="en-US" i="1" dirty="0" err="1" smtClean="0">
                    <a:solidFill>
                      <a:schemeClr val="accent2">
                        <a:lumMod val="75000"/>
                      </a:schemeClr>
                    </a:solidFill>
                  </a:rPr>
                  <a:t>d</a:t>
                </a:r>
                <a:r>
                  <a:rPr lang="en-US" baseline="-25000" dirty="0" err="1" smtClean="0">
                    <a:solidFill>
                      <a:schemeClr val="accent2">
                        <a:lumMod val="75000"/>
                      </a:schemeClr>
                    </a:solidFill>
                  </a:rPr>
                  <a:t>B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}</a:t>
                </a:r>
                <a:r>
                  <a:rPr lang="en-US" dirty="0" smtClean="0"/>
                  <a:t>)</a:t>
                </a:r>
                <a:endParaRPr lang="en-CA" dirty="0"/>
              </a:p>
            </p:txBody>
          </p:sp>
          <p:sp>
            <p:nvSpPr>
              <p:cNvPr id="132" name="Right Brace 131"/>
              <p:cNvSpPr/>
              <p:nvPr/>
            </p:nvSpPr>
            <p:spPr bwMode="auto">
              <a:xfrm>
                <a:off x="6781800" y="2286000"/>
                <a:ext cx="152400" cy="381000"/>
              </a:xfrm>
              <a:prstGeom prst="righ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934200" y="2362200"/>
                <a:ext cx="161435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>
                    <a:solidFill>
                      <a:srgbClr val="7030A0"/>
                    </a:solidFill>
                  </a:rPr>
                  <a:t>IP Address Assignment</a:t>
                </a:r>
                <a:endParaRPr lang="en-CA" dirty="0">
                  <a:solidFill>
                    <a:srgbClr val="7030A0"/>
                  </a:solidFill>
                </a:endParaRPr>
              </a:p>
            </p:txBody>
          </p:sp>
        </p:grpSp>
        <p:grpSp>
          <p:nvGrpSpPr>
            <p:cNvPr id="9" name="Group 168"/>
            <p:cNvGrpSpPr/>
            <p:nvPr/>
          </p:nvGrpSpPr>
          <p:grpSpPr>
            <a:xfrm>
              <a:off x="228600" y="3962400"/>
              <a:ext cx="8915400" cy="2253436"/>
              <a:chOff x="228600" y="1238250"/>
              <a:chExt cx="8915400" cy="2253436"/>
            </a:xfrm>
          </p:grpSpPr>
          <p:grpSp>
            <p:nvGrpSpPr>
              <p:cNvPr id="10" name="Group 56"/>
              <p:cNvGrpSpPr/>
              <p:nvPr/>
            </p:nvGrpSpPr>
            <p:grpSpPr>
              <a:xfrm>
                <a:off x="1524000" y="1238250"/>
                <a:ext cx="5538788" cy="2253436"/>
                <a:chOff x="142875" y="995363"/>
                <a:chExt cx="5538788" cy="2253436"/>
              </a:xfrm>
            </p:grpSpPr>
            <p:sp>
              <p:nvSpPr>
                <p:cNvPr id="178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7889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11" name="Group 5"/>
                <p:cNvGrpSpPr>
                  <a:grpSpLocks/>
                </p:cNvGrpSpPr>
                <p:nvPr/>
              </p:nvGrpSpPr>
              <p:grpSpPr bwMode="auto">
                <a:xfrm>
                  <a:off x="142875" y="1066800"/>
                  <a:ext cx="466725" cy="304800"/>
                  <a:chOff x="810" y="912"/>
                  <a:chExt cx="294" cy="192"/>
                </a:xfrm>
              </p:grpSpPr>
              <p:sp>
                <p:nvSpPr>
                  <p:cNvPr id="211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1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0" y="912"/>
                    <a:ext cx="289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STA</a:t>
                    </a:r>
                    <a:endParaRPr lang="en-US" i="1" dirty="0"/>
                  </a:p>
                </p:txBody>
              </p:sp>
            </p:grpSp>
            <p:sp>
              <p:nvSpPr>
                <p:cNvPr id="180" name="Line 8"/>
                <p:cNvSpPr>
                  <a:spLocks noChangeShapeType="1"/>
                </p:cNvSpPr>
                <p:nvPr/>
              </p:nvSpPr>
              <p:spPr bwMode="auto">
                <a:xfrm>
                  <a:off x="381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2" name="Group 9"/>
                <p:cNvGrpSpPr>
                  <a:grpSpLocks/>
                </p:cNvGrpSpPr>
                <p:nvPr/>
              </p:nvGrpSpPr>
              <p:grpSpPr bwMode="auto">
                <a:xfrm>
                  <a:off x="1971676" y="1066800"/>
                  <a:ext cx="515938" cy="304800"/>
                  <a:chOff x="810" y="912"/>
                  <a:chExt cx="325" cy="192"/>
                </a:xfrm>
              </p:grpSpPr>
              <p:sp>
                <p:nvSpPr>
                  <p:cNvPr id="209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10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0" y="912"/>
                    <a:ext cx="325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AP</a:t>
                    </a:r>
                    <a:endParaRPr lang="en-US" i="1" dirty="0"/>
                  </a:p>
                </p:txBody>
              </p:sp>
            </p:grpSp>
            <p:sp>
              <p:nvSpPr>
                <p:cNvPr id="182" name="Line 12"/>
                <p:cNvSpPr>
                  <a:spLocks noChangeShapeType="1"/>
                </p:cNvSpPr>
                <p:nvPr/>
              </p:nvSpPr>
              <p:spPr bwMode="auto">
                <a:xfrm>
                  <a:off x="22098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3" name="Line 13"/>
                <p:cNvSpPr>
                  <a:spLocks noChangeShapeType="1"/>
                </p:cNvSpPr>
                <p:nvPr/>
              </p:nvSpPr>
              <p:spPr bwMode="auto">
                <a:xfrm>
                  <a:off x="381000" y="16764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4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381000" y="2133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5" name="Line 15"/>
                <p:cNvSpPr>
                  <a:spLocks noChangeShapeType="1"/>
                </p:cNvSpPr>
                <p:nvPr/>
              </p:nvSpPr>
              <p:spPr bwMode="auto">
                <a:xfrm>
                  <a:off x="381000" y="2514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6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81000" y="1408113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Request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87" name="Rectangle 17"/>
                <p:cNvSpPr>
                  <a:spLocks noChangeArrowheads="1"/>
                </p:cNvSpPr>
                <p:nvPr/>
              </p:nvSpPr>
              <p:spPr bwMode="auto">
                <a:xfrm>
                  <a:off x="381000" y="1828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Response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i="1" dirty="0"/>
                </a:p>
              </p:txBody>
            </p:sp>
            <p:sp>
              <p:nvSpPr>
                <p:cNvPr id="188" name="Line 18"/>
                <p:cNvSpPr>
                  <a:spLocks noChangeShapeType="1"/>
                </p:cNvSpPr>
                <p:nvPr/>
              </p:nvSpPr>
              <p:spPr bwMode="auto">
                <a:xfrm>
                  <a:off x="381000" y="2895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9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57200" y="2209800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Request</a:t>
                  </a:r>
                  <a:endParaRPr lang="en-US" dirty="0"/>
                </a:p>
              </p:txBody>
            </p:sp>
            <p:sp>
              <p:nvSpPr>
                <p:cNvPr id="190" name="Rectangle 20"/>
                <p:cNvSpPr>
                  <a:spLocks noChangeArrowheads="1"/>
                </p:cNvSpPr>
                <p:nvPr/>
              </p:nvSpPr>
              <p:spPr bwMode="auto">
                <a:xfrm>
                  <a:off x="533400" y="2590800"/>
                  <a:ext cx="154080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Response</a:t>
                  </a:r>
                  <a:endParaRPr lang="en-US" dirty="0"/>
                </a:p>
              </p:txBody>
            </p:sp>
            <p:grpSp>
              <p:nvGrpSpPr>
                <p:cNvPr id="13" name="Group 9"/>
                <p:cNvGrpSpPr>
                  <a:grpSpLocks/>
                </p:cNvGrpSpPr>
                <p:nvPr/>
              </p:nvGrpSpPr>
              <p:grpSpPr bwMode="auto">
                <a:xfrm>
                  <a:off x="3810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0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08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2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AS</a:t>
                    </a:r>
                    <a:endParaRPr lang="en-US" i="1" dirty="0"/>
                  </a:p>
                </p:txBody>
              </p:sp>
            </p:grpSp>
            <p:sp>
              <p:nvSpPr>
                <p:cNvPr id="192" name="Line 12"/>
                <p:cNvSpPr>
                  <a:spLocks noChangeShapeType="1"/>
                </p:cNvSpPr>
                <p:nvPr/>
              </p:nvSpPr>
              <p:spPr bwMode="auto">
                <a:xfrm>
                  <a:off x="40386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3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209800" y="1447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Request</a:t>
                  </a:r>
                  <a:endParaRPr lang="en-US" dirty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194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1752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5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847975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6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133600" y="2971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  <p:grpSp>
              <p:nvGrpSpPr>
                <p:cNvPr id="14" name="Group 9"/>
                <p:cNvGrpSpPr>
                  <a:grpSpLocks/>
                </p:cNvGrpSpPr>
                <p:nvPr/>
              </p:nvGrpSpPr>
              <p:grpSpPr bwMode="auto">
                <a:xfrm>
                  <a:off x="5105400" y="1066803"/>
                  <a:ext cx="576263" cy="369888"/>
                  <a:chOff x="816" y="912"/>
                  <a:chExt cx="363" cy="233"/>
                </a:xfrm>
              </p:grpSpPr>
              <p:sp>
                <p:nvSpPr>
                  <p:cNvPr id="20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06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23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sz="900" i="1" dirty="0" smtClean="0"/>
                      <a:t>DHCP server</a:t>
                    </a:r>
                    <a:endParaRPr lang="en-US" sz="900" i="1" dirty="0"/>
                  </a:p>
                </p:txBody>
              </p:sp>
            </p:grpSp>
            <p:sp>
              <p:nvSpPr>
                <p:cNvPr id="198" name="Line 12"/>
                <p:cNvSpPr>
                  <a:spLocks noChangeShapeType="1"/>
                </p:cNvSpPr>
                <p:nvPr/>
              </p:nvSpPr>
              <p:spPr bwMode="auto">
                <a:xfrm>
                  <a:off x="5334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9" name="Rectangle 20"/>
                <p:cNvSpPr>
                  <a:spLocks noChangeArrowheads="1"/>
                </p:cNvSpPr>
                <p:nvPr/>
              </p:nvSpPr>
              <p:spPr bwMode="auto">
                <a:xfrm>
                  <a:off x="2200276" y="2590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Response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  <a:p>
                  <a:pPr eaLnBrk="1" hangingPunct="1"/>
                  <a:endParaRPr lang="en-US" dirty="0"/>
                </a:p>
              </p:txBody>
            </p:sp>
            <p:sp>
              <p:nvSpPr>
                <p:cNvPr id="200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085975"/>
                  <a:ext cx="3124200" cy="0"/>
                </a:xfrm>
                <a:prstGeom prst="line">
                  <a:avLst/>
                </a:prstGeom>
                <a:noFill/>
                <a:ln w="28575">
                  <a:solidFill>
                    <a:srgbClr val="7030A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01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476500"/>
                  <a:ext cx="3124200" cy="0"/>
                </a:xfrm>
                <a:prstGeom prst="line">
                  <a:avLst/>
                </a:prstGeom>
                <a:noFill/>
                <a:ln w="28575">
                  <a:solidFill>
                    <a:srgbClr val="7030A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02" name="Rectangle 201"/>
                <p:cNvSpPr/>
                <p:nvPr/>
              </p:nvSpPr>
              <p:spPr>
                <a:xfrm>
                  <a:off x="2200275" y="1866900"/>
                  <a:ext cx="18288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Discover, w/ Rapid Commit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203" name="Rectangle 202"/>
                <p:cNvSpPr/>
                <p:nvPr/>
              </p:nvSpPr>
              <p:spPr>
                <a:xfrm>
                  <a:off x="2209800" y="2257425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204" name="Rectangle 203"/>
                <p:cNvSpPr/>
                <p:nvPr/>
              </p:nvSpPr>
              <p:spPr>
                <a:xfrm>
                  <a:off x="304800" y="2971800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</p:grpSp>
          <p:sp>
            <p:nvSpPr>
              <p:cNvPr id="171" name="Left Brace 170"/>
              <p:cNvSpPr/>
              <p:nvPr/>
            </p:nvSpPr>
            <p:spPr bwMode="auto">
              <a:xfrm>
                <a:off x="1524000" y="1900237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2" name="Left Brace 171"/>
              <p:cNvSpPr/>
              <p:nvPr/>
            </p:nvSpPr>
            <p:spPr bwMode="auto">
              <a:xfrm>
                <a:off x="1533525" y="268605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3" name="TextBox 172"/>
              <p:cNvSpPr txBox="1"/>
              <p:nvPr/>
            </p:nvSpPr>
            <p:spPr>
              <a:xfrm>
                <a:off x="242341" y="1981200"/>
                <a:ext cx="135485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Establishment</a:t>
                </a:r>
                <a:endParaRPr lang="en-CA" dirty="0"/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228600" y="2743200"/>
                <a:ext cx="13115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Confirmation</a:t>
                </a:r>
                <a:endParaRPr lang="en-CA" dirty="0"/>
              </a:p>
            </p:txBody>
          </p:sp>
          <p:sp>
            <p:nvSpPr>
              <p:cNvPr id="175" name="TextBox 174"/>
              <p:cNvSpPr txBox="1"/>
              <p:nvPr/>
            </p:nvSpPr>
            <p:spPr>
              <a:xfrm>
                <a:off x="6845166" y="2895600"/>
                <a:ext cx="229883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dirty="0" smtClean="0"/>
                  <a:t>(</a:t>
                </a:r>
                <a:r>
                  <a:rPr lang="en-US" i="1" dirty="0" smtClean="0"/>
                  <a:t>explicit</a:t>
                </a:r>
                <a:r>
                  <a:rPr lang="en-US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Auth</a:t>
                </a:r>
                <a:r>
                  <a:rPr lang="en-US" u="sng" dirty="0" smtClean="0">
                    <a:solidFill>
                      <a:srgbClr val="C00000"/>
                    </a:solidFill>
                  </a:rPr>
                  <a:t>oriz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ation {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STA,AP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}</a:t>
                </a:r>
                <a:r>
                  <a:rPr lang="en-US" dirty="0" smtClean="0"/>
                  <a:t>)</a:t>
                </a:r>
                <a:endParaRPr lang="en-CA" dirty="0"/>
              </a:p>
            </p:txBody>
          </p:sp>
          <p:sp>
            <p:nvSpPr>
              <p:cNvPr id="176" name="Right Brace 175"/>
              <p:cNvSpPr/>
              <p:nvPr/>
            </p:nvSpPr>
            <p:spPr bwMode="auto">
              <a:xfrm>
                <a:off x="6781800" y="2286000"/>
                <a:ext cx="152400" cy="381000"/>
              </a:xfrm>
              <a:prstGeom prst="righ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7" name="TextBox 176"/>
              <p:cNvSpPr txBox="1"/>
              <p:nvPr/>
            </p:nvSpPr>
            <p:spPr>
              <a:xfrm>
                <a:off x="6934200" y="2362200"/>
                <a:ext cx="161435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>
                    <a:solidFill>
                      <a:srgbClr val="7030A0"/>
                    </a:solidFill>
                  </a:rPr>
                  <a:t>IP Address Assignment</a:t>
                </a:r>
                <a:endParaRPr lang="en-CA" dirty="0">
                  <a:solidFill>
                    <a:srgbClr val="7030A0"/>
                  </a:solidFill>
                </a:endParaRPr>
              </a:p>
            </p:txBody>
          </p:sp>
        </p:grpSp>
      </p:grpSp>
      <p:sp>
        <p:nvSpPr>
          <p:cNvPr id="9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94" name="Rectangle 93"/>
          <p:cNvSpPr/>
          <p:nvPr/>
        </p:nvSpPr>
        <p:spPr>
          <a:xfrm>
            <a:off x="1676400" y="22098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1676400" y="46482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1752600" y="5867400"/>
            <a:ext cx="1905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DHCP ACK, w/ Rapid Commit (IP)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685800" y="6248400"/>
            <a:ext cx="8077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* Authorization support by third party is optional. Device roles are conceptual only; actual role to device mapping implementation-dependent .</a:t>
            </a:r>
            <a:endParaRPr lang="en-CA" sz="1100" dirty="0"/>
          </a:p>
        </p:txBody>
      </p:sp>
      <p:sp>
        <p:nvSpPr>
          <p:cNvPr id="101" name="Rectangle 100"/>
          <p:cNvSpPr/>
          <p:nvPr/>
        </p:nvSpPr>
        <p:spPr>
          <a:xfrm>
            <a:off x="1752600" y="6019800"/>
            <a:ext cx="18288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C00000"/>
                </a:solidFill>
              </a:rPr>
              <a:t>{&amp; Authorization Response </a:t>
            </a:r>
            <a:r>
              <a:rPr lang="en-US" sz="900" dirty="0" smtClean="0">
                <a:solidFill>
                  <a:schemeClr val="accent6"/>
                </a:solidFill>
              </a:rPr>
              <a:t>AP</a:t>
            </a:r>
            <a:r>
              <a:rPr lang="en-US" sz="900" dirty="0" smtClean="0">
                <a:solidFill>
                  <a:srgbClr val="C00000"/>
                </a:solidFill>
              </a:rPr>
              <a:t>}</a:t>
            </a:r>
            <a:endParaRPr lang="en-US" sz="900" i="1" dirty="0" smtClean="0">
              <a:solidFill>
                <a:srgbClr val="C00000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752600" y="3657600"/>
            <a:ext cx="18288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>
                <a:solidFill>
                  <a:srgbClr val="C00000"/>
                </a:solidFill>
              </a:rPr>
              <a:t>{ &amp; Authorization Response </a:t>
            </a:r>
            <a:r>
              <a:rPr lang="en-US" sz="900" i="1" dirty="0" err="1" smtClean="0">
                <a:solidFill>
                  <a:schemeClr val="accent6"/>
                </a:solidFill>
              </a:rPr>
              <a:t>Id</a:t>
            </a:r>
            <a:r>
              <a:rPr lang="en-US" sz="900" baseline="-25000" dirty="0" err="1" smtClean="0">
                <a:solidFill>
                  <a:schemeClr val="accent6"/>
                </a:solidFill>
              </a:rPr>
              <a:t>B</a:t>
            </a:r>
            <a:r>
              <a:rPr lang="en-US" sz="900" dirty="0" smtClean="0">
                <a:solidFill>
                  <a:srgbClr val="C00000"/>
                </a:solidFill>
              </a:rPr>
              <a:t>}</a:t>
            </a:r>
            <a:endParaRPr lang="en-US" sz="900" i="1" dirty="0" smtClean="0">
              <a:solidFill>
                <a:srgbClr val="C0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086600" y="3962400"/>
            <a:ext cx="2057400" cy="60016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CA" sz="1100" dirty="0" smtClean="0"/>
              <a:t>IP address assignment serves as</a:t>
            </a:r>
          </a:p>
          <a:p>
            <a:r>
              <a:rPr lang="en-CA" sz="1100" dirty="0" smtClean="0"/>
              <a:t>illustration only of more general configuration step (cf. Slide 7).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7B73C90-F13F-483A-9809-1EFC39A61E18}" type="slidenum">
              <a:rPr lang="en-US"/>
              <a:pPr/>
              <a:t>51</a:t>
            </a:fld>
            <a:endParaRPr lang="en-US"/>
          </a:p>
        </p:txBody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2789238" y="533400"/>
            <a:ext cx="37576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Key Establishment Options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0" y="838200"/>
            <a:ext cx="9144000" cy="67895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The following protocol options for key establishment are provided:</a:t>
            </a:r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Symmetric-Key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 </a:t>
            </a:r>
          </a:p>
          <a:p>
            <a:pPr marL="457200" indent="-457200"/>
            <a:r>
              <a:rPr lang="en-US" sz="1600" dirty="0" smtClean="0"/>
              <a:t>(key </a:t>
            </a:r>
            <a:r>
              <a:rPr lang="en-US" sz="1600" dirty="0"/>
              <a:t>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(a) Both </a:t>
            </a:r>
            <a:r>
              <a:rPr lang="en-US" sz="1600" dirty="0"/>
              <a:t>devices do share a secret (master) key beforehand</a:t>
            </a:r>
            <a:r>
              <a:rPr lang="en-US" sz="1600" dirty="0" smtClean="0"/>
              <a:t>. </a:t>
            </a:r>
            <a:r>
              <a:rPr lang="en-US" sz="1600" b="1" dirty="0" smtClean="0">
                <a:solidFill>
                  <a:srgbClr val="C00000"/>
                </a:solidFill>
              </a:rPr>
              <a:t>12/055: </a:t>
            </a:r>
            <a:r>
              <a:rPr lang="en-US" sz="1600" b="1" dirty="0" err="1" smtClean="0">
                <a:solidFill>
                  <a:srgbClr val="C00000"/>
                </a:solidFill>
              </a:rPr>
              <a:t>fils</a:t>
            </a:r>
            <a:r>
              <a:rPr lang="en-US" sz="1600" b="1" dirty="0" smtClean="0">
                <a:solidFill>
                  <a:srgbClr val="C00000"/>
                </a:solidFill>
              </a:rPr>
              <a:t>-</a:t>
            </a:r>
            <a:r>
              <a:rPr lang="en-US" sz="1600" b="1" dirty="0" err="1" smtClean="0">
                <a:solidFill>
                  <a:srgbClr val="C00000"/>
                </a:solidFill>
              </a:rPr>
              <a:t>symm</a:t>
            </a:r>
            <a:r>
              <a:rPr lang="en-US" sz="1600" b="1" dirty="0" smtClean="0">
                <a:solidFill>
                  <a:srgbClr val="C00000"/>
                </a:solidFill>
              </a:rPr>
              <a:t>-key-based-authentication</a:t>
            </a:r>
            <a:endParaRPr lang="en-US" sz="1600" b="1" dirty="0">
              <a:solidFill>
                <a:srgbClr val="C00000"/>
              </a:solidFill>
            </a:endParaRPr>
          </a:p>
          <a:p>
            <a:pPr marL="457200" indent="-457200"/>
            <a:r>
              <a:rPr lang="en-US" sz="1600" dirty="0" smtClean="0"/>
              <a:t>(b) Both </a:t>
            </a:r>
            <a:r>
              <a:rPr lang="en-US" sz="1600" dirty="0"/>
              <a:t>devices do not share a secret </a:t>
            </a:r>
            <a:r>
              <a:rPr lang="en-US" sz="1600" dirty="0" smtClean="0"/>
              <a:t>key, but each shares a key with a mutually trusted third party.</a:t>
            </a:r>
          </a:p>
          <a:p>
            <a:pPr marL="457200" indent="-457200"/>
            <a:r>
              <a:rPr lang="en-US" sz="1600" dirty="0" smtClean="0"/>
              <a:t>(c) Both devices do not have certificates, but each shares a key with a mutually trusted third party.</a:t>
            </a:r>
            <a:endParaRPr lang="en-US" sz="1600" dirty="0"/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Public-Key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</a:t>
            </a:r>
          </a:p>
          <a:p>
            <a:pPr marL="457200" indent="-457200"/>
            <a:r>
              <a:rPr lang="en-US" sz="1600" dirty="0" smtClean="0"/>
              <a:t>(</a:t>
            </a:r>
            <a:r>
              <a:rPr lang="en-US" sz="1600" dirty="0"/>
              <a:t>key 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>
              <a:buAutoNum type="alphaLcParenBoth"/>
            </a:pPr>
            <a:r>
              <a:rPr lang="en-US" sz="1600" dirty="0" smtClean="0"/>
              <a:t>Both </a:t>
            </a:r>
            <a:r>
              <a:rPr lang="en-US" sz="1600" dirty="0"/>
              <a:t>devices do have (access to) a certificate of their public key, issued by a </a:t>
            </a:r>
            <a:r>
              <a:rPr lang="en-US" sz="1600" dirty="0" smtClean="0"/>
              <a:t>mutually trusted third party </a:t>
            </a:r>
            <a:r>
              <a:rPr lang="en-US" sz="1600" dirty="0"/>
              <a:t>(certificate authority</a:t>
            </a:r>
            <a:r>
              <a:rPr lang="en-US" sz="1600" dirty="0" smtClean="0"/>
              <a:t>). </a:t>
            </a:r>
            <a:r>
              <a:rPr lang="en-US" sz="1600" b="1" dirty="0" smtClean="0">
                <a:solidFill>
                  <a:srgbClr val="C00000"/>
                </a:solidFill>
              </a:rPr>
              <a:t>12/052: </a:t>
            </a:r>
            <a:r>
              <a:rPr lang="en-US" sz="1600" b="1" dirty="0" err="1" smtClean="0">
                <a:solidFill>
                  <a:srgbClr val="C00000"/>
                </a:solidFill>
              </a:rPr>
              <a:t>fils</a:t>
            </a:r>
            <a:r>
              <a:rPr lang="en-US" sz="1600" b="1" dirty="0" smtClean="0">
                <a:solidFill>
                  <a:srgbClr val="C00000"/>
                </a:solidFill>
              </a:rPr>
              <a:t>-authentication-with-certified-public-keys</a:t>
            </a:r>
            <a:endParaRPr lang="en-US" sz="1600" dirty="0">
              <a:solidFill>
                <a:srgbClr val="C00000"/>
              </a:solidFill>
            </a:endParaRP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have access do share a </a:t>
            </a:r>
            <a:r>
              <a:rPr lang="en-US" sz="1600" b="1" i="1" dirty="0" smtClean="0"/>
              <a:t>weak</a:t>
            </a:r>
            <a:r>
              <a:rPr lang="en-US" sz="1600" dirty="0" smtClean="0"/>
              <a:t> secret key. </a:t>
            </a:r>
            <a:r>
              <a:rPr lang="en-US" sz="1600" b="1" dirty="0" smtClean="0">
                <a:solidFill>
                  <a:srgbClr val="C00000"/>
                </a:solidFill>
              </a:rPr>
              <a:t>12/054: </a:t>
            </a:r>
            <a:r>
              <a:rPr lang="en-US" sz="1600" b="1" dirty="0" err="1" smtClean="0">
                <a:solidFill>
                  <a:srgbClr val="C00000"/>
                </a:solidFill>
              </a:rPr>
              <a:t>fils</a:t>
            </a:r>
            <a:r>
              <a:rPr lang="en-US" sz="1600" b="1" dirty="0" smtClean="0">
                <a:solidFill>
                  <a:srgbClr val="C00000"/>
                </a:solidFill>
              </a:rPr>
              <a:t>-password-based-authentication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key, but cannot verify each others certificate.</a:t>
            </a:r>
            <a:r>
              <a:rPr lang="en-US" sz="1600" b="1" dirty="0" smtClean="0"/>
              <a:t> </a:t>
            </a:r>
            <a:r>
              <a:rPr lang="en-US" sz="1600" b="1" dirty="0" smtClean="0">
                <a:solidFill>
                  <a:srgbClr val="C00000"/>
                </a:solidFill>
              </a:rPr>
              <a:t>12/052: </a:t>
            </a:r>
            <a:r>
              <a:rPr lang="en-US" sz="1600" b="1" dirty="0" err="1" smtClean="0">
                <a:solidFill>
                  <a:srgbClr val="C00000"/>
                </a:solidFill>
              </a:rPr>
              <a:t>fils</a:t>
            </a:r>
            <a:r>
              <a:rPr lang="en-US" sz="1600" b="1" dirty="0" smtClean="0">
                <a:solidFill>
                  <a:srgbClr val="C00000"/>
                </a:solidFill>
              </a:rPr>
              <a:t>-authentication-with-certified-public-keys</a:t>
            </a:r>
            <a:endParaRPr lang="en-US" sz="1600" dirty="0" smtClean="0">
              <a:solidFill>
                <a:srgbClr val="C00000"/>
              </a:solidFill>
            </a:endParaRPr>
          </a:p>
          <a:p>
            <a:pPr marL="457200" indent="-457200">
              <a:buFontTx/>
              <a:buAutoNum type="alphaLcParenBoth" startAt="2"/>
            </a:pPr>
            <a:endParaRPr lang="en-US" sz="1600" dirty="0" smtClean="0"/>
          </a:p>
          <a:p>
            <a:pPr marL="457200" indent="-457200">
              <a:buAutoNum type="alphaLcParenBoth" startAt="2"/>
            </a:pPr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i="1" dirty="0"/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1263650" y="3886200"/>
            <a:ext cx="2905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sp>
        <p:nvSpPr>
          <p:cNvPr id="11" name="Rounded Rectangular Callout 10"/>
          <p:cNvSpPr/>
          <p:nvPr/>
        </p:nvSpPr>
        <p:spPr bwMode="auto">
          <a:xfrm>
            <a:off x="-1219200" y="4343400"/>
            <a:ext cx="45719" cy="45719"/>
          </a:xfrm>
          <a:prstGeom prst="wedgeRoundRectCallou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304800" y="5867400"/>
            <a:ext cx="8839200" cy="838200"/>
          </a:xfrm>
          <a:prstGeom prst="round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All public-key schemes: </a:t>
            </a:r>
            <a:r>
              <a:rPr lang="en-CA" dirty="0" smtClean="0">
                <a:latin typeface="Times New Roman" pitchFamily="18" charset="0"/>
              </a:rPr>
              <a:t>prime</a:t>
            </a: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curve,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ECDSA-P256-SHA-256, no CRLs/OCSP, etc. (may include short-lived </a:t>
            </a:r>
            <a:r>
              <a:rPr kumimoji="0" lang="en-CA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certs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,</a:t>
            </a:r>
            <a:r>
              <a:rPr lang="en-CA" dirty="0" smtClean="0">
                <a:latin typeface="Times New Roman" pitchFamily="18" charset="0"/>
              </a:rPr>
              <a:t> depending on policy)</a:t>
            </a:r>
            <a:endParaRPr kumimoji="0" lang="en-CA" sz="1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Other features: built-in algorithm agility, including on curve domain parameters (this includes binary vs. prime curves)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NOTE: </a:t>
            </a:r>
            <a:r>
              <a:rPr lang="en-CA" dirty="0" smtClean="0">
                <a:latin typeface="Times New Roman" pitchFamily="18" charset="0"/>
              </a:rPr>
              <a:t>Binary curves may be better suited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; Design choices influenced need for efficiency, low hassle deployment, and IPR considerations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flipV="1">
            <a:off x="3657600" y="533400"/>
            <a:ext cx="198120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3657600" y="533400"/>
            <a:ext cx="190500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1524000" y="914400"/>
            <a:ext cx="5870197" cy="64633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CA" sz="3600" b="1" dirty="0" smtClean="0">
                <a:solidFill>
                  <a:srgbClr val="FF0000"/>
                </a:solidFill>
              </a:rPr>
              <a:t>Proposed Design Parameters</a:t>
            </a:r>
            <a:endParaRPr lang="en-CA" sz="3600" b="1" dirty="0">
              <a:solidFill>
                <a:srgbClr val="FF0000"/>
              </a:solidFill>
            </a:endParaRPr>
          </a:p>
        </p:txBody>
      </p:sp>
      <p:sp>
        <p:nvSpPr>
          <p:cNvPr id="24" name="Explosion 1 23"/>
          <p:cNvSpPr/>
          <p:nvPr/>
        </p:nvSpPr>
        <p:spPr bwMode="auto">
          <a:xfrm>
            <a:off x="6781800" y="0"/>
            <a:ext cx="2362200" cy="1981200"/>
          </a:xfrm>
          <a:prstGeom prst="irregularSeal1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NOT CAST IN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STONE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– MOST </a:t>
            </a:r>
            <a:r>
              <a:rPr lang="en-CA" dirty="0" smtClean="0">
                <a:latin typeface="Times New Roman" pitchFamily="18" charset="0"/>
              </a:rPr>
              <a:t>“REALISTIC” ASSESSMENT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381000" y="2895600"/>
            <a:ext cx="784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381000" y="3124200"/>
            <a:ext cx="784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457200" y="4953000"/>
            <a:ext cx="784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Oval 30"/>
          <p:cNvSpPr/>
          <p:nvPr/>
        </p:nvSpPr>
        <p:spPr bwMode="auto">
          <a:xfrm>
            <a:off x="6248400" y="2743200"/>
            <a:ext cx="228600" cy="533400"/>
          </a:xfrm>
          <a:prstGeom prst="ellipse">
            <a:avLst/>
          </a:prstGeom>
          <a:noFill/>
          <a:ln w="2857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3" name="Straight Connector 32"/>
          <p:cNvCxnSpPr>
            <a:stCxn id="31" idx="4"/>
          </p:cNvCxnSpPr>
          <p:nvPr/>
        </p:nvCxnSpPr>
        <p:spPr bwMode="auto">
          <a:xfrm>
            <a:off x="6362700" y="3276600"/>
            <a:ext cx="190500" cy="76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6463586" y="3276600"/>
            <a:ext cx="26804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1" dirty="0" smtClean="0">
                <a:solidFill>
                  <a:schemeClr val="accent2"/>
                </a:solidFill>
              </a:rPr>
              <a:t>Others do this (e.g., 11/1488)</a:t>
            </a:r>
            <a:endParaRPr lang="en-CA" sz="1600" b="1" dirty="0">
              <a:solidFill>
                <a:schemeClr val="accent2"/>
              </a:solidFill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7696200" y="4572000"/>
            <a:ext cx="228600" cy="5334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7" name="Straight Connector 36"/>
          <p:cNvCxnSpPr>
            <a:stCxn id="35" idx="0"/>
          </p:cNvCxnSpPr>
          <p:nvPr/>
        </p:nvCxnSpPr>
        <p:spPr bwMode="auto">
          <a:xfrm flipH="1" flipV="1">
            <a:off x="7772400" y="4267200"/>
            <a:ext cx="38100" cy="304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7315200" y="3962400"/>
            <a:ext cx="16850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1" dirty="0" smtClean="0">
                <a:solidFill>
                  <a:srgbClr val="FF0000"/>
                </a:solidFill>
              </a:rPr>
              <a:t>Suggest not to do</a:t>
            </a:r>
            <a:endParaRPr lang="en-CA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52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3666417" y="533400"/>
            <a:ext cx="1920719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Summary (1)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821763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600" b="1" dirty="0" smtClean="0"/>
              <a:t>Proposed Schemes</a:t>
            </a:r>
          </a:p>
          <a:p>
            <a:pPr marL="342900" indent="-342900"/>
            <a:r>
              <a:rPr lang="en-GB" sz="1600" dirty="0" smtClean="0"/>
              <a:t>	 11-12-0052-02-00ai-fils-authentication-with-certified-public-keys</a:t>
            </a:r>
          </a:p>
          <a:p>
            <a:pPr marL="342900" indent="-342900"/>
            <a:r>
              <a:rPr lang="en-GB" sz="1600" dirty="0" smtClean="0"/>
              <a:t>	 11-12-0054-01-00ai-fils-password-based-authentication</a:t>
            </a:r>
          </a:p>
          <a:p>
            <a:pPr marL="342900" indent="-342900"/>
            <a:r>
              <a:rPr lang="en-GB" sz="1600" dirty="0" smtClean="0"/>
              <a:t>	 11-12-0055-01-00ai-fils-symm-key-based-authentication</a:t>
            </a:r>
          </a:p>
          <a:p>
            <a:pPr marL="342900" indent="-342900"/>
            <a:endParaRPr lang="en-GB" sz="1600" b="1" dirty="0" smtClean="0"/>
          </a:p>
          <a:p>
            <a:pPr marL="342900" indent="-342900">
              <a:buAutoNum type="arabicPeriod" startAt="2"/>
            </a:pPr>
            <a:r>
              <a:rPr lang="en-GB" sz="1600" b="1" dirty="0" smtClean="0"/>
              <a:t>Implementation with 802.11 Architecture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Use authentication request/response and association request/response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Use piggy-backing to carry configuration information</a:t>
            </a:r>
            <a:endParaRPr lang="en-GB" sz="1600" b="1" dirty="0" smtClean="0"/>
          </a:p>
          <a:p>
            <a:pPr marL="342900" indent="-342900"/>
            <a:endParaRPr lang="en-GB" sz="1600" b="1" dirty="0" smtClean="0"/>
          </a:p>
          <a:p>
            <a:pPr marL="342900" indent="-342900">
              <a:buAutoNum type="arabicPeriod" startAt="3"/>
            </a:pPr>
            <a:r>
              <a:rPr lang="en-GB" sz="1600" b="1" dirty="0" smtClean="0"/>
              <a:t>Considerations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-Standards-compliance:  NIST SP 800-56a, FIPS 180-2, FIPS 186-2, RFC 5480, NIST SP 800-38C</a:t>
            </a:r>
          </a:p>
          <a:p>
            <a:pPr marL="342900" indent="-342900"/>
            <a:r>
              <a:rPr lang="en-GB" sz="1600" dirty="0" smtClean="0"/>
              <a:t>	-Cryptographic scrutiny: all well-studied</a:t>
            </a:r>
          </a:p>
          <a:p>
            <a:pPr marL="342900" indent="-342900"/>
            <a:r>
              <a:rPr lang="en-GB" sz="1600" dirty="0" smtClean="0"/>
              <a:t>	-Exploiting commonalities state machines, protocol flows of all proposed options</a:t>
            </a:r>
          </a:p>
          <a:p>
            <a:pPr marL="342900" indent="-342900"/>
            <a:r>
              <a:rPr lang="en-GB" sz="1600" dirty="0" smtClean="0"/>
              <a:t>	-Works with “backbone” Access Point – Authentication Server approaches for authorization/ (&amp; DHCP)</a:t>
            </a:r>
          </a:p>
          <a:p>
            <a:pPr marL="342900" indent="-342900"/>
            <a:endParaRPr lang="en-GB" sz="1600" dirty="0" smtClean="0"/>
          </a:p>
          <a:p>
            <a:pPr marL="342900" indent="-342900"/>
            <a:r>
              <a:rPr lang="en-GB" sz="1600" b="1" dirty="0" smtClean="0"/>
              <a:t>4.	Room for Further Technical Improvements</a:t>
            </a:r>
            <a:r>
              <a:rPr lang="en-GB" sz="1600" dirty="0" smtClean="0"/>
              <a:t> 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(a) Use optimized authenticated key agreement scheme: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 </a:t>
            </a:r>
            <a:r>
              <a:rPr lang="en-GB" sz="1600" dirty="0" smtClean="0"/>
              <a:t>ECC: 1 offline,  1 variable; ECDSA: 1 sign, 2 verify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 </a:t>
            </a:r>
            <a:r>
              <a:rPr lang="en-GB" sz="1600" dirty="0" smtClean="0"/>
              <a:t>ECC: 1 offline, 1 ½ online; ECDSA: 1 verify</a:t>
            </a:r>
          </a:p>
          <a:p>
            <a:pPr marL="342900" indent="-342900"/>
            <a:r>
              <a:rPr lang="en-GB" sz="1600" dirty="0" smtClean="0"/>
              <a:t>	(b) Use elliptic curve better suited for hardware/low-energy implementations: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</a:t>
            </a:r>
            <a:r>
              <a:rPr lang="en-GB" sz="1600" dirty="0" smtClean="0"/>
              <a:t> prime curve P-256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</a:t>
            </a:r>
            <a:r>
              <a:rPr lang="en-GB" sz="1600" dirty="0" smtClean="0"/>
              <a:t> binary curve K-283</a:t>
            </a:r>
          </a:p>
          <a:p>
            <a:pPr marL="342900" indent="-342900"/>
            <a:r>
              <a:rPr lang="en-GB" sz="1600" dirty="0" smtClean="0"/>
              <a:t>       NOTE: much better implementations than “school book” computations</a:t>
            </a:r>
          </a:p>
          <a:p>
            <a:pPr marL="342900" indent="-342900"/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endParaRPr lang="en-GB" sz="1600" i="1" dirty="0" smtClean="0"/>
          </a:p>
          <a:p>
            <a:endParaRPr lang="en-GB" sz="1600" i="1" dirty="0" smtClean="0"/>
          </a:p>
          <a:p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53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3666416" y="533400"/>
            <a:ext cx="1920719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Summary (2)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821763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342900" indent="-342900"/>
            <a:r>
              <a:rPr lang="en-GB" sz="1600" b="1" dirty="0" smtClean="0"/>
              <a:t>5.	Room for Further Enhancements of Functionality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(a) Provide optional anonymity: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 </a:t>
            </a:r>
            <a:r>
              <a:rPr lang="en-GB" sz="1600" dirty="0" smtClean="0"/>
              <a:t>Ids of STA and AP are publicly known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 </a:t>
            </a:r>
            <a:r>
              <a:rPr lang="en-GB" sz="1600" dirty="0" smtClean="0"/>
              <a:t>Ids of STA and AP only become known to actors in protocol and, potentially, KDC</a:t>
            </a:r>
          </a:p>
          <a:p>
            <a:pPr marL="342900" indent="-342900"/>
            <a:r>
              <a:rPr lang="en-GB" sz="1600" dirty="0" smtClean="0"/>
              <a:t>	      No impact on #protocol flows, slight increase of computational cost (under the hood)</a:t>
            </a:r>
          </a:p>
          <a:p>
            <a:pPr marL="342900" indent="-342900"/>
            <a:r>
              <a:rPr lang="en-GB" sz="1600" dirty="0" smtClean="0"/>
              <a:t>	(b) Auto-renewal long-term keying material: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</a:t>
            </a:r>
            <a:r>
              <a:rPr lang="en-GB" sz="1600" dirty="0" smtClean="0"/>
              <a:t>: no facility with text in 12/052, 12/055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</a:t>
            </a:r>
            <a:r>
              <a:rPr lang="en-GB" sz="1600" dirty="0" smtClean="0"/>
              <a:t> facility to push new certificates, symmetric-key </a:t>
            </a:r>
            <a:r>
              <a:rPr lang="en-GB" sz="1600" dirty="0" err="1" smtClean="0"/>
              <a:t>certs</a:t>
            </a:r>
            <a:endParaRPr lang="en-GB" sz="1600" dirty="0" smtClean="0"/>
          </a:p>
          <a:p>
            <a:pPr marL="342900" indent="-342900"/>
            <a:r>
              <a:rPr lang="en-GB" sz="1600" dirty="0" smtClean="0"/>
              <a:t>	      No impact on #protocol flows, new IE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u="sng" dirty="0" smtClean="0"/>
              <a:t>Note:</a:t>
            </a:r>
            <a:r>
              <a:rPr lang="en-GB" sz="1600" dirty="0" smtClean="0"/>
              <a:t> could be used to implement low-hassle key management (e.g., short-lived </a:t>
            </a:r>
            <a:r>
              <a:rPr lang="en-GB" sz="1600" dirty="0" err="1" smtClean="0"/>
              <a:t>certs</a:t>
            </a:r>
            <a:r>
              <a:rPr lang="en-GB" sz="1600" dirty="0" smtClean="0"/>
              <a:t>, no CRLs)</a:t>
            </a:r>
          </a:p>
          <a:p>
            <a:pPr marL="342900" indent="-342900"/>
            <a:r>
              <a:rPr lang="en-GB" sz="1600" dirty="0" smtClean="0"/>
              <a:t>	(c) Use optimized symmetric-key scheme: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</a:t>
            </a:r>
            <a:r>
              <a:rPr lang="en-GB" sz="1600" dirty="0" smtClean="0"/>
              <a:t> symmetric-key scheme (12/054r1) without 3</a:t>
            </a:r>
            <a:r>
              <a:rPr lang="en-GB" sz="1600" baseline="30000" dirty="0" smtClean="0"/>
              <a:t>rd</a:t>
            </a:r>
            <a:r>
              <a:rPr lang="en-GB" sz="1600" dirty="0" smtClean="0"/>
              <a:t> party, but neither with forward secrecy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</a:t>
            </a:r>
            <a:r>
              <a:rPr lang="en-GB" sz="1600" dirty="0" smtClean="0"/>
              <a:t> symmetric-key scheme </a:t>
            </a:r>
            <a:r>
              <a:rPr lang="en-GB" sz="1600" i="1" dirty="0" smtClean="0"/>
              <a:t>without 3</a:t>
            </a:r>
            <a:r>
              <a:rPr lang="en-GB" sz="1600" i="1" baseline="30000" dirty="0" smtClean="0"/>
              <a:t>rd</a:t>
            </a:r>
            <a:r>
              <a:rPr lang="en-GB" sz="1600" i="1" dirty="0" smtClean="0"/>
              <a:t> party</a:t>
            </a:r>
            <a:r>
              <a:rPr lang="en-GB" sz="1600" dirty="0" smtClean="0"/>
              <a:t>, but </a:t>
            </a:r>
            <a:r>
              <a:rPr lang="en-GB" sz="1600" i="1" dirty="0" smtClean="0"/>
              <a:t>with forward secrecy </a:t>
            </a:r>
            <a:r>
              <a:rPr lang="en-GB" sz="1600" dirty="0" smtClean="0"/>
              <a:t>as well </a:t>
            </a:r>
          </a:p>
          <a:p>
            <a:pPr marL="342900" indent="-342900"/>
            <a:r>
              <a:rPr lang="en-GB" sz="1600" dirty="0" smtClean="0"/>
              <a:t>	(d) Auto-synchronization: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</a:t>
            </a:r>
            <a:r>
              <a:rPr lang="en-GB" sz="1600" dirty="0" smtClean="0"/>
              <a:t> no facility with joining protocol to synch info on need-be basis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</a:t>
            </a:r>
            <a:r>
              <a:rPr lang="en-GB" sz="1600" dirty="0" smtClean="0"/>
              <a:t> facility to synch data if needed</a:t>
            </a:r>
          </a:p>
          <a:p>
            <a:pPr marL="342900" indent="-342900"/>
            <a:r>
              <a:rPr lang="en-GB" sz="1600" dirty="0" smtClean="0"/>
              <a:t>	      No impact on #protocol flows, secure; new IE; in line with ideas presented (e.g.,  in 11/1169r1)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u="sng" dirty="0" smtClean="0"/>
              <a:t>Note:</a:t>
            </a:r>
            <a:r>
              <a:rPr lang="en-GB" sz="1600" dirty="0" smtClean="0"/>
              <a:t> could be used to cross-certify if no common CA root key</a:t>
            </a:r>
          </a:p>
          <a:p>
            <a:pPr marL="342900" indent="-342900"/>
            <a:endParaRPr lang="en-GB" sz="1600" dirty="0" smtClean="0"/>
          </a:p>
          <a:p>
            <a:pPr marL="342900" indent="-342900">
              <a:buAutoNum type="arabicPeriod" startAt="6"/>
            </a:pPr>
            <a:r>
              <a:rPr lang="en-GB" sz="1600" b="1" dirty="0" smtClean="0"/>
              <a:t>Initial set-up requirements key agreement schemes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(1) certified public-key based: devices need certificate; verifiers need root key</a:t>
            </a:r>
          </a:p>
          <a:p>
            <a:pPr marL="342900" indent="-342900"/>
            <a:r>
              <a:rPr lang="en-GB" sz="1600" dirty="0" smtClean="0"/>
              <a:t>       (2) password-based: devices need to synch on low-entropy password and may need I/O interface for this</a:t>
            </a:r>
          </a:p>
          <a:p>
            <a:pPr marL="342900" indent="-342900"/>
            <a:r>
              <a:rPr lang="en-GB" sz="1600" dirty="0" smtClean="0"/>
              <a:t>	(3) symmetric-key based: devices need shared key (mostly only available in re-join scenarios)</a:t>
            </a:r>
          </a:p>
          <a:p>
            <a:pPr marL="342900" indent="-342900"/>
            <a:endParaRPr lang="en-GB" sz="1600" b="1" dirty="0" smtClean="0"/>
          </a:p>
          <a:p>
            <a:pPr marL="342900" indent="-342900"/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endParaRPr lang="en-GB" sz="1600" i="1" dirty="0" smtClean="0"/>
          </a:p>
          <a:p>
            <a:endParaRPr lang="en-GB" sz="1600" i="1" dirty="0" smtClean="0"/>
          </a:p>
          <a:p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7B73C90-F13F-483A-9809-1EFC39A61E18}" type="slidenum">
              <a:rPr lang="en-US"/>
              <a:pPr/>
              <a:t>54</a:t>
            </a:fld>
            <a:endParaRPr lang="en-US"/>
          </a:p>
        </p:txBody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2789238" y="533400"/>
            <a:ext cx="37576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Key Establishment Options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0" y="838200"/>
            <a:ext cx="9144000" cy="654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The following protocol options for key establishment are provided:</a:t>
            </a:r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Symmetric-Key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 </a:t>
            </a:r>
          </a:p>
          <a:p>
            <a:pPr marL="457200" indent="-457200"/>
            <a:r>
              <a:rPr lang="en-US" sz="1600" dirty="0" smtClean="0"/>
              <a:t>(key </a:t>
            </a:r>
            <a:r>
              <a:rPr lang="en-US" sz="1600" dirty="0"/>
              <a:t>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(a) Both </a:t>
            </a:r>
            <a:r>
              <a:rPr lang="en-US" sz="1600" dirty="0"/>
              <a:t>devices do share a secret (master) key beforehand</a:t>
            </a:r>
            <a:r>
              <a:rPr lang="en-US" sz="1600" dirty="0" smtClean="0"/>
              <a:t>.</a:t>
            </a:r>
            <a:endParaRPr lang="en-US" sz="1600" dirty="0"/>
          </a:p>
          <a:p>
            <a:pPr marL="457200" indent="-457200"/>
            <a:r>
              <a:rPr lang="en-US" sz="1600" dirty="0" smtClean="0"/>
              <a:t>(b) Both </a:t>
            </a:r>
            <a:r>
              <a:rPr lang="en-US" sz="1600" dirty="0"/>
              <a:t>devices do not share a secret </a:t>
            </a:r>
            <a:r>
              <a:rPr lang="en-US" sz="1600" dirty="0" smtClean="0"/>
              <a:t>key, but each shares a key with a mutually trusted third party.</a:t>
            </a:r>
          </a:p>
          <a:p>
            <a:pPr marL="457200" indent="-457200"/>
            <a:r>
              <a:rPr lang="en-US" sz="1600" dirty="0" smtClean="0"/>
              <a:t>(c) Both devices do not have certificates, but each shares a key with a mutually trusted third party.</a:t>
            </a:r>
            <a:endParaRPr lang="en-US" sz="1600" dirty="0"/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Public-Key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</a:t>
            </a:r>
          </a:p>
          <a:p>
            <a:pPr marL="457200" indent="-457200"/>
            <a:r>
              <a:rPr lang="en-US" sz="1600" dirty="0" smtClean="0"/>
              <a:t>(</a:t>
            </a:r>
            <a:r>
              <a:rPr lang="en-US" sz="1600" dirty="0"/>
              <a:t>key 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>
              <a:buAutoNum type="alphaLcParenBoth"/>
            </a:pPr>
            <a:r>
              <a:rPr lang="en-US" sz="1600" dirty="0" smtClean="0"/>
              <a:t>Both </a:t>
            </a:r>
            <a:r>
              <a:rPr lang="en-US" sz="1600" dirty="0"/>
              <a:t>devices do have (access to) a certificate of their public key, issued by a </a:t>
            </a:r>
            <a:r>
              <a:rPr lang="en-US" sz="1600" dirty="0" smtClean="0"/>
              <a:t>mutually trusted third party </a:t>
            </a:r>
            <a:r>
              <a:rPr lang="en-US" sz="1600" dirty="0"/>
              <a:t>(certificate authority</a:t>
            </a:r>
            <a:r>
              <a:rPr lang="en-US" sz="1600" dirty="0" smtClean="0"/>
              <a:t>).</a:t>
            </a:r>
            <a:endParaRPr lang="en-US" sz="1600" dirty="0"/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have access do share a </a:t>
            </a:r>
            <a:r>
              <a:rPr lang="en-US" sz="1600" b="1" i="1" dirty="0" smtClean="0"/>
              <a:t>weak</a:t>
            </a:r>
            <a:r>
              <a:rPr lang="en-US" sz="1600" dirty="0" smtClean="0"/>
              <a:t> secret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key, but cannot verify each others certificate.</a:t>
            </a:r>
          </a:p>
          <a:p>
            <a:pPr marL="457200" indent="-457200">
              <a:buFontTx/>
              <a:buAutoNum type="alphaLcParenBoth" startAt="2"/>
            </a:pPr>
            <a:endParaRPr lang="en-US" sz="1600" dirty="0" smtClean="0"/>
          </a:p>
          <a:p>
            <a:pPr marL="457200" indent="-457200">
              <a:buAutoNum type="alphaLcParenBoth" startAt="2"/>
            </a:pPr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i="1" dirty="0"/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1263650" y="3886200"/>
            <a:ext cx="2905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sp>
        <p:nvSpPr>
          <p:cNvPr id="8" name="Rectangular Callout 7"/>
          <p:cNvSpPr/>
          <p:nvPr/>
        </p:nvSpPr>
        <p:spPr bwMode="auto">
          <a:xfrm>
            <a:off x="1524000" y="1981200"/>
            <a:ext cx="3352800" cy="457200"/>
          </a:xfrm>
          <a:prstGeom prst="wedgeRectCallout">
            <a:avLst>
              <a:gd name="adj1" fmla="val -21727"/>
              <a:gd name="adj2" fmla="val 75615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C/R protocol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with session keys, ephemeral </a:t>
            </a:r>
            <a:r>
              <a:rPr kumimoji="0" lang="en-CA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Diffie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-Hellman (related to (c), but without 3</a:t>
            </a:r>
            <a:r>
              <a:rPr kumimoji="0" lang="en-CA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rd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party)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5562600" y="2133600"/>
            <a:ext cx="3352800" cy="457200"/>
          </a:xfrm>
          <a:prstGeom prst="wedgeRoundRectCallout">
            <a:avLst>
              <a:gd name="adj1" fmla="val -21280"/>
              <a:gd name="adj2" fmla="val 88729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Bellare</a:t>
            </a: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./</a:t>
            </a:r>
            <a:r>
              <a:rPr kumimoji="0" lang="en-C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Rogaway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Tri-Partite Key Agreement Scheme (ACM 1995)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914400" y="3886200"/>
            <a:ext cx="3429000" cy="381000"/>
          </a:xfrm>
          <a:prstGeom prst="wedgeRoundRectCallout">
            <a:avLst>
              <a:gd name="adj1" fmla="val -21270"/>
              <a:gd name="adj2" fmla="val 86107"/>
              <a:gd name="adj3" fmla="val 16667"/>
            </a:avLst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Hugo </a:t>
            </a:r>
            <a:r>
              <a:rPr kumimoji="0" lang="en-C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Krawczyk</a:t>
            </a:r>
            <a:r>
              <a:rPr lang="en-CA" dirty="0" err="1" smtClean="0">
                <a:latin typeface="Times New Roman" pitchFamily="18" charset="0"/>
              </a:rPr>
              <a:t>’s</a:t>
            </a:r>
            <a:r>
              <a:rPr lang="en-CA" dirty="0" smtClean="0">
                <a:latin typeface="Times New Roman" pitchFamily="18" charset="0"/>
              </a:rPr>
              <a:t> protocol (P1363)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ounded Rectangular Callout 12"/>
          <p:cNvSpPr/>
          <p:nvPr/>
        </p:nvSpPr>
        <p:spPr bwMode="auto">
          <a:xfrm>
            <a:off x="4495800" y="4419600"/>
            <a:ext cx="2667000" cy="381000"/>
          </a:xfrm>
          <a:prstGeom prst="wedgeRoundRectCallou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Ephemeral </a:t>
            </a:r>
            <a:r>
              <a:rPr lang="en-CA" dirty="0" err="1" smtClean="0">
                <a:latin typeface="Times New Roman" pitchFamily="18" charset="0"/>
              </a:rPr>
              <a:t>Diffie</a:t>
            </a:r>
            <a:r>
              <a:rPr lang="en-CA" dirty="0" smtClean="0">
                <a:latin typeface="Times New Roman" pitchFamily="18" charset="0"/>
              </a:rPr>
              <a:t>-Hellman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ounded Rectangular Callout 13"/>
          <p:cNvSpPr/>
          <p:nvPr/>
        </p:nvSpPr>
        <p:spPr bwMode="auto">
          <a:xfrm>
            <a:off x="533400" y="4572000"/>
            <a:ext cx="3276600" cy="457200"/>
          </a:xfrm>
          <a:prstGeom prst="wedgeRoundRectCallout">
            <a:avLst>
              <a:gd name="adj1" fmla="val -20833"/>
              <a:gd name="adj2" fmla="val 72336"/>
              <a:gd name="adj3" fmla="val 16667"/>
            </a:avLst>
          </a:prstGeom>
          <a:solidFill>
            <a:schemeClr val="bg1">
              <a:lumMod val="6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802.11s-like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Password-based key agreement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ounded Rectangular Callout 14"/>
          <p:cNvSpPr/>
          <p:nvPr/>
        </p:nvSpPr>
        <p:spPr bwMode="auto">
          <a:xfrm>
            <a:off x="6477000" y="4876800"/>
            <a:ext cx="2362200" cy="457200"/>
          </a:xfrm>
          <a:prstGeom prst="wedgeRoundRectCallou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Same as (a), but with cert translation</a:t>
            </a:r>
          </a:p>
        </p:txBody>
      </p:sp>
      <p:sp>
        <p:nvSpPr>
          <p:cNvPr id="16" name="Rounded Rectangle 15"/>
          <p:cNvSpPr/>
          <p:nvPr/>
        </p:nvSpPr>
        <p:spPr bwMode="auto">
          <a:xfrm>
            <a:off x="304800" y="5715000"/>
            <a:ext cx="8839200" cy="838200"/>
          </a:xfrm>
          <a:prstGeom prst="round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All public-key schemes: </a:t>
            </a:r>
            <a:r>
              <a:rPr lang="en-CA" dirty="0" smtClean="0">
                <a:latin typeface="Times New Roman" pitchFamily="18" charset="0"/>
              </a:rPr>
              <a:t>prime</a:t>
            </a: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curve,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ECDSA-P256-SHA-256, no CRLs/OCSP, etc. (may include short-lived </a:t>
            </a:r>
            <a:r>
              <a:rPr kumimoji="0" lang="en-CA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certs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,</a:t>
            </a:r>
            <a:r>
              <a:rPr lang="en-CA" dirty="0" smtClean="0">
                <a:latin typeface="Times New Roman" pitchFamily="18" charset="0"/>
              </a:rPr>
              <a:t> depending on policy)</a:t>
            </a:r>
            <a:endParaRPr kumimoji="0" lang="en-CA" sz="1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Other features: built-in algorithm agility, including on curve domain parameters (this includes binary vs. prime curves)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NOTE: </a:t>
            </a:r>
            <a:r>
              <a:rPr lang="en-CA" dirty="0" smtClean="0">
                <a:latin typeface="Times New Roman" pitchFamily="18" charset="0"/>
              </a:rPr>
              <a:t>Binary curves may be better suited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; Design choices influenced need for efficiency, low hassle deployment, and IPR considerations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flipV="1">
            <a:off x="3657600" y="533400"/>
            <a:ext cx="198120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3657600" y="533400"/>
            <a:ext cx="190500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1524000" y="914400"/>
            <a:ext cx="6417141" cy="64633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CA" sz="3600" b="1" dirty="0" smtClean="0">
                <a:solidFill>
                  <a:srgbClr val="FF0000"/>
                </a:solidFill>
              </a:rPr>
              <a:t>“Optimum” Design Parameters</a:t>
            </a:r>
            <a:endParaRPr lang="en-CA" sz="3600" b="1" dirty="0">
              <a:solidFill>
                <a:srgbClr val="FF0000"/>
              </a:solidFill>
            </a:endParaRPr>
          </a:p>
        </p:txBody>
      </p:sp>
      <p:sp>
        <p:nvSpPr>
          <p:cNvPr id="21" name="Explosion 1 20"/>
          <p:cNvSpPr/>
          <p:nvPr/>
        </p:nvSpPr>
        <p:spPr bwMode="auto">
          <a:xfrm>
            <a:off x="6781800" y="0"/>
            <a:ext cx="2362200" cy="1981200"/>
          </a:xfrm>
          <a:prstGeom prst="irregularSeal1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NOT CAST IN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STONE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CA" sz="1200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– BEST </a:t>
            </a:r>
            <a:r>
              <a:rPr lang="en-CA" baseline="0" smtClean="0">
                <a:latin typeface="Times New Roman" pitchFamily="18" charset="0"/>
              </a:rPr>
              <a:t>TECHNICAL</a:t>
            </a:r>
            <a:r>
              <a:rPr lang="en-CA" smtClean="0">
                <a:latin typeface="Times New Roman" pitchFamily="18" charset="0"/>
              </a:rPr>
              <a:t> </a:t>
            </a:r>
            <a:r>
              <a:rPr lang="en-CA" dirty="0" smtClean="0">
                <a:latin typeface="Times New Roman" pitchFamily="18" charset="0"/>
              </a:rPr>
              <a:t>ASSESSMENT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274B839-6CFD-4B49-BCA5-60AD5BBC615C}" type="slidenum">
              <a:rPr lang="en-US"/>
              <a:pPr/>
              <a:t>55</a:t>
            </a:fld>
            <a:endParaRPr lang="en-US"/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0" y="3214688"/>
            <a:ext cx="9144000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i="1" dirty="0"/>
              <a:t>Security Concepts </a:t>
            </a:r>
            <a:r>
              <a:rPr lang="en-US" sz="2000" i="1" dirty="0" smtClean="0"/>
              <a:t>– </a:t>
            </a:r>
            <a:r>
              <a:rPr lang="en-US" sz="2000" i="1" dirty="0"/>
              <a:t>A Short 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0CA3E7D-1263-4383-983F-E4635D579C7E}" type="slidenum">
              <a:rPr lang="en-US"/>
              <a:pPr/>
              <a:t>56</a:t>
            </a:fld>
            <a:endParaRPr lang="en-US"/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532453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b="1" dirty="0"/>
              <a:t>Authenticity</a:t>
            </a:r>
          </a:p>
          <a:p>
            <a:pPr marL="457200" indent="-457200"/>
            <a:r>
              <a:rPr lang="en-US" sz="2000" dirty="0"/>
              <a:t>Evidence as to the true source of information or the true identity of entities: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Message authentication</a:t>
            </a:r>
            <a:endParaRPr lang="en-US" sz="2000" dirty="0"/>
          </a:p>
          <a:p>
            <a:pPr marL="457200" indent="-457200"/>
            <a:r>
              <a:rPr lang="en-US" sz="2000" dirty="0"/>
              <a:t>Evidence regarding the true source of information: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No undetectable modifications, deletions, and injections of messages by external</a:t>
            </a:r>
          </a:p>
          <a:p>
            <a:pPr marL="457200" indent="-457200"/>
            <a:r>
              <a:rPr lang="en-US" sz="2000" dirty="0"/>
              <a:t>	parties (data integrity);</a:t>
            </a:r>
          </a:p>
          <a:p>
            <a:pPr marL="457200" indent="-457200"/>
            <a:r>
              <a:rPr lang="en-US" sz="2000" dirty="0"/>
              <a:t>(2) 	No confusion about who originated the message (source authenticity). 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Entity authentication</a:t>
            </a:r>
            <a:endParaRPr lang="en-US" sz="2000" dirty="0"/>
          </a:p>
          <a:p>
            <a:pPr marL="457200" indent="-457200"/>
            <a:r>
              <a:rPr lang="en-US" sz="2000" dirty="0"/>
              <a:t>Evidence regarding the true identity of entities and on their active involvement:</a:t>
            </a:r>
          </a:p>
          <a:p>
            <a:pPr marL="457200" indent="-457200"/>
            <a:r>
              <a:rPr lang="en-US" sz="2000" dirty="0"/>
              <a:t>(1) 	No confusion about whom an entity is really communicating with (authenticity);</a:t>
            </a:r>
          </a:p>
          <a:p>
            <a:pPr marL="457200" indent="-457200"/>
            <a:r>
              <a:rPr lang="en-US" sz="2000" dirty="0"/>
              <a:t>(2) 	Proof that entity is actively participating in communications (i.e., is ‘alive’). </a:t>
            </a:r>
          </a:p>
          <a:p>
            <a:pPr marL="457200" indent="-457200"/>
            <a:endParaRPr lang="en-US" sz="2000" dirty="0"/>
          </a:p>
          <a:p>
            <a:pPr marL="457200" indent="-457200"/>
            <a:r>
              <a:rPr lang="en-US" sz="2000" b="1" dirty="0"/>
              <a:t>Secrecy</a:t>
            </a:r>
          </a:p>
          <a:p>
            <a:pPr marL="457200" indent="-457200"/>
            <a:r>
              <a:rPr lang="en-US" sz="2000" dirty="0"/>
              <a:t>Prevention of external parties from learning the contents of information </a:t>
            </a:r>
            <a:r>
              <a:rPr lang="en-US" sz="2000" dirty="0" smtClean="0"/>
              <a:t> exchanges</a:t>
            </a:r>
            <a:r>
              <a:rPr lang="en-US" sz="2000" dirty="0"/>
              <a:t>:</a:t>
            </a:r>
          </a:p>
          <a:p>
            <a:pPr marL="457200" indent="-457200"/>
            <a:r>
              <a:rPr lang="en-US" sz="2000" dirty="0"/>
              <a:t>(1) Logical separation of information between parties that may have access to info</a:t>
            </a:r>
          </a:p>
          <a:p>
            <a:pPr marL="457200" indent="-457200"/>
            <a:r>
              <a:rPr lang="en-US" sz="2000" dirty="0"/>
              <a:t>      and those that do not.</a:t>
            </a:r>
          </a:p>
          <a:p>
            <a:pPr marL="457200" indent="-457200"/>
            <a:r>
              <a:rPr lang="en-US" sz="2000" dirty="0"/>
              <a:t>(2) No confusion about whom those privileged parties are (authenticity).</a:t>
            </a:r>
            <a:endParaRPr lang="en-US" sz="2000" b="1" dirty="0"/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3032125" y="533400"/>
            <a:ext cx="31781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Basic Security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4B964A6-E32F-43E4-B8BF-33ADBC6F354D}" type="slidenum">
              <a:rPr lang="en-US"/>
              <a:pPr/>
              <a:t>57</a:t>
            </a:fld>
            <a:endParaRPr lang="en-US"/>
          </a:p>
        </p:txBody>
      </p:sp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5578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b="1" dirty="0"/>
              <a:t>Message authentication</a:t>
            </a:r>
          </a:p>
          <a:p>
            <a:pPr marL="457200" indent="-457200"/>
            <a:r>
              <a:rPr lang="en-US" sz="2000" dirty="0"/>
              <a:t>Evidence regarding the true source of information:</a:t>
            </a:r>
          </a:p>
          <a:p>
            <a:pPr marL="457200" indent="-457200"/>
            <a:r>
              <a:rPr lang="en-US" sz="2000" dirty="0"/>
              <a:t>(1) 	No undetectable modifications, deletions, and injections of messages by external parties (data integrity);</a:t>
            </a:r>
          </a:p>
          <a:p>
            <a:pPr marL="457200" indent="-457200"/>
            <a:r>
              <a:rPr lang="en-US" sz="2000" dirty="0"/>
              <a:t>(2) 	No confusion about who originated the message (source authenticity).  </a:t>
            </a:r>
          </a:p>
          <a:p>
            <a:pPr marL="457200" indent="-457200"/>
            <a:endParaRPr lang="en-US" sz="2000" i="1" dirty="0"/>
          </a:p>
          <a:p>
            <a:pPr marL="457200" indent="-457200"/>
            <a:r>
              <a:rPr lang="en-US" sz="2000" u="sng" dirty="0"/>
              <a:t>Realizations: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Keyed </a:t>
            </a:r>
            <a:r>
              <a:rPr lang="en-US" sz="2000" i="1" dirty="0"/>
              <a:t>hash function </a:t>
            </a:r>
            <a:r>
              <a:rPr lang="en-US" sz="2000" dirty="0"/>
              <a:t>(</a:t>
            </a:r>
            <a:r>
              <a:rPr lang="en-US" sz="2000" i="1" dirty="0"/>
              <a:t>or Hash Message Authentication Code </a:t>
            </a:r>
            <a:r>
              <a:rPr lang="en-US" sz="2000" dirty="0"/>
              <a:t>(</a:t>
            </a:r>
            <a:r>
              <a:rPr lang="en-US" sz="2000" i="1" dirty="0"/>
              <a:t>HMAC</a:t>
            </a:r>
            <a:r>
              <a:rPr lang="en-US" sz="2000" dirty="0" smtClean="0"/>
              <a:t>))</a:t>
            </a:r>
            <a:endParaRPr lang="en-US" sz="2000" dirty="0"/>
          </a:p>
          <a:p>
            <a:pPr marL="457200" indent="-457200"/>
            <a:r>
              <a:rPr lang="en-US" sz="2000" dirty="0"/>
              <a:t>Mapping of arbitrary messages (of any length) to </a:t>
            </a:r>
            <a:r>
              <a:rPr lang="en-US" sz="2000" i="1" dirty="0"/>
              <a:t>compact representative image</a:t>
            </a:r>
          </a:p>
          <a:p>
            <a:pPr marL="457200" indent="-457200"/>
            <a:r>
              <a:rPr lang="en-US" sz="2000" dirty="0"/>
              <a:t>hereof, using a secret key.</a:t>
            </a:r>
          </a:p>
          <a:p>
            <a:pPr marL="457200" indent="-457200"/>
            <a:r>
              <a:rPr lang="en-US" sz="2000" dirty="0"/>
              <a:t>(1) 	Data integrity, since difficult to find distinct messages with same MAC value.</a:t>
            </a:r>
          </a:p>
          <a:p>
            <a:pPr marL="457200" indent="-457200"/>
            <a:r>
              <a:rPr lang="en-US" sz="2000" dirty="0"/>
              <a:t>(2) 	Source authentication, since only parties that share the secret key can produce</a:t>
            </a:r>
          </a:p>
          <a:p>
            <a:pPr marL="457200" indent="-457200"/>
            <a:r>
              <a:rPr lang="en-US" sz="2000" dirty="0"/>
              <a:t>       MAC-value (assuming there is no confusion about who has access to this key).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Un-keyed </a:t>
            </a:r>
            <a:r>
              <a:rPr lang="en-US" sz="2000" i="1" dirty="0"/>
              <a:t>hash </a:t>
            </a:r>
            <a:r>
              <a:rPr lang="en-US" sz="2000" i="1" dirty="0" smtClean="0"/>
              <a:t>function</a:t>
            </a:r>
            <a:endParaRPr lang="en-US" sz="2000" i="1" dirty="0"/>
          </a:p>
          <a:p>
            <a:pPr marL="457200" indent="-457200"/>
            <a:r>
              <a:rPr lang="en-US" sz="2000" dirty="0"/>
              <a:t>Mapping of arbitrary messages (of any length) to </a:t>
            </a:r>
            <a:r>
              <a:rPr lang="en-US" sz="2000" i="1" dirty="0"/>
              <a:t>compact representative image</a:t>
            </a:r>
          </a:p>
          <a:p>
            <a:pPr marL="457200" indent="-457200"/>
            <a:r>
              <a:rPr lang="en-US" sz="2000" dirty="0"/>
              <a:t>hereof (digital fingerprint, or message digest), without secret key.</a:t>
            </a:r>
          </a:p>
          <a:p>
            <a:pPr marL="457200" indent="-457200"/>
            <a:r>
              <a:rPr lang="en-US" sz="2000" dirty="0"/>
              <a:t>(1) 	Data integrity, since difficult to find distinct messages with same hash value.</a:t>
            </a:r>
          </a:p>
          <a:p>
            <a:pPr marL="457200" indent="-457200"/>
            <a:r>
              <a:rPr lang="en-US" sz="2000" dirty="0"/>
              <a:t>(2) 	Source authentication, </a:t>
            </a:r>
            <a:r>
              <a:rPr lang="en-US" sz="2000" i="1" dirty="0"/>
              <a:t>only if</a:t>
            </a:r>
            <a:r>
              <a:rPr lang="en-US" sz="2000" dirty="0"/>
              <a:t> message digest is communicated authentically.</a:t>
            </a:r>
            <a:endParaRPr lang="en-US" sz="2000" b="1" dirty="0"/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1200150" y="533400"/>
            <a:ext cx="68818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Cryptographic Building Blocks - Authentication 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00D76F4-4FC2-417B-85A2-A3A7558EA251}" type="slidenum">
              <a:rPr lang="en-US"/>
              <a:pPr/>
              <a:t>58</a:t>
            </a:fld>
            <a:endParaRPr lang="en-US"/>
          </a:p>
        </p:txBody>
      </p:sp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3749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b="1" dirty="0"/>
              <a:t>Entity authentication</a:t>
            </a:r>
          </a:p>
          <a:p>
            <a:pPr marL="457200" indent="-457200"/>
            <a:r>
              <a:rPr lang="en-US" sz="2000" dirty="0"/>
              <a:t>Evidence regarding the true identity of entities and on their active involvement:</a:t>
            </a:r>
          </a:p>
          <a:p>
            <a:pPr marL="457200" indent="-457200"/>
            <a:r>
              <a:rPr lang="en-US" sz="2000" dirty="0"/>
              <a:t>(1) 	No confusion about whom an entity is really communicating with (authenticity);</a:t>
            </a:r>
          </a:p>
          <a:p>
            <a:pPr marL="457200" indent="-457200"/>
            <a:r>
              <a:rPr lang="en-US" sz="2000" dirty="0"/>
              <a:t>(2) 	Proof that entity is actively participating in communications (i.e., is ‘alive’).</a:t>
            </a:r>
          </a:p>
          <a:p>
            <a:pPr marL="457200" indent="-457200"/>
            <a:endParaRPr lang="en-US" sz="2000" i="1" dirty="0"/>
          </a:p>
          <a:p>
            <a:pPr marL="457200" indent="-457200"/>
            <a:r>
              <a:rPr lang="en-US" sz="2000" u="sng" dirty="0"/>
              <a:t>Realizations: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Entity </a:t>
            </a:r>
            <a:r>
              <a:rPr lang="en-US" sz="2000" i="1" dirty="0"/>
              <a:t>authentication protocol (</a:t>
            </a:r>
            <a:r>
              <a:rPr lang="en-US" sz="2000" i="1" dirty="0" smtClean="0"/>
              <a:t>challenge/response </a:t>
            </a:r>
            <a:r>
              <a:rPr lang="en-US" sz="2000" i="1" dirty="0"/>
              <a:t>protocol</a:t>
            </a:r>
            <a:r>
              <a:rPr lang="en-US" sz="2000" i="1" dirty="0" smtClean="0"/>
              <a:t>)</a:t>
            </a:r>
            <a:endParaRPr lang="en-US" sz="2000" dirty="0"/>
          </a:p>
          <a:p>
            <a:pPr marL="457200" indent="-457200"/>
            <a:r>
              <a:rPr lang="en-US" sz="2000" dirty="0"/>
              <a:t>(1) 	Source authentication, since only parties that share the secret key can produce</a:t>
            </a:r>
          </a:p>
          <a:p>
            <a:pPr marL="457200" indent="-457200"/>
            <a:r>
              <a:rPr lang="en-US" sz="2000" dirty="0"/>
              <a:t>        proper responses to unpredictable challenges (assuming there is no confusion</a:t>
            </a:r>
          </a:p>
          <a:p>
            <a:pPr marL="457200" indent="-457200"/>
            <a:r>
              <a:rPr lang="en-US" sz="2000" dirty="0"/>
              <a:t>        about who has access to this key).</a:t>
            </a:r>
          </a:p>
          <a:p>
            <a:pPr marL="457200" indent="-457200"/>
            <a:r>
              <a:rPr lang="en-US" sz="2000" dirty="0"/>
              <a:t>(2) 	Aliveness, since challenge messages are unpredictable and never repeated.</a:t>
            </a:r>
          </a:p>
          <a:p>
            <a:pPr marL="457200" indent="-457200"/>
            <a:r>
              <a:rPr lang="en-US" sz="2000" dirty="0"/>
              <a:t>       (Hence, replaying previously recorded protocol messages does not leak info.)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1200150" y="533400"/>
            <a:ext cx="68818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Cryptographic Building Blocks - Authentication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2DEE5C4-8279-4F01-8FFF-3D5154869DD2}" type="slidenum">
              <a:rPr lang="en-US"/>
              <a:pPr/>
              <a:t>59</a:t>
            </a:fld>
            <a:endParaRPr lang="en-US"/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0" y="927100"/>
            <a:ext cx="9144000" cy="5883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b="1" dirty="0"/>
              <a:t>Secrecy</a:t>
            </a:r>
          </a:p>
          <a:p>
            <a:pPr marL="457200" indent="-457200"/>
            <a:r>
              <a:rPr lang="en-US" sz="2000" dirty="0"/>
              <a:t>Prevention of external parties from learning the contents of information </a:t>
            </a:r>
          </a:p>
          <a:p>
            <a:pPr marL="457200" indent="-457200"/>
            <a:r>
              <a:rPr lang="en-US" sz="2000" dirty="0"/>
              <a:t>exchanges:</a:t>
            </a:r>
          </a:p>
          <a:p>
            <a:pPr marL="457200" indent="-457200"/>
            <a:r>
              <a:rPr lang="en-US" sz="2000" dirty="0"/>
              <a:t>(1) 	Logical separation of messages between parties that may have access to info</a:t>
            </a:r>
          </a:p>
          <a:p>
            <a:pPr marL="457200" indent="-457200"/>
            <a:r>
              <a:rPr lang="en-US" sz="2000" dirty="0"/>
              <a:t>       and those that do not.</a:t>
            </a:r>
          </a:p>
          <a:p>
            <a:pPr marL="457200" indent="-457200"/>
            <a:r>
              <a:rPr lang="en-US" sz="2000" dirty="0"/>
              <a:t>(2) 	No confusion about whom those privileged parties are (authenticity).</a:t>
            </a:r>
          </a:p>
          <a:p>
            <a:pPr marL="457200" indent="-457200"/>
            <a:endParaRPr lang="en-US" sz="2000" i="1" dirty="0"/>
          </a:p>
          <a:p>
            <a:pPr marL="457200" indent="-457200"/>
            <a:r>
              <a:rPr lang="en-US" sz="2000" u="sng" dirty="0"/>
              <a:t>Realizations: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Symmetric-key cryptography</a:t>
            </a:r>
            <a:endParaRPr lang="en-US" sz="2000" dirty="0"/>
          </a:p>
          <a:p>
            <a:pPr marL="457200" indent="-457200"/>
            <a:r>
              <a:rPr lang="en-US" sz="2000" dirty="0"/>
              <a:t>Logical separation of information, since only parties that share the secret key can</a:t>
            </a:r>
          </a:p>
          <a:p>
            <a:pPr marL="457200" indent="-457200"/>
            <a:r>
              <a:rPr lang="en-US" sz="2000" dirty="0"/>
              <a:t>learn the contents hereof (assuming there is no confusion about who has access to</a:t>
            </a:r>
          </a:p>
          <a:p>
            <a:pPr marL="457200" indent="-457200"/>
            <a:r>
              <a:rPr lang="en-US" sz="2000" dirty="0"/>
              <a:t>this key). Note that the symmetric key is used both for encryption and for decryption.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Public </a:t>
            </a:r>
            <a:r>
              <a:rPr lang="en-US" sz="2000" i="1" dirty="0"/>
              <a:t>key </a:t>
            </a:r>
            <a:r>
              <a:rPr lang="en-US" sz="2000" i="1" dirty="0" smtClean="0"/>
              <a:t>cryptography</a:t>
            </a:r>
            <a:endParaRPr lang="en-US" sz="2000" i="1" dirty="0"/>
          </a:p>
          <a:p>
            <a:pPr marL="457200" indent="-457200"/>
            <a:r>
              <a:rPr lang="en-US" sz="2000" dirty="0"/>
              <a:t>Logical separation of information, since only parties that have access to the private</a:t>
            </a:r>
          </a:p>
          <a:p>
            <a:pPr marL="457200" indent="-457200"/>
            <a:r>
              <a:rPr lang="en-US" sz="2000" dirty="0"/>
              <a:t>decryption key can learn the content of encrypted messages (assuming there is no</a:t>
            </a:r>
          </a:p>
          <a:p>
            <a:pPr marL="457200" indent="-457200"/>
            <a:r>
              <a:rPr lang="en-US" sz="2000" dirty="0"/>
              <a:t>confusion about who has access to this private key). Note that any party may obtain</a:t>
            </a:r>
          </a:p>
          <a:p>
            <a:pPr marL="457200" indent="-457200"/>
            <a:r>
              <a:rPr lang="en-US" sz="2000" dirty="0"/>
              <a:t>access to the public encryption key, since it does not reveal the decryption key.</a:t>
            </a:r>
          </a:p>
          <a:p>
            <a:pPr marL="457200" indent="-457200"/>
            <a:endParaRPr lang="en-US" sz="2000" dirty="0"/>
          </a:p>
          <a:p>
            <a:pPr marL="457200" indent="-457200"/>
            <a:endParaRPr lang="en-US" sz="2000" dirty="0"/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1889125" y="533400"/>
            <a:ext cx="54991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Cryptographic Building Blocks - Secrecy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loud 59"/>
          <p:cNvSpPr/>
          <p:nvPr/>
        </p:nvSpPr>
        <p:spPr bwMode="auto">
          <a:xfrm>
            <a:off x="3657600" y="2743200"/>
            <a:ext cx="2743200" cy="3429000"/>
          </a:xfrm>
          <a:prstGeom prst="cloud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6,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56454" y="533400"/>
            <a:ext cx="737721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Network Joining –  </a:t>
            </a:r>
            <a:r>
              <a:rPr lang="en-US" sz="2400" b="1" i="1" dirty="0" smtClean="0"/>
              <a:t>only</a:t>
            </a:r>
            <a:r>
              <a:rPr lang="en-US" sz="2400" b="1" dirty="0" smtClean="0"/>
              <a:t> Authorization by Third Party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Device Enrolment Steps:</a:t>
            </a:r>
          </a:p>
          <a:p>
            <a:pPr marL="174625" indent="-174625"/>
            <a:r>
              <a:rPr lang="en-CA" sz="1600" i="1" dirty="0" smtClean="0"/>
              <a:t>Device authentication. </a:t>
            </a:r>
            <a:r>
              <a:rPr lang="en-CA" sz="1600" dirty="0" smtClean="0"/>
              <a:t>Client A and Access Point B authenticate each other and establish a shared key (so as to ensure on-going authenticated communications). </a:t>
            </a:r>
            <a:r>
              <a:rPr lang="en-CA" sz="1600" i="1" dirty="0" smtClean="0"/>
              <a:t>This may involve server KDC as third party.</a:t>
            </a:r>
          </a:p>
          <a:p>
            <a:pPr marL="174625" indent="-174625"/>
            <a:r>
              <a:rPr lang="en-CA" sz="1600" i="1" dirty="0" smtClean="0"/>
              <a:t>Authorization.</a:t>
            </a:r>
            <a:r>
              <a:rPr lang="en-CA" sz="1600" dirty="0" smtClean="0"/>
              <a:t> Access Point B decides on whether/how to authorize device A (if denied, this may result in loss of bandwidth). </a:t>
            </a:r>
            <a:r>
              <a:rPr lang="en-CA" sz="1600" i="1" dirty="0" smtClean="0"/>
              <a:t>Authorization decision may be delegated to server KDC or other 3</a:t>
            </a:r>
            <a:r>
              <a:rPr lang="en-CA" sz="1600" i="1" baseline="30000" dirty="0" smtClean="0"/>
              <a:t>rd</a:t>
            </a:r>
            <a:r>
              <a:rPr lang="en-CA" sz="1600" i="1" dirty="0" smtClean="0"/>
              <a:t>-party device.</a:t>
            </a:r>
          </a:p>
          <a:p>
            <a:pPr marL="174625" indent="-174625"/>
            <a:r>
              <a:rPr lang="en-CA" sz="1600" i="1" dirty="0" smtClean="0"/>
              <a:t>Configuration/</a:t>
            </a:r>
            <a:r>
              <a:rPr lang="en-CA" sz="1600" i="1" dirty="0" err="1" smtClean="0"/>
              <a:t>Parameterization.</a:t>
            </a:r>
            <a:r>
              <a:rPr lang="en-CA" sz="1600" dirty="0" err="1" smtClean="0"/>
              <a:t>Access</a:t>
            </a:r>
            <a:r>
              <a:rPr lang="en-CA" sz="1600" dirty="0" smtClean="0"/>
              <a:t> Point B distributes configuration information to Client A, such as </a:t>
            </a:r>
            <a:r>
              <a:rPr lang="en-CA" sz="1600" dirty="0" smtClean="0">
                <a:sym typeface="Symbol"/>
              </a:rPr>
              <a:t> IP address assignment info;  Bandwidth/usage constraints;  Scheduling info (including on re-authentication policy details). </a:t>
            </a:r>
            <a:r>
              <a:rPr lang="en-CA" sz="1600" i="1" dirty="0" smtClean="0">
                <a:sym typeface="Symbol"/>
              </a:rPr>
              <a:t>This may originate from other network devices, for which it acts as proxy.</a:t>
            </a:r>
            <a:endParaRPr lang="en-CA" sz="1600" i="1" dirty="0" smtClean="0"/>
          </a:p>
          <a:p>
            <a:pPr marL="174625" indent="-174625"/>
            <a:r>
              <a:rPr lang="en-CA" sz="1600" b="1" dirty="0" smtClean="0"/>
              <a:t>Sequential Enrolment vs. Combined Steps</a:t>
            </a:r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r>
              <a:rPr lang="en-CA" sz="1600" u="sng" dirty="0" smtClean="0"/>
              <a:t>Aggressive scheme:</a:t>
            </a:r>
            <a:r>
              <a:rPr lang="en-CA" sz="1600" dirty="0" smtClean="0"/>
              <a:t> Initiate authorization/configuration processes as soon as (presumed) device identity</a:t>
            </a:r>
          </a:p>
          <a:p>
            <a:pPr marL="174625" indent="-174625"/>
            <a:r>
              <a:rPr lang="en-CA" sz="1600" dirty="0" smtClean="0"/>
              <a:t>becomes available (invisible to Client A). Access Point B can deny bandwidth if authorization negative.</a:t>
            </a:r>
          </a:p>
          <a:p>
            <a:pPr marL="174625" indent="-174625"/>
            <a:r>
              <a:rPr lang="en-CA" sz="1600" u="sng" dirty="0" smtClean="0"/>
              <a:t>Note:</a:t>
            </a:r>
            <a:r>
              <a:rPr lang="en-CA" sz="1600" dirty="0" smtClean="0"/>
              <a:t> Communication of configuration info depends on secure channel with Client A.</a:t>
            </a:r>
            <a:endParaRPr lang="en-CA" sz="1600" u="sng" dirty="0" smtClean="0"/>
          </a:p>
        </p:txBody>
      </p:sp>
      <p:sp>
        <p:nvSpPr>
          <p:cNvPr id="96" name="TextBox 95"/>
          <p:cNvSpPr txBox="1"/>
          <p:nvPr/>
        </p:nvSpPr>
        <p:spPr>
          <a:xfrm>
            <a:off x="5943600" y="4419600"/>
            <a:ext cx="2969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subscription credentials for WiFi access</a:t>
            </a:r>
            <a:endParaRPr lang="en-CA" dirty="0"/>
          </a:p>
        </p:txBody>
      </p:sp>
      <p:sp>
        <p:nvSpPr>
          <p:cNvPr id="97" name="TextBox 96"/>
          <p:cNvSpPr txBox="1"/>
          <p:nvPr/>
        </p:nvSpPr>
        <p:spPr>
          <a:xfrm>
            <a:off x="5943600" y="3962400"/>
            <a:ext cx="1847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IP address assignment</a:t>
            </a:r>
            <a:endParaRPr lang="en-CA" dirty="0"/>
          </a:p>
        </p:txBody>
      </p:sp>
      <p:grpSp>
        <p:nvGrpSpPr>
          <p:cNvPr id="6" name="Group 59"/>
          <p:cNvGrpSpPr/>
          <p:nvPr/>
        </p:nvGrpSpPr>
        <p:grpSpPr>
          <a:xfrm>
            <a:off x="228600" y="3124200"/>
            <a:ext cx="5561341" cy="2514600"/>
            <a:chOff x="228600" y="3124200"/>
            <a:chExt cx="5561341" cy="2514600"/>
          </a:xfrm>
        </p:grpSpPr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228600" y="3505200"/>
              <a:ext cx="457200" cy="304800"/>
              <a:chOff x="816" y="912"/>
              <a:chExt cx="288" cy="192"/>
            </a:xfrm>
          </p:grpSpPr>
          <p:sp>
            <p:nvSpPr>
              <p:cNvPr id="2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2057400" y="3505200"/>
              <a:ext cx="457200" cy="304800"/>
              <a:chOff x="816" y="912"/>
              <a:chExt cx="288" cy="192"/>
            </a:xfrm>
          </p:grpSpPr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8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457200" y="4114800"/>
              <a:ext cx="18288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5029199" y="3124200"/>
              <a:ext cx="704850" cy="304800"/>
              <a:chOff x="1536" y="672"/>
              <a:chExt cx="444" cy="192"/>
            </a:xfrm>
          </p:grpSpPr>
          <p:sp>
            <p:nvSpPr>
              <p:cNvPr id="31" name="Rectangle 10"/>
              <p:cNvSpPr>
                <a:spLocks noChangeArrowheads="1"/>
              </p:cNvSpPr>
              <p:nvPr/>
            </p:nvSpPr>
            <p:spPr bwMode="auto">
              <a:xfrm>
                <a:off x="1536" y="672"/>
                <a:ext cx="444" cy="19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2" name="Text Box 11"/>
              <p:cNvSpPr txBox="1">
                <a:spLocks noChangeArrowheads="1"/>
              </p:cNvSpPr>
              <p:nvPr/>
            </p:nvSpPr>
            <p:spPr bwMode="auto">
              <a:xfrm>
                <a:off x="1584" y="67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CA</a:t>
                </a:r>
                <a:endParaRPr lang="en-US" i="1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838200" y="38100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>
              <a:off x="22860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286000" y="4343400"/>
              <a:ext cx="21336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2743200" y="4038600"/>
              <a:ext cx="10326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Authorization</a:t>
              </a:r>
              <a:endParaRPr lang="en-CA" i="1" dirty="0"/>
            </a:p>
          </p:txBody>
        </p:sp>
        <p:cxnSp>
          <p:nvCxnSpPr>
            <p:cNvPr id="43" name="Straight Connector 42"/>
            <p:cNvCxnSpPr>
              <a:stCxn id="22" idx="2"/>
            </p:cNvCxnSpPr>
            <p:nvPr/>
          </p:nvCxnSpPr>
          <p:spPr bwMode="auto">
            <a:xfrm>
              <a:off x="4572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2286000" y="4724400"/>
              <a:ext cx="2286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2743200" y="4419600"/>
              <a:ext cx="10502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Configuration</a:t>
              </a:r>
              <a:endParaRPr lang="en-CA" i="1" dirty="0"/>
            </a:p>
          </p:txBody>
        </p: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5029200" y="3962400"/>
              <a:ext cx="760741" cy="304800"/>
              <a:chOff x="816" y="912"/>
              <a:chExt cx="302" cy="192"/>
            </a:xfrm>
          </p:grpSpPr>
          <p:sp>
            <p:nvSpPr>
              <p:cNvPr id="5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Routing</a:t>
                </a:r>
                <a:endParaRPr lang="en-US" i="1" dirty="0"/>
              </a:p>
            </p:txBody>
          </p:sp>
        </p:grpSp>
        <p:cxnSp>
          <p:nvCxnSpPr>
            <p:cNvPr id="54" name="Straight Connector 53"/>
            <p:cNvCxnSpPr/>
            <p:nvPr/>
          </p:nvCxnSpPr>
          <p:spPr bwMode="auto">
            <a:xfrm>
              <a:off x="4572000" y="3276600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4572000" y="45720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4572000" y="41148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1" name="Group 9"/>
            <p:cNvGrpSpPr>
              <a:grpSpLocks/>
            </p:cNvGrpSpPr>
            <p:nvPr/>
          </p:nvGrpSpPr>
          <p:grpSpPr bwMode="auto">
            <a:xfrm>
              <a:off x="5029200" y="4419600"/>
              <a:ext cx="760741" cy="304800"/>
              <a:chOff x="816" y="912"/>
              <a:chExt cx="302" cy="192"/>
            </a:xfrm>
          </p:grpSpPr>
          <p:sp>
            <p:nvSpPr>
              <p:cNvPr id="74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ISP</a:t>
                </a:r>
                <a:endParaRPr lang="en-US" i="1" dirty="0"/>
              </a:p>
            </p:txBody>
          </p:sp>
        </p:grpSp>
        <p:cxnSp>
          <p:nvCxnSpPr>
            <p:cNvPr id="76" name="Straight Connector 75"/>
            <p:cNvCxnSpPr/>
            <p:nvPr/>
          </p:nvCxnSpPr>
          <p:spPr bwMode="auto">
            <a:xfrm>
              <a:off x="4572000" y="50292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2" name="Group 9"/>
            <p:cNvGrpSpPr>
              <a:grpSpLocks/>
            </p:cNvGrpSpPr>
            <p:nvPr/>
          </p:nvGrpSpPr>
          <p:grpSpPr bwMode="auto">
            <a:xfrm>
              <a:off x="5029200" y="4876800"/>
              <a:ext cx="760741" cy="304800"/>
              <a:chOff x="816" y="912"/>
              <a:chExt cx="302" cy="192"/>
            </a:xfrm>
          </p:grpSpPr>
          <p:sp>
            <p:nvSpPr>
              <p:cNvPr id="78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Gateway</a:t>
                </a:r>
                <a:endParaRPr lang="en-US" i="1" dirty="0"/>
              </a:p>
            </p:txBody>
          </p:sp>
        </p:grpSp>
        <p:cxnSp>
          <p:nvCxnSpPr>
            <p:cNvPr id="81" name="Straight Arrow Connector 80"/>
            <p:cNvCxnSpPr/>
            <p:nvPr/>
          </p:nvCxnSpPr>
          <p:spPr bwMode="auto">
            <a:xfrm flipH="1">
              <a:off x="457200" y="4495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 flipH="1">
              <a:off x="457200" y="4876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4572000" y="54864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3" name="Rectangle 10"/>
            <p:cNvSpPr>
              <a:spLocks noChangeArrowheads="1"/>
            </p:cNvSpPr>
            <p:nvPr/>
          </p:nvSpPr>
          <p:spPr bwMode="auto">
            <a:xfrm>
              <a:off x="5029200" y="5334000"/>
              <a:ext cx="725475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4572000" y="3657600"/>
              <a:ext cx="0" cy="1828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3" name="Group 9"/>
            <p:cNvGrpSpPr>
              <a:grpSpLocks/>
            </p:cNvGrpSpPr>
            <p:nvPr/>
          </p:nvGrpSpPr>
          <p:grpSpPr bwMode="auto">
            <a:xfrm>
              <a:off x="5029200" y="3505202"/>
              <a:ext cx="722313" cy="306388"/>
              <a:chOff x="1248" y="912"/>
              <a:chExt cx="455" cy="193"/>
            </a:xfrm>
          </p:grpSpPr>
          <p:sp>
            <p:nvSpPr>
              <p:cNvPr id="55" name="Rectangle 10"/>
              <p:cNvSpPr>
                <a:spLocks noChangeArrowheads="1"/>
              </p:cNvSpPr>
              <p:nvPr/>
            </p:nvSpPr>
            <p:spPr bwMode="auto">
              <a:xfrm>
                <a:off x="1248" y="912"/>
                <a:ext cx="455" cy="193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6" name="Text Box 11"/>
              <p:cNvSpPr txBox="1">
                <a:spLocks noChangeArrowheads="1"/>
              </p:cNvSpPr>
              <p:nvPr/>
            </p:nvSpPr>
            <p:spPr bwMode="auto">
              <a:xfrm>
                <a:off x="1248" y="912"/>
                <a:ext cx="43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Author.</a:t>
                </a:r>
                <a:endParaRPr lang="en-US" i="1" dirty="0"/>
              </a:p>
            </p:txBody>
          </p:sp>
        </p:grpSp>
        <p:cxnSp>
          <p:nvCxnSpPr>
            <p:cNvPr id="59" name="Straight Connector 58"/>
            <p:cNvCxnSpPr/>
            <p:nvPr/>
          </p:nvCxnSpPr>
          <p:spPr bwMode="auto">
            <a:xfrm>
              <a:off x="4572000" y="36576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1" name="TextBox 60"/>
          <p:cNvSpPr txBox="1"/>
          <p:nvPr/>
        </p:nvSpPr>
        <p:spPr>
          <a:xfrm>
            <a:off x="5943600" y="3505200"/>
            <a:ext cx="30051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check identity with white list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A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S?</a:t>
            </a:r>
            <a:r>
              <a:rPr lang="en-CA" dirty="0" smtClean="0">
                <a:sym typeface="Symbol"/>
              </a:rPr>
              <a:t>)</a:t>
            </a:r>
          </a:p>
          <a:p>
            <a:r>
              <a:rPr lang="en-CA" dirty="0" smtClean="0">
                <a:sym typeface="Symbol"/>
              </a:rPr>
              <a:t>		      </a:t>
            </a:r>
            <a:r>
              <a:rPr lang="en-CA" dirty="0" smtClean="0"/>
              <a:t>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B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Ŝ?</a:t>
            </a:r>
            <a:r>
              <a:rPr lang="en-CA" dirty="0" smtClean="0">
                <a:sym typeface="Symbol"/>
              </a:rPr>
              <a:t>)</a:t>
            </a:r>
            <a:endParaRPr lang="en-CA" dirty="0" smtClean="0"/>
          </a:p>
          <a:p>
            <a:endParaRPr lang="en-CA" dirty="0" smtClean="0">
              <a:sym typeface="Symbol"/>
            </a:endParaRPr>
          </a:p>
          <a:p>
            <a:r>
              <a:rPr lang="en-CA" dirty="0" smtClean="0">
                <a:sym typeface="Symbol"/>
              </a:rPr>
              <a:t>		   </a:t>
            </a:r>
            <a:endParaRPr lang="en-CA" dirty="0"/>
          </a:p>
        </p:txBody>
      </p:sp>
      <p:sp>
        <p:nvSpPr>
          <p:cNvPr id="57" name="Rounded Rectangular Callout 56"/>
          <p:cNvSpPr/>
          <p:nvPr/>
        </p:nvSpPr>
        <p:spPr bwMode="auto">
          <a:xfrm>
            <a:off x="2514600" y="3657600"/>
            <a:ext cx="2209800" cy="381000"/>
          </a:xfrm>
          <a:prstGeom prst="wedgeRoundRectCallou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B:   Query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CA" sz="12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</a:rPr>
              <a:t>{</a:t>
            </a:r>
            <a:r>
              <a:rPr kumimoji="0" lang="en-CA" sz="1200" b="1" i="1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ID</a:t>
            </a:r>
            <a:r>
              <a:rPr kumimoji="0" lang="en-CA" sz="1200" b="1" u="none" strike="noStrike" cap="none" normalizeH="0" baseline="-2500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A</a:t>
            </a:r>
            <a:r>
              <a:rPr lang="en-CA" b="1" i="1" dirty="0" smtClean="0">
                <a:solidFill>
                  <a:schemeClr val="accent6"/>
                </a:solidFill>
                <a:latin typeface="Times New Roman" pitchFamily="18" charset="0"/>
              </a:rPr>
              <a:t>, ID</a:t>
            </a:r>
            <a:r>
              <a:rPr lang="en-CA" b="1" baseline="-25000" dirty="0" smtClean="0">
                <a:solidFill>
                  <a:schemeClr val="accent6"/>
                </a:solidFill>
                <a:latin typeface="Times New Roman" pitchFamily="18" charset="0"/>
              </a:rPr>
              <a:t>B</a:t>
            </a:r>
            <a:r>
              <a:rPr lang="en-CA" dirty="0" smtClean="0">
                <a:latin typeface="Times New Roman" pitchFamily="18" charset="0"/>
              </a:rPr>
              <a:t>}</a:t>
            </a:r>
            <a:endParaRPr kumimoji="0" lang="en-CA" sz="12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58" name="Rounded Rectangular Callout 57"/>
          <p:cNvSpPr/>
          <p:nvPr/>
        </p:nvSpPr>
        <p:spPr bwMode="auto">
          <a:xfrm>
            <a:off x="2057400" y="4953000"/>
            <a:ext cx="2209800" cy="457200"/>
          </a:xfrm>
          <a:prstGeom prst="wedgeRoundRectCallout">
            <a:avLst>
              <a:gd name="adj1" fmla="val -31096"/>
              <a:gd name="adj2" fmla="val -180358"/>
              <a:gd name="adj3" fmla="val 16667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Response {</a:t>
            </a:r>
            <a:r>
              <a: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(</a:t>
            </a:r>
            <a:r>
              <a:rPr kumimoji="0" lang="en-CA" sz="1200" b="1" i="1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ID</a:t>
            </a:r>
            <a:r>
              <a:rPr kumimoji="0" lang="en-CA" sz="1200" b="1" u="none" strike="noStrike" cap="none" normalizeH="0" baseline="-2500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A</a:t>
            </a:r>
            <a:r>
              <a:rPr kumimoji="0" lang="en-CA" sz="1200" b="1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,</a:t>
            </a:r>
            <a:r>
              <a:rPr kumimoji="0" lang="en-CA" sz="1200" b="1" i="0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 </a:t>
            </a:r>
            <a:r>
              <a:rPr kumimoji="0" lang="en-CA" sz="1200" b="1" i="1" u="none" strike="noStrike" cap="none" normalizeH="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Credentials</a:t>
            </a:r>
            <a:r>
              <a:rPr kumimoji="0" lang="en-CA" sz="1200" b="1" i="0" u="none" strike="noStrike" cap="none" normalizeH="0" baseline="-2500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A</a:t>
            </a:r>
            <a:r>
              <a:rPr kumimoji="0" lang="en-CA" sz="12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),</a:t>
            </a:r>
          </a:p>
          <a:p>
            <a:pPr algn="ctr"/>
            <a:r>
              <a:rPr lang="en-CA" b="1" dirty="0" smtClean="0">
                <a:solidFill>
                  <a:schemeClr val="accent2"/>
                </a:solidFill>
                <a:latin typeface="Times New Roman" pitchFamily="18" charset="0"/>
              </a:rPr>
              <a:t>                  (</a:t>
            </a:r>
            <a:r>
              <a:rPr lang="en-CA" b="1" i="1" dirty="0" smtClean="0">
                <a:solidFill>
                  <a:schemeClr val="accent2"/>
                </a:solidFill>
                <a:latin typeface="Times New Roman" pitchFamily="18" charset="0"/>
              </a:rPr>
              <a:t>ID</a:t>
            </a:r>
            <a:r>
              <a:rPr lang="en-CA" b="1" baseline="-25000" dirty="0" smtClean="0">
                <a:solidFill>
                  <a:schemeClr val="accent2"/>
                </a:solidFill>
                <a:latin typeface="Times New Roman" pitchFamily="18" charset="0"/>
              </a:rPr>
              <a:t>B</a:t>
            </a:r>
            <a:r>
              <a:rPr lang="en-CA" b="1" dirty="0" smtClean="0">
                <a:solidFill>
                  <a:schemeClr val="accent2"/>
                </a:solidFill>
                <a:latin typeface="Times New Roman" pitchFamily="18" charset="0"/>
              </a:rPr>
              <a:t>, </a:t>
            </a:r>
            <a:r>
              <a:rPr lang="en-CA" b="1" i="1" dirty="0" err="1" smtClean="0">
                <a:solidFill>
                  <a:schemeClr val="accent2"/>
                </a:solidFill>
                <a:latin typeface="Times New Roman" pitchFamily="18" charset="0"/>
              </a:rPr>
              <a:t>Credentials</a:t>
            </a:r>
            <a:r>
              <a:rPr lang="en-CA" b="1" baseline="-25000" dirty="0" err="1" smtClean="0">
                <a:solidFill>
                  <a:schemeClr val="accent2"/>
                </a:solidFill>
                <a:latin typeface="Times New Roman" pitchFamily="18" charset="0"/>
              </a:rPr>
              <a:t>B</a:t>
            </a:r>
            <a:r>
              <a:rPr lang="en-CA" b="1" dirty="0" smtClean="0">
                <a:solidFill>
                  <a:schemeClr val="accent2"/>
                </a:solidFill>
                <a:latin typeface="Times New Roman" pitchFamily="18" charset="0"/>
              </a:rPr>
              <a:t>)</a:t>
            </a:r>
            <a:r>
              <a:rPr lang="en-CA" dirty="0" smtClean="0">
                <a:latin typeface="Times New Roman" pitchFamily="18" charset="0"/>
              </a:rPr>
              <a:t>}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baseline="0" dirty="0" smtClean="0">
                <a:latin typeface="Times New Roman" pitchFamily="18" charset="0"/>
              </a:rPr>
              <a:t> 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38944" y="6475413"/>
            <a:ext cx="636270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  <p:cxnSp>
        <p:nvCxnSpPr>
          <p:cNvPr id="62" name="Straight Connector 61"/>
          <p:cNvCxnSpPr/>
          <p:nvPr/>
        </p:nvCxnSpPr>
        <p:spPr bwMode="auto">
          <a:xfrm flipV="1">
            <a:off x="4419600" y="37338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flipV="1">
            <a:off x="4306253" y="3733802"/>
            <a:ext cx="680084" cy="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>
            <a:off x="4480560" y="3276600"/>
            <a:ext cx="5486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5" name="Rounded Rectangular Callout 64"/>
          <p:cNvSpPr/>
          <p:nvPr/>
        </p:nvSpPr>
        <p:spPr bwMode="auto">
          <a:xfrm>
            <a:off x="2590800" y="2514600"/>
            <a:ext cx="2057400" cy="914400"/>
          </a:xfrm>
          <a:prstGeom prst="wedgeRoundRectCallout">
            <a:avLst>
              <a:gd name="adj1" fmla="val 68056"/>
              <a:gd name="adj2" fmla="val 42500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Does require </a:t>
            </a:r>
            <a:r>
              <a:rPr lang="en-CA" i="1" dirty="0" smtClean="0">
                <a:latin typeface="Times New Roman" pitchFamily="18" charset="0"/>
              </a:rPr>
              <a:t>offline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CA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baseline="0" dirty="0" smtClean="0">
                <a:latin typeface="Times New Roman" pitchFamily="18" charset="0"/>
              </a:rPr>
              <a:t>Key</a:t>
            </a:r>
            <a:r>
              <a:rPr lang="en-CA" dirty="0" smtClean="0">
                <a:latin typeface="Times New Roman" pitchFamily="18" charset="0"/>
              </a:rPr>
              <a:t> provisioning easy in heterogeneous trust settings (no lock-in with, e.g., ISP)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Rounded Rectangular Callout 65"/>
          <p:cNvSpPr/>
          <p:nvPr/>
        </p:nvSpPr>
        <p:spPr bwMode="auto">
          <a:xfrm>
            <a:off x="5638800" y="2514600"/>
            <a:ext cx="1143000" cy="609600"/>
          </a:xfrm>
          <a:prstGeom prst="wedgeRoundRectCallout">
            <a:avLst>
              <a:gd name="adj1" fmla="val -41203"/>
              <a:gd name="adj2" fmla="val 73611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8434" name="Picture 2" descr="https://encrypted-tbn3.google.com/images?q=tbn:ANd9GcTHU6ywNQjFEc4fF0Goiyxs0JvBzxNqKN4UhsqWx9hiqmBh-z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2590800"/>
            <a:ext cx="1050147" cy="473350"/>
          </a:xfrm>
          <a:prstGeom prst="rect">
            <a:avLst/>
          </a:prstGeom>
          <a:noFill/>
        </p:spPr>
      </p:pic>
      <p:sp>
        <p:nvSpPr>
          <p:cNvPr id="67" name="Explosion 1 66"/>
          <p:cNvSpPr/>
          <p:nvPr/>
        </p:nvSpPr>
        <p:spPr bwMode="auto">
          <a:xfrm>
            <a:off x="6781800" y="762000"/>
            <a:ext cx="2362200" cy="2590800"/>
          </a:xfrm>
          <a:prstGeom prst="irregularSeal1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All nonlocal communications with any (secured) transport protocol frames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81D05D8E-1077-4C10-A0CB-6CC7CFBEA3EF}" type="slidenum">
              <a:rPr lang="en-US"/>
              <a:pPr/>
              <a:t>60</a:t>
            </a:fld>
            <a:endParaRPr lang="en-US"/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0" y="936625"/>
            <a:ext cx="8839200" cy="59400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b="1" dirty="0" smtClean="0"/>
              <a:t>Symmetric-key </a:t>
            </a:r>
            <a:r>
              <a:rPr lang="en-US" sz="2000" b="1" dirty="0"/>
              <a:t>cryptography</a:t>
            </a:r>
          </a:p>
          <a:p>
            <a:pPr marL="457200" indent="-457200"/>
            <a:r>
              <a:rPr lang="en-US" sz="2000" dirty="0"/>
              <a:t>Security services based on exchange of secret and authentic keys:   </a:t>
            </a:r>
          </a:p>
          <a:p>
            <a:pPr marL="457200" indent="-457200"/>
            <a:r>
              <a:rPr lang="en-US" sz="2000" dirty="0"/>
              <a:t>(1) 	Logical separation of messages, by exchanging secret keys between privileged parties only;</a:t>
            </a:r>
          </a:p>
          <a:p>
            <a:pPr marL="457200" indent="-457200"/>
            <a:r>
              <a:rPr lang="en-US" sz="2000" dirty="0"/>
              <a:t>(2) 	Authenticity of privileged parties by checking credentials of each party, by</a:t>
            </a:r>
          </a:p>
          <a:p>
            <a:pPr marL="457200" indent="-457200"/>
            <a:r>
              <a:rPr lang="en-US" sz="2000" dirty="0"/>
              <a:t>       non-cryptographic means (certified mail, courier, face-to-face, etc.)</a:t>
            </a:r>
          </a:p>
          <a:p>
            <a:pPr marL="457200" indent="-457200"/>
            <a:endParaRPr lang="en-US" sz="2000" i="1" dirty="0"/>
          </a:p>
          <a:p>
            <a:pPr marL="457200" indent="-457200"/>
            <a:r>
              <a:rPr lang="en-US" sz="2000" b="1" dirty="0" smtClean="0"/>
              <a:t>Public-key </a:t>
            </a:r>
            <a:r>
              <a:rPr lang="en-US" sz="2000" b="1" dirty="0"/>
              <a:t>cryptography</a:t>
            </a:r>
          </a:p>
          <a:p>
            <a:pPr marL="457200" indent="-457200"/>
            <a:r>
              <a:rPr lang="en-US" sz="2000" dirty="0"/>
              <a:t>Security services based on exchange of authentic public keys:   </a:t>
            </a:r>
          </a:p>
          <a:p>
            <a:pPr marL="457200" indent="-457200"/>
            <a:r>
              <a:rPr lang="en-US" sz="2000" dirty="0"/>
              <a:t>(1) 	Logical separation of messages, by restricting access to each private key to the  privileged party only (in practice, there is only 1 privileged entity);</a:t>
            </a:r>
          </a:p>
          <a:p>
            <a:pPr marL="457200" indent="-457200"/>
            <a:r>
              <a:rPr lang="en-US" sz="2000" dirty="0"/>
              <a:t>(2) 	Authenticity of privileged parties, by checking credentials of each party by</a:t>
            </a:r>
          </a:p>
          <a:p>
            <a:pPr marL="457200" indent="-457200"/>
            <a:r>
              <a:rPr lang="en-US" sz="2000" dirty="0"/>
              <a:t>       non-cryptographic means and (if successful) by subsequently binding the public key to this party (</a:t>
            </a:r>
            <a:r>
              <a:rPr lang="en-US" sz="2000" i="1" dirty="0"/>
              <a:t>certification of public keys).</a:t>
            </a:r>
          </a:p>
          <a:p>
            <a:pPr marL="457200" indent="-457200"/>
            <a:endParaRPr lang="en-US" sz="2000" dirty="0"/>
          </a:p>
          <a:p>
            <a:pPr marL="457200" indent="-457200"/>
            <a:r>
              <a:rPr lang="en-US" sz="2000" dirty="0"/>
              <a:t>Certification is done by a so-called Trusted Third Party, who vouches for the </a:t>
            </a:r>
          </a:p>
          <a:p>
            <a:pPr marL="457200" indent="-457200"/>
            <a:r>
              <a:rPr lang="en-US" sz="2000" dirty="0"/>
              <a:t>authenticity of the binding between an entity and its public key.</a:t>
            </a:r>
            <a:endParaRPr lang="en-US" sz="2000" i="1" dirty="0"/>
          </a:p>
          <a:p>
            <a:pPr marL="457200" indent="-457200"/>
            <a:endParaRPr lang="en-US" sz="2000" dirty="0"/>
          </a:p>
          <a:p>
            <a:pPr marL="457200" indent="-457200"/>
            <a:endParaRPr lang="en-US" sz="2000" dirty="0"/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555625" y="533400"/>
            <a:ext cx="8185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Cryptographic building blocks – Authenticity and Secrecy 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58D0E62-56C0-4F3A-B4E8-6CDEE3B549A9}" type="slidenum">
              <a:rPr lang="en-US"/>
              <a:pPr/>
              <a:t>61</a:t>
            </a:fld>
            <a:endParaRPr lang="en-US"/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655564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b="1" dirty="0" smtClean="0"/>
              <a:t>Public-key </a:t>
            </a:r>
            <a:r>
              <a:rPr lang="en-US" sz="2000" b="1" dirty="0"/>
              <a:t>cryptography (cont’d)</a:t>
            </a:r>
          </a:p>
          <a:p>
            <a:pPr marL="457200" indent="-457200"/>
            <a:r>
              <a:rPr lang="en-US" sz="2000" dirty="0"/>
              <a:t>Certification of public keys depends on appropriately checking the credentials</a:t>
            </a:r>
          </a:p>
          <a:p>
            <a:pPr marL="457200" indent="-457200"/>
            <a:r>
              <a:rPr lang="en-US" sz="2000" dirty="0"/>
              <a:t>of a party and constitutes the following: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Check, by cryptographic means, that the entity A that claims to have access to the public key </a:t>
            </a:r>
            <a:r>
              <a:rPr lang="en-US" sz="2000" i="1" dirty="0"/>
              <a:t>P</a:t>
            </a:r>
            <a:r>
              <a:rPr lang="en-US" sz="2000" i="1" baseline="-25000" dirty="0"/>
              <a:t>A</a:t>
            </a:r>
            <a:r>
              <a:rPr lang="en-US" sz="2000" dirty="0"/>
              <a:t>, has access to the corresponding private key </a:t>
            </a:r>
            <a:r>
              <a:rPr lang="en-US" sz="2000" i="1" dirty="0"/>
              <a:t>S</a:t>
            </a:r>
            <a:r>
              <a:rPr lang="en-US" sz="2000" i="1" baseline="-25000" dirty="0"/>
              <a:t>A</a:t>
            </a:r>
            <a:r>
              <a:rPr lang="en-US" sz="2000" dirty="0"/>
              <a:t>;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Check, by non-cryptographic means, the claimed identity </a:t>
            </a:r>
            <a:r>
              <a:rPr lang="en-US" sz="2000" i="1" dirty="0"/>
              <a:t>Id</a:t>
            </a:r>
            <a:r>
              <a:rPr lang="en-US" sz="2000" i="1" baseline="-25000" dirty="0"/>
              <a:t>A</a:t>
            </a:r>
            <a:r>
              <a:rPr lang="en-US" sz="2000" dirty="0"/>
              <a:t> of A.</a:t>
            </a:r>
          </a:p>
          <a:p>
            <a:pPr marL="457200" indent="-457200"/>
            <a:endParaRPr lang="en-US" sz="2000" dirty="0"/>
          </a:p>
          <a:p>
            <a:pPr marL="457200" indent="-457200"/>
            <a:r>
              <a:rPr lang="en-US" sz="2000" dirty="0"/>
              <a:t>Certification is done by a so-called trusted third party: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Digital </a:t>
            </a:r>
            <a:r>
              <a:rPr lang="en-US" sz="2000" i="1" dirty="0"/>
              <a:t>certificates (cryptographic binding</a:t>
            </a:r>
            <a:r>
              <a:rPr lang="en-US" sz="2000" i="1" dirty="0" smtClean="0"/>
              <a:t>)</a:t>
            </a:r>
            <a:endParaRPr lang="en-US" sz="2000" i="1" dirty="0"/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Authenticity of binding, via signature over the pair (</a:t>
            </a:r>
            <a:r>
              <a:rPr lang="en-US" sz="2000" i="1" dirty="0" err="1"/>
              <a:t>Id</a:t>
            </a:r>
            <a:r>
              <a:rPr lang="en-US" sz="2000" i="1" baseline="-25000" dirty="0" err="1"/>
              <a:t>A</a:t>
            </a:r>
            <a:r>
              <a:rPr lang="en-US" sz="2000" i="1" dirty="0" err="1"/>
              <a:t>,P</a:t>
            </a:r>
            <a:r>
              <a:rPr lang="en-US" sz="2000" i="1" baseline="-25000" dirty="0" err="1"/>
              <a:t>A</a:t>
            </a:r>
            <a:r>
              <a:rPr lang="en-US" sz="2000" dirty="0"/>
              <a:t>) by trusted party;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Verification of authenticity of public keys </a:t>
            </a:r>
            <a:r>
              <a:rPr lang="en-US" sz="2000" i="1" dirty="0"/>
              <a:t>by any party</a:t>
            </a:r>
            <a:r>
              <a:rPr lang="en-US" sz="2000" dirty="0"/>
              <a:t>, by verifying signature of trusted party in the digital certificate (assuming the authentic storage of trusted party’s signature verification string on each verifying device); 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Unrestricted transfer of certificates possible (hence, off-line certification possible).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Manual </a:t>
            </a:r>
            <a:r>
              <a:rPr lang="en-US" sz="2000" i="1" dirty="0"/>
              <a:t>‘certificates’(non-cryptographic: pushing button, low power mode, etc.).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No cryptographic verification of the authenticity of public keys possible;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No transfer of certificates possible (hence, on-line ‘certification’ only). </a:t>
            </a:r>
            <a:endParaRPr lang="en-US" sz="2000" dirty="0" smtClean="0"/>
          </a:p>
          <a:p>
            <a:pPr marL="457200" indent="-457200"/>
            <a:r>
              <a:rPr lang="en-US" sz="2000" u="sng" dirty="0" smtClean="0"/>
              <a:t>Note:</a:t>
            </a:r>
            <a:r>
              <a:rPr lang="en-US" sz="2000" dirty="0" smtClean="0"/>
              <a:t> with manual certificates, one usually implements ACL lists with public keys                              </a:t>
            </a:r>
            <a:endParaRPr lang="en-US" sz="2000" i="1" dirty="0"/>
          </a:p>
          <a:p>
            <a:pPr marL="457200" indent="-457200"/>
            <a:endParaRPr lang="en-US" sz="2000" i="1" dirty="0"/>
          </a:p>
          <a:p>
            <a:pPr marL="457200" indent="-457200"/>
            <a:endParaRPr lang="en-US" sz="2000" dirty="0"/>
          </a:p>
          <a:p>
            <a:pPr marL="457200" indent="-457200"/>
            <a:endParaRPr lang="en-US" sz="2000" dirty="0"/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555625" y="533400"/>
            <a:ext cx="8185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Cryptographic building blocks – Authenticity and Secrecy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274B839-6CFD-4B49-BCA5-60AD5BBC615C}" type="slidenum">
              <a:rPr lang="en-US"/>
              <a:pPr/>
              <a:t>62</a:t>
            </a:fld>
            <a:endParaRPr lang="en-US" dirty="0"/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0" y="3276600"/>
            <a:ext cx="9144000" cy="224676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i="1" dirty="0" smtClean="0"/>
              <a:t>Provisioning with Public-Keys </a:t>
            </a:r>
          </a:p>
          <a:p>
            <a:pPr algn="ctr">
              <a:buFont typeface="Symbol" pitchFamily="18" charset="2"/>
              <a:buChar char="-"/>
            </a:pPr>
            <a:r>
              <a:rPr lang="en-US" sz="2000" i="1" dirty="0" smtClean="0"/>
              <a:t>Features and Benefits</a:t>
            </a:r>
          </a:p>
          <a:p>
            <a:pPr algn="ctr">
              <a:buFont typeface="Symbol" pitchFamily="18" charset="2"/>
              <a:buChar char="-"/>
            </a:pPr>
            <a:r>
              <a:rPr lang="en-US" sz="2000" i="1" dirty="0" smtClean="0"/>
              <a:t> Security and Usability</a:t>
            </a:r>
          </a:p>
          <a:p>
            <a:pPr algn="ctr"/>
            <a:r>
              <a:rPr lang="en-US" sz="2000" i="1" dirty="0" smtClean="0"/>
              <a:t>− Flexibility and Ease of Use</a:t>
            </a:r>
          </a:p>
          <a:p>
            <a:pPr algn="ctr"/>
            <a:endParaRPr lang="en-US" sz="2000" i="1" dirty="0" smtClean="0"/>
          </a:p>
          <a:p>
            <a:pPr algn="ctr">
              <a:buFont typeface="Symbol" pitchFamily="18" charset="2"/>
              <a:buChar char="-"/>
            </a:pPr>
            <a:endParaRPr lang="en-US" sz="2000" i="1" dirty="0" smtClean="0"/>
          </a:p>
          <a:p>
            <a:pPr algn="ctr"/>
            <a:r>
              <a:rPr lang="en-US" sz="2000" dirty="0" smtClean="0"/>
              <a:t>(slides from 12/574r0)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73398" cy="276999"/>
          </a:xfrm>
          <a:noFill/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51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1B45E9C2-EEFA-4523-B003-583E599DC36D}" type="slidenum">
              <a:rPr lang="en-US" smtClean="0"/>
              <a:pPr/>
              <a:t>63</a:t>
            </a:fld>
            <a:endParaRPr lang="en-US" smtClean="0"/>
          </a:p>
        </p:txBody>
      </p:sp>
      <p:pic>
        <p:nvPicPr>
          <p:cNvPr id="51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810000"/>
            <a:ext cx="7196138" cy="2111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304800" y="5943600"/>
            <a:ext cx="8570913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i="1"/>
              <a:t>Source:</a:t>
            </a:r>
            <a:r>
              <a:rPr lang="en-US" sz="1400"/>
              <a:t> D. Balfanz, G. Durfee, R.E. Grinter, D.K. Smetters, P. Stewart, “Network-in-a-Box: How to Set Up a Secure </a:t>
            </a:r>
          </a:p>
          <a:p>
            <a:pPr>
              <a:lnSpc>
                <a:spcPct val="80000"/>
              </a:lnSpc>
            </a:pPr>
            <a:r>
              <a:rPr lang="en-US" sz="1400"/>
              <a:t>Wireless Network in under a Minute,” in </a:t>
            </a:r>
            <a:r>
              <a:rPr lang="en-US" sz="1400" i="1"/>
              <a:t>Proceedings of the 13</a:t>
            </a:r>
            <a:r>
              <a:rPr lang="en-US" sz="1400" i="1" baseline="30000"/>
              <a:t>th</a:t>
            </a:r>
            <a:r>
              <a:rPr lang="en-US" sz="1400" i="1"/>
              <a:t> USENIX Security Symposium</a:t>
            </a:r>
            <a:r>
              <a:rPr lang="en-US" sz="1400"/>
              <a:t>, August 9-13, 2004.</a:t>
            </a:r>
            <a:r>
              <a:rPr lang="en-US" sz="1800"/>
              <a:t> </a:t>
            </a:r>
          </a:p>
        </p:txBody>
      </p:sp>
      <p:pic>
        <p:nvPicPr>
          <p:cNvPr id="5127" name="Picture 4" descr="Security and Usabilit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400" y="762000"/>
            <a:ext cx="2062163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8" name="Text Box 5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 b="1"/>
              <a:t>       The “Holy Grail”: Security and Ease of Use</a:t>
            </a:r>
            <a:endParaRPr lang="en-US" sz="200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746125" y="1333500"/>
            <a:ext cx="5730875" cy="22891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800" i="1" dirty="0"/>
              <a:t>“Computer users have been taught for years that computer security systems can’t be effective unless they are complex and difficult to use. In reality, this conventional wisdom</a:t>
            </a:r>
            <a:br>
              <a:rPr lang="en-US" sz="1800" i="1" dirty="0"/>
            </a:br>
            <a:r>
              <a:rPr lang="en-US" sz="1800" i="1" dirty="0"/>
              <a:t>is completely wrong.”</a:t>
            </a:r>
          </a:p>
          <a:p>
            <a:r>
              <a:rPr lang="en-US" sz="1800" dirty="0">
                <a:sym typeface="Symbol" pitchFamily="18" charset="2"/>
              </a:rPr>
              <a:t>            Lorrie Faith </a:t>
            </a:r>
            <a:r>
              <a:rPr lang="en-US" sz="1800" dirty="0" err="1">
                <a:sym typeface="Symbol" pitchFamily="18" charset="2"/>
              </a:rPr>
              <a:t>Cranor</a:t>
            </a:r>
            <a:r>
              <a:rPr lang="en-US" sz="1800" dirty="0">
                <a:sym typeface="Symbol" pitchFamily="18" charset="2"/>
              </a:rPr>
              <a:t>, Carnegie Mellon University</a:t>
            </a:r>
          </a:p>
          <a:p>
            <a:endParaRPr lang="en-US" sz="1800" dirty="0">
              <a:sym typeface="Symbol" pitchFamily="18" charset="2"/>
            </a:endParaRPr>
          </a:p>
          <a:p>
            <a:r>
              <a:rPr lang="en-US" sz="1800" dirty="0">
                <a:sym typeface="Symbol" pitchFamily="18" charset="2"/>
              </a:rPr>
              <a:t>Security technology can make trust lifecycle management</a:t>
            </a:r>
          </a:p>
          <a:p>
            <a:r>
              <a:rPr lang="en-US" sz="1800" dirty="0">
                <a:sym typeface="Symbol" pitchFamily="18" charset="2"/>
              </a:rPr>
              <a:t>intuitive and hidden from the user.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73398" cy="276999"/>
          </a:xfrm>
          <a:noFill/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614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179B0E3E-00F0-486E-8FDA-A73DD90D7EF8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6149" name="Text Box 2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400" b="1" dirty="0"/>
              <a:t>Ease of Configuration and Reconfiguration</a:t>
            </a:r>
            <a:endParaRPr lang="en-US" sz="2000" dirty="0"/>
          </a:p>
        </p:txBody>
      </p:sp>
      <p:sp>
        <p:nvSpPr>
          <p:cNvPr id="6150" name="Text Box 3"/>
          <p:cNvSpPr txBox="1">
            <a:spLocks noChangeArrowheads="1"/>
          </p:cNvSpPr>
          <p:nvPr/>
        </p:nvSpPr>
        <p:spPr bwMode="auto">
          <a:xfrm>
            <a:off x="746125" y="1333500"/>
            <a:ext cx="57308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1800">
              <a:sym typeface="Symbol" pitchFamily="18" charset="2"/>
            </a:endParaRPr>
          </a:p>
          <a:p>
            <a:endParaRPr lang="en-US" sz="1800">
              <a:sym typeface="Symbol" pitchFamily="18" charset="2"/>
            </a:endParaRPr>
          </a:p>
        </p:txBody>
      </p:sp>
      <p:sp>
        <p:nvSpPr>
          <p:cNvPr id="6151" name="Oval 4"/>
          <p:cNvSpPr>
            <a:spLocks noChangeArrowheads="1"/>
          </p:cNvSpPr>
          <p:nvPr/>
        </p:nvSpPr>
        <p:spPr bwMode="auto">
          <a:xfrm>
            <a:off x="1447800" y="1600200"/>
            <a:ext cx="1219200" cy="1143000"/>
          </a:xfrm>
          <a:prstGeom prst="ellipse">
            <a:avLst/>
          </a:prstGeom>
          <a:noFill/>
          <a:ln w="38100">
            <a:solidFill>
              <a:srgbClr val="92D05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Oval 5"/>
          <p:cNvSpPr>
            <a:spLocks noChangeArrowheads="1"/>
          </p:cNvSpPr>
          <p:nvPr/>
        </p:nvSpPr>
        <p:spPr bwMode="auto">
          <a:xfrm>
            <a:off x="6019800" y="1524000"/>
            <a:ext cx="1219200" cy="1143000"/>
          </a:xfrm>
          <a:prstGeom prst="ellipse">
            <a:avLst/>
          </a:prstGeom>
          <a:noFill/>
          <a:ln w="38100">
            <a:solidFill>
              <a:srgbClr val="0070C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Oval 6"/>
          <p:cNvSpPr>
            <a:spLocks noChangeArrowheads="1"/>
          </p:cNvSpPr>
          <p:nvPr/>
        </p:nvSpPr>
        <p:spPr bwMode="auto">
          <a:xfrm>
            <a:off x="2971800" y="1600200"/>
            <a:ext cx="1219200" cy="1143000"/>
          </a:xfrm>
          <a:prstGeom prst="ellipse">
            <a:avLst/>
          </a:prstGeom>
          <a:noFill/>
          <a:ln w="38100">
            <a:solidFill>
              <a:srgbClr val="0070C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Oval 7"/>
          <p:cNvSpPr>
            <a:spLocks noChangeArrowheads="1"/>
          </p:cNvSpPr>
          <p:nvPr/>
        </p:nvSpPr>
        <p:spPr bwMode="auto">
          <a:xfrm>
            <a:off x="5562600" y="1524000"/>
            <a:ext cx="1219200" cy="1143000"/>
          </a:xfrm>
          <a:prstGeom prst="ellipse">
            <a:avLst/>
          </a:prstGeom>
          <a:noFill/>
          <a:ln w="38100">
            <a:solidFill>
              <a:srgbClr val="92D05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8"/>
          <p:cNvSpPr>
            <a:spLocks noChangeShapeType="1"/>
          </p:cNvSpPr>
          <p:nvPr/>
        </p:nvSpPr>
        <p:spPr bwMode="auto">
          <a:xfrm>
            <a:off x="4419600" y="21336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6156" name="Text Box 9"/>
          <p:cNvSpPr txBox="1">
            <a:spLocks noChangeArrowheads="1"/>
          </p:cNvSpPr>
          <p:nvPr/>
        </p:nvSpPr>
        <p:spPr bwMode="auto">
          <a:xfrm>
            <a:off x="0" y="4419600"/>
            <a:ext cx="9144000" cy="1938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000"/>
              <a:t>Ease of configuration:</a:t>
            </a:r>
          </a:p>
          <a:p>
            <a:pPr>
              <a:buFont typeface="Symbol" pitchFamily="18" charset="2"/>
              <a:buChar char="-"/>
            </a:pPr>
            <a:r>
              <a:rPr lang="en-US" sz="2000"/>
              <a:t> Merging of networks</a:t>
            </a:r>
          </a:p>
          <a:p>
            <a:pPr>
              <a:buFont typeface="Symbol" pitchFamily="18" charset="2"/>
              <a:buChar char="-"/>
            </a:pPr>
            <a:r>
              <a:rPr lang="en-US" sz="2000"/>
              <a:t> Partitioning of networks</a:t>
            </a:r>
          </a:p>
          <a:p>
            <a:pPr>
              <a:buFont typeface="Symbol" pitchFamily="18" charset="2"/>
              <a:buChar char="-"/>
            </a:pPr>
            <a:r>
              <a:rPr lang="en-US" sz="2000"/>
              <a:t> Device portability and orphaning</a:t>
            </a:r>
          </a:p>
          <a:p>
            <a:pPr>
              <a:buFont typeface="Symbol" pitchFamily="18" charset="2"/>
              <a:buChar char="-"/>
            </a:pPr>
            <a:r>
              <a:rPr lang="en-US" sz="2000"/>
              <a:t> Hand-over of control (remote, backup)</a:t>
            </a:r>
          </a:p>
          <a:p>
            <a:pPr>
              <a:buFont typeface="Symbol" pitchFamily="18" charset="2"/>
              <a:buChar char="-"/>
            </a:pPr>
            <a:r>
              <a:rPr lang="en-US" sz="2000"/>
              <a:t> Synchronization and failure recovery</a:t>
            </a:r>
          </a:p>
        </p:txBody>
      </p:sp>
      <p:sp>
        <p:nvSpPr>
          <p:cNvPr id="6157" name="Oval 4"/>
          <p:cNvSpPr>
            <a:spLocks noChangeArrowheads="1"/>
          </p:cNvSpPr>
          <p:nvPr/>
        </p:nvSpPr>
        <p:spPr bwMode="auto">
          <a:xfrm>
            <a:off x="1447800" y="3124200"/>
            <a:ext cx="1219200" cy="1143000"/>
          </a:xfrm>
          <a:prstGeom prst="ellipse">
            <a:avLst/>
          </a:prstGeom>
          <a:noFill/>
          <a:ln w="38100">
            <a:solidFill>
              <a:srgbClr val="92D05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Oval 6"/>
          <p:cNvSpPr>
            <a:spLocks noChangeArrowheads="1"/>
          </p:cNvSpPr>
          <p:nvPr/>
        </p:nvSpPr>
        <p:spPr bwMode="auto">
          <a:xfrm>
            <a:off x="2971800" y="3124200"/>
            <a:ext cx="1219200" cy="1143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Line 8"/>
          <p:cNvSpPr>
            <a:spLocks noChangeShapeType="1"/>
          </p:cNvSpPr>
          <p:nvPr/>
        </p:nvSpPr>
        <p:spPr bwMode="auto">
          <a:xfrm>
            <a:off x="4419600" y="36576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6160" name="Oval 4"/>
          <p:cNvSpPr>
            <a:spLocks noChangeArrowheads="1"/>
          </p:cNvSpPr>
          <p:nvPr/>
        </p:nvSpPr>
        <p:spPr bwMode="auto">
          <a:xfrm>
            <a:off x="5638800" y="3124200"/>
            <a:ext cx="1219200" cy="1143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Oval 6"/>
          <p:cNvSpPr>
            <a:spLocks noChangeArrowheads="1"/>
          </p:cNvSpPr>
          <p:nvPr/>
        </p:nvSpPr>
        <p:spPr bwMode="auto">
          <a:xfrm>
            <a:off x="7162800" y="3124200"/>
            <a:ext cx="1219200" cy="1143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Oval 4"/>
          <p:cNvSpPr>
            <a:spLocks noChangeArrowheads="1"/>
          </p:cNvSpPr>
          <p:nvPr/>
        </p:nvSpPr>
        <p:spPr bwMode="auto">
          <a:xfrm>
            <a:off x="2286000" y="3352800"/>
            <a:ext cx="152400" cy="1524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Oval 4"/>
          <p:cNvSpPr>
            <a:spLocks noChangeArrowheads="1"/>
          </p:cNvSpPr>
          <p:nvPr/>
        </p:nvSpPr>
        <p:spPr bwMode="auto">
          <a:xfrm>
            <a:off x="7924800" y="3276600"/>
            <a:ext cx="152400" cy="1524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-25400" y="952500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i="1" dirty="0"/>
              <a:t>Conventional wisdom: </a:t>
            </a:r>
            <a:r>
              <a:rPr lang="en-US" sz="2000" b="0" dirty="0"/>
              <a:t>Symmetric-key cryptographic functionality, let alone public- key cryptographic functionality, are expensive to implement with sensor networks.</a:t>
            </a:r>
          </a:p>
          <a:p>
            <a:pPr algn="l" eaLnBrk="0" hangingPunct="0"/>
            <a:r>
              <a:rPr lang="en-US" sz="2000" i="1" dirty="0"/>
              <a:t>Status anno 2008:</a:t>
            </a:r>
            <a:r>
              <a:rPr lang="en-US" sz="2000" b="0" i="1" dirty="0"/>
              <a:t> </a:t>
            </a:r>
            <a:r>
              <a:rPr lang="en-US" sz="2000" b="0" dirty="0"/>
              <a:t>conventional wisdom challenged for all but most mundane devices.</a:t>
            </a:r>
          </a:p>
          <a:p>
            <a:pPr algn="l" eaLnBrk="0" hangingPunct="0"/>
            <a:r>
              <a:rPr lang="en-US" sz="2000" b="0" u="sng" dirty="0" smtClean="0"/>
              <a:t>Examples</a:t>
            </a:r>
            <a:r>
              <a:rPr lang="en-US" sz="2000" b="0" u="sng" dirty="0"/>
              <a:t>:</a:t>
            </a:r>
            <a:r>
              <a:rPr lang="en-US" sz="2000" b="0" dirty="0"/>
              <a:t> Bluetooth v2.1, ZigBee Smart Metering, RFID e-Passport.</a:t>
            </a:r>
            <a:endParaRPr lang="en-US" sz="2000" b="0" i="1" dirty="0"/>
          </a:p>
        </p:txBody>
      </p:sp>
      <p:sp>
        <p:nvSpPr>
          <p:cNvPr id="30723" name="Rectangle 42"/>
          <p:cNvSpPr>
            <a:spLocks noChangeArrowheads="1"/>
          </p:cNvSpPr>
          <p:nvPr/>
        </p:nvSpPr>
        <p:spPr bwMode="gray">
          <a:xfrm>
            <a:off x="0" y="609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400" b="1" dirty="0"/>
              <a:t>Cost</a:t>
            </a:r>
          </a:p>
        </p:txBody>
      </p:sp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0" y="2362200"/>
            <a:ext cx="9150350" cy="4178301"/>
            <a:chOff x="0" y="1488"/>
            <a:chExt cx="5764" cy="2632"/>
          </a:xfrm>
        </p:grpSpPr>
        <p:grpSp>
          <p:nvGrpSpPr>
            <p:cNvPr id="3" name="Group 37"/>
            <p:cNvGrpSpPr>
              <a:grpSpLocks/>
            </p:cNvGrpSpPr>
            <p:nvPr/>
          </p:nvGrpSpPr>
          <p:grpSpPr bwMode="auto">
            <a:xfrm>
              <a:off x="144" y="1776"/>
              <a:ext cx="5448" cy="885"/>
              <a:chOff x="144" y="1824"/>
              <a:chExt cx="5448" cy="885"/>
            </a:xfrm>
          </p:grpSpPr>
          <p:grpSp>
            <p:nvGrpSpPr>
              <p:cNvPr id="4" name="Group 36"/>
              <p:cNvGrpSpPr>
                <a:grpSpLocks/>
              </p:cNvGrpSpPr>
              <p:nvPr/>
            </p:nvGrpSpPr>
            <p:grpSpPr bwMode="auto">
              <a:xfrm>
                <a:off x="144" y="1824"/>
                <a:ext cx="4032" cy="432"/>
                <a:chOff x="144" y="1824"/>
                <a:chExt cx="4032" cy="432"/>
              </a:xfrm>
            </p:grpSpPr>
            <p:sp>
              <p:nvSpPr>
                <p:cNvPr id="30747" name="Rectangle 4"/>
                <p:cNvSpPr>
                  <a:spLocks noChangeArrowheads="1"/>
                </p:cNvSpPr>
                <p:nvPr/>
              </p:nvSpPr>
              <p:spPr bwMode="gray">
                <a:xfrm>
                  <a:off x="144" y="2064"/>
                  <a:ext cx="1584" cy="192"/>
                </a:xfrm>
                <a:prstGeom prst="rect">
                  <a:avLst/>
                </a:prstGeom>
                <a:solidFill>
                  <a:srgbClr val="99FF33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99FF33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 Public Key Device</a:t>
                  </a:r>
                </a:p>
              </p:txBody>
            </p:sp>
            <p:sp>
              <p:nvSpPr>
                <p:cNvPr id="30748" name="Rectangle 6"/>
                <p:cNvSpPr>
                  <a:spLocks noChangeArrowheads="1"/>
                </p:cNvSpPr>
                <p:nvPr/>
              </p:nvSpPr>
              <p:spPr bwMode="gray">
                <a:xfrm>
                  <a:off x="1776" y="2064"/>
                  <a:ext cx="672" cy="192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CCFFFF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DeviceId</a:t>
                  </a:r>
                </a:p>
              </p:txBody>
            </p:sp>
            <p:sp>
              <p:nvSpPr>
                <p:cNvPr id="30749" name="Rectangle 8"/>
                <p:cNvSpPr>
                  <a:spLocks noChangeArrowheads="1"/>
                </p:cNvSpPr>
                <p:nvPr/>
              </p:nvSpPr>
              <p:spPr bwMode="gray">
                <a:xfrm>
                  <a:off x="2496" y="2064"/>
                  <a:ext cx="672" cy="192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FF9933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CA Id</a:t>
                  </a:r>
                </a:p>
              </p:txBody>
            </p:sp>
            <p:sp>
              <p:nvSpPr>
                <p:cNvPr id="30750" name="Rectangle 10"/>
                <p:cNvSpPr>
                  <a:spLocks noChangeArrowheads="1"/>
                </p:cNvSpPr>
                <p:nvPr/>
              </p:nvSpPr>
              <p:spPr bwMode="gray">
                <a:xfrm>
                  <a:off x="3216" y="2064"/>
                  <a:ext cx="912" cy="192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FFCC99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AttributeData</a:t>
                  </a:r>
                </a:p>
              </p:txBody>
            </p:sp>
            <p:sp>
              <p:nvSpPr>
                <p:cNvPr id="30751" name="Line 13"/>
                <p:cNvSpPr>
                  <a:spLocks noChangeShapeType="1"/>
                </p:cNvSpPr>
                <p:nvPr/>
              </p:nvSpPr>
              <p:spPr bwMode="gray">
                <a:xfrm>
                  <a:off x="144" y="2016"/>
                  <a:ext cx="158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30752" name="Line 14"/>
                <p:cNvSpPr>
                  <a:spLocks noChangeShapeType="1"/>
                </p:cNvSpPr>
                <p:nvPr/>
              </p:nvSpPr>
              <p:spPr bwMode="gray">
                <a:xfrm>
                  <a:off x="2496" y="2016"/>
                  <a:ext cx="72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30753" name="Line 15"/>
                <p:cNvSpPr>
                  <a:spLocks noChangeShapeType="1"/>
                </p:cNvSpPr>
                <p:nvPr/>
              </p:nvSpPr>
              <p:spPr bwMode="gray">
                <a:xfrm>
                  <a:off x="3216" y="2016"/>
                  <a:ext cx="96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30754" name="Line 16"/>
                <p:cNvSpPr>
                  <a:spLocks noChangeShapeType="1"/>
                </p:cNvSpPr>
                <p:nvPr/>
              </p:nvSpPr>
              <p:spPr bwMode="gray">
                <a:xfrm>
                  <a:off x="1728" y="2016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30755" name="Text Box 17"/>
                <p:cNvSpPr txBox="1">
                  <a:spLocks noChangeArrowheads="1"/>
                </p:cNvSpPr>
                <p:nvPr/>
              </p:nvSpPr>
              <p:spPr bwMode="gray">
                <a:xfrm>
                  <a:off x="702" y="1831"/>
                  <a:ext cx="51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0"/>
                    <a:t>22 octets</a:t>
                  </a:r>
                </a:p>
              </p:txBody>
            </p:sp>
            <p:sp>
              <p:nvSpPr>
                <p:cNvPr id="30756" name="Text Box 18"/>
                <p:cNvSpPr txBox="1">
                  <a:spLocks noChangeArrowheads="1"/>
                </p:cNvSpPr>
                <p:nvPr/>
              </p:nvSpPr>
              <p:spPr bwMode="gray">
                <a:xfrm>
                  <a:off x="1872" y="1824"/>
                  <a:ext cx="46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0"/>
                    <a:t>8 octets</a:t>
                  </a:r>
                </a:p>
              </p:txBody>
            </p:sp>
            <p:sp>
              <p:nvSpPr>
                <p:cNvPr id="30757" name="Text Box 19"/>
                <p:cNvSpPr txBox="1">
                  <a:spLocks noChangeArrowheads="1"/>
                </p:cNvSpPr>
                <p:nvPr/>
              </p:nvSpPr>
              <p:spPr bwMode="gray">
                <a:xfrm>
                  <a:off x="2620" y="1824"/>
                  <a:ext cx="46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0"/>
                    <a:t>8 octets</a:t>
                  </a:r>
                </a:p>
              </p:txBody>
            </p:sp>
            <p:sp>
              <p:nvSpPr>
                <p:cNvPr id="30758" name="Text Box 20"/>
                <p:cNvSpPr txBox="1">
                  <a:spLocks noChangeArrowheads="1"/>
                </p:cNvSpPr>
                <p:nvPr/>
              </p:nvSpPr>
              <p:spPr bwMode="gray">
                <a:xfrm>
                  <a:off x="3408" y="1824"/>
                  <a:ext cx="51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0"/>
                    <a:t>10 octets</a:t>
                  </a:r>
                </a:p>
              </p:txBody>
            </p:sp>
          </p:grpSp>
          <p:grpSp>
            <p:nvGrpSpPr>
              <p:cNvPr id="5" name="Group 35"/>
              <p:cNvGrpSpPr>
                <a:grpSpLocks/>
              </p:cNvGrpSpPr>
              <p:nvPr/>
            </p:nvGrpSpPr>
            <p:grpSpPr bwMode="auto">
              <a:xfrm>
                <a:off x="2592" y="2440"/>
                <a:ext cx="3000" cy="269"/>
                <a:chOff x="2640" y="2632"/>
                <a:chExt cx="3000" cy="269"/>
              </a:xfrm>
            </p:grpSpPr>
            <p:sp>
              <p:nvSpPr>
                <p:cNvPr id="30741" name="Rectangle 22"/>
                <p:cNvSpPr>
                  <a:spLocks noChangeArrowheads="1"/>
                </p:cNvSpPr>
                <p:nvPr/>
              </p:nvSpPr>
              <p:spPr bwMode="gray">
                <a:xfrm>
                  <a:off x="4368" y="2688"/>
                  <a:ext cx="1248" cy="192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CCFFFF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en-US" b="0"/>
                </a:p>
              </p:txBody>
            </p:sp>
            <p:sp>
              <p:nvSpPr>
                <p:cNvPr id="30742" name="Rectangle 25"/>
                <p:cNvSpPr>
                  <a:spLocks noChangeArrowheads="1"/>
                </p:cNvSpPr>
                <p:nvPr/>
              </p:nvSpPr>
              <p:spPr bwMode="gray">
                <a:xfrm>
                  <a:off x="3120" y="2688"/>
                  <a:ext cx="624" cy="192"/>
                </a:xfrm>
                <a:prstGeom prst="rect">
                  <a:avLst/>
                </a:prstGeom>
                <a:solidFill>
                  <a:srgbClr val="FFFF66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FFFF66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ProfileId</a:t>
                  </a:r>
                </a:p>
              </p:txBody>
            </p:sp>
            <p:sp>
              <p:nvSpPr>
                <p:cNvPr id="30743" name="Text Box 27"/>
                <p:cNvSpPr txBox="1">
                  <a:spLocks noChangeArrowheads="1"/>
                </p:cNvSpPr>
                <p:nvPr/>
              </p:nvSpPr>
              <p:spPr bwMode="gray">
                <a:xfrm>
                  <a:off x="3734" y="2632"/>
                  <a:ext cx="116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2200" b="0">
                    <a:latin typeface="Arial" charset="0"/>
                  </a:endParaRPr>
                </a:p>
              </p:txBody>
            </p:sp>
            <p:sp>
              <p:nvSpPr>
                <p:cNvPr id="30744" name="Rectangle 28"/>
                <p:cNvSpPr>
                  <a:spLocks noChangeArrowheads="1"/>
                </p:cNvSpPr>
                <p:nvPr/>
              </p:nvSpPr>
              <p:spPr bwMode="gray">
                <a:xfrm>
                  <a:off x="2640" y="2688"/>
                  <a:ext cx="432" cy="192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CCFFFF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Ctrl</a:t>
                  </a:r>
                </a:p>
              </p:txBody>
            </p:sp>
            <p:sp>
              <p:nvSpPr>
                <p:cNvPr id="30745" name="Rectangle 30"/>
                <p:cNvSpPr>
                  <a:spLocks noChangeArrowheads="1"/>
                </p:cNvSpPr>
                <p:nvPr/>
              </p:nvSpPr>
              <p:spPr bwMode="gray">
                <a:xfrm>
                  <a:off x="3792" y="2688"/>
                  <a:ext cx="528" cy="192"/>
                </a:xfrm>
                <a:prstGeom prst="rect">
                  <a:avLst/>
                </a:prstGeom>
                <a:solidFill>
                  <a:srgbClr val="99FF33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99FF33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Serial#</a:t>
                  </a:r>
                </a:p>
              </p:txBody>
            </p:sp>
            <p:sp>
              <p:nvSpPr>
                <p:cNvPr id="30746" name="Text Box 32"/>
                <p:cNvSpPr txBox="1">
                  <a:spLocks noChangeArrowheads="1"/>
                </p:cNvSpPr>
                <p:nvPr/>
              </p:nvSpPr>
              <p:spPr bwMode="gray">
                <a:xfrm>
                  <a:off x="4353" y="2649"/>
                  <a:ext cx="1287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0"/>
                    <a:t>ManufacturerData</a:t>
                  </a:r>
                </a:p>
              </p:txBody>
            </p:sp>
          </p:grpSp>
          <p:sp>
            <p:nvSpPr>
              <p:cNvPr id="30739" name="Line 33"/>
              <p:cNvSpPr>
                <a:spLocks noChangeShapeType="1"/>
              </p:cNvSpPr>
              <p:nvPr/>
            </p:nvSpPr>
            <p:spPr bwMode="gray">
              <a:xfrm flipH="1">
                <a:off x="2592" y="2304"/>
                <a:ext cx="62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0740" name="Line 34"/>
              <p:cNvSpPr>
                <a:spLocks noChangeShapeType="1"/>
              </p:cNvSpPr>
              <p:nvPr/>
            </p:nvSpPr>
            <p:spPr bwMode="gray">
              <a:xfrm>
                <a:off x="4176" y="2304"/>
                <a:ext cx="13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sp>
          <p:nvSpPr>
            <p:cNvPr id="30726" name="Rectangle 38"/>
            <p:cNvSpPr>
              <a:spLocks noChangeArrowheads="1"/>
            </p:cNvSpPr>
            <p:nvPr/>
          </p:nvSpPr>
          <p:spPr bwMode="gray">
            <a:xfrm>
              <a:off x="0" y="1536"/>
              <a:ext cx="3559" cy="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800" b="0" u="sng" dirty="0" smtClean="0"/>
                <a:t>ZigBee </a:t>
              </a:r>
              <a:r>
                <a:rPr lang="en-US" sz="1800" b="0" u="sng" dirty="0"/>
                <a:t>Smart Energy </a:t>
              </a:r>
              <a:r>
                <a:rPr lang="en-US" sz="1800" b="0" u="sng" dirty="0" smtClean="0"/>
                <a:t>(SE1.x) Profile </a:t>
              </a:r>
              <a:r>
                <a:rPr lang="en-US" sz="1800" b="0" u="sng" dirty="0"/>
                <a:t>Certificate Structure:</a:t>
              </a:r>
            </a:p>
            <a:p>
              <a:pPr algn="l">
                <a:buFontTx/>
                <a:buChar char="•"/>
              </a:pPr>
              <a:endParaRPr lang="en-US" b="0" u="sng" dirty="0"/>
            </a:p>
            <a:p>
              <a:pPr algn="l">
                <a:buFontTx/>
                <a:buChar char="•"/>
              </a:pPr>
              <a:endParaRPr lang="en-US" b="0" u="sng" dirty="0"/>
            </a:p>
            <a:p>
              <a:pPr algn="l">
                <a:buFontTx/>
                <a:buChar char="•"/>
              </a:pPr>
              <a:endParaRPr lang="en-US" b="0" u="sng" dirty="0"/>
            </a:p>
            <a:p>
              <a:pPr algn="l">
                <a:buFontTx/>
                <a:buChar char="•"/>
              </a:pPr>
              <a:endParaRPr lang="en-US" b="0" u="sng" dirty="0"/>
            </a:p>
            <a:p>
              <a:pPr algn="l">
                <a:buFontTx/>
                <a:buChar char="•"/>
              </a:pPr>
              <a:endParaRPr lang="en-US" b="0" u="sng" dirty="0"/>
            </a:p>
            <a:p>
              <a:pPr algn="l"/>
              <a:endParaRPr lang="en-US" dirty="0"/>
            </a:p>
            <a:p>
              <a:pPr algn="l"/>
              <a:endParaRPr lang="en-US" b="0" u="sng" dirty="0" smtClean="0"/>
            </a:p>
            <a:p>
              <a:pPr algn="l"/>
              <a:endParaRPr lang="en-US" u="sng" dirty="0" smtClean="0"/>
            </a:p>
            <a:p>
              <a:pPr algn="l"/>
              <a:endParaRPr lang="en-US" b="0" u="sng" dirty="0" smtClean="0"/>
            </a:p>
            <a:p>
              <a:pPr algn="l"/>
              <a:r>
                <a:rPr lang="en-US" sz="1800" b="0" u="sng" dirty="0" smtClean="0"/>
                <a:t>Low-energy </a:t>
              </a:r>
              <a:r>
                <a:rPr lang="en-US" sz="1800" b="0" u="sng" dirty="0"/>
                <a:t>hardware implementations:</a:t>
              </a:r>
            </a:p>
            <a:p>
              <a:pPr algn="l"/>
              <a:endParaRPr lang="en-US" b="0" u="sng" dirty="0"/>
            </a:p>
          </p:txBody>
        </p:sp>
        <p:sp>
          <p:nvSpPr>
            <p:cNvPr id="30727" name="Text Box 41"/>
            <p:cNvSpPr txBox="1">
              <a:spLocks noChangeArrowheads="1"/>
            </p:cNvSpPr>
            <p:nvPr/>
          </p:nvSpPr>
          <p:spPr bwMode="gray">
            <a:xfrm>
              <a:off x="480" y="2928"/>
              <a:ext cx="3263" cy="1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b="0" dirty="0"/>
                <a:t>	</a:t>
              </a:r>
              <a:r>
                <a:rPr lang="en-US" sz="1800" b="0" dirty="0"/>
                <a:t>	</a:t>
              </a:r>
              <a:r>
                <a:rPr lang="en-US" sz="1800" b="0" dirty="0" smtClean="0"/>
                <a:t>Smart Sensors</a:t>
              </a:r>
              <a:r>
                <a:rPr lang="en-US" sz="1800" b="0" baseline="30000" dirty="0" smtClean="0"/>
                <a:t>1</a:t>
              </a:r>
              <a:r>
                <a:rPr lang="en-US" sz="1800" b="0" dirty="0"/>
                <a:t>	RFID</a:t>
              </a:r>
              <a:r>
                <a:rPr lang="en-US" sz="1800" b="0" baseline="30000" dirty="0"/>
                <a:t>2</a:t>
              </a:r>
              <a:r>
                <a:rPr lang="en-US" sz="1800" b="0" dirty="0"/>
                <a:t>	</a:t>
              </a:r>
            </a:p>
            <a:p>
              <a:pPr algn="l">
                <a:lnSpc>
                  <a:spcPct val="150000"/>
                </a:lnSpc>
              </a:pPr>
              <a:r>
                <a:rPr lang="en-US" sz="1800" b="0" dirty="0" smtClean="0"/>
                <a:t>clock </a:t>
              </a:r>
              <a:r>
                <a:rPr lang="en-US" sz="1800" b="0" dirty="0"/>
                <a:t>frequency	</a:t>
              </a:r>
              <a:r>
                <a:rPr lang="en-US" sz="1800" b="0" dirty="0" smtClean="0"/>
                <a:t>2 MHz</a:t>
              </a:r>
              <a:r>
                <a:rPr lang="en-US" sz="1800" b="0" dirty="0"/>
                <a:t>		10 MHz</a:t>
              </a:r>
            </a:p>
            <a:p>
              <a:pPr algn="l"/>
              <a:r>
                <a:rPr lang="en-US" sz="1800" b="0" dirty="0"/>
                <a:t>#gates		~10 </a:t>
              </a:r>
              <a:r>
                <a:rPr lang="en-US" sz="1800" b="0" dirty="0" err="1"/>
                <a:t>kgates</a:t>
              </a:r>
              <a:r>
                <a:rPr lang="en-US" sz="1800" b="0" dirty="0"/>
                <a:t>	~100 </a:t>
              </a:r>
              <a:r>
                <a:rPr lang="en-US" sz="1800" b="0" dirty="0" err="1"/>
                <a:t>kgates</a:t>
              </a:r>
              <a:endParaRPr lang="en-US" sz="1800" b="0" dirty="0"/>
            </a:p>
            <a:p>
              <a:pPr algn="l"/>
              <a:r>
                <a:rPr lang="en-US" sz="1800" b="0" dirty="0"/>
                <a:t>CMOS process	130nm		250nm</a:t>
              </a:r>
            </a:p>
            <a:p>
              <a:pPr algn="l"/>
              <a:r>
                <a:rPr lang="en-US" sz="1800" b="0" dirty="0"/>
                <a:t>Energy exp.:	~ 250 </a:t>
              </a:r>
              <a:r>
                <a:rPr lang="en-US" sz="1800" b="0" dirty="0">
                  <a:sym typeface="Symbol" pitchFamily="18" charset="2"/>
                </a:rPr>
                <a:t></a:t>
              </a:r>
              <a:r>
                <a:rPr lang="en-US" sz="1800" b="0" dirty="0"/>
                <a:t>J		&lt; 100 </a:t>
              </a:r>
              <a:r>
                <a:rPr lang="en-US" sz="1800" b="0" dirty="0">
                  <a:sym typeface="Symbol" pitchFamily="18" charset="2"/>
                </a:rPr>
                <a:t></a:t>
              </a:r>
              <a:r>
                <a:rPr lang="en-US" sz="1800" b="0" dirty="0"/>
                <a:t>J</a:t>
              </a:r>
            </a:p>
            <a:p>
              <a:pPr algn="l"/>
              <a:r>
                <a:rPr lang="en-US" sz="1800" b="0" dirty="0"/>
                <a:t>Computation	signature verify	point multiple</a:t>
              </a:r>
            </a:p>
          </p:txBody>
        </p:sp>
        <p:sp>
          <p:nvSpPr>
            <p:cNvPr id="30728" name="Text Box 43"/>
            <p:cNvSpPr txBox="1">
              <a:spLocks noChangeArrowheads="1"/>
            </p:cNvSpPr>
            <p:nvPr/>
          </p:nvSpPr>
          <p:spPr bwMode="gray">
            <a:xfrm>
              <a:off x="4379" y="1783"/>
              <a:ext cx="85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0"/>
                <a:t>(total: 48 octets)</a:t>
              </a:r>
            </a:p>
          </p:txBody>
        </p:sp>
        <p:sp>
          <p:nvSpPr>
            <p:cNvPr id="30729" name="Line 44"/>
            <p:cNvSpPr>
              <a:spLocks noChangeShapeType="1"/>
            </p:cNvSpPr>
            <p:nvPr/>
          </p:nvSpPr>
          <p:spPr bwMode="gray">
            <a:xfrm>
              <a:off x="480" y="3168"/>
              <a:ext cx="3216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0730" name="Text Box 45"/>
            <p:cNvSpPr txBox="1">
              <a:spLocks noChangeArrowheads="1"/>
            </p:cNvSpPr>
            <p:nvPr/>
          </p:nvSpPr>
          <p:spPr bwMode="gray">
            <a:xfrm>
              <a:off x="3840" y="3216"/>
              <a:ext cx="1574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800" b="0" u="sng" dirty="0"/>
                <a:t>Sources:</a:t>
              </a:r>
            </a:p>
            <a:p>
              <a:pPr algn="l"/>
              <a:r>
                <a:rPr lang="en-US" sz="1800" b="0" baseline="30000" dirty="0" smtClean="0"/>
                <a:t>1</a:t>
              </a:r>
              <a:r>
                <a:rPr lang="en-US" sz="1800" dirty="0" smtClean="0"/>
                <a:t>Private communication</a:t>
              </a:r>
              <a:endParaRPr lang="en-US" sz="1800" b="0" dirty="0"/>
            </a:p>
            <a:p>
              <a:pPr algn="l"/>
              <a:r>
                <a:rPr lang="en-US" sz="1800" b="0" baseline="30000" dirty="0"/>
                <a:t>2</a:t>
              </a:r>
              <a:r>
                <a:rPr lang="en-US" sz="1800" b="0" dirty="0"/>
                <a:t>SAC 2008 conference</a:t>
              </a:r>
              <a:endParaRPr lang="en-US" sz="1800" b="0" baseline="30000" dirty="0"/>
            </a:p>
          </p:txBody>
        </p:sp>
        <p:sp>
          <p:nvSpPr>
            <p:cNvPr id="30731" name="Text Box 49"/>
            <p:cNvSpPr txBox="1">
              <a:spLocks noChangeArrowheads="1"/>
            </p:cNvSpPr>
            <p:nvPr/>
          </p:nvSpPr>
          <p:spPr bwMode="gray">
            <a:xfrm>
              <a:off x="3920" y="2784"/>
              <a:ext cx="184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800" b="0" dirty="0"/>
                <a:t>Less than energy expenditure </a:t>
              </a:r>
            </a:p>
            <a:p>
              <a:pPr algn="l"/>
              <a:r>
                <a:rPr lang="en-US" sz="1800" dirty="0" smtClean="0"/>
                <a:t>typical IEEE 802</a:t>
              </a:r>
              <a:r>
                <a:rPr lang="en-US" sz="1800" b="0" dirty="0" smtClean="0"/>
                <a:t> </a:t>
              </a:r>
              <a:r>
                <a:rPr lang="en-US" sz="1800" b="0" dirty="0"/>
                <a:t>frame!</a:t>
              </a:r>
            </a:p>
          </p:txBody>
        </p:sp>
        <p:grpSp>
          <p:nvGrpSpPr>
            <p:cNvPr id="6" name="Group 52"/>
            <p:cNvGrpSpPr>
              <a:grpSpLocks/>
            </p:cNvGrpSpPr>
            <p:nvPr/>
          </p:nvGrpSpPr>
          <p:grpSpPr bwMode="auto">
            <a:xfrm>
              <a:off x="3840" y="2792"/>
              <a:ext cx="1872" cy="432"/>
              <a:chOff x="3888" y="3600"/>
              <a:chExt cx="1872" cy="432"/>
            </a:xfrm>
          </p:grpSpPr>
          <p:sp>
            <p:nvSpPr>
              <p:cNvPr id="30735" name="Text Box 53"/>
              <p:cNvSpPr txBox="1">
                <a:spLocks noChangeArrowheads="1"/>
              </p:cNvSpPr>
              <p:nvPr/>
            </p:nvSpPr>
            <p:spPr bwMode="auto">
              <a:xfrm>
                <a:off x="3921" y="3600"/>
                <a:ext cx="11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l" eaLnBrk="0" hangingPunct="0"/>
                <a:endParaRPr lang="en-US" b="0"/>
              </a:p>
            </p:txBody>
          </p:sp>
          <p:sp>
            <p:nvSpPr>
              <p:cNvPr id="30736" name="Rectangle 54"/>
              <p:cNvSpPr>
                <a:spLocks noChangeArrowheads="1"/>
              </p:cNvSpPr>
              <p:nvPr/>
            </p:nvSpPr>
            <p:spPr bwMode="auto">
              <a:xfrm>
                <a:off x="3888" y="3600"/>
                <a:ext cx="1872" cy="43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733" name="Line 55"/>
            <p:cNvSpPr>
              <a:spLocks noChangeShapeType="1"/>
            </p:cNvSpPr>
            <p:nvPr/>
          </p:nvSpPr>
          <p:spPr bwMode="gray">
            <a:xfrm>
              <a:off x="0" y="1488"/>
              <a:ext cx="5760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0734" name="Line 56"/>
            <p:cNvSpPr>
              <a:spLocks noChangeShapeType="1"/>
            </p:cNvSpPr>
            <p:nvPr/>
          </p:nvSpPr>
          <p:spPr bwMode="gray">
            <a:xfrm>
              <a:off x="0" y="2736"/>
              <a:ext cx="5760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3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4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274B839-6CFD-4B49-BCA5-60AD5BBC615C}" type="slidenum">
              <a:rPr lang="en-US"/>
              <a:pPr/>
              <a:t>65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73398" cy="276999"/>
          </a:xfrm>
          <a:noFill/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4D4EA46-22FC-4E71-A183-55A9D9CAB50E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400" b="1"/>
              <a:t>Deployment Scenarios vs. Security Design</a:t>
            </a:r>
            <a:endParaRPr lang="en-US" sz="2000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0" y="914400"/>
            <a:ext cx="9144000" cy="12620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2000" b="1"/>
          </a:p>
          <a:p>
            <a:endParaRPr lang="en-US" sz="2000" b="1"/>
          </a:p>
          <a:p>
            <a:endParaRPr lang="en-US" sz="1800"/>
          </a:p>
          <a:p>
            <a:endParaRPr lang="en-US" sz="1800">
              <a:sym typeface="Symbol" pitchFamily="18" charset="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1041023"/>
            <a:ext cx="9144000" cy="5509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dirty="0"/>
              <a:t>Diverse deployment scenarios</a:t>
            </a:r>
            <a:endParaRPr lang="en-US" sz="2000" dirty="0"/>
          </a:p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 Home Automation</a:t>
            </a:r>
            <a:r>
              <a:rPr lang="en-US" sz="2000" dirty="0"/>
              <a:t> </a:t>
            </a:r>
            <a:r>
              <a:rPr lang="en-US" sz="2000" dirty="0" smtClean="0"/>
              <a:t>      </a:t>
            </a:r>
            <a:r>
              <a:rPr lang="en-CA" dirty="0" smtClean="0"/>
              <a:t>RFC 5826 - Home </a:t>
            </a:r>
            <a:r>
              <a:rPr lang="en-CA" dirty="0"/>
              <a:t>Automation Routing Requirements in Low-Power and </a:t>
            </a:r>
            <a:r>
              <a:rPr lang="en-CA" dirty="0" err="1"/>
              <a:t>Lossy</a:t>
            </a:r>
            <a:r>
              <a:rPr lang="en-CA" dirty="0"/>
              <a:t> </a:t>
            </a:r>
            <a:r>
              <a:rPr lang="en-CA" dirty="0" smtClean="0"/>
              <a:t>Networks (April 2010)</a:t>
            </a:r>
            <a:endParaRPr lang="en-US" dirty="0"/>
          </a:p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 Building </a:t>
            </a:r>
            <a:r>
              <a:rPr lang="en-US" sz="2000" dirty="0"/>
              <a:t>Automation </a:t>
            </a:r>
            <a:r>
              <a:rPr lang="en-US" sz="2000" dirty="0" smtClean="0"/>
              <a:t>  </a:t>
            </a:r>
            <a:r>
              <a:rPr lang="en-US" dirty="0" smtClean="0"/>
              <a:t>RFC 5826 - </a:t>
            </a:r>
            <a:r>
              <a:rPr lang="en-CA" dirty="0" smtClean="0"/>
              <a:t>Building </a:t>
            </a:r>
            <a:r>
              <a:rPr lang="en-CA" dirty="0"/>
              <a:t>Automation Routing Requirements in Low-Power and </a:t>
            </a:r>
            <a:r>
              <a:rPr lang="en-CA" dirty="0" err="1"/>
              <a:t>Lossy</a:t>
            </a:r>
            <a:r>
              <a:rPr lang="en-CA" dirty="0"/>
              <a:t> Networks </a:t>
            </a:r>
            <a:r>
              <a:rPr lang="en-US" dirty="0" smtClean="0"/>
              <a:t>(June 2010)</a:t>
            </a:r>
            <a:endParaRPr lang="en-US" dirty="0"/>
          </a:p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 Urban </a:t>
            </a:r>
            <a:r>
              <a:rPr lang="en-US" sz="2000" dirty="0"/>
              <a:t>Settings	         </a:t>
            </a:r>
            <a:r>
              <a:rPr lang="en-US" sz="2000" dirty="0" smtClean="0"/>
              <a:t>  </a:t>
            </a:r>
            <a:r>
              <a:rPr lang="en-US" dirty="0" smtClean="0">
                <a:latin typeface="+mj-lt"/>
              </a:rPr>
              <a:t>RFC </a:t>
            </a:r>
            <a:r>
              <a:rPr lang="en-US" dirty="0">
                <a:latin typeface="+mj-lt"/>
              </a:rPr>
              <a:t>5548 - Routing Requirements for Urban Low-Power and Lossy Networks </a:t>
            </a:r>
            <a:r>
              <a:rPr lang="en-US" dirty="0" smtClean="0">
                <a:latin typeface="+mj-lt"/>
              </a:rPr>
              <a:t>(May 3009</a:t>
            </a:r>
            <a:r>
              <a:rPr lang="en-US" dirty="0">
                <a:latin typeface="+mj-lt"/>
              </a:rPr>
              <a:t>)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 Industrial </a:t>
            </a:r>
            <a:r>
              <a:rPr lang="en-US" sz="2000" dirty="0"/>
              <a:t>Control</a:t>
            </a:r>
            <a:r>
              <a:rPr lang="en-US" dirty="0"/>
              <a:t>            </a:t>
            </a:r>
            <a:r>
              <a:rPr lang="en-US" dirty="0" smtClean="0"/>
              <a:t>  RFC </a:t>
            </a:r>
            <a:r>
              <a:rPr lang="en-US" dirty="0"/>
              <a:t>5673 - Industrial Routing Requirements (October 2009)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 Smart Grid	           </a:t>
            </a:r>
            <a:r>
              <a:rPr lang="en-CA" dirty="0" smtClean="0"/>
              <a:t>NIST IR 7628 </a:t>
            </a:r>
            <a:r>
              <a:rPr lang="en-US" dirty="0" smtClean="0"/>
              <a:t>–</a:t>
            </a:r>
            <a:r>
              <a:rPr lang="en-CA" dirty="0" smtClean="0"/>
              <a:t> Guidelines for Smart Grid Cyber Security, Vol. 1 - Strategy, Architecture, High-Level</a:t>
            </a:r>
          </a:p>
          <a:p>
            <a:pPr>
              <a:defRPr/>
            </a:pPr>
            <a:r>
              <a:rPr lang="en-CA" dirty="0" smtClean="0"/>
              <a:t>		                  Requirements (August 2010)</a:t>
            </a:r>
            <a:endParaRPr lang="en-US" dirty="0" smtClean="0"/>
          </a:p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 Internet of Things        </a:t>
            </a:r>
            <a:r>
              <a:rPr lang="en-US" dirty="0" smtClean="0"/>
              <a:t>draft-</a:t>
            </a:r>
            <a:r>
              <a:rPr lang="en-US" dirty="0" err="1" smtClean="0"/>
              <a:t>ietf</a:t>
            </a:r>
            <a:r>
              <a:rPr lang="en-US" dirty="0" smtClean="0"/>
              <a:t>-core-</a:t>
            </a:r>
            <a:r>
              <a:rPr lang="en-US" dirty="0" err="1" smtClean="0"/>
              <a:t>coap</a:t>
            </a:r>
            <a:r>
              <a:rPr lang="en-US" dirty="0" smtClean="0"/>
              <a:t> – Constrained Application Protocol (draft March 12, 2012)</a:t>
            </a:r>
          </a:p>
          <a:p>
            <a:pPr>
              <a:defRPr/>
            </a:pPr>
            <a:r>
              <a:rPr lang="en-US" sz="2000" b="1" dirty="0" smtClean="0"/>
              <a:t>Actual </a:t>
            </a:r>
            <a:r>
              <a:rPr lang="en-US" sz="2000" b="1" dirty="0"/>
              <a:t>security design</a:t>
            </a:r>
          </a:p>
          <a:p>
            <a:pPr>
              <a:defRPr/>
            </a:pPr>
            <a:r>
              <a:rPr lang="en-US" sz="2000" dirty="0"/>
              <a:t>Unified design that fits these diverse deployment scenarios</a:t>
            </a:r>
          </a:p>
          <a:p>
            <a:pPr>
              <a:buFont typeface="Times New Roman" pitchFamily="18" charset="0"/>
              <a:buChar char="–"/>
              <a:defRPr/>
            </a:pPr>
            <a:r>
              <a:rPr lang="en-US" sz="2000" dirty="0"/>
              <a:t> concise set of cryptographic and security mechanisms;</a:t>
            </a:r>
          </a:p>
          <a:p>
            <a:pPr>
              <a:buFont typeface="Times New Roman" pitchFamily="18" charset="0"/>
              <a:buChar char="–"/>
              <a:defRPr/>
            </a:pPr>
            <a:r>
              <a:rPr lang="en-US" sz="2000" dirty="0"/>
              <a:t> single security policy framework;</a:t>
            </a:r>
          </a:p>
          <a:p>
            <a:pPr>
              <a:buFont typeface="Times New Roman" pitchFamily="18" charset="0"/>
              <a:buChar char="–"/>
              <a:defRPr/>
            </a:pPr>
            <a:r>
              <a:rPr lang="en-US" sz="2000" dirty="0"/>
              <a:t> configuration parameters application-dependent.</a:t>
            </a:r>
          </a:p>
          <a:p>
            <a:pPr>
              <a:defRPr/>
            </a:pPr>
            <a:r>
              <a:rPr lang="en-US" sz="2000" dirty="0"/>
              <a:t>This allows for mass-scale production, while still allowing for customization (e.g., as to security services provided, granularity of assurances, used keys, device roles, etc.)</a:t>
            </a:r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This requires </a:t>
            </a:r>
            <a:r>
              <a:rPr lang="en-US" sz="2000" dirty="0"/>
              <a:t>consideration of system perspective, taking into account the entire system and device lifecycle and ease-of-use and ease-of-deployment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73398" cy="276999"/>
          </a:xfrm>
          <a:noFill/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01948BA-B69B-41FA-89C9-FEA9843D4557}" type="slidenum">
              <a:rPr lang="en-US" smtClean="0"/>
              <a:pPr/>
              <a:t>67</a:t>
            </a:fld>
            <a:endParaRPr lang="en-US" smtClean="0"/>
          </a:p>
        </p:txBody>
      </p:sp>
      <p:grpSp>
        <p:nvGrpSpPr>
          <p:cNvPr id="2" name="Group 123"/>
          <p:cNvGrpSpPr>
            <a:grpSpLocks/>
          </p:cNvGrpSpPr>
          <p:nvPr/>
        </p:nvGrpSpPr>
        <p:grpSpPr bwMode="auto">
          <a:xfrm>
            <a:off x="0" y="1066800"/>
            <a:ext cx="9144000" cy="5345113"/>
            <a:chOff x="0" y="480"/>
            <a:chExt cx="5760" cy="3367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544" y="2629"/>
              <a:ext cx="718" cy="173"/>
              <a:chOff x="2081" y="2136"/>
              <a:chExt cx="843" cy="212"/>
            </a:xfrm>
          </p:grpSpPr>
          <p:sp>
            <p:nvSpPr>
              <p:cNvPr id="9340" name="Line 5"/>
              <p:cNvSpPr>
                <a:spLocks noChangeShapeType="1"/>
              </p:cNvSpPr>
              <p:nvPr/>
            </p:nvSpPr>
            <p:spPr bwMode="auto">
              <a:xfrm>
                <a:off x="2112" y="2304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341" name="Text Box 6"/>
              <p:cNvSpPr txBox="1">
                <a:spLocks noChangeArrowheads="1"/>
              </p:cNvSpPr>
              <p:nvPr/>
            </p:nvSpPr>
            <p:spPr bwMode="auto">
              <a:xfrm>
                <a:off x="2081" y="2136"/>
                <a:ext cx="84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key distribution</a:t>
                </a:r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2112" y="2629"/>
              <a:ext cx="368" cy="195"/>
              <a:chOff x="2112" y="2448"/>
              <a:chExt cx="368" cy="201"/>
            </a:xfrm>
          </p:grpSpPr>
          <p:sp>
            <p:nvSpPr>
              <p:cNvPr id="9338" name="Rectangle 8"/>
              <p:cNvSpPr>
                <a:spLocks noChangeArrowheads="1"/>
              </p:cNvSpPr>
              <p:nvPr/>
            </p:nvSpPr>
            <p:spPr bwMode="auto">
              <a:xfrm>
                <a:off x="2112" y="2448"/>
                <a:ext cx="368" cy="201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sz="1400"/>
              </a:p>
            </p:txBody>
          </p:sp>
          <p:sp>
            <p:nvSpPr>
              <p:cNvPr id="9339" name="Text Box 9"/>
              <p:cNvSpPr txBox="1">
                <a:spLocks noChangeArrowheads="1"/>
              </p:cNvSpPr>
              <p:nvPr/>
            </p:nvSpPr>
            <p:spPr bwMode="auto">
              <a:xfrm>
                <a:off x="2212" y="2469"/>
                <a:ext cx="185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A</a:t>
                </a:r>
              </a:p>
            </p:txBody>
          </p:sp>
        </p:grp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3216" y="2629"/>
              <a:ext cx="368" cy="195"/>
              <a:chOff x="2112" y="2448"/>
              <a:chExt cx="368" cy="201"/>
            </a:xfrm>
          </p:grpSpPr>
          <p:sp>
            <p:nvSpPr>
              <p:cNvPr id="9336" name="Rectangle 11"/>
              <p:cNvSpPr>
                <a:spLocks noChangeArrowheads="1"/>
              </p:cNvSpPr>
              <p:nvPr/>
            </p:nvSpPr>
            <p:spPr bwMode="auto">
              <a:xfrm>
                <a:off x="2112" y="2448"/>
                <a:ext cx="368" cy="201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sz="1400"/>
              </a:p>
            </p:txBody>
          </p:sp>
          <p:sp>
            <p:nvSpPr>
              <p:cNvPr id="9337" name="Text Box 12"/>
              <p:cNvSpPr txBox="1">
                <a:spLocks noChangeArrowheads="1"/>
              </p:cNvSpPr>
              <p:nvPr/>
            </p:nvSpPr>
            <p:spPr bwMode="auto">
              <a:xfrm>
                <a:off x="2214" y="2469"/>
                <a:ext cx="180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B</a:t>
                </a:r>
              </a:p>
            </p:txBody>
          </p:sp>
        </p:grpSp>
        <p:sp>
          <p:nvSpPr>
            <p:cNvPr id="9226" name="Rectangle 13"/>
            <p:cNvSpPr>
              <a:spLocks noChangeArrowheads="1"/>
            </p:cNvSpPr>
            <p:nvPr/>
          </p:nvSpPr>
          <p:spPr bwMode="auto">
            <a:xfrm>
              <a:off x="4441" y="2629"/>
              <a:ext cx="572" cy="234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7" name="Text Box 14"/>
            <p:cNvSpPr txBox="1">
              <a:spLocks noChangeArrowheads="1"/>
            </p:cNvSpPr>
            <p:nvPr/>
          </p:nvSpPr>
          <p:spPr bwMode="auto">
            <a:xfrm>
              <a:off x="4464" y="2592"/>
              <a:ext cx="535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i="1"/>
                <a:t>Data key</a:t>
              </a:r>
            </a:p>
            <a:p>
              <a:pPr algn="ctr" eaLnBrk="1" hangingPunct="1"/>
              <a:r>
                <a:rPr lang="en-US" i="1"/>
                <a:t>repository </a:t>
              </a:r>
            </a:p>
            <a:p>
              <a:pPr algn="ctr" eaLnBrk="1" hangingPunct="1"/>
              <a:endParaRPr lang="en-US" i="1"/>
            </a:p>
          </p:txBody>
        </p:sp>
        <p:sp>
          <p:nvSpPr>
            <p:cNvPr id="9228" name="Line 15"/>
            <p:cNvSpPr>
              <a:spLocks noChangeShapeType="1"/>
            </p:cNvSpPr>
            <p:nvPr/>
          </p:nvSpPr>
          <p:spPr bwMode="auto">
            <a:xfrm>
              <a:off x="4741" y="2328"/>
              <a:ext cx="0" cy="2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29" name="Text Box 16"/>
            <p:cNvSpPr txBox="1">
              <a:spLocks noChangeArrowheads="1"/>
            </p:cNvSpPr>
            <p:nvPr/>
          </p:nvSpPr>
          <p:spPr bwMode="auto">
            <a:xfrm>
              <a:off x="5152" y="2583"/>
              <a:ext cx="608" cy="288"/>
            </a:xfrm>
            <a:prstGeom prst="rect">
              <a:avLst/>
            </a:prstGeom>
            <a:solidFill>
              <a:srgbClr val="99FF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i="1"/>
                <a:t>Data key</a:t>
              </a:r>
            </a:p>
            <a:p>
              <a:pPr algn="ctr" eaLnBrk="1" hangingPunct="1"/>
              <a:r>
                <a:rPr lang="en-US" i="1"/>
                <a:t>maintenance</a:t>
              </a:r>
            </a:p>
          </p:txBody>
        </p:sp>
        <p:sp>
          <p:nvSpPr>
            <p:cNvPr id="9230" name="Rectangle 17"/>
            <p:cNvSpPr>
              <a:spLocks noChangeArrowheads="1"/>
            </p:cNvSpPr>
            <p:nvPr/>
          </p:nvSpPr>
          <p:spPr bwMode="auto">
            <a:xfrm>
              <a:off x="667" y="2607"/>
              <a:ext cx="572" cy="234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1" name="Text Box 18"/>
            <p:cNvSpPr txBox="1">
              <a:spLocks noChangeArrowheads="1"/>
            </p:cNvSpPr>
            <p:nvPr/>
          </p:nvSpPr>
          <p:spPr bwMode="auto">
            <a:xfrm>
              <a:off x="720" y="2592"/>
              <a:ext cx="5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i="1"/>
                <a:t>Data key </a:t>
              </a:r>
            </a:p>
            <a:p>
              <a:pPr algn="ctr" eaLnBrk="1" hangingPunct="1"/>
              <a:r>
                <a:rPr lang="en-US" i="1"/>
                <a:t>repository</a:t>
              </a:r>
            </a:p>
          </p:txBody>
        </p:sp>
        <p:sp>
          <p:nvSpPr>
            <p:cNvPr id="9232" name="Line 19"/>
            <p:cNvSpPr>
              <a:spLocks noChangeShapeType="1"/>
            </p:cNvSpPr>
            <p:nvPr/>
          </p:nvSpPr>
          <p:spPr bwMode="auto">
            <a:xfrm>
              <a:off x="954" y="2328"/>
              <a:ext cx="0" cy="2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33" name="Text Box 20"/>
            <p:cNvSpPr txBox="1">
              <a:spLocks noChangeArrowheads="1"/>
            </p:cNvSpPr>
            <p:nvPr/>
          </p:nvSpPr>
          <p:spPr bwMode="auto">
            <a:xfrm>
              <a:off x="0" y="2607"/>
              <a:ext cx="608" cy="288"/>
            </a:xfrm>
            <a:prstGeom prst="rect">
              <a:avLst/>
            </a:prstGeom>
            <a:solidFill>
              <a:srgbClr val="99FF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i="1"/>
                <a:t>Data key</a:t>
              </a:r>
            </a:p>
            <a:p>
              <a:pPr algn="ctr" eaLnBrk="1" hangingPunct="1"/>
              <a:r>
                <a:rPr lang="en-US" i="1"/>
                <a:t>maintenance</a:t>
              </a:r>
            </a:p>
          </p:txBody>
        </p:sp>
        <p:sp>
          <p:nvSpPr>
            <p:cNvPr id="9234" name="Line 21"/>
            <p:cNvSpPr>
              <a:spLocks noChangeShapeType="1"/>
            </p:cNvSpPr>
            <p:nvPr/>
          </p:nvSpPr>
          <p:spPr bwMode="auto">
            <a:xfrm flipH="1">
              <a:off x="1296" y="2722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35" name="Text Box 22"/>
            <p:cNvSpPr txBox="1">
              <a:spLocks noChangeArrowheads="1"/>
            </p:cNvSpPr>
            <p:nvPr/>
          </p:nvSpPr>
          <p:spPr bwMode="auto">
            <a:xfrm>
              <a:off x="1375" y="2466"/>
              <a:ext cx="64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i="1"/>
                <a:t>Wrapped</a:t>
              </a:r>
            </a:p>
            <a:p>
              <a:pPr algn="ctr" eaLnBrk="1" hangingPunct="1"/>
              <a:r>
                <a:rPr lang="en-US" i="1"/>
                <a:t>data key info</a:t>
              </a:r>
            </a:p>
          </p:txBody>
        </p:sp>
        <p:sp>
          <p:nvSpPr>
            <p:cNvPr id="9236" name="Line 23"/>
            <p:cNvSpPr>
              <a:spLocks noChangeShapeType="1"/>
            </p:cNvSpPr>
            <p:nvPr/>
          </p:nvSpPr>
          <p:spPr bwMode="auto">
            <a:xfrm flipH="1">
              <a:off x="3617" y="2747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37" name="Text Box 24"/>
            <p:cNvSpPr txBox="1">
              <a:spLocks noChangeArrowheads="1"/>
            </p:cNvSpPr>
            <p:nvPr/>
          </p:nvSpPr>
          <p:spPr bwMode="auto">
            <a:xfrm>
              <a:off x="3696" y="2490"/>
              <a:ext cx="64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i="1"/>
                <a:t>Wrapped</a:t>
              </a:r>
            </a:p>
            <a:p>
              <a:pPr algn="ctr" eaLnBrk="1" hangingPunct="1"/>
              <a:r>
                <a:rPr lang="en-US" i="1"/>
                <a:t>data key info</a:t>
              </a:r>
            </a:p>
          </p:txBody>
        </p:sp>
        <p:grpSp>
          <p:nvGrpSpPr>
            <p:cNvPr id="6" name="Group 25"/>
            <p:cNvGrpSpPr>
              <a:grpSpLocks/>
            </p:cNvGrpSpPr>
            <p:nvPr/>
          </p:nvGrpSpPr>
          <p:grpSpPr bwMode="auto">
            <a:xfrm>
              <a:off x="2112" y="3513"/>
              <a:ext cx="1472" cy="241"/>
              <a:chOff x="2112" y="3216"/>
              <a:chExt cx="1472" cy="249"/>
            </a:xfrm>
          </p:grpSpPr>
          <p:grpSp>
            <p:nvGrpSpPr>
              <p:cNvPr id="7" name="Group 26"/>
              <p:cNvGrpSpPr>
                <a:grpSpLocks/>
              </p:cNvGrpSpPr>
              <p:nvPr/>
            </p:nvGrpSpPr>
            <p:grpSpPr bwMode="auto">
              <a:xfrm>
                <a:off x="2544" y="3216"/>
                <a:ext cx="639" cy="179"/>
                <a:chOff x="2112" y="2135"/>
                <a:chExt cx="751" cy="214"/>
              </a:xfrm>
            </p:grpSpPr>
            <p:sp>
              <p:nvSpPr>
                <p:cNvPr id="9334" name="Line 27"/>
                <p:cNvSpPr>
                  <a:spLocks noChangeShapeType="1"/>
                </p:cNvSpPr>
                <p:nvPr/>
              </p:nvSpPr>
              <p:spPr bwMode="auto">
                <a:xfrm>
                  <a:off x="2112" y="2304"/>
                  <a:ext cx="72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9335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140" y="2135"/>
                  <a:ext cx="723" cy="2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 i="1"/>
                    <a:t>data transfer</a:t>
                  </a:r>
                </a:p>
              </p:txBody>
            </p:sp>
          </p:grpSp>
          <p:grpSp>
            <p:nvGrpSpPr>
              <p:cNvPr id="8" name="Group 29"/>
              <p:cNvGrpSpPr>
                <a:grpSpLocks/>
              </p:cNvGrpSpPr>
              <p:nvPr/>
            </p:nvGrpSpPr>
            <p:grpSpPr bwMode="auto">
              <a:xfrm>
                <a:off x="2112" y="3264"/>
                <a:ext cx="368" cy="201"/>
                <a:chOff x="2112" y="2448"/>
                <a:chExt cx="368" cy="201"/>
              </a:xfrm>
            </p:grpSpPr>
            <p:sp>
              <p:nvSpPr>
                <p:cNvPr id="9332" name="Rectangle 30"/>
                <p:cNvSpPr>
                  <a:spLocks noChangeArrowheads="1"/>
                </p:cNvSpPr>
                <p:nvPr/>
              </p:nvSpPr>
              <p:spPr bwMode="auto">
                <a:xfrm>
                  <a:off x="2112" y="2448"/>
                  <a:ext cx="368" cy="201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/>
                  <a:endParaRPr lang="en-US" sz="1400"/>
                </a:p>
              </p:txBody>
            </p:sp>
            <p:sp>
              <p:nvSpPr>
                <p:cNvPr id="9333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2212" y="2470"/>
                  <a:ext cx="185" cy="1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A</a:t>
                  </a:r>
                </a:p>
              </p:txBody>
            </p:sp>
          </p:grpSp>
          <p:grpSp>
            <p:nvGrpSpPr>
              <p:cNvPr id="9" name="Group 32"/>
              <p:cNvGrpSpPr>
                <a:grpSpLocks/>
              </p:cNvGrpSpPr>
              <p:nvPr/>
            </p:nvGrpSpPr>
            <p:grpSpPr bwMode="auto">
              <a:xfrm>
                <a:off x="3216" y="3264"/>
                <a:ext cx="368" cy="201"/>
                <a:chOff x="2112" y="2448"/>
                <a:chExt cx="368" cy="201"/>
              </a:xfrm>
            </p:grpSpPr>
            <p:sp>
              <p:nvSpPr>
                <p:cNvPr id="9330" name="Rectangle 33"/>
                <p:cNvSpPr>
                  <a:spLocks noChangeArrowheads="1"/>
                </p:cNvSpPr>
                <p:nvPr/>
              </p:nvSpPr>
              <p:spPr bwMode="auto">
                <a:xfrm>
                  <a:off x="2112" y="2448"/>
                  <a:ext cx="368" cy="201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/>
                  <a:endParaRPr lang="en-US" sz="1400"/>
                </a:p>
              </p:txBody>
            </p:sp>
            <p:sp>
              <p:nvSpPr>
                <p:cNvPr id="9331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2214" y="2470"/>
                  <a:ext cx="180" cy="1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B</a:t>
                  </a:r>
                </a:p>
              </p:txBody>
            </p:sp>
          </p:grpSp>
        </p:grpSp>
        <p:sp>
          <p:nvSpPr>
            <p:cNvPr id="9239" name="Line 35"/>
            <p:cNvSpPr>
              <a:spLocks noChangeShapeType="1"/>
            </p:cNvSpPr>
            <p:nvPr/>
          </p:nvSpPr>
          <p:spPr bwMode="auto">
            <a:xfrm flipH="1">
              <a:off x="1344" y="3652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40" name="Text Box 36"/>
            <p:cNvSpPr txBox="1">
              <a:spLocks noChangeArrowheads="1"/>
            </p:cNvSpPr>
            <p:nvPr/>
          </p:nvSpPr>
          <p:spPr bwMode="auto">
            <a:xfrm>
              <a:off x="1344" y="3498"/>
              <a:ext cx="76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i="1"/>
                <a:t>Wrapped data</a:t>
              </a:r>
            </a:p>
          </p:txBody>
        </p:sp>
        <p:sp>
          <p:nvSpPr>
            <p:cNvPr id="9241" name="Line 37"/>
            <p:cNvSpPr>
              <a:spLocks noChangeShapeType="1"/>
            </p:cNvSpPr>
            <p:nvPr/>
          </p:nvSpPr>
          <p:spPr bwMode="auto">
            <a:xfrm flipH="1">
              <a:off x="3641" y="363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42" name="Text Box 38"/>
            <p:cNvSpPr txBox="1">
              <a:spLocks noChangeArrowheads="1"/>
            </p:cNvSpPr>
            <p:nvPr/>
          </p:nvSpPr>
          <p:spPr bwMode="auto">
            <a:xfrm>
              <a:off x="3552" y="3466"/>
              <a:ext cx="8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i="1"/>
                <a:t>Wrapped data</a:t>
              </a:r>
            </a:p>
          </p:txBody>
        </p:sp>
        <p:grpSp>
          <p:nvGrpSpPr>
            <p:cNvPr id="10" name="Group 39"/>
            <p:cNvGrpSpPr>
              <a:grpSpLocks/>
            </p:cNvGrpSpPr>
            <p:nvPr/>
          </p:nvGrpSpPr>
          <p:grpSpPr bwMode="auto">
            <a:xfrm>
              <a:off x="672" y="3559"/>
              <a:ext cx="572" cy="288"/>
              <a:chOff x="4128" y="1296"/>
              <a:chExt cx="672" cy="354"/>
            </a:xfrm>
          </p:grpSpPr>
          <p:sp>
            <p:nvSpPr>
              <p:cNvPr id="9325" name="Rectangle 40"/>
              <p:cNvSpPr>
                <a:spLocks noChangeArrowheads="1"/>
              </p:cNvSpPr>
              <p:nvPr/>
            </p:nvSpPr>
            <p:spPr bwMode="auto">
              <a:xfrm>
                <a:off x="4128" y="1296"/>
                <a:ext cx="672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6" name="Text Box 41"/>
              <p:cNvSpPr txBox="1">
                <a:spLocks noChangeArrowheads="1"/>
              </p:cNvSpPr>
              <p:nvPr/>
            </p:nvSpPr>
            <p:spPr bwMode="auto">
              <a:xfrm>
                <a:off x="4144" y="1296"/>
                <a:ext cx="627" cy="3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Encryptor/</a:t>
                </a:r>
              </a:p>
              <a:p>
                <a:pPr algn="ctr" eaLnBrk="1" hangingPunct="1"/>
                <a:r>
                  <a:rPr lang="en-US" i="1"/>
                  <a:t>decryptor</a:t>
                </a:r>
              </a:p>
            </p:txBody>
          </p:sp>
        </p:grpSp>
        <p:grpSp>
          <p:nvGrpSpPr>
            <p:cNvPr id="11" name="Group 42"/>
            <p:cNvGrpSpPr>
              <a:grpSpLocks/>
            </p:cNvGrpSpPr>
            <p:nvPr/>
          </p:nvGrpSpPr>
          <p:grpSpPr bwMode="auto">
            <a:xfrm>
              <a:off x="4464" y="3559"/>
              <a:ext cx="572" cy="288"/>
              <a:chOff x="4128" y="1296"/>
              <a:chExt cx="672" cy="354"/>
            </a:xfrm>
          </p:grpSpPr>
          <p:sp>
            <p:nvSpPr>
              <p:cNvPr id="9323" name="Rectangle 43"/>
              <p:cNvSpPr>
                <a:spLocks noChangeArrowheads="1"/>
              </p:cNvSpPr>
              <p:nvPr/>
            </p:nvSpPr>
            <p:spPr bwMode="auto">
              <a:xfrm>
                <a:off x="4128" y="1296"/>
                <a:ext cx="672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4" name="Text Box 44"/>
              <p:cNvSpPr txBox="1">
                <a:spLocks noChangeArrowheads="1"/>
              </p:cNvSpPr>
              <p:nvPr/>
            </p:nvSpPr>
            <p:spPr bwMode="auto">
              <a:xfrm>
                <a:off x="4147" y="1296"/>
                <a:ext cx="626" cy="3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Encryptor/</a:t>
                </a:r>
              </a:p>
              <a:p>
                <a:pPr algn="ctr" eaLnBrk="1" hangingPunct="1"/>
                <a:r>
                  <a:rPr lang="en-US" i="1"/>
                  <a:t>decryptor</a:t>
                </a:r>
              </a:p>
            </p:txBody>
          </p:sp>
        </p:grpSp>
        <p:grpSp>
          <p:nvGrpSpPr>
            <p:cNvPr id="12" name="Group 45"/>
            <p:cNvGrpSpPr>
              <a:grpSpLocks/>
            </p:cNvGrpSpPr>
            <p:nvPr/>
          </p:nvGrpSpPr>
          <p:grpSpPr bwMode="auto">
            <a:xfrm>
              <a:off x="96" y="3559"/>
              <a:ext cx="384" cy="279"/>
              <a:chOff x="192" y="3264"/>
              <a:chExt cx="384" cy="288"/>
            </a:xfrm>
          </p:grpSpPr>
          <p:sp>
            <p:nvSpPr>
              <p:cNvPr id="9321" name="AutoShape 46"/>
              <p:cNvSpPr>
                <a:spLocks noChangeArrowheads="1"/>
              </p:cNvSpPr>
              <p:nvPr/>
            </p:nvSpPr>
            <p:spPr bwMode="auto">
              <a:xfrm>
                <a:off x="192" y="3264"/>
                <a:ext cx="384" cy="288"/>
              </a:xfrm>
              <a:prstGeom prst="can">
                <a:avLst>
                  <a:gd name="adj" fmla="val 25000"/>
                </a:avLst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2" name="Text Box 47"/>
              <p:cNvSpPr txBox="1">
                <a:spLocks noChangeArrowheads="1"/>
              </p:cNvSpPr>
              <p:nvPr/>
            </p:nvSpPr>
            <p:spPr bwMode="auto">
              <a:xfrm>
                <a:off x="241" y="3335"/>
                <a:ext cx="287" cy="179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data</a:t>
                </a:r>
              </a:p>
            </p:txBody>
          </p:sp>
        </p:grpSp>
        <p:grpSp>
          <p:nvGrpSpPr>
            <p:cNvPr id="13" name="Group 48"/>
            <p:cNvGrpSpPr>
              <a:grpSpLocks/>
            </p:cNvGrpSpPr>
            <p:nvPr/>
          </p:nvGrpSpPr>
          <p:grpSpPr bwMode="auto">
            <a:xfrm>
              <a:off x="5232" y="3559"/>
              <a:ext cx="384" cy="279"/>
              <a:chOff x="192" y="3264"/>
              <a:chExt cx="384" cy="288"/>
            </a:xfrm>
          </p:grpSpPr>
          <p:sp>
            <p:nvSpPr>
              <p:cNvPr id="9319" name="AutoShape 49"/>
              <p:cNvSpPr>
                <a:spLocks noChangeArrowheads="1"/>
              </p:cNvSpPr>
              <p:nvPr/>
            </p:nvSpPr>
            <p:spPr bwMode="auto">
              <a:xfrm>
                <a:off x="192" y="3264"/>
                <a:ext cx="384" cy="288"/>
              </a:xfrm>
              <a:prstGeom prst="can">
                <a:avLst>
                  <a:gd name="adj" fmla="val 25000"/>
                </a:avLst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0" name="Text Box 50"/>
              <p:cNvSpPr txBox="1">
                <a:spLocks noChangeArrowheads="1"/>
              </p:cNvSpPr>
              <p:nvPr/>
            </p:nvSpPr>
            <p:spPr bwMode="auto">
              <a:xfrm>
                <a:off x="241" y="3335"/>
                <a:ext cx="287" cy="179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data</a:t>
                </a:r>
              </a:p>
            </p:txBody>
          </p:sp>
        </p:grpSp>
        <p:sp>
          <p:nvSpPr>
            <p:cNvPr id="9247" name="Line 51"/>
            <p:cNvSpPr>
              <a:spLocks noChangeShapeType="1"/>
            </p:cNvSpPr>
            <p:nvPr/>
          </p:nvSpPr>
          <p:spPr bwMode="auto">
            <a:xfrm>
              <a:off x="480" y="3699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48" name="Line 52"/>
            <p:cNvSpPr>
              <a:spLocks noChangeShapeType="1"/>
            </p:cNvSpPr>
            <p:nvPr/>
          </p:nvSpPr>
          <p:spPr bwMode="auto">
            <a:xfrm>
              <a:off x="5040" y="3699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49" name="Line 53"/>
            <p:cNvSpPr>
              <a:spLocks noChangeShapeType="1"/>
            </p:cNvSpPr>
            <p:nvPr/>
          </p:nvSpPr>
          <p:spPr bwMode="auto">
            <a:xfrm>
              <a:off x="1104" y="2908"/>
              <a:ext cx="0" cy="6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50" name="Line 54"/>
            <p:cNvSpPr>
              <a:spLocks noChangeShapeType="1"/>
            </p:cNvSpPr>
            <p:nvPr/>
          </p:nvSpPr>
          <p:spPr bwMode="auto">
            <a:xfrm>
              <a:off x="816" y="2908"/>
              <a:ext cx="0" cy="6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51" name="Text Box 55"/>
            <p:cNvSpPr txBox="1">
              <a:spLocks noChangeArrowheads="1"/>
            </p:cNvSpPr>
            <p:nvPr/>
          </p:nvSpPr>
          <p:spPr bwMode="auto">
            <a:xfrm>
              <a:off x="1104" y="3048"/>
              <a:ext cx="308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Data</a:t>
              </a:r>
            </a:p>
            <a:p>
              <a:pPr eaLnBrk="1" hangingPunct="1"/>
              <a:r>
                <a:rPr lang="en-US" i="1"/>
                <a:t>key</a:t>
              </a:r>
            </a:p>
          </p:txBody>
        </p:sp>
        <p:sp>
          <p:nvSpPr>
            <p:cNvPr id="9252" name="Text Box 56"/>
            <p:cNvSpPr txBox="1">
              <a:spLocks noChangeArrowheads="1"/>
            </p:cNvSpPr>
            <p:nvPr/>
          </p:nvSpPr>
          <p:spPr bwMode="auto">
            <a:xfrm>
              <a:off x="552" y="3048"/>
              <a:ext cx="266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eaLnBrk="1" hangingPunct="1"/>
              <a:r>
                <a:rPr lang="en-US" i="1"/>
                <a:t>Key</a:t>
              </a:r>
            </a:p>
            <a:p>
              <a:pPr algn="r" eaLnBrk="1" hangingPunct="1"/>
              <a:r>
                <a:rPr lang="en-US" i="1"/>
                <a:t>info</a:t>
              </a:r>
            </a:p>
          </p:txBody>
        </p:sp>
        <p:sp>
          <p:nvSpPr>
            <p:cNvPr id="9253" name="Line 57"/>
            <p:cNvSpPr>
              <a:spLocks noChangeShapeType="1"/>
            </p:cNvSpPr>
            <p:nvPr/>
          </p:nvSpPr>
          <p:spPr bwMode="auto">
            <a:xfrm>
              <a:off x="4896" y="2908"/>
              <a:ext cx="0" cy="6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54" name="Line 58"/>
            <p:cNvSpPr>
              <a:spLocks noChangeShapeType="1"/>
            </p:cNvSpPr>
            <p:nvPr/>
          </p:nvSpPr>
          <p:spPr bwMode="auto">
            <a:xfrm>
              <a:off x="4608" y="2908"/>
              <a:ext cx="0" cy="6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55" name="Text Box 59"/>
            <p:cNvSpPr txBox="1">
              <a:spLocks noChangeArrowheads="1"/>
            </p:cNvSpPr>
            <p:nvPr/>
          </p:nvSpPr>
          <p:spPr bwMode="auto">
            <a:xfrm>
              <a:off x="4886" y="3070"/>
              <a:ext cx="2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Key</a:t>
              </a:r>
            </a:p>
            <a:p>
              <a:pPr eaLnBrk="1" hangingPunct="1"/>
              <a:r>
                <a:rPr lang="en-US" i="1"/>
                <a:t>info</a:t>
              </a:r>
            </a:p>
          </p:txBody>
        </p:sp>
        <p:sp>
          <p:nvSpPr>
            <p:cNvPr id="9256" name="Text Box 60"/>
            <p:cNvSpPr txBox="1">
              <a:spLocks noChangeArrowheads="1"/>
            </p:cNvSpPr>
            <p:nvPr/>
          </p:nvSpPr>
          <p:spPr bwMode="auto">
            <a:xfrm>
              <a:off x="4262" y="3070"/>
              <a:ext cx="34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eaLnBrk="1" hangingPunct="1"/>
              <a:r>
                <a:rPr lang="en-US" i="1"/>
                <a:t>Data</a:t>
              </a:r>
            </a:p>
            <a:p>
              <a:pPr algn="r" eaLnBrk="1" hangingPunct="1"/>
              <a:r>
                <a:rPr lang="en-US" i="1"/>
                <a:t>key</a:t>
              </a:r>
            </a:p>
          </p:txBody>
        </p:sp>
        <p:sp>
          <p:nvSpPr>
            <p:cNvPr id="9257" name="Line 61"/>
            <p:cNvSpPr>
              <a:spLocks noChangeShapeType="1"/>
            </p:cNvSpPr>
            <p:nvPr/>
          </p:nvSpPr>
          <p:spPr bwMode="auto">
            <a:xfrm>
              <a:off x="0" y="2400"/>
              <a:ext cx="1392" cy="0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58" name="Line 62"/>
            <p:cNvSpPr>
              <a:spLocks noChangeShapeType="1"/>
            </p:cNvSpPr>
            <p:nvPr/>
          </p:nvSpPr>
          <p:spPr bwMode="auto">
            <a:xfrm>
              <a:off x="4320" y="2400"/>
              <a:ext cx="1440" cy="0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59" name="Line 63"/>
            <p:cNvSpPr>
              <a:spLocks noChangeShapeType="1"/>
            </p:cNvSpPr>
            <p:nvPr/>
          </p:nvSpPr>
          <p:spPr bwMode="auto">
            <a:xfrm>
              <a:off x="1392" y="2400"/>
              <a:ext cx="0" cy="624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60" name="Line 64"/>
            <p:cNvSpPr>
              <a:spLocks noChangeShapeType="1"/>
            </p:cNvSpPr>
            <p:nvPr/>
          </p:nvSpPr>
          <p:spPr bwMode="auto">
            <a:xfrm>
              <a:off x="4320" y="2400"/>
              <a:ext cx="0" cy="624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61" name="Line 65"/>
            <p:cNvSpPr>
              <a:spLocks noChangeShapeType="1"/>
            </p:cNvSpPr>
            <p:nvPr/>
          </p:nvSpPr>
          <p:spPr bwMode="auto">
            <a:xfrm>
              <a:off x="1392" y="3024"/>
              <a:ext cx="2928" cy="0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62" name="Line 66"/>
            <p:cNvSpPr>
              <a:spLocks noChangeShapeType="1"/>
            </p:cNvSpPr>
            <p:nvPr/>
          </p:nvSpPr>
          <p:spPr bwMode="auto">
            <a:xfrm>
              <a:off x="96" y="2448"/>
              <a:ext cx="1344" cy="0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63" name="Line 67"/>
            <p:cNvSpPr>
              <a:spLocks noChangeShapeType="1"/>
            </p:cNvSpPr>
            <p:nvPr/>
          </p:nvSpPr>
          <p:spPr bwMode="auto">
            <a:xfrm>
              <a:off x="1440" y="2448"/>
              <a:ext cx="0" cy="624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64" name="Line 68"/>
            <p:cNvSpPr>
              <a:spLocks noChangeShapeType="1"/>
            </p:cNvSpPr>
            <p:nvPr/>
          </p:nvSpPr>
          <p:spPr bwMode="auto">
            <a:xfrm>
              <a:off x="4272" y="2448"/>
              <a:ext cx="1344" cy="0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65" name="Line 69"/>
            <p:cNvSpPr>
              <a:spLocks noChangeShapeType="1"/>
            </p:cNvSpPr>
            <p:nvPr/>
          </p:nvSpPr>
          <p:spPr bwMode="auto">
            <a:xfrm>
              <a:off x="4272" y="2448"/>
              <a:ext cx="0" cy="624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66" name="Line 70"/>
            <p:cNvSpPr>
              <a:spLocks noChangeShapeType="1"/>
            </p:cNvSpPr>
            <p:nvPr/>
          </p:nvSpPr>
          <p:spPr bwMode="auto">
            <a:xfrm>
              <a:off x="1440" y="3072"/>
              <a:ext cx="2832" cy="0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67" name="Text Box 71"/>
            <p:cNvSpPr txBox="1">
              <a:spLocks noChangeArrowheads="1"/>
            </p:cNvSpPr>
            <p:nvPr/>
          </p:nvSpPr>
          <p:spPr bwMode="auto">
            <a:xfrm>
              <a:off x="0" y="2208"/>
              <a:ext cx="67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/>
                <a:t> </a:t>
              </a:r>
              <a:r>
                <a:rPr lang="en-US" b="1">
                  <a:solidFill>
                    <a:srgbClr val="FF0000"/>
                  </a:solidFill>
                </a:rPr>
                <a:t>Upper layers</a:t>
              </a:r>
            </a:p>
          </p:txBody>
        </p:sp>
        <p:sp>
          <p:nvSpPr>
            <p:cNvPr id="9268" name="Text Box 72"/>
            <p:cNvSpPr txBox="1">
              <a:spLocks noChangeArrowheads="1"/>
            </p:cNvSpPr>
            <p:nvPr/>
          </p:nvSpPr>
          <p:spPr bwMode="auto">
            <a:xfrm>
              <a:off x="5089" y="2208"/>
              <a:ext cx="67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/>
                <a:t> </a:t>
              </a:r>
              <a:r>
                <a:rPr lang="en-US" b="1">
                  <a:solidFill>
                    <a:srgbClr val="FF0000"/>
                  </a:solidFill>
                </a:rPr>
                <a:t>Upper layers</a:t>
              </a:r>
            </a:p>
          </p:txBody>
        </p:sp>
        <p:sp>
          <p:nvSpPr>
            <p:cNvPr id="9269" name="Text Box 73"/>
            <p:cNvSpPr txBox="1">
              <a:spLocks noChangeArrowheads="1"/>
            </p:cNvSpPr>
            <p:nvPr/>
          </p:nvSpPr>
          <p:spPr bwMode="auto">
            <a:xfrm>
              <a:off x="1536" y="3072"/>
              <a:ext cx="89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Network and down</a:t>
              </a:r>
            </a:p>
          </p:txBody>
        </p:sp>
        <p:sp>
          <p:nvSpPr>
            <p:cNvPr id="9270" name="Text Box 74"/>
            <p:cNvSpPr txBox="1">
              <a:spLocks noChangeArrowheads="1"/>
            </p:cNvSpPr>
            <p:nvPr/>
          </p:nvSpPr>
          <p:spPr bwMode="auto">
            <a:xfrm>
              <a:off x="3456" y="3072"/>
              <a:ext cx="89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Network and down</a:t>
              </a:r>
            </a:p>
          </p:txBody>
        </p:sp>
        <p:grpSp>
          <p:nvGrpSpPr>
            <p:cNvPr id="14" name="Group 75"/>
            <p:cNvGrpSpPr>
              <a:grpSpLocks/>
            </p:cNvGrpSpPr>
            <p:nvPr/>
          </p:nvGrpSpPr>
          <p:grpSpPr bwMode="auto">
            <a:xfrm>
              <a:off x="30" y="480"/>
              <a:ext cx="5730" cy="1811"/>
              <a:chOff x="30" y="480"/>
              <a:chExt cx="5730" cy="1811"/>
            </a:xfrm>
          </p:grpSpPr>
          <p:sp>
            <p:nvSpPr>
              <p:cNvPr id="9274" name="Text Box 76"/>
              <p:cNvSpPr txBox="1">
                <a:spLocks noChangeArrowheads="1"/>
              </p:cNvSpPr>
              <p:nvPr/>
            </p:nvSpPr>
            <p:spPr bwMode="auto">
              <a:xfrm>
                <a:off x="1409" y="946"/>
                <a:ext cx="619" cy="288"/>
              </a:xfrm>
              <a:prstGeom prst="rect">
                <a:avLst/>
              </a:prstGeom>
              <a:solidFill>
                <a:srgbClr val="99FF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ACL</a:t>
                </a:r>
              </a:p>
              <a:p>
                <a:pPr algn="ctr" eaLnBrk="1" hangingPunct="1"/>
                <a:r>
                  <a:rPr lang="en-US" i="1"/>
                  <a:t>Maintenance</a:t>
                </a:r>
              </a:p>
            </p:txBody>
          </p:sp>
          <p:sp>
            <p:nvSpPr>
              <p:cNvPr id="9275" name="Rectangle 77"/>
              <p:cNvSpPr>
                <a:spLocks noChangeArrowheads="1"/>
              </p:cNvSpPr>
              <p:nvPr/>
            </p:nvSpPr>
            <p:spPr bwMode="auto">
              <a:xfrm>
                <a:off x="2108" y="985"/>
                <a:ext cx="368" cy="194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400"/>
                  <a:t>ACL</a:t>
                </a:r>
              </a:p>
            </p:txBody>
          </p:sp>
          <p:sp>
            <p:nvSpPr>
              <p:cNvPr id="9276" name="Rectangle 78"/>
              <p:cNvSpPr>
                <a:spLocks noChangeArrowheads="1"/>
              </p:cNvSpPr>
              <p:nvPr/>
            </p:nvSpPr>
            <p:spPr bwMode="auto">
              <a:xfrm>
                <a:off x="3211" y="985"/>
                <a:ext cx="368" cy="194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400"/>
                  <a:t>ACL</a:t>
                </a:r>
              </a:p>
            </p:txBody>
          </p:sp>
          <p:sp>
            <p:nvSpPr>
              <p:cNvPr id="9277" name="Line 79"/>
              <p:cNvSpPr>
                <a:spLocks noChangeShapeType="1"/>
              </p:cNvSpPr>
              <p:nvPr/>
            </p:nvSpPr>
            <p:spPr bwMode="auto">
              <a:xfrm>
                <a:off x="2272" y="713"/>
                <a:ext cx="0" cy="23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78" name="Line 80"/>
              <p:cNvSpPr>
                <a:spLocks noChangeShapeType="1"/>
              </p:cNvSpPr>
              <p:nvPr/>
            </p:nvSpPr>
            <p:spPr bwMode="auto">
              <a:xfrm>
                <a:off x="3375" y="713"/>
                <a:ext cx="0" cy="23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79" name="Text Box 81"/>
              <p:cNvSpPr txBox="1">
                <a:spLocks noChangeArrowheads="1"/>
              </p:cNvSpPr>
              <p:nvPr/>
            </p:nvSpPr>
            <p:spPr bwMode="auto">
              <a:xfrm>
                <a:off x="3697" y="946"/>
                <a:ext cx="619" cy="288"/>
              </a:xfrm>
              <a:prstGeom prst="rect">
                <a:avLst/>
              </a:prstGeom>
              <a:solidFill>
                <a:srgbClr val="99FF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ACL</a:t>
                </a:r>
              </a:p>
              <a:p>
                <a:pPr algn="ctr" eaLnBrk="1" hangingPunct="1"/>
                <a:r>
                  <a:rPr lang="en-US" i="1"/>
                  <a:t>Maintenance</a:t>
                </a:r>
              </a:p>
            </p:txBody>
          </p:sp>
          <p:sp>
            <p:nvSpPr>
              <p:cNvPr id="9280" name="Text Box 82"/>
              <p:cNvSpPr txBox="1">
                <a:spLocks noChangeArrowheads="1"/>
              </p:cNvSpPr>
              <p:nvPr/>
            </p:nvSpPr>
            <p:spPr bwMode="auto">
              <a:xfrm>
                <a:off x="1981" y="480"/>
                <a:ext cx="609" cy="288"/>
              </a:xfrm>
              <a:prstGeom prst="rect">
                <a:avLst/>
              </a:prstGeom>
              <a:solidFill>
                <a:srgbClr val="99FF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ACL </a:t>
                </a:r>
              </a:p>
              <a:p>
                <a:pPr algn="ctr" eaLnBrk="1" hangingPunct="1"/>
                <a:r>
                  <a:rPr lang="en-US" i="1"/>
                  <a:t>initialization</a:t>
                </a:r>
              </a:p>
            </p:txBody>
          </p:sp>
          <p:sp>
            <p:nvSpPr>
              <p:cNvPr id="9281" name="Text Box 83"/>
              <p:cNvSpPr txBox="1">
                <a:spLocks noChangeArrowheads="1"/>
              </p:cNvSpPr>
              <p:nvPr/>
            </p:nvSpPr>
            <p:spPr bwMode="auto">
              <a:xfrm>
                <a:off x="3085" y="480"/>
                <a:ext cx="609" cy="288"/>
              </a:xfrm>
              <a:prstGeom prst="rect">
                <a:avLst/>
              </a:prstGeom>
              <a:solidFill>
                <a:srgbClr val="99FF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ACL </a:t>
                </a:r>
              </a:p>
              <a:p>
                <a:pPr algn="ctr" eaLnBrk="1" hangingPunct="1"/>
                <a:r>
                  <a:rPr lang="en-US" i="1"/>
                  <a:t>initialization</a:t>
                </a:r>
              </a:p>
            </p:txBody>
          </p:sp>
          <p:sp>
            <p:nvSpPr>
              <p:cNvPr id="9282" name="Rectangle 84"/>
              <p:cNvSpPr>
                <a:spLocks noChangeArrowheads="1"/>
              </p:cNvSpPr>
              <p:nvPr/>
            </p:nvSpPr>
            <p:spPr bwMode="auto">
              <a:xfrm>
                <a:off x="2108" y="1607"/>
                <a:ext cx="368" cy="194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sz="1400"/>
              </a:p>
            </p:txBody>
          </p:sp>
          <p:sp>
            <p:nvSpPr>
              <p:cNvPr id="9283" name="Rectangle 85"/>
              <p:cNvSpPr>
                <a:spLocks noChangeArrowheads="1"/>
              </p:cNvSpPr>
              <p:nvPr/>
            </p:nvSpPr>
            <p:spPr bwMode="auto">
              <a:xfrm>
                <a:off x="3211" y="1607"/>
                <a:ext cx="368" cy="194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400"/>
                  <a:t>B</a:t>
                </a:r>
              </a:p>
            </p:txBody>
          </p:sp>
          <p:sp>
            <p:nvSpPr>
              <p:cNvPr id="9284" name="Text Box 86"/>
              <p:cNvSpPr txBox="1">
                <a:spLocks noChangeArrowheads="1"/>
              </p:cNvSpPr>
              <p:nvPr/>
            </p:nvSpPr>
            <p:spPr bwMode="auto">
              <a:xfrm>
                <a:off x="2222" y="1625"/>
                <a:ext cx="18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A</a:t>
                </a:r>
              </a:p>
            </p:txBody>
          </p:sp>
          <p:sp>
            <p:nvSpPr>
              <p:cNvPr id="9285" name="Line 87"/>
              <p:cNvSpPr>
                <a:spLocks noChangeShapeType="1"/>
              </p:cNvSpPr>
              <p:nvPr/>
            </p:nvSpPr>
            <p:spPr bwMode="auto">
              <a:xfrm>
                <a:off x="3416" y="1218"/>
                <a:ext cx="0" cy="3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86" name="Line 88"/>
              <p:cNvSpPr>
                <a:spLocks noChangeShapeType="1"/>
              </p:cNvSpPr>
              <p:nvPr/>
            </p:nvSpPr>
            <p:spPr bwMode="auto">
              <a:xfrm>
                <a:off x="1320" y="1363"/>
                <a:ext cx="3187" cy="0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87" name="Line 89"/>
              <p:cNvSpPr>
                <a:spLocks noChangeShapeType="1"/>
              </p:cNvSpPr>
              <p:nvPr/>
            </p:nvSpPr>
            <p:spPr bwMode="auto">
              <a:xfrm>
                <a:off x="2557" y="1762"/>
                <a:ext cx="61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88" name="Text Box 90"/>
              <p:cNvSpPr txBox="1">
                <a:spLocks noChangeArrowheads="1"/>
              </p:cNvSpPr>
              <p:nvPr/>
            </p:nvSpPr>
            <p:spPr bwMode="auto">
              <a:xfrm>
                <a:off x="2491" y="1625"/>
                <a:ext cx="79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Authentication,</a:t>
                </a:r>
              </a:p>
              <a:p>
                <a:pPr algn="ctr" eaLnBrk="1" hangingPunct="1"/>
                <a:r>
                  <a:rPr lang="en-US" i="1"/>
                  <a:t>key establishment</a:t>
                </a:r>
              </a:p>
            </p:txBody>
          </p:sp>
          <p:sp>
            <p:nvSpPr>
              <p:cNvPr id="9289" name="Line 91"/>
              <p:cNvSpPr>
                <a:spLocks noChangeShapeType="1"/>
              </p:cNvSpPr>
              <p:nvPr/>
            </p:nvSpPr>
            <p:spPr bwMode="auto">
              <a:xfrm>
                <a:off x="2272" y="1218"/>
                <a:ext cx="0" cy="3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90" name="Line 92"/>
              <p:cNvSpPr>
                <a:spLocks noChangeShapeType="1"/>
              </p:cNvSpPr>
              <p:nvPr/>
            </p:nvSpPr>
            <p:spPr bwMode="auto">
              <a:xfrm flipH="1">
                <a:off x="1320" y="1643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91" name="Text Box 93"/>
              <p:cNvSpPr txBox="1">
                <a:spLocks noChangeArrowheads="1"/>
              </p:cNvSpPr>
              <p:nvPr/>
            </p:nvSpPr>
            <p:spPr bwMode="auto">
              <a:xfrm>
                <a:off x="1368" y="1363"/>
                <a:ext cx="75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Wrapped public </a:t>
                </a:r>
              </a:p>
              <a:p>
                <a:pPr algn="ctr" eaLnBrk="1" hangingPunct="1"/>
                <a:r>
                  <a:rPr lang="en-US" i="1"/>
                  <a:t>key info</a:t>
                </a:r>
              </a:p>
            </p:txBody>
          </p:sp>
          <p:sp>
            <p:nvSpPr>
              <p:cNvPr id="9292" name="Line 94"/>
              <p:cNvSpPr>
                <a:spLocks noChangeShapeType="1"/>
              </p:cNvSpPr>
              <p:nvPr/>
            </p:nvSpPr>
            <p:spPr bwMode="auto">
              <a:xfrm>
                <a:off x="1368" y="1782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93" name="Text Box 95"/>
              <p:cNvSpPr txBox="1">
                <a:spLocks noChangeArrowheads="1"/>
              </p:cNvSpPr>
              <p:nvPr/>
            </p:nvSpPr>
            <p:spPr bwMode="auto">
              <a:xfrm>
                <a:off x="1224" y="1782"/>
                <a:ext cx="95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1" hangingPunct="1"/>
                <a:r>
                  <a:rPr lang="en-US" i="1"/>
                  <a:t>Extracted public </a:t>
                </a:r>
              </a:p>
              <a:p>
                <a:pPr algn="ctr" eaLnBrk="1" hangingPunct="1"/>
                <a:r>
                  <a:rPr lang="en-US" i="1"/>
                  <a:t>key info</a:t>
                </a:r>
              </a:p>
            </p:txBody>
          </p:sp>
          <p:sp>
            <p:nvSpPr>
              <p:cNvPr id="9294" name="Line 96"/>
              <p:cNvSpPr>
                <a:spLocks noChangeShapeType="1"/>
              </p:cNvSpPr>
              <p:nvPr/>
            </p:nvSpPr>
            <p:spPr bwMode="auto">
              <a:xfrm flipH="1">
                <a:off x="3624" y="1648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95" name="Text Box 97"/>
              <p:cNvSpPr txBox="1">
                <a:spLocks noChangeArrowheads="1"/>
              </p:cNvSpPr>
              <p:nvPr/>
            </p:nvSpPr>
            <p:spPr bwMode="auto">
              <a:xfrm>
                <a:off x="3672" y="1369"/>
                <a:ext cx="75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Wrapped public </a:t>
                </a:r>
              </a:p>
              <a:p>
                <a:pPr algn="ctr" eaLnBrk="1" hangingPunct="1"/>
                <a:r>
                  <a:rPr lang="en-US" i="1"/>
                  <a:t>key info</a:t>
                </a:r>
              </a:p>
            </p:txBody>
          </p:sp>
          <p:sp>
            <p:nvSpPr>
              <p:cNvPr id="9296" name="Line 98"/>
              <p:cNvSpPr>
                <a:spLocks noChangeShapeType="1"/>
              </p:cNvSpPr>
              <p:nvPr/>
            </p:nvSpPr>
            <p:spPr bwMode="auto">
              <a:xfrm>
                <a:off x="3672" y="1788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97" name="Text Box 99"/>
              <p:cNvSpPr txBox="1">
                <a:spLocks noChangeArrowheads="1"/>
              </p:cNvSpPr>
              <p:nvPr/>
            </p:nvSpPr>
            <p:spPr bwMode="auto">
              <a:xfrm>
                <a:off x="3528" y="1788"/>
                <a:ext cx="95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1" hangingPunct="1"/>
                <a:r>
                  <a:rPr lang="en-US" i="1"/>
                  <a:t>Extracted public </a:t>
                </a:r>
              </a:p>
              <a:p>
                <a:pPr algn="ctr" eaLnBrk="1" hangingPunct="1"/>
                <a:r>
                  <a:rPr lang="en-US" i="1"/>
                  <a:t>key info</a:t>
                </a:r>
              </a:p>
            </p:txBody>
          </p:sp>
          <p:sp>
            <p:nvSpPr>
              <p:cNvPr id="9298" name="Rectangle 100"/>
              <p:cNvSpPr>
                <a:spLocks noChangeArrowheads="1"/>
              </p:cNvSpPr>
              <p:nvPr/>
            </p:nvSpPr>
            <p:spPr bwMode="auto">
              <a:xfrm>
                <a:off x="4441" y="1596"/>
                <a:ext cx="572" cy="23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9" name="Text Box 101"/>
              <p:cNvSpPr txBox="1">
                <a:spLocks noChangeArrowheads="1"/>
              </p:cNvSpPr>
              <p:nvPr/>
            </p:nvSpPr>
            <p:spPr bwMode="auto">
              <a:xfrm>
                <a:off x="4440" y="1596"/>
                <a:ext cx="56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Public key </a:t>
                </a:r>
              </a:p>
              <a:p>
                <a:pPr algn="ctr" eaLnBrk="1" hangingPunct="1"/>
                <a:r>
                  <a:rPr lang="en-US" i="1"/>
                  <a:t>verification</a:t>
                </a:r>
              </a:p>
            </p:txBody>
          </p:sp>
          <p:sp>
            <p:nvSpPr>
              <p:cNvPr id="9300" name="Line 102"/>
              <p:cNvSpPr>
                <a:spLocks noChangeShapeType="1"/>
              </p:cNvSpPr>
              <p:nvPr/>
            </p:nvSpPr>
            <p:spPr bwMode="auto">
              <a:xfrm>
                <a:off x="4741" y="1295"/>
                <a:ext cx="0" cy="2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301" name="Text Box 103"/>
              <p:cNvSpPr txBox="1">
                <a:spLocks noChangeArrowheads="1"/>
              </p:cNvSpPr>
              <p:nvPr/>
            </p:nvSpPr>
            <p:spPr bwMode="auto">
              <a:xfrm>
                <a:off x="4440" y="1038"/>
                <a:ext cx="609" cy="288"/>
              </a:xfrm>
              <a:prstGeom prst="rect">
                <a:avLst/>
              </a:prstGeom>
              <a:solidFill>
                <a:srgbClr val="99FF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CA key</a:t>
                </a:r>
              </a:p>
              <a:p>
                <a:pPr algn="ctr" eaLnBrk="1" hangingPunct="1"/>
                <a:r>
                  <a:rPr lang="en-US" i="1"/>
                  <a:t>initialization</a:t>
                </a:r>
              </a:p>
            </p:txBody>
          </p:sp>
          <p:sp>
            <p:nvSpPr>
              <p:cNvPr id="9302" name="Text Box 104"/>
              <p:cNvSpPr txBox="1">
                <a:spLocks noChangeArrowheads="1"/>
              </p:cNvSpPr>
              <p:nvPr/>
            </p:nvSpPr>
            <p:spPr bwMode="auto">
              <a:xfrm>
                <a:off x="5152" y="1549"/>
                <a:ext cx="608" cy="288"/>
              </a:xfrm>
              <a:prstGeom prst="rect">
                <a:avLst/>
              </a:prstGeom>
              <a:solidFill>
                <a:srgbClr val="99FF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Certificate</a:t>
                </a:r>
              </a:p>
              <a:p>
                <a:pPr algn="ctr" eaLnBrk="1" hangingPunct="1"/>
                <a:r>
                  <a:rPr lang="en-US" i="1"/>
                  <a:t>maintenance</a:t>
                </a:r>
              </a:p>
            </p:txBody>
          </p:sp>
          <p:sp>
            <p:nvSpPr>
              <p:cNvPr id="9303" name="Rectangle 105"/>
              <p:cNvSpPr>
                <a:spLocks noChangeArrowheads="1"/>
              </p:cNvSpPr>
              <p:nvPr/>
            </p:nvSpPr>
            <p:spPr bwMode="auto">
              <a:xfrm>
                <a:off x="697" y="1596"/>
                <a:ext cx="572" cy="23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4" name="Text Box 106"/>
              <p:cNvSpPr txBox="1">
                <a:spLocks noChangeArrowheads="1"/>
              </p:cNvSpPr>
              <p:nvPr/>
            </p:nvSpPr>
            <p:spPr bwMode="auto">
              <a:xfrm>
                <a:off x="696" y="1596"/>
                <a:ext cx="56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Public key </a:t>
                </a:r>
              </a:p>
              <a:p>
                <a:pPr algn="ctr" eaLnBrk="1" hangingPunct="1"/>
                <a:r>
                  <a:rPr lang="en-US" i="1"/>
                  <a:t>verification</a:t>
                </a:r>
              </a:p>
            </p:txBody>
          </p:sp>
          <p:grpSp>
            <p:nvGrpSpPr>
              <p:cNvPr id="15" name="Group 107"/>
              <p:cNvGrpSpPr>
                <a:grpSpLocks/>
              </p:cNvGrpSpPr>
              <p:nvPr/>
            </p:nvGrpSpPr>
            <p:grpSpPr bwMode="auto">
              <a:xfrm>
                <a:off x="683" y="1060"/>
                <a:ext cx="609" cy="490"/>
                <a:chOff x="515" y="2087"/>
                <a:chExt cx="609" cy="505"/>
              </a:xfrm>
            </p:grpSpPr>
            <p:sp>
              <p:nvSpPr>
                <p:cNvPr id="9317" name="Line 108"/>
                <p:cNvSpPr>
                  <a:spLocks noChangeShapeType="1"/>
                </p:cNvSpPr>
                <p:nvPr/>
              </p:nvSpPr>
              <p:spPr bwMode="auto">
                <a:xfrm>
                  <a:off x="816" y="2352"/>
                  <a:ext cx="0" cy="2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9318" name="Text Box 109"/>
                <p:cNvSpPr txBox="1">
                  <a:spLocks noChangeArrowheads="1"/>
                </p:cNvSpPr>
                <p:nvPr/>
              </p:nvSpPr>
              <p:spPr bwMode="auto">
                <a:xfrm>
                  <a:off x="515" y="2087"/>
                  <a:ext cx="609" cy="297"/>
                </a:xfrm>
                <a:prstGeom prst="rect">
                  <a:avLst/>
                </a:prstGeom>
                <a:solidFill>
                  <a:srgbClr val="99FF33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 i="1"/>
                    <a:t>CA key</a:t>
                  </a:r>
                </a:p>
                <a:p>
                  <a:pPr algn="ctr" eaLnBrk="1" hangingPunct="1"/>
                  <a:r>
                    <a:rPr lang="en-US" i="1"/>
                    <a:t>initialization</a:t>
                  </a:r>
                </a:p>
              </p:txBody>
            </p:sp>
          </p:grpSp>
          <p:sp>
            <p:nvSpPr>
              <p:cNvPr id="9306" name="Text Box 110"/>
              <p:cNvSpPr txBox="1">
                <a:spLocks noChangeArrowheads="1"/>
              </p:cNvSpPr>
              <p:nvPr/>
            </p:nvSpPr>
            <p:spPr bwMode="auto">
              <a:xfrm>
                <a:off x="30" y="1596"/>
                <a:ext cx="608" cy="288"/>
              </a:xfrm>
              <a:prstGeom prst="rect">
                <a:avLst/>
              </a:prstGeom>
              <a:solidFill>
                <a:srgbClr val="99FF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Certificate</a:t>
                </a:r>
              </a:p>
              <a:p>
                <a:pPr algn="ctr" eaLnBrk="1" hangingPunct="1"/>
                <a:r>
                  <a:rPr lang="en-US" i="1"/>
                  <a:t>maintenance</a:t>
                </a:r>
              </a:p>
            </p:txBody>
          </p:sp>
          <p:sp>
            <p:nvSpPr>
              <p:cNvPr id="9307" name="Text Box 111"/>
              <p:cNvSpPr txBox="1">
                <a:spLocks noChangeArrowheads="1"/>
              </p:cNvSpPr>
              <p:nvPr/>
            </p:nvSpPr>
            <p:spPr bwMode="auto">
              <a:xfrm>
                <a:off x="4374" y="2118"/>
                <a:ext cx="718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(Link key, A, B</a:t>
                </a:r>
                <a:r>
                  <a:rPr lang="en-US"/>
                  <a:t>)</a:t>
                </a:r>
                <a:endParaRPr lang="en-US" i="1"/>
              </a:p>
            </p:txBody>
          </p:sp>
          <p:sp>
            <p:nvSpPr>
              <p:cNvPr id="9308" name="Text Box 112"/>
              <p:cNvSpPr txBox="1">
                <a:spLocks noChangeArrowheads="1"/>
              </p:cNvSpPr>
              <p:nvPr/>
            </p:nvSpPr>
            <p:spPr bwMode="auto">
              <a:xfrm>
                <a:off x="582" y="2118"/>
                <a:ext cx="718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(</a:t>
                </a:r>
                <a:r>
                  <a:rPr lang="en-US" i="1"/>
                  <a:t>Link key, A, B</a:t>
                </a:r>
                <a:r>
                  <a:rPr lang="en-US"/>
                  <a:t>)</a:t>
                </a:r>
                <a:endParaRPr lang="en-US" i="1"/>
              </a:p>
            </p:txBody>
          </p:sp>
          <p:sp>
            <p:nvSpPr>
              <p:cNvPr id="9309" name="Line 113"/>
              <p:cNvSpPr>
                <a:spLocks noChangeShapeType="1"/>
              </p:cNvSpPr>
              <p:nvPr/>
            </p:nvSpPr>
            <p:spPr bwMode="auto">
              <a:xfrm>
                <a:off x="2282" y="1831"/>
                <a:ext cx="0" cy="3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310" name="Line 114"/>
              <p:cNvSpPr>
                <a:spLocks noChangeShapeType="1"/>
              </p:cNvSpPr>
              <p:nvPr/>
            </p:nvSpPr>
            <p:spPr bwMode="auto">
              <a:xfrm>
                <a:off x="3408" y="1821"/>
                <a:ext cx="0" cy="3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311" name="Line 115"/>
              <p:cNvSpPr>
                <a:spLocks noChangeShapeType="1"/>
              </p:cNvSpPr>
              <p:nvPr/>
            </p:nvSpPr>
            <p:spPr bwMode="auto">
              <a:xfrm flipH="1" flipV="1">
                <a:off x="1296" y="2160"/>
                <a:ext cx="986" cy="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312" name="Line 116"/>
              <p:cNvSpPr>
                <a:spLocks noChangeShapeType="1"/>
              </p:cNvSpPr>
              <p:nvPr/>
            </p:nvSpPr>
            <p:spPr bwMode="auto">
              <a:xfrm flipH="1" flipV="1">
                <a:off x="3413" y="2157"/>
                <a:ext cx="1003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313" name="AutoShape 117"/>
              <p:cNvSpPr>
                <a:spLocks noChangeArrowheads="1"/>
              </p:cNvSpPr>
              <p:nvPr/>
            </p:nvSpPr>
            <p:spPr bwMode="auto">
              <a:xfrm>
                <a:off x="1945" y="985"/>
                <a:ext cx="122" cy="195"/>
              </a:xfrm>
              <a:prstGeom prst="curvedRightArrow">
                <a:avLst>
                  <a:gd name="adj1" fmla="val 31967"/>
                  <a:gd name="adj2" fmla="val 63934"/>
                  <a:gd name="adj3" fmla="val 33333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4" name="AutoShape 118"/>
              <p:cNvSpPr>
                <a:spLocks noChangeArrowheads="1"/>
              </p:cNvSpPr>
              <p:nvPr/>
            </p:nvSpPr>
            <p:spPr bwMode="auto">
              <a:xfrm rot="10303899">
                <a:off x="3620" y="985"/>
                <a:ext cx="123" cy="195"/>
              </a:xfrm>
              <a:prstGeom prst="curvedRightArrow">
                <a:avLst>
                  <a:gd name="adj1" fmla="val 31707"/>
                  <a:gd name="adj2" fmla="val 63415"/>
                  <a:gd name="adj3" fmla="val 33333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5" name="AutoShape 119"/>
              <p:cNvSpPr>
                <a:spLocks noChangeArrowheads="1"/>
              </p:cNvSpPr>
              <p:nvPr/>
            </p:nvSpPr>
            <p:spPr bwMode="auto">
              <a:xfrm rot="10303899">
                <a:off x="5064" y="1588"/>
                <a:ext cx="123" cy="195"/>
              </a:xfrm>
              <a:prstGeom prst="curvedRightArrow">
                <a:avLst>
                  <a:gd name="adj1" fmla="val 31707"/>
                  <a:gd name="adj2" fmla="val 63415"/>
                  <a:gd name="adj3" fmla="val 33333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6" name="AutoShape 120"/>
              <p:cNvSpPr>
                <a:spLocks noChangeArrowheads="1"/>
              </p:cNvSpPr>
              <p:nvPr/>
            </p:nvSpPr>
            <p:spPr bwMode="auto">
              <a:xfrm>
                <a:off x="560" y="1635"/>
                <a:ext cx="122" cy="195"/>
              </a:xfrm>
              <a:prstGeom prst="curvedRightArrow">
                <a:avLst>
                  <a:gd name="adj1" fmla="val 31967"/>
                  <a:gd name="adj2" fmla="val 63934"/>
                  <a:gd name="adj3" fmla="val 33333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72" name="AutoShape 121"/>
            <p:cNvSpPr>
              <a:spLocks noChangeArrowheads="1"/>
            </p:cNvSpPr>
            <p:nvPr/>
          </p:nvSpPr>
          <p:spPr bwMode="auto">
            <a:xfrm>
              <a:off x="530" y="2646"/>
              <a:ext cx="122" cy="195"/>
            </a:xfrm>
            <a:prstGeom prst="curvedRightArrow">
              <a:avLst>
                <a:gd name="adj1" fmla="val 31967"/>
                <a:gd name="adj2" fmla="val 63934"/>
                <a:gd name="adj3" fmla="val 3333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3" name="AutoShape 122"/>
            <p:cNvSpPr>
              <a:spLocks noChangeArrowheads="1"/>
            </p:cNvSpPr>
            <p:nvPr/>
          </p:nvSpPr>
          <p:spPr bwMode="auto">
            <a:xfrm rot="10303899">
              <a:off x="5064" y="2622"/>
              <a:ext cx="123" cy="194"/>
            </a:xfrm>
            <a:prstGeom prst="curvedRightArrow">
              <a:avLst>
                <a:gd name="adj1" fmla="val 31545"/>
                <a:gd name="adj2" fmla="val 63089"/>
                <a:gd name="adj3" fmla="val 3333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2" name="Rectangle 124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 b="1"/>
              <a:t>Security Architectural Framework: Overview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73398" cy="276999"/>
          </a:xfrm>
          <a:noFill/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FD2535EC-F787-481F-9D85-5443485366BF}" type="slidenum">
              <a:rPr lang="en-US" smtClean="0"/>
              <a:pPr/>
              <a:t>68</a:t>
            </a:fld>
            <a:endParaRPr lang="en-US" smtClean="0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400" b="1"/>
              <a:t>Security Architectural Framework – Design Aspects</a:t>
            </a:r>
            <a:endParaRPr lang="en-US" sz="200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0" y="914400"/>
            <a:ext cx="9144000" cy="9271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2000" b="1"/>
          </a:p>
          <a:p>
            <a:pPr>
              <a:lnSpc>
                <a:spcPct val="90000"/>
              </a:lnSpc>
            </a:pPr>
            <a:endParaRPr lang="en-US" sz="1800"/>
          </a:p>
          <a:p>
            <a:endParaRPr lang="en-US" sz="1800">
              <a:sym typeface="Symbol" pitchFamily="18" charset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219200"/>
            <a:ext cx="9144000" cy="557075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Various aspects, including</a:t>
            </a:r>
          </a:p>
          <a:p>
            <a:pPr>
              <a:buFont typeface="Symbol" pitchFamily="18" charset="2"/>
              <a:buChar char="-"/>
              <a:defRPr/>
            </a:pPr>
            <a:r>
              <a:rPr lang="en-US" sz="2000" dirty="0"/>
              <a:t> Security Policy and Trust Model</a:t>
            </a:r>
          </a:p>
          <a:p>
            <a:pPr>
              <a:buFont typeface="Symbol" pitchFamily="18" charset="2"/>
              <a:buChar char="-"/>
              <a:defRPr/>
            </a:pPr>
            <a:r>
              <a:rPr lang="en-US" sz="2000" dirty="0"/>
              <a:t> Configuration and Installation</a:t>
            </a:r>
          </a:p>
          <a:p>
            <a:pPr>
              <a:buFont typeface="Symbol" pitchFamily="18" charset="2"/>
              <a:buChar char="-"/>
              <a:defRPr/>
            </a:pPr>
            <a:r>
              <a:rPr lang="en-US" sz="2000" b="1" dirty="0"/>
              <a:t> </a:t>
            </a:r>
            <a:r>
              <a:rPr lang="en-US" sz="2000" dirty="0"/>
              <a:t>Protocol design aspects</a:t>
            </a:r>
          </a:p>
          <a:p>
            <a:pPr>
              <a:defRPr/>
            </a:pPr>
            <a:endParaRPr lang="en-US" sz="2000" dirty="0"/>
          </a:p>
          <a:p>
            <a:pPr>
              <a:buFont typeface="Symbol" pitchFamily="18" charset="2"/>
              <a:buChar char="-"/>
              <a:defRPr/>
            </a:pPr>
            <a:endParaRPr lang="en-US" sz="2000" b="1" dirty="0"/>
          </a:p>
          <a:p>
            <a:pPr>
              <a:defRPr/>
            </a:pPr>
            <a:endParaRPr lang="en-US" sz="2000" b="1" dirty="0">
              <a:latin typeface="+mn-lt"/>
            </a:endParaRPr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>
              <a:latin typeface="+mj-lt"/>
            </a:endParaRPr>
          </a:p>
          <a:p>
            <a:pPr>
              <a:defRPr/>
            </a:pPr>
            <a:endParaRPr lang="en-US" sz="2000" dirty="0">
              <a:latin typeface="+mj-lt"/>
            </a:endParaRPr>
          </a:p>
          <a:p>
            <a:pPr>
              <a:defRPr/>
            </a:pPr>
            <a:endParaRPr lang="en-US" sz="2000" dirty="0">
              <a:latin typeface="+mj-lt"/>
            </a:endParaRPr>
          </a:p>
          <a:p>
            <a:pPr>
              <a:defRPr/>
            </a:pPr>
            <a:endParaRPr lang="en-US" sz="2000" dirty="0">
              <a:latin typeface="+mj-lt"/>
            </a:endParaRPr>
          </a:p>
          <a:p>
            <a:pPr>
              <a:defRPr/>
            </a:pPr>
            <a:endParaRPr lang="en-US" sz="2000" dirty="0">
              <a:latin typeface="+mj-lt"/>
            </a:endParaRPr>
          </a:p>
          <a:p>
            <a:pPr>
              <a:defRPr/>
            </a:pPr>
            <a:endParaRPr lang="en-US" sz="2000" dirty="0">
              <a:latin typeface="+mj-lt"/>
            </a:endParaRPr>
          </a:p>
          <a:p>
            <a:pPr>
              <a:defRPr/>
            </a:pPr>
            <a:endParaRPr lang="en-US" sz="2000" dirty="0">
              <a:latin typeface="+mj-lt"/>
            </a:endParaRPr>
          </a:p>
          <a:p>
            <a:pPr>
              <a:defRPr/>
            </a:pPr>
            <a:r>
              <a:rPr lang="en-US" sz="2000" dirty="0">
                <a:latin typeface="+mj-lt"/>
              </a:rPr>
              <a:t>For details, </a:t>
            </a:r>
            <a:r>
              <a:rPr lang="en-US" sz="2000" dirty="0" smtClean="0">
                <a:latin typeface="+mj-lt"/>
              </a:rPr>
              <a:t>see, e.g., </a:t>
            </a:r>
            <a:r>
              <a:rPr lang="en-US" dirty="0" smtClean="0">
                <a:latin typeface="+mn-lt"/>
              </a:rPr>
              <a:t>draft-struik-6lowapp-security-considerations-00</a:t>
            </a:r>
          </a:p>
          <a:p>
            <a:pPr>
              <a:defRPr/>
            </a:pPr>
            <a:r>
              <a:rPr lang="en-US" dirty="0" smtClean="0">
                <a:latin typeface="+mn-lt"/>
              </a:rPr>
              <a:t>		       </a:t>
            </a:r>
            <a:r>
              <a:rPr lang="en-CA" dirty="0" smtClean="0">
                <a:latin typeface="+mn-lt"/>
              </a:rPr>
              <a:t>draft-garcia-core-security-03</a:t>
            </a:r>
          </a:p>
          <a:p>
            <a:pPr>
              <a:defRPr/>
            </a:pPr>
            <a:endParaRPr lang="en-US" dirty="0" smtClean="0">
              <a:latin typeface="+mn-lt"/>
            </a:endParaRPr>
          </a:p>
          <a:p>
            <a:pPr>
              <a:defRPr/>
            </a:pPr>
            <a:r>
              <a:rPr lang="en-US" dirty="0" smtClean="0">
                <a:latin typeface="+mn-lt"/>
              </a:rPr>
              <a:t>		</a:t>
            </a:r>
            <a:endParaRPr lang="en-US" dirty="0">
              <a:latin typeface="+mn-lt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09600" y="2819400"/>
            <a:ext cx="7024688" cy="1924050"/>
            <a:chOff x="240" y="2976"/>
            <a:chExt cx="4425" cy="1212"/>
          </a:xfrm>
        </p:grpSpPr>
        <p:sp>
          <p:nvSpPr>
            <p:cNvPr id="10249" name="Rectangle 5"/>
            <p:cNvSpPr>
              <a:spLocks noChangeArrowheads="1"/>
            </p:cNvSpPr>
            <p:nvPr/>
          </p:nvSpPr>
          <p:spPr bwMode="auto">
            <a:xfrm>
              <a:off x="240" y="2976"/>
              <a:ext cx="4368" cy="120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FFFF99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Text Box 7"/>
            <p:cNvSpPr txBox="1">
              <a:spLocks noChangeArrowheads="1"/>
            </p:cNvSpPr>
            <p:nvPr/>
          </p:nvSpPr>
          <p:spPr bwMode="auto">
            <a:xfrm>
              <a:off x="2160" y="2976"/>
              <a:ext cx="2505" cy="1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1700" b="1" dirty="0">
                  <a:latin typeface="Arial" charset="0"/>
                  <a:cs typeface="Arial" charset="0"/>
                </a:rPr>
                <a:t>Security </a:t>
              </a:r>
              <a:r>
                <a:rPr lang="en-US" sz="1700" b="1" dirty="0" smtClean="0">
                  <a:latin typeface="Arial" charset="0"/>
                  <a:cs typeface="Arial" charset="0"/>
                </a:rPr>
                <a:t>constraints  </a:t>
              </a:r>
              <a:endParaRPr lang="en-US" sz="1700" b="1" dirty="0">
                <a:latin typeface="Arial" charset="0"/>
                <a:cs typeface="Arial" charset="0"/>
              </a:endParaRP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Decentralized key management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Flexible configuration and trust model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Low impact key compromise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Automatic lifecycle management 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Low communication overhead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Low implementation cost</a:t>
              </a:r>
            </a:p>
          </p:txBody>
        </p:sp>
        <p:sp>
          <p:nvSpPr>
            <p:cNvPr id="10251" name="Text Box 8"/>
            <p:cNvSpPr txBox="1">
              <a:spLocks noChangeArrowheads="1"/>
            </p:cNvSpPr>
            <p:nvPr/>
          </p:nvSpPr>
          <p:spPr bwMode="auto">
            <a:xfrm>
              <a:off x="240" y="2976"/>
              <a:ext cx="1939" cy="1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1700" b="1" dirty="0">
                  <a:latin typeface="Arial" charset="0"/>
                  <a:cs typeface="Arial" charset="0"/>
                </a:rPr>
                <a:t>Adhoc networks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No centralized management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Promiscuous behavior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Unreliability</a:t>
              </a:r>
            </a:p>
            <a:p>
              <a:r>
                <a:rPr lang="en-US" sz="1700" b="1" dirty="0">
                  <a:latin typeface="Arial" charset="0"/>
                  <a:cs typeface="Arial" charset="0"/>
                </a:rPr>
                <a:t>Sensor networks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Low energy consumption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Low manufacturing cost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73398" cy="276999"/>
          </a:xfrm>
          <a:noFill/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1126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6368AE84-21DE-4A56-80D6-D5C266F2CC24}" type="slidenum">
              <a:rPr lang="en-US" smtClean="0"/>
              <a:pPr/>
              <a:t>69</a:t>
            </a:fld>
            <a:endParaRPr lang="en-US" smtClean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914400" y="947738"/>
            <a:ext cx="4419600" cy="5867400"/>
            <a:chOff x="576" y="597"/>
            <a:chExt cx="2784" cy="3696"/>
          </a:xfrm>
        </p:grpSpPr>
        <p:sp>
          <p:nvSpPr>
            <p:cNvPr id="11276" name="Rectangle 3"/>
            <p:cNvSpPr>
              <a:spLocks noChangeArrowheads="1"/>
            </p:cNvSpPr>
            <p:nvPr/>
          </p:nvSpPr>
          <p:spPr bwMode="auto">
            <a:xfrm>
              <a:off x="576" y="768"/>
              <a:ext cx="2784" cy="307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7" name="Rectangle 4"/>
            <p:cNvSpPr>
              <a:spLocks noChangeArrowheads="1"/>
            </p:cNvSpPr>
            <p:nvPr/>
          </p:nvSpPr>
          <p:spPr bwMode="auto">
            <a:xfrm>
              <a:off x="2400" y="865"/>
              <a:ext cx="864" cy="2879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11278" name="Rectangle 5"/>
            <p:cNvSpPr>
              <a:spLocks noChangeArrowheads="1"/>
            </p:cNvSpPr>
            <p:nvPr/>
          </p:nvSpPr>
          <p:spPr bwMode="auto">
            <a:xfrm>
              <a:off x="2400" y="2640"/>
              <a:ext cx="862" cy="110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9" name="Rectangle 6"/>
            <p:cNvSpPr>
              <a:spLocks noChangeArrowheads="1"/>
            </p:cNvSpPr>
            <p:nvPr/>
          </p:nvSpPr>
          <p:spPr bwMode="auto">
            <a:xfrm>
              <a:off x="1511" y="864"/>
              <a:ext cx="841" cy="2897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0" name="Rectangle 7"/>
            <p:cNvSpPr>
              <a:spLocks noChangeArrowheads="1"/>
            </p:cNvSpPr>
            <p:nvPr/>
          </p:nvSpPr>
          <p:spPr bwMode="auto">
            <a:xfrm>
              <a:off x="633" y="864"/>
              <a:ext cx="807" cy="288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81" y="3216"/>
              <a:ext cx="528" cy="414"/>
              <a:chOff x="816" y="3216"/>
              <a:chExt cx="528" cy="414"/>
            </a:xfrm>
          </p:grpSpPr>
          <p:sp>
            <p:nvSpPr>
              <p:cNvPr id="11323" name="Rectangle 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528" cy="414"/>
              </a:xfrm>
              <a:prstGeom prst="rect">
                <a:avLst/>
              </a:prstGeom>
              <a:solidFill>
                <a:srgbClr val="59595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4" name="Rectangle 10"/>
              <p:cNvSpPr>
                <a:spLocks noChangeArrowheads="1"/>
              </p:cNvSpPr>
              <p:nvPr/>
            </p:nvSpPr>
            <p:spPr bwMode="auto">
              <a:xfrm>
                <a:off x="864" y="3312"/>
                <a:ext cx="383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>
                    <a:solidFill>
                      <a:srgbClr val="000000"/>
                    </a:solidFill>
                    <a:latin typeface="Arial" charset="0"/>
                  </a:rPr>
                  <a:t>PHY</a:t>
                </a:r>
              </a:p>
              <a:p>
                <a:pPr algn="ctr" eaLnBrk="1" hangingPunct="1"/>
                <a:r>
                  <a:rPr lang="en-US">
                    <a:solidFill>
                      <a:srgbClr val="000000"/>
                    </a:solidFill>
                    <a:latin typeface="Arial" charset="0"/>
                  </a:rPr>
                  <a:t>functions</a:t>
                </a:r>
                <a:endParaRPr lang="en-US">
                  <a:latin typeface="Arial" charset="0"/>
                </a:endParaRPr>
              </a:p>
            </p:txBody>
          </p:sp>
        </p:grpSp>
        <p:sp>
          <p:nvSpPr>
            <p:cNvPr id="11282" name="Rectangle 11"/>
            <p:cNvSpPr>
              <a:spLocks noChangeArrowheads="1"/>
            </p:cNvSpPr>
            <p:nvPr/>
          </p:nvSpPr>
          <p:spPr bwMode="auto">
            <a:xfrm>
              <a:off x="748" y="2660"/>
              <a:ext cx="575" cy="414"/>
            </a:xfrm>
            <a:prstGeom prst="rect">
              <a:avLst/>
            </a:prstGeom>
            <a:solidFill>
              <a:srgbClr val="A6A6A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Rectangle 12"/>
            <p:cNvSpPr>
              <a:spLocks noChangeArrowheads="1"/>
            </p:cNvSpPr>
            <p:nvPr/>
          </p:nvSpPr>
          <p:spPr bwMode="auto">
            <a:xfrm>
              <a:off x="748" y="2660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Rectangle 13"/>
            <p:cNvSpPr>
              <a:spLocks noChangeArrowheads="1"/>
            </p:cNvSpPr>
            <p:nvPr/>
          </p:nvSpPr>
          <p:spPr bwMode="auto">
            <a:xfrm>
              <a:off x="865" y="2773"/>
              <a:ext cx="40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Data Link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functions</a:t>
              </a:r>
              <a:endParaRPr lang="en-US">
                <a:latin typeface="Arial" charset="0"/>
              </a:endParaRPr>
            </a:p>
          </p:txBody>
        </p:sp>
        <p:sp>
          <p:nvSpPr>
            <p:cNvPr id="11285" name="Rectangle 14"/>
            <p:cNvSpPr>
              <a:spLocks noChangeArrowheads="1"/>
            </p:cNvSpPr>
            <p:nvPr/>
          </p:nvSpPr>
          <p:spPr bwMode="auto">
            <a:xfrm>
              <a:off x="748" y="2108"/>
              <a:ext cx="575" cy="414"/>
            </a:xfrm>
            <a:prstGeom prst="rect">
              <a:avLst/>
            </a:prstGeom>
            <a:solidFill>
              <a:srgbClr val="8C8C8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6" name="Rectangle 15"/>
            <p:cNvSpPr>
              <a:spLocks noChangeArrowheads="1"/>
            </p:cNvSpPr>
            <p:nvPr/>
          </p:nvSpPr>
          <p:spPr bwMode="auto">
            <a:xfrm>
              <a:off x="748" y="2108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7" name="Rectangle 16"/>
            <p:cNvSpPr>
              <a:spLocks noChangeArrowheads="1"/>
            </p:cNvSpPr>
            <p:nvPr/>
          </p:nvSpPr>
          <p:spPr bwMode="auto">
            <a:xfrm>
              <a:off x="829" y="2208"/>
              <a:ext cx="38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Network 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functions</a:t>
              </a:r>
              <a:endParaRPr lang="en-US">
                <a:latin typeface="Arial" charset="0"/>
              </a:endParaRPr>
            </a:p>
          </p:txBody>
        </p:sp>
        <p:sp>
          <p:nvSpPr>
            <p:cNvPr id="11288" name="Rectangle 17"/>
            <p:cNvSpPr>
              <a:spLocks noChangeArrowheads="1"/>
            </p:cNvSpPr>
            <p:nvPr/>
          </p:nvSpPr>
          <p:spPr bwMode="auto">
            <a:xfrm>
              <a:off x="748" y="1556"/>
              <a:ext cx="575" cy="41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9" name="Rectangle 18"/>
            <p:cNvSpPr>
              <a:spLocks noChangeArrowheads="1"/>
            </p:cNvSpPr>
            <p:nvPr/>
          </p:nvSpPr>
          <p:spPr bwMode="auto">
            <a:xfrm>
              <a:off x="748" y="1556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0" name="Rectangle 19"/>
            <p:cNvSpPr>
              <a:spLocks noChangeArrowheads="1"/>
            </p:cNvSpPr>
            <p:nvPr/>
          </p:nvSpPr>
          <p:spPr bwMode="auto">
            <a:xfrm>
              <a:off x="829" y="1632"/>
              <a:ext cx="41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Transport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functions</a:t>
              </a:r>
              <a:endParaRPr lang="en-US">
                <a:latin typeface="Arial" charset="0"/>
              </a:endParaRPr>
            </a:p>
          </p:txBody>
        </p:sp>
        <p:sp>
          <p:nvSpPr>
            <p:cNvPr id="11291" name="Rectangle 20"/>
            <p:cNvSpPr>
              <a:spLocks noChangeArrowheads="1"/>
            </p:cNvSpPr>
            <p:nvPr/>
          </p:nvSpPr>
          <p:spPr bwMode="auto">
            <a:xfrm>
              <a:off x="748" y="1004"/>
              <a:ext cx="575" cy="414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2" name="Rectangle 21"/>
            <p:cNvSpPr>
              <a:spLocks noChangeArrowheads="1"/>
            </p:cNvSpPr>
            <p:nvPr/>
          </p:nvSpPr>
          <p:spPr bwMode="auto">
            <a:xfrm>
              <a:off x="748" y="1004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3" name="Rectangle 22"/>
            <p:cNvSpPr>
              <a:spLocks noChangeArrowheads="1"/>
            </p:cNvSpPr>
            <p:nvPr/>
          </p:nvSpPr>
          <p:spPr bwMode="auto">
            <a:xfrm>
              <a:off x="829" y="1104"/>
              <a:ext cx="38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APP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functions</a:t>
              </a:r>
              <a:endParaRPr lang="en-US">
                <a:latin typeface="Arial" charset="0"/>
              </a:endParaRPr>
            </a:p>
          </p:txBody>
        </p:sp>
        <p:sp>
          <p:nvSpPr>
            <p:cNvPr id="11294" name="Text Box 23"/>
            <p:cNvSpPr txBox="1">
              <a:spLocks noChangeArrowheads="1"/>
            </p:cNvSpPr>
            <p:nvPr/>
          </p:nvSpPr>
          <p:spPr bwMode="auto">
            <a:xfrm>
              <a:off x="2544" y="1008"/>
              <a:ext cx="624" cy="40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Device-</a:t>
              </a:r>
            </a:p>
            <a:p>
              <a:pPr algn="ctr"/>
              <a:r>
                <a:rPr lang="en-US">
                  <a:latin typeface="Arial" charset="0"/>
                </a:rPr>
                <a:t>wide </a:t>
              </a:r>
            </a:p>
            <a:p>
              <a:pPr algn="ctr"/>
              <a:r>
                <a:rPr lang="en-US">
                  <a:latin typeface="Arial" charset="0"/>
                </a:rPr>
                <a:t>parameters</a:t>
              </a:r>
            </a:p>
          </p:txBody>
        </p:sp>
        <p:sp>
          <p:nvSpPr>
            <p:cNvPr id="11295" name="Rectangle 24"/>
            <p:cNvSpPr>
              <a:spLocks noChangeArrowheads="1"/>
            </p:cNvSpPr>
            <p:nvPr/>
          </p:nvSpPr>
          <p:spPr bwMode="auto">
            <a:xfrm>
              <a:off x="1665" y="3220"/>
              <a:ext cx="528" cy="414"/>
            </a:xfrm>
            <a:prstGeom prst="rect">
              <a:avLst/>
            </a:prstGeom>
            <a:solidFill>
              <a:srgbClr val="59595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6" name="Rectangle 25"/>
            <p:cNvSpPr>
              <a:spLocks noChangeArrowheads="1"/>
            </p:cNvSpPr>
            <p:nvPr/>
          </p:nvSpPr>
          <p:spPr bwMode="auto">
            <a:xfrm>
              <a:off x="1680" y="3312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PHY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1297" name="Rectangle 26"/>
            <p:cNvSpPr>
              <a:spLocks noChangeArrowheads="1"/>
            </p:cNvSpPr>
            <p:nvPr/>
          </p:nvSpPr>
          <p:spPr bwMode="auto">
            <a:xfrm>
              <a:off x="1632" y="2664"/>
              <a:ext cx="575" cy="414"/>
            </a:xfrm>
            <a:prstGeom prst="rect">
              <a:avLst/>
            </a:prstGeom>
            <a:solidFill>
              <a:srgbClr val="A6A6A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8" name="Rectangle 27"/>
            <p:cNvSpPr>
              <a:spLocks noChangeArrowheads="1"/>
            </p:cNvSpPr>
            <p:nvPr/>
          </p:nvSpPr>
          <p:spPr bwMode="auto">
            <a:xfrm>
              <a:off x="1632" y="2664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9" name="Rectangle 28"/>
            <p:cNvSpPr>
              <a:spLocks noChangeArrowheads="1"/>
            </p:cNvSpPr>
            <p:nvPr/>
          </p:nvSpPr>
          <p:spPr bwMode="auto">
            <a:xfrm>
              <a:off x="1680" y="2736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Data Link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1300" name="Rectangle 29"/>
            <p:cNvSpPr>
              <a:spLocks noChangeArrowheads="1"/>
            </p:cNvSpPr>
            <p:nvPr/>
          </p:nvSpPr>
          <p:spPr bwMode="auto">
            <a:xfrm>
              <a:off x="1632" y="2112"/>
              <a:ext cx="575" cy="414"/>
            </a:xfrm>
            <a:prstGeom prst="rect">
              <a:avLst/>
            </a:prstGeom>
            <a:solidFill>
              <a:srgbClr val="8C8C8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1" name="Rectangle 30"/>
            <p:cNvSpPr>
              <a:spLocks noChangeArrowheads="1"/>
            </p:cNvSpPr>
            <p:nvPr/>
          </p:nvSpPr>
          <p:spPr bwMode="auto">
            <a:xfrm>
              <a:off x="1632" y="2112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2" name="Rectangle 31"/>
            <p:cNvSpPr>
              <a:spLocks noChangeArrowheads="1"/>
            </p:cNvSpPr>
            <p:nvPr/>
          </p:nvSpPr>
          <p:spPr bwMode="auto">
            <a:xfrm>
              <a:off x="1662" y="2212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Network 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1303" name="Rectangle 32"/>
            <p:cNvSpPr>
              <a:spLocks noChangeArrowheads="1"/>
            </p:cNvSpPr>
            <p:nvPr/>
          </p:nvSpPr>
          <p:spPr bwMode="auto">
            <a:xfrm>
              <a:off x="1632" y="1560"/>
              <a:ext cx="575" cy="41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4" name="Rectangle 33"/>
            <p:cNvSpPr>
              <a:spLocks noChangeArrowheads="1"/>
            </p:cNvSpPr>
            <p:nvPr/>
          </p:nvSpPr>
          <p:spPr bwMode="auto">
            <a:xfrm>
              <a:off x="1632" y="1560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5" name="Rectangle 34"/>
            <p:cNvSpPr>
              <a:spLocks noChangeArrowheads="1"/>
            </p:cNvSpPr>
            <p:nvPr/>
          </p:nvSpPr>
          <p:spPr bwMode="auto">
            <a:xfrm>
              <a:off x="1676" y="1636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Transport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1306" name="Rectangle 35"/>
            <p:cNvSpPr>
              <a:spLocks noChangeArrowheads="1"/>
            </p:cNvSpPr>
            <p:nvPr/>
          </p:nvSpPr>
          <p:spPr bwMode="auto">
            <a:xfrm>
              <a:off x="1632" y="1008"/>
              <a:ext cx="575" cy="414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7" name="Rectangle 36"/>
            <p:cNvSpPr>
              <a:spLocks noChangeArrowheads="1"/>
            </p:cNvSpPr>
            <p:nvPr/>
          </p:nvSpPr>
          <p:spPr bwMode="auto">
            <a:xfrm>
              <a:off x="1632" y="1008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8" name="Rectangle 37"/>
            <p:cNvSpPr>
              <a:spLocks noChangeArrowheads="1"/>
            </p:cNvSpPr>
            <p:nvPr/>
          </p:nvSpPr>
          <p:spPr bwMode="auto">
            <a:xfrm>
              <a:off x="1680" y="1104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APP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1309" name="Rectangle 38"/>
            <p:cNvSpPr>
              <a:spLocks noChangeArrowheads="1"/>
            </p:cNvSpPr>
            <p:nvPr/>
          </p:nvSpPr>
          <p:spPr bwMode="auto">
            <a:xfrm>
              <a:off x="2431" y="3545"/>
              <a:ext cx="24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AES</a:t>
              </a:r>
            </a:p>
          </p:txBody>
        </p:sp>
        <p:sp>
          <p:nvSpPr>
            <p:cNvPr id="11310" name="Rectangle 39"/>
            <p:cNvSpPr>
              <a:spLocks noChangeArrowheads="1"/>
            </p:cNvSpPr>
            <p:nvPr/>
          </p:nvSpPr>
          <p:spPr bwMode="auto">
            <a:xfrm>
              <a:off x="2966" y="3546"/>
              <a:ext cx="24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RNG</a:t>
              </a:r>
            </a:p>
          </p:txBody>
        </p:sp>
        <p:sp>
          <p:nvSpPr>
            <p:cNvPr id="11311" name="Rectangle 40"/>
            <p:cNvSpPr>
              <a:spLocks noChangeArrowheads="1"/>
            </p:cNvSpPr>
            <p:nvPr/>
          </p:nvSpPr>
          <p:spPr bwMode="auto">
            <a:xfrm>
              <a:off x="2692" y="3547"/>
              <a:ext cx="24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ECC</a:t>
              </a:r>
            </a:p>
          </p:txBody>
        </p:sp>
        <p:sp>
          <p:nvSpPr>
            <p:cNvPr id="11312" name="Rectangle 41"/>
            <p:cNvSpPr>
              <a:spLocks noChangeArrowheads="1"/>
            </p:cNvSpPr>
            <p:nvPr/>
          </p:nvSpPr>
          <p:spPr bwMode="auto">
            <a:xfrm>
              <a:off x="2435" y="3264"/>
              <a:ext cx="767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Security protocols</a:t>
              </a:r>
            </a:p>
          </p:txBody>
        </p:sp>
        <p:sp>
          <p:nvSpPr>
            <p:cNvPr id="11313" name="Rectangle 42"/>
            <p:cNvSpPr>
              <a:spLocks noChangeArrowheads="1"/>
            </p:cNvSpPr>
            <p:nvPr/>
          </p:nvSpPr>
          <p:spPr bwMode="auto">
            <a:xfrm>
              <a:off x="2448" y="2976"/>
              <a:ext cx="767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Security </a:t>
              </a:r>
            </a:p>
            <a:p>
              <a:pPr algn="ctr"/>
              <a:r>
                <a:rPr lang="en-US">
                  <a:latin typeface="Arial" charset="0"/>
                </a:rPr>
                <a:t>policies</a:t>
              </a:r>
            </a:p>
          </p:txBody>
        </p:sp>
        <p:sp>
          <p:nvSpPr>
            <p:cNvPr id="11314" name="Rectangle 43"/>
            <p:cNvSpPr>
              <a:spLocks noChangeArrowheads="1"/>
            </p:cNvSpPr>
            <p:nvPr/>
          </p:nvSpPr>
          <p:spPr bwMode="auto">
            <a:xfrm>
              <a:off x="2448" y="2688"/>
              <a:ext cx="767" cy="24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Keying material</a:t>
              </a:r>
            </a:p>
          </p:txBody>
        </p:sp>
        <p:sp>
          <p:nvSpPr>
            <p:cNvPr id="11315" name="Text Box 44"/>
            <p:cNvSpPr txBox="1">
              <a:spLocks noChangeArrowheads="1"/>
            </p:cNvSpPr>
            <p:nvPr/>
          </p:nvSpPr>
          <p:spPr bwMode="auto">
            <a:xfrm>
              <a:off x="2448" y="2352"/>
              <a:ext cx="768" cy="179"/>
            </a:xfrm>
            <a:prstGeom prst="rect">
              <a:avLst/>
            </a:prstGeom>
            <a:solidFill>
              <a:srgbClr val="99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DeviceID</a:t>
              </a:r>
            </a:p>
          </p:txBody>
        </p:sp>
        <p:sp>
          <p:nvSpPr>
            <p:cNvPr id="11316" name="Line 45"/>
            <p:cNvSpPr>
              <a:spLocks noChangeShapeType="1"/>
            </p:cNvSpPr>
            <p:nvPr/>
          </p:nvSpPr>
          <p:spPr bwMode="auto">
            <a:xfrm>
              <a:off x="576" y="398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317" name="Line 46"/>
            <p:cNvSpPr>
              <a:spLocks noChangeShapeType="1"/>
            </p:cNvSpPr>
            <p:nvPr/>
          </p:nvSpPr>
          <p:spPr bwMode="auto">
            <a:xfrm>
              <a:off x="1488" y="398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318" name="Line 47"/>
            <p:cNvSpPr>
              <a:spLocks noChangeShapeType="1"/>
            </p:cNvSpPr>
            <p:nvPr/>
          </p:nvSpPr>
          <p:spPr bwMode="auto">
            <a:xfrm>
              <a:off x="2413" y="398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319" name="Text Box 48"/>
            <p:cNvSpPr txBox="1">
              <a:spLocks noChangeArrowheads="1"/>
            </p:cNvSpPr>
            <p:nvPr/>
          </p:nvSpPr>
          <p:spPr bwMode="auto">
            <a:xfrm>
              <a:off x="632" y="4005"/>
              <a:ext cx="75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communication</a:t>
              </a:r>
            </a:p>
            <a:p>
              <a:pPr algn="ctr"/>
              <a:r>
                <a:rPr lang="en-US">
                  <a:latin typeface="Arial" charset="0"/>
                </a:rPr>
                <a:t>stack</a:t>
              </a:r>
            </a:p>
          </p:txBody>
        </p:sp>
        <p:sp>
          <p:nvSpPr>
            <p:cNvPr id="11320" name="Text Box 49"/>
            <p:cNvSpPr txBox="1">
              <a:spLocks noChangeArrowheads="1"/>
            </p:cNvSpPr>
            <p:nvPr/>
          </p:nvSpPr>
          <p:spPr bwMode="auto">
            <a:xfrm>
              <a:off x="1635" y="4005"/>
              <a:ext cx="67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layer-specific</a:t>
              </a:r>
            </a:p>
            <a:p>
              <a:pPr algn="ctr"/>
              <a:r>
                <a:rPr lang="en-US">
                  <a:latin typeface="Arial" charset="0"/>
                </a:rPr>
                <a:t>parameters</a:t>
              </a:r>
            </a:p>
          </p:txBody>
        </p:sp>
        <p:sp>
          <p:nvSpPr>
            <p:cNvPr id="11321" name="Text Box 50"/>
            <p:cNvSpPr txBox="1">
              <a:spLocks noChangeArrowheads="1"/>
            </p:cNvSpPr>
            <p:nvPr/>
          </p:nvSpPr>
          <p:spPr bwMode="auto">
            <a:xfrm>
              <a:off x="2439" y="3998"/>
              <a:ext cx="8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shared functions</a:t>
              </a:r>
            </a:p>
            <a:p>
              <a:pPr algn="ctr"/>
              <a:r>
                <a:rPr lang="en-US">
                  <a:latin typeface="Arial" charset="0"/>
                </a:rPr>
                <a:t>and parameters</a:t>
              </a:r>
            </a:p>
          </p:txBody>
        </p:sp>
        <p:sp>
          <p:nvSpPr>
            <p:cNvPr id="11322" name="Text Box 51"/>
            <p:cNvSpPr txBox="1">
              <a:spLocks noChangeArrowheads="1"/>
            </p:cNvSpPr>
            <p:nvPr/>
          </p:nvSpPr>
          <p:spPr bwMode="auto">
            <a:xfrm>
              <a:off x="1768" y="597"/>
              <a:ext cx="40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Device</a:t>
              </a:r>
            </a:p>
          </p:txBody>
        </p:sp>
      </p:grpSp>
      <p:sp>
        <p:nvSpPr>
          <p:cNvPr id="11271" name="Text Box 71"/>
          <p:cNvSpPr txBox="1">
            <a:spLocks noChangeArrowheads="1"/>
          </p:cNvSpPr>
          <p:nvPr/>
        </p:nvSpPr>
        <p:spPr bwMode="auto">
          <a:xfrm>
            <a:off x="0" y="609600"/>
            <a:ext cx="914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latin typeface="Arial" charset="0"/>
              </a:rPr>
              <a:t>Full stack device, including per-layer and shared parameters</a:t>
            </a:r>
          </a:p>
        </p:txBody>
      </p:sp>
      <p:grpSp>
        <p:nvGrpSpPr>
          <p:cNvPr id="4" name="Group 72"/>
          <p:cNvGrpSpPr>
            <a:grpSpLocks/>
          </p:cNvGrpSpPr>
          <p:nvPr/>
        </p:nvGrpSpPr>
        <p:grpSpPr bwMode="auto">
          <a:xfrm>
            <a:off x="3581400" y="3505200"/>
            <a:ext cx="4505325" cy="2073275"/>
            <a:chOff x="2256" y="2208"/>
            <a:chExt cx="2838" cy="1306"/>
          </a:xfrm>
        </p:grpSpPr>
        <p:sp>
          <p:nvSpPr>
            <p:cNvPr id="11273" name="Oval 73"/>
            <p:cNvSpPr>
              <a:spLocks noChangeArrowheads="1"/>
            </p:cNvSpPr>
            <p:nvPr/>
          </p:nvSpPr>
          <p:spPr bwMode="auto">
            <a:xfrm>
              <a:off x="2256" y="2208"/>
              <a:ext cx="1200" cy="864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 b="1">
                <a:latin typeface="Times" charset="0"/>
              </a:endParaRPr>
            </a:p>
          </p:txBody>
        </p:sp>
        <p:sp>
          <p:nvSpPr>
            <p:cNvPr id="11274" name="Line 74"/>
            <p:cNvSpPr>
              <a:spLocks noChangeShapeType="1"/>
            </p:cNvSpPr>
            <p:nvPr/>
          </p:nvSpPr>
          <p:spPr bwMode="auto">
            <a:xfrm>
              <a:off x="3408" y="2832"/>
              <a:ext cx="624" cy="52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275" name="Text Box 75"/>
            <p:cNvSpPr txBox="1">
              <a:spLocks noChangeArrowheads="1"/>
            </p:cNvSpPr>
            <p:nvPr/>
          </p:nvSpPr>
          <p:spPr bwMode="auto">
            <a:xfrm>
              <a:off x="4032" y="3264"/>
              <a:ext cx="106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accent2"/>
                  </a:solidFill>
                  <a:latin typeface="Times" charset="0"/>
                </a:rPr>
                <a:t>Trust binding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22"/>
          <p:cNvSpPr/>
          <p:nvPr/>
        </p:nvSpPr>
        <p:spPr bwMode="auto">
          <a:xfrm>
            <a:off x="990600" y="3810000"/>
            <a:ext cx="2743200" cy="23622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7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407517" y="533400"/>
            <a:ext cx="8465524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Mapping Key Establishment Options to 802.11 Architecture</a:t>
            </a:r>
          </a:p>
          <a:p>
            <a:pPr algn="r"/>
            <a:r>
              <a:rPr lang="en-US" sz="2400" b="1" i="1" dirty="0" smtClean="0"/>
              <a:t>without 3</a:t>
            </a:r>
            <a:r>
              <a:rPr lang="en-US" sz="2400" b="1" i="1" baseline="30000" dirty="0" smtClean="0"/>
              <a:t>rd</a:t>
            </a:r>
            <a:r>
              <a:rPr lang="en-US" sz="2400" b="1" i="1" dirty="0" smtClean="0"/>
              <a:t> Party Authentication</a:t>
            </a:r>
            <a:endParaRPr lang="en-US" sz="2400" b="1" i="1" dirty="0"/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31" name="TextBox 30"/>
          <p:cNvSpPr txBox="1"/>
          <p:nvPr/>
        </p:nvSpPr>
        <p:spPr>
          <a:xfrm>
            <a:off x="3429000" y="2286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800" dirty="0" smtClean="0">
                <a:sym typeface="Symbol"/>
              </a:rPr>
              <a:t></a:t>
            </a:r>
            <a:endParaRPr lang="en-CA" sz="1800" dirty="0"/>
          </a:p>
        </p:txBody>
      </p:sp>
      <p:grpSp>
        <p:nvGrpSpPr>
          <p:cNvPr id="2" name="Group 92"/>
          <p:cNvGrpSpPr/>
          <p:nvPr/>
        </p:nvGrpSpPr>
        <p:grpSpPr>
          <a:xfrm>
            <a:off x="0" y="1295400"/>
            <a:ext cx="3567659" cy="1900237"/>
            <a:chOff x="242341" y="1295400"/>
            <a:chExt cx="3567659" cy="1900237"/>
          </a:xfrm>
        </p:grpSpPr>
        <p:grpSp>
          <p:nvGrpSpPr>
            <p:cNvPr id="3" name="Group 35"/>
            <p:cNvGrpSpPr/>
            <p:nvPr/>
          </p:nvGrpSpPr>
          <p:grpSpPr>
            <a:xfrm>
              <a:off x="1524000" y="1295400"/>
              <a:ext cx="2286000" cy="1900237"/>
              <a:chOff x="762000" y="995363"/>
              <a:chExt cx="2286000" cy="1900237"/>
            </a:xfrm>
          </p:grpSpPr>
          <p:grpSp>
            <p:nvGrpSpPr>
              <p:cNvPr id="4" name="Group 31"/>
              <p:cNvGrpSpPr/>
              <p:nvPr/>
            </p:nvGrpSpPr>
            <p:grpSpPr>
              <a:xfrm>
                <a:off x="762000" y="995363"/>
                <a:ext cx="2286000" cy="1900237"/>
                <a:chOff x="762000" y="995363"/>
                <a:chExt cx="2286000" cy="1900237"/>
              </a:xfrm>
            </p:grpSpPr>
            <p:sp>
              <p:nvSpPr>
                <p:cNvPr id="79875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3985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5" name="Group 5"/>
                <p:cNvGrpSpPr>
                  <a:grpSpLocks/>
                </p:cNvGrpSpPr>
                <p:nvPr/>
              </p:nvGrpSpPr>
              <p:grpSpPr bwMode="auto">
                <a:xfrm>
                  <a:off x="762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79878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79879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79880" name="Line 8"/>
                <p:cNvSpPr>
                  <a:spLocks noChangeShapeType="1"/>
                </p:cNvSpPr>
                <p:nvPr/>
              </p:nvSpPr>
              <p:spPr bwMode="auto">
                <a:xfrm>
                  <a:off x="9906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6" name="Group 9"/>
                <p:cNvGrpSpPr>
                  <a:grpSpLocks/>
                </p:cNvGrpSpPr>
                <p:nvPr/>
              </p:nvGrpSpPr>
              <p:grpSpPr bwMode="auto">
                <a:xfrm>
                  <a:off x="25908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79882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79883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79884" name="Line 12"/>
                <p:cNvSpPr>
                  <a:spLocks noChangeShapeType="1"/>
                </p:cNvSpPr>
                <p:nvPr/>
              </p:nvSpPr>
              <p:spPr bwMode="auto">
                <a:xfrm>
                  <a:off x="28194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85" name="Line 13"/>
                <p:cNvSpPr>
                  <a:spLocks noChangeShapeType="1"/>
                </p:cNvSpPr>
                <p:nvPr/>
              </p:nvSpPr>
              <p:spPr bwMode="auto">
                <a:xfrm>
                  <a:off x="9906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86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990600" y="20097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87" name="Line 15"/>
                <p:cNvSpPr>
                  <a:spLocks noChangeShapeType="1"/>
                </p:cNvSpPr>
                <p:nvPr/>
              </p:nvSpPr>
              <p:spPr bwMode="auto">
                <a:xfrm>
                  <a:off x="990600" y="2338388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88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990600" y="1408113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Random 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79889" name="Rectangle 17"/>
                <p:cNvSpPr>
                  <a:spLocks noChangeArrowheads="1"/>
                </p:cNvSpPr>
                <p:nvPr/>
              </p:nvSpPr>
              <p:spPr bwMode="auto">
                <a:xfrm>
                  <a:off x="1066800" y="1752600"/>
                  <a:ext cx="175260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endParaRPr lang="en-US" i="1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79890" name="Line 18"/>
                <p:cNvSpPr>
                  <a:spLocks noChangeShapeType="1"/>
                </p:cNvSpPr>
                <p:nvPr/>
              </p:nvSpPr>
              <p:spPr bwMode="auto">
                <a:xfrm>
                  <a:off x="1001713" y="2665413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91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081088" y="2093913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  <p:sp>
              <p:nvSpPr>
                <p:cNvPr id="79892" name="Rectangle 20"/>
                <p:cNvSpPr>
                  <a:spLocks noChangeArrowheads="1"/>
                </p:cNvSpPr>
                <p:nvPr/>
              </p:nvSpPr>
              <p:spPr bwMode="auto">
                <a:xfrm>
                  <a:off x="1143000" y="2438400"/>
                  <a:ext cx="145415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</p:grpSp>
          <p:sp>
            <p:nvSpPr>
              <p:cNvPr id="34" name="Left Brace 33"/>
              <p:cNvSpPr/>
              <p:nvPr/>
            </p:nvSpPr>
            <p:spPr bwMode="auto">
              <a:xfrm>
                <a:off x="762000" y="16002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" name="Left Brace 34"/>
              <p:cNvSpPr/>
              <p:nvPr/>
            </p:nvSpPr>
            <p:spPr bwMode="auto">
              <a:xfrm>
                <a:off x="762000" y="22860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242341" y="19812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57331" y="26670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</p:grpSp>
      <p:grpSp>
        <p:nvGrpSpPr>
          <p:cNvPr id="7" name="Group 91"/>
          <p:cNvGrpSpPr/>
          <p:nvPr/>
        </p:nvGrpSpPr>
        <p:grpSpPr>
          <a:xfrm>
            <a:off x="3886200" y="1295400"/>
            <a:ext cx="3567659" cy="1900237"/>
            <a:chOff x="4890541" y="1326629"/>
            <a:chExt cx="3567659" cy="1900237"/>
          </a:xfrm>
        </p:grpSpPr>
        <p:grpSp>
          <p:nvGrpSpPr>
            <p:cNvPr id="8" name="Group 39"/>
            <p:cNvGrpSpPr/>
            <p:nvPr/>
          </p:nvGrpSpPr>
          <p:grpSpPr>
            <a:xfrm>
              <a:off x="6172200" y="1326629"/>
              <a:ext cx="2286000" cy="1900237"/>
              <a:chOff x="762000" y="995363"/>
              <a:chExt cx="2286000" cy="1900237"/>
            </a:xfrm>
          </p:grpSpPr>
          <p:grpSp>
            <p:nvGrpSpPr>
              <p:cNvPr id="9" name="Group 31"/>
              <p:cNvGrpSpPr/>
              <p:nvPr/>
            </p:nvGrpSpPr>
            <p:grpSpPr>
              <a:xfrm>
                <a:off x="762000" y="995363"/>
                <a:ext cx="2286000" cy="1900237"/>
                <a:chOff x="762000" y="995363"/>
                <a:chExt cx="2286000" cy="1900237"/>
              </a:xfrm>
            </p:grpSpPr>
            <p:sp>
              <p:nvSpPr>
                <p:cNvPr id="44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3985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10" name="Group 5"/>
                <p:cNvGrpSpPr>
                  <a:grpSpLocks/>
                </p:cNvGrpSpPr>
                <p:nvPr/>
              </p:nvGrpSpPr>
              <p:grpSpPr bwMode="auto">
                <a:xfrm>
                  <a:off x="762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59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60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46" name="Line 8"/>
                <p:cNvSpPr>
                  <a:spLocks noChangeShapeType="1"/>
                </p:cNvSpPr>
                <p:nvPr/>
              </p:nvSpPr>
              <p:spPr bwMode="auto">
                <a:xfrm>
                  <a:off x="9906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1" name="Group 9"/>
                <p:cNvGrpSpPr>
                  <a:grpSpLocks/>
                </p:cNvGrpSpPr>
                <p:nvPr/>
              </p:nvGrpSpPr>
              <p:grpSpPr bwMode="auto">
                <a:xfrm>
                  <a:off x="25908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5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58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48" name="Line 12"/>
                <p:cNvSpPr>
                  <a:spLocks noChangeShapeType="1"/>
                </p:cNvSpPr>
                <p:nvPr/>
              </p:nvSpPr>
              <p:spPr bwMode="auto">
                <a:xfrm>
                  <a:off x="28194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9" name="Line 13"/>
                <p:cNvSpPr>
                  <a:spLocks noChangeShapeType="1"/>
                </p:cNvSpPr>
                <p:nvPr/>
              </p:nvSpPr>
              <p:spPr bwMode="auto">
                <a:xfrm>
                  <a:off x="9906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0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990600" y="20097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1" name="Line 15"/>
                <p:cNvSpPr>
                  <a:spLocks noChangeShapeType="1"/>
                </p:cNvSpPr>
                <p:nvPr/>
              </p:nvSpPr>
              <p:spPr bwMode="auto">
                <a:xfrm>
                  <a:off x="990600" y="2338388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990600" y="1408113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53" name="Rectangle 17"/>
                <p:cNvSpPr>
                  <a:spLocks noChangeArrowheads="1"/>
                </p:cNvSpPr>
                <p:nvPr/>
              </p:nvSpPr>
              <p:spPr bwMode="auto">
                <a:xfrm>
                  <a:off x="1066800" y="1752600"/>
                  <a:ext cx="175260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endParaRPr lang="en-US" i="1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54" name="Line 18"/>
                <p:cNvSpPr>
                  <a:spLocks noChangeShapeType="1"/>
                </p:cNvSpPr>
                <p:nvPr/>
              </p:nvSpPr>
              <p:spPr bwMode="auto">
                <a:xfrm>
                  <a:off x="1001713" y="2665413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081088" y="2093913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  <p:sp>
              <p:nvSpPr>
                <p:cNvPr id="56" name="Rectangle 20"/>
                <p:cNvSpPr>
                  <a:spLocks noChangeArrowheads="1"/>
                </p:cNvSpPr>
                <p:nvPr/>
              </p:nvSpPr>
              <p:spPr bwMode="auto">
                <a:xfrm>
                  <a:off x="1143000" y="2438400"/>
                  <a:ext cx="145415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</p:grpSp>
          <p:sp>
            <p:nvSpPr>
              <p:cNvPr id="42" name="Left Brace 41"/>
              <p:cNvSpPr/>
              <p:nvPr/>
            </p:nvSpPr>
            <p:spPr bwMode="auto">
              <a:xfrm>
                <a:off x="762000" y="16002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" name="Left Brace 42"/>
              <p:cNvSpPr/>
              <p:nvPr/>
            </p:nvSpPr>
            <p:spPr bwMode="auto">
              <a:xfrm>
                <a:off x="762000" y="22860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61" name="TextBox 60"/>
            <p:cNvSpPr txBox="1"/>
            <p:nvPr/>
          </p:nvSpPr>
          <p:spPr>
            <a:xfrm>
              <a:off x="4890541" y="20574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905531" y="27432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228600" y="990600"/>
            <a:ext cx="3269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1" dirty="0" smtClean="0"/>
              <a:t>Step 1</a:t>
            </a:r>
            <a:r>
              <a:rPr lang="en-CA" sz="1600" dirty="0" smtClean="0"/>
              <a:t>: </a:t>
            </a:r>
            <a:r>
              <a:rPr lang="en-CA" sz="1600" b="1" dirty="0" smtClean="0"/>
              <a:t>Alignment of protocol flows</a:t>
            </a:r>
            <a:endParaRPr lang="en-CA" sz="1600" b="1" dirty="0"/>
          </a:p>
        </p:txBody>
      </p:sp>
      <p:sp>
        <p:nvSpPr>
          <p:cNvPr id="67" name="Rectangle 66"/>
          <p:cNvSpPr/>
          <p:nvPr/>
        </p:nvSpPr>
        <p:spPr>
          <a:xfrm>
            <a:off x="304800" y="3352800"/>
            <a:ext cx="34482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600" b="1" dirty="0" smtClean="0"/>
              <a:t>Step 2: Mapping to 802.11 Messaging</a:t>
            </a:r>
            <a:endParaRPr lang="en-CA" sz="1600" b="1" dirty="0"/>
          </a:p>
        </p:txBody>
      </p:sp>
      <p:grpSp>
        <p:nvGrpSpPr>
          <p:cNvPr id="12" name="Group 93"/>
          <p:cNvGrpSpPr/>
          <p:nvPr/>
        </p:nvGrpSpPr>
        <p:grpSpPr>
          <a:xfrm>
            <a:off x="3886200" y="4191000"/>
            <a:ext cx="3567659" cy="1900237"/>
            <a:chOff x="4890541" y="1326629"/>
            <a:chExt cx="3567659" cy="1900237"/>
          </a:xfrm>
        </p:grpSpPr>
        <p:grpSp>
          <p:nvGrpSpPr>
            <p:cNvPr id="13" name="Group 39"/>
            <p:cNvGrpSpPr/>
            <p:nvPr/>
          </p:nvGrpSpPr>
          <p:grpSpPr>
            <a:xfrm>
              <a:off x="6172200" y="1326629"/>
              <a:ext cx="2286000" cy="1900237"/>
              <a:chOff x="762000" y="995363"/>
              <a:chExt cx="2286000" cy="1900237"/>
            </a:xfrm>
          </p:grpSpPr>
          <p:grpSp>
            <p:nvGrpSpPr>
              <p:cNvPr id="14" name="Group 31"/>
              <p:cNvGrpSpPr/>
              <p:nvPr/>
            </p:nvGrpSpPr>
            <p:grpSpPr>
              <a:xfrm>
                <a:off x="762000" y="995363"/>
                <a:ext cx="2286000" cy="1900237"/>
                <a:chOff x="762000" y="995363"/>
                <a:chExt cx="2286000" cy="1900237"/>
              </a:xfrm>
            </p:grpSpPr>
            <p:sp>
              <p:nvSpPr>
                <p:cNvPr id="101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3985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15" name="Group 5"/>
                <p:cNvGrpSpPr>
                  <a:grpSpLocks/>
                </p:cNvGrpSpPr>
                <p:nvPr/>
              </p:nvGrpSpPr>
              <p:grpSpPr bwMode="auto">
                <a:xfrm>
                  <a:off x="762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16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17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103" name="Line 8"/>
                <p:cNvSpPr>
                  <a:spLocks noChangeShapeType="1"/>
                </p:cNvSpPr>
                <p:nvPr/>
              </p:nvSpPr>
              <p:spPr bwMode="auto">
                <a:xfrm>
                  <a:off x="9906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6" name="Group 9"/>
                <p:cNvGrpSpPr>
                  <a:grpSpLocks/>
                </p:cNvGrpSpPr>
                <p:nvPr/>
              </p:nvGrpSpPr>
              <p:grpSpPr bwMode="auto">
                <a:xfrm>
                  <a:off x="25908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14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15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105" name="Line 12"/>
                <p:cNvSpPr>
                  <a:spLocks noChangeShapeType="1"/>
                </p:cNvSpPr>
                <p:nvPr/>
              </p:nvSpPr>
              <p:spPr bwMode="auto">
                <a:xfrm>
                  <a:off x="28194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06" name="Line 13"/>
                <p:cNvSpPr>
                  <a:spLocks noChangeShapeType="1"/>
                </p:cNvSpPr>
                <p:nvPr/>
              </p:nvSpPr>
              <p:spPr bwMode="auto">
                <a:xfrm>
                  <a:off x="9906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07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990600" y="20097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08" name="Line 15"/>
                <p:cNvSpPr>
                  <a:spLocks noChangeShapeType="1"/>
                </p:cNvSpPr>
                <p:nvPr/>
              </p:nvSpPr>
              <p:spPr bwMode="auto">
                <a:xfrm>
                  <a:off x="990600" y="2338388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09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990600" y="1408113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Request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10" name="Rectangle 17"/>
                <p:cNvSpPr>
                  <a:spLocks noChangeArrowheads="1"/>
                </p:cNvSpPr>
                <p:nvPr/>
              </p:nvSpPr>
              <p:spPr bwMode="auto">
                <a:xfrm>
                  <a:off x="1066800" y="1752600"/>
                  <a:ext cx="175260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Response</a:t>
                  </a:r>
                  <a:endParaRPr lang="en-US" i="1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11" name="Line 18"/>
                <p:cNvSpPr>
                  <a:spLocks noChangeShapeType="1"/>
                </p:cNvSpPr>
                <p:nvPr/>
              </p:nvSpPr>
              <p:spPr bwMode="auto">
                <a:xfrm>
                  <a:off x="1001713" y="2665413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12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081088" y="2093913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Association Request</a:t>
                  </a:r>
                  <a:endParaRPr lang="en-US" dirty="0"/>
                </a:p>
              </p:txBody>
            </p:sp>
            <p:sp>
              <p:nvSpPr>
                <p:cNvPr id="113" name="Rectangle 20"/>
                <p:cNvSpPr>
                  <a:spLocks noChangeArrowheads="1"/>
                </p:cNvSpPr>
                <p:nvPr/>
              </p:nvSpPr>
              <p:spPr bwMode="auto">
                <a:xfrm>
                  <a:off x="1143000" y="2438400"/>
                  <a:ext cx="154080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 smtClean="0"/>
                    <a:t>Association Response</a:t>
                  </a:r>
                  <a:endParaRPr lang="en-US" dirty="0"/>
                </a:p>
              </p:txBody>
            </p:sp>
          </p:grpSp>
          <p:sp>
            <p:nvSpPr>
              <p:cNvPr id="99" name="Left Brace 98"/>
              <p:cNvSpPr/>
              <p:nvPr/>
            </p:nvSpPr>
            <p:spPr bwMode="auto">
              <a:xfrm>
                <a:off x="762000" y="16002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0" name="Left Brace 99"/>
              <p:cNvSpPr/>
              <p:nvPr/>
            </p:nvSpPr>
            <p:spPr bwMode="auto">
              <a:xfrm>
                <a:off x="762000" y="22860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96" name="TextBox 95"/>
            <p:cNvSpPr txBox="1"/>
            <p:nvPr/>
          </p:nvSpPr>
          <p:spPr>
            <a:xfrm>
              <a:off x="4890541" y="20574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905531" y="27432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</p:grpSp>
      <p:sp>
        <p:nvSpPr>
          <p:cNvPr id="118" name="TextBox 117"/>
          <p:cNvSpPr txBox="1"/>
          <p:nvPr/>
        </p:nvSpPr>
        <p:spPr>
          <a:xfrm>
            <a:off x="6400800" y="358140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800" dirty="0" smtClean="0">
                <a:sym typeface="Symbol"/>
              </a:rPr>
              <a:t></a:t>
            </a:r>
            <a:endParaRPr lang="en-CA" sz="18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352800" y="5105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800" dirty="0" smtClean="0">
                <a:sym typeface="Symbol"/>
              </a:rPr>
              <a:t></a:t>
            </a:r>
            <a:endParaRPr lang="en-CA" sz="1800" dirty="0"/>
          </a:p>
        </p:txBody>
      </p:sp>
      <p:sp>
        <p:nvSpPr>
          <p:cNvPr id="72" name="Text Box 3"/>
          <p:cNvSpPr txBox="1">
            <a:spLocks noChangeArrowheads="1"/>
          </p:cNvSpPr>
          <p:nvPr/>
        </p:nvSpPr>
        <p:spPr bwMode="auto">
          <a:xfrm>
            <a:off x="1855788" y="4191000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17" name="Group 5"/>
          <p:cNvGrpSpPr>
            <a:grpSpLocks/>
          </p:cNvGrpSpPr>
          <p:nvPr/>
        </p:nvGrpSpPr>
        <p:grpSpPr bwMode="auto">
          <a:xfrm>
            <a:off x="1219200" y="3886200"/>
            <a:ext cx="457200" cy="304800"/>
            <a:chOff x="816" y="912"/>
            <a:chExt cx="288" cy="192"/>
          </a:xfrm>
        </p:grpSpPr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8" name="Text Box 7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A</a:t>
              </a:r>
            </a:p>
          </p:txBody>
        </p:sp>
      </p:grpSp>
      <p:sp>
        <p:nvSpPr>
          <p:cNvPr id="74" name="Line 8"/>
          <p:cNvSpPr>
            <a:spLocks noChangeShapeType="1"/>
          </p:cNvSpPr>
          <p:nvPr/>
        </p:nvSpPr>
        <p:spPr bwMode="auto">
          <a:xfrm>
            <a:off x="1447800" y="4191000"/>
            <a:ext cx="0" cy="190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grpSp>
        <p:nvGrpSpPr>
          <p:cNvPr id="18" name="Group 9"/>
          <p:cNvGrpSpPr>
            <a:grpSpLocks/>
          </p:cNvGrpSpPr>
          <p:nvPr/>
        </p:nvGrpSpPr>
        <p:grpSpPr bwMode="auto">
          <a:xfrm>
            <a:off x="3048000" y="3886200"/>
            <a:ext cx="457200" cy="304800"/>
            <a:chOff x="816" y="912"/>
            <a:chExt cx="288" cy="192"/>
          </a:xfrm>
        </p:grpSpPr>
        <p:sp>
          <p:nvSpPr>
            <p:cNvPr id="85" name="Rectangle 10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6" name="Text Box 11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B</a:t>
              </a:r>
            </a:p>
          </p:txBody>
        </p:sp>
      </p:grpSp>
      <p:sp>
        <p:nvSpPr>
          <p:cNvPr id="76" name="Line 12"/>
          <p:cNvSpPr>
            <a:spLocks noChangeShapeType="1"/>
          </p:cNvSpPr>
          <p:nvPr/>
        </p:nvSpPr>
        <p:spPr bwMode="auto">
          <a:xfrm>
            <a:off x="3276600" y="4191000"/>
            <a:ext cx="0" cy="190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7" name="Line 13"/>
          <p:cNvSpPr>
            <a:spLocks noChangeShapeType="1"/>
          </p:cNvSpPr>
          <p:nvPr/>
        </p:nvSpPr>
        <p:spPr bwMode="auto">
          <a:xfrm>
            <a:off x="1447800" y="4872037"/>
            <a:ext cx="18288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8" name="Line 14"/>
          <p:cNvSpPr>
            <a:spLocks noChangeShapeType="1"/>
          </p:cNvSpPr>
          <p:nvPr/>
        </p:nvSpPr>
        <p:spPr bwMode="auto">
          <a:xfrm flipH="1">
            <a:off x="1447800" y="5205412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" name="Line 15"/>
          <p:cNvSpPr>
            <a:spLocks noChangeShapeType="1"/>
          </p:cNvSpPr>
          <p:nvPr/>
        </p:nvSpPr>
        <p:spPr bwMode="auto">
          <a:xfrm>
            <a:off x="1447800" y="5534025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80" name="Text Box 16"/>
          <p:cNvSpPr txBox="1">
            <a:spLocks noChangeArrowheads="1"/>
          </p:cNvSpPr>
          <p:nvPr/>
        </p:nvSpPr>
        <p:spPr bwMode="auto">
          <a:xfrm>
            <a:off x="1447800" y="4603750"/>
            <a:ext cx="1905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 smtClean="0"/>
              <a:t>Authentication Request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81" name="Rectangle 17"/>
          <p:cNvSpPr>
            <a:spLocks noChangeArrowheads="1"/>
          </p:cNvSpPr>
          <p:nvPr/>
        </p:nvSpPr>
        <p:spPr bwMode="auto">
          <a:xfrm>
            <a:off x="1524000" y="4948237"/>
            <a:ext cx="1752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 smtClean="0"/>
              <a:t>Authentication Response</a:t>
            </a:r>
            <a:endParaRPr lang="en-US" i="1" dirty="0">
              <a:solidFill>
                <a:schemeClr val="accent2"/>
              </a:solidFill>
            </a:endParaRPr>
          </a:p>
        </p:txBody>
      </p:sp>
      <p:sp>
        <p:nvSpPr>
          <p:cNvPr id="82" name="Line 18"/>
          <p:cNvSpPr>
            <a:spLocks noChangeShapeType="1"/>
          </p:cNvSpPr>
          <p:nvPr/>
        </p:nvSpPr>
        <p:spPr bwMode="auto">
          <a:xfrm>
            <a:off x="1458913" y="5861050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83" name="Text Box 19"/>
          <p:cNvSpPr txBox="1">
            <a:spLocks noChangeArrowheads="1"/>
          </p:cNvSpPr>
          <p:nvPr/>
        </p:nvSpPr>
        <p:spPr bwMode="auto">
          <a:xfrm>
            <a:off x="1538288" y="5289550"/>
            <a:ext cx="15859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 smtClean="0"/>
              <a:t>Association Request</a:t>
            </a:r>
            <a:endParaRPr lang="en-US" dirty="0"/>
          </a:p>
        </p:txBody>
      </p:sp>
      <p:sp>
        <p:nvSpPr>
          <p:cNvPr id="84" name="Rectangle 20"/>
          <p:cNvSpPr>
            <a:spLocks noChangeArrowheads="1"/>
          </p:cNvSpPr>
          <p:nvPr/>
        </p:nvSpPr>
        <p:spPr bwMode="auto">
          <a:xfrm>
            <a:off x="1600200" y="5634037"/>
            <a:ext cx="15408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 smtClean="0"/>
              <a:t>Association Response</a:t>
            </a:r>
            <a:endParaRPr lang="en-US" dirty="0"/>
          </a:p>
        </p:txBody>
      </p:sp>
      <p:cxnSp>
        <p:nvCxnSpPr>
          <p:cNvPr id="90" name="Straight Arrow Connector 89"/>
          <p:cNvCxnSpPr/>
          <p:nvPr/>
        </p:nvCxnSpPr>
        <p:spPr bwMode="auto">
          <a:xfrm flipH="1">
            <a:off x="1447800" y="4495800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1826422" y="4191000"/>
            <a:ext cx="1103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/>
              <a:t>802.11 Beacon</a:t>
            </a:r>
            <a:endParaRPr lang="en-CA" dirty="0"/>
          </a:p>
        </p:txBody>
      </p:sp>
      <p:sp>
        <p:nvSpPr>
          <p:cNvPr id="120" name="Left Brace 119"/>
          <p:cNvSpPr/>
          <p:nvPr/>
        </p:nvSpPr>
        <p:spPr bwMode="auto">
          <a:xfrm>
            <a:off x="1143000" y="4800600"/>
            <a:ext cx="198119" cy="11430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0" y="5257800"/>
            <a:ext cx="1127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Key Exchange</a:t>
            </a:r>
            <a:endParaRPr lang="en-CA" dirty="0"/>
          </a:p>
        </p:txBody>
      </p:sp>
      <p:grpSp>
        <p:nvGrpSpPr>
          <p:cNvPr id="19" name="Group 126"/>
          <p:cNvGrpSpPr/>
          <p:nvPr/>
        </p:nvGrpSpPr>
        <p:grpSpPr>
          <a:xfrm>
            <a:off x="7315200" y="2362200"/>
            <a:ext cx="2057400" cy="1828800"/>
            <a:chOff x="7315200" y="2514600"/>
            <a:chExt cx="2057400" cy="1828800"/>
          </a:xfrm>
        </p:grpSpPr>
        <p:sp>
          <p:nvSpPr>
            <p:cNvPr id="126" name="Rectangle 125"/>
            <p:cNvSpPr/>
            <p:nvPr/>
          </p:nvSpPr>
          <p:spPr bwMode="auto">
            <a:xfrm>
              <a:off x="7391400" y="2514600"/>
              <a:ext cx="1752600" cy="18288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7315200" y="2514600"/>
              <a:ext cx="2057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u="sng" dirty="0" smtClean="0"/>
                <a:t>Protocols:</a:t>
              </a:r>
              <a:endParaRPr lang="en-CA" sz="1600" dirty="0" smtClean="0">
                <a:solidFill>
                  <a:srgbClr val="C00000"/>
                </a:solidFill>
              </a:endParaRPr>
            </a:p>
            <a:p>
              <a:pPr>
                <a:buFont typeface="Wingdings" pitchFamily="2" charset="2"/>
                <a:buChar char="§"/>
              </a:pPr>
              <a:r>
                <a:rPr lang="en-CA" sz="1600" dirty="0" smtClean="0"/>
                <a:t> Public key with </a:t>
              </a:r>
            </a:p>
            <a:p>
              <a:r>
                <a:rPr lang="en-CA" sz="1600" dirty="0" smtClean="0"/>
                <a:t>   Certificates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73398" cy="276999"/>
          </a:xfrm>
          <a:noFill/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1229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712422D-0BEA-455D-A3CE-E44B6521D98F}" type="slidenum">
              <a:rPr lang="en-US" smtClean="0"/>
              <a:pPr/>
              <a:t>70</a:t>
            </a:fld>
            <a:endParaRPr lang="en-US" smtClean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914400" y="947738"/>
            <a:ext cx="4419600" cy="5867400"/>
            <a:chOff x="576" y="597"/>
            <a:chExt cx="2784" cy="3696"/>
          </a:xfrm>
        </p:grpSpPr>
        <p:sp>
          <p:nvSpPr>
            <p:cNvPr id="12299" name="Rectangle 3"/>
            <p:cNvSpPr>
              <a:spLocks noChangeArrowheads="1"/>
            </p:cNvSpPr>
            <p:nvPr/>
          </p:nvSpPr>
          <p:spPr bwMode="auto">
            <a:xfrm>
              <a:off x="576" y="768"/>
              <a:ext cx="2784" cy="307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0" name="Rectangle 4"/>
            <p:cNvSpPr>
              <a:spLocks noChangeArrowheads="1"/>
            </p:cNvSpPr>
            <p:nvPr/>
          </p:nvSpPr>
          <p:spPr bwMode="auto">
            <a:xfrm>
              <a:off x="2400" y="865"/>
              <a:ext cx="864" cy="2879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12301" name="Rectangle 5"/>
            <p:cNvSpPr>
              <a:spLocks noChangeArrowheads="1"/>
            </p:cNvSpPr>
            <p:nvPr/>
          </p:nvSpPr>
          <p:spPr bwMode="auto">
            <a:xfrm>
              <a:off x="2400" y="2640"/>
              <a:ext cx="862" cy="110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2" name="Rectangle 6"/>
            <p:cNvSpPr>
              <a:spLocks noChangeArrowheads="1"/>
            </p:cNvSpPr>
            <p:nvPr/>
          </p:nvSpPr>
          <p:spPr bwMode="auto">
            <a:xfrm>
              <a:off x="1511" y="864"/>
              <a:ext cx="841" cy="2897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3" name="Rectangle 7"/>
            <p:cNvSpPr>
              <a:spLocks noChangeArrowheads="1"/>
            </p:cNvSpPr>
            <p:nvPr/>
          </p:nvSpPr>
          <p:spPr bwMode="auto">
            <a:xfrm>
              <a:off x="633" y="864"/>
              <a:ext cx="807" cy="288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81" y="3216"/>
              <a:ext cx="528" cy="414"/>
              <a:chOff x="816" y="3216"/>
              <a:chExt cx="528" cy="414"/>
            </a:xfrm>
          </p:grpSpPr>
          <p:sp>
            <p:nvSpPr>
              <p:cNvPr id="12346" name="Rectangle 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528" cy="414"/>
              </a:xfrm>
              <a:prstGeom prst="rect">
                <a:avLst/>
              </a:prstGeom>
              <a:solidFill>
                <a:srgbClr val="59595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47" name="Rectangle 10"/>
              <p:cNvSpPr>
                <a:spLocks noChangeArrowheads="1"/>
              </p:cNvSpPr>
              <p:nvPr/>
            </p:nvSpPr>
            <p:spPr bwMode="auto">
              <a:xfrm>
                <a:off x="864" y="3312"/>
                <a:ext cx="383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>
                    <a:solidFill>
                      <a:srgbClr val="000000"/>
                    </a:solidFill>
                    <a:latin typeface="Arial" charset="0"/>
                  </a:rPr>
                  <a:t>PHY</a:t>
                </a:r>
              </a:p>
              <a:p>
                <a:pPr algn="ctr" eaLnBrk="1" hangingPunct="1"/>
                <a:r>
                  <a:rPr lang="en-US">
                    <a:solidFill>
                      <a:srgbClr val="000000"/>
                    </a:solidFill>
                    <a:latin typeface="Arial" charset="0"/>
                  </a:rPr>
                  <a:t>functions</a:t>
                </a:r>
                <a:endParaRPr lang="en-US">
                  <a:latin typeface="Arial" charset="0"/>
                </a:endParaRPr>
              </a:p>
            </p:txBody>
          </p:sp>
        </p:grpSp>
        <p:sp>
          <p:nvSpPr>
            <p:cNvPr id="12305" name="Rectangle 11"/>
            <p:cNvSpPr>
              <a:spLocks noChangeArrowheads="1"/>
            </p:cNvSpPr>
            <p:nvPr/>
          </p:nvSpPr>
          <p:spPr bwMode="auto">
            <a:xfrm>
              <a:off x="748" y="2660"/>
              <a:ext cx="575" cy="414"/>
            </a:xfrm>
            <a:prstGeom prst="rect">
              <a:avLst/>
            </a:prstGeom>
            <a:solidFill>
              <a:srgbClr val="A6A6A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6" name="Rectangle 12"/>
            <p:cNvSpPr>
              <a:spLocks noChangeArrowheads="1"/>
            </p:cNvSpPr>
            <p:nvPr/>
          </p:nvSpPr>
          <p:spPr bwMode="auto">
            <a:xfrm>
              <a:off x="748" y="2660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7" name="Rectangle 13"/>
            <p:cNvSpPr>
              <a:spLocks noChangeArrowheads="1"/>
            </p:cNvSpPr>
            <p:nvPr/>
          </p:nvSpPr>
          <p:spPr bwMode="auto">
            <a:xfrm>
              <a:off x="865" y="2773"/>
              <a:ext cx="40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Data Link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functions</a:t>
              </a:r>
              <a:endParaRPr lang="en-US">
                <a:latin typeface="Arial" charset="0"/>
              </a:endParaRPr>
            </a:p>
          </p:txBody>
        </p:sp>
        <p:sp>
          <p:nvSpPr>
            <p:cNvPr id="12308" name="Rectangle 14"/>
            <p:cNvSpPr>
              <a:spLocks noChangeArrowheads="1"/>
            </p:cNvSpPr>
            <p:nvPr/>
          </p:nvSpPr>
          <p:spPr bwMode="auto">
            <a:xfrm>
              <a:off x="748" y="2108"/>
              <a:ext cx="575" cy="414"/>
            </a:xfrm>
            <a:prstGeom prst="rect">
              <a:avLst/>
            </a:prstGeom>
            <a:solidFill>
              <a:srgbClr val="8C8C8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9" name="Rectangle 15"/>
            <p:cNvSpPr>
              <a:spLocks noChangeArrowheads="1"/>
            </p:cNvSpPr>
            <p:nvPr/>
          </p:nvSpPr>
          <p:spPr bwMode="auto">
            <a:xfrm>
              <a:off x="748" y="2108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0" name="Rectangle 16"/>
            <p:cNvSpPr>
              <a:spLocks noChangeArrowheads="1"/>
            </p:cNvSpPr>
            <p:nvPr/>
          </p:nvSpPr>
          <p:spPr bwMode="auto">
            <a:xfrm>
              <a:off x="829" y="2208"/>
              <a:ext cx="38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Network 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functions</a:t>
              </a:r>
              <a:endParaRPr lang="en-US">
                <a:latin typeface="Arial" charset="0"/>
              </a:endParaRPr>
            </a:p>
          </p:txBody>
        </p:sp>
        <p:sp>
          <p:nvSpPr>
            <p:cNvPr id="12311" name="Rectangle 17"/>
            <p:cNvSpPr>
              <a:spLocks noChangeArrowheads="1"/>
            </p:cNvSpPr>
            <p:nvPr/>
          </p:nvSpPr>
          <p:spPr bwMode="auto">
            <a:xfrm>
              <a:off x="748" y="1556"/>
              <a:ext cx="575" cy="41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2" name="Rectangle 18"/>
            <p:cNvSpPr>
              <a:spLocks noChangeArrowheads="1"/>
            </p:cNvSpPr>
            <p:nvPr/>
          </p:nvSpPr>
          <p:spPr bwMode="auto">
            <a:xfrm>
              <a:off x="748" y="1556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3" name="Rectangle 19"/>
            <p:cNvSpPr>
              <a:spLocks noChangeArrowheads="1"/>
            </p:cNvSpPr>
            <p:nvPr/>
          </p:nvSpPr>
          <p:spPr bwMode="auto">
            <a:xfrm>
              <a:off x="829" y="1632"/>
              <a:ext cx="41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Transport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functions</a:t>
              </a:r>
              <a:endParaRPr lang="en-US">
                <a:latin typeface="Arial" charset="0"/>
              </a:endParaRPr>
            </a:p>
          </p:txBody>
        </p:sp>
        <p:sp>
          <p:nvSpPr>
            <p:cNvPr id="12314" name="Rectangle 20"/>
            <p:cNvSpPr>
              <a:spLocks noChangeArrowheads="1"/>
            </p:cNvSpPr>
            <p:nvPr/>
          </p:nvSpPr>
          <p:spPr bwMode="auto">
            <a:xfrm>
              <a:off x="748" y="1004"/>
              <a:ext cx="575" cy="414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5" name="Rectangle 21"/>
            <p:cNvSpPr>
              <a:spLocks noChangeArrowheads="1"/>
            </p:cNvSpPr>
            <p:nvPr/>
          </p:nvSpPr>
          <p:spPr bwMode="auto">
            <a:xfrm>
              <a:off x="748" y="1004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6" name="Rectangle 22"/>
            <p:cNvSpPr>
              <a:spLocks noChangeArrowheads="1"/>
            </p:cNvSpPr>
            <p:nvPr/>
          </p:nvSpPr>
          <p:spPr bwMode="auto">
            <a:xfrm>
              <a:off x="829" y="1104"/>
              <a:ext cx="38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APP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functions</a:t>
              </a:r>
              <a:endParaRPr lang="en-US">
                <a:latin typeface="Arial" charset="0"/>
              </a:endParaRPr>
            </a:p>
          </p:txBody>
        </p:sp>
        <p:sp>
          <p:nvSpPr>
            <p:cNvPr id="12317" name="Text Box 23"/>
            <p:cNvSpPr txBox="1">
              <a:spLocks noChangeArrowheads="1"/>
            </p:cNvSpPr>
            <p:nvPr/>
          </p:nvSpPr>
          <p:spPr bwMode="auto">
            <a:xfrm>
              <a:off x="2544" y="1008"/>
              <a:ext cx="624" cy="40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Device-</a:t>
              </a:r>
            </a:p>
            <a:p>
              <a:pPr algn="ctr"/>
              <a:r>
                <a:rPr lang="en-US">
                  <a:latin typeface="Arial" charset="0"/>
                </a:rPr>
                <a:t>wide </a:t>
              </a:r>
            </a:p>
            <a:p>
              <a:pPr algn="ctr"/>
              <a:r>
                <a:rPr lang="en-US">
                  <a:latin typeface="Arial" charset="0"/>
                </a:rPr>
                <a:t>parameters</a:t>
              </a:r>
            </a:p>
          </p:txBody>
        </p:sp>
        <p:sp>
          <p:nvSpPr>
            <p:cNvPr id="12318" name="Rectangle 24"/>
            <p:cNvSpPr>
              <a:spLocks noChangeArrowheads="1"/>
            </p:cNvSpPr>
            <p:nvPr/>
          </p:nvSpPr>
          <p:spPr bwMode="auto">
            <a:xfrm>
              <a:off x="1665" y="3220"/>
              <a:ext cx="528" cy="414"/>
            </a:xfrm>
            <a:prstGeom prst="rect">
              <a:avLst/>
            </a:prstGeom>
            <a:solidFill>
              <a:srgbClr val="59595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9" name="Rectangle 25"/>
            <p:cNvSpPr>
              <a:spLocks noChangeArrowheads="1"/>
            </p:cNvSpPr>
            <p:nvPr/>
          </p:nvSpPr>
          <p:spPr bwMode="auto">
            <a:xfrm>
              <a:off x="1680" y="3312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PHY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2320" name="Rectangle 26"/>
            <p:cNvSpPr>
              <a:spLocks noChangeArrowheads="1"/>
            </p:cNvSpPr>
            <p:nvPr/>
          </p:nvSpPr>
          <p:spPr bwMode="auto">
            <a:xfrm>
              <a:off x="1632" y="2664"/>
              <a:ext cx="575" cy="414"/>
            </a:xfrm>
            <a:prstGeom prst="rect">
              <a:avLst/>
            </a:prstGeom>
            <a:solidFill>
              <a:srgbClr val="A6A6A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1" name="Rectangle 27"/>
            <p:cNvSpPr>
              <a:spLocks noChangeArrowheads="1"/>
            </p:cNvSpPr>
            <p:nvPr/>
          </p:nvSpPr>
          <p:spPr bwMode="auto">
            <a:xfrm>
              <a:off x="1632" y="2664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2" name="Rectangle 28"/>
            <p:cNvSpPr>
              <a:spLocks noChangeArrowheads="1"/>
            </p:cNvSpPr>
            <p:nvPr/>
          </p:nvSpPr>
          <p:spPr bwMode="auto">
            <a:xfrm>
              <a:off x="1680" y="2736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Data Link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2323" name="Rectangle 29"/>
            <p:cNvSpPr>
              <a:spLocks noChangeArrowheads="1"/>
            </p:cNvSpPr>
            <p:nvPr/>
          </p:nvSpPr>
          <p:spPr bwMode="auto">
            <a:xfrm>
              <a:off x="1632" y="2112"/>
              <a:ext cx="575" cy="414"/>
            </a:xfrm>
            <a:prstGeom prst="rect">
              <a:avLst/>
            </a:prstGeom>
            <a:solidFill>
              <a:srgbClr val="8C8C8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4" name="Rectangle 30"/>
            <p:cNvSpPr>
              <a:spLocks noChangeArrowheads="1"/>
            </p:cNvSpPr>
            <p:nvPr/>
          </p:nvSpPr>
          <p:spPr bwMode="auto">
            <a:xfrm>
              <a:off x="1632" y="2112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5" name="Rectangle 31"/>
            <p:cNvSpPr>
              <a:spLocks noChangeArrowheads="1"/>
            </p:cNvSpPr>
            <p:nvPr/>
          </p:nvSpPr>
          <p:spPr bwMode="auto">
            <a:xfrm>
              <a:off x="1662" y="2212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Network 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2326" name="Rectangle 32"/>
            <p:cNvSpPr>
              <a:spLocks noChangeArrowheads="1"/>
            </p:cNvSpPr>
            <p:nvPr/>
          </p:nvSpPr>
          <p:spPr bwMode="auto">
            <a:xfrm>
              <a:off x="1632" y="1560"/>
              <a:ext cx="575" cy="41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7" name="Rectangle 33"/>
            <p:cNvSpPr>
              <a:spLocks noChangeArrowheads="1"/>
            </p:cNvSpPr>
            <p:nvPr/>
          </p:nvSpPr>
          <p:spPr bwMode="auto">
            <a:xfrm>
              <a:off x="1632" y="1560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8" name="Rectangle 34"/>
            <p:cNvSpPr>
              <a:spLocks noChangeArrowheads="1"/>
            </p:cNvSpPr>
            <p:nvPr/>
          </p:nvSpPr>
          <p:spPr bwMode="auto">
            <a:xfrm>
              <a:off x="1676" y="1636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Transport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2329" name="Rectangle 35"/>
            <p:cNvSpPr>
              <a:spLocks noChangeArrowheads="1"/>
            </p:cNvSpPr>
            <p:nvPr/>
          </p:nvSpPr>
          <p:spPr bwMode="auto">
            <a:xfrm>
              <a:off x="1632" y="1008"/>
              <a:ext cx="575" cy="414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0" name="Rectangle 36"/>
            <p:cNvSpPr>
              <a:spLocks noChangeArrowheads="1"/>
            </p:cNvSpPr>
            <p:nvPr/>
          </p:nvSpPr>
          <p:spPr bwMode="auto">
            <a:xfrm>
              <a:off x="1632" y="1008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1" name="Rectangle 37"/>
            <p:cNvSpPr>
              <a:spLocks noChangeArrowheads="1"/>
            </p:cNvSpPr>
            <p:nvPr/>
          </p:nvSpPr>
          <p:spPr bwMode="auto">
            <a:xfrm>
              <a:off x="1680" y="1104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APP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2332" name="Rectangle 38"/>
            <p:cNvSpPr>
              <a:spLocks noChangeArrowheads="1"/>
            </p:cNvSpPr>
            <p:nvPr/>
          </p:nvSpPr>
          <p:spPr bwMode="auto">
            <a:xfrm>
              <a:off x="2431" y="3545"/>
              <a:ext cx="24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AES</a:t>
              </a:r>
            </a:p>
          </p:txBody>
        </p:sp>
        <p:sp>
          <p:nvSpPr>
            <p:cNvPr id="12333" name="Rectangle 39"/>
            <p:cNvSpPr>
              <a:spLocks noChangeArrowheads="1"/>
            </p:cNvSpPr>
            <p:nvPr/>
          </p:nvSpPr>
          <p:spPr bwMode="auto">
            <a:xfrm>
              <a:off x="2966" y="3546"/>
              <a:ext cx="24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RNG</a:t>
              </a:r>
            </a:p>
          </p:txBody>
        </p:sp>
        <p:sp>
          <p:nvSpPr>
            <p:cNvPr id="12334" name="Rectangle 40"/>
            <p:cNvSpPr>
              <a:spLocks noChangeArrowheads="1"/>
            </p:cNvSpPr>
            <p:nvPr/>
          </p:nvSpPr>
          <p:spPr bwMode="auto">
            <a:xfrm>
              <a:off x="2692" y="3547"/>
              <a:ext cx="24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ECC</a:t>
              </a:r>
            </a:p>
          </p:txBody>
        </p:sp>
        <p:sp>
          <p:nvSpPr>
            <p:cNvPr id="12335" name="Rectangle 41"/>
            <p:cNvSpPr>
              <a:spLocks noChangeArrowheads="1"/>
            </p:cNvSpPr>
            <p:nvPr/>
          </p:nvSpPr>
          <p:spPr bwMode="auto">
            <a:xfrm>
              <a:off x="2435" y="3264"/>
              <a:ext cx="767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Security protocols</a:t>
              </a:r>
            </a:p>
          </p:txBody>
        </p:sp>
        <p:sp>
          <p:nvSpPr>
            <p:cNvPr id="12336" name="Rectangle 42"/>
            <p:cNvSpPr>
              <a:spLocks noChangeArrowheads="1"/>
            </p:cNvSpPr>
            <p:nvPr/>
          </p:nvSpPr>
          <p:spPr bwMode="auto">
            <a:xfrm>
              <a:off x="2448" y="2976"/>
              <a:ext cx="767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Security </a:t>
              </a:r>
            </a:p>
            <a:p>
              <a:pPr algn="ctr"/>
              <a:r>
                <a:rPr lang="en-US">
                  <a:latin typeface="Arial" charset="0"/>
                </a:rPr>
                <a:t>policies</a:t>
              </a:r>
            </a:p>
          </p:txBody>
        </p:sp>
        <p:sp>
          <p:nvSpPr>
            <p:cNvPr id="12337" name="Rectangle 43"/>
            <p:cNvSpPr>
              <a:spLocks noChangeArrowheads="1"/>
            </p:cNvSpPr>
            <p:nvPr/>
          </p:nvSpPr>
          <p:spPr bwMode="auto">
            <a:xfrm>
              <a:off x="2448" y="2688"/>
              <a:ext cx="767" cy="24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Keying material</a:t>
              </a:r>
            </a:p>
          </p:txBody>
        </p:sp>
        <p:sp>
          <p:nvSpPr>
            <p:cNvPr id="12338" name="Text Box 44"/>
            <p:cNvSpPr txBox="1">
              <a:spLocks noChangeArrowheads="1"/>
            </p:cNvSpPr>
            <p:nvPr/>
          </p:nvSpPr>
          <p:spPr bwMode="auto">
            <a:xfrm>
              <a:off x="2448" y="2352"/>
              <a:ext cx="768" cy="179"/>
            </a:xfrm>
            <a:prstGeom prst="rect">
              <a:avLst/>
            </a:prstGeom>
            <a:solidFill>
              <a:srgbClr val="99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DeviceID</a:t>
              </a:r>
            </a:p>
          </p:txBody>
        </p:sp>
        <p:sp>
          <p:nvSpPr>
            <p:cNvPr id="12339" name="Line 45"/>
            <p:cNvSpPr>
              <a:spLocks noChangeShapeType="1"/>
            </p:cNvSpPr>
            <p:nvPr/>
          </p:nvSpPr>
          <p:spPr bwMode="auto">
            <a:xfrm>
              <a:off x="576" y="398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2340" name="Line 46"/>
            <p:cNvSpPr>
              <a:spLocks noChangeShapeType="1"/>
            </p:cNvSpPr>
            <p:nvPr/>
          </p:nvSpPr>
          <p:spPr bwMode="auto">
            <a:xfrm>
              <a:off x="1488" y="398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2341" name="Line 47"/>
            <p:cNvSpPr>
              <a:spLocks noChangeShapeType="1"/>
            </p:cNvSpPr>
            <p:nvPr/>
          </p:nvSpPr>
          <p:spPr bwMode="auto">
            <a:xfrm>
              <a:off x="2413" y="398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2342" name="Text Box 48"/>
            <p:cNvSpPr txBox="1">
              <a:spLocks noChangeArrowheads="1"/>
            </p:cNvSpPr>
            <p:nvPr/>
          </p:nvSpPr>
          <p:spPr bwMode="auto">
            <a:xfrm>
              <a:off x="632" y="4005"/>
              <a:ext cx="75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communication</a:t>
              </a:r>
            </a:p>
            <a:p>
              <a:pPr algn="ctr"/>
              <a:r>
                <a:rPr lang="en-US">
                  <a:latin typeface="Arial" charset="0"/>
                </a:rPr>
                <a:t>stack</a:t>
              </a:r>
            </a:p>
          </p:txBody>
        </p:sp>
        <p:sp>
          <p:nvSpPr>
            <p:cNvPr id="12343" name="Text Box 49"/>
            <p:cNvSpPr txBox="1">
              <a:spLocks noChangeArrowheads="1"/>
            </p:cNvSpPr>
            <p:nvPr/>
          </p:nvSpPr>
          <p:spPr bwMode="auto">
            <a:xfrm>
              <a:off x="1635" y="4005"/>
              <a:ext cx="67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layer-specific</a:t>
              </a:r>
            </a:p>
            <a:p>
              <a:pPr algn="ctr"/>
              <a:r>
                <a:rPr lang="en-US">
                  <a:latin typeface="Arial" charset="0"/>
                </a:rPr>
                <a:t>parameters</a:t>
              </a:r>
            </a:p>
          </p:txBody>
        </p:sp>
        <p:sp>
          <p:nvSpPr>
            <p:cNvPr id="12344" name="Text Box 50"/>
            <p:cNvSpPr txBox="1">
              <a:spLocks noChangeArrowheads="1"/>
            </p:cNvSpPr>
            <p:nvPr/>
          </p:nvSpPr>
          <p:spPr bwMode="auto">
            <a:xfrm>
              <a:off x="2439" y="3998"/>
              <a:ext cx="8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shared functions</a:t>
              </a:r>
            </a:p>
            <a:p>
              <a:pPr algn="ctr"/>
              <a:r>
                <a:rPr lang="en-US">
                  <a:latin typeface="Arial" charset="0"/>
                </a:rPr>
                <a:t>and parameters</a:t>
              </a:r>
            </a:p>
          </p:txBody>
        </p:sp>
        <p:sp>
          <p:nvSpPr>
            <p:cNvPr id="12345" name="Text Box 51"/>
            <p:cNvSpPr txBox="1">
              <a:spLocks noChangeArrowheads="1"/>
            </p:cNvSpPr>
            <p:nvPr/>
          </p:nvSpPr>
          <p:spPr bwMode="auto">
            <a:xfrm>
              <a:off x="1768" y="597"/>
              <a:ext cx="40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Device</a:t>
              </a:r>
            </a:p>
          </p:txBody>
        </p:sp>
      </p:grpSp>
      <p:sp>
        <p:nvSpPr>
          <p:cNvPr id="12295" name="Text Box 71"/>
          <p:cNvSpPr txBox="1">
            <a:spLocks noChangeArrowheads="1"/>
          </p:cNvSpPr>
          <p:nvPr/>
        </p:nvSpPr>
        <p:spPr bwMode="auto">
          <a:xfrm>
            <a:off x="0" y="609600"/>
            <a:ext cx="914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latin typeface="Arial" charset="0"/>
              </a:rPr>
              <a:t>Full stack device, including per-layer and shared parameters</a:t>
            </a:r>
          </a:p>
        </p:txBody>
      </p:sp>
      <p:sp>
        <p:nvSpPr>
          <p:cNvPr id="12296" name="Oval 73"/>
          <p:cNvSpPr>
            <a:spLocks noChangeArrowheads="1"/>
          </p:cNvSpPr>
          <p:nvPr/>
        </p:nvSpPr>
        <p:spPr bwMode="auto">
          <a:xfrm>
            <a:off x="3581400" y="3429000"/>
            <a:ext cx="1905000" cy="19812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 b="1">
              <a:latin typeface="Times" charset="0"/>
            </a:endParaRPr>
          </a:p>
        </p:txBody>
      </p:sp>
      <p:sp>
        <p:nvSpPr>
          <p:cNvPr id="12297" name="Line 74"/>
          <p:cNvSpPr>
            <a:spLocks noChangeShapeType="1"/>
          </p:cNvSpPr>
          <p:nvPr/>
        </p:nvSpPr>
        <p:spPr bwMode="auto">
          <a:xfrm>
            <a:off x="5486400" y="4495800"/>
            <a:ext cx="990600" cy="838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2298" name="Text Box 75"/>
          <p:cNvSpPr txBox="1">
            <a:spLocks noChangeArrowheads="1"/>
          </p:cNvSpPr>
          <p:nvPr/>
        </p:nvSpPr>
        <p:spPr bwMode="auto">
          <a:xfrm>
            <a:off x="6400800" y="5334000"/>
            <a:ext cx="25733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accent2"/>
                </a:solidFill>
                <a:latin typeface="Times" charset="0"/>
              </a:rPr>
              <a:t>Authorizations</a:t>
            </a:r>
          </a:p>
          <a:p>
            <a:r>
              <a:rPr lang="en-US" sz="2000" b="1">
                <a:solidFill>
                  <a:schemeClr val="accent2"/>
                </a:solidFill>
                <a:latin typeface="Times" charset="0"/>
              </a:rPr>
              <a:t>(policy state machine)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73398" cy="276999"/>
          </a:xfrm>
          <a:noFill/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25032B2A-81F6-4875-BBB3-8CD7F053EC16}" type="slidenum">
              <a:rPr lang="en-US" smtClean="0"/>
              <a:pPr/>
              <a:t>71</a:t>
            </a:fld>
            <a:endParaRPr lang="en-US" smtClean="0"/>
          </a:p>
        </p:txBody>
      </p:sp>
      <p:pic>
        <p:nvPicPr>
          <p:cNvPr id="13317" name="Picture 2" descr="marshalling cabinet DC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143000"/>
            <a:ext cx="3429000" cy="298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283" name="Oval 3"/>
          <p:cNvSpPr>
            <a:spLocks noChangeArrowheads="1"/>
          </p:cNvSpPr>
          <p:nvPr/>
        </p:nvSpPr>
        <p:spPr bwMode="auto">
          <a:xfrm>
            <a:off x="685800" y="1676400"/>
            <a:ext cx="990600" cy="1524000"/>
          </a:xfrm>
          <a:prstGeom prst="ellipse">
            <a:avLst/>
          </a:prstGeom>
          <a:noFill/>
          <a:ln w="50800">
            <a:solidFill>
              <a:srgbClr val="FF00FF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284" name="Text Box 4"/>
          <p:cNvSpPr txBox="1">
            <a:spLocks noChangeArrowheads="1"/>
          </p:cNvSpPr>
          <p:nvPr/>
        </p:nvSpPr>
        <p:spPr bwMode="auto">
          <a:xfrm>
            <a:off x="1981200" y="1905000"/>
            <a:ext cx="1676400" cy="752475"/>
          </a:xfrm>
          <a:prstGeom prst="rect">
            <a:avLst/>
          </a:prstGeom>
          <a:solidFill>
            <a:srgbClr val="FFFFFF"/>
          </a:solidFill>
          <a:ln w="50800">
            <a:solidFill>
              <a:srgbClr val="FF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cs typeface="Times New Roman" pitchFamily="18" charset="0"/>
              </a:rPr>
              <a:t>Acceptability test: Yes/No?</a:t>
            </a:r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 flipH="1">
            <a:off x="1676400" y="2286000"/>
            <a:ext cx="304800" cy="0"/>
          </a:xfrm>
          <a:prstGeom prst="line">
            <a:avLst/>
          </a:prstGeom>
          <a:noFill/>
          <a:ln w="50800">
            <a:solidFill>
              <a:srgbClr val="FF00FF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gray">
          <a:xfrm>
            <a:off x="0" y="609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 b="1"/>
              <a:t>Configuration</a:t>
            </a:r>
          </a:p>
        </p:txBody>
      </p:sp>
      <p:pic>
        <p:nvPicPr>
          <p:cNvPr id="13322" name="Picture 7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4953000"/>
            <a:ext cx="1227138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Picture 8" descr="2008_7_17_1384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31242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4" name="Picture 9" descr="505px-Solid-state-electricity-mete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24600" y="3505200"/>
            <a:ext cx="1014413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5" name="Picture 10" descr="150px-Water_mete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10000" y="5334000"/>
            <a:ext cx="9699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6" name="Picture 11" descr="180px-EnergyCounterDutchPowerGrid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76800" y="3505200"/>
            <a:ext cx="1143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7" name="Picture 12" descr="3051T_20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00800" y="5029200"/>
            <a:ext cx="8223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8" name="Picture 13" descr="DVC2000_FieldQ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467600" y="4953000"/>
            <a:ext cx="1549400" cy="110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9" name="Text Box 14"/>
          <p:cNvSpPr txBox="1">
            <a:spLocks noChangeArrowheads="1"/>
          </p:cNvSpPr>
          <p:nvPr/>
        </p:nvSpPr>
        <p:spPr bwMode="gray">
          <a:xfrm>
            <a:off x="4343400" y="1143000"/>
            <a:ext cx="3154363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/>
              <a:t>Acceptability test based on</a:t>
            </a:r>
          </a:p>
          <a:p>
            <a:pPr eaLnBrk="1" hangingPunct="1">
              <a:buFontTx/>
              <a:buChar char="-"/>
            </a:pPr>
            <a:r>
              <a:rPr lang="en-US" sz="2000" b="1"/>
              <a:t> </a:t>
            </a:r>
            <a:r>
              <a:rPr lang="en-US" sz="2000"/>
              <a:t>Device Id</a:t>
            </a:r>
          </a:p>
          <a:p>
            <a:pPr eaLnBrk="1" hangingPunct="1">
              <a:buFontTx/>
              <a:buChar char="-"/>
            </a:pPr>
            <a:r>
              <a:rPr lang="en-US" sz="2000"/>
              <a:t> Tag Name</a:t>
            </a:r>
          </a:p>
          <a:p>
            <a:pPr eaLnBrk="1" hangingPunct="1">
              <a:buFontTx/>
              <a:buChar char="-"/>
            </a:pPr>
            <a:r>
              <a:rPr lang="en-US" sz="2000"/>
              <a:t> Device Label</a:t>
            </a:r>
          </a:p>
          <a:p>
            <a:pPr eaLnBrk="1" hangingPunct="1">
              <a:buFontTx/>
              <a:buChar char="-"/>
            </a:pPr>
            <a:r>
              <a:rPr lang="en-US" sz="2000"/>
              <a:t> Open enrolment</a:t>
            </a:r>
          </a:p>
          <a:p>
            <a:pPr eaLnBrk="1" hangingPunct="1">
              <a:buFontTx/>
              <a:buChar char="-"/>
            </a:pPr>
            <a:r>
              <a:rPr lang="en-US" sz="2000"/>
              <a:t> Proximity-based techniques</a:t>
            </a:r>
          </a:p>
          <a:p>
            <a:pPr eaLnBrk="1" hangingPunct="1"/>
            <a:r>
              <a:rPr lang="en-US" sz="2000"/>
              <a:t>   …</a:t>
            </a:r>
          </a:p>
        </p:txBody>
      </p:sp>
      <p:sp>
        <p:nvSpPr>
          <p:cNvPr id="13330" name="Line 15"/>
          <p:cNvSpPr>
            <a:spLocks noChangeShapeType="1"/>
          </p:cNvSpPr>
          <p:nvPr/>
        </p:nvSpPr>
        <p:spPr bwMode="gray">
          <a:xfrm>
            <a:off x="7543800" y="15240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3331" name="Text Box 16"/>
          <p:cNvSpPr txBox="1">
            <a:spLocks noChangeArrowheads="1"/>
          </p:cNvSpPr>
          <p:nvPr/>
        </p:nvSpPr>
        <p:spPr bwMode="gray">
          <a:xfrm>
            <a:off x="7661275" y="1524000"/>
            <a:ext cx="14827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lang="en-US" sz="2000" i="1"/>
              <a:t>Trust </a:t>
            </a:r>
          </a:p>
          <a:p>
            <a:pPr algn="r" eaLnBrk="1" hangingPunct="1"/>
            <a:r>
              <a:rPr lang="en-US" sz="2000" i="1"/>
              <a:t>management</a:t>
            </a:r>
          </a:p>
          <a:p>
            <a:pPr algn="r" eaLnBrk="1" hangingPunct="1"/>
            <a:r>
              <a:rPr lang="en-US" sz="2000" i="1"/>
              <a:t>via device</a:t>
            </a:r>
          </a:p>
          <a:p>
            <a:pPr algn="r" eaLnBrk="1" hangingPunct="1"/>
            <a:r>
              <a:rPr lang="en-US" sz="2000" i="1"/>
              <a:t>identities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0" y="4191000"/>
            <a:ext cx="1905000" cy="1905000"/>
            <a:chOff x="96" y="2592"/>
            <a:chExt cx="1200" cy="1200"/>
          </a:xfrm>
        </p:grpSpPr>
        <p:pic>
          <p:nvPicPr>
            <p:cNvPr id="13337" name="Picture 18" descr="m8732e_tmb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96" y="2592"/>
              <a:ext cx="1200" cy="1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38" name="Picture 19" descr="sim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768" y="312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333" name="Text Box 20"/>
          <p:cNvSpPr txBox="1">
            <a:spLocks noChangeArrowheads="1"/>
          </p:cNvSpPr>
          <p:nvPr/>
        </p:nvSpPr>
        <p:spPr bwMode="gray">
          <a:xfrm>
            <a:off x="457200" y="5791200"/>
            <a:ext cx="908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 i="1"/>
              <a:t>Trusted</a:t>
            </a:r>
          </a:p>
          <a:p>
            <a:pPr algn="ctr" eaLnBrk="1" hangingPunct="1"/>
            <a:r>
              <a:rPr lang="en-US" sz="1800" b="1" i="1"/>
              <a:t>module</a:t>
            </a:r>
          </a:p>
        </p:txBody>
      </p:sp>
      <p:sp>
        <p:nvSpPr>
          <p:cNvPr id="13334" name="Line 21"/>
          <p:cNvSpPr>
            <a:spLocks noChangeShapeType="1"/>
          </p:cNvSpPr>
          <p:nvPr/>
        </p:nvSpPr>
        <p:spPr bwMode="gray">
          <a:xfrm flipH="1">
            <a:off x="3657600" y="4191000"/>
            <a:ext cx="0" cy="21336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3335" name="Line 22"/>
          <p:cNvSpPr>
            <a:spLocks noChangeShapeType="1"/>
          </p:cNvSpPr>
          <p:nvPr/>
        </p:nvSpPr>
        <p:spPr bwMode="gray">
          <a:xfrm>
            <a:off x="1524000" y="51816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3336" name="Text Box 23"/>
          <p:cNvSpPr txBox="1">
            <a:spLocks noChangeArrowheads="1"/>
          </p:cNvSpPr>
          <p:nvPr/>
        </p:nvSpPr>
        <p:spPr bwMode="gray">
          <a:xfrm>
            <a:off x="1828800" y="5410200"/>
            <a:ext cx="17780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 b="1"/>
              <a:t>- AES, ECC, RNG</a:t>
            </a:r>
          </a:p>
          <a:p>
            <a:pPr eaLnBrk="1" hangingPunct="1"/>
            <a:r>
              <a:rPr lang="en-US" sz="1600" b="1"/>
              <a:t>- Security policy </a:t>
            </a:r>
          </a:p>
          <a:p>
            <a:pPr eaLnBrk="1" hangingPunct="1"/>
            <a:r>
              <a:rPr lang="en-US" sz="1600" b="1"/>
              <a:t>  engine</a:t>
            </a:r>
          </a:p>
          <a:p>
            <a:pPr eaLnBrk="1" hangingPunct="1"/>
            <a:r>
              <a:rPr lang="en-US" sz="1600" b="1"/>
              <a:t>- Storage of keys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7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7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283" grpId="0" animBg="1"/>
      <p:bldP spid="737284" grpId="0" animBg="1" autoUpdateAnimBg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73398" cy="276999"/>
          </a:xfrm>
          <a:noFill/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2961A1F-CE7F-4E68-B978-960C99B52AA4}" type="slidenum">
              <a:rPr lang="en-US" smtClean="0"/>
              <a:pPr/>
              <a:t>72</a:t>
            </a:fld>
            <a:endParaRPr lang="en-US" smtClean="0"/>
          </a:p>
        </p:txBody>
      </p:sp>
      <p:sp>
        <p:nvSpPr>
          <p:cNvPr id="14341" name="Text Box 2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400" b="1"/>
              <a:t>Deployment Scenarios</a:t>
            </a:r>
            <a:r>
              <a:rPr lang="en-US" sz="1800" baseline="30000"/>
              <a:t>1</a:t>
            </a:r>
            <a:endParaRPr lang="en-US" sz="2400" b="1"/>
          </a:p>
        </p:txBody>
      </p:sp>
      <p:sp>
        <p:nvSpPr>
          <p:cNvPr id="14342" name="Rectangle 3"/>
          <p:cNvSpPr>
            <a:spLocks noChangeArrowheads="1"/>
          </p:cNvSpPr>
          <p:nvPr/>
        </p:nvSpPr>
        <p:spPr bwMode="gray">
          <a:xfrm>
            <a:off x="0" y="1219200"/>
            <a:ext cx="91440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lvl="1" eaLnBrk="1" hangingPunct="1">
              <a:tabLst>
                <a:tab pos="685800" algn="l"/>
              </a:tabLst>
            </a:pPr>
            <a:r>
              <a:rPr lang="en-US" sz="2000" b="1"/>
              <a:t>Scenario #1: 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/>
              <a:t>mix-and-match of nodes from different vendors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 b="1"/>
              <a:t>Scenario #2: 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/>
              <a:t>addition of nodes to operational network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 b="1"/>
              <a:t>Scenario #3: 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/>
              <a:t>security audit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 b="1"/>
              <a:t>Scenario #4: 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/>
              <a:t>device repair and replacement (roaming in/out different user sites)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 b="1"/>
              <a:t>Scenario #5: 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/>
              <a:t>network separation (devices joining wrong network)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 b="1"/>
              <a:t>Scenario #6: 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/>
              <a:t>thwarting malicious attacks by (former) insiders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 b="1"/>
              <a:t>Scenario #7: 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/>
              <a:t>thwarting attacks by outsiders via insiders (held at ‘gunpoint’)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 b="1"/>
              <a:t>Scenario #8: 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/>
              <a:t>addition of subsystem (‘skid’) assembled elsewhere to operational network</a:t>
            </a:r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0" y="6248400"/>
            <a:ext cx="91440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baseline="30000" dirty="0"/>
              <a:t>1</a:t>
            </a:r>
            <a:r>
              <a:rPr lang="en-US" dirty="0"/>
              <a:t>Deployment scenarios discussed with ZigBee, ISA </a:t>
            </a:r>
            <a:r>
              <a:rPr lang="en-US" dirty="0" smtClean="0"/>
              <a:t>SP100.11a, Smart grid </a:t>
            </a:r>
            <a:r>
              <a:rPr lang="en-US" dirty="0"/>
              <a:t>user community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73398" cy="276999"/>
          </a:xfrm>
          <a:noFill/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1536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ED23E9B-0778-496D-AC1B-B86FBFFFF94F}" type="slidenum">
              <a:rPr lang="en-US" smtClean="0"/>
              <a:pPr/>
              <a:t>73</a:t>
            </a:fld>
            <a:endParaRPr lang="en-US" smtClean="0"/>
          </a:p>
        </p:txBody>
      </p:sp>
      <p:sp>
        <p:nvSpPr>
          <p:cNvPr id="15365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/>
              <a:t>Ease of use. </a:t>
            </a:r>
            <a:r>
              <a:rPr lang="en-US" sz="2000" dirty="0"/>
              <a:t>Trust lifecycle management appears the</a:t>
            </a:r>
            <a:r>
              <a:rPr lang="en-US" sz="2000" i="1" dirty="0"/>
              <a:t> same </a:t>
            </a:r>
            <a:r>
              <a:rPr lang="en-US" sz="2000" dirty="0"/>
              <a:t>as that of an unsecured network and relies on</a:t>
            </a:r>
            <a:endParaRPr lang="en-US" sz="2000" i="1" dirty="0">
              <a:sym typeface="Symbol" pitchFamily="18" charset="2"/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Proper </a:t>
            </a:r>
            <a:r>
              <a:rPr lang="en-US" sz="2000" dirty="0"/>
              <a:t>identification of devices (e.g., reading off a label of physical module);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Proper </a:t>
            </a:r>
            <a:r>
              <a:rPr lang="en-US" sz="2000" dirty="0"/>
              <a:t>management of device roles (e.g., adding these to, resp. removing these</a:t>
            </a:r>
          </a:p>
          <a:p>
            <a:r>
              <a:rPr lang="en-US" sz="2000" dirty="0"/>
              <a:t>  from a white list, e.g., via a workstation GUI).</a:t>
            </a:r>
          </a:p>
          <a:p>
            <a:r>
              <a:rPr lang="en-US" sz="2000" dirty="0"/>
              <a:t>Thus, trust lifecycle management relies completely on handling of </a:t>
            </a:r>
            <a:r>
              <a:rPr lang="en-US" sz="2000" i="1" dirty="0"/>
              <a:t>public</a:t>
            </a:r>
            <a:r>
              <a:rPr lang="en-US" sz="2000" dirty="0"/>
              <a:t> information.</a:t>
            </a:r>
          </a:p>
          <a:p>
            <a:endParaRPr lang="en-US" sz="2000" dirty="0"/>
          </a:p>
          <a:p>
            <a:r>
              <a:rPr lang="en-US" sz="2000" b="1" dirty="0"/>
              <a:t>Flexibility. </a:t>
            </a:r>
            <a:r>
              <a:rPr lang="en-US" sz="2000" dirty="0"/>
              <a:t>Virtually no restrictions </a:t>
            </a:r>
            <a:r>
              <a:rPr lang="en-US" sz="2000" dirty="0" err="1"/>
              <a:t>w.r.t</a:t>
            </a:r>
            <a:r>
              <a:rPr lang="en-US" sz="2000" dirty="0"/>
              <a:t>. support for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Mix-and-match </a:t>
            </a:r>
            <a:r>
              <a:rPr lang="en-US" sz="2000" dirty="0"/>
              <a:t>of devices from different vendors;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Changes </a:t>
            </a:r>
            <a:r>
              <a:rPr lang="en-US" sz="2000" dirty="0"/>
              <a:t>to network topology (merging or partitioning of networks, </a:t>
            </a:r>
            <a:r>
              <a:rPr lang="en-US" sz="2000" dirty="0" smtClean="0"/>
              <a:t>device  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replacement </a:t>
            </a:r>
            <a:r>
              <a:rPr lang="en-US" sz="2000" dirty="0"/>
              <a:t>or addition, addition of pre-assembled subsystem); 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Changes </a:t>
            </a:r>
            <a:r>
              <a:rPr lang="en-US" sz="2000" dirty="0"/>
              <a:t>to device roles (e.g., smooth hand-over of system manager, security manager</a:t>
            </a:r>
          </a:p>
          <a:p>
            <a:r>
              <a:rPr lang="en-US" sz="2000" dirty="0" smtClean="0"/>
              <a:t>   roles</a:t>
            </a:r>
            <a:r>
              <a:rPr lang="en-US" sz="2000" dirty="0"/>
              <a:t>, via ‘soft reboot’);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Back-up </a:t>
            </a:r>
            <a:r>
              <a:rPr lang="en-US" sz="2000" dirty="0"/>
              <a:t>and failure recovery (since management fully relies on </a:t>
            </a:r>
            <a:r>
              <a:rPr lang="en-US" sz="2000" i="1" dirty="0"/>
              <a:t>public</a:t>
            </a:r>
            <a:r>
              <a:rPr lang="en-US" sz="2000" dirty="0"/>
              <a:t> information).</a:t>
            </a:r>
            <a:endParaRPr lang="en-US" sz="2000" u="sng" dirty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400" b="1"/>
              <a:t>Desired Features and Benefits 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73398" cy="276999"/>
          </a:xfrm>
          <a:noFill/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1638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5F1B3C8-2F0D-45F8-8859-1F933D006DC3}" type="slidenum">
              <a:rPr lang="en-US" smtClean="0"/>
              <a:pPr/>
              <a:t>74</a:t>
            </a:fld>
            <a:endParaRPr lang="en-US" smtClean="0"/>
          </a:p>
        </p:txBody>
      </p:sp>
      <p:sp>
        <p:nvSpPr>
          <p:cNvPr id="16389" name="Text Box 2"/>
          <p:cNvSpPr txBox="1">
            <a:spLocks noChangeArrowheads="1"/>
          </p:cNvSpPr>
          <p:nvPr/>
        </p:nvSpPr>
        <p:spPr bwMode="auto">
          <a:xfrm>
            <a:off x="0" y="1066800"/>
            <a:ext cx="91440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/>
              <a:t>Minimize trust dependencies.</a:t>
            </a:r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Reduced reliance on trustworthy personnel; 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Virtually no training requirements for operational personnel;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Virtual removal of trust dependencies between different entities in value chain</a:t>
            </a:r>
          </a:p>
          <a:p>
            <a:r>
              <a:rPr lang="en-US" sz="2000" dirty="0" smtClean="0"/>
              <a:t>   (</a:t>
            </a:r>
            <a:r>
              <a:rPr lang="en-US" sz="2000" dirty="0"/>
              <a:t>whether OEM, vendor, system integrator, installer, or user).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Ease of security </a:t>
            </a:r>
            <a:r>
              <a:rPr lang="en-US" sz="2000" dirty="0" err="1"/>
              <a:t>auditability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b="1" dirty="0"/>
              <a:t>Support for flexible deployment and business models. 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Network topology changes or device role changes present a ‘clean’ logical separation between state prior to and after such an event (thus, allowing subscription-based services, outsourced management, re-contracting, etc.).</a:t>
            </a:r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r>
              <a:rPr lang="en-US" sz="2000" b="1" dirty="0"/>
              <a:t>Enforcement of standards compliance. </a:t>
            </a:r>
            <a:r>
              <a:rPr lang="en-US" sz="2000" dirty="0"/>
              <a:t> Enforcement possible by only issuing a certificate to devices from vendors that passed conformance testing.</a:t>
            </a:r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r>
              <a:rPr lang="en-US" sz="2000" b="1" dirty="0"/>
              <a:t>No reliance on configuration tools and out-of-band configuration steps.</a:t>
            </a:r>
            <a:r>
              <a:rPr lang="en-US" sz="2000" dirty="0"/>
              <a:t> A configuration tool may be used, but is not strictly necessary for trust enforcement.</a:t>
            </a:r>
            <a:endParaRPr lang="en-US" sz="2000" b="1" dirty="0"/>
          </a:p>
          <a:p>
            <a:endParaRPr lang="en-US" sz="2000" dirty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400" b="1"/>
              <a:t>Desired Features and Benefits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73398" cy="276999"/>
          </a:xfrm>
          <a:noFill/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1638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5F1B3C8-2F0D-45F8-8859-1F933D006DC3}" type="slidenum">
              <a:rPr lang="en-US" smtClean="0"/>
              <a:pPr/>
              <a:t>75</a:t>
            </a:fld>
            <a:endParaRPr lang="en-US" smtClean="0"/>
          </a:p>
        </p:txBody>
      </p:sp>
      <p:sp>
        <p:nvSpPr>
          <p:cNvPr id="16389" name="Text Box 2"/>
          <p:cNvSpPr txBox="1">
            <a:spLocks noChangeArrowheads="1"/>
          </p:cNvSpPr>
          <p:nvPr/>
        </p:nvSpPr>
        <p:spPr bwMode="auto">
          <a:xfrm>
            <a:off x="0" y="1066800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 dirty="0" smtClean="0"/>
              <a:t>Security and ease of use</a:t>
            </a:r>
            <a:endParaRPr lang="en-US" sz="2000" i="1" dirty="0"/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No online reliance on third parties for authentication (since networks may be spotty)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Support for heterogeneous trust models (mix-and-match of multi-sourced devices)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May involve (local) third party for authorization policy enforcement only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Support for device swap in the field, topology changes, role changes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No client/server model (since relationships may be peer-to-peer)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Low configuration overhead (billions of devices </a:t>
            </a:r>
            <a:r>
              <a:rPr lang="en-US" sz="2000" i="1" dirty="0" smtClean="0"/>
              <a:t>must</a:t>
            </a:r>
            <a:r>
              <a:rPr lang="en-US" sz="2000" dirty="0" smtClean="0"/>
              <a:t> be to cheap to deploy securely)</a:t>
            </a:r>
            <a:endParaRPr lang="en-US" sz="2000" b="1" dirty="0"/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dirty="0" smtClean="0"/>
              <a:t>No “prediction” of where devices may end up in the field (no “site survey”)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/>
          </a:p>
          <a:p>
            <a:r>
              <a:rPr lang="en-US" sz="2000" i="1" dirty="0" smtClean="0"/>
              <a:t>Protocol aspects</a:t>
            </a:r>
          </a:p>
          <a:p>
            <a:pPr>
              <a:buFont typeface="Wingdings" pitchFamily="2" charset="2"/>
              <a:buChar char="§"/>
            </a:pPr>
            <a:r>
              <a:rPr lang="en-US" sz="2000" i="1" dirty="0" smtClean="0"/>
              <a:t> </a:t>
            </a:r>
            <a:r>
              <a:rPr lang="en-US" sz="2000" dirty="0" smtClean="0"/>
              <a:t>Minimize number of protocol passes (sleepy devices, reduced channel interference)</a:t>
            </a:r>
          </a:p>
          <a:p>
            <a:pPr>
              <a:buFont typeface="Wingdings" pitchFamily="2" charset="2"/>
              <a:buChar char="§"/>
            </a:pPr>
            <a:r>
              <a:rPr lang="en-US" sz="2000" i="1" dirty="0"/>
              <a:t> </a:t>
            </a:r>
            <a:r>
              <a:rPr lang="en-US" sz="2000" dirty="0" smtClean="0"/>
              <a:t>Maximize potential to parallelize computations, etc.</a:t>
            </a:r>
          </a:p>
          <a:p>
            <a:pPr>
              <a:buFont typeface="Wingdings" pitchFamily="2" charset="2"/>
              <a:buChar char="§"/>
            </a:pPr>
            <a:r>
              <a:rPr lang="en-US" sz="2000" i="1" dirty="0"/>
              <a:t> </a:t>
            </a:r>
            <a:r>
              <a:rPr lang="en-US" sz="2000" dirty="0" smtClean="0"/>
              <a:t>Support piggy-backing (if only since it may help reducing traffic, energy expenditure)</a:t>
            </a:r>
            <a:endParaRPr lang="en-US" sz="2000" i="1" dirty="0"/>
          </a:p>
          <a:p>
            <a:endParaRPr lang="en-US" sz="2000" dirty="0" smtClean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Implications for FILS (1)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11604" y="533400"/>
            <a:ext cx="9057351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Optimized Mappings Key Establishment to 802.11 Architecture</a:t>
            </a:r>
          </a:p>
          <a:p>
            <a:pPr algn="r"/>
            <a:r>
              <a:rPr lang="en-US" sz="2400" b="1" i="1" dirty="0" smtClean="0"/>
              <a:t>With only 3</a:t>
            </a:r>
            <a:r>
              <a:rPr lang="en-US" sz="2400" b="1" i="1" baseline="30000" dirty="0" smtClean="0"/>
              <a:t>rd</a:t>
            </a:r>
            <a:r>
              <a:rPr lang="en-US" sz="2400" b="1" i="1" dirty="0" smtClean="0"/>
              <a:t> Party Authorization, DHCP IP Address Assignment</a:t>
            </a:r>
            <a:endParaRPr lang="en-US" sz="2400" b="1" i="1" dirty="0"/>
          </a:p>
        </p:txBody>
      </p:sp>
      <p:grpSp>
        <p:nvGrpSpPr>
          <p:cNvPr id="2" name="Group 212"/>
          <p:cNvGrpSpPr/>
          <p:nvPr/>
        </p:nvGrpSpPr>
        <p:grpSpPr>
          <a:xfrm>
            <a:off x="228600" y="1543050"/>
            <a:ext cx="8915400" cy="4672786"/>
            <a:chOff x="228600" y="1543050"/>
            <a:chExt cx="8915400" cy="4672786"/>
          </a:xfrm>
        </p:grpSpPr>
        <p:grpSp>
          <p:nvGrpSpPr>
            <p:cNvPr id="3" name="Group 121"/>
            <p:cNvGrpSpPr/>
            <p:nvPr/>
          </p:nvGrpSpPr>
          <p:grpSpPr>
            <a:xfrm>
              <a:off x="228600" y="1543050"/>
              <a:ext cx="8915400" cy="2253436"/>
              <a:chOff x="228600" y="1238250"/>
              <a:chExt cx="8915400" cy="2253436"/>
            </a:xfrm>
          </p:grpSpPr>
          <p:grpSp>
            <p:nvGrpSpPr>
              <p:cNvPr id="4" name="Group 56"/>
              <p:cNvGrpSpPr/>
              <p:nvPr/>
            </p:nvGrpSpPr>
            <p:grpSpPr>
              <a:xfrm>
                <a:off x="1533525" y="1238250"/>
                <a:ext cx="5529263" cy="2253436"/>
                <a:chOff x="152400" y="995363"/>
                <a:chExt cx="5529263" cy="2253436"/>
              </a:xfrm>
            </p:grpSpPr>
            <p:sp>
              <p:nvSpPr>
                <p:cNvPr id="134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7889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5" name="Group 5"/>
                <p:cNvGrpSpPr>
                  <a:grpSpLocks/>
                </p:cNvGrpSpPr>
                <p:nvPr/>
              </p:nvGrpSpPr>
              <p:grpSpPr bwMode="auto">
                <a:xfrm>
                  <a:off x="1524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67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8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136" name="Line 8"/>
                <p:cNvSpPr>
                  <a:spLocks noChangeShapeType="1"/>
                </p:cNvSpPr>
                <p:nvPr/>
              </p:nvSpPr>
              <p:spPr bwMode="auto">
                <a:xfrm>
                  <a:off x="381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6" name="Group 9"/>
                <p:cNvGrpSpPr>
                  <a:grpSpLocks/>
                </p:cNvGrpSpPr>
                <p:nvPr/>
              </p:nvGrpSpPr>
              <p:grpSpPr bwMode="auto">
                <a:xfrm>
                  <a:off x="19812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6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6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138" name="Line 12"/>
                <p:cNvSpPr>
                  <a:spLocks noChangeShapeType="1"/>
                </p:cNvSpPr>
                <p:nvPr/>
              </p:nvSpPr>
              <p:spPr bwMode="auto">
                <a:xfrm>
                  <a:off x="22098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39" name="Line 13"/>
                <p:cNvSpPr>
                  <a:spLocks noChangeShapeType="1"/>
                </p:cNvSpPr>
                <p:nvPr/>
              </p:nvSpPr>
              <p:spPr bwMode="auto">
                <a:xfrm>
                  <a:off x="3810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0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381000" y="2133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1" name="Line 15"/>
                <p:cNvSpPr>
                  <a:spLocks noChangeShapeType="1"/>
                </p:cNvSpPr>
                <p:nvPr/>
              </p:nvSpPr>
              <p:spPr bwMode="auto">
                <a:xfrm>
                  <a:off x="381000" y="2514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81000" y="1408113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r>
                    <a:rPr lang="en-US" dirty="0" smtClean="0"/>
                    <a:t>, </a:t>
                  </a:r>
                  <a:r>
                    <a:rPr lang="en-US" i="1" dirty="0" smtClean="0"/>
                    <a:t>Certificate </a:t>
                  </a:r>
                  <a:r>
                    <a:rPr lang="en-US" i="1" dirty="0" smtClean="0">
                      <a:solidFill>
                        <a:srgbClr val="0070C0"/>
                      </a:solidFill>
                    </a:rPr>
                    <a:t>Q</a:t>
                  </a:r>
                  <a:r>
                    <a:rPr lang="en-US" baseline="-25000" dirty="0" smtClean="0">
                      <a:solidFill>
                        <a:srgbClr val="0070C0"/>
                      </a:solidFill>
                    </a:rPr>
                    <a:t>A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43" name="Rectangle 17"/>
                <p:cNvSpPr>
                  <a:spLocks noChangeArrowheads="1"/>
                </p:cNvSpPr>
                <p:nvPr/>
              </p:nvSpPr>
              <p:spPr bwMode="auto">
                <a:xfrm>
                  <a:off x="381000" y="1828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r>
                    <a:rPr lang="en-US" dirty="0" smtClean="0"/>
                    <a:t>,</a:t>
                  </a:r>
                  <a:r>
                    <a:rPr lang="en-US" dirty="0" smtClean="0">
                      <a:solidFill>
                        <a:schemeClr val="accent2"/>
                      </a:solidFill>
                    </a:rPr>
                    <a:t> </a:t>
                  </a:r>
                  <a:r>
                    <a:rPr lang="en-US" i="1" dirty="0" smtClean="0"/>
                    <a:t>Certificate </a:t>
                  </a:r>
                  <a:r>
                    <a:rPr lang="en-US" i="1" dirty="0" smtClean="0">
                      <a:solidFill>
                        <a:srgbClr val="0070C0"/>
                      </a:solidFill>
                    </a:rPr>
                    <a:t>Q</a:t>
                  </a:r>
                  <a:r>
                    <a:rPr lang="en-US" baseline="-25000" dirty="0">
                      <a:solidFill>
                        <a:srgbClr val="0070C0"/>
                      </a:solidFill>
                    </a:rPr>
                    <a:t>B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i="1" dirty="0"/>
                </a:p>
              </p:txBody>
            </p:sp>
            <p:sp>
              <p:nvSpPr>
                <p:cNvPr id="144" name="Line 18"/>
                <p:cNvSpPr>
                  <a:spLocks noChangeShapeType="1"/>
                </p:cNvSpPr>
                <p:nvPr/>
              </p:nvSpPr>
              <p:spPr bwMode="auto">
                <a:xfrm>
                  <a:off x="381000" y="2895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57200" y="2209800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  <p:sp>
              <p:nvSpPr>
                <p:cNvPr id="146" name="Rectangle 20"/>
                <p:cNvSpPr>
                  <a:spLocks noChangeArrowheads="1"/>
                </p:cNvSpPr>
                <p:nvPr/>
              </p:nvSpPr>
              <p:spPr bwMode="auto">
                <a:xfrm>
                  <a:off x="533400" y="2590800"/>
                  <a:ext cx="162576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</a:t>
                  </a:r>
                  <a:r>
                    <a:rPr lang="en-US" dirty="0" smtClean="0"/>
                    <a:t>messages </a:t>
                  </a:r>
                  <a:r>
                    <a:rPr lang="en-US" dirty="0" smtClean="0">
                      <a:solidFill>
                        <a:srgbClr val="7030A0"/>
                      </a:solidFill>
                    </a:rPr>
                    <a:t>&amp;</a:t>
                  </a:r>
                  <a:endParaRPr lang="en-US" dirty="0"/>
                </a:p>
              </p:txBody>
            </p:sp>
            <p:grpSp>
              <p:nvGrpSpPr>
                <p:cNvPr id="7" name="Group 9"/>
                <p:cNvGrpSpPr>
                  <a:grpSpLocks/>
                </p:cNvGrpSpPr>
                <p:nvPr/>
              </p:nvGrpSpPr>
              <p:grpSpPr bwMode="auto">
                <a:xfrm>
                  <a:off x="3810001" y="1066800"/>
                  <a:ext cx="576263" cy="304800"/>
                  <a:chOff x="816" y="912"/>
                  <a:chExt cx="363" cy="192"/>
                </a:xfrm>
              </p:grpSpPr>
              <p:sp>
                <p:nvSpPr>
                  <p:cNvPr id="163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4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i="1" dirty="0" smtClean="0"/>
                      <a:t>KDC</a:t>
                    </a:r>
                    <a:endParaRPr lang="en-US" i="1" dirty="0"/>
                  </a:p>
                </p:txBody>
              </p:sp>
            </p:grpSp>
            <p:sp>
              <p:nvSpPr>
                <p:cNvPr id="148" name="Line 12"/>
                <p:cNvSpPr>
                  <a:spLocks noChangeShapeType="1"/>
                </p:cNvSpPr>
                <p:nvPr/>
              </p:nvSpPr>
              <p:spPr bwMode="auto">
                <a:xfrm>
                  <a:off x="40386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9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209800" y="1447800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i="1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A</a:t>
                  </a:r>
                  <a:r>
                    <a:rPr lang="en-US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, </a:t>
                  </a:r>
                  <a:r>
                    <a:rPr lang="en-US" i="1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B</a:t>
                  </a:r>
                  <a:endParaRPr lang="en-US" i="1" baseline="-25000" dirty="0" smtClean="0">
                    <a:solidFill>
                      <a:schemeClr val="accent2">
                        <a:lumMod val="75000"/>
                      </a:schemeClr>
                    </a:solidFill>
                  </a:endParaRPr>
                </a:p>
                <a:p>
                  <a:pPr algn="ctr" eaLnBrk="1" hangingPunct="1"/>
                  <a:endParaRPr lang="en-US" i="1" dirty="0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50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1752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1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8479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133600" y="2971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  <p:grpSp>
              <p:nvGrpSpPr>
                <p:cNvPr id="8" name="Group 9"/>
                <p:cNvGrpSpPr>
                  <a:grpSpLocks/>
                </p:cNvGrpSpPr>
                <p:nvPr/>
              </p:nvGrpSpPr>
              <p:grpSpPr bwMode="auto">
                <a:xfrm>
                  <a:off x="5105400" y="1066803"/>
                  <a:ext cx="576263" cy="369888"/>
                  <a:chOff x="816" y="912"/>
                  <a:chExt cx="363" cy="233"/>
                </a:xfrm>
              </p:grpSpPr>
              <p:sp>
                <p:nvSpPr>
                  <p:cNvPr id="161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2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23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sz="900" i="1" dirty="0" smtClean="0"/>
                      <a:t>DHCP server</a:t>
                    </a:r>
                    <a:endParaRPr lang="en-US" sz="900" i="1" dirty="0"/>
                  </a:p>
                </p:txBody>
              </p:sp>
            </p:grpSp>
            <p:sp>
              <p:nvSpPr>
                <p:cNvPr id="154" name="Line 12"/>
                <p:cNvSpPr>
                  <a:spLocks noChangeShapeType="1"/>
                </p:cNvSpPr>
                <p:nvPr/>
              </p:nvSpPr>
              <p:spPr bwMode="auto">
                <a:xfrm>
                  <a:off x="5334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5" name="Rectangle 20"/>
                <p:cNvSpPr>
                  <a:spLocks noChangeArrowheads="1"/>
                </p:cNvSpPr>
                <p:nvPr/>
              </p:nvSpPr>
              <p:spPr bwMode="auto">
                <a:xfrm>
                  <a:off x="2362200" y="2590800"/>
                  <a:ext cx="1548789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(</a:t>
                  </a:r>
                  <a:r>
                    <a:rPr lang="en-US" i="1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A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)</a:t>
                  </a:r>
                </a:p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(</a:t>
                  </a:r>
                  <a:r>
                    <a:rPr lang="en-US" i="1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B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)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156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085975"/>
                  <a:ext cx="3124200" cy="0"/>
                </a:xfrm>
                <a:prstGeom prst="line">
                  <a:avLst/>
                </a:prstGeom>
                <a:noFill/>
                <a:ln w="9525">
                  <a:solidFill>
                    <a:srgbClr val="7030A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7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476500"/>
                  <a:ext cx="3124200" cy="0"/>
                </a:xfrm>
                <a:prstGeom prst="line">
                  <a:avLst/>
                </a:prstGeom>
                <a:noFill/>
                <a:ln w="9525">
                  <a:solidFill>
                    <a:srgbClr val="7030A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8" name="Rectangle 157"/>
                <p:cNvSpPr/>
                <p:nvPr/>
              </p:nvSpPr>
              <p:spPr>
                <a:xfrm>
                  <a:off x="2200275" y="1866900"/>
                  <a:ext cx="18288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Discover, w/ Rapid Commit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159" name="Rectangle 158"/>
                <p:cNvSpPr/>
                <p:nvPr/>
              </p:nvSpPr>
              <p:spPr>
                <a:xfrm>
                  <a:off x="2209800" y="2257425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160" name="Rectangle 159"/>
                <p:cNvSpPr/>
                <p:nvPr/>
              </p:nvSpPr>
              <p:spPr>
                <a:xfrm>
                  <a:off x="295275" y="2957513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</p:grpSp>
          <p:sp>
            <p:nvSpPr>
              <p:cNvPr id="127" name="Left Brace 126"/>
              <p:cNvSpPr/>
              <p:nvPr/>
            </p:nvSpPr>
            <p:spPr bwMode="auto">
              <a:xfrm>
                <a:off x="1524000" y="1900237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8" name="Left Brace 127"/>
              <p:cNvSpPr/>
              <p:nvPr/>
            </p:nvSpPr>
            <p:spPr bwMode="auto">
              <a:xfrm>
                <a:off x="1533525" y="268605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242341" y="1981200"/>
                <a:ext cx="135485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Establishment</a:t>
                </a:r>
                <a:endParaRPr lang="en-CA" dirty="0"/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228600" y="2743200"/>
                <a:ext cx="13115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Confirmation</a:t>
                </a:r>
                <a:endParaRPr lang="en-CA" dirty="0"/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841767" y="2895600"/>
                <a:ext cx="23022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dirty="0" smtClean="0"/>
                  <a:t>(</a:t>
                </a:r>
                <a:r>
                  <a:rPr lang="en-US" i="1" dirty="0" smtClean="0"/>
                  <a:t>explicit</a:t>
                </a:r>
                <a:r>
                  <a:rPr lang="en-US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Auth</a:t>
                </a:r>
                <a:r>
                  <a:rPr lang="en-US" u="sng" dirty="0" smtClean="0">
                    <a:solidFill>
                      <a:srgbClr val="C00000"/>
                    </a:solidFill>
                  </a:rPr>
                  <a:t>oriz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ation {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I</a:t>
                </a:r>
                <a:r>
                  <a:rPr lang="en-US" i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d</a:t>
                </a:r>
                <a:r>
                  <a:rPr lang="en-US" baseline="-250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A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,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i="1" dirty="0" err="1" smtClean="0">
                    <a:solidFill>
                      <a:srgbClr val="0070C0"/>
                    </a:solidFill>
                  </a:rPr>
                  <a:t>I</a:t>
                </a:r>
                <a:r>
                  <a:rPr lang="en-US" i="1" dirty="0" err="1" smtClean="0">
                    <a:solidFill>
                      <a:schemeClr val="accent2">
                        <a:lumMod val="75000"/>
                      </a:schemeClr>
                    </a:solidFill>
                  </a:rPr>
                  <a:t>d</a:t>
                </a:r>
                <a:r>
                  <a:rPr lang="en-US" baseline="-25000" dirty="0" err="1" smtClean="0">
                    <a:solidFill>
                      <a:schemeClr val="accent2">
                        <a:lumMod val="75000"/>
                      </a:schemeClr>
                    </a:solidFill>
                  </a:rPr>
                  <a:t>B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}</a:t>
                </a:r>
                <a:r>
                  <a:rPr lang="en-US" dirty="0" smtClean="0"/>
                  <a:t>)</a:t>
                </a:r>
                <a:endParaRPr lang="en-CA" dirty="0"/>
              </a:p>
            </p:txBody>
          </p:sp>
          <p:sp>
            <p:nvSpPr>
              <p:cNvPr id="132" name="Right Brace 131"/>
              <p:cNvSpPr/>
              <p:nvPr/>
            </p:nvSpPr>
            <p:spPr bwMode="auto">
              <a:xfrm>
                <a:off x="6781800" y="2286000"/>
                <a:ext cx="152400" cy="381000"/>
              </a:xfrm>
              <a:prstGeom prst="righ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934200" y="2362200"/>
                <a:ext cx="161435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>
                    <a:solidFill>
                      <a:srgbClr val="7030A0"/>
                    </a:solidFill>
                  </a:rPr>
                  <a:t>IP Address Assignment</a:t>
                </a:r>
                <a:endParaRPr lang="en-CA" dirty="0">
                  <a:solidFill>
                    <a:srgbClr val="7030A0"/>
                  </a:solidFill>
                </a:endParaRPr>
              </a:p>
            </p:txBody>
          </p:sp>
        </p:grpSp>
        <p:grpSp>
          <p:nvGrpSpPr>
            <p:cNvPr id="9" name="Group 168"/>
            <p:cNvGrpSpPr/>
            <p:nvPr/>
          </p:nvGrpSpPr>
          <p:grpSpPr>
            <a:xfrm>
              <a:off x="228600" y="3962400"/>
              <a:ext cx="8915400" cy="2253436"/>
              <a:chOff x="228600" y="1238250"/>
              <a:chExt cx="8915400" cy="2253436"/>
            </a:xfrm>
          </p:grpSpPr>
          <p:grpSp>
            <p:nvGrpSpPr>
              <p:cNvPr id="10" name="Group 56"/>
              <p:cNvGrpSpPr/>
              <p:nvPr/>
            </p:nvGrpSpPr>
            <p:grpSpPr>
              <a:xfrm>
                <a:off x="1524000" y="1238250"/>
                <a:ext cx="5538788" cy="2253436"/>
                <a:chOff x="142875" y="995363"/>
                <a:chExt cx="5538788" cy="2253436"/>
              </a:xfrm>
            </p:grpSpPr>
            <p:sp>
              <p:nvSpPr>
                <p:cNvPr id="178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7889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11" name="Group 5"/>
                <p:cNvGrpSpPr>
                  <a:grpSpLocks/>
                </p:cNvGrpSpPr>
                <p:nvPr/>
              </p:nvGrpSpPr>
              <p:grpSpPr bwMode="auto">
                <a:xfrm>
                  <a:off x="142875" y="1066800"/>
                  <a:ext cx="466725" cy="304800"/>
                  <a:chOff x="810" y="912"/>
                  <a:chExt cx="294" cy="192"/>
                </a:xfrm>
              </p:grpSpPr>
              <p:sp>
                <p:nvSpPr>
                  <p:cNvPr id="211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1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0" y="912"/>
                    <a:ext cx="289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STA</a:t>
                    </a:r>
                    <a:endParaRPr lang="en-US" i="1" dirty="0"/>
                  </a:p>
                </p:txBody>
              </p:sp>
            </p:grpSp>
            <p:sp>
              <p:nvSpPr>
                <p:cNvPr id="180" name="Line 8"/>
                <p:cNvSpPr>
                  <a:spLocks noChangeShapeType="1"/>
                </p:cNvSpPr>
                <p:nvPr/>
              </p:nvSpPr>
              <p:spPr bwMode="auto">
                <a:xfrm>
                  <a:off x="381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2" name="Group 9"/>
                <p:cNvGrpSpPr>
                  <a:grpSpLocks/>
                </p:cNvGrpSpPr>
                <p:nvPr/>
              </p:nvGrpSpPr>
              <p:grpSpPr bwMode="auto">
                <a:xfrm>
                  <a:off x="1971676" y="1066800"/>
                  <a:ext cx="515938" cy="304800"/>
                  <a:chOff x="810" y="912"/>
                  <a:chExt cx="325" cy="192"/>
                </a:xfrm>
              </p:grpSpPr>
              <p:sp>
                <p:nvSpPr>
                  <p:cNvPr id="209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10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0" y="912"/>
                    <a:ext cx="325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AP</a:t>
                    </a:r>
                    <a:endParaRPr lang="en-US" i="1" dirty="0"/>
                  </a:p>
                </p:txBody>
              </p:sp>
            </p:grpSp>
            <p:sp>
              <p:nvSpPr>
                <p:cNvPr id="182" name="Line 12"/>
                <p:cNvSpPr>
                  <a:spLocks noChangeShapeType="1"/>
                </p:cNvSpPr>
                <p:nvPr/>
              </p:nvSpPr>
              <p:spPr bwMode="auto">
                <a:xfrm>
                  <a:off x="22098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3" name="Line 13"/>
                <p:cNvSpPr>
                  <a:spLocks noChangeShapeType="1"/>
                </p:cNvSpPr>
                <p:nvPr/>
              </p:nvSpPr>
              <p:spPr bwMode="auto">
                <a:xfrm>
                  <a:off x="381000" y="16764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4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381000" y="2133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5" name="Line 15"/>
                <p:cNvSpPr>
                  <a:spLocks noChangeShapeType="1"/>
                </p:cNvSpPr>
                <p:nvPr/>
              </p:nvSpPr>
              <p:spPr bwMode="auto">
                <a:xfrm>
                  <a:off x="381000" y="2514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6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81000" y="1408113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Request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87" name="Rectangle 17"/>
                <p:cNvSpPr>
                  <a:spLocks noChangeArrowheads="1"/>
                </p:cNvSpPr>
                <p:nvPr/>
              </p:nvSpPr>
              <p:spPr bwMode="auto">
                <a:xfrm>
                  <a:off x="381000" y="1828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Response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i="1" dirty="0"/>
                </a:p>
              </p:txBody>
            </p:sp>
            <p:sp>
              <p:nvSpPr>
                <p:cNvPr id="188" name="Line 18"/>
                <p:cNvSpPr>
                  <a:spLocks noChangeShapeType="1"/>
                </p:cNvSpPr>
                <p:nvPr/>
              </p:nvSpPr>
              <p:spPr bwMode="auto">
                <a:xfrm>
                  <a:off x="381000" y="2895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9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57200" y="2209800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Request</a:t>
                  </a:r>
                  <a:endParaRPr lang="en-US" dirty="0"/>
                </a:p>
              </p:txBody>
            </p:sp>
            <p:sp>
              <p:nvSpPr>
                <p:cNvPr id="190" name="Rectangle 20"/>
                <p:cNvSpPr>
                  <a:spLocks noChangeArrowheads="1"/>
                </p:cNvSpPr>
                <p:nvPr/>
              </p:nvSpPr>
              <p:spPr bwMode="auto">
                <a:xfrm>
                  <a:off x="533400" y="2590800"/>
                  <a:ext cx="154080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Response</a:t>
                  </a:r>
                  <a:endParaRPr lang="en-US" dirty="0"/>
                </a:p>
              </p:txBody>
            </p:sp>
            <p:grpSp>
              <p:nvGrpSpPr>
                <p:cNvPr id="13" name="Group 9"/>
                <p:cNvGrpSpPr>
                  <a:grpSpLocks/>
                </p:cNvGrpSpPr>
                <p:nvPr/>
              </p:nvGrpSpPr>
              <p:grpSpPr bwMode="auto">
                <a:xfrm>
                  <a:off x="3810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0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08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2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AS</a:t>
                    </a:r>
                    <a:endParaRPr lang="en-US" i="1" dirty="0"/>
                  </a:p>
                </p:txBody>
              </p:sp>
            </p:grpSp>
            <p:sp>
              <p:nvSpPr>
                <p:cNvPr id="192" name="Line 12"/>
                <p:cNvSpPr>
                  <a:spLocks noChangeShapeType="1"/>
                </p:cNvSpPr>
                <p:nvPr/>
              </p:nvSpPr>
              <p:spPr bwMode="auto">
                <a:xfrm>
                  <a:off x="40386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3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209800" y="1447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Request</a:t>
                  </a:r>
                  <a:endParaRPr lang="en-US" dirty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194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1752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5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847975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6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133600" y="2971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  <p:grpSp>
              <p:nvGrpSpPr>
                <p:cNvPr id="14" name="Group 9"/>
                <p:cNvGrpSpPr>
                  <a:grpSpLocks/>
                </p:cNvGrpSpPr>
                <p:nvPr/>
              </p:nvGrpSpPr>
              <p:grpSpPr bwMode="auto">
                <a:xfrm>
                  <a:off x="5105400" y="1066803"/>
                  <a:ext cx="576263" cy="369888"/>
                  <a:chOff x="816" y="912"/>
                  <a:chExt cx="363" cy="233"/>
                </a:xfrm>
              </p:grpSpPr>
              <p:sp>
                <p:nvSpPr>
                  <p:cNvPr id="20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06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23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sz="900" i="1" dirty="0" smtClean="0"/>
                      <a:t>DHCP server</a:t>
                    </a:r>
                    <a:endParaRPr lang="en-US" sz="900" i="1" dirty="0"/>
                  </a:p>
                </p:txBody>
              </p:sp>
            </p:grpSp>
            <p:sp>
              <p:nvSpPr>
                <p:cNvPr id="198" name="Line 12"/>
                <p:cNvSpPr>
                  <a:spLocks noChangeShapeType="1"/>
                </p:cNvSpPr>
                <p:nvPr/>
              </p:nvSpPr>
              <p:spPr bwMode="auto">
                <a:xfrm>
                  <a:off x="5334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9" name="Rectangle 20"/>
                <p:cNvSpPr>
                  <a:spLocks noChangeArrowheads="1"/>
                </p:cNvSpPr>
                <p:nvPr/>
              </p:nvSpPr>
              <p:spPr bwMode="auto">
                <a:xfrm>
                  <a:off x="2200276" y="2590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Response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  <a:p>
                  <a:pPr eaLnBrk="1" hangingPunct="1"/>
                  <a:endParaRPr lang="en-US" dirty="0"/>
                </a:p>
              </p:txBody>
            </p:sp>
            <p:sp>
              <p:nvSpPr>
                <p:cNvPr id="200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085975"/>
                  <a:ext cx="3124200" cy="0"/>
                </a:xfrm>
                <a:prstGeom prst="line">
                  <a:avLst/>
                </a:prstGeom>
                <a:noFill/>
                <a:ln w="28575">
                  <a:solidFill>
                    <a:srgbClr val="7030A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01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476500"/>
                  <a:ext cx="3124200" cy="0"/>
                </a:xfrm>
                <a:prstGeom prst="line">
                  <a:avLst/>
                </a:prstGeom>
                <a:noFill/>
                <a:ln w="28575">
                  <a:solidFill>
                    <a:srgbClr val="7030A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02" name="Rectangle 201"/>
                <p:cNvSpPr/>
                <p:nvPr/>
              </p:nvSpPr>
              <p:spPr>
                <a:xfrm>
                  <a:off x="2200275" y="1866900"/>
                  <a:ext cx="18288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Discover, w/ Rapid Commit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203" name="Rectangle 202"/>
                <p:cNvSpPr/>
                <p:nvPr/>
              </p:nvSpPr>
              <p:spPr>
                <a:xfrm>
                  <a:off x="2209800" y="2257425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204" name="Rectangle 203"/>
                <p:cNvSpPr/>
                <p:nvPr/>
              </p:nvSpPr>
              <p:spPr>
                <a:xfrm>
                  <a:off x="304800" y="2971800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</p:grpSp>
          <p:sp>
            <p:nvSpPr>
              <p:cNvPr id="171" name="Left Brace 170"/>
              <p:cNvSpPr/>
              <p:nvPr/>
            </p:nvSpPr>
            <p:spPr bwMode="auto">
              <a:xfrm>
                <a:off x="1524000" y="1900237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2" name="Left Brace 171"/>
              <p:cNvSpPr/>
              <p:nvPr/>
            </p:nvSpPr>
            <p:spPr bwMode="auto">
              <a:xfrm>
                <a:off x="1533525" y="268605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3" name="TextBox 172"/>
              <p:cNvSpPr txBox="1"/>
              <p:nvPr/>
            </p:nvSpPr>
            <p:spPr>
              <a:xfrm>
                <a:off x="242341" y="1981200"/>
                <a:ext cx="135485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Establishment</a:t>
                </a:r>
                <a:endParaRPr lang="en-CA" dirty="0"/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228600" y="2743200"/>
                <a:ext cx="13115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Confirmation</a:t>
                </a:r>
                <a:endParaRPr lang="en-CA" dirty="0"/>
              </a:p>
            </p:txBody>
          </p:sp>
          <p:sp>
            <p:nvSpPr>
              <p:cNvPr id="175" name="TextBox 174"/>
              <p:cNvSpPr txBox="1"/>
              <p:nvPr/>
            </p:nvSpPr>
            <p:spPr>
              <a:xfrm>
                <a:off x="6845166" y="2895600"/>
                <a:ext cx="229883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dirty="0" smtClean="0"/>
                  <a:t>(</a:t>
                </a:r>
                <a:r>
                  <a:rPr lang="en-US" i="1" dirty="0" smtClean="0"/>
                  <a:t>explicit</a:t>
                </a:r>
                <a:r>
                  <a:rPr lang="en-US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Auth</a:t>
                </a:r>
                <a:r>
                  <a:rPr lang="en-US" u="sng" dirty="0" smtClean="0">
                    <a:solidFill>
                      <a:srgbClr val="C00000"/>
                    </a:solidFill>
                  </a:rPr>
                  <a:t>oriz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ation {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STA,AP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}</a:t>
                </a:r>
                <a:r>
                  <a:rPr lang="en-US" dirty="0" smtClean="0"/>
                  <a:t>)</a:t>
                </a:r>
                <a:endParaRPr lang="en-CA" dirty="0"/>
              </a:p>
            </p:txBody>
          </p:sp>
          <p:sp>
            <p:nvSpPr>
              <p:cNvPr id="176" name="Right Brace 175"/>
              <p:cNvSpPr/>
              <p:nvPr/>
            </p:nvSpPr>
            <p:spPr bwMode="auto">
              <a:xfrm>
                <a:off x="6781800" y="2286000"/>
                <a:ext cx="152400" cy="381000"/>
              </a:xfrm>
              <a:prstGeom prst="righ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7" name="TextBox 176"/>
              <p:cNvSpPr txBox="1"/>
              <p:nvPr/>
            </p:nvSpPr>
            <p:spPr>
              <a:xfrm>
                <a:off x="6934200" y="2362200"/>
                <a:ext cx="161435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>
                    <a:solidFill>
                      <a:srgbClr val="7030A0"/>
                    </a:solidFill>
                  </a:rPr>
                  <a:t>IP Address Assignment</a:t>
                </a:r>
                <a:endParaRPr lang="en-CA" dirty="0">
                  <a:solidFill>
                    <a:srgbClr val="7030A0"/>
                  </a:solidFill>
                </a:endParaRPr>
              </a:p>
            </p:txBody>
          </p:sp>
        </p:grpSp>
      </p:grpSp>
      <p:sp>
        <p:nvSpPr>
          <p:cNvPr id="9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94" name="Rectangle 93"/>
          <p:cNvSpPr/>
          <p:nvPr/>
        </p:nvSpPr>
        <p:spPr>
          <a:xfrm>
            <a:off x="1676400" y="22098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1676400" y="46482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1752600" y="5867400"/>
            <a:ext cx="1905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DHCP ACK, w/ Rapid Commit (IP)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685800" y="6248400"/>
            <a:ext cx="8077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* Authorization support by third party is optional. Device roles are conceptual only; actual role to device mapping implementation-dependent .</a:t>
            </a:r>
            <a:endParaRPr lang="en-CA" sz="1100" dirty="0"/>
          </a:p>
        </p:txBody>
      </p:sp>
      <p:sp>
        <p:nvSpPr>
          <p:cNvPr id="101" name="Rectangle 100"/>
          <p:cNvSpPr/>
          <p:nvPr/>
        </p:nvSpPr>
        <p:spPr>
          <a:xfrm>
            <a:off x="1752600" y="6019800"/>
            <a:ext cx="18288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C00000"/>
                </a:solidFill>
              </a:rPr>
              <a:t>{&amp; Authorization Response </a:t>
            </a:r>
            <a:r>
              <a:rPr lang="en-US" sz="900" dirty="0" smtClean="0">
                <a:solidFill>
                  <a:schemeClr val="accent6"/>
                </a:solidFill>
              </a:rPr>
              <a:t>AP</a:t>
            </a:r>
            <a:r>
              <a:rPr lang="en-US" sz="900" dirty="0" smtClean="0">
                <a:solidFill>
                  <a:srgbClr val="C00000"/>
                </a:solidFill>
              </a:rPr>
              <a:t>}</a:t>
            </a:r>
            <a:endParaRPr lang="en-US" sz="900" i="1" dirty="0" smtClean="0">
              <a:solidFill>
                <a:srgbClr val="C00000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752600" y="3657600"/>
            <a:ext cx="18288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>
                <a:solidFill>
                  <a:srgbClr val="C00000"/>
                </a:solidFill>
              </a:rPr>
              <a:t>{ &amp; Authorization Response </a:t>
            </a:r>
            <a:r>
              <a:rPr lang="en-US" sz="900" i="1" dirty="0" err="1" smtClean="0">
                <a:solidFill>
                  <a:schemeClr val="accent6"/>
                </a:solidFill>
              </a:rPr>
              <a:t>Id</a:t>
            </a:r>
            <a:r>
              <a:rPr lang="en-US" sz="900" baseline="-25000" dirty="0" err="1" smtClean="0">
                <a:solidFill>
                  <a:schemeClr val="accent6"/>
                </a:solidFill>
              </a:rPr>
              <a:t>B</a:t>
            </a:r>
            <a:r>
              <a:rPr lang="en-US" sz="900" dirty="0" smtClean="0">
                <a:solidFill>
                  <a:srgbClr val="C00000"/>
                </a:solidFill>
              </a:rPr>
              <a:t>}</a:t>
            </a:r>
            <a:endParaRPr lang="en-US" sz="900" i="1" dirty="0" smtClean="0">
              <a:solidFill>
                <a:srgbClr val="C0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086600" y="3962400"/>
            <a:ext cx="2057400" cy="60016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CA" sz="1100" dirty="0" smtClean="0"/>
              <a:t>IP address assignment serves as</a:t>
            </a:r>
          </a:p>
          <a:p>
            <a:r>
              <a:rPr lang="en-CA" sz="1100" dirty="0" smtClean="0"/>
              <a:t>illustration only of more general configuration step (cf. Slide 7).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73398" cy="276999"/>
          </a:xfrm>
        </p:spPr>
        <p:txBody>
          <a:bodyPr/>
          <a:lstStyle/>
          <a:p>
            <a:r>
              <a:rPr lang="en-US" dirty="0" smtClean="0"/>
              <a:t>July 6, 2012</a:t>
            </a: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7B73C90-F13F-483A-9809-1EFC39A61E18}" type="slidenum">
              <a:rPr lang="en-US"/>
              <a:pPr/>
              <a:t>9</a:t>
            </a:fld>
            <a:endParaRPr lang="en-US"/>
          </a:p>
        </p:txBody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2789238" y="533400"/>
            <a:ext cx="37576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Key Establishment Options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0" y="838200"/>
            <a:ext cx="9144000" cy="67895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The following protocol options for key establishment are provided:</a:t>
            </a:r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Symmetric-Key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 </a:t>
            </a:r>
          </a:p>
          <a:p>
            <a:pPr marL="457200" indent="-457200"/>
            <a:r>
              <a:rPr lang="en-US" sz="1600" dirty="0" smtClean="0"/>
              <a:t>(key </a:t>
            </a:r>
            <a:r>
              <a:rPr lang="en-US" sz="1600" dirty="0"/>
              <a:t>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(a) Both </a:t>
            </a:r>
            <a:r>
              <a:rPr lang="en-US" sz="1600" dirty="0"/>
              <a:t>devices do share a secret (master) key beforehand</a:t>
            </a:r>
            <a:r>
              <a:rPr lang="en-US" sz="1600" dirty="0" smtClean="0"/>
              <a:t>. </a:t>
            </a:r>
            <a:r>
              <a:rPr lang="en-US" sz="1600" b="1" dirty="0" smtClean="0">
                <a:solidFill>
                  <a:srgbClr val="C00000"/>
                </a:solidFill>
              </a:rPr>
              <a:t>12/055: </a:t>
            </a:r>
            <a:r>
              <a:rPr lang="en-US" sz="1600" b="1" dirty="0" err="1" smtClean="0">
                <a:solidFill>
                  <a:srgbClr val="C00000"/>
                </a:solidFill>
              </a:rPr>
              <a:t>fils</a:t>
            </a:r>
            <a:r>
              <a:rPr lang="en-US" sz="1600" b="1" dirty="0" smtClean="0">
                <a:solidFill>
                  <a:srgbClr val="C00000"/>
                </a:solidFill>
              </a:rPr>
              <a:t>-</a:t>
            </a:r>
            <a:r>
              <a:rPr lang="en-US" sz="1600" b="1" dirty="0" err="1" smtClean="0">
                <a:solidFill>
                  <a:srgbClr val="C00000"/>
                </a:solidFill>
              </a:rPr>
              <a:t>symm</a:t>
            </a:r>
            <a:r>
              <a:rPr lang="en-US" sz="1600" b="1" dirty="0" smtClean="0">
                <a:solidFill>
                  <a:srgbClr val="C00000"/>
                </a:solidFill>
              </a:rPr>
              <a:t>-key-based-authentication</a:t>
            </a:r>
            <a:endParaRPr lang="en-US" sz="1600" b="1" dirty="0">
              <a:solidFill>
                <a:srgbClr val="C00000"/>
              </a:solidFill>
            </a:endParaRPr>
          </a:p>
          <a:p>
            <a:pPr marL="457200" indent="-457200"/>
            <a:r>
              <a:rPr lang="en-US" sz="1600" dirty="0" smtClean="0"/>
              <a:t>(b) Both </a:t>
            </a:r>
            <a:r>
              <a:rPr lang="en-US" sz="1600" dirty="0"/>
              <a:t>devices do not share a secret </a:t>
            </a:r>
            <a:r>
              <a:rPr lang="en-US" sz="1600" dirty="0" smtClean="0"/>
              <a:t>key, but each shares a key with a mutually trusted third party.</a:t>
            </a:r>
          </a:p>
          <a:p>
            <a:pPr marL="457200" indent="-457200"/>
            <a:r>
              <a:rPr lang="en-US" sz="1600" dirty="0" smtClean="0"/>
              <a:t>(c) Both devices do not have certificates, but each shares a key with a mutually trusted third party.</a:t>
            </a:r>
            <a:endParaRPr lang="en-US" sz="1600" dirty="0"/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Public-Key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</a:t>
            </a:r>
          </a:p>
          <a:p>
            <a:pPr marL="457200" indent="-457200"/>
            <a:r>
              <a:rPr lang="en-US" sz="1600" dirty="0" smtClean="0"/>
              <a:t>(</a:t>
            </a:r>
            <a:r>
              <a:rPr lang="en-US" sz="1600" dirty="0"/>
              <a:t>key 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>
              <a:buAutoNum type="alphaLcParenBoth"/>
            </a:pPr>
            <a:r>
              <a:rPr lang="en-US" sz="1600" dirty="0" smtClean="0"/>
              <a:t>Both </a:t>
            </a:r>
            <a:r>
              <a:rPr lang="en-US" sz="1600" dirty="0"/>
              <a:t>devices do have (access to) a certificate of their public key, issued by a </a:t>
            </a:r>
            <a:r>
              <a:rPr lang="en-US" sz="1600" dirty="0" smtClean="0"/>
              <a:t>mutually trusted third party </a:t>
            </a:r>
            <a:r>
              <a:rPr lang="en-US" sz="1600" dirty="0"/>
              <a:t>(certificate authority</a:t>
            </a:r>
            <a:r>
              <a:rPr lang="en-US" sz="1600" dirty="0" smtClean="0"/>
              <a:t>). </a:t>
            </a:r>
            <a:r>
              <a:rPr lang="en-US" sz="1600" b="1" dirty="0" smtClean="0">
                <a:solidFill>
                  <a:srgbClr val="C00000"/>
                </a:solidFill>
              </a:rPr>
              <a:t>12/052: </a:t>
            </a:r>
            <a:r>
              <a:rPr lang="en-US" sz="1600" b="1" dirty="0" err="1" smtClean="0">
                <a:solidFill>
                  <a:srgbClr val="C00000"/>
                </a:solidFill>
              </a:rPr>
              <a:t>fils</a:t>
            </a:r>
            <a:r>
              <a:rPr lang="en-US" sz="1600" b="1" dirty="0" smtClean="0">
                <a:solidFill>
                  <a:srgbClr val="C00000"/>
                </a:solidFill>
              </a:rPr>
              <a:t>-authentication-with-certified-public-keys</a:t>
            </a:r>
            <a:endParaRPr lang="en-US" sz="1600" dirty="0">
              <a:solidFill>
                <a:srgbClr val="C00000"/>
              </a:solidFill>
            </a:endParaRP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have access do share a </a:t>
            </a:r>
            <a:r>
              <a:rPr lang="en-US" sz="1600" b="1" i="1" dirty="0" smtClean="0"/>
              <a:t>weak</a:t>
            </a:r>
            <a:r>
              <a:rPr lang="en-US" sz="1600" dirty="0" smtClean="0"/>
              <a:t> secret key. </a:t>
            </a:r>
            <a:r>
              <a:rPr lang="en-US" sz="1600" b="1" dirty="0" smtClean="0">
                <a:solidFill>
                  <a:srgbClr val="C00000"/>
                </a:solidFill>
              </a:rPr>
              <a:t>12/054: </a:t>
            </a:r>
            <a:r>
              <a:rPr lang="en-US" sz="1600" b="1" dirty="0" err="1" smtClean="0">
                <a:solidFill>
                  <a:srgbClr val="C00000"/>
                </a:solidFill>
              </a:rPr>
              <a:t>fils</a:t>
            </a:r>
            <a:r>
              <a:rPr lang="en-US" sz="1600" b="1" dirty="0" smtClean="0">
                <a:solidFill>
                  <a:srgbClr val="C00000"/>
                </a:solidFill>
              </a:rPr>
              <a:t>-password-based-authentication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key, but cannot verify each others certificate.</a:t>
            </a:r>
            <a:r>
              <a:rPr lang="en-US" sz="1600" b="1" dirty="0" smtClean="0"/>
              <a:t> </a:t>
            </a:r>
            <a:r>
              <a:rPr lang="en-US" sz="1600" b="1" dirty="0" smtClean="0">
                <a:solidFill>
                  <a:srgbClr val="C00000"/>
                </a:solidFill>
              </a:rPr>
              <a:t>12/052: </a:t>
            </a:r>
            <a:r>
              <a:rPr lang="en-US" sz="1600" b="1" dirty="0" err="1" smtClean="0">
                <a:solidFill>
                  <a:srgbClr val="C00000"/>
                </a:solidFill>
              </a:rPr>
              <a:t>fils</a:t>
            </a:r>
            <a:r>
              <a:rPr lang="en-US" sz="1600" b="1" dirty="0" smtClean="0">
                <a:solidFill>
                  <a:srgbClr val="C00000"/>
                </a:solidFill>
              </a:rPr>
              <a:t>-authentication-with-certified-public-keys</a:t>
            </a:r>
            <a:endParaRPr lang="en-US" sz="1600" dirty="0" smtClean="0">
              <a:solidFill>
                <a:srgbClr val="C00000"/>
              </a:solidFill>
            </a:endParaRPr>
          </a:p>
          <a:p>
            <a:pPr marL="457200" indent="-457200">
              <a:buFontTx/>
              <a:buAutoNum type="alphaLcParenBoth" startAt="2"/>
            </a:pPr>
            <a:endParaRPr lang="en-US" sz="1600" dirty="0" smtClean="0"/>
          </a:p>
          <a:p>
            <a:pPr marL="457200" indent="-457200">
              <a:buAutoNum type="alphaLcParenBoth" startAt="2"/>
            </a:pPr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i="1" dirty="0"/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1263650" y="3886200"/>
            <a:ext cx="2905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sp>
        <p:nvSpPr>
          <p:cNvPr id="11" name="Rounded Rectangular Callout 10"/>
          <p:cNvSpPr/>
          <p:nvPr/>
        </p:nvSpPr>
        <p:spPr bwMode="auto">
          <a:xfrm>
            <a:off x="-1219200" y="4343400"/>
            <a:ext cx="45719" cy="45719"/>
          </a:xfrm>
          <a:prstGeom prst="wedgeRoundRectCallou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304800" y="5867400"/>
            <a:ext cx="8839200" cy="838200"/>
          </a:xfrm>
          <a:prstGeom prst="round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All public-key schemes: </a:t>
            </a:r>
            <a:r>
              <a:rPr lang="en-CA" dirty="0" smtClean="0">
                <a:latin typeface="Times New Roman" pitchFamily="18" charset="0"/>
              </a:rPr>
              <a:t>prime</a:t>
            </a: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curve,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ECDSA-P256-SHA-256, no CRLs/OCSP, etc. (may include short-lived </a:t>
            </a:r>
            <a:r>
              <a:rPr kumimoji="0" lang="en-CA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certs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,</a:t>
            </a:r>
            <a:r>
              <a:rPr lang="en-CA" dirty="0" smtClean="0">
                <a:latin typeface="Times New Roman" pitchFamily="18" charset="0"/>
              </a:rPr>
              <a:t> depending on policy)</a:t>
            </a:r>
            <a:endParaRPr kumimoji="0" lang="en-CA" sz="1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Other features: built-in algorithm agility, including on curve domain parameters (this includes binary vs. prime curves)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NOTE: </a:t>
            </a:r>
            <a:r>
              <a:rPr lang="en-CA" dirty="0" smtClean="0">
                <a:latin typeface="Times New Roman" pitchFamily="18" charset="0"/>
              </a:rPr>
              <a:t>Binary curves may be better suited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; Design choices influenced need for efficiency, low hassle deployment, and IPR considerations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flipV="1">
            <a:off x="3657600" y="533400"/>
            <a:ext cx="198120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3657600" y="533400"/>
            <a:ext cx="190500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1524000" y="914400"/>
            <a:ext cx="5870197" cy="64633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CA" sz="3600" b="1" dirty="0" smtClean="0">
                <a:solidFill>
                  <a:srgbClr val="FF0000"/>
                </a:solidFill>
              </a:rPr>
              <a:t>Proposed Design Parameters</a:t>
            </a:r>
            <a:endParaRPr lang="en-CA" sz="3600" b="1" dirty="0">
              <a:solidFill>
                <a:srgbClr val="FF0000"/>
              </a:solidFill>
            </a:endParaRPr>
          </a:p>
        </p:txBody>
      </p:sp>
      <p:sp>
        <p:nvSpPr>
          <p:cNvPr id="24" name="Explosion 1 23"/>
          <p:cNvSpPr/>
          <p:nvPr/>
        </p:nvSpPr>
        <p:spPr bwMode="auto">
          <a:xfrm>
            <a:off x="6781800" y="0"/>
            <a:ext cx="2362200" cy="1981200"/>
          </a:xfrm>
          <a:prstGeom prst="irregularSeal1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NOT CAST IN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STONE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– MOST </a:t>
            </a:r>
            <a:r>
              <a:rPr lang="en-CA" dirty="0" smtClean="0">
                <a:latin typeface="Times New Roman" pitchFamily="18" charset="0"/>
              </a:rPr>
              <a:t>“REALISTIC” ASSESSMENT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381000" y="2895600"/>
            <a:ext cx="784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381000" y="3124200"/>
            <a:ext cx="784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609600" y="4953000"/>
            <a:ext cx="784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Oval 30"/>
          <p:cNvSpPr/>
          <p:nvPr/>
        </p:nvSpPr>
        <p:spPr bwMode="auto">
          <a:xfrm>
            <a:off x="6248400" y="2743200"/>
            <a:ext cx="228600" cy="533400"/>
          </a:xfrm>
          <a:prstGeom prst="ellipse">
            <a:avLst/>
          </a:prstGeom>
          <a:noFill/>
          <a:ln w="2857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3" name="Straight Connector 32"/>
          <p:cNvCxnSpPr>
            <a:stCxn id="31" idx="4"/>
          </p:cNvCxnSpPr>
          <p:nvPr/>
        </p:nvCxnSpPr>
        <p:spPr bwMode="auto">
          <a:xfrm>
            <a:off x="6362700" y="3276600"/>
            <a:ext cx="190500" cy="76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6463586" y="3276600"/>
            <a:ext cx="26804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1" dirty="0" smtClean="0">
                <a:solidFill>
                  <a:schemeClr val="accent2"/>
                </a:solidFill>
              </a:rPr>
              <a:t>Others do this (e.g., 11/1488)</a:t>
            </a:r>
            <a:endParaRPr lang="en-CA" sz="1600" b="1" dirty="0">
              <a:solidFill>
                <a:schemeClr val="accent2"/>
              </a:solidFill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7696200" y="4572000"/>
            <a:ext cx="228600" cy="5334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7" name="Straight Connector 36"/>
          <p:cNvCxnSpPr>
            <a:stCxn id="35" idx="0"/>
          </p:cNvCxnSpPr>
          <p:nvPr/>
        </p:nvCxnSpPr>
        <p:spPr bwMode="auto">
          <a:xfrm flipH="1" flipV="1">
            <a:off x="7772400" y="4267200"/>
            <a:ext cx="38100" cy="304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7315200" y="3962400"/>
            <a:ext cx="16850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1" dirty="0" smtClean="0">
                <a:solidFill>
                  <a:srgbClr val="FF0000"/>
                </a:solidFill>
              </a:rPr>
              <a:t>Suggest not to do</a:t>
            </a:r>
            <a:endParaRPr lang="en-CA" sz="1600" b="1" dirty="0">
              <a:solidFill>
                <a:srgbClr val="FF0000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457200" y="2590800"/>
            <a:ext cx="4343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533400" y="5257800"/>
            <a:ext cx="4343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4586</TotalTime>
  <Words>12684</Words>
  <Application>Microsoft Office PowerPoint</Application>
  <PresentationFormat>On-screen Show (4:3)</PresentationFormat>
  <Paragraphs>2171</Paragraphs>
  <Slides>75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76" baseType="lpstr">
      <vt:lpstr>802-11-Submission</vt:lpstr>
      <vt:lpstr>IEEE 802.11 TGai  FILS Authentication with Local Authentication and Optional Remote Authorization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</vt:vector>
  </TitlesOfParts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TGai  Some Notes and Thoughts on TGai Security Properties</dc:title>
  <dc:creator>Rene Struik</dc:creator>
  <cp:lastModifiedBy>struichini</cp:lastModifiedBy>
  <cp:revision>456</cp:revision>
  <cp:lastPrinted>1998-02-10T13:28:06Z</cp:lastPrinted>
  <dcterms:created xsi:type="dcterms:W3CDTF">2011-10-10T06:18:28Z</dcterms:created>
  <dcterms:modified xsi:type="dcterms:W3CDTF">2012-07-07T06:22:06Z</dcterms:modified>
</cp:coreProperties>
</file>