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81" r:id="rId3"/>
    <p:sldId id="271" r:id="rId4"/>
    <p:sldId id="333" r:id="rId5"/>
    <p:sldId id="317" r:id="rId6"/>
    <p:sldId id="319" r:id="rId7"/>
    <p:sldId id="321" r:id="rId8"/>
    <p:sldId id="322" r:id="rId9"/>
    <p:sldId id="324" r:id="rId10"/>
    <p:sldId id="326" r:id="rId11"/>
    <p:sldId id="299" r:id="rId12"/>
    <p:sldId id="300" r:id="rId13"/>
    <p:sldId id="305" r:id="rId14"/>
    <p:sldId id="328" r:id="rId15"/>
    <p:sldId id="329" r:id="rId16"/>
    <p:sldId id="331" r:id="rId17"/>
    <p:sldId id="332" r:id="rId18"/>
    <p:sldId id="315" r:id="rId19"/>
    <p:sldId id="325" r:id="rId20"/>
    <p:sldId id="29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9" d="100"/>
          <a:sy n="89" d="100"/>
        </p:scale>
        <p:origin x="-9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a:t>
            </a:r>
            <a:r>
              <a:rPr lang="en-US" altLang="zh-CN" sz="1800" b="1" dirty="0" smtClean="0">
                <a:ea typeface="宋体" charset="-122"/>
              </a:rPr>
              <a:t>802.11-12/0791r0</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July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2012-07-06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Analysis on Overhead</a:t>
            </a:r>
            <a:endParaRPr lang="en-US" dirty="0"/>
          </a:p>
        </p:txBody>
      </p:sp>
      <p:graphicFrame>
        <p:nvGraphicFramePr>
          <p:cNvPr id="5" name="Content Placeholder 4"/>
          <p:cNvGraphicFramePr>
            <a:graphicFrameLocks noGrp="1"/>
          </p:cNvGraphicFramePr>
          <p:nvPr>
            <p:ph idx="1"/>
          </p:nvPr>
        </p:nvGraphicFramePr>
        <p:xfrm>
          <a:off x="685800" y="1700808"/>
          <a:ext cx="7772400" cy="4302760"/>
        </p:xfrm>
        <a:graphic>
          <a:graphicData uri="http://schemas.openxmlformats.org/drawingml/2006/table">
            <a:tbl>
              <a:tblPr firstRow="1" bandRow="1">
                <a:tableStyleId>{5C22544A-7EE6-4342-B048-85BDC9FD1C3A}</a:tableStyleId>
              </a:tblPr>
              <a:tblGrid>
                <a:gridCol w="1365920"/>
                <a:gridCol w="1800200"/>
                <a:gridCol w="2232248"/>
                <a:gridCol w="2374032"/>
              </a:tblGrid>
              <a:tr h="370840">
                <a:tc>
                  <a:txBody>
                    <a:bodyPr/>
                    <a:lstStyle/>
                    <a:p>
                      <a:pPr algn="ctr"/>
                      <a:endParaRPr lang="en-US" dirty="0"/>
                    </a:p>
                  </a:txBody>
                  <a:tcPr/>
                </a:tc>
                <a:tc>
                  <a:txBody>
                    <a:bodyPr/>
                    <a:lstStyle/>
                    <a:p>
                      <a:pPr algn="ctr"/>
                      <a:r>
                        <a:rPr lang="en-US" dirty="0" smtClean="0"/>
                        <a:t>Non-Simplified</a:t>
                      </a:r>
                    </a:p>
                    <a:p>
                      <a:pPr algn="ctr"/>
                      <a:r>
                        <a:rPr lang="en-US" dirty="0" smtClean="0"/>
                        <a:t>(Bytes)</a:t>
                      </a:r>
                      <a:endParaRPr lang="en-US" dirty="0"/>
                    </a:p>
                  </a:txBody>
                  <a:tcPr/>
                </a:tc>
                <a:tc>
                  <a:txBody>
                    <a:bodyPr/>
                    <a:lstStyle/>
                    <a:p>
                      <a:pPr algn="ctr"/>
                      <a:r>
                        <a:rPr lang="en-US" dirty="0" smtClean="0"/>
                        <a:t>Simplified Option</a:t>
                      </a:r>
                      <a:r>
                        <a:rPr lang="en-US" baseline="0" dirty="0" smtClean="0"/>
                        <a:t> 1</a:t>
                      </a:r>
                    </a:p>
                    <a:p>
                      <a:pPr algn="ctr"/>
                      <a:r>
                        <a:rPr lang="en-US" baseline="0" dirty="0" smtClean="0"/>
                        <a:t>(Bytes)</a:t>
                      </a:r>
                      <a:endParaRPr lang="en-US" dirty="0"/>
                    </a:p>
                  </a:txBody>
                  <a:tcPr/>
                </a:tc>
                <a:tc>
                  <a:txBody>
                    <a:bodyPr/>
                    <a:lstStyle/>
                    <a:p>
                      <a:pPr algn="ctr"/>
                      <a:r>
                        <a:rPr lang="en-US" dirty="0" smtClean="0"/>
                        <a:t>Simplified Option 2</a:t>
                      </a:r>
                    </a:p>
                    <a:p>
                      <a:pPr algn="ctr"/>
                      <a:r>
                        <a:rPr lang="en-US" dirty="0" smtClean="0"/>
                        <a:t>(Bytes)</a:t>
                      </a:r>
                      <a:endParaRPr lang="en-US" dirty="0"/>
                    </a:p>
                  </a:txBody>
                  <a:tcPr/>
                </a:tc>
              </a:tr>
              <a:tr h="370840">
                <a:tc>
                  <a:txBody>
                    <a:bodyPr/>
                    <a:lstStyle/>
                    <a:p>
                      <a:pPr algn="ctr"/>
                      <a:r>
                        <a:rPr lang="en-US" dirty="0" smtClean="0"/>
                        <a:t>MAC Header</a:t>
                      </a:r>
                      <a:endParaRPr lang="en-US" dirty="0"/>
                    </a:p>
                  </a:txBody>
                  <a:tcPr/>
                </a:tc>
                <a:tc>
                  <a:txBody>
                    <a:bodyPr/>
                    <a:lstStyle/>
                    <a:p>
                      <a:pPr algn="ctr"/>
                      <a:r>
                        <a:rPr lang="en-US" dirty="0" smtClean="0"/>
                        <a:t>28 </a:t>
                      </a:r>
                      <a:endParaRPr lang="en-US" dirty="0"/>
                    </a:p>
                  </a:txBody>
                  <a:tcPr/>
                </a:tc>
                <a:tc>
                  <a:txBody>
                    <a:bodyPr/>
                    <a:lstStyle/>
                    <a:p>
                      <a:pPr algn="ctr"/>
                      <a:r>
                        <a:rPr lang="en-US" dirty="0" smtClean="0"/>
                        <a:t>28+6 if SA is used as reference; or</a:t>
                      </a:r>
                    </a:p>
                    <a:p>
                      <a:pPr algn="ctr"/>
                      <a:r>
                        <a:rPr lang="en-US" dirty="0" smtClean="0"/>
                        <a:t>28+2 if Sequence Control is used as reference.</a:t>
                      </a:r>
                      <a:endParaRPr lang="en-US" dirty="0"/>
                    </a:p>
                  </a:txBody>
                  <a:tcPr/>
                </a:tc>
                <a:tc>
                  <a:txBody>
                    <a:bodyPr/>
                    <a:lstStyle/>
                    <a:p>
                      <a:pPr algn="ctr"/>
                      <a:r>
                        <a:rPr lang="en-US" dirty="0" smtClean="0"/>
                        <a:t>28</a:t>
                      </a:r>
                      <a:endParaRPr lang="en-US" dirty="0"/>
                    </a:p>
                  </a:txBody>
                  <a:tcPr/>
                </a:tc>
              </a:tr>
              <a:tr h="370840">
                <a:tc>
                  <a:txBody>
                    <a:bodyPr/>
                    <a:lstStyle/>
                    <a:p>
                      <a:pPr algn="ctr"/>
                      <a:r>
                        <a:rPr lang="en-US" dirty="0" smtClean="0"/>
                        <a:t>Frame Body</a:t>
                      </a:r>
                      <a:endParaRPr lang="en-US" dirty="0"/>
                    </a:p>
                  </a:txBody>
                  <a:tcPr/>
                </a:tc>
                <a:tc>
                  <a:txBody>
                    <a:bodyPr/>
                    <a:lstStyle/>
                    <a:p>
                      <a:pPr algn="ctr"/>
                      <a:r>
                        <a:rPr lang="en-US" dirty="0" smtClean="0"/>
                        <a:t>100+</a:t>
                      </a:r>
                      <a:endParaRPr lang="en-US" dirty="0"/>
                    </a:p>
                  </a:txBody>
                  <a:tcPr/>
                </a:tc>
                <a:tc>
                  <a:txBody>
                    <a:bodyPr/>
                    <a:lstStyle/>
                    <a:p>
                      <a:pPr algn="ctr"/>
                      <a:r>
                        <a:rPr lang="en-US" dirty="0" smtClean="0"/>
                        <a:t>0</a:t>
                      </a:r>
                      <a:endParaRPr lang="en-US" dirty="0"/>
                    </a:p>
                  </a:txBody>
                  <a:tcPr/>
                </a:tc>
                <a:tc>
                  <a:txBody>
                    <a:bodyPr/>
                    <a:lstStyle/>
                    <a:p>
                      <a:pPr algn="ctr"/>
                      <a:r>
                        <a:rPr lang="en-US" dirty="0" smtClean="0"/>
                        <a:t>8 if SA is used as reference; or</a:t>
                      </a:r>
                    </a:p>
                    <a:p>
                      <a:pPr algn="ctr"/>
                      <a:r>
                        <a:rPr lang="en-US" dirty="0" smtClean="0"/>
                        <a:t>4 if Sequence Control is used as reference.</a:t>
                      </a:r>
                      <a:endParaRPr lang="en-US" dirty="0"/>
                    </a:p>
                  </a:txBody>
                  <a:tcPr/>
                </a:tc>
              </a:tr>
              <a:tr h="370840">
                <a:tc>
                  <a:txBody>
                    <a:bodyPr/>
                    <a:lstStyle/>
                    <a:p>
                      <a:pPr algn="ctr"/>
                      <a:r>
                        <a:rPr lang="en-US" dirty="0" smtClean="0"/>
                        <a:t>FCS</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c>
                  <a:txBody>
                    <a:bodyPr/>
                    <a:lstStyle/>
                    <a:p>
                      <a:pPr algn="ctr"/>
                      <a:r>
                        <a:rPr lang="en-US" dirty="0" smtClean="0"/>
                        <a:t>4</a:t>
                      </a:r>
                      <a:endParaRPr lang="en-US" dirty="0"/>
                    </a:p>
                  </a:txBody>
                  <a:tcPr/>
                </a:tc>
              </a:tr>
              <a:tr h="370840">
                <a:tc>
                  <a:txBody>
                    <a:bodyPr/>
                    <a:lstStyle/>
                    <a:p>
                      <a:pPr algn="ctr"/>
                      <a:r>
                        <a:rPr lang="en-US" dirty="0" smtClean="0"/>
                        <a:t>Overhead Reduction</a:t>
                      </a:r>
                      <a:endParaRPr lang="en-US" dirty="0"/>
                    </a:p>
                  </a:txBody>
                  <a:tcPr/>
                </a:tc>
                <a:tc>
                  <a:txBody>
                    <a:bodyPr/>
                    <a:lstStyle/>
                    <a:p>
                      <a:pPr algn="ctr"/>
                      <a:r>
                        <a:rPr lang="en-US" dirty="0" smtClean="0"/>
                        <a:t>N/A</a:t>
                      </a:r>
                      <a:endParaRPr lang="en-US" dirty="0"/>
                    </a:p>
                  </a:txBody>
                  <a:tcPr/>
                </a:tc>
                <a:tc>
                  <a:txBody>
                    <a:bodyPr/>
                    <a:lstStyle/>
                    <a:p>
                      <a:pPr algn="ctr"/>
                      <a:r>
                        <a:rPr lang="en-US" dirty="0" smtClean="0">
                          <a:solidFill>
                            <a:srgbClr val="FF0000"/>
                          </a:solidFill>
                        </a:rPr>
                        <a:t>~100 Bytes!</a:t>
                      </a:r>
                      <a:endParaRPr lang="en-US" dirty="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~100 Bytes!</a:t>
                      </a:r>
                    </a:p>
                    <a:p>
                      <a:pPr algn="ctr"/>
                      <a:endParaRPr lang="en-US" dirty="0">
                        <a:solidFill>
                          <a:srgbClr val="FF0000"/>
                        </a:solidFill>
                      </a:endParaRPr>
                    </a:p>
                  </a:txBody>
                  <a:tcPr/>
                </a:tc>
              </a:tr>
            </a:tbl>
          </a:graphicData>
        </a:graphic>
      </p:graphicFrame>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10</a:t>
            </a:fld>
            <a:endParaRPr lang="en-US"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Reducing the air-time required to complete the same numbers of Probe Request and Probe Response in a high-density Wi-Fi device environment, such as in Tokyo train station scenario, by taking advantage of other’s Probe Requests or Probe Responses. Thus</a:t>
            </a:r>
          </a:p>
          <a:p>
            <a:pPr lvl="1"/>
            <a:r>
              <a:rPr lang="en-US" dirty="0" smtClean="0"/>
              <a:t>Reducing link setup time</a:t>
            </a:r>
          </a:p>
          <a:p>
            <a:pPr lvl="1"/>
            <a:r>
              <a:rPr lang="en-US" dirty="0" smtClean="0"/>
              <a:t>Allowing more STAs to access the AP for services</a:t>
            </a:r>
          </a:p>
          <a:p>
            <a:pPr lvl="1"/>
            <a:r>
              <a:rPr lang="en-US" dirty="0" smtClean="0"/>
              <a:t>Saving the air-time for real traffic payload and boosting data throughputs in busy APs</a:t>
            </a:r>
          </a:p>
          <a:p>
            <a:pPr lvl="1"/>
            <a:r>
              <a:rPr lang="en-US" dirty="0" smtClean="0"/>
              <a:t>Improving overall user experience</a:t>
            </a:r>
          </a:p>
          <a:p>
            <a:r>
              <a:rPr lang="en-US" dirty="0" smtClean="0"/>
              <a:t>Simple MAC standard changes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1, i.e. </a:t>
            </a:r>
            <a:r>
              <a:rPr lang="en-US" sz="2400" b="1" dirty="0" smtClean="0"/>
              <a:t>using the reserved Power Management bit (B12) in the FC field in the MAC header of the Probe Request (or Response) to indicate that it is a Simplified Probe Request (or Response) and adding a Probe Request (or Response) Reference Information field in the MAC header, respectively</a:t>
            </a:r>
            <a:r>
              <a:rPr lang="en-US" altLang="zh-CN" sz="2400" b="1" dirty="0" smtClean="0"/>
              <a:t>?</a:t>
            </a:r>
          </a:p>
          <a:p>
            <a:pPr lvl="1">
              <a:buNone/>
            </a:pPr>
            <a:endParaRPr lang="en-US" altLang="zh-CN" sz="2400"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Option 2, i.e. </a:t>
            </a:r>
            <a:r>
              <a:rPr lang="en-US" sz="2400" b="1" dirty="0" smtClean="0"/>
              <a:t>using the presence of the Probe Request (or Response) Reference IE in the frame body of the Probe Request (or Response) frame to indicate it is a Simplified Probe Request (or Response), respectively</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5</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simplified Probe Request</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6</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“6.1.X Simplified Probe Request</a:t>
            </a:r>
          </a:p>
          <a:p>
            <a:pPr marL="0" indent="0">
              <a:buNone/>
            </a:pPr>
            <a:r>
              <a:rPr lang="en-US" dirty="0" smtClean="0"/>
              <a:t>STA may send a simplified Probe Request by referencing to a regular Probe Request that was received earlier and 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2</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6.1 Active scanning” in the </a:t>
            </a:r>
            <a:r>
              <a:rPr lang="en-US" dirty="0" err="1" smtClean="0"/>
              <a:t>TGai</a:t>
            </a:r>
            <a:r>
              <a:rPr lang="en-US" dirty="0" smtClean="0"/>
              <a:t> SFD, 12/0151r8:</a:t>
            </a:r>
          </a:p>
          <a:p>
            <a:pPr>
              <a:buNone/>
            </a:pPr>
            <a:r>
              <a:rPr lang="en-US" dirty="0" smtClean="0"/>
              <a:t>“6.1.Y Simplified Probe Response</a:t>
            </a:r>
          </a:p>
          <a:p>
            <a:pPr marL="0" indent="0">
              <a:buNone/>
            </a:pPr>
            <a:r>
              <a:rPr lang="en-US" dirty="0" smtClean="0"/>
              <a:t>AP may send a simplified Probe Response by referencing to a regular Probe Response that was sent earlier and 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19</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methods are provided to reduce signaling overhead for active scanning during AP discovery.</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(12/0151r8)</a:t>
            </a:r>
          </a:p>
          <a:p>
            <a:pPr lvl="1"/>
            <a:r>
              <a:rPr lang="en-US" altLang="zh-CN" dirty="0" smtClean="0">
                <a:ea typeface="宋体" charset="-122"/>
              </a:rPr>
              <a:t>6. Fast network discovery</a:t>
            </a:r>
          </a:p>
          <a:p>
            <a:pPr lvl="2"/>
            <a:r>
              <a:rPr lang="en-US" altLang="zh-CN" dirty="0" smtClean="0">
                <a:ea typeface="宋体" charset="-122"/>
              </a:rPr>
              <a:t>6.1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802.11-11/1031r0, air-time-consumption-by-beacon-and-probe.</a:t>
            </a:r>
          </a:p>
          <a:p>
            <a:pPr>
              <a:buNone/>
            </a:pPr>
            <a:r>
              <a:rPr lang="en-US" altLang="zh-CN" dirty="0" smtClean="0"/>
              <a:t>[2] IEEE 802.11-11/1413r3, real-air-time-occupation-by-beacon-and-probe.</a:t>
            </a:r>
          </a:p>
          <a:p>
            <a:pPr>
              <a:buNone/>
            </a:pPr>
            <a:r>
              <a:rPr lang="en-US" altLang="zh-CN" dirty="0" smtClean="0"/>
              <a:t>[3] IEEE 802.11-12/0151r8, proposed-specification-framework-for-</a:t>
            </a:r>
            <a:r>
              <a:rPr lang="en-US" altLang="zh-CN" dirty="0" err="1" smtClean="0"/>
              <a:t>tgai</a:t>
            </a:r>
            <a:r>
              <a:rPr lang="en-US" altLang="zh-CN" dirty="0" smtClean="0"/>
              <a:t>.</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20</a:t>
            </a:fld>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Motivation</a:t>
            </a:r>
            <a:endParaRPr lang="en-US" dirty="0"/>
          </a:p>
        </p:txBody>
      </p:sp>
      <p:sp>
        <p:nvSpPr>
          <p:cNvPr id="3" name="Content Placeholder 2"/>
          <p:cNvSpPr>
            <a:spLocks noGrp="1"/>
          </p:cNvSpPr>
          <p:nvPr>
            <p:ph idx="1"/>
          </p:nvPr>
        </p:nvSpPr>
        <p:spPr>
          <a:xfrm>
            <a:off x="685800" y="1484784"/>
            <a:ext cx="7772400" cy="4968552"/>
          </a:xfrm>
        </p:spPr>
        <p:txBody>
          <a:bodyPr/>
          <a:lstStyle/>
          <a:p>
            <a:r>
              <a:rPr lang="en-US" sz="1800" dirty="0" smtClean="0"/>
              <a:t>Excessive air-time occupancy has been seen as a major drawback for using active scanning in a high-density Wi-Fi device environment, such as in the famous Tokyo train station scenario [1, 2].</a:t>
            </a:r>
          </a:p>
          <a:p>
            <a:r>
              <a:rPr lang="en-US" sz="1800" dirty="0" err="1" smtClean="0"/>
              <a:t>TGai</a:t>
            </a:r>
            <a:r>
              <a:rPr lang="en-US" sz="1800" dirty="0" smtClean="0"/>
              <a:t> has investigated concepts, such as aggregating Probe Responses, filtering Probe Request to limit Probe Response, omission of Probe Request or Probe Response, etc., to reduce air-time occupancy by active scanning [3].</a:t>
            </a:r>
          </a:p>
          <a:p>
            <a:pPr lvl="1"/>
            <a:r>
              <a:rPr lang="en-US" sz="1800" dirty="0" smtClean="0"/>
              <a:t>Some of these approaches may have side-effect of increasing response delay (e.g. when aggregating Probe Responses) or adding overhead on the other direction (e.g. adding filtering criteria in the Probe Request to help to reduce the number of Probe Responses).</a:t>
            </a:r>
          </a:p>
          <a:p>
            <a:r>
              <a:rPr lang="en-US" sz="1800" dirty="0" smtClean="0"/>
              <a:t>We noticed that most information transmitted during active scanning are quite common or similar today among STAs. We also noticed that most Probe Request and Probe Response frames are transmitted using the low data rate [1, 2], which makes them quite audible to many STAs nearby.</a:t>
            </a:r>
          </a:p>
          <a:p>
            <a:r>
              <a:rPr lang="en-US" sz="1800" dirty="0" smtClean="0"/>
              <a:t>We investigated how to take advantage of these findings to further improve active scanning, which resulted the following proposed concepts.</a:t>
            </a:r>
            <a:endParaRPr lang="en-US" sz="1800" dirty="0"/>
          </a:p>
        </p:txBody>
      </p:sp>
      <p:sp>
        <p:nvSpPr>
          <p:cNvPr id="4" name="Slide Number Placeholder 3"/>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Concept 1 – Simplified Probe Request by Referencing to a Received Probe Request (1)</a:t>
            </a:r>
            <a:endParaRPr lang="en-US" dirty="0"/>
          </a:p>
        </p:txBody>
      </p:sp>
      <p:sp>
        <p:nvSpPr>
          <p:cNvPr id="3" name="Content Placeholder 2"/>
          <p:cNvSpPr>
            <a:spLocks noGrp="1"/>
          </p:cNvSpPr>
          <p:nvPr>
            <p:ph idx="1"/>
          </p:nvPr>
        </p:nvSpPr>
        <p:spPr>
          <a:xfrm>
            <a:off x="539552" y="1844824"/>
            <a:ext cx="8208912" cy="4555432"/>
          </a:xfrm>
        </p:spPr>
        <p:txBody>
          <a:bodyPr/>
          <a:lstStyle/>
          <a:p>
            <a:r>
              <a:rPr lang="en-US" sz="1800" dirty="0" smtClean="0"/>
              <a:t>Due to Probe Delay, CSMA/CD and random </a:t>
            </a:r>
            <a:r>
              <a:rPr lang="en-US" sz="1800" dirty="0" err="1" smtClean="0"/>
              <a:t>backoff</a:t>
            </a:r>
            <a:r>
              <a:rPr lang="en-US" sz="1800" dirty="0" smtClean="0"/>
              <a:t> mechanism, etc., an STA (e.g. STA2) may receive other STAs’ Probe Request(s), while delaying the transmission of its regular Probe Request. </a:t>
            </a:r>
          </a:p>
          <a:p>
            <a:r>
              <a:rPr lang="en-US" sz="1800" dirty="0" smtClean="0"/>
              <a:t>Then STA2 compares the information in the received Probe Request(s) to the information that it wishes to request to identify a Probe Request that it can use as a reference.</a:t>
            </a:r>
          </a:p>
          <a:p>
            <a:r>
              <a:rPr lang="en-US" sz="1800" dirty="0" smtClean="0"/>
              <a:t>Then STA2 sends a simplified Probe Request, which incorporates the Probe Request received from another STA (e.g. STA1) by referencing to that Probe Request, to the AP.</a:t>
            </a:r>
          </a:p>
          <a:p>
            <a:pPr lvl="1"/>
            <a:r>
              <a:rPr lang="en-US" sz="1800" dirty="0" smtClean="0"/>
              <a:t>The simplified Probe Request includes a Probe Request Reference Field or IE, which copies, e.g. the Source Address in the received Probe Request, as the reference information. The target recipient(s) of the Simplified Probe Request use(s) the reference information to uniquely identify the referenced Probe Request, which was received by it earlier.</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178557" cy="915294"/>
          </a:xfrm>
        </p:spPr>
        <p:txBody>
          <a:bodyPr/>
          <a:lstStyle/>
          <a:p>
            <a:r>
              <a:rPr lang="en-US" dirty="0" smtClean="0"/>
              <a:t>Concept 1 – Simplified Probe Request by Referencing to a Received Probe Request (2)</a:t>
            </a:r>
            <a:endParaRPr lang="en-US" dirty="0"/>
          </a:p>
        </p:txBody>
      </p:sp>
      <p:sp>
        <p:nvSpPr>
          <p:cNvPr id="3" name="Content Placeholder 2"/>
          <p:cNvSpPr>
            <a:spLocks noGrp="1"/>
          </p:cNvSpPr>
          <p:nvPr>
            <p:ph idx="1"/>
          </p:nvPr>
        </p:nvSpPr>
        <p:spPr>
          <a:xfrm>
            <a:off x="381001" y="1700808"/>
            <a:ext cx="8439471" cy="4559624"/>
          </a:xfrm>
        </p:spPr>
        <p:txBody>
          <a:bodyPr/>
          <a:lstStyle/>
          <a:p>
            <a:r>
              <a:rPr lang="en-US" sz="1800" dirty="0" smtClean="0"/>
              <a:t>First, the AP receives a Probe Request from STA1. </a:t>
            </a:r>
          </a:p>
          <a:p>
            <a:r>
              <a:rPr lang="en-US" sz="1800" dirty="0" smtClean="0"/>
              <a:t>Then the AP receives, from STA2, a simplified Probe Request, which incorporates the first Probe Request by referencing to the first Probe Request.</a:t>
            </a:r>
          </a:p>
          <a:p>
            <a:r>
              <a:rPr lang="en-US" sz="1800" dirty="0" smtClean="0"/>
              <a:t>Then the AP sends a Probe Response, at least to STA2, considering both the simplified Probe Request and the referenced Probe Request:</a:t>
            </a:r>
          </a:p>
          <a:p>
            <a:pPr lvl="1"/>
            <a:r>
              <a:rPr lang="en-US" sz="1800" dirty="0" smtClean="0"/>
              <a:t>The AP may broadcast a single </a:t>
            </a:r>
          </a:p>
          <a:p>
            <a:pPr lvl="1">
              <a:buNone/>
            </a:pPr>
            <a:r>
              <a:rPr lang="en-US" sz="1800" dirty="0" smtClean="0"/>
              <a:t>Probe Response that provides </a:t>
            </a:r>
          </a:p>
          <a:p>
            <a:pPr lvl="1">
              <a:buNone/>
            </a:pPr>
            <a:r>
              <a:rPr lang="en-US" sz="1800" dirty="0" smtClean="0"/>
              <a:t>response to both STAs’ Probe </a:t>
            </a:r>
          </a:p>
          <a:p>
            <a:pPr lvl="1">
              <a:buNone/>
            </a:pPr>
            <a:r>
              <a:rPr lang="en-US" sz="1800" dirty="0" smtClean="0"/>
              <a:t>Requests; or</a:t>
            </a:r>
          </a:p>
          <a:p>
            <a:pPr lvl="1"/>
            <a:r>
              <a:rPr lang="en-US" sz="1800" dirty="0" smtClean="0"/>
              <a:t>The AP may </a:t>
            </a:r>
            <a:r>
              <a:rPr lang="en-US" sz="1800" dirty="0" err="1" smtClean="0"/>
              <a:t>unicast</a:t>
            </a:r>
            <a:r>
              <a:rPr lang="en-US" sz="1800" dirty="0" smtClean="0"/>
              <a:t> it to STA2.</a:t>
            </a:r>
          </a:p>
        </p:txBody>
      </p:sp>
      <p:sp>
        <p:nvSpPr>
          <p:cNvPr id="8"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6</a:t>
            </a:fld>
            <a:endParaRPr lang="en-US" altLang="zh-CN" dirty="0"/>
          </a:p>
        </p:txBody>
      </p:sp>
      <p:pic>
        <p:nvPicPr>
          <p:cNvPr id="1027" name="Picture 3"/>
          <p:cNvPicPr>
            <a:picLocks noChangeAspect="1" noChangeArrowheads="1"/>
          </p:cNvPicPr>
          <p:nvPr/>
        </p:nvPicPr>
        <p:blipFill>
          <a:blip r:embed="rId2" cstate="print"/>
          <a:srcRect/>
          <a:stretch>
            <a:fillRect/>
          </a:stretch>
        </p:blipFill>
        <p:spPr bwMode="auto">
          <a:xfrm>
            <a:off x="4283968" y="3245741"/>
            <a:ext cx="4427612" cy="32075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(1)</a:t>
            </a:r>
            <a:endParaRPr lang="en-US" dirty="0"/>
          </a:p>
        </p:txBody>
      </p:sp>
      <p:sp>
        <p:nvSpPr>
          <p:cNvPr id="3" name="Content Placeholder 2"/>
          <p:cNvSpPr>
            <a:spLocks noGrp="1"/>
          </p:cNvSpPr>
          <p:nvPr>
            <p:ph idx="1"/>
          </p:nvPr>
        </p:nvSpPr>
        <p:spPr>
          <a:xfrm>
            <a:off x="381001" y="1772816"/>
            <a:ext cx="8367463" cy="4608512"/>
          </a:xfrm>
        </p:spPr>
        <p:txBody>
          <a:bodyPr/>
          <a:lstStyle/>
          <a:p>
            <a:r>
              <a:rPr lang="en-US" sz="1800" dirty="0" smtClean="0"/>
              <a:t>The AP first sends a regular Probe Response frame in response to a Probe Request sent by an STA (e.g. STA1). </a:t>
            </a:r>
          </a:p>
          <a:p>
            <a:r>
              <a:rPr lang="en-US" sz="1800" dirty="0" smtClean="0"/>
              <a:t>Then in response to a Probe Request, whether it is simplified or not, from another STA (e.g. STA2), the AP sends a simplified Probe Response to STA2, by referencing to the regular Probe Response that was sent earlier, as long as the AP knows that STA2 is listening to the regular Probe Response, e.g.</a:t>
            </a:r>
          </a:p>
          <a:p>
            <a:pPr lvl="1"/>
            <a:r>
              <a:rPr lang="en-US" sz="1800" dirty="0" smtClean="0"/>
              <a:t>The AP receives the Probe Request from STA2 immediately before it sends out the regular Probe Response; or</a:t>
            </a:r>
          </a:p>
          <a:p>
            <a:pPr lvl="1"/>
            <a:r>
              <a:rPr lang="en-US" sz="1800" dirty="0" smtClean="0"/>
              <a:t>The second Probe Request is a simplified Probe Request that references to the first Probe Request, indicating that STA2 must be awaken and listening to the channel since it receives the first Probe Request.</a:t>
            </a:r>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7</a:t>
            </a:fld>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0688"/>
            <a:ext cx="8337884" cy="915294"/>
          </a:xfrm>
        </p:spPr>
        <p:txBody>
          <a:bodyPr/>
          <a:lstStyle/>
          <a:p>
            <a:r>
              <a:rPr lang="en-US" dirty="0" smtClean="0"/>
              <a:t>Concept 2 – Simplified Probe Response by Referencing a Probe Response Sent Earlier (2)</a:t>
            </a:r>
            <a:endParaRPr lang="en-US" dirty="0"/>
          </a:p>
        </p:txBody>
      </p:sp>
      <p:sp>
        <p:nvSpPr>
          <p:cNvPr id="3" name="Content Placeholder 2"/>
          <p:cNvSpPr>
            <a:spLocks noGrp="1"/>
          </p:cNvSpPr>
          <p:nvPr>
            <p:ph idx="1"/>
          </p:nvPr>
        </p:nvSpPr>
        <p:spPr>
          <a:xfrm>
            <a:off x="381001" y="1628800"/>
            <a:ext cx="8490284" cy="4555432"/>
          </a:xfrm>
        </p:spPr>
        <p:txBody>
          <a:bodyPr/>
          <a:lstStyle/>
          <a:p>
            <a:r>
              <a:rPr lang="en-US" sz="1800" dirty="0" smtClean="0"/>
              <a:t>The simplified Probe Response includes a Probe Response Reference Field or IE which copies, e.g. the Sequence Control number in the Probe Response that is sent earlier, as the reference information.</a:t>
            </a:r>
          </a:p>
          <a:p>
            <a:pPr lvl="1"/>
            <a:r>
              <a:rPr lang="en-US" sz="1800" dirty="0" smtClean="0"/>
              <a:t>The target recipient(s) of the Simplified Probe Response use(s) the reference information to uniquely identify the referenced Probe Response, which was received by it earlier.</a:t>
            </a:r>
          </a:p>
        </p:txBody>
      </p:sp>
      <p:pic>
        <p:nvPicPr>
          <p:cNvPr id="3074" name="Picture 2"/>
          <p:cNvPicPr>
            <a:picLocks noChangeAspect="1" noChangeArrowheads="1"/>
          </p:cNvPicPr>
          <p:nvPr/>
        </p:nvPicPr>
        <p:blipFill>
          <a:blip r:embed="rId2" cstate="print"/>
          <a:srcRect/>
          <a:stretch>
            <a:fillRect/>
          </a:stretch>
        </p:blipFill>
        <p:spPr bwMode="auto">
          <a:xfrm>
            <a:off x="4241221" y="3140968"/>
            <a:ext cx="4291220" cy="3328045"/>
          </a:xfrm>
          <a:prstGeom prst="rect">
            <a:avLst/>
          </a:prstGeom>
          <a:noFill/>
          <a:ln w="9525">
            <a:noFill/>
            <a:miter lim="800000"/>
            <a:headEnd/>
            <a:tailEnd/>
          </a:ln>
        </p:spPr>
      </p:pic>
      <p:sp>
        <p:nvSpPr>
          <p:cNvPr id="6"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8</a:t>
            </a:fld>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Frame Format for the Simplified Probe Request (or Response) frame</a:t>
            </a:r>
            <a:endParaRPr lang="en-US" dirty="0"/>
          </a:p>
        </p:txBody>
      </p:sp>
      <p:sp>
        <p:nvSpPr>
          <p:cNvPr id="3" name="Content Placeholder 2"/>
          <p:cNvSpPr>
            <a:spLocks noGrp="1"/>
          </p:cNvSpPr>
          <p:nvPr>
            <p:ph idx="1"/>
          </p:nvPr>
        </p:nvSpPr>
        <p:spPr>
          <a:xfrm>
            <a:off x="685800" y="1844824"/>
            <a:ext cx="7918648" cy="4608512"/>
          </a:xfrm>
        </p:spPr>
        <p:txBody>
          <a:bodyPr/>
          <a:lstStyle/>
          <a:p>
            <a:r>
              <a:rPr lang="en-US" sz="1800" dirty="0" smtClean="0"/>
              <a:t>Due to a lack of un-used sub-types for management frames, we recommend that </a:t>
            </a:r>
            <a:r>
              <a:rPr lang="en-US" sz="1800" dirty="0" err="1" smtClean="0"/>
              <a:t>TGai</a:t>
            </a:r>
            <a:r>
              <a:rPr lang="en-US" sz="1800" dirty="0" smtClean="0"/>
              <a:t> reuses and modifies the existing Probe Request (or Response) frame format for the simplified Probe Request (or Response), respectively.</a:t>
            </a:r>
          </a:p>
          <a:p>
            <a:pPr lvl="1"/>
            <a:r>
              <a:rPr lang="en-US" sz="1800" dirty="0" smtClean="0"/>
              <a:t>Option 1. Using the reserved Power Management bit (B12) in the FC field in the MAC header of the Probe Request (or Response) to indicate that it is a Simplified Probe Request (or Response)</a:t>
            </a:r>
          </a:p>
          <a:p>
            <a:pPr lvl="2"/>
            <a:r>
              <a:rPr lang="en-US" dirty="0" smtClean="0"/>
              <a:t>Then the Probe Request (or Response) Reference Information can be a field in the MAC header</a:t>
            </a:r>
          </a:p>
          <a:p>
            <a:pPr lvl="3"/>
            <a:r>
              <a:rPr lang="en-US" sz="1800" dirty="0" smtClean="0"/>
              <a:t>Pro: less overhead 	Con: requires changes in MAC header</a:t>
            </a:r>
          </a:p>
          <a:p>
            <a:pPr lvl="1"/>
            <a:r>
              <a:rPr lang="en-US" sz="1800" dirty="0" smtClean="0"/>
              <a:t>Option 2. Using the presence of the Probe Request (or Response) Reference IE in the frame body to indicate that it is a Simplified Probe Request (or Response)</a:t>
            </a:r>
          </a:p>
          <a:p>
            <a:pPr lvl="2"/>
            <a:r>
              <a:rPr lang="en-US" dirty="0" smtClean="0"/>
              <a:t>Then the Probe Request (or Response) Reference Information must be an IE in the frame body.</a:t>
            </a:r>
          </a:p>
          <a:p>
            <a:pPr lvl="3"/>
            <a:r>
              <a:rPr lang="en-US" sz="1800" dirty="0" smtClean="0"/>
              <a:t>Pro: more flexible	Con: slightly more overhead</a:t>
            </a:r>
          </a:p>
        </p:txBody>
      </p:sp>
      <p:sp>
        <p:nvSpPr>
          <p:cNvPr id="5" name="Slide Number Placeholder 4"/>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2677</TotalTime>
  <Words>1756</Words>
  <Application>Microsoft Office PowerPoint</Application>
  <PresentationFormat>On-screen Show (4:3)</PresentationFormat>
  <Paragraphs>192</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Reducing Overhead in Active Scanning</vt:lpstr>
      <vt:lpstr>Abstract</vt:lpstr>
      <vt:lpstr>Conformance w/ TGai PAR &amp; 5C </vt:lpstr>
      <vt:lpstr>Motivation</vt:lpstr>
      <vt:lpstr>Concept 1 – Simplified Probe Request by Referencing to a Received Probe Request (1)</vt:lpstr>
      <vt:lpstr>Concept 1 – Simplified Probe Request by Referencing to a Received Probe Request (2)</vt:lpstr>
      <vt:lpstr>Concept 2 – Simplified Probe Response by Referencing a Probe Response Sent Earlier (1)</vt:lpstr>
      <vt:lpstr>Concept 2 – Simplified Probe Response by Referencing a Probe Response Sent Earlier (2)</vt:lpstr>
      <vt:lpstr>Frame Format for the Simplified Probe Request (or Response) frame</vt:lpstr>
      <vt:lpstr>Analysis on Overhead</vt:lpstr>
      <vt:lpstr>Benefits</vt:lpstr>
      <vt:lpstr>Straw Poll 1</vt:lpstr>
      <vt:lpstr>Straw Poll 2</vt:lpstr>
      <vt:lpstr>Straw Poll 3</vt:lpstr>
      <vt:lpstr>Straw Poll 4</vt:lpstr>
      <vt:lpstr>Straw Poll 5</vt:lpstr>
      <vt:lpstr>Straw Poll 6</vt:lpstr>
      <vt:lpstr>Motion 1</vt:lpstr>
      <vt:lpstr>Motion 2</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175</cp:revision>
  <cp:lastPrinted>1998-02-10T13:28:06Z</cp:lastPrinted>
  <dcterms:created xsi:type="dcterms:W3CDTF">2011-11-01T05:42:00Z</dcterms:created>
  <dcterms:modified xsi:type="dcterms:W3CDTF">2012-07-06T23:09:13Z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