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09" r:id="rId2"/>
    <p:sldId id="410" r:id="rId3"/>
    <p:sldId id="405" r:id="rId4"/>
    <p:sldId id="411" r:id="rId5"/>
    <p:sldId id="413" r:id="rId6"/>
    <p:sldId id="408" r:id="rId7"/>
    <p:sldId id="412" r:id="rId8"/>
    <p:sldId id="416" r:id="rId9"/>
    <p:sldId id="417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94FF"/>
    <a:srgbClr val="FFFA46"/>
    <a:srgbClr val="FF717A"/>
    <a:srgbClr val="FFA2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17" autoAdjust="0"/>
    <p:restoredTop sz="92647" autoAdjust="0"/>
  </p:normalViewPr>
  <p:slideViewPr>
    <p:cSldViewPr>
      <p:cViewPr>
        <p:scale>
          <a:sx n="100" d="100"/>
          <a:sy n="100" d="100"/>
        </p:scale>
        <p:origin x="-70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796" y="-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73096469-19DD-486A-8BB2-DAF8BBB377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979488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Month Year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charset="0"/>
                <a:ea typeface="+mn-ea"/>
              </a:defRPr>
            </a:lvl5pPr>
          </a:lstStyle>
          <a:p>
            <a:pPr lvl="4"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369977F7-8B4B-4D23-A570-8BA4F46129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315955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18" charset="0"/>
              </a:rPr>
              <a:t>John Doe, Some Company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96E74E92-3797-4A2A-849A-8F52EB7D17DE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442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541474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4600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541474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76414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418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57840" y="6475413"/>
            <a:ext cx="68608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Qualcomm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E8674BB-66FF-41C7-B1F8-A31052B6A5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57840" y="6475413"/>
            <a:ext cx="68608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Qualcomm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F849415C-ECDB-492C-B7EB-181F051344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857840" y="6475413"/>
            <a:ext cx="6860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 smtClean="0"/>
              <a:t>Qualcomm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55D8987-562A-4CC7-AA9B-2A26DAF1BF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 dirty="0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altLang="ja-JP" sz="1800" b="1" dirty="0">
                <a:latin typeface="Times New Roman" charset="0"/>
                <a:ea typeface="+mn-ea"/>
              </a:rPr>
              <a:t>doc.: </a:t>
            </a:r>
            <a:r>
              <a:rPr lang="en-US" altLang="ja-JP" sz="1800" b="1" kern="1200" dirty="0" smtClean="0">
                <a:solidFill>
                  <a:schemeClr val="tx1"/>
                </a:solidFill>
                <a:latin typeface="Times New Roman" charset="0"/>
                <a:ea typeface="宋体" pitchFamily="2" charset="-122"/>
                <a:cs typeface="+mn-cs"/>
              </a:rPr>
              <a:t>IEEE </a:t>
            </a:r>
            <a:r>
              <a:rPr lang="en-US" altLang="ja-JP" sz="1800" b="1" kern="1200" dirty="0" smtClean="0">
                <a:solidFill>
                  <a:schemeClr val="tx1"/>
                </a:solidFill>
                <a:latin typeface="Times New Roman" charset="0"/>
                <a:ea typeface="宋体" pitchFamily="2" charset="-122"/>
                <a:cs typeface="+mn-cs"/>
              </a:rPr>
              <a:t>802.11-12/0789r2</a:t>
            </a:r>
            <a:endParaRPr lang="en-US" altLang="ja-JP" sz="1800" b="1" kern="1200" dirty="0">
              <a:solidFill>
                <a:schemeClr val="tx1"/>
              </a:solidFill>
              <a:latin typeface="Times New Roman" charset="0"/>
              <a:ea typeface="宋体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71035"/>
              </p:ext>
            </p:extLst>
          </p:nvPr>
        </p:nvGraphicFramePr>
        <p:xfrm>
          <a:off x="609600" y="2286000"/>
          <a:ext cx="7924800" cy="1066800"/>
        </p:xfrm>
        <a:graphic>
          <a:graphicData uri="http://schemas.openxmlformats.org/drawingml/2006/table">
            <a:tbl>
              <a:tblPr/>
              <a:tblGrid>
                <a:gridCol w="1584325"/>
                <a:gridCol w="1463675"/>
                <a:gridCol w="1752600"/>
                <a:gridCol w="1371600"/>
                <a:gridCol w="1752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Name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Affiliations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Address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Phone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email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George </a:t>
                      </a:r>
                      <a:r>
                        <a:rPr kumimoji="0" lang="en-US" altLang="ko-K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Cherian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Santosh</a:t>
                      </a: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Abraham</a:t>
                      </a:r>
                      <a:endParaRPr kumimoji="0" lang="zh-CN" altLang="zh-CN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Jouni</a:t>
                      </a: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Malinen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Qualcomm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/>
                        <a:t>5775 Morehouse Dr, San Diego, CA, USA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+1 (858)-651-6645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gcherian@qualcomm.com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sabraham@qualcomm.com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PMingLiU" pitchFamily="18" charset="-120"/>
                          <a:cs typeface="Times New Roman" pitchFamily="18" charset="0"/>
                        </a:rPr>
                        <a:t>jouni@qca.qualcomm.com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400" dirty="0">
                <a:ea typeface="MS PGothic" pitchFamily="34" charset="-128"/>
              </a:rPr>
              <a:t>Fast Authentication</a:t>
            </a:r>
            <a:r>
              <a:rPr lang="en-US" altLang="zh-CN" sz="2400" dirty="0">
                <a:ea typeface="宋体" pitchFamily="2" charset="-122"/>
              </a:rPr>
              <a:t> in </a:t>
            </a:r>
            <a:r>
              <a:rPr lang="en-US" altLang="zh-CN" sz="2400" dirty="0" err="1">
                <a:ea typeface="宋体" pitchFamily="2" charset="-122"/>
              </a:rPr>
              <a:t>TGai</a:t>
            </a:r>
            <a:r>
              <a:rPr lang="en-US" altLang="zh-CN" sz="2400" dirty="0">
                <a:ea typeface="宋体" pitchFamily="2" charset="-122"/>
              </a:rPr>
              <a:t> </a:t>
            </a:r>
            <a:r>
              <a:rPr lang="en-US" altLang="zh-CN" sz="2400" dirty="0" smtClean="0">
                <a:ea typeface="宋体" pitchFamily="2" charset="-122"/>
              </a:rPr>
              <a:t>: </a:t>
            </a:r>
            <a:r>
              <a:rPr lang="en-US" altLang="ja-JP" sz="2400" dirty="0" smtClean="0">
                <a:ea typeface="MS PGothic" pitchFamily="34" charset="-128"/>
              </a:rPr>
              <a:t>Updates to EAP-RP</a:t>
            </a:r>
          </a:p>
        </p:txBody>
      </p:sp>
      <p:sp>
        <p:nvSpPr>
          <p:cNvPr id="516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33400"/>
          </a:xfrm>
        </p:spPr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Date: 2012-07-16</a:t>
            </a:r>
          </a:p>
        </p:txBody>
      </p:sp>
      <p:sp>
        <p:nvSpPr>
          <p:cNvPr id="2088" name="日付プレースホルダ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2012</a:t>
            </a:r>
          </a:p>
        </p:txBody>
      </p:sp>
      <p:sp>
        <p:nvSpPr>
          <p:cNvPr id="5163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AD4FACCD-CD97-4575-A2CB-6C6311C724C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5164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altLang="ja-JP" sz="2000" b="1">
                <a:ea typeface="MS PGothic" pitchFamily="34" charset="-128"/>
              </a:rPr>
              <a:t>Authors:</a:t>
            </a:r>
            <a:endParaRPr lang="en-US" altLang="ja-JP" sz="2000">
              <a:ea typeface="MS PGothic" pitchFamily="34" charset="-128"/>
            </a:endParaRPr>
          </a:p>
        </p:txBody>
      </p:sp>
      <p:sp>
        <p:nvSpPr>
          <p:cNvPr id="1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819368" y="6475413"/>
            <a:ext cx="724557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Qualcomm,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2597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Updated options on EAP-RP (from 11/1160r9) for discussion (based on feedback received during </a:t>
            </a:r>
            <a:r>
              <a:rPr lang="en-US" smtClean="0"/>
              <a:t>last meeting)</a:t>
            </a:r>
            <a:endParaRPr lang="en-US" dirty="0" smtClean="0"/>
          </a:p>
          <a:p>
            <a:r>
              <a:rPr lang="en-US" dirty="0" smtClean="0"/>
              <a:t>What’s different from earlier proposal?</a:t>
            </a:r>
          </a:p>
          <a:p>
            <a:pPr lvl="1"/>
            <a:r>
              <a:rPr lang="en-US" dirty="0" smtClean="0"/>
              <a:t>Explicit unicast </a:t>
            </a:r>
            <a:r>
              <a:rPr lang="en-US" dirty="0" err="1" smtClean="0"/>
              <a:t>ANonce</a:t>
            </a:r>
            <a:endParaRPr lang="en-US" dirty="0" smtClean="0"/>
          </a:p>
          <a:p>
            <a:pPr lvl="1"/>
            <a:r>
              <a:rPr lang="en-US" dirty="0" smtClean="0"/>
              <a:t>Optional PFS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Qualcomm</a:t>
            </a:r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6050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382000" cy="304800"/>
          </a:xfrm>
        </p:spPr>
        <p:txBody>
          <a:bodyPr/>
          <a:lstStyle/>
          <a:p>
            <a:r>
              <a:rPr lang="en-US" sz="2000" dirty="0"/>
              <a:t>Option-1: </a:t>
            </a:r>
            <a:r>
              <a:rPr lang="en-US" sz="2000" dirty="0" smtClean="0"/>
              <a:t>Fast </a:t>
            </a:r>
            <a:r>
              <a:rPr lang="en-US" sz="2000" dirty="0"/>
              <a:t>Association for </a:t>
            </a:r>
            <a:r>
              <a:rPr lang="en-US" sz="2000" dirty="0" smtClean="0"/>
              <a:t>FILS [Deferred </a:t>
            </a:r>
            <a:r>
              <a:rPr lang="en-US" sz="2000" dirty="0" err="1" smtClean="0"/>
              <a:t>ANonce</a:t>
            </a:r>
            <a:r>
              <a:rPr lang="en-US" sz="2000" dirty="0" smtClean="0"/>
              <a:t>]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  <p:sp>
        <p:nvSpPr>
          <p:cNvPr id="8" name="コンテンツ プレースホルダ 6"/>
          <p:cNvSpPr>
            <a:spLocks noGrp="1"/>
          </p:cNvSpPr>
          <p:nvPr>
            <p:ph idx="1"/>
          </p:nvPr>
        </p:nvSpPr>
        <p:spPr>
          <a:xfrm>
            <a:off x="5638800" y="1295400"/>
            <a:ext cx="3352800" cy="4800600"/>
          </a:xfrm>
        </p:spPr>
        <p:txBody>
          <a:bodyPr/>
          <a:lstStyle/>
          <a:p>
            <a:r>
              <a:rPr lang="en-US" altLang="ja-JP" sz="1600" b="0" dirty="0" smtClean="0">
                <a:ea typeface="MS PGothic" pitchFamily="34" charset="-128"/>
              </a:rPr>
              <a:t>Sending </a:t>
            </a:r>
            <a:r>
              <a:rPr lang="en-US" altLang="ja-JP" sz="1600" b="0" dirty="0">
                <a:ea typeface="MS PGothic" pitchFamily="34" charset="-128"/>
              </a:rPr>
              <a:t>of </a:t>
            </a:r>
            <a:r>
              <a:rPr lang="en-US" altLang="ja-JP" sz="1600" b="0" dirty="0" err="1">
                <a:ea typeface="MS PGothic" pitchFamily="34" charset="-128"/>
              </a:rPr>
              <a:t>ANonce</a:t>
            </a:r>
            <a:r>
              <a:rPr lang="en-US" altLang="ja-JP" sz="1600" b="0" dirty="0">
                <a:ea typeface="MS PGothic" pitchFamily="34" charset="-128"/>
              </a:rPr>
              <a:t> to STA is deferred until </a:t>
            </a:r>
            <a:r>
              <a:rPr lang="en-US" altLang="ja-JP" sz="1600" b="0" dirty="0" smtClean="0">
                <a:ea typeface="MS PGothic" pitchFamily="34" charset="-128"/>
              </a:rPr>
              <a:t>step-7</a:t>
            </a:r>
            <a:endParaRPr lang="en-US" altLang="ja-JP" sz="1600" b="0" dirty="0">
              <a:ea typeface="MS PGothic" pitchFamily="34" charset="-128"/>
            </a:endParaRPr>
          </a:p>
          <a:p>
            <a:r>
              <a:rPr lang="en-US" altLang="ja-JP" sz="1600" b="0" dirty="0" smtClean="0">
                <a:ea typeface="MS PGothic" pitchFamily="34" charset="-128"/>
              </a:rPr>
              <a:t>Step-2: STA generates </a:t>
            </a:r>
            <a:r>
              <a:rPr lang="en-US" altLang="ja-JP" sz="1600" b="0" dirty="0" err="1" smtClean="0">
                <a:ea typeface="MS PGothic" pitchFamily="34" charset="-128"/>
              </a:rPr>
              <a:t>rMSK</a:t>
            </a:r>
            <a:r>
              <a:rPr lang="en-US" altLang="ja-JP" sz="1600" b="0" dirty="0" smtClean="0">
                <a:ea typeface="MS PGothic" pitchFamily="34" charset="-128"/>
              </a:rPr>
              <a:t> based on </a:t>
            </a:r>
            <a:r>
              <a:rPr lang="en-US" altLang="ja-JP" sz="1600" b="0" dirty="0">
                <a:ea typeface="MS PGothic" pitchFamily="34" charset="-128"/>
              </a:rPr>
              <a:t>[RFC 5296</a:t>
            </a:r>
            <a:r>
              <a:rPr lang="en-US" altLang="ja-JP" sz="1600" b="0" dirty="0" smtClean="0">
                <a:ea typeface="MS PGothic" pitchFamily="34" charset="-128"/>
              </a:rPr>
              <a:t>]</a:t>
            </a:r>
            <a:endParaRPr lang="en-US" altLang="ja-JP" sz="1600" b="0" dirty="0">
              <a:ea typeface="MS PGothic" pitchFamily="34" charset="-128"/>
            </a:endParaRPr>
          </a:p>
          <a:p>
            <a:pPr>
              <a:buNone/>
            </a:pPr>
            <a:r>
              <a:rPr lang="en-US" sz="1600" dirty="0">
                <a:ea typeface="MS PGothic" pitchFamily="34" charset="-128"/>
              </a:rPr>
              <a:t>	</a:t>
            </a:r>
            <a:r>
              <a:rPr lang="en-US" sz="1600" dirty="0" err="1"/>
              <a:t>rMSK</a:t>
            </a:r>
            <a:r>
              <a:rPr lang="en-US" sz="1600" dirty="0"/>
              <a:t> = KDF (K, S), where K = </a:t>
            </a:r>
            <a:r>
              <a:rPr lang="en-US" sz="1600" dirty="0" err="1"/>
              <a:t>rRK</a:t>
            </a:r>
            <a:r>
              <a:rPr lang="en-US" sz="1600" dirty="0"/>
              <a:t> and</a:t>
            </a:r>
          </a:p>
          <a:p>
            <a:pPr>
              <a:buNone/>
            </a:pPr>
            <a:r>
              <a:rPr lang="en-US" sz="1600" dirty="0"/>
              <a:t>	S = </a:t>
            </a:r>
            <a:r>
              <a:rPr lang="en-US" sz="1600" dirty="0" err="1"/>
              <a:t>rMSK</a:t>
            </a:r>
            <a:r>
              <a:rPr lang="en-US" sz="1600" dirty="0"/>
              <a:t> label | "\0" | SEQ | length</a:t>
            </a:r>
          </a:p>
          <a:p>
            <a:r>
              <a:rPr lang="en-US" altLang="ja-JP" sz="1600" b="0" dirty="0">
                <a:ea typeface="MS PGothic" pitchFamily="34" charset="-128"/>
              </a:rPr>
              <a:t>AP generates PTK at step-6</a:t>
            </a:r>
          </a:p>
          <a:p>
            <a:r>
              <a:rPr lang="en-US" altLang="ja-JP" sz="1600" b="0" dirty="0" smtClean="0">
                <a:ea typeface="MS PGothic" pitchFamily="34" charset="-128"/>
              </a:rPr>
              <a:t>IP-</a:t>
            </a:r>
            <a:r>
              <a:rPr lang="en-US" altLang="ja-JP" sz="1600" b="0" dirty="0" err="1" smtClean="0">
                <a:ea typeface="MS PGothic" pitchFamily="34" charset="-128"/>
              </a:rPr>
              <a:t>addr</a:t>
            </a:r>
            <a:r>
              <a:rPr lang="en-US" altLang="ja-JP" sz="1600" b="0" dirty="0" smtClean="0">
                <a:ea typeface="MS PGothic" pitchFamily="34" charset="-128"/>
              </a:rPr>
              <a:t> assignment </a:t>
            </a:r>
            <a:r>
              <a:rPr lang="en-US" altLang="ja-JP" sz="1600" b="0" dirty="0" err="1" smtClean="0">
                <a:ea typeface="MS PGothic" pitchFamily="34" charset="-128"/>
              </a:rPr>
              <a:t>req</a:t>
            </a:r>
            <a:r>
              <a:rPr lang="en-US" altLang="ja-JP" sz="1600" b="0" dirty="0" smtClean="0">
                <a:ea typeface="MS PGothic" pitchFamily="34" charset="-128"/>
              </a:rPr>
              <a:t> sent at step-9</a:t>
            </a:r>
            <a:endParaRPr lang="en-US" altLang="ja-JP" sz="1600" b="0" dirty="0">
              <a:ea typeface="MS PGothic" pitchFamily="34" charset="-128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ja-JP" dirty="0"/>
              <a:t>July 2012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9440779"/>
              </p:ext>
            </p:extLst>
          </p:nvPr>
        </p:nvGraphicFramePr>
        <p:xfrm>
          <a:off x="152400" y="1143000"/>
          <a:ext cx="5395468" cy="492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97" name="Visio" r:id="rId4" imgW="7270290" imgH="6652314" progId="Visio.Drawing.11">
                  <p:embed/>
                </p:oleObj>
              </mc:Choice>
              <mc:Fallback>
                <p:oleObj name="Visio" r:id="rId4" imgW="7270290" imgH="6652314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400" y="1143000"/>
                        <a:ext cx="5395468" cy="4924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57840" y="6475413"/>
            <a:ext cx="68608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Qualcomm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8343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 smtClean="0"/>
              <a:t>Option-2: </a:t>
            </a:r>
            <a:r>
              <a:rPr lang="en-US" sz="2400" dirty="0"/>
              <a:t>Fast Association for FILS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Qualcomm</a:t>
            </a:r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5879438"/>
              </p:ext>
            </p:extLst>
          </p:nvPr>
        </p:nvGraphicFramePr>
        <p:xfrm>
          <a:off x="457200" y="1219200"/>
          <a:ext cx="4953000" cy="52766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67" name="Visio" r:id="rId4" imgW="7270290" imgH="7744364" progId="Visio.Drawing.11">
                  <p:embed/>
                </p:oleObj>
              </mc:Choice>
              <mc:Fallback>
                <p:oleObj name="Visio" r:id="rId4" imgW="7270290" imgH="7744364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7200" y="1219200"/>
                        <a:ext cx="4953000" cy="52766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コンテンツ プレースホルダ 6"/>
          <p:cNvSpPr>
            <a:spLocks noGrp="1"/>
          </p:cNvSpPr>
          <p:nvPr>
            <p:ph idx="1"/>
          </p:nvPr>
        </p:nvSpPr>
        <p:spPr>
          <a:xfrm>
            <a:off x="5486400" y="1143000"/>
            <a:ext cx="3505200" cy="5257800"/>
          </a:xfrm>
        </p:spPr>
        <p:txBody>
          <a:bodyPr/>
          <a:lstStyle/>
          <a:p>
            <a:pPr marL="0" indent="0">
              <a:buNone/>
            </a:pPr>
            <a:endParaRPr lang="en-US" altLang="ja-JP" sz="1200" b="0" dirty="0" smtClean="0">
              <a:ea typeface="MS PGothic" pitchFamily="34" charset="-128"/>
            </a:endParaRPr>
          </a:p>
          <a:p>
            <a:r>
              <a:rPr lang="en-US" altLang="ja-JP" sz="1200" b="0" dirty="0" smtClean="0">
                <a:ea typeface="MS PGothic" pitchFamily="34" charset="-128"/>
              </a:rPr>
              <a:t>[step-3] STA generates </a:t>
            </a:r>
            <a:r>
              <a:rPr lang="en-US" altLang="ja-JP" sz="1200" b="0" dirty="0" err="1" smtClean="0">
                <a:ea typeface="MS PGothic" pitchFamily="34" charset="-128"/>
              </a:rPr>
              <a:t>rMSK</a:t>
            </a:r>
            <a:r>
              <a:rPr lang="en-US" altLang="ja-JP" sz="1200" b="0" dirty="0" smtClean="0">
                <a:ea typeface="MS PGothic" pitchFamily="34" charset="-128"/>
              </a:rPr>
              <a:t> based on [RFC 5296]</a:t>
            </a:r>
          </a:p>
          <a:p>
            <a:pPr>
              <a:buNone/>
            </a:pPr>
            <a:r>
              <a:rPr lang="en-US" sz="1200" dirty="0" smtClean="0">
                <a:ea typeface="MS PGothic" pitchFamily="34" charset="-128"/>
              </a:rPr>
              <a:t>	</a:t>
            </a:r>
            <a:r>
              <a:rPr lang="en-US" sz="1200" dirty="0" err="1" smtClean="0"/>
              <a:t>rMSK</a:t>
            </a:r>
            <a:r>
              <a:rPr lang="en-US" sz="1200" dirty="0" smtClean="0"/>
              <a:t> = KDF (K, S), where K = </a:t>
            </a:r>
            <a:r>
              <a:rPr lang="en-US" sz="1200" dirty="0" err="1" smtClean="0"/>
              <a:t>rRK</a:t>
            </a:r>
            <a:r>
              <a:rPr lang="en-US" sz="1200" dirty="0" smtClean="0"/>
              <a:t> and</a:t>
            </a:r>
          </a:p>
          <a:p>
            <a:pPr>
              <a:buNone/>
            </a:pPr>
            <a:r>
              <a:rPr lang="en-US" sz="1200" dirty="0" smtClean="0"/>
              <a:t>	S = </a:t>
            </a:r>
            <a:r>
              <a:rPr lang="en-US" sz="1200" dirty="0" err="1" smtClean="0"/>
              <a:t>rMSK</a:t>
            </a:r>
            <a:r>
              <a:rPr lang="en-US" sz="1200" dirty="0" smtClean="0"/>
              <a:t> label | "\0" | SEQ | length</a:t>
            </a:r>
          </a:p>
          <a:p>
            <a:r>
              <a:rPr lang="en-US" sz="1200" b="0" dirty="0" smtClean="0"/>
              <a:t>[step-3a] PTK is generated using </a:t>
            </a:r>
            <a:r>
              <a:rPr lang="en-US" sz="1200" b="0" dirty="0" err="1" smtClean="0"/>
              <a:t>rMSK</a:t>
            </a:r>
            <a:r>
              <a:rPr lang="en-US" sz="1200" b="0" dirty="0" smtClean="0"/>
              <a:t>, </a:t>
            </a:r>
            <a:r>
              <a:rPr lang="en-US" sz="1200" b="0" dirty="0" err="1" smtClean="0"/>
              <a:t>ANonce</a:t>
            </a:r>
            <a:r>
              <a:rPr lang="en-US" sz="1200" b="0" dirty="0" smtClean="0"/>
              <a:t> &amp; </a:t>
            </a:r>
            <a:r>
              <a:rPr lang="en-US" sz="1200" b="0" dirty="0" err="1" smtClean="0"/>
              <a:t>SNonce</a:t>
            </a:r>
            <a:endParaRPr lang="en-US" sz="1200" b="0" dirty="0" smtClean="0"/>
          </a:p>
          <a:p>
            <a:pPr marL="0" indent="0">
              <a:buNone/>
            </a:pPr>
            <a:endParaRPr lang="en-US" altLang="ja-JP" sz="1200" b="0" dirty="0" smtClean="0">
              <a:ea typeface="MS PGothic" pitchFamily="34" charset="-128"/>
            </a:endParaRPr>
          </a:p>
          <a:p>
            <a:pPr marL="0" indent="0">
              <a:buNone/>
            </a:pPr>
            <a:r>
              <a:rPr lang="en-US" altLang="ja-JP" sz="1200" dirty="0" smtClean="0">
                <a:ea typeface="MS PGothic" pitchFamily="34" charset="-128"/>
              </a:rPr>
              <a:t>Key Confirmation:</a:t>
            </a:r>
          </a:p>
          <a:p>
            <a:r>
              <a:rPr lang="en-US" altLang="ja-JP" sz="1200" b="0" dirty="0" smtClean="0">
                <a:ea typeface="MS PGothic" pitchFamily="34" charset="-128"/>
              </a:rPr>
              <a:t>[step-4]: </a:t>
            </a:r>
            <a:r>
              <a:rPr lang="en-US" altLang="ja-JP" sz="1200" b="0" dirty="0" smtClean="0">
                <a:solidFill>
                  <a:srgbClr val="000000"/>
                </a:solidFill>
              </a:rPr>
              <a:t>STA applies message integrity on the combined payload that include EAP-Re-Auth, DHCP-Discover &amp; </a:t>
            </a:r>
            <a:r>
              <a:rPr lang="en-US" altLang="ja-JP" sz="1200" b="0" dirty="0" err="1" smtClean="0">
                <a:solidFill>
                  <a:srgbClr val="000000"/>
                </a:solidFill>
              </a:rPr>
              <a:t>Snonce</a:t>
            </a:r>
            <a:r>
              <a:rPr lang="en-US" altLang="ja-JP" sz="1200" b="0" dirty="0" smtClean="0">
                <a:solidFill>
                  <a:srgbClr val="000000"/>
                </a:solidFill>
              </a:rPr>
              <a:t> using KCK</a:t>
            </a:r>
          </a:p>
          <a:p>
            <a:pPr lvl="0"/>
            <a:r>
              <a:rPr lang="en-US" altLang="ja-JP" sz="1200" b="0" dirty="0" smtClean="0">
                <a:solidFill>
                  <a:srgbClr val="000000"/>
                </a:solidFill>
                <a:ea typeface="MS PGothic" pitchFamily="34" charset="-128"/>
              </a:rPr>
              <a:t>[step 8b] AP verifies &amp; performs message integrity check for DHCP &amp; </a:t>
            </a:r>
            <a:r>
              <a:rPr lang="en-US" altLang="ja-JP" sz="1200" b="0" dirty="0" err="1" smtClean="0">
                <a:solidFill>
                  <a:srgbClr val="000000"/>
                </a:solidFill>
                <a:ea typeface="MS PGothic" pitchFamily="34" charset="-128"/>
              </a:rPr>
              <a:t>SNonce</a:t>
            </a:r>
            <a:r>
              <a:rPr lang="en-US" altLang="ja-JP" sz="1200" b="0" dirty="0" smtClean="0">
                <a:solidFill>
                  <a:srgbClr val="000000"/>
                </a:solidFill>
                <a:ea typeface="MS PGothic" pitchFamily="34" charset="-128"/>
              </a:rPr>
              <a:t> and decrypt DHCP</a:t>
            </a:r>
            <a:endParaRPr lang="en-US" altLang="ja-JP" sz="1200" b="0" dirty="0" smtClean="0"/>
          </a:p>
        </p:txBody>
      </p:sp>
      <p:sp>
        <p:nvSpPr>
          <p:cNvPr id="8" name="Date Placeholder 3"/>
          <p:cNvSpPr txBox="1">
            <a:spLocks/>
          </p:cNvSpPr>
          <p:nvPr/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9905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between Option 1 &amp;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Option-1 is cleaner from messaging standpoint</a:t>
            </a:r>
          </a:p>
          <a:p>
            <a:pPr lvl="1"/>
            <a:r>
              <a:rPr lang="en-US" dirty="0" smtClean="0"/>
              <a:t>IP address assignment request initiated after EAP-RP signaling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Option-2  enables </a:t>
            </a:r>
            <a:r>
              <a:rPr lang="en-US" dirty="0" err="1" smtClean="0"/>
              <a:t>ANonce</a:t>
            </a:r>
            <a:r>
              <a:rPr lang="en-US" dirty="0" smtClean="0"/>
              <a:t> filtering that can be applied at AP before forwarding packets to AS</a:t>
            </a:r>
          </a:p>
          <a:p>
            <a:pPr lvl="1"/>
            <a:r>
              <a:rPr lang="en-US" dirty="0" smtClean="0"/>
              <a:t>May help reduce the likelihood of </a:t>
            </a:r>
            <a:r>
              <a:rPr lang="en-US" dirty="0" err="1" smtClean="0"/>
              <a:t>DoS</a:t>
            </a:r>
            <a:r>
              <a:rPr lang="en-US" dirty="0" smtClean="0"/>
              <a:t> attack on AS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Qualcomm</a:t>
            </a:r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8035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382000" cy="304800"/>
          </a:xfrm>
        </p:spPr>
        <p:txBody>
          <a:bodyPr/>
          <a:lstStyle/>
          <a:p>
            <a:r>
              <a:rPr lang="en-US" sz="2000" dirty="0"/>
              <a:t>PFS addition (based on </a:t>
            </a:r>
            <a:r>
              <a:rPr lang="en-US" sz="2000" dirty="0" smtClean="0"/>
              <a:t>option-1)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  <p:sp>
        <p:nvSpPr>
          <p:cNvPr id="8" name="コンテンツ プレースホルダ 6"/>
          <p:cNvSpPr>
            <a:spLocks noGrp="1"/>
          </p:cNvSpPr>
          <p:nvPr>
            <p:ph idx="1"/>
          </p:nvPr>
        </p:nvSpPr>
        <p:spPr>
          <a:xfrm>
            <a:off x="5638800" y="1295400"/>
            <a:ext cx="3352800" cy="4800600"/>
          </a:xfrm>
        </p:spPr>
        <p:txBody>
          <a:bodyPr/>
          <a:lstStyle/>
          <a:p>
            <a:r>
              <a:rPr lang="en-CA" sz="1600" b="0" dirty="0" err="1" smtClean="0"/>
              <a:t>PublicKeys</a:t>
            </a:r>
            <a:r>
              <a:rPr lang="en-CA" sz="1600" b="0" dirty="0" smtClean="0"/>
              <a:t> are</a:t>
            </a:r>
            <a:r>
              <a:rPr lang="en-CA" sz="1600" b="0" dirty="0"/>
              <a:t> </a:t>
            </a:r>
            <a:r>
              <a:rPr lang="en-CA" sz="1600" b="0" dirty="0" smtClean="0"/>
              <a:t>assumed to be </a:t>
            </a:r>
            <a:r>
              <a:rPr lang="en-CA" sz="1600" b="0" dirty="0"/>
              <a:t>ephemeral </a:t>
            </a:r>
            <a:r>
              <a:rPr lang="en-CA" sz="1600" b="0" dirty="0" err="1"/>
              <a:t>Diffie</a:t>
            </a:r>
            <a:r>
              <a:rPr lang="en-CA" sz="1600" b="0" dirty="0"/>
              <a:t> Hellman (DHE) public keys </a:t>
            </a:r>
            <a:endParaRPr lang="en-US" altLang="ja-JP" sz="1600" b="0" dirty="0" smtClean="0">
              <a:ea typeface="MS PGothic" pitchFamily="34" charset="-128"/>
            </a:endParaRPr>
          </a:p>
          <a:p>
            <a:r>
              <a:rPr lang="en-US" altLang="ja-JP" sz="1600" b="0" dirty="0" smtClean="0">
                <a:ea typeface="MS PGothic" pitchFamily="34" charset="-128"/>
              </a:rPr>
              <a:t>Public </a:t>
            </a:r>
            <a:r>
              <a:rPr lang="en-US" altLang="ja-JP" sz="1600" b="0" dirty="0">
                <a:ea typeface="MS PGothic" pitchFamily="34" charset="-128"/>
              </a:rPr>
              <a:t>Key of STA: K</a:t>
            </a:r>
            <a:r>
              <a:rPr lang="en-US" altLang="ja-JP" sz="1600" b="0" baseline="-25000" dirty="0">
                <a:ea typeface="MS PGothic" pitchFamily="34" charset="-128"/>
              </a:rPr>
              <a:t>STA-pub </a:t>
            </a:r>
            <a:r>
              <a:rPr lang="en-US" altLang="ja-JP" sz="1600" b="0" dirty="0">
                <a:ea typeface="MS PGothic" pitchFamily="34" charset="-128"/>
              </a:rPr>
              <a:t>sent at step-3</a:t>
            </a:r>
          </a:p>
          <a:p>
            <a:r>
              <a:rPr lang="en-US" altLang="ja-JP" sz="1600" b="0" dirty="0">
                <a:ea typeface="MS PGothic" pitchFamily="34" charset="-128"/>
              </a:rPr>
              <a:t>Public Key of AP: K</a:t>
            </a:r>
            <a:r>
              <a:rPr lang="en-US" altLang="ja-JP" sz="1600" b="0" baseline="-25000" dirty="0">
                <a:ea typeface="MS PGothic" pitchFamily="34" charset="-128"/>
              </a:rPr>
              <a:t>AP-pub </a:t>
            </a:r>
            <a:r>
              <a:rPr lang="en-US" altLang="ja-JP" sz="1600" b="0" dirty="0">
                <a:ea typeface="MS PGothic" pitchFamily="34" charset="-128"/>
              </a:rPr>
              <a:t>sent at </a:t>
            </a:r>
            <a:r>
              <a:rPr lang="en-US" altLang="ja-JP" sz="1600" b="0" dirty="0" smtClean="0">
                <a:ea typeface="MS PGothic" pitchFamily="34" charset="-128"/>
              </a:rPr>
              <a:t>step-7</a:t>
            </a:r>
            <a:endParaRPr lang="en-US" altLang="ja-JP" sz="1600" b="0" dirty="0">
              <a:ea typeface="MS PGothic" pitchFamily="34" charset="-128"/>
            </a:endParaRPr>
          </a:p>
          <a:p>
            <a:r>
              <a:rPr lang="en-US" altLang="ja-JP" sz="1600" b="0" dirty="0">
                <a:ea typeface="MS PGothic" pitchFamily="34" charset="-128"/>
              </a:rPr>
              <a:t>Shared Key : K</a:t>
            </a:r>
            <a:r>
              <a:rPr lang="en-US" altLang="ja-JP" sz="1600" b="0" baseline="-25000" dirty="0">
                <a:ea typeface="MS PGothic" pitchFamily="34" charset="-128"/>
              </a:rPr>
              <a:t>SA </a:t>
            </a:r>
            <a:r>
              <a:rPr lang="en-US" altLang="ja-JP" sz="1600" b="0" dirty="0">
                <a:ea typeface="MS PGothic" pitchFamily="34" charset="-128"/>
              </a:rPr>
              <a:t>generated by AP at step-6</a:t>
            </a:r>
          </a:p>
          <a:p>
            <a:r>
              <a:rPr lang="en-US" altLang="ja-JP" sz="1600" b="0" dirty="0">
                <a:ea typeface="MS PGothic" pitchFamily="34" charset="-128"/>
              </a:rPr>
              <a:t>Shared Key : K</a:t>
            </a:r>
            <a:r>
              <a:rPr lang="en-US" altLang="ja-JP" sz="1600" b="0" baseline="-25000" dirty="0">
                <a:ea typeface="MS PGothic" pitchFamily="34" charset="-128"/>
              </a:rPr>
              <a:t>SA </a:t>
            </a:r>
            <a:r>
              <a:rPr lang="en-US" altLang="ja-JP" sz="1600" b="0" dirty="0">
                <a:ea typeface="MS PGothic" pitchFamily="34" charset="-128"/>
              </a:rPr>
              <a:t>generated by STA at </a:t>
            </a:r>
            <a:r>
              <a:rPr lang="en-US" altLang="ja-JP" sz="1600" b="0" dirty="0" smtClean="0">
                <a:ea typeface="MS PGothic" pitchFamily="34" charset="-128"/>
              </a:rPr>
              <a:t>step-8</a:t>
            </a:r>
          </a:p>
          <a:p>
            <a:r>
              <a:rPr lang="en-US" altLang="ja-JP" sz="1600" b="0" dirty="0" smtClean="0">
                <a:ea typeface="MS PGothic" pitchFamily="34" charset="-128"/>
              </a:rPr>
              <a:t>Computation of PTK includes </a:t>
            </a:r>
            <a:r>
              <a:rPr lang="en-US" altLang="ja-JP" sz="1600" b="0" dirty="0" err="1" smtClean="0">
                <a:ea typeface="MS PGothic" pitchFamily="34" charset="-128"/>
              </a:rPr>
              <a:t>rMSK</a:t>
            </a:r>
            <a:r>
              <a:rPr lang="en-US" altLang="ja-JP" sz="1600" b="0" dirty="0" smtClean="0">
                <a:ea typeface="MS PGothic" pitchFamily="34" charset="-128"/>
              </a:rPr>
              <a:t>, </a:t>
            </a:r>
            <a:r>
              <a:rPr lang="en-US" altLang="ja-JP" sz="1600" b="0" dirty="0" err="1" smtClean="0">
                <a:ea typeface="MS PGothic" pitchFamily="34" charset="-128"/>
              </a:rPr>
              <a:t>Snonce</a:t>
            </a:r>
            <a:r>
              <a:rPr lang="en-US" altLang="ja-JP" sz="1600" b="0" dirty="0" smtClean="0">
                <a:ea typeface="MS PGothic" pitchFamily="34" charset="-128"/>
              </a:rPr>
              <a:t>, </a:t>
            </a:r>
            <a:r>
              <a:rPr lang="en-US" altLang="ja-JP" sz="1600" b="0" dirty="0" err="1" smtClean="0">
                <a:ea typeface="MS PGothic" pitchFamily="34" charset="-128"/>
              </a:rPr>
              <a:t>Anonce</a:t>
            </a:r>
            <a:r>
              <a:rPr lang="en-US" altLang="ja-JP" sz="1600" b="0" dirty="0" smtClean="0">
                <a:ea typeface="MS PGothic" pitchFamily="34" charset="-128"/>
              </a:rPr>
              <a:t> &amp; K</a:t>
            </a:r>
            <a:r>
              <a:rPr lang="en-US" altLang="ja-JP" sz="1600" b="0" baseline="-25000" dirty="0" smtClean="0">
                <a:ea typeface="MS PGothic" pitchFamily="34" charset="-128"/>
              </a:rPr>
              <a:t>SA </a:t>
            </a:r>
            <a:endParaRPr lang="en-US" altLang="ja-JP" sz="1600" b="0" dirty="0">
              <a:ea typeface="MS PGothic" pitchFamily="34" charset="-128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ja-JP" dirty="0"/>
              <a:t>July 2012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7866254"/>
              </p:ext>
            </p:extLst>
          </p:nvPr>
        </p:nvGraphicFramePr>
        <p:xfrm>
          <a:off x="90932" y="1143000"/>
          <a:ext cx="5395468" cy="492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5" name="Visio" r:id="rId4" imgW="7270290" imgH="6652314" progId="Visio.Drawing.11">
                  <p:embed/>
                </p:oleObj>
              </mc:Choice>
              <mc:Fallback>
                <p:oleObj name="Visio" r:id="rId4" imgW="7270290" imgH="6652314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0932" y="1143000"/>
                        <a:ext cx="5395468" cy="4924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48600" y="6475413"/>
            <a:ext cx="68608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Qualcomm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1931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/>
              <a:t>PFS addition (based on </a:t>
            </a:r>
            <a:r>
              <a:rPr lang="en-US" sz="2400" dirty="0" smtClean="0"/>
              <a:t>option-2)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Qualcomm</a:t>
            </a:r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6467389"/>
              </p:ext>
            </p:extLst>
          </p:nvPr>
        </p:nvGraphicFramePr>
        <p:xfrm>
          <a:off x="457200" y="1219200"/>
          <a:ext cx="4953000" cy="52766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90" name="Visio" r:id="rId4" imgW="7270290" imgH="7744364" progId="Visio.Drawing.11">
                  <p:embed/>
                </p:oleObj>
              </mc:Choice>
              <mc:Fallback>
                <p:oleObj name="Visio" r:id="rId4" imgW="7270290" imgH="7744364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7200" y="1219200"/>
                        <a:ext cx="4953000" cy="52766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コンテンツ プレースホルダ 6"/>
          <p:cNvSpPr>
            <a:spLocks noGrp="1"/>
          </p:cNvSpPr>
          <p:nvPr>
            <p:ph idx="1"/>
          </p:nvPr>
        </p:nvSpPr>
        <p:spPr>
          <a:xfrm>
            <a:off x="5486400" y="1143000"/>
            <a:ext cx="3505200" cy="5257800"/>
          </a:xfrm>
        </p:spPr>
        <p:txBody>
          <a:bodyPr/>
          <a:lstStyle/>
          <a:p>
            <a:r>
              <a:rPr lang="en-CA" sz="1400" b="0" dirty="0" err="1"/>
              <a:t>PublicKeys</a:t>
            </a:r>
            <a:r>
              <a:rPr lang="en-CA" sz="1400" b="0" dirty="0"/>
              <a:t> are assumed to be ephemeral </a:t>
            </a:r>
            <a:r>
              <a:rPr lang="en-CA" sz="1400" b="0" dirty="0" err="1"/>
              <a:t>Diffie</a:t>
            </a:r>
            <a:r>
              <a:rPr lang="en-CA" sz="1400" b="0" dirty="0"/>
              <a:t> Hellman (DHE) public keys </a:t>
            </a:r>
            <a:endParaRPr lang="en-US" altLang="ja-JP" sz="1400" b="0" dirty="0">
              <a:ea typeface="MS PGothic" pitchFamily="34" charset="-128"/>
            </a:endParaRPr>
          </a:p>
          <a:p>
            <a:r>
              <a:rPr lang="en-US" altLang="ja-JP" sz="1400" b="0" dirty="0" smtClean="0">
                <a:ea typeface="MS PGothic" pitchFamily="34" charset="-128"/>
              </a:rPr>
              <a:t>Public </a:t>
            </a:r>
            <a:r>
              <a:rPr lang="en-US" altLang="ja-JP" sz="1400" b="0" dirty="0">
                <a:ea typeface="MS PGothic" pitchFamily="34" charset="-128"/>
              </a:rPr>
              <a:t>Key of STA: K</a:t>
            </a:r>
            <a:r>
              <a:rPr lang="en-US" altLang="ja-JP" sz="1400" b="0" baseline="-25000" dirty="0">
                <a:ea typeface="MS PGothic" pitchFamily="34" charset="-128"/>
              </a:rPr>
              <a:t>STA-pub </a:t>
            </a:r>
            <a:r>
              <a:rPr lang="en-US" altLang="ja-JP" sz="1400" b="0" dirty="0">
                <a:ea typeface="MS PGothic" pitchFamily="34" charset="-128"/>
              </a:rPr>
              <a:t>sent at </a:t>
            </a:r>
            <a:r>
              <a:rPr lang="en-US" altLang="ja-JP" sz="1400" b="0" dirty="0" smtClean="0">
                <a:ea typeface="MS PGothic" pitchFamily="34" charset="-128"/>
              </a:rPr>
              <a:t>step-2a</a:t>
            </a:r>
            <a:endParaRPr lang="en-US" altLang="ja-JP" sz="1400" b="0" dirty="0">
              <a:ea typeface="MS PGothic" pitchFamily="34" charset="-128"/>
            </a:endParaRPr>
          </a:p>
          <a:p>
            <a:r>
              <a:rPr lang="en-US" altLang="ja-JP" sz="1400" b="0" dirty="0">
                <a:ea typeface="MS PGothic" pitchFamily="34" charset="-128"/>
              </a:rPr>
              <a:t>Public Key of AP: K</a:t>
            </a:r>
            <a:r>
              <a:rPr lang="en-US" altLang="ja-JP" sz="1400" b="0" baseline="-25000" dirty="0">
                <a:ea typeface="MS PGothic" pitchFamily="34" charset="-128"/>
              </a:rPr>
              <a:t>AP-pub </a:t>
            </a:r>
            <a:r>
              <a:rPr lang="en-US" altLang="ja-JP" sz="1400" b="0" dirty="0">
                <a:ea typeface="MS PGothic" pitchFamily="34" charset="-128"/>
              </a:rPr>
              <a:t>sent at </a:t>
            </a:r>
            <a:r>
              <a:rPr lang="en-US" altLang="ja-JP" sz="1400" b="0" dirty="0" smtClean="0">
                <a:ea typeface="MS PGothic" pitchFamily="34" charset="-128"/>
              </a:rPr>
              <a:t>step-2b</a:t>
            </a:r>
            <a:endParaRPr lang="en-US" altLang="ja-JP" sz="1400" b="0" dirty="0">
              <a:ea typeface="MS PGothic" pitchFamily="34" charset="-128"/>
            </a:endParaRPr>
          </a:p>
          <a:p>
            <a:r>
              <a:rPr lang="en-US" altLang="ja-JP" sz="1400" b="0" dirty="0">
                <a:ea typeface="MS PGothic" pitchFamily="34" charset="-128"/>
              </a:rPr>
              <a:t>Shared Key : K</a:t>
            </a:r>
            <a:r>
              <a:rPr lang="en-US" altLang="ja-JP" sz="1400" b="0" baseline="-25000" dirty="0">
                <a:ea typeface="MS PGothic" pitchFamily="34" charset="-128"/>
              </a:rPr>
              <a:t>SA </a:t>
            </a:r>
            <a:r>
              <a:rPr lang="en-US" altLang="ja-JP" sz="1400" b="0" dirty="0">
                <a:ea typeface="MS PGothic" pitchFamily="34" charset="-128"/>
              </a:rPr>
              <a:t>generated by AP at </a:t>
            </a:r>
            <a:r>
              <a:rPr lang="en-US" altLang="ja-JP" sz="1400" b="0" dirty="0" smtClean="0">
                <a:ea typeface="MS PGothic" pitchFamily="34" charset="-128"/>
              </a:rPr>
              <a:t>step-8a</a:t>
            </a:r>
            <a:endParaRPr lang="en-US" altLang="ja-JP" sz="1400" b="0" dirty="0">
              <a:ea typeface="MS PGothic" pitchFamily="34" charset="-128"/>
            </a:endParaRPr>
          </a:p>
          <a:p>
            <a:r>
              <a:rPr lang="en-US" altLang="ja-JP" sz="1400" b="0" dirty="0">
                <a:ea typeface="MS PGothic" pitchFamily="34" charset="-128"/>
              </a:rPr>
              <a:t>Shared Key : K</a:t>
            </a:r>
            <a:r>
              <a:rPr lang="en-US" altLang="ja-JP" sz="1400" b="0" baseline="-25000" dirty="0">
                <a:ea typeface="MS PGothic" pitchFamily="34" charset="-128"/>
              </a:rPr>
              <a:t>SA </a:t>
            </a:r>
            <a:r>
              <a:rPr lang="en-US" altLang="ja-JP" sz="1400" b="0" dirty="0">
                <a:ea typeface="MS PGothic" pitchFamily="34" charset="-128"/>
              </a:rPr>
              <a:t>generated by STA at </a:t>
            </a:r>
            <a:r>
              <a:rPr lang="en-US" altLang="ja-JP" sz="1400" b="0" dirty="0" smtClean="0">
                <a:ea typeface="MS PGothic" pitchFamily="34" charset="-128"/>
              </a:rPr>
              <a:t>step-3a</a:t>
            </a:r>
          </a:p>
          <a:p>
            <a:r>
              <a:rPr lang="en-US" altLang="ja-JP" sz="1400" b="0" dirty="0" smtClean="0">
                <a:ea typeface="MS PGothic" pitchFamily="34" charset="-128"/>
              </a:rPr>
              <a:t>Computation </a:t>
            </a:r>
            <a:r>
              <a:rPr lang="en-US" altLang="ja-JP" sz="1400" b="0" dirty="0">
                <a:ea typeface="MS PGothic" pitchFamily="34" charset="-128"/>
              </a:rPr>
              <a:t>of PTK includes </a:t>
            </a:r>
            <a:r>
              <a:rPr lang="en-US" altLang="ja-JP" sz="1400" b="0" dirty="0" err="1">
                <a:ea typeface="MS PGothic" pitchFamily="34" charset="-128"/>
              </a:rPr>
              <a:t>rMSK</a:t>
            </a:r>
            <a:r>
              <a:rPr lang="en-US" altLang="ja-JP" sz="1400" b="0" dirty="0">
                <a:ea typeface="MS PGothic" pitchFamily="34" charset="-128"/>
              </a:rPr>
              <a:t>, </a:t>
            </a:r>
            <a:r>
              <a:rPr lang="en-US" altLang="ja-JP" sz="1400" b="0" dirty="0" err="1">
                <a:ea typeface="MS PGothic" pitchFamily="34" charset="-128"/>
              </a:rPr>
              <a:t>Snonce</a:t>
            </a:r>
            <a:r>
              <a:rPr lang="en-US" altLang="ja-JP" sz="1400" b="0" dirty="0">
                <a:ea typeface="MS PGothic" pitchFamily="34" charset="-128"/>
              </a:rPr>
              <a:t>, </a:t>
            </a:r>
            <a:r>
              <a:rPr lang="en-US" altLang="ja-JP" sz="1400" b="0" dirty="0" err="1">
                <a:ea typeface="MS PGothic" pitchFamily="34" charset="-128"/>
              </a:rPr>
              <a:t>Anonce</a:t>
            </a:r>
            <a:r>
              <a:rPr lang="en-US" altLang="ja-JP" sz="1400" b="0" dirty="0">
                <a:ea typeface="MS PGothic" pitchFamily="34" charset="-128"/>
              </a:rPr>
              <a:t> &amp; K</a:t>
            </a:r>
            <a:r>
              <a:rPr lang="en-US" altLang="ja-JP" sz="1400" b="0" baseline="-25000" dirty="0">
                <a:ea typeface="MS PGothic" pitchFamily="34" charset="-128"/>
              </a:rPr>
              <a:t>SA </a:t>
            </a:r>
            <a:endParaRPr lang="en-US" altLang="ja-JP" sz="1400" b="0" dirty="0">
              <a:ea typeface="MS PGothic" pitchFamily="34" charset="-128"/>
            </a:endParaRPr>
          </a:p>
          <a:p>
            <a:endParaRPr lang="en-US" altLang="ja-JP" sz="1400" b="0" dirty="0">
              <a:ea typeface="MS PGothic" pitchFamily="34" charset="-128"/>
            </a:endParaRPr>
          </a:p>
          <a:p>
            <a:endParaRPr lang="en-US" altLang="ja-JP" sz="1400" b="0" dirty="0" smtClean="0"/>
          </a:p>
        </p:txBody>
      </p:sp>
      <p:sp>
        <p:nvSpPr>
          <p:cNvPr id="8" name="Date Placeholder 3"/>
          <p:cNvSpPr txBox="1">
            <a:spLocks/>
          </p:cNvSpPr>
          <p:nvPr/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7092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Add the following text to Subsection </a:t>
            </a:r>
            <a:r>
              <a:rPr lang="en-US" dirty="0" smtClean="0"/>
              <a:t>4.1 “Pre-established security context”</a:t>
            </a:r>
            <a:endParaRPr lang="en-US" dirty="0"/>
          </a:p>
          <a:p>
            <a:pPr lvl="1"/>
            <a:r>
              <a:rPr lang="en-GB" u="sng" dirty="0" smtClean="0">
                <a:solidFill>
                  <a:srgbClr val="7394FF"/>
                </a:solidFill>
              </a:rPr>
              <a:t>The </a:t>
            </a:r>
            <a:r>
              <a:rPr lang="en-GB" u="sng" dirty="0">
                <a:solidFill>
                  <a:srgbClr val="7394FF"/>
                </a:solidFill>
              </a:rPr>
              <a:t>draft specification shall </a:t>
            </a:r>
            <a:r>
              <a:rPr lang="en-GB" u="sng" dirty="0" smtClean="0">
                <a:solidFill>
                  <a:srgbClr val="7394FF"/>
                </a:solidFill>
              </a:rPr>
              <a:t>include</a:t>
            </a:r>
          </a:p>
          <a:p>
            <a:pPr lvl="2"/>
            <a:r>
              <a:rPr lang="en-GB" u="sng" dirty="0" smtClean="0">
                <a:solidFill>
                  <a:srgbClr val="7394FF"/>
                </a:solidFill>
              </a:rPr>
              <a:t>support </a:t>
            </a:r>
            <a:r>
              <a:rPr lang="en-GB" u="sng" dirty="0">
                <a:solidFill>
                  <a:srgbClr val="7394FF"/>
                </a:solidFill>
              </a:rPr>
              <a:t>for</a:t>
            </a:r>
            <a:r>
              <a:rPr lang="en-US" u="sng" dirty="0">
                <a:solidFill>
                  <a:srgbClr val="7394FF"/>
                </a:solidFill>
              </a:rPr>
              <a:t> the EAP-RP [as defined in IETF </a:t>
            </a:r>
            <a:r>
              <a:rPr lang="en-GB" u="sng" dirty="0">
                <a:solidFill>
                  <a:srgbClr val="7394FF"/>
                </a:solidFill>
              </a:rPr>
              <a:t>RFC 5295/5296] </a:t>
            </a:r>
            <a:r>
              <a:rPr lang="en-US" u="sng" dirty="0">
                <a:solidFill>
                  <a:srgbClr val="7394FF"/>
                </a:solidFill>
              </a:rPr>
              <a:t>for </a:t>
            </a:r>
            <a:r>
              <a:rPr lang="en-US" u="sng" dirty="0" smtClean="0">
                <a:solidFill>
                  <a:srgbClr val="7394FF"/>
                </a:solidFill>
              </a:rPr>
              <a:t>fast key establishment.</a:t>
            </a:r>
          </a:p>
          <a:p>
            <a:pPr lvl="2"/>
            <a:r>
              <a:rPr lang="en-US" u="sng" dirty="0" smtClean="0">
                <a:solidFill>
                  <a:srgbClr val="7394FF"/>
                </a:solidFill>
              </a:rPr>
              <a:t>a nonce exchange and key confirmation that does not degrade the security of the 4-way handshake.</a:t>
            </a:r>
          </a:p>
          <a:p>
            <a:r>
              <a:rPr lang="en-US" dirty="0" smtClean="0">
                <a:solidFill>
                  <a:srgbClr val="7394FF"/>
                </a:solidFill>
              </a:rPr>
              <a:t>Moved    :</a:t>
            </a:r>
          </a:p>
          <a:p>
            <a:r>
              <a:rPr lang="en-US" dirty="0" smtClean="0">
                <a:solidFill>
                  <a:srgbClr val="7394FF"/>
                </a:solidFill>
              </a:rPr>
              <a:t>Seconded: </a:t>
            </a:r>
          </a:p>
          <a:p>
            <a:r>
              <a:rPr lang="en-US" dirty="0" smtClean="0">
                <a:solidFill>
                  <a:srgbClr val="7394FF"/>
                </a:solidFill>
              </a:rPr>
              <a:t>Yes</a:t>
            </a:r>
          </a:p>
          <a:p>
            <a:r>
              <a:rPr lang="en-US" dirty="0" smtClean="0">
                <a:solidFill>
                  <a:srgbClr val="7394FF"/>
                </a:solidFill>
              </a:rPr>
              <a:t>No</a:t>
            </a:r>
          </a:p>
          <a:p>
            <a:r>
              <a:rPr lang="en-US" dirty="0" smtClean="0">
                <a:solidFill>
                  <a:srgbClr val="7394FF"/>
                </a:solidFill>
              </a:rPr>
              <a:t>Abstain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Qualcomm</a:t>
            </a:r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144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the following text to Subsection 4.1 “Pre-established security context”</a:t>
            </a:r>
          </a:p>
          <a:p>
            <a:pPr lvl="1"/>
            <a:r>
              <a:rPr lang="en-GB" u="sng" dirty="0">
                <a:solidFill>
                  <a:srgbClr val="7394FF"/>
                </a:solidFill>
              </a:rPr>
              <a:t>The draft specification </a:t>
            </a:r>
            <a:r>
              <a:rPr lang="en-GB" u="sng" dirty="0" smtClean="0">
                <a:solidFill>
                  <a:srgbClr val="7394FF"/>
                </a:solidFill>
              </a:rPr>
              <a:t>shall include optional support of PFS as part of key establishment.</a:t>
            </a:r>
            <a:endParaRPr lang="en-US" dirty="0">
              <a:solidFill>
                <a:srgbClr val="7394FF"/>
              </a:solidFill>
            </a:endParaRPr>
          </a:p>
          <a:p>
            <a:r>
              <a:rPr lang="en-US" dirty="0">
                <a:solidFill>
                  <a:srgbClr val="7394FF"/>
                </a:solidFill>
              </a:rPr>
              <a:t>Moved    :</a:t>
            </a:r>
          </a:p>
          <a:p>
            <a:r>
              <a:rPr lang="en-US" dirty="0">
                <a:solidFill>
                  <a:srgbClr val="7394FF"/>
                </a:solidFill>
              </a:rPr>
              <a:t>Seconded: </a:t>
            </a:r>
          </a:p>
          <a:p>
            <a:r>
              <a:rPr lang="en-US" dirty="0">
                <a:solidFill>
                  <a:srgbClr val="7394FF"/>
                </a:solidFill>
              </a:rPr>
              <a:t>Yes</a:t>
            </a:r>
          </a:p>
          <a:p>
            <a:r>
              <a:rPr lang="en-US" dirty="0">
                <a:solidFill>
                  <a:srgbClr val="7394FF"/>
                </a:solidFill>
              </a:rPr>
              <a:t>No</a:t>
            </a:r>
          </a:p>
          <a:p>
            <a:r>
              <a:rPr lang="en-US" dirty="0">
                <a:solidFill>
                  <a:srgbClr val="7394FF"/>
                </a:solidFill>
              </a:rPr>
              <a:t>Abstain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Qualcomm</a:t>
            </a:r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145994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802-11-Submiss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12688</TotalTime>
  <Words>414</Words>
  <Application>Microsoft Office PowerPoint</Application>
  <PresentationFormat>On-screen Show (4:3)</PresentationFormat>
  <Paragraphs>137</Paragraphs>
  <Slides>9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Visio</vt:lpstr>
      <vt:lpstr>Fast Authentication in TGai : Updates to EAP-RP</vt:lpstr>
      <vt:lpstr>Goal</vt:lpstr>
      <vt:lpstr>Option-1: Fast Association for FILS [Deferred ANonce]</vt:lpstr>
      <vt:lpstr>Option-2: Fast Association for FILS</vt:lpstr>
      <vt:lpstr>Comparison between Option 1 &amp; 2</vt:lpstr>
      <vt:lpstr>PFS addition (based on option-1)</vt:lpstr>
      <vt:lpstr>PFS addition (based on option-2)</vt:lpstr>
      <vt:lpstr>Motion-1</vt:lpstr>
      <vt:lpstr>Motion-2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Upper Layer Message IE in TGai</dc:title>
  <dc:creator>George Cherian</dc:creator>
  <cp:lastModifiedBy>George Cherian</cp:lastModifiedBy>
  <cp:revision>741</cp:revision>
  <cp:lastPrinted>1998-02-10T13:28:06Z</cp:lastPrinted>
  <dcterms:created xsi:type="dcterms:W3CDTF">2011-07-17T04:42:17Z</dcterms:created>
  <dcterms:modified xsi:type="dcterms:W3CDTF">2012-07-17T02:16:15Z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1314081481</vt:lpwstr>
  </property>
  <property fmtid="{D5CDD505-2E9C-101B-9397-08002B2CF9AE}" pid="3" name="_AdHocReviewCycleID">
    <vt:i4>2064635738</vt:i4>
  </property>
  <property fmtid="{D5CDD505-2E9C-101B-9397-08002B2CF9AE}" pid="4" name="_NewReviewCycle">
    <vt:lpwstr/>
  </property>
  <property fmtid="{D5CDD505-2E9C-101B-9397-08002B2CF9AE}" pid="5" name="_EmailSubject">
    <vt:lpwstr>TGai contribution (1160-r8)</vt:lpwstr>
  </property>
  <property fmtid="{D5CDD505-2E9C-101B-9397-08002B2CF9AE}" pid="6" name="_AuthorEmail">
    <vt:lpwstr>gcherian@qualcomm.com</vt:lpwstr>
  </property>
  <property fmtid="{D5CDD505-2E9C-101B-9397-08002B2CF9AE}" pid="7" name="_AuthorEmailDisplayName">
    <vt:lpwstr>Cherian, George</vt:lpwstr>
  </property>
  <property fmtid="{D5CDD505-2E9C-101B-9397-08002B2CF9AE}" pid="8" name="_PreviousAdHocReviewCycleID">
    <vt:i4>-394634731</vt:i4>
  </property>
</Properties>
</file>