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78" r:id="rId2"/>
    <p:sldId id="279" r:id="rId3"/>
    <p:sldId id="260" r:id="rId4"/>
    <p:sldId id="266" r:id="rId5"/>
    <p:sldId id="268" r:id="rId6"/>
    <p:sldId id="272" r:id="rId7"/>
    <p:sldId id="280" r:id="rId8"/>
    <p:sldId id="270" r:id="rId9"/>
    <p:sldId id="277" r:id="rId10"/>
    <p:sldId id="281" r:id="rId11"/>
    <p:sldId id="282" r:id="rId12"/>
    <p:sldId id="283" r:id="rId13"/>
    <p:sldId id="284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B3004-2F42-4B3E-82F7-1382596D71F4}" type="datetimeFigureOut">
              <a:rPr lang="en-US" smtClean="0"/>
              <a:pPr/>
              <a:t>7/6/2012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6554A-B1A9-4238-A451-FC2CAC7F00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Times New Roman" pitchFamily="18" charset="0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>
          <a:xfrm>
            <a:off x="646384" y="23028"/>
            <a:ext cx="600632" cy="28260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261908" y="8853017"/>
            <a:ext cx="1950881" cy="242835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16391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387941" y="8853017"/>
            <a:ext cx="306182" cy="242835"/>
          </a:xfrm>
          <a:noFill/>
        </p:spPr>
        <p:txBody>
          <a:bodyPr/>
          <a:lstStyle/>
          <a:p>
            <a:r>
              <a:rPr lang="en-US" altLang="ja-JP"/>
              <a:t>Page </a:t>
            </a:r>
            <a:fld id="{7B70BFC2-1E42-4094-9BA7-9FFC7FC882EE}" type="slidenum">
              <a:rPr lang="en-US" altLang="ja-JP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6554A-B1A9-4238-A451-FC2CAC7F003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6554A-B1A9-4238-A451-FC2CAC7F003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E1BF51C9-8524-4332-8BBD-BC7E73D61B2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altLang="ja-JP" dirty="0" smtClean="0"/>
              <a:t> First</a:t>
            </a:r>
            <a:endParaRPr lang="ja-JP" altLang="en-US" smtClean="0"/>
          </a:p>
          <a:p>
            <a:pPr lvl="1"/>
            <a:r>
              <a:rPr lang="en-US" altLang="ja-JP" dirty="0" smtClean="0"/>
              <a:t>Second </a:t>
            </a:r>
            <a:endParaRPr lang="ja-JP" altLang="en-US" smtClean="0"/>
          </a:p>
          <a:p>
            <a:pPr lvl="2"/>
            <a:r>
              <a:rPr lang="en-US" altLang="ja-JP" dirty="0" err="1" smtClean="0"/>
              <a:t>Thrid</a:t>
            </a:r>
            <a:r>
              <a:rPr lang="en-US" altLang="ja-JP" dirty="0" smtClean="0"/>
              <a:t> </a:t>
            </a:r>
            <a:endParaRPr lang="ja-JP" altLang="en-US" smtClean="0"/>
          </a:p>
          <a:p>
            <a:pPr lvl="3"/>
            <a:r>
              <a:rPr lang="en-US" altLang="ja-JP" dirty="0" smtClean="0"/>
              <a:t>Fourth </a:t>
            </a:r>
            <a:endParaRPr lang="ja-JP" altLang="en-US" dirty="0" smtClean="0"/>
          </a:p>
          <a:p>
            <a:pPr lvl="4"/>
            <a:r>
              <a:rPr lang="en-US" altLang="ja-JP" dirty="0" smtClean="0"/>
              <a:t>Fifth 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4905" y="6475413"/>
            <a:ext cx="203902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ja-JP" dirty="0" smtClean="0"/>
              <a:t>Lin Cai et al, Huawei.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952855BE-AB30-44E5-9F7D-C302C271FA9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645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da-DK" altLang="ja-JP" dirty="0"/>
              <a:t>Lin Cai et al ,Huawei.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ＭＳ Ｐゴシック" pitchFamily="34" charset="-128"/>
              </a:defRPr>
            </a:lvl1pPr>
          </a:lstStyle>
          <a:p>
            <a:r>
              <a:rPr lang="en-US" altLang="ja-JP" dirty="0"/>
              <a:t>Slide </a:t>
            </a:r>
            <a:fld id="{5F7ED4F2-3D35-4829-8887-82E81BCE42E8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363" y="332601"/>
            <a:ext cx="33988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IEEE </a:t>
            </a:r>
            <a:r>
              <a:rPr lang="en-US" altLang="ja-JP" sz="1800" b="1" dirty="0" smtClean="0">
                <a:latin typeface="Times New Roman" charset="0"/>
                <a:ea typeface="+mn-ea"/>
              </a:rPr>
              <a:t>802.11-12/0786r0</a:t>
            </a:r>
            <a:endParaRPr lang="en-US" altLang="ja-JP" sz="1800" b="1" dirty="0">
              <a:latin typeface="Times New Roman" charset="0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dirty="0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Differentiated Initial Link Setup (Follow Up)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212323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8" name="表 8"/>
          <p:cNvGraphicFramePr>
            <a:graphicFrameLocks noGrp="1"/>
          </p:cNvGraphicFramePr>
          <p:nvPr/>
        </p:nvGraphicFramePr>
        <p:xfrm>
          <a:off x="611560" y="2708920"/>
          <a:ext cx="7924800" cy="2906396"/>
        </p:xfrm>
        <a:graphic>
          <a:graphicData uri="http://schemas.openxmlformats.org/drawingml/2006/table">
            <a:tbl>
              <a:tblPr/>
              <a:tblGrid>
                <a:gridCol w="938213"/>
                <a:gridCol w="1487487"/>
                <a:gridCol w="2400300"/>
                <a:gridCol w="1346200"/>
                <a:gridCol w="1752600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Name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Affiliations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Address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Phone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email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Lin Cai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Huawei</a:t>
                      </a:r>
                      <a:endParaRPr kumimoji="1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3601 Algonquin Road, Suite 1000, Rolling Meadows, IL 60008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1-847-848-1778 x 379</a:t>
                      </a: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Lin.cai@huawei.com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Phillip Barber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George Calcev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Bin Chen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59832" y="184482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07/05/2012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 Extended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10</a:t>
            </a:fld>
            <a:endParaRPr lang="en-US" altLang="ja-JP"/>
          </a:p>
        </p:txBody>
      </p:sp>
      <p:grpSp>
        <p:nvGrpSpPr>
          <p:cNvPr id="25" name="Group 24"/>
          <p:cNvGrpSpPr/>
          <p:nvPr/>
        </p:nvGrpSpPr>
        <p:grpSpPr>
          <a:xfrm>
            <a:off x="899592" y="1844824"/>
            <a:ext cx="7416824" cy="3600400"/>
            <a:chOff x="899592" y="1700808"/>
            <a:chExt cx="7416824" cy="3600400"/>
          </a:xfrm>
        </p:grpSpPr>
        <p:sp>
          <p:nvSpPr>
            <p:cNvPr id="26" name="Rectangle 43"/>
            <p:cNvSpPr>
              <a:spLocks noChangeArrowheads="1"/>
            </p:cNvSpPr>
            <p:nvPr/>
          </p:nvSpPr>
          <p:spPr bwMode="auto">
            <a:xfrm>
              <a:off x="1259633" y="3826549"/>
              <a:ext cx="6840760" cy="46654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lt1"/>
                  </a:solidFill>
                </a:rPr>
                <a:t>Class 1</a:t>
              </a:r>
            </a:p>
          </p:txBody>
        </p:sp>
        <p:sp>
          <p:nvSpPr>
            <p:cNvPr id="27" name="Rectangle 44"/>
            <p:cNvSpPr>
              <a:spLocks noChangeArrowheads="1"/>
            </p:cNvSpPr>
            <p:nvPr/>
          </p:nvSpPr>
          <p:spPr bwMode="auto">
            <a:xfrm>
              <a:off x="3851920" y="2890445"/>
              <a:ext cx="4248472" cy="4665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lt1"/>
                  </a:solidFill>
                </a:rPr>
                <a:t>Class 3</a:t>
              </a:r>
            </a:p>
          </p:txBody>
        </p:sp>
        <p:sp>
          <p:nvSpPr>
            <p:cNvPr id="28" name="Rectangle 45"/>
            <p:cNvSpPr>
              <a:spLocks noChangeArrowheads="1"/>
            </p:cNvSpPr>
            <p:nvPr/>
          </p:nvSpPr>
          <p:spPr bwMode="auto">
            <a:xfrm>
              <a:off x="2555776" y="3356992"/>
              <a:ext cx="5544616" cy="466547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lt1"/>
                  </a:solidFill>
                </a:rPr>
                <a:t>Class 2</a:t>
              </a:r>
            </a:p>
          </p:txBody>
        </p:sp>
        <p:sp>
          <p:nvSpPr>
            <p:cNvPr id="29" name="Line 46"/>
            <p:cNvSpPr>
              <a:spLocks noChangeShapeType="1"/>
            </p:cNvSpPr>
            <p:nvPr/>
          </p:nvSpPr>
          <p:spPr bwMode="auto">
            <a:xfrm flipV="1">
              <a:off x="2555776" y="2420424"/>
              <a:ext cx="0" cy="13686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49"/>
            <p:cNvSpPr>
              <a:spLocks noChangeShapeType="1"/>
            </p:cNvSpPr>
            <p:nvPr/>
          </p:nvSpPr>
          <p:spPr bwMode="auto">
            <a:xfrm>
              <a:off x="1292504" y="2633902"/>
              <a:ext cx="1263271" cy="300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55"/>
            <p:cNvSpPr>
              <a:spLocks noChangeShapeType="1"/>
            </p:cNvSpPr>
            <p:nvPr/>
          </p:nvSpPr>
          <p:spPr bwMode="auto">
            <a:xfrm flipV="1">
              <a:off x="3851918" y="1772815"/>
              <a:ext cx="1" cy="1584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57"/>
            <p:cNvSpPr>
              <a:spLocks noChangeShapeType="1"/>
            </p:cNvSpPr>
            <p:nvPr/>
          </p:nvSpPr>
          <p:spPr bwMode="auto">
            <a:xfrm>
              <a:off x="1259632" y="1844824"/>
              <a:ext cx="254885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43608" y="4427820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t0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67744" y="4437112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t1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635896" y="4365104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t2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339752" y="486916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55776" y="4869160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1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779912" y="4869160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2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491880" y="486916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716016" y="486916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04048" y="4869160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3</a:t>
              </a:r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899592" y="4293095"/>
              <a:ext cx="741682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 flipV="1">
              <a:off x="1259632" y="1700808"/>
              <a:ext cx="0" cy="28208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STAs receive a (FILS) beacon or a beacon at time t0, when all users start their association process</a:t>
            </a:r>
          </a:p>
          <a:p>
            <a:r>
              <a:rPr lang="en-US" sz="2000" dirty="0" smtClean="0"/>
              <a:t>Class 1 (with the highest priority) can attempt to associate with the AP immediately at t0</a:t>
            </a:r>
          </a:p>
          <a:p>
            <a:r>
              <a:rPr lang="en-US" sz="2000" dirty="0" smtClean="0"/>
              <a:t>Class 2 defers association and starts at t1; and class 3 (lowest priority) starts at a later time of t2</a:t>
            </a:r>
          </a:p>
          <a:p>
            <a:r>
              <a:rPr lang="en-US" sz="2000" dirty="0" smtClean="0"/>
              <a:t>EDCA can be applied to further improve differentiated services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11</a:t>
            </a:fld>
            <a:endParaRPr lang="en-US" altLang="ja-JP"/>
          </a:p>
        </p:txBody>
      </p:sp>
      <p:grpSp>
        <p:nvGrpSpPr>
          <p:cNvPr id="7" name="Group 6"/>
          <p:cNvGrpSpPr/>
          <p:nvPr/>
        </p:nvGrpSpPr>
        <p:grpSpPr>
          <a:xfrm>
            <a:off x="323528" y="1656024"/>
            <a:ext cx="8280920" cy="1772976"/>
            <a:chOff x="323528" y="1440000"/>
            <a:chExt cx="8280920" cy="1772976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611560" y="1889768"/>
              <a:ext cx="79928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55576" y="2132856"/>
              <a:ext cx="2448272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611560" y="1457720"/>
              <a:ext cx="144016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91680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115616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40364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55776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67744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59632" y="2566645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(FILS)</a:t>
              </a:r>
              <a:br>
                <a:rPr lang="en-US" dirty="0" smtClean="0"/>
              </a:br>
              <a:r>
                <a:rPr lang="en-US" dirty="0" smtClean="0"/>
                <a:t>Beacon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15616" y="2710661"/>
              <a:ext cx="144016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339752" y="2710661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55776" y="2710661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79912" y="2710661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2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491880" y="2710661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20384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5796136" y="1556792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932040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4008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364088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491880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779912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067944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3203848" y="2132856"/>
              <a:ext cx="259228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55576" y="1484784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203848" y="1511848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5796136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732240" y="144000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08416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308304" y="144000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172400" y="144000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8388424" y="1583856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5796136" y="2132856"/>
              <a:ext cx="259228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4716016" y="2710661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04048" y="2710661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516216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092280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88436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668344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80112" y="2422629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t2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915816" y="2422629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t1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23528" y="2413337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t0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49" name="Content Placeholder 4"/>
          <p:cNvSpPr>
            <a:spLocks noGrp="1"/>
          </p:cNvSpPr>
          <p:nvPr>
            <p:ph idx="1"/>
          </p:nvPr>
        </p:nvSpPr>
        <p:spPr>
          <a:xfrm>
            <a:off x="539552" y="3501008"/>
            <a:ext cx="8229600" cy="2808312"/>
          </a:xfrm>
        </p:spPr>
        <p:txBody>
          <a:bodyPr>
            <a:normAutofit/>
          </a:bodyPr>
          <a:lstStyle/>
          <a:p>
            <a:r>
              <a:rPr lang="en-US" dirty="0" smtClean="0"/>
              <a:t>In the FILS beacon, AP announces the class of STAs which can associate with the it in the following period</a:t>
            </a:r>
          </a:p>
          <a:p>
            <a:r>
              <a:rPr lang="en-US" dirty="0" smtClean="0"/>
              <a:t>AP may allow one class or multiple classes to associate with it in the following period</a:t>
            </a:r>
          </a:p>
          <a:p>
            <a:endParaRPr lang="en-US" dirty="0" smtClean="0"/>
          </a:p>
        </p:txBody>
      </p:sp>
      <p:grpSp>
        <p:nvGrpSpPr>
          <p:cNvPr id="50" name="Group 49"/>
          <p:cNvGrpSpPr/>
          <p:nvPr/>
        </p:nvGrpSpPr>
        <p:grpSpPr>
          <a:xfrm>
            <a:off x="611560" y="1945797"/>
            <a:ext cx="7992888" cy="1627219"/>
            <a:chOff x="611560" y="1440000"/>
            <a:chExt cx="7992888" cy="1627219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611560" y="1889768"/>
              <a:ext cx="79928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347864" y="1529728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755576" y="2132856"/>
              <a:ext cx="2448272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611560" y="1457720"/>
              <a:ext cx="144016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691680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115616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40364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555776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67744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59632" y="2420888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FILS</a:t>
              </a:r>
              <a:br>
                <a:rPr lang="en-US" dirty="0" smtClean="0"/>
              </a:br>
              <a:r>
                <a:rPr lang="en-US" dirty="0" smtClean="0"/>
                <a:t>Beacon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115616" y="2564904"/>
              <a:ext cx="144016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339752" y="2564904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555776" y="2564904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1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779912" y="2564904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2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491880" y="2564904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203848" y="1440000"/>
              <a:ext cx="144016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5796136" y="1556792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4932040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644008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364088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491880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779912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067944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>
              <a:off x="3347864" y="2132856"/>
              <a:ext cx="2448272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755576" y="1484784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3203848" y="1511848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/>
            <p:cNvSpPr/>
            <p:nvPr/>
          </p:nvSpPr>
          <p:spPr>
            <a:xfrm>
              <a:off x="5796136" y="1440000"/>
              <a:ext cx="144016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732240" y="144000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08416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7308304" y="144000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8172400" y="144000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5940152" y="1556792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8388424" y="1583856"/>
              <a:ext cx="0" cy="80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5940152" y="2159920"/>
              <a:ext cx="2448272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Rectangle 84"/>
            <p:cNvSpPr/>
            <p:nvPr/>
          </p:nvSpPr>
          <p:spPr>
            <a:xfrm>
              <a:off x="4716016" y="2564904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04048" y="2564904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3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516216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7092280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7884368" y="144000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668344" y="144000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sentence to </a:t>
            </a:r>
            <a:r>
              <a:rPr lang="en-US" dirty="0" err="1" smtClean="0"/>
              <a:t>TGai</a:t>
            </a:r>
            <a:r>
              <a:rPr lang="en-US" dirty="0" smtClean="0"/>
              <a:t> SFD, 12/0151r3. </a:t>
            </a:r>
          </a:p>
          <a:p>
            <a:pPr lvl="1"/>
            <a:r>
              <a:rPr lang="en-US" dirty="0" smtClean="0"/>
              <a:t> “FILS devices shall support differentiated initial link setup.”?</a:t>
            </a:r>
          </a:p>
          <a:p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13</a:t>
            </a:fld>
            <a:endParaRPr lang="en-US" altLang="ja-JP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a new section, called “</a:t>
            </a:r>
            <a:r>
              <a:rPr lang="en-US" dirty="0" err="1" smtClean="0"/>
              <a:t>QoS</a:t>
            </a:r>
            <a:r>
              <a:rPr lang="en-US" dirty="0" smtClean="0"/>
              <a:t> Provision in FILS”, in the </a:t>
            </a:r>
            <a:r>
              <a:rPr lang="en-US" dirty="0" err="1" smtClean="0"/>
              <a:t>TGai</a:t>
            </a:r>
            <a:r>
              <a:rPr lang="en-US" dirty="0" smtClean="0"/>
              <a:t> SFD, 12/0151r3, i.e., 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	  6. </a:t>
            </a:r>
            <a:r>
              <a:rPr lang="en-US" dirty="0" err="1" smtClean="0">
                <a:solidFill>
                  <a:schemeClr val="accent2"/>
                </a:solidFill>
              </a:rPr>
              <a:t>QoS</a:t>
            </a:r>
            <a:r>
              <a:rPr lang="en-US" dirty="0" smtClean="0">
                <a:solidFill>
                  <a:schemeClr val="accent2"/>
                </a:solidFill>
              </a:rPr>
              <a:t> Provision in FILS</a:t>
            </a:r>
          </a:p>
          <a:p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This presentation is a follow up contribution that presents differentiated association schemes to ensure fast initial link setup of time-critical connections[1,2].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Conformance w/ TGai PAR &amp; 5C </a:t>
            </a:r>
          </a:p>
        </p:txBody>
      </p:sp>
      <p:sp>
        <p:nvSpPr>
          <p:cNvPr id="5018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988300" y="6475413"/>
            <a:ext cx="555625" cy="184150"/>
          </a:xfrm>
        </p:spPr>
        <p:txBody>
          <a:bodyPr/>
          <a:lstStyle/>
          <a:p>
            <a:pPr>
              <a:defRPr/>
            </a:pPr>
            <a:r>
              <a:rPr lang="da-DK" altLang="ja-JP" dirty="0"/>
              <a:t>Lin Cai et al ,Huawei.</a:t>
            </a:r>
            <a:endParaRPr lang="en-US" altLang="ja-JP" dirty="0"/>
          </a:p>
        </p:txBody>
      </p:sp>
      <p:sp>
        <p:nvSpPr>
          <p:cNvPr id="512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/>
              <a:t>Slide </a:t>
            </a:r>
            <a:fld id="{01FD5047-9878-497E-99D6-9DD6F967D284}" type="slidenum">
              <a:rPr lang="en-US" altLang="ja-JP"/>
              <a:pPr/>
              <a:t>3</a:t>
            </a:fld>
            <a:endParaRPr lang="en-US" altLang="ja-JP" dirty="0"/>
          </a:p>
        </p:txBody>
      </p:sp>
      <p:graphicFrame>
        <p:nvGraphicFramePr>
          <p:cNvPr id="10272" name="Group 32"/>
          <p:cNvGraphicFramePr>
            <a:graphicFrameLocks noGrp="1"/>
          </p:cNvGraphicFramePr>
          <p:nvPr/>
        </p:nvGraphicFramePr>
        <p:xfrm>
          <a:off x="685800" y="1905000"/>
          <a:ext cx="7772400" cy="3732216"/>
        </p:xfrm>
        <a:graphic>
          <a:graphicData uri="http://schemas.openxmlformats.org/drawingml/2006/table">
            <a:tbl>
              <a:tblPr/>
              <a:tblGrid>
                <a:gridCol w="5848350"/>
                <a:gridCol w="1924050"/>
              </a:tblGrid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1, 3</a:t>
                      </a: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宋体" charset="-122"/>
              </a:rPr>
              <a:t>July 2012</a:t>
            </a:r>
            <a:endParaRPr lang="en-US" altLang="ja-JP" dirty="0" smtClean="0">
              <a:latin typeface="Times New Roman" pitchFamily="18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Introduction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pPr marL="274638" indent="-274638"/>
            <a:r>
              <a:rPr lang="en-US" dirty="0" smtClean="0"/>
              <a:t>Objective of </a:t>
            </a:r>
            <a:r>
              <a:rPr lang="en-US" dirty="0" err="1" smtClean="0"/>
              <a:t>TGai</a:t>
            </a:r>
            <a:r>
              <a:rPr lang="en-US" dirty="0" smtClean="0"/>
              <a:t>[3]: </a:t>
            </a:r>
          </a:p>
          <a:p>
            <a:pPr lvl="1"/>
            <a:r>
              <a:rPr lang="en-GB" dirty="0" smtClean="0"/>
              <a:t>To minimize the time the STAs spend in initial link setup when a large number of mobile users are entering and leaving the coverage area of </a:t>
            </a:r>
            <a:r>
              <a:rPr lang="en-GB" dirty="0" err="1" smtClean="0"/>
              <a:t>WiFi</a:t>
            </a:r>
            <a:r>
              <a:rPr lang="en-GB" dirty="0" smtClean="0"/>
              <a:t> networks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100 STAs successfully associate with an AP within 1 second</a:t>
            </a:r>
          </a:p>
          <a:p>
            <a:pPr lvl="2"/>
            <a:r>
              <a:rPr lang="en-US" dirty="0" smtClean="0"/>
              <a:t>A STA should successfully associate with an AP in 100ms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>
          <a:xfrm>
            <a:off x="783334" y="6040540"/>
            <a:ext cx="7674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[3] </a:t>
            </a:r>
            <a:r>
              <a:rPr lang="en-US" dirty="0" err="1" smtClean="0"/>
              <a:t>TGai</a:t>
            </a:r>
            <a:r>
              <a:rPr lang="en-US" dirty="0" smtClean="0"/>
              <a:t> Specification Framework Document, 12/0151r3.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굴림" charset="-127"/>
              </a:rPr>
              <a:t>Performance Study of </a:t>
            </a:r>
            <a:r>
              <a:rPr lang="en-US" dirty="0" err="1" smtClean="0">
                <a:ea typeface="굴림" charset="-127"/>
              </a:rPr>
              <a:t>WiFi</a:t>
            </a:r>
            <a:r>
              <a:rPr lang="en-US" dirty="0" smtClean="0">
                <a:ea typeface="굴림" charset="-127"/>
              </a:rPr>
              <a:t> []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pPr marL="274638" indent="-274638"/>
            <a:r>
              <a:rPr lang="en-US" dirty="0" smtClean="0"/>
              <a:t>The capacity of </a:t>
            </a:r>
            <a:r>
              <a:rPr lang="en-US" dirty="0" err="1" smtClean="0"/>
              <a:t>WiFi</a:t>
            </a:r>
            <a:r>
              <a:rPr lang="en-US" dirty="0" smtClean="0"/>
              <a:t> in support of concurrent channel access is very limited due to the inherent contention nature of CSMA/CA based MAC</a:t>
            </a:r>
          </a:p>
          <a:p>
            <a:pPr marL="274638" indent="-274638"/>
            <a:r>
              <a:rPr lang="en-US" dirty="0" smtClean="0"/>
              <a:t>To avoid network congestion and to efficiently utilize the channel resource, it is important to maintain the system load of concurrent STAs at a low level</a:t>
            </a:r>
          </a:p>
          <a:p>
            <a:pPr marL="274638" indent="-274638"/>
            <a:r>
              <a:rPr lang="en-US" dirty="0" smtClean="0"/>
              <a:t>Distributing concurrent STAs in a large time window can effectively improve the performance under high system load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宋体" charset="-122"/>
              </a:rPr>
              <a:t>July 2012</a:t>
            </a:r>
            <a:endParaRPr lang="en-US" altLang="ja-JP" dirty="0" smtClean="0">
              <a:latin typeface="Times New Roman" pitchFamily="18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ea typeface="굴림" charset="-127"/>
              </a:rPr>
              <a:t>TGai</a:t>
            </a:r>
            <a:r>
              <a:rPr lang="en-US" altLang="ko-KR" dirty="0" smtClean="0">
                <a:ea typeface="굴림" charset="-127"/>
              </a:rPr>
              <a:t> Use Cases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r>
              <a:rPr lang="en-US" altLang="ko-KR" dirty="0" err="1" smtClean="0">
                <a:ea typeface="굴림" charset="-127"/>
              </a:rPr>
              <a:t>Bursty</a:t>
            </a:r>
            <a:r>
              <a:rPr lang="en-US" altLang="ko-KR" dirty="0" smtClean="0">
                <a:ea typeface="굴림" charset="-127"/>
              </a:rPr>
              <a:t> user association</a:t>
            </a:r>
          </a:p>
          <a:p>
            <a:pPr lvl="1"/>
            <a:r>
              <a:rPr lang="en-US" altLang="ko-KR" dirty="0" smtClean="0"/>
              <a:t>Users may transmit requests in a </a:t>
            </a:r>
            <a:r>
              <a:rPr lang="en-US" altLang="ko-KR" dirty="0" err="1" smtClean="0"/>
              <a:t>bursty</a:t>
            </a:r>
            <a:r>
              <a:rPr lang="en-US" altLang="ko-KR" dirty="0" smtClean="0"/>
              <a:t> manner (e.g., after receiving a beacon or a broadcast response)</a:t>
            </a:r>
          </a:p>
          <a:p>
            <a:pPr lvl="1"/>
            <a:r>
              <a:rPr lang="en-US" altLang="ko-KR" dirty="0" smtClean="0"/>
              <a:t>Severe collisions result from </a:t>
            </a:r>
            <a:r>
              <a:rPr lang="en-US" altLang="ko-KR" dirty="0" err="1" smtClean="0"/>
              <a:t>bursty</a:t>
            </a:r>
            <a:r>
              <a:rPr lang="en-US" altLang="ko-KR" dirty="0" smtClean="0"/>
              <a:t> access of a large number of concurrent STAs attempting to associate with the AP simultaneously </a:t>
            </a:r>
          </a:p>
          <a:p>
            <a:pPr lvl="2"/>
            <a:r>
              <a:rPr lang="en-US" altLang="ko-KR" dirty="0" smtClean="0"/>
              <a:t>Collision probability is more than 0.5 when there are 20 concurrent STAs </a:t>
            </a:r>
          </a:p>
          <a:p>
            <a:pPr lvl="1"/>
            <a:r>
              <a:rPr lang="en-US" altLang="ko-KR" dirty="0" smtClean="0"/>
              <a:t>Only some users may be able to successfully associate with the AP during a certain time interval </a:t>
            </a:r>
          </a:p>
          <a:p>
            <a:pPr lvl="1"/>
            <a:r>
              <a:rPr lang="en-US" altLang="ko-KR" dirty="0" err="1" smtClean="0"/>
              <a:t>Bursty</a:t>
            </a:r>
            <a:r>
              <a:rPr lang="en-US" altLang="ko-KR" dirty="0" smtClean="0"/>
              <a:t> association requests will significantly degrade the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performance of existing associated STAs</a:t>
            </a:r>
          </a:p>
          <a:p>
            <a:pPr marL="274638" indent="-274638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User’s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have different requirements</a:t>
            </a:r>
          </a:p>
          <a:p>
            <a:pPr lvl="1"/>
            <a:r>
              <a:rPr lang="en-US" dirty="0" smtClean="0"/>
              <a:t>Some users may have multimedia applications with  different quality of service (</a:t>
            </a:r>
            <a:r>
              <a:rPr lang="en-US" dirty="0" err="1" smtClean="0"/>
              <a:t>QoS</a:t>
            </a:r>
            <a:r>
              <a:rPr lang="en-US" dirty="0" smtClean="0"/>
              <a:t>) requirements</a:t>
            </a:r>
          </a:p>
          <a:p>
            <a:pPr lvl="2"/>
            <a:r>
              <a:rPr lang="en-US" dirty="0" err="1" smtClean="0"/>
              <a:t>Realtime</a:t>
            </a:r>
            <a:r>
              <a:rPr lang="en-US" dirty="0" smtClean="0"/>
              <a:t> (video streaming) </a:t>
            </a:r>
            <a:r>
              <a:rPr lang="en-US" dirty="0" err="1" smtClean="0"/>
              <a:t>vs</a:t>
            </a:r>
            <a:r>
              <a:rPr lang="en-US" dirty="0" smtClean="0"/>
              <a:t> non-</a:t>
            </a:r>
            <a:r>
              <a:rPr lang="en-US" dirty="0" err="1" smtClean="0"/>
              <a:t>realtime</a:t>
            </a:r>
            <a:r>
              <a:rPr lang="en-US" dirty="0" smtClean="0"/>
              <a:t> (ftp file downloading)</a:t>
            </a:r>
          </a:p>
          <a:p>
            <a:pPr lvl="1"/>
            <a:r>
              <a:rPr lang="en-US" dirty="0" smtClean="0"/>
              <a:t>Some users may have new services and applications built upon network discovery run in background</a:t>
            </a:r>
          </a:p>
          <a:p>
            <a:pPr lvl="1"/>
            <a:r>
              <a:rPr lang="en-US" dirty="0" smtClean="0"/>
              <a:t>Some users have NO running application</a:t>
            </a:r>
          </a:p>
          <a:p>
            <a:r>
              <a:rPr lang="en-US" dirty="0" smtClean="0"/>
              <a:t>Users may have different delay tolerance levels for network association; greedy/immediate association only reduces the association efficiency but not guarantee fast link setup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Differentiated Association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Allow STAs to associate with an AP at different time intervals,  based on their priorities</a:t>
            </a:r>
          </a:p>
          <a:p>
            <a:pPr lvl="1"/>
            <a:r>
              <a:rPr lang="en-US" dirty="0" smtClean="0"/>
              <a:t>To ensure time-critical STAs achieve a shorter delay in fast initial link setup</a:t>
            </a:r>
          </a:p>
          <a:p>
            <a:pPr lvl="1"/>
            <a:r>
              <a:rPr lang="en-US" dirty="0" smtClean="0"/>
              <a:t>To mitigate the negative impact of </a:t>
            </a:r>
            <a:r>
              <a:rPr lang="en-US" dirty="0" err="1" smtClean="0"/>
              <a:t>bursty</a:t>
            </a:r>
            <a:r>
              <a:rPr lang="en-US" dirty="0" smtClean="0"/>
              <a:t> association on the existing associated STAs</a:t>
            </a:r>
          </a:p>
          <a:p>
            <a:r>
              <a:rPr lang="en-US" dirty="0" smtClean="0"/>
              <a:t>Association priority assignment</a:t>
            </a:r>
          </a:p>
          <a:p>
            <a:pPr lvl="1"/>
            <a:r>
              <a:rPr lang="en-US" dirty="0" smtClean="0"/>
              <a:t>Open for discussion: traffic type, user type, etc.</a:t>
            </a:r>
          </a:p>
          <a:p>
            <a:pPr lvl="1"/>
            <a:r>
              <a:rPr lang="en-US" dirty="0" smtClean="0"/>
              <a:t>Decided by other parties, e.g., WFA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9</a:t>
            </a:fld>
            <a:endParaRPr lang="en-US" altLang="ja-JP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Example 1: EDCA</a:t>
            </a:r>
            <a:endParaRPr lang="en-US" dirty="0"/>
          </a:p>
        </p:txBody>
      </p:sp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US" dirty="0" smtClean="0"/>
              <a:t>Different classes can access the channel based on enhanced distributed channel access (EDCA)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71600" y="573325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Access time differentiation of AIFS and contention window is on the order of micro-seconds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971600" y="2564904"/>
            <a:ext cx="6652592" cy="2880320"/>
            <a:chOff x="1219200" y="1828800"/>
            <a:chExt cx="6477000" cy="3688432"/>
          </a:xfrm>
        </p:grpSpPr>
        <p:sp>
          <p:nvSpPr>
            <p:cNvPr id="33" name="Line 38"/>
            <p:cNvSpPr>
              <a:spLocks noChangeShapeType="1"/>
            </p:cNvSpPr>
            <p:nvPr/>
          </p:nvSpPr>
          <p:spPr bwMode="auto">
            <a:xfrm>
              <a:off x="1219200" y="5486400"/>
              <a:ext cx="6477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40"/>
            <p:cNvSpPr>
              <a:spLocks noChangeShapeType="1"/>
            </p:cNvSpPr>
            <p:nvPr/>
          </p:nvSpPr>
          <p:spPr bwMode="auto">
            <a:xfrm flipV="1">
              <a:off x="2586532" y="1905000"/>
              <a:ext cx="0" cy="36122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42"/>
            <p:cNvSpPr>
              <a:spLocks noChangeShapeType="1"/>
            </p:cNvSpPr>
            <p:nvPr/>
          </p:nvSpPr>
          <p:spPr bwMode="auto">
            <a:xfrm flipV="1">
              <a:off x="3505200" y="4114800"/>
              <a:ext cx="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Rectangle 43"/>
            <p:cNvSpPr>
              <a:spLocks noChangeArrowheads="1"/>
            </p:cNvSpPr>
            <p:nvPr/>
          </p:nvSpPr>
          <p:spPr bwMode="auto">
            <a:xfrm>
              <a:off x="3505200" y="5257800"/>
              <a:ext cx="41910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[AC0] </a:t>
              </a:r>
              <a:endParaRPr lang="en-US" dirty="0"/>
            </a:p>
          </p:txBody>
        </p:sp>
        <p:sp>
          <p:nvSpPr>
            <p:cNvPr id="37" name="Rectangle 44"/>
            <p:cNvSpPr>
              <a:spLocks noChangeArrowheads="1"/>
            </p:cNvSpPr>
            <p:nvPr/>
          </p:nvSpPr>
          <p:spPr bwMode="auto">
            <a:xfrm>
              <a:off x="3962400" y="5029200"/>
              <a:ext cx="3733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[AC1] </a:t>
              </a:r>
            </a:p>
          </p:txBody>
        </p:sp>
        <p:sp>
          <p:nvSpPr>
            <p:cNvPr id="38" name="Rectangle 45"/>
            <p:cNvSpPr>
              <a:spLocks noChangeArrowheads="1"/>
            </p:cNvSpPr>
            <p:nvPr/>
          </p:nvSpPr>
          <p:spPr bwMode="auto">
            <a:xfrm>
              <a:off x="4419600" y="4800600"/>
              <a:ext cx="32766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[AC2</a:t>
              </a:r>
              <a:r>
                <a:rPr lang="en-US" sz="1600" dirty="0" smtClean="0"/>
                <a:t>]</a:t>
              </a:r>
              <a:endParaRPr lang="en-US" sz="1600" dirty="0"/>
            </a:p>
          </p:txBody>
        </p:sp>
        <p:sp>
          <p:nvSpPr>
            <p:cNvPr id="39" name="Line 46"/>
            <p:cNvSpPr>
              <a:spLocks noChangeShapeType="1"/>
            </p:cNvSpPr>
            <p:nvPr/>
          </p:nvSpPr>
          <p:spPr bwMode="auto">
            <a:xfrm flipV="1">
              <a:off x="3962400" y="3276600"/>
              <a:ext cx="0" cy="175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47"/>
            <p:cNvSpPr>
              <a:spLocks noChangeShapeType="1"/>
            </p:cNvSpPr>
            <p:nvPr/>
          </p:nvSpPr>
          <p:spPr bwMode="auto">
            <a:xfrm flipV="1">
              <a:off x="4419600" y="2590800"/>
              <a:ext cx="0" cy="220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48"/>
            <p:cNvSpPr>
              <a:spLocks noChangeShapeType="1"/>
            </p:cNvSpPr>
            <p:nvPr/>
          </p:nvSpPr>
          <p:spPr bwMode="auto">
            <a:xfrm>
              <a:off x="2590800" y="41910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49"/>
            <p:cNvSpPr>
              <a:spLocks noChangeShapeType="1"/>
            </p:cNvSpPr>
            <p:nvPr/>
          </p:nvSpPr>
          <p:spPr bwMode="auto">
            <a:xfrm>
              <a:off x="2590800" y="3429000"/>
              <a:ext cx="1371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50"/>
            <p:cNvSpPr>
              <a:spLocks noChangeShapeType="1"/>
            </p:cNvSpPr>
            <p:nvPr/>
          </p:nvSpPr>
          <p:spPr bwMode="auto">
            <a:xfrm>
              <a:off x="2590800" y="2743200"/>
              <a:ext cx="18288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Text Box 51"/>
            <p:cNvSpPr txBox="1">
              <a:spLocks noChangeArrowheads="1"/>
            </p:cNvSpPr>
            <p:nvPr/>
          </p:nvSpPr>
          <p:spPr bwMode="auto">
            <a:xfrm>
              <a:off x="2692400" y="3810000"/>
              <a:ext cx="96520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AIFS[AC0]</a:t>
              </a:r>
            </a:p>
          </p:txBody>
        </p:sp>
        <p:sp>
          <p:nvSpPr>
            <p:cNvPr id="45" name="Text Box 52"/>
            <p:cNvSpPr txBox="1">
              <a:spLocks noChangeArrowheads="1"/>
            </p:cNvSpPr>
            <p:nvPr/>
          </p:nvSpPr>
          <p:spPr bwMode="auto">
            <a:xfrm>
              <a:off x="2895600" y="3124200"/>
              <a:ext cx="99060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AIFS[AC1]</a:t>
              </a:r>
            </a:p>
          </p:txBody>
        </p:sp>
        <p:sp>
          <p:nvSpPr>
            <p:cNvPr id="46" name="Text Box 53"/>
            <p:cNvSpPr txBox="1">
              <a:spLocks noChangeArrowheads="1"/>
            </p:cNvSpPr>
            <p:nvPr/>
          </p:nvSpPr>
          <p:spPr bwMode="auto">
            <a:xfrm>
              <a:off x="2971800" y="2438400"/>
              <a:ext cx="99060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AIFS[AC2]</a:t>
              </a:r>
            </a:p>
          </p:txBody>
        </p:sp>
        <p:sp>
          <p:nvSpPr>
            <p:cNvPr id="47" name="Rectangle 54"/>
            <p:cNvSpPr>
              <a:spLocks noChangeArrowheads="1"/>
            </p:cNvSpPr>
            <p:nvPr/>
          </p:nvSpPr>
          <p:spPr bwMode="auto">
            <a:xfrm>
              <a:off x="5029200" y="4572000"/>
              <a:ext cx="26670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[AC3</a:t>
              </a:r>
              <a:r>
                <a:rPr lang="en-US" sz="1600" dirty="0" smtClean="0"/>
                <a:t>]</a:t>
              </a:r>
              <a:endParaRPr lang="en-US" sz="1600" dirty="0"/>
            </a:p>
          </p:txBody>
        </p:sp>
        <p:sp>
          <p:nvSpPr>
            <p:cNvPr id="48" name="Line 55"/>
            <p:cNvSpPr>
              <a:spLocks noChangeShapeType="1"/>
            </p:cNvSpPr>
            <p:nvPr/>
          </p:nvSpPr>
          <p:spPr bwMode="auto">
            <a:xfrm flipV="1">
              <a:off x="5029200" y="19050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Text Box 56"/>
            <p:cNvSpPr txBox="1">
              <a:spLocks noChangeArrowheads="1"/>
            </p:cNvSpPr>
            <p:nvPr/>
          </p:nvSpPr>
          <p:spPr bwMode="auto">
            <a:xfrm>
              <a:off x="3124200" y="1828800"/>
              <a:ext cx="160020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AIFS[AC3</a:t>
              </a:r>
              <a:r>
                <a:rPr lang="en-US" sz="1200"/>
                <a:t>]</a:t>
              </a:r>
            </a:p>
          </p:txBody>
        </p:sp>
        <p:sp>
          <p:nvSpPr>
            <p:cNvPr id="50" name="Line 57"/>
            <p:cNvSpPr>
              <a:spLocks noChangeShapeType="1"/>
            </p:cNvSpPr>
            <p:nvPr/>
          </p:nvSpPr>
          <p:spPr bwMode="auto">
            <a:xfrm>
              <a:off x="2590800" y="2133600"/>
              <a:ext cx="2438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5028</TotalTime>
  <Words>998</Words>
  <Application>Microsoft Office PowerPoint</Application>
  <PresentationFormat>On-screen Show (4:3)</PresentationFormat>
  <Paragraphs>171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Differentiated Initial Link Setup (Follow Up)</vt:lpstr>
      <vt:lpstr>Abstract</vt:lpstr>
      <vt:lpstr>Conformance w/ TGai PAR &amp; 5C </vt:lpstr>
      <vt:lpstr>Introduction</vt:lpstr>
      <vt:lpstr>Performance Study of WiFi []</vt:lpstr>
      <vt:lpstr>TGai Use Cases</vt:lpstr>
      <vt:lpstr>User’s Requirements</vt:lpstr>
      <vt:lpstr>Differentiated Association Services</vt:lpstr>
      <vt:lpstr>Example 1: EDCA</vt:lpstr>
      <vt:lpstr>Example 2:  Extended Case</vt:lpstr>
      <vt:lpstr>Example 2 (Cont’d)</vt:lpstr>
      <vt:lpstr>Example 3</vt:lpstr>
      <vt:lpstr>Straw Poll 1</vt:lpstr>
      <vt:lpstr>Straw Poll 2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Differentiated Initial Link Setup (Follow Up)</dc:title>
  <dc:creator>Lin Cai</dc:creator>
  <cp:lastModifiedBy>Lin Cai</cp:lastModifiedBy>
  <cp:revision>17</cp:revision>
  <dcterms:created xsi:type="dcterms:W3CDTF">2012-06-14T19:14:47Z</dcterms:created>
  <dcterms:modified xsi:type="dcterms:W3CDTF">2012-07-06T21:46:53Z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(2)AAEQC768BNfPI3uaYkGmSaVoChS0fsTTnYkkZ8wyB58J3CBGpMbW4PIOsEjtzOKw/C4pz9qp_x000d_
m5BoFcX+YdgWaYTyy+orZzq7akxI2x7d9fOUYC2IHNYR76BVnFD65B1BWpCBHytjWc/Locz1_x000d_
w4gEHrB1LpJHl8iXUYthEHXW4nkrrNqxb06Om9MWXNVDUsLFdMB81GCbxFvSfqVavuLAZDLQ_x000d_
u4bPKL5iTOpxhwD37f</vt:lpwstr>
  </property>
  <property fmtid="{D5CDD505-2E9C-101B-9397-08002B2CF9AE}" pid="3" name="_ms_pID_7253431">
    <vt:lpwstr>7mfOhDcO9E24L4XnQJ5/P9ITtanGfzIRoauVCjse0nU0qSmdvalT60_x000d_
vcXIKGnDi1VfDEXvskJbDg80gofCv06aNNVY2VfCtSPolBykKUQxAw==</vt:lpwstr>
  </property>
  <property fmtid="{D5CDD505-2E9C-101B-9397-08002B2CF9AE}" pid="4" name="sflag">
    <vt:lpwstr>1341610300</vt:lpwstr>
  </property>
</Properties>
</file>