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9" r:id="rId2"/>
    <p:sldId id="257" r:id="rId3"/>
    <p:sldId id="312" r:id="rId4"/>
    <p:sldId id="360" r:id="rId5"/>
    <p:sldId id="406" r:id="rId6"/>
    <p:sldId id="408" r:id="rId7"/>
    <p:sldId id="407" r:id="rId8"/>
    <p:sldId id="405" r:id="rId9"/>
    <p:sldId id="409" r:id="rId10"/>
    <p:sldId id="404" r:id="rId11"/>
    <p:sldId id="402" r:id="rId12"/>
    <p:sldId id="411" r:id="rId13"/>
    <p:sldId id="412" r:id="rId14"/>
    <p:sldId id="410"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A46"/>
    <a:srgbClr val="FF717A"/>
    <a:srgbClr val="7394FF"/>
    <a:srgbClr val="FFA26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0" autoAdjust="0"/>
    <p:restoredTop sz="92647" autoAdjust="0"/>
  </p:normalViewPr>
  <p:slideViewPr>
    <p:cSldViewPr>
      <p:cViewPr varScale="1">
        <p:scale>
          <a:sx n="86" d="100"/>
          <a:sy n="86" d="100"/>
        </p:scale>
        <p:origin x="-90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28" y="-7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1154113" y="701675"/>
            <a:ext cx="4625975" cy="3468688"/>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Jul-12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10</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Jul-12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11</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14</a:t>
            </a:fld>
            <a:endParaRPr lang="en-US" altLang="ja-JP"/>
          </a:p>
        </p:txBody>
      </p:sp>
    </p:spTree>
    <p:extLst>
      <p:ext uri="{BB962C8B-B14F-4D97-AF65-F5344CB8AC3E}">
        <p14:creationId xmlns:p14="http://schemas.microsoft.com/office/powerpoint/2010/main" xmlns="" val="1457895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1154113" y="701675"/>
            <a:ext cx="4625975" cy="3468688"/>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extLst>
      <p:ext uri="{BB962C8B-B14F-4D97-AF65-F5344CB8AC3E}">
        <p14:creationId xmlns:p14="http://schemas.microsoft.com/office/powerpoint/2010/main" xmlns="" val="2433593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Jul-12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Jul-12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Jul-12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a:xfrm>
            <a:off x="654050" y="95706"/>
            <a:ext cx="753411" cy="215444"/>
          </a:xfrm>
        </p:spPr>
        <p:txBody>
          <a:bodyPr/>
          <a:lstStyle/>
          <a:p>
            <a:pPr>
              <a:defRPr/>
            </a:pPr>
            <a:fld id="{5B27D27C-2E04-4A19-ACF1-63F86E2D1654}" type="datetime7">
              <a:rPr lang="en-US" altLang="ja-JP" smtClean="0"/>
              <a:pPr>
                <a:defRPr/>
              </a:pPr>
              <a:t>Jul-12</a:t>
            </a:fld>
            <a:endParaRPr lang="en-US" altLang="ja-JP" dirty="0"/>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Jul-12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altLang="ja-JP" dirty="0" smtClean="0"/>
              <a:t>July 2012</a:t>
            </a:r>
            <a:endParaRPr lang="en-US" altLang="ja-JP" dirty="0"/>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dirty="0" smtClean="0"/>
              <a:t>Qualcomm</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altLang="ja-JP" dirty="0" smtClean="0"/>
              <a:t>July 2012</a:t>
            </a:r>
            <a:endParaRPr lang="en-US" altLang="ja-JP" dirty="0"/>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dirty="0" smtClean="0"/>
              <a:t>Qualcomm</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849415C-ECDB-492C-B7EB-181F05134429}"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July 2012</a:t>
            </a:r>
            <a:endParaRPr lang="en-US" altLang="ja-JP" dirty="0"/>
          </a:p>
        </p:txBody>
      </p:sp>
      <p:sp>
        <p:nvSpPr>
          <p:cNvPr id="1029" name="Rectangle 5"/>
          <p:cNvSpPr>
            <a:spLocks noGrp="1" noChangeArrowheads="1"/>
          </p:cNvSpPr>
          <p:nvPr>
            <p:ph type="ftr" sz="quarter" idx="3"/>
          </p:nvPr>
        </p:nvSpPr>
        <p:spPr bwMode="auto">
          <a:xfrm>
            <a:off x="7857840" y="6475413"/>
            <a:ext cx="6860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Qualcomm</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a:t>
            </a:r>
            <a:r>
              <a:rPr lang="en-US" altLang="ja-JP" sz="1800" b="1" kern="1200" dirty="0" smtClean="0">
                <a:solidFill>
                  <a:schemeClr val="tx1"/>
                </a:solidFill>
                <a:latin typeface="Times New Roman" charset="0"/>
                <a:ea typeface="宋体" pitchFamily="2" charset="-122"/>
                <a:cs typeface="+mn-cs"/>
              </a:rPr>
              <a:t>802.11-11/</a:t>
            </a:r>
            <a:r>
              <a:rPr lang="en-US" altLang="zh-CN" sz="1800" b="1" dirty="0" smtClean="0"/>
              <a:t>0780</a:t>
            </a:r>
            <a:r>
              <a:rPr lang="en-US" altLang="ja-JP" sz="1800" b="1" kern="1200" dirty="0" smtClean="0">
                <a:solidFill>
                  <a:schemeClr val="tx1"/>
                </a:solidFill>
                <a:latin typeface="Times New Roman" charset="0"/>
                <a:ea typeface="宋体" pitchFamily="2" charset="-122"/>
                <a:cs typeface="+mn-cs"/>
              </a:rPr>
              <a:t>r1</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barber@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liudapeng@chinamobile.com" TargetMode="External"/><Relationship Id="rId5" Type="http://schemas.openxmlformats.org/officeDocument/2006/relationships/hyperlink" Target="mailto:dingzhiming@huawei.com" TargetMode="External"/><Relationship Id="rId4" Type="http://schemas.openxmlformats.org/officeDocument/2006/relationships/hyperlink" Target="mailto:ping.fang@huawei.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xmlns="" val="2254136526"/>
              </p:ext>
            </p:extLst>
          </p:nvPr>
        </p:nvGraphicFramePr>
        <p:xfrm>
          <a:off x="609600" y="3257550"/>
          <a:ext cx="7924800" cy="2533650"/>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dirty="0" smtClean="0">
                          <a:ln>
                            <a:noFill/>
                          </a:ln>
                          <a:solidFill>
                            <a:schemeClr val="tx1"/>
                          </a:solidFill>
                          <a:effectLst/>
                          <a:latin typeface="+mn-lt"/>
                          <a:ea typeface="MS PGothic" pitchFamily="34" charset="-128"/>
                        </a:rPr>
                        <a:t>Name</a:t>
                      </a:r>
                      <a:endParaRPr kumimoji="1" lang="ja-JP" altLang="en-US" sz="105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smtClean="0">
                          <a:ln>
                            <a:noFill/>
                          </a:ln>
                          <a:solidFill>
                            <a:schemeClr val="tx1"/>
                          </a:solidFill>
                          <a:effectLst/>
                          <a:latin typeface="+mn-lt"/>
                          <a:ea typeface="MS PGothic" pitchFamily="34" charset="-128"/>
                        </a:rPr>
                        <a:t>Affiliations</a:t>
                      </a:r>
                      <a:endParaRPr kumimoji="1" lang="ja-JP" altLang="en-US" sz="105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smtClean="0">
                          <a:ln>
                            <a:noFill/>
                          </a:ln>
                          <a:solidFill>
                            <a:schemeClr val="tx1"/>
                          </a:solidFill>
                          <a:effectLst/>
                          <a:latin typeface="+mn-lt"/>
                          <a:ea typeface="MS PGothic" pitchFamily="34" charset="-128"/>
                        </a:rPr>
                        <a:t>Address</a:t>
                      </a:r>
                      <a:endParaRPr kumimoji="1" lang="ja-JP" altLang="en-US" sz="105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smtClean="0">
                          <a:ln>
                            <a:noFill/>
                          </a:ln>
                          <a:solidFill>
                            <a:schemeClr val="tx1"/>
                          </a:solidFill>
                          <a:effectLst/>
                          <a:latin typeface="+mn-lt"/>
                          <a:ea typeface="MS PGothic" pitchFamily="34" charset="-128"/>
                        </a:rPr>
                        <a:t>Phone</a:t>
                      </a:r>
                      <a:endParaRPr kumimoji="1" lang="ja-JP" altLang="en-US" sz="105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50" b="1" i="0" u="none" strike="noStrike" cap="none" normalizeH="0" baseline="0" smtClean="0">
                          <a:ln>
                            <a:noFill/>
                          </a:ln>
                          <a:solidFill>
                            <a:schemeClr val="tx1"/>
                          </a:solidFill>
                          <a:effectLst/>
                          <a:latin typeface="+mn-lt"/>
                          <a:ea typeface="MS PGothic" pitchFamily="34" charset="-128"/>
                        </a:rPr>
                        <a:t>email</a:t>
                      </a:r>
                      <a:endParaRPr kumimoji="1" lang="ja-JP" altLang="en-US" sz="105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7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50" b="0" i="0" u="none" strike="noStrike" cap="none" normalizeH="0" baseline="0" dirty="0" smtClean="0">
                          <a:ln>
                            <a:noFill/>
                          </a:ln>
                          <a:solidFill>
                            <a:schemeClr val="tx1"/>
                          </a:solidFill>
                          <a:effectLst/>
                          <a:latin typeface="+mn-lt"/>
                          <a:ea typeface="맑은 고딕" pitchFamily="34" charset="-127"/>
                          <a:cs typeface="Times New Roman" pitchFamily="18" charset="0"/>
                        </a:rPr>
                        <a:t>Ping Fang</a:t>
                      </a:r>
                      <a:endParaRPr kumimoji="0" lang="en-US" altLang="ko-KR" sz="105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zh-CN" sz="1050" b="0" i="0" u="none" strike="noStrike" cap="none" normalizeH="0" baseline="0" dirty="0" err="1" smtClean="0">
                          <a:ln>
                            <a:noFill/>
                          </a:ln>
                          <a:solidFill>
                            <a:srgbClr val="000000"/>
                          </a:solidFill>
                          <a:effectLst/>
                          <a:latin typeface="+mn-lt"/>
                          <a:ea typeface="宋体" pitchFamily="2" charset="-122"/>
                          <a:cs typeface="Times New Roman" pitchFamily="18" charset="0"/>
                        </a:rPr>
                        <a:t>Zhiming</a:t>
                      </a:r>
                      <a:r>
                        <a:rPr kumimoji="1" lang="en-US" altLang="zh-CN" sz="1050" b="0" i="0" u="none" strike="noStrike" cap="none" normalizeH="0" baseline="0" dirty="0" smtClean="0">
                          <a:ln>
                            <a:noFill/>
                          </a:ln>
                          <a:solidFill>
                            <a:srgbClr val="000000"/>
                          </a:solidFill>
                          <a:effectLst/>
                          <a:latin typeface="+mn-lt"/>
                          <a:ea typeface="宋体" pitchFamily="2" charset="-122"/>
                          <a:cs typeface="Times New Roman" pitchFamily="18" charset="0"/>
                        </a:rPr>
                        <a:t> Ding</a:t>
                      </a:r>
                      <a:endParaRPr kumimoji="1" lang="zh-CN" altLang="zh-CN" sz="1050" b="0" i="0" u="none" strike="noStrike" cap="none" normalizeH="0" baseline="0" dirty="0" smtClean="0">
                        <a:ln>
                          <a:noFill/>
                        </a:ln>
                        <a:solidFill>
                          <a:schemeClr val="tx1"/>
                        </a:solidFill>
                        <a:effectLst/>
                        <a:latin typeface="+mn-lt"/>
                        <a:ea typeface="宋体" pitchFamily="2" charset="-122"/>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Phillip Barber</a:t>
                      </a:r>
                      <a:endParaRPr kumimoji="0" lang="zh-CN" altLang="zh-CN"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Rob Sun</a:t>
                      </a:r>
                      <a:endParaRPr kumimoji="0" lang="zh-CN" altLang="zh-CN"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50" b="0" i="0" u="none" strike="noStrike" cap="none" normalizeH="0" baseline="0" dirty="0" err="1" smtClean="0">
                          <a:ln>
                            <a:noFill/>
                          </a:ln>
                          <a:solidFill>
                            <a:schemeClr val="tx1"/>
                          </a:solidFill>
                          <a:effectLst/>
                          <a:latin typeface="+mn-lt"/>
                          <a:ea typeface="맑은 고딕" pitchFamily="34" charset="-127"/>
                          <a:cs typeface="Times New Roman" pitchFamily="18" charset="0"/>
                        </a:rPr>
                        <a:t>Huawei</a:t>
                      </a:r>
                      <a:r>
                        <a:rPr kumimoji="0" lang="en-US" altLang="ko-KR" sz="1050" b="0" i="0" u="none" strike="noStrike" cap="none" normalizeH="0" baseline="0" dirty="0" smtClean="0">
                          <a:ln>
                            <a:noFill/>
                          </a:ln>
                          <a:solidFill>
                            <a:schemeClr val="tx1"/>
                          </a:solidFill>
                          <a:effectLst/>
                          <a:latin typeface="+mn-lt"/>
                          <a:ea typeface="맑은 고딕" pitchFamily="34" charset="-127"/>
                          <a:cs typeface="Times New Roman" pitchFamily="18" charset="0"/>
                        </a:rPr>
                        <a:t> Technologies Co.</a:t>
                      </a:r>
                      <a:r>
                        <a:rPr kumimoji="0" lang="en-US" altLang="ja-JP" sz="1050" b="0" i="0" u="none" strike="noStrike" cap="none" normalizeH="0" baseline="0" dirty="0" smtClean="0">
                          <a:ln>
                            <a:noFill/>
                          </a:ln>
                          <a:solidFill>
                            <a:schemeClr val="tx1"/>
                          </a:solidFill>
                          <a:effectLst/>
                          <a:latin typeface="+mn-lt"/>
                          <a:ea typeface="맑은 고딕" pitchFamily="34" charset="-127"/>
                          <a:cs typeface="Times New Roman" pitchFamily="18" charset="0"/>
                        </a:rPr>
                        <a:t>, Ltd.</a:t>
                      </a:r>
                      <a:endParaRPr kumimoji="0" lang="ko-KR" altLang="ko-KR" sz="105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50" b="0" i="0" u="none" strike="noStrike" cap="none" normalizeH="0" baseline="0" dirty="0" smtClean="0">
                          <a:ln>
                            <a:noFill/>
                          </a:ln>
                          <a:solidFill>
                            <a:schemeClr val="tx1"/>
                          </a:solidFill>
                          <a:effectLst/>
                          <a:latin typeface="+mn-lt"/>
                          <a:ea typeface="맑은 고딕" pitchFamily="34" charset="-127"/>
                          <a:cs typeface="Times New Roman" pitchFamily="18" charset="0"/>
                        </a:rPr>
                        <a:t>Bldg 7, Vision Software Park, Road </a:t>
                      </a:r>
                      <a:r>
                        <a:rPr kumimoji="0" lang="en-US" altLang="ja-JP" sz="1050" b="0" i="0" u="none" strike="noStrike" cap="none" normalizeH="0" baseline="0" dirty="0" err="1" smtClean="0">
                          <a:ln>
                            <a:noFill/>
                          </a:ln>
                          <a:solidFill>
                            <a:schemeClr val="tx1"/>
                          </a:solidFill>
                          <a:effectLst/>
                          <a:latin typeface="+mn-lt"/>
                          <a:ea typeface="맑은 고딕" pitchFamily="34" charset="-127"/>
                          <a:cs typeface="Times New Roman" pitchFamily="18" charset="0"/>
                        </a:rPr>
                        <a:t>Gaoxin</a:t>
                      </a:r>
                      <a:r>
                        <a:rPr kumimoji="0" lang="en-US" altLang="ja-JP" sz="1050" b="0" i="0" u="none" strike="noStrike" cap="none" normalizeH="0" baseline="0" dirty="0" smtClean="0">
                          <a:ln>
                            <a:noFill/>
                          </a:ln>
                          <a:solidFill>
                            <a:schemeClr val="tx1"/>
                          </a:solidFill>
                          <a:effectLst/>
                          <a:latin typeface="+mn-lt"/>
                          <a:ea typeface="맑은 고딕" pitchFamily="34" charset="-127"/>
                          <a:cs typeface="Times New Roman" pitchFamily="18" charset="0"/>
                        </a:rPr>
                        <a:t> </a:t>
                      </a:r>
                      <a:r>
                        <a:rPr kumimoji="0" lang="en-US" altLang="ja-JP" sz="1050" b="0" i="0" u="none" strike="noStrike" cap="none" normalizeH="0" baseline="0" dirty="0" err="1" smtClean="0">
                          <a:ln>
                            <a:noFill/>
                          </a:ln>
                          <a:solidFill>
                            <a:schemeClr val="tx1"/>
                          </a:solidFill>
                          <a:effectLst/>
                          <a:latin typeface="+mn-lt"/>
                          <a:ea typeface="맑은 고딕" pitchFamily="34" charset="-127"/>
                          <a:cs typeface="Times New Roman" pitchFamily="18" charset="0"/>
                        </a:rPr>
                        <a:t>Sourth</a:t>
                      </a:r>
                      <a:r>
                        <a:rPr kumimoji="0" lang="en-US" altLang="ja-JP" sz="1050" b="0" i="0" u="none" strike="noStrike" cap="none" normalizeH="0" baseline="0" dirty="0" smtClean="0">
                          <a:ln>
                            <a:noFill/>
                          </a:ln>
                          <a:solidFill>
                            <a:schemeClr val="tx1"/>
                          </a:solidFill>
                          <a:effectLst/>
                          <a:latin typeface="+mn-lt"/>
                          <a:ea typeface="맑은 고딕" pitchFamily="34" charset="-127"/>
                          <a:cs typeface="Times New Roman" pitchFamily="18" charset="0"/>
                        </a:rPr>
                        <a:t> 9, </a:t>
                      </a:r>
                      <a:r>
                        <a:rPr kumimoji="0" lang="en-US" altLang="ja-JP" sz="1050" b="0" i="0" u="none" strike="noStrike" cap="none" normalizeH="0" baseline="0" dirty="0" err="1" smtClean="0">
                          <a:ln>
                            <a:noFill/>
                          </a:ln>
                          <a:solidFill>
                            <a:schemeClr val="tx1"/>
                          </a:solidFill>
                          <a:effectLst/>
                          <a:latin typeface="+mn-lt"/>
                          <a:ea typeface="맑은 고딕" pitchFamily="34" charset="-127"/>
                          <a:cs typeface="Times New Roman" pitchFamily="18" charset="0"/>
                        </a:rPr>
                        <a:t>Nanshan</a:t>
                      </a:r>
                      <a:r>
                        <a:rPr kumimoji="0" lang="en-US" altLang="ja-JP" sz="1050" b="0" i="0" u="none" strike="noStrike" cap="none" normalizeH="0" baseline="0" dirty="0" smtClean="0">
                          <a:ln>
                            <a:noFill/>
                          </a:ln>
                          <a:solidFill>
                            <a:schemeClr val="tx1"/>
                          </a:solidFill>
                          <a:effectLst/>
                          <a:latin typeface="+mn-lt"/>
                          <a:ea typeface="맑은 고딕" pitchFamily="34" charset="-127"/>
                          <a:cs typeface="Times New Roman" pitchFamily="18" charset="0"/>
                        </a:rPr>
                        <a:t> District, Shenzhen, Guangdong, China, 518057</a:t>
                      </a:r>
                      <a:endParaRPr kumimoji="0" lang="ko-KR" altLang="ko-KR" sz="105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a:t>
                      </a:r>
                      <a:r>
                        <a:rPr kumimoji="0" lang="en-US" altLang="ja-JP"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86 755 36835101</a:t>
                      </a:r>
                      <a:endParaRPr kumimoji="0" lang="ko-KR" altLang="ko-KR"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3"/>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4"/>
                        </a:rPr>
                        <a:t>ping.fang@huawei.com</a:t>
                      </a:r>
                      <a:endParaRPr kumimoji="0" lang="en-US" altLang="ja-JP"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3"/>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5"/>
                        </a:rPr>
                        <a:t>dingzhiming@huawei.com</a:t>
                      </a:r>
                      <a:endParaRPr kumimoji="0" lang="en-US" altLang="zh-CN"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3"/>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3"/>
                        </a:rPr>
                        <a:t>pbarber@huawei.com</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zh-CN" sz="105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3"/>
                        </a:rPr>
                        <a:t>Rob.sun@huawei.com </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r>
                        <a:rPr kumimoji="1" lang="en-US" altLang="ja-JP" sz="1050" b="0" i="0" u="none" strike="noStrike" kern="1200" cap="none" normalizeH="0" baseline="0" dirty="0" smtClean="0">
                          <a:ln>
                            <a:noFill/>
                          </a:ln>
                          <a:solidFill>
                            <a:srgbClr val="000000"/>
                          </a:solidFill>
                          <a:effectLst/>
                          <a:latin typeface="+mn-lt"/>
                          <a:ea typeface="宋体" pitchFamily="2" charset="-122"/>
                          <a:cs typeface="Times New Roman" pitchFamily="18" charset="0"/>
                        </a:rPr>
                        <a:t>Dapeng Liu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en-US" altLang="ja-JP" sz="1050" b="0" i="0" u="none" strike="noStrike" kern="1200" cap="none" normalizeH="0" baseline="0" dirty="0" smtClean="0">
                          <a:ln>
                            <a:noFill/>
                          </a:ln>
                          <a:solidFill>
                            <a:srgbClr val="000000"/>
                          </a:solidFill>
                          <a:effectLst/>
                          <a:latin typeface="+mn-lt"/>
                          <a:ea typeface="宋体" pitchFamily="2" charset="-122"/>
                          <a:cs typeface="Times New Roman" pitchFamily="18" charset="0"/>
                        </a:rPr>
                        <a:t>China Mobile</a:t>
                      </a:r>
                      <a:endParaRPr kumimoji="1" lang="ja-JP" altLang="en-US" sz="1050" b="0" i="0" u="none" strike="noStrike" kern="1200" cap="none" normalizeH="0" baseline="0" dirty="0">
                        <a:ln>
                          <a:noFill/>
                        </a:ln>
                        <a:solidFill>
                          <a:srgbClr val="000000"/>
                        </a:solidFill>
                        <a:effectLst/>
                        <a:latin typeface="+mn-lt"/>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zh-CN" sz="1050" b="0" i="0" u="none" strike="noStrike" kern="1200" cap="none" normalizeH="0" baseline="0" dirty="0" smtClean="0">
                          <a:ln>
                            <a:noFill/>
                          </a:ln>
                          <a:solidFill>
                            <a:srgbClr val="000000"/>
                          </a:solidFill>
                          <a:effectLst/>
                          <a:latin typeface="+mn-lt"/>
                          <a:ea typeface="宋体" pitchFamily="2" charset="-122"/>
                          <a:cs typeface="Times New Roman" pitchFamily="18" charset="0"/>
                        </a:rPr>
                        <a:t>32 </a:t>
                      </a:r>
                      <a:r>
                        <a:rPr kumimoji="1" lang="en-US" altLang="zh-CN" sz="1050" b="0" i="0" u="none" strike="noStrike" kern="1200" cap="none" normalizeH="0" baseline="0" dirty="0" err="1" smtClean="0">
                          <a:ln>
                            <a:noFill/>
                          </a:ln>
                          <a:solidFill>
                            <a:srgbClr val="000000"/>
                          </a:solidFill>
                          <a:effectLst/>
                          <a:latin typeface="+mn-lt"/>
                          <a:ea typeface="宋体" pitchFamily="2" charset="-122"/>
                          <a:cs typeface="Times New Roman" pitchFamily="18" charset="0"/>
                        </a:rPr>
                        <a:t>Xuanwumen</a:t>
                      </a:r>
                      <a:r>
                        <a:rPr kumimoji="1" lang="en-US" altLang="zh-CN" sz="1050" b="0" i="0" u="none" strike="noStrike" kern="1200" cap="none" normalizeH="0" baseline="0" dirty="0" smtClean="0">
                          <a:ln>
                            <a:noFill/>
                          </a:ln>
                          <a:solidFill>
                            <a:srgbClr val="000000"/>
                          </a:solidFill>
                          <a:effectLst/>
                          <a:latin typeface="+mn-lt"/>
                          <a:ea typeface="宋体" pitchFamily="2" charset="-122"/>
                          <a:cs typeface="Times New Roman" pitchFamily="18" charset="0"/>
                        </a:rPr>
                        <a:t> West Street </a:t>
                      </a:r>
                      <a:r>
                        <a:rPr kumimoji="1" lang="en-US" altLang="zh-CN" sz="1050" b="0" i="0" u="none" strike="noStrike" kern="1200" cap="none" normalizeH="0" baseline="0" dirty="0" err="1" smtClean="0">
                          <a:ln>
                            <a:noFill/>
                          </a:ln>
                          <a:solidFill>
                            <a:srgbClr val="000000"/>
                          </a:solidFill>
                          <a:effectLst/>
                          <a:latin typeface="+mn-lt"/>
                          <a:ea typeface="宋体" pitchFamily="2" charset="-122"/>
                          <a:cs typeface="Times New Roman" pitchFamily="18" charset="0"/>
                        </a:rPr>
                        <a:t>Beijng</a:t>
                      </a:r>
                      <a:r>
                        <a:rPr kumimoji="1" lang="en-US" altLang="zh-CN" sz="1050" b="0" i="0" u="none" strike="noStrike" kern="1200" cap="none" normalizeH="0" baseline="0" dirty="0" smtClean="0">
                          <a:ln>
                            <a:noFill/>
                          </a:ln>
                          <a:solidFill>
                            <a:srgbClr val="000000"/>
                          </a:solidFill>
                          <a:effectLst/>
                          <a:latin typeface="+mn-lt"/>
                          <a:ea typeface="宋体" pitchFamily="2" charset="-122"/>
                          <a:cs typeface="Times New Roman" pitchFamily="18" charset="0"/>
                        </a:rPr>
                        <a:t>, </a:t>
                      </a:r>
                      <a:r>
                        <a:rPr kumimoji="1" lang="en-US" altLang="zh-CN" sz="1050" b="0" i="0" u="none" strike="noStrike" kern="1200" cap="none" normalizeH="0" baseline="0" dirty="0" err="1" smtClean="0">
                          <a:ln>
                            <a:noFill/>
                          </a:ln>
                          <a:solidFill>
                            <a:srgbClr val="000000"/>
                          </a:solidFill>
                          <a:effectLst/>
                          <a:latin typeface="+mn-lt"/>
                          <a:ea typeface="宋体" pitchFamily="2" charset="-122"/>
                          <a:cs typeface="Times New Roman" pitchFamily="18" charset="0"/>
                        </a:rPr>
                        <a:t>Xicheng</a:t>
                      </a:r>
                      <a:r>
                        <a:rPr kumimoji="1" lang="en-US" altLang="zh-CN" sz="1050" b="0" i="0" u="none" strike="noStrike" kern="1200" cap="none" normalizeH="0" baseline="0" dirty="0" smtClean="0">
                          <a:ln>
                            <a:noFill/>
                          </a:ln>
                          <a:solidFill>
                            <a:srgbClr val="000000"/>
                          </a:solidFill>
                          <a:effectLst/>
                          <a:latin typeface="+mn-lt"/>
                          <a:ea typeface="宋体" pitchFamily="2" charset="-122"/>
                          <a:cs typeface="Times New Roman" pitchFamily="18" charset="0"/>
                        </a:rPr>
                        <a:t> District, 100053 China </a:t>
                      </a:r>
                      <a:endParaRPr kumimoji="1" lang="ja-JP" altLang="en-US" sz="1050" b="0" i="0" u="none" strike="noStrike" kern="1200" cap="none" normalizeH="0" baseline="0" dirty="0" smtClean="0">
                        <a:ln>
                          <a:noFill/>
                        </a:ln>
                        <a:solidFill>
                          <a:srgbClr val="000000"/>
                        </a:solidFill>
                        <a:effectLst/>
                        <a:latin typeface="+mn-lt"/>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en-US" altLang="ja-JP" sz="1100" dirty="0" smtClean="0">
                          <a:hlinkClick r:id="rId6"/>
                        </a:rPr>
                        <a:t>liudapeng@chinamobile.com</a:t>
                      </a:r>
                      <a:endParaRPr kumimoji="1" lang="en-US" altLang="ja-JP"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a:xfrm>
            <a:off x="304800" y="838200"/>
            <a:ext cx="8458200" cy="1066800"/>
          </a:xfrm>
        </p:spPr>
        <p:txBody>
          <a:bodyPr/>
          <a:lstStyle/>
          <a:p>
            <a:r>
              <a:rPr lang="en-US" altLang="zh-CN" sz="2800" dirty="0" smtClean="0">
                <a:ea typeface="MS PGothic" pitchFamily="34" charset="-128"/>
              </a:rPr>
              <a:t>EAP based Message Flow Optimization for FILS</a:t>
            </a:r>
            <a:endParaRPr lang="en-US" altLang="ja-JP" sz="2800" dirty="0" smtClean="0">
              <a:ea typeface="MS PGothic" pitchFamily="34" charset="-128"/>
            </a:endParaRPr>
          </a:p>
        </p:txBody>
      </p:sp>
      <p:sp>
        <p:nvSpPr>
          <p:cNvPr id="5161" name="Rectangle 6"/>
          <p:cNvSpPr>
            <a:spLocks noGrp="1" noChangeArrowheads="1"/>
          </p:cNvSpPr>
          <p:nvPr>
            <p:ph type="body" idx="1"/>
          </p:nvPr>
        </p:nvSpPr>
        <p:spPr>
          <a:xfrm>
            <a:off x="685800" y="2057400"/>
            <a:ext cx="7772400" cy="533400"/>
          </a:xfrm>
        </p:spPr>
        <p:txBody>
          <a:bodyPr/>
          <a:lstStyle/>
          <a:p>
            <a:pPr>
              <a:buNone/>
            </a:pPr>
            <a:r>
              <a:rPr lang="en-US" altLang="ja-JP" sz="2000" dirty="0" smtClean="0">
                <a:ea typeface="MS PGothic" pitchFamily="34" charset="-128"/>
              </a:rPr>
              <a:t>Date: 2012-0</a:t>
            </a:r>
            <a:r>
              <a:rPr lang="en-US" altLang="zh-CN" sz="2000" dirty="0" smtClean="0">
                <a:ea typeface="MS PGothic" pitchFamily="34" charset="-128"/>
              </a:rPr>
              <a:t>7</a:t>
            </a:r>
            <a:r>
              <a:rPr lang="en-US" altLang="ja-JP" sz="2000" dirty="0" smtClean="0">
                <a:ea typeface="MS PGothic" pitchFamily="34" charset="-128"/>
              </a:rPr>
              <a:t>-06</a:t>
            </a:r>
          </a:p>
        </p:txBody>
      </p:sp>
      <p:sp>
        <p:nvSpPr>
          <p:cNvPr id="2088" name="日付プレースホルダ 3"/>
          <p:cNvSpPr>
            <a:spLocks noGrp="1"/>
          </p:cNvSpPr>
          <p:nvPr>
            <p:ph type="dt" sz="quarter" idx="10"/>
          </p:nvPr>
        </p:nvSpPr>
        <p:spPr>
          <a:xfrm>
            <a:off x="696913" y="332601"/>
            <a:ext cx="942566" cy="276999"/>
          </a:xfrm>
        </p:spPr>
        <p:txBody>
          <a:bodyPr/>
          <a:lstStyle/>
          <a:p>
            <a:pPr>
              <a:defRPr/>
            </a:pPr>
            <a:r>
              <a:rPr lang="en-US" altLang="zh-CN" dirty="0" smtClean="0"/>
              <a:t>July</a:t>
            </a:r>
            <a:r>
              <a:rPr lang="en-US" altLang="ja-JP" dirty="0" smtClean="0"/>
              <a:t> 2012</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27432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dirty="0">
                <a:ea typeface="MS PGothic" pitchFamily="34" charset="-128"/>
              </a:rPr>
              <a:t>Authors:</a:t>
            </a:r>
            <a:endParaRPr lang="en-US" altLang="ja-JP" sz="2000" dirty="0">
              <a:ea typeface="MS PGothic" pitchFamily="34" charset="-128"/>
            </a:endParaRPr>
          </a:p>
        </p:txBody>
      </p:sp>
      <p:sp>
        <p:nvSpPr>
          <p:cNvPr id="15" name="フッター プレースホルダ 4"/>
          <p:cNvSpPr>
            <a:spLocks noGrp="1"/>
          </p:cNvSpPr>
          <p:nvPr>
            <p:ph type="ftr" sz="quarter" idx="11"/>
          </p:nvPr>
        </p:nvSpPr>
        <p:spPr>
          <a:xfrm>
            <a:off x="7134885" y="6475413"/>
            <a:ext cx="1409040" cy="184666"/>
          </a:xfrm>
        </p:spPr>
        <p:txBody>
          <a:bodyPr/>
          <a:lstStyle/>
          <a:p>
            <a:pPr>
              <a:defRPr/>
            </a:pPr>
            <a:r>
              <a:rPr lang="en-US" altLang="ja-JP" dirty="0" err="1" smtClean="0"/>
              <a:t>Huawei</a:t>
            </a:r>
            <a:r>
              <a:rPr lang="en-US" altLang="ja-JP" dirty="0" smtClean="0"/>
              <a:t>, China Mobile</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Mobile</a:t>
            </a:r>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10</a:t>
            </a:fld>
            <a:endParaRPr lang="en-US" altLang="ja-JP"/>
          </a:p>
        </p:txBody>
      </p:sp>
      <p:sp>
        <p:nvSpPr>
          <p:cNvPr id="8" name="Title 1"/>
          <p:cNvSpPr>
            <a:spLocks noGrp="1"/>
          </p:cNvSpPr>
          <p:nvPr>
            <p:ph type="title"/>
          </p:nvPr>
        </p:nvSpPr>
        <p:spPr>
          <a:xfrm>
            <a:off x="152400" y="533400"/>
            <a:ext cx="8610600" cy="744920"/>
          </a:xfrm>
        </p:spPr>
        <p:txBody>
          <a:bodyPr/>
          <a:lstStyle/>
          <a:p>
            <a:r>
              <a:rPr lang="en-US" sz="2400" dirty="0" smtClean="0"/>
              <a:t>Implementation of EAP Authenticator</a:t>
            </a:r>
            <a:endParaRPr lang="en-US" sz="2400" dirty="0"/>
          </a:p>
        </p:txBody>
      </p:sp>
      <p:sp>
        <p:nvSpPr>
          <p:cNvPr id="9" name="コンテンツ プレースホルダ 6"/>
          <p:cNvSpPr>
            <a:spLocks noGrp="1"/>
          </p:cNvSpPr>
          <p:nvPr>
            <p:ph idx="1"/>
          </p:nvPr>
        </p:nvSpPr>
        <p:spPr>
          <a:xfrm>
            <a:off x="696914" y="4114800"/>
            <a:ext cx="7847012" cy="2209800"/>
          </a:xfrm>
        </p:spPr>
        <p:txBody>
          <a:bodyPr/>
          <a:lstStyle/>
          <a:p>
            <a:r>
              <a:rPr lang="en-US" altLang="ja-JP" sz="1400" b="0" dirty="0" smtClean="0">
                <a:ea typeface="MS PGothic" pitchFamily="34" charset="-128"/>
              </a:rPr>
              <a:t>If the FILS with Optimized EAP is invoked,  the MAC entity of AP will send the Identity received from an STA to the EAP Authenticator. The EAP Authenticator will generate an EAP-Response/ID message if it has got the Identity and send the message to AS side (maybe send to a AAA Client module in AP first), or the EAP Authenticator will generate an EAP-Request/ID message and send the message to the non-AP STA to ask a Identity. </a:t>
            </a:r>
          </a:p>
        </p:txBody>
      </p:sp>
      <p:sp>
        <p:nvSpPr>
          <p:cNvPr id="163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pic>
        <p:nvPicPr>
          <p:cNvPr id="2050" name="Picture 2"/>
          <p:cNvPicPr>
            <a:picLocks noChangeAspect="1" noChangeArrowheads="1"/>
          </p:cNvPicPr>
          <p:nvPr/>
        </p:nvPicPr>
        <p:blipFill>
          <a:blip r:embed="rId3"/>
          <a:srcRect/>
          <a:stretch>
            <a:fillRect/>
          </a:stretch>
        </p:blipFill>
        <p:spPr bwMode="auto">
          <a:xfrm>
            <a:off x="914400" y="1371600"/>
            <a:ext cx="6791325" cy="2085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616285" y="762610"/>
            <a:ext cx="7772400" cy="554115"/>
          </a:xfrm>
        </p:spPr>
        <p:txBody>
          <a:bodyPr/>
          <a:lstStyle/>
          <a:p>
            <a:r>
              <a:rPr lang="en-US" altLang="ja-JP" sz="2800" dirty="0" smtClean="0">
                <a:ea typeface="MS PGothic" pitchFamily="34" charset="-128"/>
              </a:rPr>
              <a:t>Conclusion</a:t>
            </a:r>
            <a:endParaRPr lang="ja-JP" altLang="en-US" sz="2800" dirty="0" smtClean="0">
              <a:ea typeface="MS PGothic" pitchFamily="34" charset="-128"/>
            </a:endParaRPr>
          </a:p>
        </p:txBody>
      </p:sp>
      <p:sp>
        <p:nvSpPr>
          <p:cNvPr id="12291" name="コンテンツ プレースホルダ 2"/>
          <p:cNvSpPr>
            <a:spLocks noGrp="1"/>
          </p:cNvSpPr>
          <p:nvPr>
            <p:ph idx="1"/>
          </p:nvPr>
        </p:nvSpPr>
        <p:spPr>
          <a:xfrm>
            <a:off x="685799" y="1431940"/>
            <a:ext cx="7702885" cy="4608600"/>
          </a:xfrm>
        </p:spPr>
        <p:txBody>
          <a:bodyPr/>
          <a:lstStyle/>
          <a:p>
            <a:r>
              <a:rPr lang="en-US" altLang="ja-JP" sz="1800" dirty="0" smtClean="0">
                <a:ea typeface="MS PGothic" pitchFamily="34" charset="-128"/>
              </a:rPr>
              <a:t>Proposal Summary</a:t>
            </a:r>
          </a:p>
          <a:p>
            <a:pPr lvl="1"/>
            <a:r>
              <a:rPr lang="en-US" altLang="zh-CN" sz="1600" dirty="0" smtClean="0"/>
              <a:t>4-way </a:t>
            </a:r>
            <a:r>
              <a:rPr lang="en-US" altLang="zh-CN" sz="1600" dirty="0"/>
              <a:t>handshake is carried out concurrently with </a:t>
            </a:r>
            <a:r>
              <a:rPr lang="en-US" altLang="zh-CN" sz="1600" dirty="0" smtClean="0"/>
              <a:t>Authentication and Association frames to </a:t>
            </a:r>
            <a:r>
              <a:rPr lang="en-US" altLang="zh-CN" sz="1600" dirty="0"/>
              <a:t>reduce message </a:t>
            </a:r>
            <a:r>
              <a:rPr lang="en-US" altLang="zh-CN" sz="1600" dirty="0" smtClean="0"/>
              <a:t>rounds and the main mechanism of current 4-way handshake is kept.</a:t>
            </a:r>
            <a:endParaRPr lang="en-US" altLang="zh-CN" sz="1600" dirty="0" smtClean="0">
              <a:ea typeface="MS PGothic" pitchFamily="34" charset="-128"/>
            </a:endParaRPr>
          </a:p>
          <a:p>
            <a:pPr lvl="1"/>
            <a:r>
              <a:rPr lang="en-US" altLang="ja-JP" sz="1600" dirty="0" smtClean="0">
                <a:ea typeface="MS PGothic" pitchFamily="34" charset="-128"/>
              </a:rPr>
              <a:t>Existing EAP Method can be called so </a:t>
            </a:r>
            <a:r>
              <a:rPr lang="en-US" altLang="ja-JP" sz="1600" dirty="0" smtClean="0"/>
              <a:t>the interworking between cellular technology and WiFi technology will not be affected</a:t>
            </a:r>
            <a:r>
              <a:rPr lang="en-US" altLang="ja-JP" sz="1600" dirty="0" smtClean="0">
                <a:ea typeface="MS PGothic" pitchFamily="34" charset="-128"/>
              </a:rPr>
              <a:t>.</a:t>
            </a:r>
          </a:p>
          <a:p>
            <a:pPr lvl="1"/>
            <a:r>
              <a:rPr lang="en-US" altLang="ja-JP" sz="1600" dirty="0" smtClean="0"/>
              <a:t>The EAP-Request/ID and EAP-Response/ID messages are omitted to reduce messages on the air interface. </a:t>
            </a:r>
          </a:p>
          <a:p>
            <a:pPr lvl="1"/>
            <a:r>
              <a:rPr lang="en-US" altLang="ja-JP" sz="1600" dirty="0" smtClean="0">
                <a:ea typeface="MS PGothic" pitchFamily="34" charset="-128"/>
              </a:rPr>
              <a:t>FILS over EAP and FILS over PSK can work under the same framework.</a:t>
            </a:r>
            <a:endParaRPr lang="en-US" altLang="ja-JP" sz="1400" dirty="0" smtClean="0">
              <a:ea typeface="MS PGothic" pitchFamily="34" charset="-128"/>
            </a:endParaRPr>
          </a:p>
          <a:p>
            <a:pPr lvl="1">
              <a:defRPr/>
            </a:pPr>
            <a:endParaRPr lang="en-US" altLang="ja-JP" sz="1600" dirty="0" smtClean="0"/>
          </a:p>
        </p:txBody>
      </p:sp>
      <p:sp>
        <p:nvSpPr>
          <p:cNvPr id="12293" name="スライド番号プレースホルダ 5"/>
          <p:cNvSpPr>
            <a:spLocks noGrp="1"/>
          </p:cNvSpPr>
          <p:nvPr>
            <p:ph type="sldNum" sz="quarter" idx="12"/>
          </p:nvPr>
        </p:nvSpPr>
        <p:spPr>
          <a:noFill/>
        </p:spPr>
        <p:txBody>
          <a:bodyPr/>
          <a:lstStyle/>
          <a:p>
            <a:r>
              <a:rPr lang="en-US" altLang="ja-JP" smtClean="0"/>
              <a:t>Slide </a:t>
            </a:r>
            <a:fld id="{B5F7D478-1E07-49C3-9A60-4B5611529FD7}" type="slidenum">
              <a:rPr lang="en-US" altLang="ja-JP" smtClean="0"/>
              <a:pPr/>
              <a:t>11</a:t>
            </a:fld>
            <a:endParaRPr lang="en-US" altLang="ja-JP" smtClean="0"/>
          </a:p>
        </p:txBody>
      </p:sp>
      <p:sp>
        <p:nvSpPr>
          <p:cNvPr id="9" name="フッター プレースホルダ 4"/>
          <p:cNvSpPr>
            <a:spLocks noGrp="1"/>
          </p:cNvSpPr>
          <p:nvPr>
            <p:ph type="ftr" sz="quarter" idx="11"/>
          </p:nvPr>
        </p:nvSpPr>
        <p:spPr>
          <a:xfrm>
            <a:off x="7101222" y="6475413"/>
            <a:ext cx="1442703" cy="184666"/>
          </a:xfrm>
        </p:spPr>
        <p:txBody>
          <a:bodyPr/>
          <a:lstStyle/>
          <a:p>
            <a:pPr>
              <a:defRPr/>
            </a:pPr>
            <a:r>
              <a:rPr lang="en-US" altLang="ja-JP" dirty="0" err="1" smtClean="0"/>
              <a:t>Huawei</a:t>
            </a:r>
            <a:r>
              <a:rPr lang="en-US" altLang="ja-JP" dirty="0" smtClean="0"/>
              <a:t>, China Mobile</a:t>
            </a:r>
            <a:endParaRPr lang="en-US" altLang="ja-JP" dirty="0"/>
          </a:p>
        </p:txBody>
      </p:sp>
      <p:sp>
        <p:nvSpPr>
          <p:cNvPr id="7"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a:t>
            </a:r>
            <a:endParaRPr lang="zh-CN" altLang="en-US" dirty="0"/>
          </a:p>
        </p:txBody>
      </p:sp>
      <p:sp>
        <p:nvSpPr>
          <p:cNvPr id="3" name="内容占位符 2"/>
          <p:cNvSpPr>
            <a:spLocks noGrp="1"/>
          </p:cNvSpPr>
          <p:nvPr>
            <p:ph idx="1"/>
          </p:nvPr>
        </p:nvSpPr>
        <p:spPr/>
        <p:txBody>
          <a:bodyPr/>
          <a:lstStyle/>
          <a:p>
            <a:r>
              <a:rPr lang="en-US" altLang="zh-CN" dirty="0" smtClean="0"/>
              <a:t>Do you support to add the FILS proposal defined in slide 7 into 11ai SFD security section?</a:t>
            </a:r>
          </a:p>
          <a:p>
            <a:endParaRPr lang="en-US" altLang="zh-CN" dirty="0" smtClean="0"/>
          </a:p>
          <a:p>
            <a:r>
              <a:rPr lang="en-US" altLang="zh-CN" dirty="0" smtClean="0"/>
              <a:t>Yes</a:t>
            </a:r>
          </a:p>
          <a:p>
            <a:r>
              <a:rPr lang="en-US" altLang="zh-CN" dirty="0" smtClean="0"/>
              <a:t>No</a:t>
            </a:r>
          </a:p>
          <a:p>
            <a:r>
              <a:rPr lang="en-US" altLang="zh-CN" dirty="0" smtClean="0"/>
              <a:t>Abstain </a:t>
            </a:r>
            <a:endParaRPr lang="zh-CN" altLang="en-US" dirty="0"/>
          </a:p>
        </p:txBody>
      </p:sp>
      <p:sp>
        <p:nvSpPr>
          <p:cNvPr id="4" name="日期占位符 3"/>
          <p:cNvSpPr>
            <a:spLocks noGrp="1"/>
          </p:cNvSpPr>
          <p:nvPr>
            <p:ph type="dt" sz="half" idx="10"/>
          </p:nvPr>
        </p:nvSpPr>
        <p:spPr/>
        <p:txBody>
          <a:bodyPr/>
          <a:lstStyle/>
          <a:p>
            <a:pPr>
              <a:defRPr/>
            </a:pPr>
            <a:r>
              <a:rPr lang="en-US" altLang="ja-JP" smtClean="0"/>
              <a:t>July 2012</a:t>
            </a:r>
            <a:endParaRPr lang="en-US" altLang="ja-JP" dirty="0"/>
          </a:p>
        </p:txBody>
      </p:sp>
      <p:sp>
        <p:nvSpPr>
          <p:cNvPr id="5" name="页脚占位符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Mobile</a:t>
            </a:r>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12</a:t>
            </a:fld>
            <a:endParaRPr lang="en-US" altLang="ja-JP"/>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a:t>
            </a:r>
            <a:endParaRPr lang="zh-CN" altLang="en-US" dirty="0"/>
          </a:p>
        </p:txBody>
      </p:sp>
      <p:sp>
        <p:nvSpPr>
          <p:cNvPr id="3" name="内容占位符 2"/>
          <p:cNvSpPr>
            <a:spLocks noGrp="1"/>
          </p:cNvSpPr>
          <p:nvPr>
            <p:ph idx="1"/>
          </p:nvPr>
        </p:nvSpPr>
        <p:spPr/>
        <p:txBody>
          <a:bodyPr/>
          <a:lstStyle/>
          <a:p>
            <a:r>
              <a:rPr lang="en-US" altLang="zh-CN" dirty="0" smtClean="0"/>
              <a:t>Do you support to add the FILS proposal defined in slide 7 into 11ai SFD security section?</a:t>
            </a:r>
          </a:p>
          <a:p>
            <a:endParaRPr lang="en-US" altLang="zh-CN" dirty="0" smtClean="0"/>
          </a:p>
          <a:p>
            <a:r>
              <a:rPr lang="en-US" altLang="zh-CN" dirty="0" smtClean="0"/>
              <a:t>Yes</a:t>
            </a:r>
          </a:p>
          <a:p>
            <a:r>
              <a:rPr lang="en-US" altLang="zh-CN" dirty="0" smtClean="0"/>
              <a:t>No</a:t>
            </a:r>
          </a:p>
          <a:p>
            <a:r>
              <a:rPr lang="en-US" altLang="zh-CN" dirty="0" smtClean="0"/>
              <a:t>Abstain </a:t>
            </a:r>
            <a:endParaRPr lang="zh-CN" altLang="en-US" dirty="0"/>
          </a:p>
        </p:txBody>
      </p:sp>
      <p:sp>
        <p:nvSpPr>
          <p:cNvPr id="4" name="日期占位符 3"/>
          <p:cNvSpPr>
            <a:spLocks noGrp="1"/>
          </p:cNvSpPr>
          <p:nvPr>
            <p:ph type="dt" sz="half" idx="10"/>
          </p:nvPr>
        </p:nvSpPr>
        <p:spPr/>
        <p:txBody>
          <a:bodyPr/>
          <a:lstStyle/>
          <a:p>
            <a:pPr>
              <a:defRPr/>
            </a:pPr>
            <a:r>
              <a:rPr lang="en-US" altLang="ja-JP" smtClean="0"/>
              <a:t>July 2012</a:t>
            </a:r>
            <a:endParaRPr lang="en-US" altLang="ja-JP" dirty="0"/>
          </a:p>
        </p:txBody>
      </p:sp>
      <p:sp>
        <p:nvSpPr>
          <p:cNvPr id="5" name="页脚占位符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Mobile</a:t>
            </a:r>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13</a:t>
            </a:fld>
            <a:endParaRPr lang="en-US" altLang="ja-JP"/>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470025"/>
          </a:xfrm>
        </p:spPr>
        <p:txBody>
          <a:bodyPr/>
          <a:lstStyle/>
          <a:p>
            <a:r>
              <a:rPr lang="en-US" dirty="0" smtClean="0"/>
              <a:t>Reference</a:t>
            </a:r>
            <a:endParaRPr lang="en-US" dirty="0"/>
          </a:p>
        </p:txBody>
      </p:sp>
      <p:sp>
        <p:nvSpPr>
          <p:cNvPr id="3" name="Subtitle 2"/>
          <p:cNvSpPr>
            <a:spLocks noGrp="1"/>
          </p:cNvSpPr>
          <p:nvPr>
            <p:ph type="subTitle" idx="1"/>
          </p:nvPr>
        </p:nvSpPr>
        <p:spPr>
          <a:xfrm>
            <a:off x="685800" y="2133600"/>
            <a:ext cx="7848600" cy="4267200"/>
          </a:xfrm>
        </p:spPr>
        <p:txBody>
          <a:bodyPr/>
          <a:lstStyle/>
          <a:p>
            <a:pPr algn="l"/>
            <a:r>
              <a:rPr lang="en-US" sz="2800" dirty="0" smtClean="0"/>
              <a:t>[1] 11-11-1160-09-00ai-fast-re-authentication</a:t>
            </a:r>
          </a:p>
          <a:p>
            <a:pPr algn="l"/>
            <a:r>
              <a:rPr lang="en-US" sz="2800" dirty="0" smtClean="0"/>
              <a:t>[2] 11-11-1047-06-00ai-using-upper-layer-message-ie-in-tgai</a:t>
            </a:r>
            <a:endParaRPr lang="en-US" sz="2800" dirty="0"/>
          </a:p>
        </p:txBody>
      </p:sp>
      <p:sp>
        <p:nvSpPr>
          <p:cNvPr id="5" name="Footer Placeholder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Mobile</a:t>
            </a:r>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14</a:t>
            </a:fld>
            <a:endParaRPr lang="en-US" altLang="ja-JP"/>
          </a:p>
        </p:txBody>
      </p:sp>
      <p:sp>
        <p:nvSpPr>
          <p:cNvPr id="7"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spTree>
    <p:extLst>
      <p:ext uri="{BB962C8B-B14F-4D97-AF65-F5344CB8AC3E}">
        <p14:creationId xmlns:p14="http://schemas.microsoft.com/office/powerpoint/2010/main" xmlns="" val="2364764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942566" cy="276999"/>
          </a:xfrm>
          <a:noFill/>
        </p:spPr>
        <p:txBody>
          <a:bodyPr/>
          <a:lstStyle/>
          <a:p>
            <a:pPr>
              <a:defRPr/>
            </a:pPr>
            <a:r>
              <a:rPr lang="en-US" altLang="zh-CN" dirty="0" smtClean="0"/>
              <a:t>July</a:t>
            </a:r>
            <a:r>
              <a:rPr lang="en-US" altLang="ja-JP" dirty="0" smtClean="0"/>
              <a:t>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smtClean="0">
                <a:ea typeface="MS PGothic" pitchFamily="34" charset="-128"/>
              </a:rPr>
              <a:t>Abstract</a:t>
            </a:r>
          </a:p>
        </p:txBody>
      </p:sp>
      <p:sp>
        <p:nvSpPr>
          <p:cNvPr id="6149" name="Rectangle 3"/>
          <p:cNvSpPr>
            <a:spLocks noGrp="1" noChangeArrowheads="1"/>
          </p:cNvSpPr>
          <p:nvPr>
            <p:ph type="body" idx="1"/>
          </p:nvPr>
        </p:nvSpPr>
        <p:spPr/>
        <p:txBody>
          <a:bodyPr/>
          <a:lstStyle/>
          <a:p>
            <a:r>
              <a:rPr lang="en-US" b="0" dirty="0" smtClean="0"/>
              <a:t>This contribution proposes a Fast authentication proposal for FILS. This proposal is based on EAP and mainly focuses on the message optimization of conventional authentication, association, EAP and 4 way handshake. </a:t>
            </a:r>
          </a:p>
        </p:txBody>
      </p:sp>
      <p:sp>
        <p:nvSpPr>
          <p:cNvPr id="8" name="フッター プレースホルダ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Mobile</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smtClean="0"/>
          </a:p>
        </p:txBody>
      </p:sp>
      <p:sp>
        <p:nvSpPr>
          <p:cNvPr id="5" name="Fußzeilenplatzhalter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Mobile</a:t>
            </a:r>
            <a:endParaRPr lang="en-US" altLang="ja-JP"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3, 4</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533400" y="1905000"/>
            <a:ext cx="8153400" cy="4191000"/>
          </a:xfrm>
        </p:spPr>
        <p:txBody>
          <a:bodyPr/>
          <a:lstStyle/>
          <a:p>
            <a:r>
              <a:rPr lang="en-US" b="0" dirty="0" smtClean="0"/>
              <a:t>This contribution is based on 1047r6 and updated based on discussion on1160r9, which merged with 1047 and  proposes fast authentication for FILS using EAP/EAP-RP</a:t>
            </a:r>
            <a:r>
              <a:rPr lang="zh-CN" altLang="en-US" b="0" dirty="0" smtClean="0"/>
              <a:t>；</a:t>
            </a:r>
            <a:endParaRPr lang="en-US" b="0" dirty="0" smtClean="0"/>
          </a:p>
          <a:p>
            <a:r>
              <a:rPr lang="en-US" b="0" dirty="0" smtClean="0"/>
              <a:t>This contribution focuses on the optimization of message flows of conventional full EAP authentication and association, providing detailed explain of implementation problem received per discussion on 1160r9.</a:t>
            </a:r>
          </a:p>
          <a:p>
            <a:r>
              <a:rPr lang="en-US" b="0" dirty="0" smtClean="0"/>
              <a:t>Comments on this contribution can be updated into 1160r10.</a:t>
            </a:r>
          </a:p>
        </p:txBody>
      </p:sp>
      <p:sp>
        <p:nvSpPr>
          <p:cNvPr id="4"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sp>
        <p:nvSpPr>
          <p:cNvPr id="5" name="Footer Placeholder 4"/>
          <p:cNvSpPr>
            <a:spLocks noGrp="1"/>
          </p:cNvSpPr>
          <p:nvPr>
            <p:ph type="ftr" sz="quarter" idx="11"/>
          </p:nvPr>
        </p:nvSpPr>
        <p:spPr>
          <a:xfrm>
            <a:off x="7134820" y="6475413"/>
            <a:ext cx="1409105" cy="369332"/>
          </a:xfrm>
        </p:spPr>
        <p:txBody>
          <a:bodyPr/>
          <a:lstStyle/>
          <a:p>
            <a:pPr>
              <a:defRPr/>
            </a:pPr>
            <a:r>
              <a:rPr lang="en-US" altLang="ja-JP" dirty="0" err="1" smtClean="0"/>
              <a:t>Huawei</a:t>
            </a:r>
            <a:r>
              <a:rPr lang="en-US" altLang="ja-JP" dirty="0" smtClean="0"/>
              <a:t>, China Mobile</a:t>
            </a:r>
          </a:p>
          <a:p>
            <a:pPr>
              <a:defRPr/>
            </a:pP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extLst>
      <p:ext uri="{BB962C8B-B14F-4D97-AF65-F5344CB8AC3E}">
        <p14:creationId xmlns:p14="http://schemas.microsoft.com/office/powerpoint/2010/main" xmlns="" val="26084306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a:xfrm>
            <a:off x="7134820" y="6475413"/>
            <a:ext cx="1409105" cy="230187"/>
          </a:xfrm>
        </p:spPr>
        <p:txBody>
          <a:bodyPr/>
          <a:lstStyle/>
          <a:p>
            <a:pPr>
              <a:defRPr/>
            </a:pPr>
            <a:r>
              <a:rPr lang="en-US" altLang="ja-JP" dirty="0" err="1" smtClean="0"/>
              <a:t>Huawei</a:t>
            </a:r>
            <a:r>
              <a:rPr lang="en-US" altLang="ja-JP" dirty="0" smtClean="0"/>
              <a:t>, China Mobile</a:t>
            </a:r>
          </a:p>
          <a:p>
            <a:pPr>
              <a:defRPr/>
            </a:pPr>
            <a:endParaRPr lang="en-US" altLang="ja-JP" dirty="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
        <p:nvSpPr>
          <p:cNvPr id="8" name="Title 1"/>
          <p:cNvSpPr>
            <a:spLocks noGrp="1"/>
          </p:cNvSpPr>
          <p:nvPr>
            <p:ph type="title"/>
          </p:nvPr>
        </p:nvSpPr>
        <p:spPr>
          <a:xfrm>
            <a:off x="152400" y="533400"/>
            <a:ext cx="8610600" cy="457200"/>
          </a:xfrm>
        </p:spPr>
        <p:txBody>
          <a:bodyPr/>
          <a:lstStyle/>
          <a:p>
            <a:r>
              <a:rPr lang="en-US" altLang="zh-CN" sz="2400" dirty="0" smtClean="0"/>
              <a:t>Conventional initial link setup</a:t>
            </a:r>
            <a:endParaRPr lang="en-US" sz="2400" dirty="0"/>
          </a:p>
        </p:txBody>
      </p:sp>
      <p:pic>
        <p:nvPicPr>
          <p:cNvPr id="187395" name="Picture 3"/>
          <p:cNvPicPr>
            <a:picLocks noChangeAspect="1" noChangeArrowheads="1"/>
          </p:cNvPicPr>
          <p:nvPr/>
        </p:nvPicPr>
        <p:blipFill>
          <a:blip r:embed="rId3"/>
          <a:srcRect/>
          <a:stretch>
            <a:fillRect/>
          </a:stretch>
        </p:blipFill>
        <p:spPr bwMode="auto">
          <a:xfrm>
            <a:off x="228600" y="1066800"/>
            <a:ext cx="5669691" cy="5291138"/>
          </a:xfrm>
          <a:prstGeom prst="rect">
            <a:avLst/>
          </a:prstGeom>
          <a:noFill/>
          <a:ln w="9525">
            <a:noFill/>
            <a:miter lim="800000"/>
            <a:headEnd/>
            <a:tailEnd/>
          </a:ln>
        </p:spPr>
      </p:pic>
      <p:sp>
        <p:nvSpPr>
          <p:cNvPr id="12"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sp>
        <p:nvSpPr>
          <p:cNvPr id="13" name="圆角矩形 12"/>
          <p:cNvSpPr/>
          <p:nvPr/>
        </p:nvSpPr>
        <p:spPr bwMode="auto">
          <a:xfrm>
            <a:off x="533400" y="1600200"/>
            <a:ext cx="2743200" cy="228600"/>
          </a:xfrm>
          <a:prstGeom prst="roundRect">
            <a:avLst/>
          </a:prstGeom>
          <a:noFill/>
          <a:ln w="25400" cap="flat" cmpd="sng" algn="ctr">
            <a:solidFill>
              <a:schemeClr val="accent1">
                <a:lumMod val="60000"/>
                <a:lumOff val="4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4" name="矩形标注 13"/>
          <p:cNvSpPr/>
          <p:nvPr/>
        </p:nvSpPr>
        <p:spPr bwMode="auto">
          <a:xfrm>
            <a:off x="4953000" y="1066800"/>
            <a:ext cx="3962400" cy="762000"/>
          </a:xfrm>
          <a:prstGeom prst="wedgeRectCallout">
            <a:avLst>
              <a:gd name="adj1" fmla="val -93344"/>
              <a:gd name="adj2" fmla="val 41570"/>
            </a:avLst>
          </a:prstGeom>
          <a:solidFill>
            <a:schemeClr val="accent1">
              <a:alpha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charset="0"/>
              </a:rPr>
              <a:t>Authentication frames can be omitted as these</a:t>
            </a:r>
            <a:r>
              <a:rPr kumimoji="0" lang="en-US" altLang="zh-CN" sz="1400" b="0" i="0" u="none" strike="noStrike" cap="none" normalizeH="0" dirty="0" smtClean="0">
                <a:ln>
                  <a:noFill/>
                </a:ln>
                <a:solidFill>
                  <a:schemeClr val="tx1"/>
                </a:solidFill>
                <a:effectLst/>
                <a:latin typeface="Times New Roman" charset="0"/>
              </a:rPr>
              <a:t> two messages do nothing in the flow</a:t>
            </a:r>
            <a:r>
              <a:rPr kumimoji="0" lang="en-US" altLang="zh-CN" sz="1400" b="0" i="0" u="none" strike="noStrike" cap="none" normalizeH="0" baseline="0" dirty="0" smtClean="0">
                <a:ln>
                  <a:noFill/>
                </a:ln>
                <a:solidFill>
                  <a:schemeClr val="tx1"/>
                </a:solidFill>
                <a:effectLst/>
                <a:latin typeface="Times New Roman" charset="0"/>
              </a:rPr>
              <a:t>. But it would be good to start authentication</a:t>
            </a:r>
            <a:r>
              <a:rPr kumimoji="0" lang="en-US" altLang="zh-CN" sz="1400" b="0" i="0" u="none" strike="noStrike" cap="none" normalizeH="0" dirty="0" smtClean="0">
                <a:ln>
                  <a:noFill/>
                </a:ln>
                <a:solidFill>
                  <a:schemeClr val="tx1"/>
                </a:solidFill>
                <a:effectLst/>
                <a:latin typeface="Times New Roman" charset="0"/>
              </a:rPr>
              <a:t> for the state machine</a:t>
            </a:r>
            <a:r>
              <a:rPr kumimoji="0" lang="en-US" altLang="zh-CN" sz="1400" b="0" i="0" u="none" strike="noStrike" cap="none" normalizeH="0" baseline="0" dirty="0" smtClean="0">
                <a:ln>
                  <a:noFill/>
                </a:ln>
                <a:solidFill>
                  <a:schemeClr val="tx1"/>
                </a:solidFill>
                <a:effectLst/>
                <a:latin typeface="Times New Roman" charset="0"/>
              </a:rPr>
              <a:t> </a:t>
            </a:r>
            <a:endParaRPr kumimoji="0" lang="zh-CN" altLang="en-US" sz="1400" b="0" i="0" u="none" strike="noStrike" cap="none" normalizeH="0" baseline="0" dirty="0">
              <a:ln>
                <a:noFill/>
              </a:ln>
              <a:solidFill>
                <a:schemeClr val="tx1"/>
              </a:solidFill>
              <a:effectLst/>
              <a:latin typeface="Times New Roman" charset="0"/>
            </a:endParaRPr>
          </a:p>
        </p:txBody>
      </p:sp>
      <p:sp>
        <p:nvSpPr>
          <p:cNvPr id="15" name="圆角矩形 14"/>
          <p:cNvSpPr/>
          <p:nvPr/>
        </p:nvSpPr>
        <p:spPr bwMode="auto">
          <a:xfrm>
            <a:off x="1752600" y="1828800"/>
            <a:ext cx="1219200" cy="228600"/>
          </a:xfrm>
          <a:prstGeom prst="roundRect">
            <a:avLst/>
          </a:prstGeom>
          <a:noFill/>
          <a:ln w="25400" cap="flat" cmpd="sng" algn="ctr">
            <a:solidFill>
              <a:schemeClr val="accent1">
                <a:lumMod val="60000"/>
                <a:lumOff val="4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6" name="矩形标注 15"/>
          <p:cNvSpPr/>
          <p:nvPr/>
        </p:nvSpPr>
        <p:spPr bwMode="auto">
          <a:xfrm>
            <a:off x="4953000" y="1905000"/>
            <a:ext cx="3962400" cy="685800"/>
          </a:xfrm>
          <a:prstGeom prst="wedgeRectCallout">
            <a:avLst>
              <a:gd name="adj1" fmla="val -100971"/>
              <a:gd name="adj2" fmla="val -51522"/>
            </a:avLst>
          </a:prstGeom>
          <a:solidFill>
            <a:schemeClr val="accent1">
              <a:alpha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charset="0"/>
              </a:rPr>
              <a:t>The AKM </a:t>
            </a:r>
            <a:r>
              <a:rPr kumimoji="0" lang="en-US" altLang="zh-CN" sz="1400" b="0" i="0" u="none" strike="noStrike" cap="none" normalizeH="0" baseline="0" dirty="0" err="1" smtClean="0">
                <a:ln>
                  <a:noFill/>
                </a:ln>
                <a:solidFill>
                  <a:schemeClr val="tx1"/>
                </a:solidFill>
                <a:effectLst/>
                <a:latin typeface="Times New Roman" charset="0"/>
              </a:rPr>
              <a:t>SuitType</a:t>
            </a:r>
            <a:r>
              <a:rPr kumimoji="0" lang="en-US" altLang="zh-CN" sz="1400" b="0" i="0" u="none" strike="noStrike" cap="none" normalizeH="0" baseline="0" dirty="0" smtClean="0">
                <a:ln>
                  <a:noFill/>
                </a:ln>
                <a:solidFill>
                  <a:schemeClr val="tx1"/>
                </a:solidFill>
                <a:effectLst/>
                <a:latin typeface="Times New Roman" charset="0"/>
              </a:rPr>
              <a:t> in Association Request frame indicates that whether</a:t>
            </a:r>
            <a:r>
              <a:rPr lang="en-US" altLang="zh-CN" sz="1400" dirty="0" smtClean="0">
                <a:latin typeface="Times New Roman" charset="0"/>
              </a:rPr>
              <a:t> a </a:t>
            </a:r>
            <a:r>
              <a:rPr kumimoji="0" lang="en-US" altLang="zh-CN" sz="1400" b="0" i="0" u="none" strike="noStrike" cap="none" normalizeH="0" baseline="0" dirty="0" smtClean="0">
                <a:ln>
                  <a:noFill/>
                </a:ln>
                <a:solidFill>
                  <a:schemeClr val="tx1"/>
                </a:solidFill>
                <a:effectLst/>
                <a:latin typeface="Times New Roman" charset="0"/>
              </a:rPr>
              <a:t>802.1x authentication will be called.</a:t>
            </a:r>
            <a:endParaRPr kumimoji="0" lang="zh-CN" altLang="en-US" sz="1400" b="0" i="0" u="none" strike="noStrike" cap="none" normalizeH="0" baseline="0" dirty="0">
              <a:ln>
                <a:noFill/>
              </a:ln>
              <a:solidFill>
                <a:schemeClr val="tx1"/>
              </a:solidFill>
              <a:effectLst/>
              <a:latin typeface="Times New Roman" charset="0"/>
            </a:endParaRPr>
          </a:p>
        </p:txBody>
      </p:sp>
      <p:sp>
        <p:nvSpPr>
          <p:cNvPr id="11" name="圆角矩形 10"/>
          <p:cNvSpPr/>
          <p:nvPr/>
        </p:nvSpPr>
        <p:spPr bwMode="auto">
          <a:xfrm>
            <a:off x="533400" y="2438400"/>
            <a:ext cx="2590800" cy="457200"/>
          </a:xfrm>
          <a:prstGeom prst="roundRect">
            <a:avLst/>
          </a:prstGeom>
          <a:noFill/>
          <a:ln w="25400" cap="flat" cmpd="sng" algn="ctr">
            <a:solidFill>
              <a:schemeClr val="accent1">
                <a:lumMod val="60000"/>
                <a:lumOff val="4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7" name="矩形标注 16"/>
          <p:cNvSpPr/>
          <p:nvPr/>
        </p:nvSpPr>
        <p:spPr bwMode="auto">
          <a:xfrm>
            <a:off x="4953000" y="2667000"/>
            <a:ext cx="3962400" cy="914400"/>
          </a:xfrm>
          <a:prstGeom prst="wedgeRectCallout">
            <a:avLst>
              <a:gd name="adj1" fmla="val -96152"/>
              <a:gd name="adj2" fmla="val -52401"/>
            </a:avLst>
          </a:prstGeom>
          <a:solidFill>
            <a:schemeClr val="accent1">
              <a:alpha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charset="0"/>
              </a:rPr>
              <a:t>According to IEEE 802.1x and RFC 3748, the EAP-Request/Identity and EAP-Response/Identity</a:t>
            </a:r>
            <a:r>
              <a:rPr kumimoji="0" lang="en-US" altLang="zh-CN" sz="1400" b="0" i="0" u="none" strike="noStrike" cap="none" normalizeH="0" dirty="0" smtClean="0">
                <a:ln>
                  <a:noFill/>
                </a:ln>
                <a:solidFill>
                  <a:schemeClr val="tx1"/>
                </a:solidFill>
                <a:effectLst/>
                <a:latin typeface="Times New Roman" charset="0"/>
              </a:rPr>
              <a:t> messages can be omitted if the Authenticator can obtain Identify </a:t>
            </a:r>
            <a:r>
              <a:rPr lang="en-US" altLang="zh-CN" sz="1400" dirty="0" smtClean="0">
                <a:latin typeface="Times New Roman" charset="0"/>
              </a:rPr>
              <a:t>with </a:t>
            </a:r>
            <a:r>
              <a:rPr kumimoji="0" lang="en-US" altLang="zh-CN" sz="1400" b="0" i="0" u="none" strike="noStrike" cap="none" normalizeH="0" dirty="0" smtClean="0">
                <a:ln>
                  <a:noFill/>
                </a:ln>
                <a:solidFill>
                  <a:schemeClr val="tx1"/>
                </a:solidFill>
                <a:effectLst/>
                <a:latin typeface="Times New Roman" charset="0"/>
              </a:rPr>
              <a:t>other </a:t>
            </a:r>
            <a:r>
              <a:rPr kumimoji="0" lang="en-US" altLang="zh-CN" sz="1400" b="0" i="0" u="none" strike="noStrike" cap="none" normalizeH="0" dirty="0" err="1" smtClean="0">
                <a:ln>
                  <a:noFill/>
                </a:ln>
                <a:solidFill>
                  <a:schemeClr val="tx1"/>
                </a:solidFill>
                <a:effectLst/>
                <a:latin typeface="Times New Roman" charset="0"/>
              </a:rPr>
              <a:t>approachs</a:t>
            </a:r>
            <a:r>
              <a:rPr kumimoji="0" lang="en-US" altLang="zh-CN" sz="1400" b="0" i="0" u="none" strike="noStrike" cap="none" normalizeH="0" dirty="0" smtClean="0">
                <a:ln>
                  <a:noFill/>
                </a:ln>
                <a:solidFill>
                  <a:schemeClr val="tx1"/>
                </a:solidFill>
                <a:effectLst/>
                <a:latin typeface="Times New Roman" charset="0"/>
              </a:rPr>
              <a:t>.</a:t>
            </a:r>
            <a:endParaRPr kumimoji="0" lang="zh-CN" altLang="en-US" sz="1400" b="0" i="0" u="none" strike="noStrike" cap="none" normalizeH="0" baseline="0" dirty="0">
              <a:ln>
                <a:noFill/>
              </a:ln>
              <a:solidFill>
                <a:schemeClr val="tx1"/>
              </a:solidFill>
              <a:effectLst/>
              <a:latin typeface="Times New Roman" charset="0"/>
            </a:endParaRPr>
          </a:p>
        </p:txBody>
      </p:sp>
      <p:sp>
        <p:nvSpPr>
          <p:cNvPr id="18" name="圆角矩形 17"/>
          <p:cNvSpPr/>
          <p:nvPr/>
        </p:nvSpPr>
        <p:spPr bwMode="auto">
          <a:xfrm>
            <a:off x="533400" y="3124200"/>
            <a:ext cx="2590800" cy="304800"/>
          </a:xfrm>
          <a:prstGeom prst="roundRect">
            <a:avLst/>
          </a:prstGeom>
          <a:noFill/>
          <a:ln w="25400" cap="flat" cmpd="sng" algn="ctr">
            <a:solidFill>
              <a:schemeClr val="accent1">
                <a:lumMod val="60000"/>
                <a:lumOff val="4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9" name="矩形标注 18"/>
          <p:cNvSpPr/>
          <p:nvPr/>
        </p:nvSpPr>
        <p:spPr bwMode="auto">
          <a:xfrm>
            <a:off x="4953000" y="3657600"/>
            <a:ext cx="3962400" cy="685800"/>
          </a:xfrm>
          <a:prstGeom prst="wedgeRectCallout">
            <a:avLst>
              <a:gd name="adj1" fmla="val -96198"/>
              <a:gd name="adj2" fmla="val -89025"/>
            </a:avLst>
          </a:prstGeom>
          <a:solidFill>
            <a:schemeClr val="accent1">
              <a:alpha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altLang="zh-CN" sz="1400" dirty="0" smtClean="0">
                <a:latin typeface="Times New Roman" charset="0"/>
              </a:rPr>
              <a:t>Some EAP methods only need one pair of EAP messages like EAP-AKA, but some others need multiple pair of messages.</a:t>
            </a:r>
            <a:endParaRPr kumimoji="0" lang="zh-CN" altLang="en-US" sz="1400" b="0" i="0" u="none" strike="noStrike" cap="none" normalizeH="0" baseline="0" dirty="0">
              <a:ln>
                <a:noFill/>
              </a:ln>
              <a:solidFill>
                <a:schemeClr val="tx1"/>
              </a:solidFill>
              <a:effectLst/>
              <a:latin typeface="Times New Roman" charset="0"/>
            </a:endParaRPr>
          </a:p>
        </p:txBody>
      </p:sp>
      <p:sp>
        <p:nvSpPr>
          <p:cNvPr id="20" name="圆角矩形 19"/>
          <p:cNvSpPr/>
          <p:nvPr/>
        </p:nvSpPr>
        <p:spPr bwMode="auto">
          <a:xfrm>
            <a:off x="533400" y="4191000"/>
            <a:ext cx="2590800" cy="304800"/>
          </a:xfrm>
          <a:prstGeom prst="roundRect">
            <a:avLst/>
          </a:prstGeom>
          <a:noFill/>
          <a:ln w="25400" cap="flat" cmpd="sng" algn="ctr">
            <a:solidFill>
              <a:schemeClr val="accent1">
                <a:lumMod val="60000"/>
                <a:lumOff val="4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21" name="矩形标注 20"/>
          <p:cNvSpPr/>
          <p:nvPr/>
        </p:nvSpPr>
        <p:spPr bwMode="auto">
          <a:xfrm>
            <a:off x="4953000" y="4419600"/>
            <a:ext cx="3962400" cy="914400"/>
          </a:xfrm>
          <a:prstGeom prst="wedgeRectCallout">
            <a:avLst>
              <a:gd name="adj1" fmla="val -96332"/>
              <a:gd name="adj2" fmla="val -49494"/>
            </a:avLst>
          </a:prstGeom>
          <a:solidFill>
            <a:schemeClr val="accent1">
              <a:alpha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altLang="zh-CN" sz="1400" dirty="0" smtClean="0">
                <a:latin typeface="Times New Roman" charset="0"/>
              </a:rPr>
              <a:t>4-way handshake is started by AP. AP will not accept any unexpected </a:t>
            </a:r>
            <a:r>
              <a:rPr lang="en-US" altLang="zh-CN" sz="1400" dirty="0" err="1" smtClean="0">
                <a:latin typeface="Times New Roman" charset="0"/>
              </a:rPr>
              <a:t>EAPoL</a:t>
            </a:r>
            <a:r>
              <a:rPr lang="en-US" altLang="zh-CN" sz="1400" dirty="0" smtClean="0">
                <a:latin typeface="Times New Roman" charset="0"/>
              </a:rPr>
              <a:t>-Key message in order to avoid DOS attacking. See sub-clause 11.6.6.6 4 of 802.11-2012.</a:t>
            </a:r>
          </a:p>
        </p:txBody>
      </p:sp>
      <p:sp>
        <p:nvSpPr>
          <p:cNvPr id="22" name="矩形标注 21"/>
          <p:cNvSpPr/>
          <p:nvPr/>
        </p:nvSpPr>
        <p:spPr bwMode="auto">
          <a:xfrm>
            <a:off x="4953000" y="5486400"/>
            <a:ext cx="3962400" cy="533400"/>
          </a:xfrm>
          <a:prstGeom prst="wedgeRectCallout">
            <a:avLst>
              <a:gd name="adj1" fmla="val -88382"/>
              <a:gd name="adj2" fmla="val -7170"/>
            </a:avLst>
          </a:prstGeom>
          <a:solidFill>
            <a:schemeClr val="accent1">
              <a:alpha val="5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US" altLang="zh-CN" sz="1400" dirty="0" smtClean="0">
                <a:latin typeface="Times New Roman" charset="0"/>
              </a:rPr>
              <a:t>802.1x controlled port is unblocked here, when the AP believes the non-AP STA holds the same PTK.</a:t>
            </a:r>
          </a:p>
        </p:txBody>
      </p:sp>
      <p:sp>
        <p:nvSpPr>
          <p:cNvPr id="23" name="圆角矩形 22"/>
          <p:cNvSpPr/>
          <p:nvPr/>
        </p:nvSpPr>
        <p:spPr bwMode="auto">
          <a:xfrm>
            <a:off x="2667000" y="5562600"/>
            <a:ext cx="762000" cy="381000"/>
          </a:xfrm>
          <a:prstGeom prst="roundRect">
            <a:avLst/>
          </a:prstGeom>
          <a:noFill/>
          <a:ln w="25400" cap="flat" cmpd="sng" algn="ctr">
            <a:solidFill>
              <a:schemeClr val="accent1">
                <a:lumMod val="60000"/>
                <a:lumOff val="4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par>
                                <p:cTn id="23" presetID="1" presetClass="exit" presetSubtype="0" fill="hold" grpId="1" nodeType="withEffect">
                                  <p:stCondLst>
                                    <p:cond delay="0"/>
                                  </p:stCondLst>
                                  <p:childTnLst>
                                    <p:set>
                                      <p:cBhvr>
                                        <p:cTn id="24" dur="1" fill="hold">
                                          <p:stCondLst>
                                            <p:cond delay="0"/>
                                          </p:stCondLst>
                                        </p:cTn>
                                        <p:tgtEl>
                                          <p:spTgt spid="13"/>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500" fill="hold"/>
                                        <p:tgtEl>
                                          <p:spTgt spid="17"/>
                                        </p:tgtEl>
                                        <p:attrNameLst>
                                          <p:attrName>ppt_x</p:attrName>
                                        </p:attrNameLst>
                                      </p:cBhvr>
                                      <p:tavLst>
                                        <p:tav tm="0">
                                          <p:val>
                                            <p:strVal val="#ppt_x"/>
                                          </p:val>
                                        </p:tav>
                                        <p:tav tm="100000">
                                          <p:val>
                                            <p:strVal val="#ppt_x"/>
                                          </p:val>
                                        </p:tav>
                                      </p:tavLst>
                                    </p:anim>
                                    <p:anim calcmode="lin" valueType="num">
                                      <p:cBhvr additive="base">
                                        <p:cTn id="32" dur="500" fill="hold"/>
                                        <p:tgtEl>
                                          <p:spTgt spid="1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1" presetClass="exit" presetSubtype="0" fill="hold" grpId="1" nodeType="withEffect">
                                  <p:stCondLst>
                                    <p:cond delay="0"/>
                                  </p:stCondLst>
                                  <p:childTnLst>
                                    <p:set>
                                      <p:cBhvr>
                                        <p:cTn id="38" dur="1" fill="hold">
                                          <p:stCondLst>
                                            <p:cond delay="0"/>
                                          </p:stCondLst>
                                        </p:cTn>
                                        <p:tgtEl>
                                          <p:spTgt spid="16"/>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15"/>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additive="base">
                                        <p:cTn id="45" dur="500" fill="hold"/>
                                        <p:tgtEl>
                                          <p:spTgt spid="19"/>
                                        </p:tgtEl>
                                        <p:attrNameLst>
                                          <p:attrName>ppt_x</p:attrName>
                                        </p:attrNameLst>
                                      </p:cBhvr>
                                      <p:tavLst>
                                        <p:tav tm="0">
                                          <p:val>
                                            <p:strVal val="#ppt_x"/>
                                          </p:val>
                                        </p:tav>
                                        <p:tav tm="100000">
                                          <p:val>
                                            <p:strVal val="#ppt_x"/>
                                          </p:val>
                                        </p:tav>
                                      </p:tavLst>
                                    </p:anim>
                                    <p:anim calcmode="lin" valueType="num">
                                      <p:cBhvr additive="base">
                                        <p:cTn id="46" dur="500" fill="hold"/>
                                        <p:tgtEl>
                                          <p:spTgt spid="19"/>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par>
                                <p:cTn id="51" presetID="1" presetClass="exit" presetSubtype="0" fill="hold" grpId="1" nodeType="withEffect">
                                  <p:stCondLst>
                                    <p:cond delay="0"/>
                                  </p:stCondLst>
                                  <p:childTnLst>
                                    <p:set>
                                      <p:cBhvr>
                                        <p:cTn id="52" dur="1" fill="hold">
                                          <p:stCondLst>
                                            <p:cond delay="0"/>
                                          </p:stCondLst>
                                        </p:cTn>
                                        <p:tgtEl>
                                          <p:spTgt spid="17"/>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11"/>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additive="base">
                                        <p:cTn id="59" dur="500" fill="hold"/>
                                        <p:tgtEl>
                                          <p:spTgt spid="21"/>
                                        </p:tgtEl>
                                        <p:attrNameLst>
                                          <p:attrName>ppt_x</p:attrName>
                                        </p:attrNameLst>
                                      </p:cBhvr>
                                      <p:tavLst>
                                        <p:tav tm="0">
                                          <p:val>
                                            <p:strVal val="#ppt_x"/>
                                          </p:val>
                                        </p:tav>
                                        <p:tav tm="100000">
                                          <p:val>
                                            <p:strVal val="#ppt_x"/>
                                          </p:val>
                                        </p:tav>
                                      </p:tavLst>
                                    </p:anim>
                                    <p:anim calcmode="lin" valueType="num">
                                      <p:cBhvr additive="base">
                                        <p:cTn id="60" dur="500" fill="hold"/>
                                        <p:tgtEl>
                                          <p:spTgt spid="21"/>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additive="base">
                                        <p:cTn id="63" dur="500" fill="hold"/>
                                        <p:tgtEl>
                                          <p:spTgt spid="20"/>
                                        </p:tgtEl>
                                        <p:attrNameLst>
                                          <p:attrName>ppt_x</p:attrName>
                                        </p:attrNameLst>
                                      </p:cBhvr>
                                      <p:tavLst>
                                        <p:tav tm="0">
                                          <p:val>
                                            <p:strVal val="#ppt_x"/>
                                          </p:val>
                                        </p:tav>
                                        <p:tav tm="100000">
                                          <p:val>
                                            <p:strVal val="#ppt_x"/>
                                          </p:val>
                                        </p:tav>
                                      </p:tavLst>
                                    </p:anim>
                                    <p:anim calcmode="lin" valueType="num">
                                      <p:cBhvr additive="base">
                                        <p:cTn id="64" dur="500" fill="hold"/>
                                        <p:tgtEl>
                                          <p:spTgt spid="20"/>
                                        </p:tgtEl>
                                        <p:attrNameLst>
                                          <p:attrName>ppt_y</p:attrName>
                                        </p:attrNameLst>
                                      </p:cBhvr>
                                      <p:tavLst>
                                        <p:tav tm="0">
                                          <p:val>
                                            <p:strVal val="1+#ppt_h/2"/>
                                          </p:val>
                                        </p:tav>
                                        <p:tav tm="100000">
                                          <p:val>
                                            <p:strVal val="#ppt_y"/>
                                          </p:val>
                                        </p:tav>
                                      </p:tavLst>
                                    </p:anim>
                                  </p:childTnLst>
                                </p:cTn>
                              </p:par>
                              <p:par>
                                <p:cTn id="65" presetID="1" presetClass="exit" presetSubtype="0" fill="hold" grpId="1" nodeType="withEffect">
                                  <p:stCondLst>
                                    <p:cond delay="0"/>
                                  </p:stCondLst>
                                  <p:childTnLst>
                                    <p:set>
                                      <p:cBhvr>
                                        <p:cTn id="66" dur="1" fill="hold">
                                          <p:stCondLst>
                                            <p:cond delay="0"/>
                                          </p:stCondLst>
                                        </p:cTn>
                                        <p:tgtEl>
                                          <p:spTgt spid="19"/>
                                        </p:tgtEl>
                                        <p:attrNameLst>
                                          <p:attrName>style.visibility</p:attrName>
                                        </p:attrNameLst>
                                      </p:cBhvr>
                                      <p:to>
                                        <p:strVal val="hidden"/>
                                      </p:to>
                                    </p:set>
                                  </p:childTnLst>
                                </p:cTn>
                              </p:par>
                              <p:par>
                                <p:cTn id="67" presetID="1" presetClass="exit" presetSubtype="0" fill="hold" grpId="1" nodeType="withEffect">
                                  <p:stCondLst>
                                    <p:cond delay="0"/>
                                  </p:stCondLst>
                                  <p:childTnLst>
                                    <p:set>
                                      <p:cBhvr>
                                        <p:cTn id="68" dur="1" fill="hold">
                                          <p:stCondLst>
                                            <p:cond delay="0"/>
                                          </p:stCondLst>
                                        </p:cTn>
                                        <p:tgtEl>
                                          <p:spTgt spid="18"/>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2"/>
                                        </p:tgtEl>
                                        <p:attrNameLst>
                                          <p:attrName>style.visibility</p:attrName>
                                        </p:attrNameLst>
                                      </p:cBhvr>
                                      <p:to>
                                        <p:strVal val="visible"/>
                                      </p:to>
                                    </p:set>
                                    <p:anim calcmode="lin" valueType="num">
                                      <p:cBhvr additive="base">
                                        <p:cTn id="73" dur="500" fill="hold"/>
                                        <p:tgtEl>
                                          <p:spTgt spid="22"/>
                                        </p:tgtEl>
                                        <p:attrNameLst>
                                          <p:attrName>ppt_x</p:attrName>
                                        </p:attrNameLst>
                                      </p:cBhvr>
                                      <p:tavLst>
                                        <p:tav tm="0">
                                          <p:val>
                                            <p:strVal val="#ppt_x"/>
                                          </p:val>
                                        </p:tav>
                                        <p:tav tm="100000">
                                          <p:val>
                                            <p:strVal val="#ppt_x"/>
                                          </p:val>
                                        </p:tav>
                                      </p:tavLst>
                                    </p:anim>
                                    <p:anim calcmode="lin" valueType="num">
                                      <p:cBhvr additive="base">
                                        <p:cTn id="74" dur="500" fill="hold"/>
                                        <p:tgtEl>
                                          <p:spTgt spid="22"/>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23"/>
                                        </p:tgtEl>
                                        <p:attrNameLst>
                                          <p:attrName>style.visibility</p:attrName>
                                        </p:attrNameLst>
                                      </p:cBhvr>
                                      <p:to>
                                        <p:strVal val="visible"/>
                                      </p:to>
                                    </p:set>
                                    <p:anim calcmode="lin" valueType="num">
                                      <p:cBhvr additive="base">
                                        <p:cTn id="77" dur="500" fill="hold"/>
                                        <p:tgtEl>
                                          <p:spTgt spid="23"/>
                                        </p:tgtEl>
                                        <p:attrNameLst>
                                          <p:attrName>ppt_x</p:attrName>
                                        </p:attrNameLst>
                                      </p:cBhvr>
                                      <p:tavLst>
                                        <p:tav tm="0">
                                          <p:val>
                                            <p:strVal val="#ppt_x"/>
                                          </p:val>
                                        </p:tav>
                                        <p:tav tm="100000">
                                          <p:val>
                                            <p:strVal val="#ppt_x"/>
                                          </p:val>
                                        </p:tav>
                                      </p:tavLst>
                                    </p:anim>
                                    <p:anim calcmode="lin" valueType="num">
                                      <p:cBhvr additive="base">
                                        <p:cTn id="78" dur="500" fill="hold"/>
                                        <p:tgtEl>
                                          <p:spTgt spid="23"/>
                                        </p:tgtEl>
                                        <p:attrNameLst>
                                          <p:attrName>ppt_y</p:attrName>
                                        </p:attrNameLst>
                                      </p:cBhvr>
                                      <p:tavLst>
                                        <p:tav tm="0">
                                          <p:val>
                                            <p:strVal val="1+#ppt_h/2"/>
                                          </p:val>
                                        </p:tav>
                                        <p:tav tm="100000">
                                          <p:val>
                                            <p:strVal val="#ppt_y"/>
                                          </p:val>
                                        </p:tav>
                                      </p:tavLst>
                                    </p:anim>
                                  </p:childTnLst>
                                </p:cTn>
                              </p:par>
                              <p:par>
                                <p:cTn id="79" presetID="1" presetClass="exit" presetSubtype="0" fill="hold" grpId="1" nodeType="withEffect">
                                  <p:stCondLst>
                                    <p:cond delay="0"/>
                                  </p:stCondLst>
                                  <p:childTnLst>
                                    <p:set>
                                      <p:cBhvr>
                                        <p:cTn id="80" dur="1" fill="hold">
                                          <p:stCondLst>
                                            <p:cond delay="0"/>
                                          </p:stCondLst>
                                        </p:cTn>
                                        <p:tgtEl>
                                          <p:spTgt spid="21"/>
                                        </p:tgtEl>
                                        <p:attrNameLst>
                                          <p:attrName>style.visibility</p:attrName>
                                        </p:attrNameLst>
                                      </p:cBhvr>
                                      <p:to>
                                        <p:strVal val="hidden"/>
                                      </p:to>
                                    </p:set>
                                  </p:childTnLst>
                                </p:cTn>
                              </p:par>
                              <p:par>
                                <p:cTn id="81" presetID="1" presetClass="exit" presetSubtype="0" fill="hold" grpId="1" nodeType="withEffect">
                                  <p:stCondLst>
                                    <p:cond delay="0"/>
                                  </p:stCondLst>
                                  <p:childTnLst>
                                    <p:set>
                                      <p:cBhvr>
                                        <p:cTn id="82"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4" grpId="0" animBg="1"/>
      <p:bldP spid="14" grpId="1" animBg="1"/>
      <p:bldP spid="15" grpId="0" animBg="1"/>
      <p:bldP spid="15" grpId="1" animBg="1"/>
      <p:bldP spid="16" grpId="0" animBg="1"/>
      <p:bldP spid="16" grpId="1" animBg="1"/>
      <p:bldP spid="11" grpId="0" animBg="1"/>
      <p:bldP spid="11"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animBg="1"/>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Mobile</a:t>
            </a:r>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a:t>
            </a:fld>
            <a:endParaRPr lang="en-US" altLang="ja-JP"/>
          </a:p>
        </p:txBody>
      </p:sp>
      <p:sp>
        <p:nvSpPr>
          <p:cNvPr id="8" name="Title 1"/>
          <p:cNvSpPr>
            <a:spLocks noGrp="1"/>
          </p:cNvSpPr>
          <p:nvPr>
            <p:ph type="title"/>
          </p:nvPr>
        </p:nvSpPr>
        <p:spPr>
          <a:xfrm>
            <a:off x="152400" y="914400"/>
            <a:ext cx="8610600" cy="457200"/>
          </a:xfrm>
        </p:spPr>
        <p:txBody>
          <a:bodyPr/>
          <a:lstStyle/>
          <a:p>
            <a:r>
              <a:rPr lang="en-US" sz="2400" dirty="0" smtClean="0"/>
              <a:t>Principle of FILS</a:t>
            </a:r>
            <a:endParaRPr lang="en-US" sz="2400" dirty="0"/>
          </a:p>
        </p:txBody>
      </p:sp>
      <p:sp>
        <p:nvSpPr>
          <p:cNvPr id="9" name="コンテンツ プレースホルダ 6"/>
          <p:cNvSpPr>
            <a:spLocks noGrp="1"/>
          </p:cNvSpPr>
          <p:nvPr>
            <p:ph idx="1"/>
          </p:nvPr>
        </p:nvSpPr>
        <p:spPr>
          <a:xfrm>
            <a:off x="457200" y="1752600"/>
            <a:ext cx="8305800" cy="4572000"/>
          </a:xfrm>
        </p:spPr>
        <p:txBody>
          <a:bodyPr/>
          <a:lstStyle/>
          <a:p>
            <a:r>
              <a:rPr lang="en-US" altLang="zh-CN" sz="1600" b="0" dirty="0" smtClean="0">
                <a:ea typeface="MS PGothic" pitchFamily="34" charset="-128"/>
              </a:rPr>
              <a:t>FILS shall be compatible with current standard, so </a:t>
            </a:r>
            <a:r>
              <a:rPr lang="en-US" altLang="zh-CN" sz="1600" dirty="0" smtClean="0">
                <a:ea typeface="MS PGothic" pitchFamily="34" charset="-128"/>
              </a:rPr>
              <a:t>Authentication  and Association frames shall be remained </a:t>
            </a:r>
            <a:r>
              <a:rPr lang="en-US" altLang="zh-CN" sz="1600" b="0" dirty="0" smtClean="0">
                <a:ea typeface="MS PGothic" pitchFamily="34" charset="-128"/>
              </a:rPr>
              <a:t>to comply with current state definitions in </a:t>
            </a:r>
            <a:r>
              <a:rPr lang="en-US" altLang="zh-CN" sz="1600" b="0" dirty="0" err="1" smtClean="0">
                <a:ea typeface="MS PGothic" pitchFamily="34" charset="-128"/>
              </a:rPr>
              <a:t>subclause</a:t>
            </a:r>
            <a:r>
              <a:rPr lang="en-US" altLang="zh-CN" sz="1600" b="0" dirty="0" smtClean="0">
                <a:ea typeface="MS PGothic" pitchFamily="34" charset="-128"/>
              </a:rPr>
              <a:t> 10.3 of IEEE 802.11-2012. </a:t>
            </a:r>
          </a:p>
          <a:p>
            <a:r>
              <a:rPr lang="en-US" altLang="zh-CN" sz="1600" b="0" dirty="0" smtClean="0">
                <a:ea typeface="MS PGothic" pitchFamily="34" charset="-128"/>
              </a:rPr>
              <a:t>FILS </a:t>
            </a:r>
            <a:r>
              <a:rPr lang="en-US" altLang="zh-CN" sz="1600" dirty="0" smtClean="0">
                <a:ea typeface="MS PGothic" pitchFamily="34" charset="-128"/>
              </a:rPr>
              <a:t>shall not degrade the security</a:t>
            </a:r>
            <a:r>
              <a:rPr lang="en-US" altLang="zh-CN" sz="1600" b="0" dirty="0" smtClean="0">
                <a:ea typeface="MS PGothic" pitchFamily="34" charset="-128"/>
              </a:rPr>
              <a:t> currently offered by Robust Security Network Association (RSNA) already defined in IEEE 802.11,  so 11ai shall make the most reuse of current mechanism e.g. 802.1x and 4-way handshake and must be cautious in involving unproved  new authentication scheme.</a:t>
            </a:r>
          </a:p>
          <a:p>
            <a:r>
              <a:rPr lang="en-US" altLang="zh-CN" sz="1600" b="0" dirty="0" smtClean="0">
                <a:ea typeface="MS PGothic" pitchFamily="34" charset="-128"/>
              </a:rPr>
              <a:t>Considering to interwork with other heterogeneous network e.g. 3GPP which is the most important 3G wireless communication network and in which the EAP-AKA/EAP-AKA’ authentication method is used only,  so </a:t>
            </a:r>
            <a:r>
              <a:rPr lang="en-US" altLang="zh-CN" sz="1600" dirty="0" smtClean="0">
                <a:ea typeface="MS PGothic" pitchFamily="34" charset="-128"/>
              </a:rPr>
              <a:t>EAP must be supported in FILS</a:t>
            </a:r>
            <a:r>
              <a:rPr lang="en-US" altLang="zh-CN" sz="1600" b="0" dirty="0" smtClean="0">
                <a:ea typeface="MS PGothic" pitchFamily="34" charset="-128"/>
              </a:rPr>
              <a:t>.</a:t>
            </a:r>
          </a:p>
        </p:txBody>
      </p:sp>
      <p:sp>
        <p:nvSpPr>
          <p:cNvPr id="10"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Mobile</a:t>
            </a:r>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7</a:t>
            </a:fld>
            <a:endParaRPr lang="en-US" altLang="ja-JP"/>
          </a:p>
        </p:txBody>
      </p:sp>
      <p:sp>
        <p:nvSpPr>
          <p:cNvPr id="8" name="Title 1"/>
          <p:cNvSpPr>
            <a:spLocks noGrp="1"/>
          </p:cNvSpPr>
          <p:nvPr>
            <p:ph type="title"/>
          </p:nvPr>
        </p:nvSpPr>
        <p:spPr>
          <a:xfrm>
            <a:off x="152400" y="533400"/>
            <a:ext cx="8610600" cy="457200"/>
          </a:xfrm>
        </p:spPr>
        <p:txBody>
          <a:bodyPr/>
          <a:lstStyle/>
          <a:p>
            <a:r>
              <a:rPr lang="en-US" sz="2400" dirty="0" smtClean="0"/>
              <a:t>Optimized EAP with concurrent </a:t>
            </a:r>
            <a:r>
              <a:rPr lang="en-US" altLang="zh-CN" sz="2400" dirty="0" smtClean="0"/>
              <a:t>PTK handshake</a:t>
            </a:r>
            <a:endParaRPr lang="en-US" sz="2400" dirty="0"/>
          </a:p>
        </p:txBody>
      </p:sp>
      <p:sp>
        <p:nvSpPr>
          <p:cNvPr id="9" name="コンテンツ プレースホルダ 6"/>
          <p:cNvSpPr>
            <a:spLocks noGrp="1"/>
          </p:cNvSpPr>
          <p:nvPr>
            <p:ph idx="1"/>
          </p:nvPr>
        </p:nvSpPr>
        <p:spPr>
          <a:xfrm>
            <a:off x="5416910" y="990600"/>
            <a:ext cx="3574690" cy="5334000"/>
          </a:xfrm>
        </p:spPr>
        <p:txBody>
          <a:bodyPr/>
          <a:lstStyle/>
          <a:p>
            <a:r>
              <a:rPr lang="en-US" altLang="ja-JP" sz="1200" b="0" dirty="0" smtClean="0">
                <a:ea typeface="MS PGothic" pitchFamily="34" charset="-128"/>
              </a:rPr>
              <a:t>Step 1: Non-AP STA indicates FILS with 802.1x is expected, and includes the User ID and </a:t>
            </a:r>
            <a:r>
              <a:rPr lang="en-US" altLang="ja-JP" sz="1200" b="0" dirty="0" err="1" smtClean="0">
                <a:ea typeface="MS PGothic" pitchFamily="34" charset="-128"/>
              </a:rPr>
              <a:t>EAPoL</a:t>
            </a:r>
            <a:r>
              <a:rPr lang="en-US" altLang="ja-JP" sz="1200" b="0" dirty="0" smtClean="0">
                <a:ea typeface="MS PGothic" pitchFamily="34" charset="-128"/>
              </a:rPr>
              <a:t>-Start message in Authentication First frame. </a:t>
            </a:r>
            <a:r>
              <a:rPr lang="en-US" altLang="zh-CN" sz="1200" b="0" dirty="0" smtClean="0">
                <a:ea typeface="MS PGothic" pitchFamily="34" charset="-128"/>
              </a:rPr>
              <a:t>The </a:t>
            </a:r>
            <a:r>
              <a:rPr lang="en-US" altLang="ja-JP" sz="1200" b="0" dirty="0" smtClean="0">
                <a:ea typeface="MS PGothic" pitchFamily="34" charset="-128"/>
              </a:rPr>
              <a:t>AP Generates an EAP-Response/ID  </a:t>
            </a:r>
            <a:r>
              <a:rPr lang="en-US" altLang="ja-JP" sz="1200" b="0" dirty="0" smtClean="0">
                <a:ea typeface="MS PGothic" pitchFamily="34" charset="-128"/>
              </a:rPr>
              <a:t>message. </a:t>
            </a:r>
            <a:r>
              <a:rPr lang="en-US" altLang="ja-JP" sz="1200" b="0" dirty="0" smtClean="0">
                <a:ea typeface="MS PGothic" pitchFamily="34" charset="-128"/>
              </a:rPr>
              <a:t>So </a:t>
            </a:r>
            <a:r>
              <a:rPr lang="en-US" altLang="ja-JP" sz="1200" b="0" dirty="0" smtClean="0">
                <a:ea typeface="MS PGothic" pitchFamily="34" charset="-128"/>
              </a:rPr>
              <a:t>the </a:t>
            </a:r>
            <a:r>
              <a:rPr lang="en-US" altLang="ja-JP" sz="1200" b="0" dirty="0" smtClean="0">
                <a:ea typeface="MS PGothic" pitchFamily="34" charset="-128"/>
              </a:rPr>
              <a:t>pair of EAP-</a:t>
            </a:r>
            <a:r>
              <a:rPr lang="en-US" altLang="ja-JP" sz="1200" b="0" dirty="0" err="1" smtClean="0">
                <a:ea typeface="MS PGothic" pitchFamily="34" charset="-128"/>
              </a:rPr>
              <a:t>Req</a:t>
            </a:r>
            <a:r>
              <a:rPr lang="en-US" altLang="ja-JP" sz="1200" b="0" dirty="0" smtClean="0">
                <a:ea typeface="MS PGothic" pitchFamily="34" charset="-128"/>
              </a:rPr>
              <a:t>/ID and EAP-</a:t>
            </a:r>
            <a:r>
              <a:rPr lang="en-US" altLang="ja-JP" sz="1200" b="0" dirty="0" err="1" smtClean="0">
                <a:ea typeface="MS PGothic" pitchFamily="34" charset="-128"/>
              </a:rPr>
              <a:t>Resp</a:t>
            </a:r>
            <a:r>
              <a:rPr lang="en-US" altLang="ja-JP" sz="1200" b="0" dirty="0" smtClean="0">
                <a:ea typeface="MS PGothic" pitchFamily="34" charset="-128"/>
              </a:rPr>
              <a:t>/ID messages can be omitted on the air. </a:t>
            </a:r>
          </a:p>
          <a:p>
            <a:r>
              <a:rPr lang="en-US" altLang="zh-CN" sz="1200" b="0" dirty="0" smtClean="0">
                <a:ea typeface="MS PGothic" pitchFamily="34" charset="-128"/>
              </a:rPr>
              <a:t>Step 4: T</a:t>
            </a:r>
            <a:r>
              <a:rPr lang="en-US" altLang="ja-JP" sz="1200" b="0" dirty="0" smtClean="0">
                <a:ea typeface="MS PGothic" pitchFamily="34" charset="-128"/>
              </a:rPr>
              <a:t>he AP receives an EAP-Request (1</a:t>
            </a:r>
            <a:r>
              <a:rPr lang="en-US" altLang="ja-JP" sz="1200" b="0" baseline="30000" dirty="0" smtClean="0">
                <a:ea typeface="MS PGothic" pitchFamily="34" charset="-128"/>
              </a:rPr>
              <a:t>st</a:t>
            </a:r>
            <a:r>
              <a:rPr lang="en-US" altLang="ja-JP" sz="1200" b="0" dirty="0" smtClean="0">
                <a:ea typeface="MS PGothic" pitchFamily="34" charset="-128"/>
              </a:rPr>
              <a:t> message of EAP method). </a:t>
            </a:r>
            <a:r>
              <a:rPr lang="en-US" altLang="zh-CN" sz="1200" b="0" dirty="0" smtClean="0">
                <a:ea typeface="MS PGothic" pitchFamily="34" charset="-128"/>
              </a:rPr>
              <a:t>T</a:t>
            </a:r>
            <a:r>
              <a:rPr lang="en-US" altLang="ja-JP" sz="1200" b="0" dirty="0" smtClean="0">
                <a:ea typeface="MS PGothic" pitchFamily="34" charset="-128"/>
              </a:rPr>
              <a:t>he AP sends an Authentication Second frame to the non-AP STA and the EAP-Request message and  an first message of 4-way handshake which includes </a:t>
            </a:r>
            <a:r>
              <a:rPr lang="en-US" altLang="ja-JP" sz="1200" b="0" dirty="0" err="1" smtClean="0">
                <a:ea typeface="MS PGothic" pitchFamily="34" charset="-128"/>
              </a:rPr>
              <a:t>ANonce</a:t>
            </a:r>
            <a:r>
              <a:rPr lang="en-US" altLang="ja-JP" sz="1200" b="0" dirty="0" smtClean="0">
                <a:ea typeface="MS PGothic" pitchFamily="34" charset="-128"/>
              </a:rPr>
              <a:t> are </a:t>
            </a:r>
            <a:r>
              <a:rPr lang="en-US" altLang="ja-JP" sz="1200" b="0" dirty="0" smtClean="0">
                <a:ea typeface="MS PGothic" pitchFamily="34" charset="-128"/>
              </a:rPr>
              <a:t>piggybacked </a:t>
            </a:r>
            <a:r>
              <a:rPr lang="en-US" altLang="ja-JP" sz="1200" b="0" dirty="0" smtClean="0">
                <a:ea typeface="MS PGothic" pitchFamily="34" charset="-128"/>
              </a:rPr>
              <a:t>in </a:t>
            </a:r>
            <a:r>
              <a:rPr lang="en-US" altLang="ja-JP" sz="1200" b="0" dirty="0" smtClean="0">
                <a:ea typeface="MS PGothic" pitchFamily="34" charset="-128"/>
              </a:rPr>
              <a:t>the frame.</a:t>
            </a:r>
          </a:p>
          <a:p>
            <a:r>
              <a:rPr lang="en-US" altLang="ja-JP" sz="1200" b="0" dirty="0" smtClean="0">
                <a:ea typeface="MS PGothic" pitchFamily="34" charset="-128"/>
              </a:rPr>
              <a:t>Step5: Extra EAP messages for some EAP methods are as normal </a:t>
            </a:r>
            <a:r>
              <a:rPr lang="en-US" altLang="ja-JP" sz="1200" b="0" dirty="0" err="1" smtClean="0">
                <a:ea typeface="MS PGothic" pitchFamily="34" charset="-128"/>
              </a:rPr>
              <a:t>EAPoL</a:t>
            </a:r>
            <a:r>
              <a:rPr lang="en-US" altLang="ja-JP" sz="1200" b="0" dirty="0" smtClean="0">
                <a:ea typeface="MS PGothic" pitchFamily="34" charset="-128"/>
              </a:rPr>
              <a:t> messages packed in data frames.</a:t>
            </a:r>
          </a:p>
          <a:p>
            <a:r>
              <a:rPr lang="en-US" altLang="ja-JP" sz="1200" b="0" dirty="0" smtClean="0">
                <a:ea typeface="MS PGothic" pitchFamily="34" charset="-128"/>
              </a:rPr>
              <a:t>Step7: Once the non-AP </a:t>
            </a:r>
            <a:r>
              <a:rPr lang="en-US" altLang="ja-JP" sz="1200" b="0" dirty="0" smtClean="0">
                <a:ea typeface="MS PGothic" pitchFamily="34" charset="-128"/>
              </a:rPr>
              <a:t>STA </a:t>
            </a:r>
            <a:r>
              <a:rPr lang="en-US" altLang="ja-JP" sz="1200" b="0" dirty="0" smtClean="0">
                <a:ea typeface="MS PGothic" pitchFamily="34" charset="-128"/>
              </a:rPr>
              <a:t>derived </a:t>
            </a:r>
            <a:r>
              <a:rPr lang="en-US" altLang="zh-CN" sz="1200" b="0" dirty="0" smtClean="0">
                <a:ea typeface="MS PGothic" pitchFamily="34" charset="-128"/>
              </a:rPr>
              <a:t>MSK, then it also derives </a:t>
            </a:r>
            <a:r>
              <a:rPr lang="en-US" altLang="ja-JP" sz="1200" b="0" dirty="0" smtClean="0">
                <a:ea typeface="MS PGothic" pitchFamily="34" charset="-128"/>
              </a:rPr>
              <a:t>PTK, it sends an Association  Request frame to the AP and the last EAP-Response  message and  an second message of 4-way handshake which includes </a:t>
            </a:r>
            <a:r>
              <a:rPr lang="en-US" altLang="ja-JP" sz="1200" b="0" dirty="0" err="1" smtClean="0">
                <a:ea typeface="MS PGothic" pitchFamily="34" charset="-128"/>
              </a:rPr>
              <a:t>SNonce</a:t>
            </a:r>
            <a:r>
              <a:rPr lang="en-US" altLang="ja-JP" sz="1200" b="0" dirty="0" smtClean="0">
                <a:ea typeface="MS PGothic" pitchFamily="34" charset="-128"/>
              </a:rPr>
              <a:t> are </a:t>
            </a:r>
            <a:r>
              <a:rPr lang="en-US" altLang="ja-JP" sz="1200" b="0" dirty="0" smtClean="0">
                <a:ea typeface="MS PGothic" pitchFamily="34" charset="-128"/>
              </a:rPr>
              <a:t>piggybacked in </a:t>
            </a:r>
            <a:r>
              <a:rPr lang="en-US" altLang="ja-JP" sz="1200" b="0" dirty="0" smtClean="0">
                <a:ea typeface="MS PGothic" pitchFamily="34" charset="-128"/>
              </a:rPr>
              <a:t>the frame.</a:t>
            </a:r>
          </a:p>
          <a:p>
            <a:r>
              <a:rPr lang="en-US" altLang="zh-CN" sz="1200" b="0" dirty="0" smtClean="0">
                <a:ea typeface="MS PGothic" pitchFamily="34" charset="-128"/>
              </a:rPr>
              <a:t>Step </a:t>
            </a:r>
            <a:r>
              <a:rPr lang="en-US" altLang="zh-CN" sz="1200" b="0" dirty="0" smtClean="0">
                <a:ea typeface="MS PGothic" pitchFamily="34" charset="-128"/>
              </a:rPr>
              <a:t>15: </a:t>
            </a:r>
            <a:r>
              <a:rPr lang="en-US" altLang="ja-JP" sz="1200" b="0" dirty="0" smtClean="0">
                <a:ea typeface="MS PGothic" pitchFamily="34" charset="-128"/>
              </a:rPr>
              <a:t>The AP sends Association Response frame. An EAP-Success and a third message of 4-way handshake </a:t>
            </a:r>
            <a:r>
              <a:rPr lang="en-US" altLang="ja-JP" sz="1200" b="0" dirty="0" smtClean="0">
                <a:ea typeface="MS PGothic" pitchFamily="34" charset="-128"/>
              </a:rPr>
              <a:t>are piggybacked </a:t>
            </a:r>
            <a:r>
              <a:rPr lang="en-US" altLang="ja-JP" sz="1200" b="0" dirty="0" smtClean="0">
                <a:ea typeface="MS PGothic" pitchFamily="34" charset="-128"/>
              </a:rPr>
              <a:t>in the frame. </a:t>
            </a:r>
            <a:endParaRPr lang="en-US" altLang="ja-JP" sz="1200" b="0" dirty="0" smtClean="0">
              <a:ea typeface="MS PGothic" pitchFamily="34" charset="-128"/>
            </a:endParaRPr>
          </a:p>
          <a:p>
            <a:r>
              <a:rPr lang="en-US" altLang="zh-CN" sz="1200" b="0" dirty="0" smtClean="0">
                <a:ea typeface="MS PGothic" pitchFamily="34" charset="-128"/>
              </a:rPr>
              <a:t>A </a:t>
            </a:r>
            <a:r>
              <a:rPr lang="en-US" altLang="zh-CN" sz="1200" b="0" dirty="0" smtClean="0">
                <a:ea typeface="MS PGothic" pitchFamily="34" charset="-128"/>
              </a:rPr>
              <a:t>quick DHCP exchange is suggested to be concurrent with Association frames.</a:t>
            </a:r>
          </a:p>
        </p:txBody>
      </p:sp>
      <p:sp>
        <p:nvSpPr>
          <p:cNvPr id="10"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pic>
        <p:nvPicPr>
          <p:cNvPr id="2" name="Picture 2"/>
          <p:cNvPicPr>
            <a:picLocks noChangeAspect="1" noChangeArrowheads="1"/>
          </p:cNvPicPr>
          <p:nvPr/>
        </p:nvPicPr>
        <p:blipFill>
          <a:blip r:embed="rId3"/>
          <a:srcRect/>
          <a:stretch>
            <a:fillRect/>
          </a:stretch>
        </p:blipFill>
        <p:spPr bwMode="auto">
          <a:xfrm>
            <a:off x="228600" y="1066800"/>
            <a:ext cx="5257800" cy="537176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Mobile</a:t>
            </a:r>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8</a:t>
            </a:fld>
            <a:endParaRPr lang="en-US" altLang="ja-JP"/>
          </a:p>
        </p:txBody>
      </p:sp>
      <p:sp>
        <p:nvSpPr>
          <p:cNvPr id="8" name="Title 1"/>
          <p:cNvSpPr>
            <a:spLocks noGrp="1"/>
          </p:cNvSpPr>
          <p:nvPr>
            <p:ph type="title"/>
          </p:nvPr>
        </p:nvSpPr>
        <p:spPr>
          <a:xfrm>
            <a:off x="152400" y="533400"/>
            <a:ext cx="8610600" cy="457200"/>
          </a:xfrm>
        </p:spPr>
        <p:txBody>
          <a:bodyPr/>
          <a:lstStyle/>
          <a:p>
            <a:r>
              <a:rPr lang="en-US" sz="2400" dirty="0" smtClean="0"/>
              <a:t>PSK authentication under the same framework</a:t>
            </a:r>
            <a:endParaRPr lang="en-US" sz="2400" dirty="0"/>
          </a:p>
        </p:txBody>
      </p:sp>
      <p:sp>
        <p:nvSpPr>
          <p:cNvPr id="9" name="コンテンツ プレースホルダ 6"/>
          <p:cNvSpPr>
            <a:spLocks noGrp="1"/>
          </p:cNvSpPr>
          <p:nvPr>
            <p:ph idx="1"/>
          </p:nvPr>
        </p:nvSpPr>
        <p:spPr>
          <a:xfrm>
            <a:off x="5715000" y="990600"/>
            <a:ext cx="3276600" cy="5334000"/>
          </a:xfrm>
        </p:spPr>
        <p:txBody>
          <a:bodyPr/>
          <a:lstStyle/>
          <a:p>
            <a:r>
              <a:rPr lang="en-US" altLang="ja-JP" sz="1200" b="0" dirty="0" smtClean="0">
                <a:ea typeface="MS PGothic" pitchFamily="34" charset="-128"/>
              </a:rPr>
              <a:t>In principle, we don’t suggest designing FILS for WPA2-Personal case. But </a:t>
            </a:r>
            <a:r>
              <a:rPr lang="en-US" altLang="ja-JP" sz="1200" b="0" dirty="0" smtClean="0">
                <a:ea typeface="MS PGothic" pitchFamily="34" charset="-128"/>
              </a:rPr>
              <a:t>this architecture can be used for WPA2-Personal </a:t>
            </a:r>
            <a:r>
              <a:rPr lang="en-US" altLang="ja-JP" sz="1200" b="0" dirty="0" smtClean="0">
                <a:ea typeface="MS PGothic" pitchFamily="34" charset="-128"/>
              </a:rPr>
              <a:t>case, the same framework can work.</a:t>
            </a:r>
          </a:p>
          <a:p>
            <a:r>
              <a:rPr lang="en-US" altLang="ja-JP" sz="1200" b="0" dirty="0" smtClean="0">
                <a:ea typeface="MS PGothic" pitchFamily="34" charset="-128"/>
              </a:rPr>
              <a:t>The gray entities are remained in this figure to compare with Optimized EAP flow.</a:t>
            </a:r>
          </a:p>
          <a:p>
            <a:r>
              <a:rPr lang="en-US" altLang="ja-JP" sz="1200" b="0" dirty="0" smtClean="0">
                <a:ea typeface="MS PGothic" pitchFamily="34" charset="-128"/>
              </a:rPr>
              <a:t>Step 1 indicates FILS with PSK is expected.</a:t>
            </a:r>
          </a:p>
          <a:p>
            <a:r>
              <a:rPr lang="en-US" altLang="ja-JP" sz="1200" b="0" dirty="0" smtClean="0">
                <a:ea typeface="MS PGothic" pitchFamily="34" charset="-128"/>
              </a:rPr>
              <a:t>Step 2, 4 and 8 fulfill the first 3 steps of 4-way handshake in current standard. Current 4-way handshake mechanism is not changed just the last step of 4-way handshake is omitted.</a:t>
            </a:r>
          </a:p>
        </p:txBody>
      </p:sp>
      <p:sp>
        <p:nvSpPr>
          <p:cNvPr id="11"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pic>
        <p:nvPicPr>
          <p:cNvPr id="2050" name="Picture 2"/>
          <p:cNvPicPr>
            <a:picLocks noChangeAspect="1" noChangeArrowheads="1"/>
          </p:cNvPicPr>
          <p:nvPr/>
        </p:nvPicPr>
        <p:blipFill>
          <a:blip r:embed="rId3"/>
          <a:srcRect/>
          <a:stretch>
            <a:fillRect/>
          </a:stretch>
        </p:blipFill>
        <p:spPr bwMode="auto">
          <a:xfrm>
            <a:off x="228601" y="1066800"/>
            <a:ext cx="5486400" cy="5314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a:xfrm>
            <a:off x="7134886" y="6475413"/>
            <a:ext cx="1409039" cy="184666"/>
          </a:xfrm>
        </p:spPr>
        <p:txBody>
          <a:bodyPr/>
          <a:lstStyle/>
          <a:p>
            <a:pPr>
              <a:defRPr/>
            </a:pPr>
            <a:r>
              <a:rPr lang="en-US" altLang="ja-JP" dirty="0" err="1" smtClean="0"/>
              <a:t>Huawei</a:t>
            </a:r>
            <a:r>
              <a:rPr lang="en-US" altLang="ja-JP" dirty="0" smtClean="0"/>
              <a:t>, China Mobile</a:t>
            </a:r>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9</a:t>
            </a:fld>
            <a:endParaRPr lang="en-US" altLang="ja-JP"/>
          </a:p>
        </p:txBody>
      </p:sp>
      <p:sp>
        <p:nvSpPr>
          <p:cNvPr id="8" name="Title 1"/>
          <p:cNvSpPr>
            <a:spLocks noGrp="1"/>
          </p:cNvSpPr>
          <p:nvPr>
            <p:ph type="title"/>
          </p:nvPr>
        </p:nvSpPr>
        <p:spPr>
          <a:xfrm>
            <a:off x="152400" y="533400"/>
            <a:ext cx="8610600" cy="457200"/>
          </a:xfrm>
        </p:spPr>
        <p:txBody>
          <a:bodyPr/>
          <a:lstStyle/>
          <a:p>
            <a:r>
              <a:rPr lang="en-US" sz="2400" dirty="0" smtClean="0"/>
              <a:t>Analysis of Optimized EAP based FILS</a:t>
            </a:r>
            <a:endParaRPr lang="en-US" sz="2400" dirty="0"/>
          </a:p>
        </p:txBody>
      </p:sp>
      <p:sp>
        <p:nvSpPr>
          <p:cNvPr id="9" name="コンテンツ プレースホルダ 6"/>
          <p:cNvSpPr>
            <a:spLocks noGrp="1"/>
          </p:cNvSpPr>
          <p:nvPr>
            <p:ph idx="1"/>
          </p:nvPr>
        </p:nvSpPr>
        <p:spPr>
          <a:xfrm>
            <a:off x="5416910" y="990600"/>
            <a:ext cx="3574690" cy="5334000"/>
          </a:xfrm>
        </p:spPr>
        <p:txBody>
          <a:bodyPr/>
          <a:lstStyle/>
          <a:p>
            <a:r>
              <a:rPr lang="en-US" altLang="zh-CN" sz="1200" b="0" dirty="0" smtClean="0">
                <a:ea typeface="MS PGothic" pitchFamily="34" charset="-128"/>
              </a:rPr>
              <a:t>Any EAP method can be deployed  e.g. EAP-AKA/EAP-AKA’ for interworking with 3GPP or EAP-TTLS for interworking with WiMAX.</a:t>
            </a:r>
          </a:p>
          <a:p>
            <a:r>
              <a:rPr lang="en-US" altLang="zh-CN" sz="1200" b="0" dirty="0" smtClean="0">
                <a:ea typeface="MS PGothic" pitchFamily="34" charset="-128"/>
              </a:rPr>
              <a:t>Step 4, 7, 15 included </a:t>
            </a:r>
            <a:r>
              <a:rPr lang="en-US" altLang="zh-CN" sz="1200" b="0" dirty="0" err="1" smtClean="0">
                <a:ea typeface="MS PGothic" pitchFamily="34" charset="-128"/>
              </a:rPr>
              <a:t>EAPoL</a:t>
            </a:r>
            <a:r>
              <a:rPr lang="en-US" altLang="zh-CN" sz="1200" b="0" dirty="0" smtClean="0">
                <a:ea typeface="MS PGothic" pitchFamily="34" charset="-128"/>
              </a:rPr>
              <a:t>-Key messages which fulfils the first three messages of 4-way handshake. The last message of 4-way handshake is just a confirm of message 3 and it is can be omitted actually. So the security of PTK handshake will not be downgrade. Note that current 4-way handshake is a good design which can avoid  DOS attack by the non-AP STA or a fake AP sending first 4-way HS message to the non-AP STA. See </a:t>
            </a:r>
            <a:r>
              <a:rPr lang="en-US" altLang="zh-CN" sz="1200" b="0" dirty="0" err="1" smtClean="0">
                <a:ea typeface="MS PGothic" pitchFamily="34" charset="-128"/>
              </a:rPr>
              <a:t>subclause</a:t>
            </a:r>
            <a:r>
              <a:rPr lang="en-US" altLang="zh-CN" sz="1200" b="0" dirty="0" smtClean="0">
                <a:ea typeface="MS PGothic" pitchFamily="34" charset="-128"/>
              </a:rPr>
              <a:t> 11.6.6.6 in 802.11-2012.</a:t>
            </a:r>
          </a:p>
          <a:p>
            <a:r>
              <a:rPr lang="en-US" altLang="zh-CN" sz="1200" b="0" dirty="0" smtClean="0">
                <a:ea typeface="MS PGothic" pitchFamily="34" charset="-128"/>
              </a:rPr>
              <a:t>DHCP message is forwarded after step 12 at which the AP verified the non-AP STA holds the same PTK with itself so the 802.1x controlled port can be unblocked. It complies 802.1x.</a:t>
            </a:r>
          </a:p>
          <a:p>
            <a:r>
              <a:rPr lang="en-US" altLang="zh-CN" sz="1200" b="0" dirty="0" smtClean="0">
                <a:ea typeface="MS PGothic" pitchFamily="34" charset="-128"/>
              </a:rPr>
              <a:t>For step 7: The non-AP STA knows when it gets MSK, so it knows when it shall send Association Request.</a:t>
            </a:r>
          </a:p>
          <a:p>
            <a:r>
              <a:rPr lang="en-US" altLang="zh-CN" sz="1200" b="0" dirty="0" smtClean="0">
                <a:ea typeface="MS PGothic" pitchFamily="34" charset="-128"/>
              </a:rPr>
              <a:t>For step 11: If the AP receives more EAP-Request but not a EAP-Success or EAP-Failure from the AS, the AP can exchange EAP  messages by data frames like possible step 5 with the non-AP STA and defer sending Association Response frame.</a:t>
            </a:r>
          </a:p>
          <a:p>
            <a:endParaRPr lang="en-US" altLang="zh-CN" sz="1200" b="0" dirty="0" smtClean="0">
              <a:ea typeface="MS PGothic" pitchFamily="34" charset="-128"/>
            </a:endParaRPr>
          </a:p>
        </p:txBody>
      </p:sp>
      <p:sp>
        <p:nvSpPr>
          <p:cNvPr id="10" name="Date Placeholder 3"/>
          <p:cNvSpPr>
            <a:spLocks noGrp="1"/>
          </p:cNvSpPr>
          <p:nvPr>
            <p:ph type="dt" sz="half" idx="10"/>
          </p:nvPr>
        </p:nvSpPr>
        <p:spPr>
          <a:xfrm>
            <a:off x="696913" y="332601"/>
            <a:ext cx="942566" cy="276999"/>
          </a:xfrm>
        </p:spPr>
        <p:txBody>
          <a:bodyPr/>
          <a:lstStyle/>
          <a:p>
            <a:pPr>
              <a:defRPr/>
            </a:pPr>
            <a:r>
              <a:rPr lang="en-US" altLang="zh-CN" dirty="0" smtClean="0"/>
              <a:t>July</a:t>
            </a:r>
            <a:r>
              <a:rPr lang="en-US" altLang="ja-JP" dirty="0" smtClean="0"/>
              <a:t> 201</a:t>
            </a:r>
            <a:r>
              <a:rPr lang="en-US" altLang="zh-CN" dirty="0" smtClean="0"/>
              <a:t>2</a:t>
            </a:r>
            <a:endParaRPr lang="en-US" altLang="ja-JP" dirty="0"/>
          </a:p>
        </p:txBody>
      </p:sp>
      <p:pic>
        <p:nvPicPr>
          <p:cNvPr id="11" name="Picture 2"/>
          <p:cNvPicPr>
            <a:picLocks noChangeAspect="1" noChangeArrowheads="1"/>
          </p:cNvPicPr>
          <p:nvPr/>
        </p:nvPicPr>
        <p:blipFill>
          <a:blip r:embed="rId3"/>
          <a:srcRect/>
          <a:stretch>
            <a:fillRect/>
          </a:stretch>
        </p:blipFill>
        <p:spPr bwMode="auto">
          <a:xfrm>
            <a:off x="228600" y="1066800"/>
            <a:ext cx="5257800" cy="537176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12924</TotalTime>
  <Words>1494</Words>
  <Application>Microsoft Office PowerPoint</Application>
  <PresentationFormat>全屏显示(4:3)</PresentationFormat>
  <Paragraphs>187</Paragraphs>
  <Slides>14</Slides>
  <Notes>12</Notes>
  <HiddenSlides>0</HiddenSlides>
  <MMClips>0</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802-11-Submission</vt:lpstr>
      <vt:lpstr>EAP based Message Flow Optimization for FILS</vt:lpstr>
      <vt:lpstr>Abstract</vt:lpstr>
      <vt:lpstr>Conformance w/ TGai PAR &amp; 5C </vt:lpstr>
      <vt:lpstr>Background</vt:lpstr>
      <vt:lpstr>Conventional initial link setup</vt:lpstr>
      <vt:lpstr>Principle of FILS</vt:lpstr>
      <vt:lpstr>Optimized EAP with concurrent PTK handshake</vt:lpstr>
      <vt:lpstr>PSK authentication under the same framework</vt:lpstr>
      <vt:lpstr>Analysis of Optimized EAP based FILS</vt:lpstr>
      <vt:lpstr>Implementation of EAP Authenticator</vt:lpstr>
      <vt:lpstr>Conclusion</vt:lpstr>
      <vt:lpstr>SP</vt:lpstr>
      <vt:lpstr>Motion</vt:lpstr>
      <vt:lpstr>Reference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Upper Layer Message IE in TGai</dc:title>
  <dc:creator>George Cherian</dc:creator>
  <cp:lastModifiedBy>f66059</cp:lastModifiedBy>
  <cp:revision>818</cp:revision>
  <cp:lastPrinted>1998-02-10T13:28:06Z</cp:lastPrinted>
  <dcterms:created xsi:type="dcterms:W3CDTF">2011-07-17T04:42:17Z</dcterms:created>
  <dcterms:modified xsi:type="dcterms:W3CDTF">2012-07-17T16:52:25Z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192451722</vt:i4>
  </property>
  <property fmtid="{D5CDD505-2E9C-101B-9397-08002B2CF9AE}" pid="3" name="_NewReviewCycle">
    <vt:lpwstr/>
  </property>
  <property fmtid="{D5CDD505-2E9C-101B-9397-08002B2CF9AE}" pid="4" name="_EmailSubject">
    <vt:lpwstr>TGai contributions</vt:lpwstr>
  </property>
  <property fmtid="{D5CDD505-2E9C-101B-9397-08002B2CF9AE}" pid="5" name="_AuthorEmail">
    <vt:lpwstr>gcherian@qualcomm.com</vt:lpwstr>
  </property>
  <property fmtid="{D5CDD505-2E9C-101B-9397-08002B2CF9AE}" pid="6" name="_AuthorEmailDisplayName">
    <vt:lpwstr>Cherian, George</vt:lpwstr>
  </property>
  <property fmtid="{D5CDD505-2E9C-101B-9397-08002B2CF9AE}" pid="7" name="_PreviousAdHocReviewCycleID">
    <vt:i4>2064635738</vt:i4>
  </property>
  <property fmtid="{D5CDD505-2E9C-101B-9397-08002B2CF9AE}" pid="8" name="_ms_pID_725343">
    <vt:lpwstr>(2)SqhpJckU+YqsP1GyzsUSPJ9V6YlGv5NJDl8Gf64F4iGh1Gxbm66OO0pnLBX/7C/0aOWRDbaR_x000d_
jcbsTmKDeOa/7/Vt5wtrArmfNRYC5b0McANCPOPjM9Wo46Xq1t6Wc2n/R0vxU/b0OBWMpgM1_x000d_
SmUQzEc56fTqRF5zTmgjxfb5ShTd6xjJu2tBdIm40o1qlitFZ9T9MIFubpOelNon8SqaLnY7_x000d_
4Fn5kKEhXlMB72u7aC</vt:lpwstr>
  </property>
  <property fmtid="{D5CDD505-2E9C-101B-9397-08002B2CF9AE}" pid="9" name="_ms_pID_7253431">
    <vt:lpwstr>VzWhsfOPKwP5VVRym3HU7gNVZz4RFUxWI5Jkz+2ZuMU4sVUswZtvlE_x000d_
vsoZSfWdvuxKo9CsxPuear1gdZTKqvI8o8ynxYlR8NuHvj/OHpbUdw==</vt:lpwstr>
  </property>
  <property fmtid="{D5CDD505-2E9C-101B-9397-08002B2CF9AE}" pid="10" name="sflag">
    <vt:lpwstr>1342542158</vt:lpwstr>
  </property>
</Properties>
</file>