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docProps/custom.xml" ContentType="application/vnd.openxmlformats-officedocument.custom-properties+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5"/>
  </p:notesMasterIdLst>
  <p:handoutMasterIdLst>
    <p:handoutMasterId r:id="rId16"/>
  </p:handoutMasterIdLst>
  <p:sldIdLst>
    <p:sldId id="269" r:id="rId2"/>
    <p:sldId id="257" r:id="rId3"/>
    <p:sldId id="312" r:id="rId4"/>
    <p:sldId id="360" r:id="rId5"/>
    <p:sldId id="406" r:id="rId6"/>
    <p:sldId id="408" r:id="rId7"/>
    <p:sldId id="407" r:id="rId8"/>
    <p:sldId id="405" r:id="rId9"/>
    <p:sldId id="409" r:id="rId10"/>
    <p:sldId id="404" r:id="rId11"/>
    <p:sldId id="402" r:id="rId12"/>
    <p:sldId id="411" r:id="rId13"/>
    <p:sldId id="410" r:id="rId14"/>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宋体" pitchFamily="2" charset="-122"/>
        <a:cs typeface="+mn-cs"/>
      </a:defRPr>
    </a:lvl1pPr>
    <a:lvl2pPr marL="457200" algn="l" rtl="0" fontAlgn="base">
      <a:spcBef>
        <a:spcPct val="0"/>
      </a:spcBef>
      <a:spcAft>
        <a:spcPct val="0"/>
      </a:spcAft>
      <a:defRPr sz="1200" kern="1200">
        <a:solidFill>
          <a:schemeClr val="tx1"/>
        </a:solidFill>
        <a:latin typeface="Times New Roman" pitchFamily="18" charset="0"/>
        <a:ea typeface="宋体" pitchFamily="2" charset="-122"/>
        <a:cs typeface="+mn-cs"/>
      </a:defRPr>
    </a:lvl2pPr>
    <a:lvl3pPr marL="914400" algn="l" rtl="0" fontAlgn="base">
      <a:spcBef>
        <a:spcPct val="0"/>
      </a:spcBef>
      <a:spcAft>
        <a:spcPct val="0"/>
      </a:spcAft>
      <a:defRPr sz="1200" kern="1200">
        <a:solidFill>
          <a:schemeClr val="tx1"/>
        </a:solidFill>
        <a:latin typeface="Times New Roman" pitchFamily="18" charset="0"/>
        <a:ea typeface="宋体" pitchFamily="2" charset="-122"/>
        <a:cs typeface="+mn-cs"/>
      </a:defRPr>
    </a:lvl3pPr>
    <a:lvl4pPr marL="1371600" algn="l" rtl="0" fontAlgn="base">
      <a:spcBef>
        <a:spcPct val="0"/>
      </a:spcBef>
      <a:spcAft>
        <a:spcPct val="0"/>
      </a:spcAft>
      <a:defRPr sz="1200" kern="1200">
        <a:solidFill>
          <a:schemeClr val="tx1"/>
        </a:solidFill>
        <a:latin typeface="Times New Roman" pitchFamily="18" charset="0"/>
        <a:ea typeface="宋体" pitchFamily="2" charset="-122"/>
        <a:cs typeface="+mn-cs"/>
      </a:defRPr>
    </a:lvl4pPr>
    <a:lvl5pPr marL="1828800" algn="l" rtl="0" fontAlgn="base">
      <a:spcBef>
        <a:spcPct val="0"/>
      </a:spcBef>
      <a:spcAft>
        <a:spcPct val="0"/>
      </a:spcAft>
      <a:defRPr sz="1200" kern="1200">
        <a:solidFill>
          <a:schemeClr val="tx1"/>
        </a:solidFill>
        <a:latin typeface="Times New Roman" pitchFamily="18" charset="0"/>
        <a:ea typeface="宋体" pitchFamily="2" charset="-122"/>
        <a:cs typeface="+mn-cs"/>
      </a:defRPr>
    </a:lvl5pPr>
    <a:lvl6pPr marL="2286000" algn="l" defTabSz="914400" rtl="0" eaLnBrk="1" latinLnBrk="0" hangingPunct="1">
      <a:defRPr sz="1200" kern="1200">
        <a:solidFill>
          <a:schemeClr val="tx1"/>
        </a:solidFill>
        <a:latin typeface="Times New Roman" pitchFamily="18" charset="0"/>
        <a:ea typeface="宋体" pitchFamily="2" charset="-122"/>
        <a:cs typeface="+mn-cs"/>
      </a:defRPr>
    </a:lvl6pPr>
    <a:lvl7pPr marL="2743200" algn="l" defTabSz="914400" rtl="0" eaLnBrk="1" latinLnBrk="0" hangingPunct="1">
      <a:defRPr sz="1200" kern="1200">
        <a:solidFill>
          <a:schemeClr val="tx1"/>
        </a:solidFill>
        <a:latin typeface="Times New Roman" pitchFamily="18" charset="0"/>
        <a:ea typeface="宋体" pitchFamily="2" charset="-122"/>
        <a:cs typeface="+mn-cs"/>
      </a:defRPr>
    </a:lvl7pPr>
    <a:lvl8pPr marL="3200400" algn="l" defTabSz="914400" rtl="0" eaLnBrk="1" latinLnBrk="0" hangingPunct="1">
      <a:defRPr sz="1200" kern="1200">
        <a:solidFill>
          <a:schemeClr val="tx1"/>
        </a:solidFill>
        <a:latin typeface="Times New Roman" pitchFamily="18" charset="0"/>
        <a:ea typeface="宋体" pitchFamily="2" charset="-122"/>
        <a:cs typeface="+mn-cs"/>
      </a:defRPr>
    </a:lvl8pPr>
    <a:lvl9pPr marL="3657600" algn="l" defTabSz="914400" rtl="0" eaLnBrk="1" latinLnBrk="0" hangingPunct="1">
      <a:defRPr sz="1200" kern="1200">
        <a:solidFill>
          <a:schemeClr val="tx1"/>
        </a:solidFill>
        <a:latin typeface="Times New Roman" pitchFamily="18" charset="0"/>
        <a:ea typeface="宋体" pitchFamily="2"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FFFA46"/>
    <a:srgbClr val="FF717A"/>
    <a:srgbClr val="7394FF"/>
    <a:srgbClr val="FFA264"/>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730" autoAdjust="0"/>
    <p:restoredTop sz="92647" autoAdjust="0"/>
  </p:normalViewPr>
  <p:slideViewPr>
    <p:cSldViewPr>
      <p:cViewPr varScale="1">
        <p:scale>
          <a:sx n="84" d="100"/>
          <a:sy n="84" d="100"/>
        </p:scale>
        <p:origin x="-96" y="-14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9" d="100"/>
          <a:sy n="59" d="100"/>
        </p:scale>
        <p:origin x="-1728" y="-72"/>
      </p:cViewPr>
      <p:guideLst>
        <p:guide orient="horz" pos="2923"/>
        <p:guide pos="2184"/>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charset="0"/>
                <a:ea typeface="+mn-ea"/>
              </a:defRPr>
            </a:lvl1pPr>
          </a:lstStyle>
          <a:p>
            <a:pPr>
              <a:defRPr/>
            </a:pPr>
            <a:r>
              <a:rPr lang="en-US" altLang="ja-JP"/>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charset="0"/>
                <a:ea typeface="+mn-ea"/>
              </a:defRPr>
            </a:lvl1pPr>
          </a:lstStyle>
          <a:p>
            <a:pPr>
              <a:defRPr/>
            </a:pPr>
            <a:r>
              <a:rPr lang="en-US" altLang="ja-JP"/>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charset="0"/>
                <a:ea typeface="+mn-ea"/>
              </a:defRPr>
            </a:lvl1pPr>
          </a:lstStyle>
          <a:p>
            <a:pPr>
              <a:defRPr/>
            </a:pPr>
            <a:r>
              <a:rPr lang="en-US" altLang="ja-JP"/>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ea typeface="MS PGothic" pitchFamily="34" charset="-128"/>
              </a:defRPr>
            </a:lvl1pPr>
          </a:lstStyle>
          <a:p>
            <a:pPr>
              <a:defRPr/>
            </a:pPr>
            <a:r>
              <a:rPr lang="en-US" altLang="ja-JP"/>
              <a:t>Page </a:t>
            </a:r>
            <a:fld id="{73096469-19DD-486A-8BB2-DAF8BBB37784}" type="slidenum">
              <a:rPr lang="en-US" altLang="ja-JP"/>
              <a:pPr>
                <a:defRPr/>
              </a:pPr>
              <a:t>‹#›</a:t>
            </a:fld>
            <a:endParaRPr lang="en-US" altLang="ja-JP"/>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ja-JP" altLang="en-US">
              <a:latin typeface="Times New Roman" charset="0"/>
              <a:ea typeface="+mn-ea"/>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eaLnBrk="0" hangingPunct="0">
              <a:defRPr/>
            </a:pPr>
            <a:r>
              <a:rPr lang="en-US" altLang="ja-JP">
                <a:latin typeface="Times New Roman" charset="0"/>
                <a:ea typeface="+mn-ea"/>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ja-JP" altLang="en-US">
              <a:latin typeface="Times New Roman" charset="0"/>
              <a:ea typeface="+mn-ea"/>
            </a:endParaRPr>
          </a:p>
        </p:txBody>
      </p:sp>
    </p:spTree>
    <p:extLst>
      <p:ext uri="{BB962C8B-B14F-4D97-AF65-F5344CB8AC3E}">
        <p14:creationId xmlns="" xmlns:p14="http://schemas.microsoft.com/office/powerpoint/2010/main" val="269794889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charset="0"/>
                <a:ea typeface="+mn-ea"/>
              </a:defRPr>
            </a:lvl1pPr>
          </a:lstStyle>
          <a:p>
            <a:pPr>
              <a:defRPr/>
            </a:pPr>
            <a:r>
              <a:rPr lang="en-US" altLang="ja-JP"/>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charset="0"/>
                <a:ea typeface="+mn-ea"/>
              </a:defRPr>
            </a:lvl1pPr>
          </a:lstStyle>
          <a:p>
            <a:pPr>
              <a:defRPr/>
            </a:pPr>
            <a:r>
              <a:rPr lang="en-US" altLang="ja-JP"/>
              <a:t>Month Year</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ltLang="ja-JP" noProof="0"/>
              <a:t>Click to edit Master text styles</a:t>
            </a:r>
          </a:p>
          <a:p>
            <a:pPr lvl="1"/>
            <a:r>
              <a:rPr lang="en-US" altLang="ja-JP" noProof="0"/>
              <a:t>Second level</a:t>
            </a:r>
          </a:p>
          <a:p>
            <a:pPr lvl="2"/>
            <a:r>
              <a:rPr lang="en-US" altLang="ja-JP" noProof="0"/>
              <a:t>Third level</a:t>
            </a:r>
          </a:p>
          <a:p>
            <a:pPr lvl="3"/>
            <a:r>
              <a:rPr lang="en-US" altLang="ja-JP" noProof="0"/>
              <a:t>Fourth level</a:t>
            </a:r>
          </a:p>
          <a:p>
            <a:pPr lvl="4"/>
            <a:r>
              <a:rPr lang="en-US" altLang="ja-JP"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charset="0"/>
                <a:ea typeface="+mn-ea"/>
              </a:defRPr>
            </a:lvl5pPr>
          </a:lstStyle>
          <a:p>
            <a:pPr lvl="4">
              <a:defRPr/>
            </a:pPr>
            <a:r>
              <a:rPr lang="en-US" altLang="ja-JP"/>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ea typeface="MS PGothic" pitchFamily="34" charset="-128"/>
              </a:defRPr>
            </a:lvl1pPr>
          </a:lstStyle>
          <a:p>
            <a:pPr>
              <a:defRPr/>
            </a:pPr>
            <a:r>
              <a:rPr lang="en-US" altLang="ja-JP"/>
              <a:t>Page </a:t>
            </a:r>
            <a:fld id="{369977F7-8B4B-4D23-A570-8BA4F46129D8}" type="slidenum">
              <a:rPr lang="en-US" altLang="ja-JP"/>
              <a:pPr>
                <a:defRPr/>
              </a:pPr>
              <a:t>‹#›</a:t>
            </a:fld>
            <a:endParaRPr lang="en-US" altLang="ja-JP"/>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eaLnBrk="0" hangingPunct="0">
              <a:defRPr/>
            </a:pPr>
            <a:r>
              <a:rPr lang="en-US" altLang="ja-JP">
                <a:latin typeface="Times New Roman" charset="0"/>
                <a:ea typeface="+mn-ea"/>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ja-JP" altLang="en-US">
              <a:latin typeface="Times New Roman" charset="0"/>
              <a:ea typeface="+mn-ea"/>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ja-JP" altLang="en-US">
              <a:latin typeface="Times New Roman" charset="0"/>
              <a:ea typeface="+mn-ea"/>
            </a:endParaRPr>
          </a:p>
        </p:txBody>
      </p:sp>
    </p:spTree>
    <p:extLst>
      <p:ext uri="{BB962C8B-B14F-4D97-AF65-F5344CB8AC3E}">
        <p14:creationId xmlns="" xmlns:p14="http://schemas.microsoft.com/office/powerpoint/2010/main" val="203159554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MS PGothic" pitchFamily="34"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MS PGothic" pitchFamily="34"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MS PGothic" pitchFamily="34"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MS PGothic" pitchFamily="34" charset="-128"/>
        <a:cs typeface="+mn-cs"/>
      </a:defRPr>
    </a:lvl5pPr>
    <a:lvl6pPr marL="2286000" algn="l" defTabSz="457200" rtl="0" eaLnBrk="1" latinLnBrk="0" hangingPunct="1">
      <a:defRPr kumimoji="1" sz="1200" kern="1200">
        <a:solidFill>
          <a:schemeClr val="tx1"/>
        </a:solidFill>
        <a:latin typeface="+mn-lt"/>
        <a:ea typeface="+mn-ea"/>
        <a:cs typeface="+mn-cs"/>
      </a:defRPr>
    </a:lvl6pPr>
    <a:lvl7pPr marL="2743200" algn="l" defTabSz="457200" rtl="0" eaLnBrk="1" latinLnBrk="0" hangingPunct="1">
      <a:defRPr kumimoji="1" sz="1200" kern="1200">
        <a:solidFill>
          <a:schemeClr val="tx1"/>
        </a:solidFill>
        <a:latin typeface="+mn-lt"/>
        <a:ea typeface="+mn-ea"/>
        <a:cs typeface="+mn-cs"/>
      </a:defRPr>
    </a:lvl7pPr>
    <a:lvl8pPr marL="3200400" algn="l" defTabSz="457200" rtl="0" eaLnBrk="1" latinLnBrk="0" hangingPunct="1">
      <a:defRPr kumimoji="1" sz="1200" kern="1200">
        <a:solidFill>
          <a:schemeClr val="tx1"/>
        </a:solidFill>
        <a:latin typeface="+mn-lt"/>
        <a:ea typeface="+mn-ea"/>
        <a:cs typeface="+mn-cs"/>
      </a:defRPr>
    </a:lvl8pPr>
    <a:lvl9pPr marL="3657600" algn="l" defTabSz="4572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p:txBody>
          <a:bodyPr/>
          <a:lstStyle/>
          <a:p>
            <a:pPr>
              <a:defRPr/>
            </a:pPr>
            <a:r>
              <a:rPr lang="en-US" altLang="ja-JP" smtClean="0">
                <a:latin typeface="Times New Roman" pitchFamily="18" charset="0"/>
              </a:rPr>
              <a:t>doc.: IEEE 802.11-yy/xxxxr0</a:t>
            </a:r>
          </a:p>
        </p:txBody>
      </p:sp>
      <p:sp>
        <p:nvSpPr>
          <p:cNvPr id="12291" name="Rectangle 3"/>
          <p:cNvSpPr>
            <a:spLocks noGrp="1" noChangeArrowheads="1"/>
          </p:cNvSpPr>
          <p:nvPr>
            <p:ph type="dt" sz="quarter" idx="1"/>
          </p:nvPr>
        </p:nvSpPr>
        <p:spPr/>
        <p:txBody>
          <a:bodyPr/>
          <a:lstStyle/>
          <a:p>
            <a:pPr>
              <a:defRPr/>
            </a:pPr>
            <a:r>
              <a:rPr lang="en-US" altLang="ja-JP" smtClean="0">
                <a:latin typeface="Times New Roman" pitchFamily="18" charset="0"/>
              </a:rPr>
              <a:t>Month Year</a:t>
            </a:r>
          </a:p>
        </p:txBody>
      </p:sp>
      <p:sp>
        <p:nvSpPr>
          <p:cNvPr id="12292" name="Rectangle 6"/>
          <p:cNvSpPr>
            <a:spLocks noGrp="1" noChangeArrowheads="1"/>
          </p:cNvSpPr>
          <p:nvPr>
            <p:ph type="ftr" sz="quarter" idx="4"/>
          </p:nvPr>
        </p:nvSpPr>
        <p:spPr/>
        <p:txBody>
          <a:bodyPr/>
          <a:lstStyle/>
          <a:p>
            <a:pPr lvl="4">
              <a:defRPr/>
            </a:pPr>
            <a:r>
              <a:rPr lang="en-US" altLang="ja-JP" smtClean="0">
                <a:latin typeface="Times New Roman" pitchFamily="18" charset="0"/>
              </a:rPr>
              <a:t>John Doe, Some Company</a:t>
            </a:r>
          </a:p>
        </p:txBody>
      </p:sp>
      <p:sp>
        <p:nvSpPr>
          <p:cNvPr id="15365" name="Rectangle 7"/>
          <p:cNvSpPr>
            <a:spLocks noGrp="1" noChangeArrowheads="1"/>
          </p:cNvSpPr>
          <p:nvPr>
            <p:ph type="sldNum" sz="quarter" idx="5"/>
          </p:nvPr>
        </p:nvSpPr>
        <p:spPr>
          <a:noFill/>
        </p:spPr>
        <p:txBody>
          <a:bodyPr/>
          <a:lstStyle/>
          <a:p>
            <a:r>
              <a:rPr lang="en-US" altLang="ja-JP" smtClean="0"/>
              <a:t>Page </a:t>
            </a:r>
            <a:fld id="{96E74E92-3797-4A2A-849A-8F52EB7D17DE}" type="slidenum">
              <a:rPr lang="en-US" altLang="ja-JP" smtClean="0"/>
              <a:pPr/>
              <a:t>1</a:t>
            </a:fld>
            <a:endParaRPr lang="en-US" altLang="ja-JP" smtClean="0"/>
          </a:p>
        </p:txBody>
      </p:sp>
      <p:sp>
        <p:nvSpPr>
          <p:cNvPr id="15366" name="Rectangle 2"/>
          <p:cNvSpPr>
            <a:spLocks noGrp="1" noRot="1" noChangeAspect="1" noChangeArrowheads="1" noTextEdit="1"/>
          </p:cNvSpPr>
          <p:nvPr>
            <p:ph type="sldImg"/>
          </p:nvPr>
        </p:nvSpPr>
        <p:spPr>
          <a:xfrm>
            <a:off x="1154113" y="701675"/>
            <a:ext cx="4625975" cy="3468688"/>
          </a:xfrm>
          <a:ln/>
        </p:spPr>
      </p:sp>
      <p:sp>
        <p:nvSpPr>
          <p:cNvPr id="15367" name="Rectangle 3"/>
          <p:cNvSpPr>
            <a:spLocks noGrp="1" noChangeArrowheads="1"/>
          </p:cNvSpPr>
          <p:nvPr>
            <p:ph type="body" idx="1"/>
          </p:nvPr>
        </p:nvSpPr>
        <p:spPr>
          <a:noFill/>
          <a:ln/>
        </p:spPr>
        <p:txBody>
          <a:bodyPr/>
          <a:lstStyle/>
          <a:p>
            <a:endParaRPr lang="ja-JP" altLang="en-US" smtClean="0">
              <a:latin typeface="Times New Roman" pitchFamily="18"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normAutofit/>
          </a:bodyPr>
          <a:lstStyle/>
          <a:p>
            <a:endParaRPr lang="zh-CN" altLang="en-US"/>
          </a:p>
        </p:txBody>
      </p:sp>
      <p:sp>
        <p:nvSpPr>
          <p:cNvPr id="4" name="页眉占位符 3"/>
          <p:cNvSpPr>
            <a:spLocks noGrp="1"/>
          </p:cNvSpPr>
          <p:nvPr>
            <p:ph type="hdr" sz="quarter" idx="10"/>
          </p:nvPr>
        </p:nvSpPr>
        <p:spPr/>
        <p:txBody>
          <a:bodyPr/>
          <a:lstStyle/>
          <a:p>
            <a:pPr>
              <a:defRPr/>
            </a:pPr>
            <a:r>
              <a:rPr lang="en-US" altLang="ja-JP" smtClean="0"/>
              <a:t>doc.: IEEE 802.11-yy/xxxxr0</a:t>
            </a:r>
            <a:endParaRPr lang="en-US" altLang="ja-JP" dirty="0"/>
          </a:p>
        </p:txBody>
      </p:sp>
      <p:sp>
        <p:nvSpPr>
          <p:cNvPr id="5" name="日期占位符 4"/>
          <p:cNvSpPr>
            <a:spLocks noGrp="1"/>
          </p:cNvSpPr>
          <p:nvPr>
            <p:ph type="dt" idx="11"/>
          </p:nvPr>
        </p:nvSpPr>
        <p:spPr/>
        <p:txBody>
          <a:bodyPr/>
          <a:lstStyle/>
          <a:p>
            <a:pPr>
              <a:defRPr/>
            </a:pPr>
            <a:fld id="{6591B682-3416-498C-97AE-95FB0B01EA5B}" type="datetime7">
              <a:rPr lang="en-US" altLang="ja-JP" smtClean="0"/>
              <a:pPr>
                <a:defRPr/>
              </a:pPr>
              <a:t>Jul-12</a:t>
            </a:fld>
            <a:endParaRPr lang="en-US" altLang="ja-JP"/>
          </a:p>
        </p:txBody>
      </p:sp>
      <p:sp>
        <p:nvSpPr>
          <p:cNvPr id="6" name="页脚占位符 5"/>
          <p:cNvSpPr>
            <a:spLocks noGrp="1"/>
          </p:cNvSpPr>
          <p:nvPr>
            <p:ph type="ftr" sz="quarter" idx="12"/>
          </p:nvPr>
        </p:nvSpPr>
        <p:spPr/>
        <p:txBody>
          <a:bodyPr/>
          <a:lstStyle/>
          <a:p>
            <a:pPr lvl="4">
              <a:defRPr/>
            </a:pPr>
            <a:r>
              <a:rPr lang="en-US" altLang="ja-JP" smtClean="0"/>
              <a:t>John Doe, Some Company</a:t>
            </a:r>
            <a:endParaRPr lang="en-US" altLang="ja-JP"/>
          </a:p>
        </p:txBody>
      </p:sp>
      <p:sp>
        <p:nvSpPr>
          <p:cNvPr id="7" name="灯片编号占位符 6"/>
          <p:cNvSpPr>
            <a:spLocks noGrp="1"/>
          </p:cNvSpPr>
          <p:nvPr>
            <p:ph type="sldNum" sz="quarter" idx="13"/>
          </p:nvPr>
        </p:nvSpPr>
        <p:spPr/>
        <p:txBody>
          <a:bodyPr/>
          <a:lstStyle/>
          <a:p>
            <a:pPr>
              <a:defRPr/>
            </a:pPr>
            <a:r>
              <a:rPr lang="en-US" altLang="ja-JP" smtClean="0"/>
              <a:t>Page </a:t>
            </a:r>
            <a:fld id="{369977F7-8B4B-4D23-A570-8BA4F46129D8}" type="slidenum">
              <a:rPr lang="en-US" altLang="ja-JP" smtClean="0"/>
              <a:pPr>
                <a:defRPr/>
              </a:pPr>
              <a:t>10</a:t>
            </a:fld>
            <a:endParaRPr lang="en-US" altLang="ja-JP"/>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normAutofit/>
          </a:bodyPr>
          <a:lstStyle/>
          <a:p>
            <a:endParaRPr lang="zh-CN" altLang="en-US"/>
          </a:p>
        </p:txBody>
      </p:sp>
      <p:sp>
        <p:nvSpPr>
          <p:cNvPr id="4" name="页眉占位符 3"/>
          <p:cNvSpPr>
            <a:spLocks noGrp="1"/>
          </p:cNvSpPr>
          <p:nvPr>
            <p:ph type="hdr" sz="quarter" idx="10"/>
          </p:nvPr>
        </p:nvSpPr>
        <p:spPr/>
        <p:txBody>
          <a:bodyPr/>
          <a:lstStyle/>
          <a:p>
            <a:pPr>
              <a:defRPr/>
            </a:pPr>
            <a:r>
              <a:rPr lang="en-US" altLang="ja-JP" smtClean="0"/>
              <a:t>doc.: IEEE 802.11-yy/xxxxr0</a:t>
            </a:r>
            <a:endParaRPr lang="en-US" altLang="ja-JP" dirty="0"/>
          </a:p>
        </p:txBody>
      </p:sp>
      <p:sp>
        <p:nvSpPr>
          <p:cNvPr id="5" name="日期占位符 4"/>
          <p:cNvSpPr>
            <a:spLocks noGrp="1"/>
          </p:cNvSpPr>
          <p:nvPr>
            <p:ph type="dt" idx="11"/>
          </p:nvPr>
        </p:nvSpPr>
        <p:spPr/>
        <p:txBody>
          <a:bodyPr/>
          <a:lstStyle/>
          <a:p>
            <a:pPr>
              <a:defRPr/>
            </a:pPr>
            <a:fld id="{6591B682-3416-498C-97AE-95FB0B01EA5B}" type="datetime7">
              <a:rPr lang="en-US" altLang="ja-JP" smtClean="0"/>
              <a:pPr>
                <a:defRPr/>
              </a:pPr>
              <a:t>Jul-12</a:t>
            </a:fld>
            <a:endParaRPr lang="en-US" altLang="ja-JP"/>
          </a:p>
        </p:txBody>
      </p:sp>
      <p:sp>
        <p:nvSpPr>
          <p:cNvPr id="6" name="页脚占位符 5"/>
          <p:cNvSpPr>
            <a:spLocks noGrp="1"/>
          </p:cNvSpPr>
          <p:nvPr>
            <p:ph type="ftr" sz="quarter" idx="12"/>
          </p:nvPr>
        </p:nvSpPr>
        <p:spPr/>
        <p:txBody>
          <a:bodyPr/>
          <a:lstStyle/>
          <a:p>
            <a:pPr lvl="4">
              <a:defRPr/>
            </a:pPr>
            <a:r>
              <a:rPr lang="en-US" altLang="ja-JP" smtClean="0"/>
              <a:t>John Doe, Some Company</a:t>
            </a:r>
            <a:endParaRPr lang="en-US" altLang="ja-JP"/>
          </a:p>
        </p:txBody>
      </p:sp>
      <p:sp>
        <p:nvSpPr>
          <p:cNvPr id="7" name="灯片编号占位符 6"/>
          <p:cNvSpPr>
            <a:spLocks noGrp="1"/>
          </p:cNvSpPr>
          <p:nvPr>
            <p:ph type="sldNum" sz="quarter" idx="13"/>
          </p:nvPr>
        </p:nvSpPr>
        <p:spPr/>
        <p:txBody>
          <a:bodyPr/>
          <a:lstStyle/>
          <a:p>
            <a:pPr>
              <a:defRPr/>
            </a:pPr>
            <a:r>
              <a:rPr lang="en-US" altLang="ja-JP" smtClean="0"/>
              <a:t>Page </a:t>
            </a:r>
            <a:fld id="{369977F7-8B4B-4D23-A570-8BA4F46129D8}" type="slidenum">
              <a:rPr lang="en-US" altLang="ja-JP" smtClean="0"/>
              <a:pPr>
                <a:defRPr/>
              </a:pPr>
              <a:t>11</a:t>
            </a:fld>
            <a:endParaRPr lang="en-US" altLang="ja-JP"/>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ltLang="ja-JP" smtClean="0"/>
              <a:t>doc.: IEEE 802.11-yy/xxxxr0</a:t>
            </a:r>
            <a:endParaRPr lang="en-US" altLang="ja-JP"/>
          </a:p>
        </p:txBody>
      </p:sp>
      <p:sp>
        <p:nvSpPr>
          <p:cNvPr id="5" name="Date Placeholder 4"/>
          <p:cNvSpPr>
            <a:spLocks noGrp="1"/>
          </p:cNvSpPr>
          <p:nvPr>
            <p:ph type="dt" idx="11"/>
          </p:nvPr>
        </p:nvSpPr>
        <p:spPr/>
        <p:txBody>
          <a:bodyPr/>
          <a:lstStyle/>
          <a:p>
            <a:pPr>
              <a:defRPr/>
            </a:pPr>
            <a:r>
              <a:rPr lang="en-US" altLang="ja-JP" smtClean="0"/>
              <a:t>Month Year</a:t>
            </a:r>
            <a:endParaRPr lang="en-US" altLang="ja-JP"/>
          </a:p>
        </p:txBody>
      </p:sp>
      <p:sp>
        <p:nvSpPr>
          <p:cNvPr id="6" name="Footer Placeholder 5"/>
          <p:cNvSpPr>
            <a:spLocks noGrp="1"/>
          </p:cNvSpPr>
          <p:nvPr>
            <p:ph type="ftr" sz="quarter" idx="12"/>
          </p:nvPr>
        </p:nvSpPr>
        <p:spPr/>
        <p:txBody>
          <a:bodyPr/>
          <a:lstStyle/>
          <a:p>
            <a:pPr lvl="4">
              <a:defRPr/>
            </a:pPr>
            <a:r>
              <a:rPr lang="en-US" altLang="ja-JP" smtClean="0"/>
              <a:t>John Doe, Some Company</a:t>
            </a:r>
            <a:endParaRPr lang="en-US" altLang="ja-JP"/>
          </a:p>
        </p:txBody>
      </p:sp>
      <p:sp>
        <p:nvSpPr>
          <p:cNvPr id="7" name="Slide Number Placeholder 6"/>
          <p:cNvSpPr>
            <a:spLocks noGrp="1"/>
          </p:cNvSpPr>
          <p:nvPr>
            <p:ph type="sldNum" sz="quarter" idx="13"/>
          </p:nvPr>
        </p:nvSpPr>
        <p:spPr/>
        <p:txBody>
          <a:bodyPr/>
          <a:lstStyle/>
          <a:p>
            <a:pPr>
              <a:defRPr/>
            </a:pPr>
            <a:r>
              <a:rPr lang="en-US" altLang="ja-JP" smtClean="0"/>
              <a:t>Page </a:t>
            </a:r>
            <a:fld id="{369977F7-8B4B-4D23-A570-8BA4F46129D8}" type="slidenum">
              <a:rPr lang="en-US" altLang="ja-JP" smtClean="0"/>
              <a:pPr>
                <a:defRPr/>
              </a:pPr>
              <a:t>13</a:t>
            </a:fld>
            <a:endParaRPr lang="en-US" altLang="ja-JP"/>
          </a:p>
        </p:txBody>
      </p:sp>
    </p:spTree>
    <p:extLst>
      <p:ext uri="{BB962C8B-B14F-4D97-AF65-F5344CB8AC3E}">
        <p14:creationId xmlns="" xmlns:p14="http://schemas.microsoft.com/office/powerpoint/2010/main" val="145789509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p:txBody>
          <a:bodyPr/>
          <a:lstStyle/>
          <a:p>
            <a:pPr>
              <a:defRPr/>
            </a:pPr>
            <a:r>
              <a:rPr lang="en-US" altLang="ja-JP" smtClean="0">
                <a:latin typeface="Times New Roman" pitchFamily="18" charset="0"/>
              </a:rPr>
              <a:t>doc.: IEEE 802.11-yy/xxxxr0</a:t>
            </a:r>
          </a:p>
        </p:txBody>
      </p:sp>
      <p:sp>
        <p:nvSpPr>
          <p:cNvPr id="13315" name="Rectangle 3"/>
          <p:cNvSpPr>
            <a:spLocks noGrp="1" noChangeArrowheads="1"/>
          </p:cNvSpPr>
          <p:nvPr>
            <p:ph type="dt" sz="quarter" idx="1"/>
          </p:nvPr>
        </p:nvSpPr>
        <p:spPr/>
        <p:txBody>
          <a:bodyPr/>
          <a:lstStyle/>
          <a:p>
            <a:pPr>
              <a:defRPr/>
            </a:pPr>
            <a:r>
              <a:rPr lang="en-US" altLang="ja-JP" smtClean="0">
                <a:latin typeface="Times New Roman" pitchFamily="18" charset="0"/>
              </a:rPr>
              <a:t>Month Year</a:t>
            </a:r>
          </a:p>
        </p:txBody>
      </p:sp>
      <p:sp>
        <p:nvSpPr>
          <p:cNvPr id="13316" name="Rectangle 6"/>
          <p:cNvSpPr>
            <a:spLocks noGrp="1" noChangeArrowheads="1"/>
          </p:cNvSpPr>
          <p:nvPr>
            <p:ph type="ftr" sz="quarter" idx="4"/>
          </p:nvPr>
        </p:nvSpPr>
        <p:spPr/>
        <p:txBody>
          <a:bodyPr/>
          <a:lstStyle/>
          <a:p>
            <a:pPr lvl="4">
              <a:defRPr/>
            </a:pPr>
            <a:r>
              <a:rPr lang="en-US" altLang="ja-JP" smtClean="0">
                <a:latin typeface="Times New Roman" pitchFamily="18" charset="0"/>
              </a:rPr>
              <a:t>John Doe, Some Company</a:t>
            </a:r>
          </a:p>
        </p:txBody>
      </p:sp>
      <p:sp>
        <p:nvSpPr>
          <p:cNvPr id="16389" name="Rectangle 7"/>
          <p:cNvSpPr>
            <a:spLocks noGrp="1" noChangeArrowheads="1"/>
          </p:cNvSpPr>
          <p:nvPr>
            <p:ph type="sldNum" sz="quarter" idx="5"/>
          </p:nvPr>
        </p:nvSpPr>
        <p:spPr>
          <a:noFill/>
        </p:spPr>
        <p:txBody>
          <a:bodyPr/>
          <a:lstStyle/>
          <a:p>
            <a:r>
              <a:rPr lang="en-US" altLang="ja-JP" smtClean="0"/>
              <a:t>Page </a:t>
            </a:r>
            <a:fld id="{419B3B7E-A639-4003-B894-8162D6370F54}" type="slidenum">
              <a:rPr lang="en-US" altLang="ja-JP" smtClean="0"/>
              <a:pPr/>
              <a:t>2</a:t>
            </a:fld>
            <a:endParaRPr lang="en-US" altLang="ja-JP" smtClean="0"/>
          </a:p>
        </p:txBody>
      </p:sp>
      <p:sp>
        <p:nvSpPr>
          <p:cNvPr id="16390" name="Rectangle 2"/>
          <p:cNvSpPr>
            <a:spLocks noGrp="1" noRot="1" noChangeAspect="1" noChangeArrowheads="1" noTextEdit="1"/>
          </p:cNvSpPr>
          <p:nvPr>
            <p:ph type="sldImg"/>
          </p:nvPr>
        </p:nvSpPr>
        <p:spPr>
          <a:xfrm>
            <a:off x="1154113" y="701675"/>
            <a:ext cx="4625975" cy="3468688"/>
          </a:xfrm>
          <a:ln cap="flat"/>
        </p:spPr>
      </p:sp>
      <p:sp>
        <p:nvSpPr>
          <p:cNvPr id="16391" name="Rectangle 3"/>
          <p:cNvSpPr>
            <a:spLocks noGrp="1" noChangeArrowheads="1"/>
          </p:cNvSpPr>
          <p:nvPr>
            <p:ph type="body" idx="1"/>
          </p:nvPr>
        </p:nvSpPr>
        <p:spPr>
          <a:noFill/>
          <a:ln/>
        </p:spPr>
        <p:txBody>
          <a:bodyPr lIns="95250" rIns="95250"/>
          <a:lstStyle/>
          <a:p>
            <a:endParaRPr lang="ja-JP" altLang="en-US" smtClean="0">
              <a:latin typeface="Times New Roman" pitchFamily="18"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altLang="ja-JP" smtClean="0"/>
              <a:t>doc.: IEEE 802.11-yy/xxxxr0</a:t>
            </a:r>
            <a:endParaRPr lang="en-US" altLang="ja-JP" dirty="0"/>
          </a:p>
        </p:txBody>
      </p:sp>
      <p:sp>
        <p:nvSpPr>
          <p:cNvPr id="5" name="Date Placeholder 4"/>
          <p:cNvSpPr>
            <a:spLocks noGrp="1"/>
          </p:cNvSpPr>
          <p:nvPr>
            <p:ph type="dt" idx="11"/>
          </p:nvPr>
        </p:nvSpPr>
        <p:spPr/>
        <p:txBody>
          <a:bodyPr/>
          <a:lstStyle/>
          <a:p>
            <a:r>
              <a:rPr lang="en-US" altLang="ja-JP" smtClean="0"/>
              <a:t>Month Year</a:t>
            </a:r>
            <a:endParaRPr lang="en-US" altLang="ja-JP" dirty="0"/>
          </a:p>
        </p:txBody>
      </p:sp>
      <p:sp>
        <p:nvSpPr>
          <p:cNvPr id="6" name="Footer Placeholder 5"/>
          <p:cNvSpPr>
            <a:spLocks noGrp="1"/>
          </p:cNvSpPr>
          <p:nvPr>
            <p:ph type="ftr" sz="quarter" idx="12"/>
          </p:nvPr>
        </p:nvSpPr>
        <p:spPr/>
        <p:txBody>
          <a:bodyPr/>
          <a:lstStyle/>
          <a:p>
            <a:pPr lvl="4"/>
            <a:r>
              <a:rPr lang="en-US" altLang="ja-JP" smtClean="0"/>
              <a:t>John Doe, Some Company</a:t>
            </a:r>
            <a:endParaRPr lang="en-US" altLang="ja-JP" dirty="0"/>
          </a:p>
        </p:txBody>
      </p:sp>
      <p:sp>
        <p:nvSpPr>
          <p:cNvPr id="7" name="Slide Number Placeholder 6"/>
          <p:cNvSpPr>
            <a:spLocks noGrp="1"/>
          </p:cNvSpPr>
          <p:nvPr>
            <p:ph type="sldNum" sz="quarter" idx="13"/>
          </p:nvPr>
        </p:nvSpPr>
        <p:spPr/>
        <p:txBody>
          <a:bodyPr/>
          <a:lstStyle/>
          <a:p>
            <a:r>
              <a:rPr lang="en-US" altLang="ja-JP" smtClean="0"/>
              <a:t>Page </a:t>
            </a:r>
            <a:fld id="{86ADF5D0-7AFF-7A41-A694-BD30783C5616}" type="slidenum">
              <a:rPr lang="en-US" altLang="ja-JP" smtClean="0"/>
              <a:pPr/>
              <a:t>3</a:t>
            </a:fld>
            <a:endParaRPr lang="en-US" altLang="ja-JP"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ltLang="ja-JP" smtClean="0"/>
              <a:t>doc.: IEEE 802.11-yy/xxxxr0</a:t>
            </a:r>
            <a:endParaRPr lang="en-US" altLang="ja-JP"/>
          </a:p>
        </p:txBody>
      </p:sp>
      <p:sp>
        <p:nvSpPr>
          <p:cNvPr id="5" name="Date Placeholder 4"/>
          <p:cNvSpPr>
            <a:spLocks noGrp="1"/>
          </p:cNvSpPr>
          <p:nvPr>
            <p:ph type="dt" idx="11"/>
          </p:nvPr>
        </p:nvSpPr>
        <p:spPr/>
        <p:txBody>
          <a:bodyPr/>
          <a:lstStyle/>
          <a:p>
            <a:pPr>
              <a:defRPr/>
            </a:pPr>
            <a:r>
              <a:rPr lang="en-US" altLang="ja-JP" smtClean="0"/>
              <a:t>Month Year</a:t>
            </a:r>
            <a:endParaRPr lang="en-US" altLang="ja-JP"/>
          </a:p>
        </p:txBody>
      </p:sp>
      <p:sp>
        <p:nvSpPr>
          <p:cNvPr id="6" name="Footer Placeholder 5"/>
          <p:cNvSpPr>
            <a:spLocks noGrp="1"/>
          </p:cNvSpPr>
          <p:nvPr>
            <p:ph type="ftr" sz="quarter" idx="12"/>
          </p:nvPr>
        </p:nvSpPr>
        <p:spPr/>
        <p:txBody>
          <a:bodyPr/>
          <a:lstStyle/>
          <a:p>
            <a:pPr lvl="4">
              <a:defRPr/>
            </a:pPr>
            <a:r>
              <a:rPr lang="en-US" altLang="ja-JP" smtClean="0"/>
              <a:t>John Doe, Some Company</a:t>
            </a:r>
            <a:endParaRPr lang="en-US" altLang="ja-JP"/>
          </a:p>
        </p:txBody>
      </p:sp>
      <p:sp>
        <p:nvSpPr>
          <p:cNvPr id="7" name="Slide Number Placeholder 6"/>
          <p:cNvSpPr>
            <a:spLocks noGrp="1"/>
          </p:cNvSpPr>
          <p:nvPr>
            <p:ph type="sldNum" sz="quarter" idx="13"/>
          </p:nvPr>
        </p:nvSpPr>
        <p:spPr/>
        <p:txBody>
          <a:bodyPr/>
          <a:lstStyle/>
          <a:p>
            <a:pPr>
              <a:defRPr/>
            </a:pPr>
            <a:r>
              <a:rPr lang="en-US" altLang="ja-JP" smtClean="0"/>
              <a:t>Page </a:t>
            </a:r>
            <a:fld id="{369977F7-8B4B-4D23-A570-8BA4F46129D8}" type="slidenum">
              <a:rPr lang="en-US" altLang="ja-JP" smtClean="0"/>
              <a:pPr>
                <a:defRPr/>
              </a:pPr>
              <a:t>4</a:t>
            </a:fld>
            <a:endParaRPr lang="en-US" altLang="ja-JP"/>
          </a:p>
        </p:txBody>
      </p:sp>
    </p:spTree>
    <p:extLst>
      <p:ext uri="{BB962C8B-B14F-4D97-AF65-F5344CB8AC3E}">
        <p14:creationId xmlns="" xmlns:p14="http://schemas.microsoft.com/office/powerpoint/2010/main" val="243359302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normAutofit/>
          </a:bodyPr>
          <a:lstStyle/>
          <a:p>
            <a:endParaRPr lang="zh-CN" altLang="en-US"/>
          </a:p>
        </p:txBody>
      </p:sp>
      <p:sp>
        <p:nvSpPr>
          <p:cNvPr id="4" name="页眉占位符 3"/>
          <p:cNvSpPr>
            <a:spLocks noGrp="1"/>
          </p:cNvSpPr>
          <p:nvPr>
            <p:ph type="hdr" sz="quarter" idx="10"/>
          </p:nvPr>
        </p:nvSpPr>
        <p:spPr/>
        <p:txBody>
          <a:bodyPr/>
          <a:lstStyle/>
          <a:p>
            <a:pPr>
              <a:defRPr/>
            </a:pPr>
            <a:r>
              <a:rPr lang="en-US" altLang="ja-JP" smtClean="0"/>
              <a:t>doc.: IEEE 802.11-yy/xxxxr0</a:t>
            </a:r>
            <a:endParaRPr lang="en-US" altLang="ja-JP" dirty="0"/>
          </a:p>
        </p:txBody>
      </p:sp>
      <p:sp>
        <p:nvSpPr>
          <p:cNvPr id="5" name="日期占位符 4"/>
          <p:cNvSpPr>
            <a:spLocks noGrp="1"/>
          </p:cNvSpPr>
          <p:nvPr>
            <p:ph type="dt" idx="11"/>
          </p:nvPr>
        </p:nvSpPr>
        <p:spPr/>
        <p:txBody>
          <a:bodyPr/>
          <a:lstStyle/>
          <a:p>
            <a:pPr>
              <a:defRPr/>
            </a:pPr>
            <a:fld id="{6591B682-3416-498C-97AE-95FB0B01EA5B}" type="datetime7">
              <a:rPr lang="en-US" altLang="ja-JP" smtClean="0"/>
              <a:pPr>
                <a:defRPr/>
              </a:pPr>
              <a:t>Jul-12</a:t>
            </a:fld>
            <a:endParaRPr lang="en-US" altLang="ja-JP"/>
          </a:p>
        </p:txBody>
      </p:sp>
      <p:sp>
        <p:nvSpPr>
          <p:cNvPr id="6" name="页脚占位符 5"/>
          <p:cNvSpPr>
            <a:spLocks noGrp="1"/>
          </p:cNvSpPr>
          <p:nvPr>
            <p:ph type="ftr" sz="quarter" idx="12"/>
          </p:nvPr>
        </p:nvSpPr>
        <p:spPr/>
        <p:txBody>
          <a:bodyPr/>
          <a:lstStyle/>
          <a:p>
            <a:pPr lvl="4">
              <a:defRPr/>
            </a:pPr>
            <a:r>
              <a:rPr lang="en-US" altLang="ja-JP" smtClean="0"/>
              <a:t>John Doe, Some Company</a:t>
            </a:r>
            <a:endParaRPr lang="en-US" altLang="ja-JP"/>
          </a:p>
        </p:txBody>
      </p:sp>
      <p:sp>
        <p:nvSpPr>
          <p:cNvPr id="7" name="灯片编号占位符 6"/>
          <p:cNvSpPr>
            <a:spLocks noGrp="1"/>
          </p:cNvSpPr>
          <p:nvPr>
            <p:ph type="sldNum" sz="quarter" idx="13"/>
          </p:nvPr>
        </p:nvSpPr>
        <p:spPr/>
        <p:txBody>
          <a:bodyPr/>
          <a:lstStyle/>
          <a:p>
            <a:pPr>
              <a:defRPr/>
            </a:pPr>
            <a:r>
              <a:rPr lang="en-US" altLang="ja-JP" smtClean="0"/>
              <a:t>Page </a:t>
            </a:r>
            <a:fld id="{369977F7-8B4B-4D23-A570-8BA4F46129D8}" type="slidenum">
              <a:rPr lang="en-US" altLang="ja-JP" smtClean="0"/>
              <a:pPr>
                <a:defRPr/>
              </a:pPr>
              <a:t>5</a:t>
            </a:fld>
            <a:endParaRPr lang="en-US" altLang="ja-JP"/>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normAutofit/>
          </a:bodyPr>
          <a:lstStyle/>
          <a:p>
            <a:endParaRPr lang="zh-CN" altLang="en-US"/>
          </a:p>
        </p:txBody>
      </p:sp>
      <p:sp>
        <p:nvSpPr>
          <p:cNvPr id="4" name="页眉占位符 3"/>
          <p:cNvSpPr>
            <a:spLocks noGrp="1"/>
          </p:cNvSpPr>
          <p:nvPr>
            <p:ph type="hdr" sz="quarter" idx="10"/>
          </p:nvPr>
        </p:nvSpPr>
        <p:spPr/>
        <p:txBody>
          <a:bodyPr/>
          <a:lstStyle/>
          <a:p>
            <a:pPr>
              <a:defRPr/>
            </a:pPr>
            <a:r>
              <a:rPr lang="en-US" altLang="ja-JP" smtClean="0"/>
              <a:t>doc.: IEEE 802.11-yy/xxxxr0</a:t>
            </a:r>
            <a:endParaRPr lang="en-US" altLang="ja-JP" dirty="0"/>
          </a:p>
        </p:txBody>
      </p:sp>
      <p:sp>
        <p:nvSpPr>
          <p:cNvPr id="5" name="日期占位符 4"/>
          <p:cNvSpPr>
            <a:spLocks noGrp="1"/>
          </p:cNvSpPr>
          <p:nvPr>
            <p:ph type="dt" idx="11"/>
          </p:nvPr>
        </p:nvSpPr>
        <p:spPr/>
        <p:txBody>
          <a:bodyPr/>
          <a:lstStyle/>
          <a:p>
            <a:pPr>
              <a:defRPr/>
            </a:pPr>
            <a:fld id="{6591B682-3416-498C-97AE-95FB0B01EA5B}" type="datetime7">
              <a:rPr lang="en-US" altLang="ja-JP" smtClean="0"/>
              <a:pPr>
                <a:defRPr/>
              </a:pPr>
              <a:t>Jul-12</a:t>
            </a:fld>
            <a:endParaRPr lang="en-US" altLang="ja-JP"/>
          </a:p>
        </p:txBody>
      </p:sp>
      <p:sp>
        <p:nvSpPr>
          <p:cNvPr id="6" name="页脚占位符 5"/>
          <p:cNvSpPr>
            <a:spLocks noGrp="1"/>
          </p:cNvSpPr>
          <p:nvPr>
            <p:ph type="ftr" sz="quarter" idx="12"/>
          </p:nvPr>
        </p:nvSpPr>
        <p:spPr/>
        <p:txBody>
          <a:bodyPr/>
          <a:lstStyle/>
          <a:p>
            <a:pPr lvl="4">
              <a:defRPr/>
            </a:pPr>
            <a:r>
              <a:rPr lang="en-US" altLang="ja-JP" smtClean="0"/>
              <a:t>John Doe, Some Company</a:t>
            </a:r>
            <a:endParaRPr lang="en-US" altLang="ja-JP"/>
          </a:p>
        </p:txBody>
      </p:sp>
      <p:sp>
        <p:nvSpPr>
          <p:cNvPr id="7" name="灯片编号占位符 6"/>
          <p:cNvSpPr>
            <a:spLocks noGrp="1"/>
          </p:cNvSpPr>
          <p:nvPr>
            <p:ph type="sldNum" sz="quarter" idx="13"/>
          </p:nvPr>
        </p:nvSpPr>
        <p:spPr/>
        <p:txBody>
          <a:bodyPr/>
          <a:lstStyle/>
          <a:p>
            <a:pPr>
              <a:defRPr/>
            </a:pPr>
            <a:r>
              <a:rPr lang="en-US" altLang="ja-JP" smtClean="0"/>
              <a:t>Page </a:t>
            </a:r>
            <a:fld id="{369977F7-8B4B-4D23-A570-8BA4F46129D8}" type="slidenum">
              <a:rPr lang="en-US" altLang="ja-JP" smtClean="0"/>
              <a:pPr>
                <a:defRPr/>
              </a:pPr>
              <a:t>6</a:t>
            </a:fld>
            <a:endParaRPr lang="en-US" altLang="ja-JP"/>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normAutofit/>
          </a:bodyPr>
          <a:lstStyle/>
          <a:p>
            <a:endParaRPr lang="zh-CN" altLang="en-US"/>
          </a:p>
        </p:txBody>
      </p:sp>
      <p:sp>
        <p:nvSpPr>
          <p:cNvPr id="4" name="页眉占位符 3"/>
          <p:cNvSpPr>
            <a:spLocks noGrp="1"/>
          </p:cNvSpPr>
          <p:nvPr>
            <p:ph type="hdr" sz="quarter" idx="10"/>
          </p:nvPr>
        </p:nvSpPr>
        <p:spPr/>
        <p:txBody>
          <a:bodyPr/>
          <a:lstStyle/>
          <a:p>
            <a:pPr>
              <a:defRPr/>
            </a:pPr>
            <a:r>
              <a:rPr lang="en-US" altLang="ja-JP" smtClean="0"/>
              <a:t>doc.: IEEE 802.11-yy/xxxxr0</a:t>
            </a:r>
            <a:endParaRPr lang="en-US" altLang="ja-JP" dirty="0"/>
          </a:p>
        </p:txBody>
      </p:sp>
      <p:sp>
        <p:nvSpPr>
          <p:cNvPr id="5" name="日期占位符 4"/>
          <p:cNvSpPr>
            <a:spLocks noGrp="1"/>
          </p:cNvSpPr>
          <p:nvPr>
            <p:ph type="dt" idx="11"/>
          </p:nvPr>
        </p:nvSpPr>
        <p:spPr/>
        <p:txBody>
          <a:bodyPr/>
          <a:lstStyle/>
          <a:p>
            <a:pPr>
              <a:defRPr/>
            </a:pPr>
            <a:fld id="{6591B682-3416-498C-97AE-95FB0B01EA5B}" type="datetime7">
              <a:rPr lang="en-US" altLang="ja-JP" smtClean="0"/>
              <a:pPr>
                <a:defRPr/>
              </a:pPr>
              <a:t>Jul-12</a:t>
            </a:fld>
            <a:endParaRPr lang="en-US" altLang="ja-JP"/>
          </a:p>
        </p:txBody>
      </p:sp>
      <p:sp>
        <p:nvSpPr>
          <p:cNvPr id="6" name="页脚占位符 5"/>
          <p:cNvSpPr>
            <a:spLocks noGrp="1"/>
          </p:cNvSpPr>
          <p:nvPr>
            <p:ph type="ftr" sz="quarter" idx="12"/>
          </p:nvPr>
        </p:nvSpPr>
        <p:spPr/>
        <p:txBody>
          <a:bodyPr/>
          <a:lstStyle/>
          <a:p>
            <a:pPr lvl="4">
              <a:defRPr/>
            </a:pPr>
            <a:r>
              <a:rPr lang="en-US" altLang="ja-JP" smtClean="0"/>
              <a:t>John Doe, Some Company</a:t>
            </a:r>
            <a:endParaRPr lang="en-US" altLang="ja-JP"/>
          </a:p>
        </p:txBody>
      </p:sp>
      <p:sp>
        <p:nvSpPr>
          <p:cNvPr id="7" name="灯片编号占位符 6"/>
          <p:cNvSpPr>
            <a:spLocks noGrp="1"/>
          </p:cNvSpPr>
          <p:nvPr>
            <p:ph type="sldNum" sz="quarter" idx="13"/>
          </p:nvPr>
        </p:nvSpPr>
        <p:spPr/>
        <p:txBody>
          <a:bodyPr/>
          <a:lstStyle/>
          <a:p>
            <a:pPr>
              <a:defRPr/>
            </a:pPr>
            <a:r>
              <a:rPr lang="en-US" altLang="ja-JP" smtClean="0"/>
              <a:t>Page </a:t>
            </a:r>
            <a:fld id="{369977F7-8B4B-4D23-A570-8BA4F46129D8}" type="slidenum">
              <a:rPr lang="en-US" altLang="ja-JP" smtClean="0"/>
              <a:pPr>
                <a:defRPr/>
              </a:pPr>
              <a:t>7</a:t>
            </a:fld>
            <a:endParaRPr lang="en-US" altLang="ja-JP"/>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normAutofit/>
          </a:bodyPr>
          <a:lstStyle/>
          <a:p>
            <a:endParaRPr lang="zh-CN" altLang="en-US" dirty="0"/>
          </a:p>
        </p:txBody>
      </p:sp>
      <p:sp>
        <p:nvSpPr>
          <p:cNvPr id="4" name="页眉占位符 3"/>
          <p:cNvSpPr>
            <a:spLocks noGrp="1"/>
          </p:cNvSpPr>
          <p:nvPr>
            <p:ph type="hdr" sz="quarter" idx="10"/>
          </p:nvPr>
        </p:nvSpPr>
        <p:spPr/>
        <p:txBody>
          <a:bodyPr/>
          <a:lstStyle/>
          <a:p>
            <a:pPr>
              <a:defRPr/>
            </a:pPr>
            <a:r>
              <a:rPr lang="en-US" altLang="ja-JP" smtClean="0"/>
              <a:t>doc.: IEEE 802.11-yy/xxxxr0</a:t>
            </a:r>
            <a:endParaRPr lang="en-US" altLang="ja-JP" dirty="0"/>
          </a:p>
        </p:txBody>
      </p:sp>
      <p:sp>
        <p:nvSpPr>
          <p:cNvPr id="5" name="日期占位符 4"/>
          <p:cNvSpPr>
            <a:spLocks noGrp="1"/>
          </p:cNvSpPr>
          <p:nvPr>
            <p:ph type="dt" idx="11"/>
          </p:nvPr>
        </p:nvSpPr>
        <p:spPr>
          <a:xfrm>
            <a:off x="654050" y="95706"/>
            <a:ext cx="753411" cy="215444"/>
          </a:xfrm>
        </p:spPr>
        <p:txBody>
          <a:bodyPr/>
          <a:lstStyle/>
          <a:p>
            <a:pPr>
              <a:defRPr/>
            </a:pPr>
            <a:fld id="{5B27D27C-2E04-4A19-ACF1-63F86E2D1654}" type="datetime7">
              <a:rPr lang="en-US" altLang="ja-JP" smtClean="0"/>
              <a:pPr>
                <a:defRPr/>
              </a:pPr>
              <a:t>Jul-12</a:t>
            </a:fld>
            <a:endParaRPr lang="en-US" altLang="ja-JP" dirty="0"/>
          </a:p>
        </p:txBody>
      </p:sp>
      <p:sp>
        <p:nvSpPr>
          <p:cNvPr id="6" name="页脚占位符 5"/>
          <p:cNvSpPr>
            <a:spLocks noGrp="1"/>
          </p:cNvSpPr>
          <p:nvPr>
            <p:ph type="ftr" sz="quarter" idx="12"/>
          </p:nvPr>
        </p:nvSpPr>
        <p:spPr/>
        <p:txBody>
          <a:bodyPr/>
          <a:lstStyle/>
          <a:p>
            <a:pPr lvl="4">
              <a:defRPr/>
            </a:pPr>
            <a:r>
              <a:rPr lang="en-US" altLang="ja-JP" smtClean="0"/>
              <a:t>John Doe, Some Company</a:t>
            </a:r>
            <a:endParaRPr lang="en-US" altLang="ja-JP"/>
          </a:p>
        </p:txBody>
      </p:sp>
      <p:sp>
        <p:nvSpPr>
          <p:cNvPr id="7" name="灯片编号占位符 6"/>
          <p:cNvSpPr>
            <a:spLocks noGrp="1"/>
          </p:cNvSpPr>
          <p:nvPr>
            <p:ph type="sldNum" sz="quarter" idx="13"/>
          </p:nvPr>
        </p:nvSpPr>
        <p:spPr/>
        <p:txBody>
          <a:bodyPr/>
          <a:lstStyle/>
          <a:p>
            <a:pPr>
              <a:defRPr/>
            </a:pPr>
            <a:r>
              <a:rPr lang="en-US" altLang="ja-JP" smtClean="0"/>
              <a:t>Page </a:t>
            </a:r>
            <a:fld id="{369977F7-8B4B-4D23-A570-8BA4F46129D8}" type="slidenum">
              <a:rPr lang="en-US" altLang="ja-JP" smtClean="0"/>
              <a:pPr>
                <a:defRPr/>
              </a:pPr>
              <a:t>8</a:t>
            </a:fld>
            <a:endParaRPr lang="en-US" altLang="ja-JP"/>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normAutofit/>
          </a:bodyPr>
          <a:lstStyle/>
          <a:p>
            <a:endParaRPr lang="zh-CN" altLang="en-US"/>
          </a:p>
        </p:txBody>
      </p:sp>
      <p:sp>
        <p:nvSpPr>
          <p:cNvPr id="4" name="页眉占位符 3"/>
          <p:cNvSpPr>
            <a:spLocks noGrp="1"/>
          </p:cNvSpPr>
          <p:nvPr>
            <p:ph type="hdr" sz="quarter" idx="10"/>
          </p:nvPr>
        </p:nvSpPr>
        <p:spPr/>
        <p:txBody>
          <a:bodyPr/>
          <a:lstStyle/>
          <a:p>
            <a:pPr>
              <a:defRPr/>
            </a:pPr>
            <a:r>
              <a:rPr lang="en-US" altLang="ja-JP" smtClean="0"/>
              <a:t>doc.: IEEE 802.11-yy/xxxxr0</a:t>
            </a:r>
            <a:endParaRPr lang="en-US" altLang="ja-JP" dirty="0"/>
          </a:p>
        </p:txBody>
      </p:sp>
      <p:sp>
        <p:nvSpPr>
          <p:cNvPr id="5" name="日期占位符 4"/>
          <p:cNvSpPr>
            <a:spLocks noGrp="1"/>
          </p:cNvSpPr>
          <p:nvPr>
            <p:ph type="dt" idx="11"/>
          </p:nvPr>
        </p:nvSpPr>
        <p:spPr/>
        <p:txBody>
          <a:bodyPr/>
          <a:lstStyle/>
          <a:p>
            <a:pPr>
              <a:defRPr/>
            </a:pPr>
            <a:fld id="{6591B682-3416-498C-97AE-95FB0B01EA5B}" type="datetime7">
              <a:rPr lang="en-US" altLang="ja-JP" smtClean="0"/>
              <a:pPr>
                <a:defRPr/>
              </a:pPr>
              <a:t>Jul-12</a:t>
            </a:fld>
            <a:endParaRPr lang="en-US" altLang="ja-JP"/>
          </a:p>
        </p:txBody>
      </p:sp>
      <p:sp>
        <p:nvSpPr>
          <p:cNvPr id="6" name="页脚占位符 5"/>
          <p:cNvSpPr>
            <a:spLocks noGrp="1"/>
          </p:cNvSpPr>
          <p:nvPr>
            <p:ph type="ftr" sz="quarter" idx="12"/>
          </p:nvPr>
        </p:nvSpPr>
        <p:spPr/>
        <p:txBody>
          <a:bodyPr/>
          <a:lstStyle/>
          <a:p>
            <a:pPr lvl="4">
              <a:defRPr/>
            </a:pPr>
            <a:r>
              <a:rPr lang="en-US" altLang="ja-JP" smtClean="0"/>
              <a:t>John Doe, Some Company</a:t>
            </a:r>
            <a:endParaRPr lang="en-US" altLang="ja-JP"/>
          </a:p>
        </p:txBody>
      </p:sp>
      <p:sp>
        <p:nvSpPr>
          <p:cNvPr id="7" name="灯片编号占位符 6"/>
          <p:cNvSpPr>
            <a:spLocks noGrp="1"/>
          </p:cNvSpPr>
          <p:nvPr>
            <p:ph type="sldNum" sz="quarter" idx="13"/>
          </p:nvPr>
        </p:nvSpPr>
        <p:spPr/>
        <p:txBody>
          <a:bodyPr/>
          <a:lstStyle/>
          <a:p>
            <a:pPr>
              <a:defRPr/>
            </a:pPr>
            <a:r>
              <a:rPr lang="en-US" altLang="ja-JP" smtClean="0"/>
              <a:t>Page </a:t>
            </a:r>
            <a:fld id="{369977F7-8B4B-4D23-A570-8BA4F46129D8}" type="slidenum">
              <a:rPr lang="en-US" altLang="ja-JP" smtClean="0"/>
              <a:pPr>
                <a:defRPr/>
              </a:pPr>
              <a:t>9</a:t>
            </a:fld>
            <a:endParaRPr lang="en-US" altLang="ja-JP"/>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dirty="0" smtClean="0"/>
              <a:t>マスタ タイトルの書式設定</a:t>
            </a:r>
            <a:endParaRPr lang="ja-JP" altLang="en-US" dirty="0"/>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 サブタイトルの書式設定</a:t>
            </a:r>
            <a:endParaRPr lang="ja-JP" altLang="en-US"/>
          </a:p>
        </p:txBody>
      </p:sp>
      <p:sp>
        <p:nvSpPr>
          <p:cNvPr id="4" name="Rectangle 4"/>
          <p:cNvSpPr>
            <a:spLocks noGrp="1" noChangeArrowheads="1"/>
          </p:cNvSpPr>
          <p:nvPr>
            <p:ph type="dt" sz="half" idx="10"/>
          </p:nvPr>
        </p:nvSpPr>
        <p:spPr>
          <a:xfrm>
            <a:off x="696913" y="332601"/>
            <a:ext cx="942566" cy="276999"/>
          </a:xfrm>
          <a:ln/>
        </p:spPr>
        <p:txBody>
          <a:bodyPr/>
          <a:lstStyle>
            <a:lvl1pPr>
              <a:defRPr/>
            </a:lvl1pPr>
          </a:lstStyle>
          <a:p>
            <a:pPr>
              <a:defRPr/>
            </a:pPr>
            <a:r>
              <a:rPr lang="en-US" altLang="ja-JP" dirty="0" smtClean="0"/>
              <a:t>July 2012</a:t>
            </a:r>
            <a:endParaRPr lang="en-US" altLang="ja-JP" dirty="0"/>
          </a:p>
        </p:txBody>
      </p:sp>
      <p:sp>
        <p:nvSpPr>
          <p:cNvPr id="5" name="Rectangle 5"/>
          <p:cNvSpPr>
            <a:spLocks noGrp="1" noChangeArrowheads="1"/>
          </p:cNvSpPr>
          <p:nvPr>
            <p:ph type="ftr" sz="quarter" idx="11"/>
          </p:nvPr>
        </p:nvSpPr>
        <p:spPr>
          <a:xfrm>
            <a:off x="7857840" y="6475413"/>
            <a:ext cx="686085" cy="184666"/>
          </a:xfrm>
          <a:ln/>
        </p:spPr>
        <p:txBody>
          <a:bodyPr/>
          <a:lstStyle>
            <a:lvl1pPr>
              <a:defRPr/>
            </a:lvl1pPr>
          </a:lstStyle>
          <a:p>
            <a:pPr>
              <a:defRPr/>
            </a:pPr>
            <a:r>
              <a:rPr lang="en-US" altLang="ja-JP" dirty="0" smtClean="0"/>
              <a:t>Qualcomm</a:t>
            </a:r>
            <a:endParaRPr lang="en-US" altLang="ja-JP"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7E8674BB-66FF-41C7-B1F8-A31052B6A5ED}" type="slidenum">
              <a:rPr lang="en-US" altLang="ja-JP"/>
              <a:pPr>
                <a:defRPr/>
              </a:pPr>
              <a: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マスタ タイトルの書式設定</a:t>
            </a:r>
            <a:endParaRPr lang="ja-JP" altLang="en-US" dirty="0"/>
          </a:p>
        </p:txBody>
      </p:sp>
      <p:sp>
        <p:nvSpPr>
          <p:cNvPr id="3" name="コンテンツ プレースホルダ 2"/>
          <p:cNvSpPr>
            <a:spLocks noGrp="1"/>
          </p:cNvSpPr>
          <p:nvPr>
            <p:ph idx="1"/>
          </p:nvPr>
        </p:nvSpPr>
        <p:spPr/>
        <p:txBody>
          <a:bodyPr/>
          <a:lstStyle/>
          <a:p>
            <a:pPr lvl="0"/>
            <a:r>
              <a:rPr lang="ja-JP" altLang="en-US" dirty="0" smtClean="0"/>
              <a:t>マスタ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endParaRPr lang="ja-JP" altLang="en-US" dirty="0"/>
          </a:p>
        </p:txBody>
      </p:sp>
      <p:sp>
        <p:nvSpPr>
          <p:cNvPr id="4" name="Rectangle 4"/>
          <p:cNvSpPr>
            <a:spLocks noGrp="1" noChangeArrowheads="1"/>
          </p:cNvSpPr>
          <p:nvPr>
            <p:ph type="dt" sz="half" idx="10"/>
          </p:nvPr>
        </p:nvSpPr>
        <p:spPr>
          <a:xfrm>
            <a:off x="696913" y="332601"/>
            <a:ext cx="942566" cy="276999"/>
          </a:xfrm>
          <a:ln/>
        </p:spPr>
        <p:txBody>
          <a:bodyPr/>
          <a:lstStyle>
            <a:lvl1pPr>
              <a:defRPr/>
            </a:lvl1pPr>
          </a:lstStyle>
          <a:p>
            <a:pPr>
              <a:defRPr/>
            </a:pPr>
            <a:r>
              <a:rPr lang="en-US" altLang="ja-JP" dirty="0" smtClean="0"/>
              <a:t>July 2012</a:t>
            </a:r>
            <a:endParaRPr lang="en-US" altLang="ja-JP" dirty="0"/>
          </a:p>
        </p:txBody>
      </p:sp>
      <p:sp>
        <p:nvSpPr>
          <p:cNvPr id="5" name="Rectangle 5"/>
          <p:cNvSpPr>
            <a:spLocks noGrp="1" noChangeArrowheads="1"/>
          </p:cNvSpPr>
          <p:nvPr>
            <p:ph type="ftr" sz="quarter" idx="11"/>
          </p:nvPr>
        </p:nvSpPr>
        <p:spPr>
          <a:xfrm>
            <a:off x="7857840" y="6475413"/>
            <a:ext cx="686085" cy="184666"/>
          </a:xfrm>
          <a:ln/>
        </p:spPr>
        <p:txBody>
          <a:bodyPr/>
          <a:lstStyle>
            <a:lvl1pPr>
              <a:defRPr/>
            </a:lvl1pPr>
          </a:lstStyle>
          <a:p>
            <a:pPr>
              <a:defRPr/>
            </a:pPr>
            <a:r>
              <a:rPr lang="en-US" altLang="ja-JP" dirty="0" smtClean="0"/>
              <a:t>Qualcomm</a:t>
            </a:r>
            <a:endParaRPr lang="en-US" altLang="ja-JP"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F849415C-ECDB-492C-B7EB-181F05134429}" type="slidenum">
              <a:rPr lang="en-US" altLang="ja-JP"/>
              <a:pPr>
                <a:defRPr/>
              </a:pPr>
              <a:t>‹#›</a:t>
            </a:fld>
            <a:endParaRPr lang="en-US" altLang="ja-JP"/>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ja-JP" smtClean="0"/>
              <a:t>Click to edit Master title style</a:t>
            </a:r>
          </a:p>
        </p:txBody>
      </p:sp>
      <p:sp>
        <p:nvSpPr>
          <p:cNvPr id="4099"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ja-JP" smtClean="0"/>
              <a:t>Click to edit Master text styles</a:t>
            </a:r>
          </a:p>
          <a:p>
            <a:pPr lvl="1"/>
            <a:r>
              <a:rPr lang="en-US" altLang="ja-JP" smtClean="0"/>
              <a:t>Second level</a:t>
            </a:r>
          </a:p>
          <a:p>
            <a:pPr lvl="2"/>
            <a:r>
              <a:rPr lang="en-US" altLang="ja-JP" smtClean="0"/>
              <a:t>Third level</a:t>
            </a:r>
          </a:p>
          <a:p>
            <a:pPr lvl="3"/>
            <a:r>
              <a:rPr lang="en-US" altLang="ja-JP" smtClean="0"/>
              <a:t>Fourth level</a:t>
            </a:r>
          </a:p>
          <a:p>
            <a:pPr lvl="4"/>
            <a:r>
              <a:rPr lang="en-US" altLang="ja-JP" smtClean="0"/>
              <a:t>Fifth level</a:t>
            </a:r>
          </a:p>
        </p:txBody>
      </p:sp>
      <p:sp>
        <p:nvSpPr>
          <p:cNvPr id="1028" name="Rectangle 4"/>
          <p:cNvSpPr>
            <a:spLocks noGrp="1" noChangeArrowheads="1"/>
          </p:cNvSpPr>
          <p:nvPr>
            <p:ph type="dt" sz="half" idx="2"/>
          </p:nvPr>
        </p:nvSpPr>
        <p:spPr bwMode="auto">
          <a:xfrm>
            <a:off x="696913" y="332601"/>
            <a:ext cx="94256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charset="0"/>
                <a:ea typeface="+mn-ea"/>
              </a:defRPr>
            </a:lvl1pPr>
          </a:lstStyle>
          <a:p>
            <a:pPr>
              <a:defRPr/>
            </a:pPr>
            <a:r>
              <a:rPr lang="en-US" altLang="ja-JP" dirty="0" smtClean="0"/>
              <a:t>July 2012</a:t>
            </a:r>
            <a:endParaRPr lang="en-US" altLang="ja-JP" dirty="0"/>
          </a:p>
        </p:txBody>
      </p:sp>
      <p:sp>
        <p:nvSpPr>
          <p:cNvPr id="1029" name="Rectangle 5"/>
          <p:cNvSpPr>
            <a:spLocks noGrp="1" noChangeArrowheads="1"/>
          </p:cNvSpPr>
          <p:nvPr>
            <p:ph type="ftr" sz="quarter" idx="3"/>
          </p:nvPr>
        </p:nvSpPr>
        <p:spPr bwMode="auto">
          <a:xfrm>
            <a:off x="7857840" y="6475413"/>
            <a:ext cx="686085"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dirty="0" smtClean="0">
                <a:latin typeface="Times New Roman" charset="0"/>
                <a:ea typeface="+mn-ea"/>
              </a:defRPr>
            </a:lvl1pPr>
          </a:lstStyle>
          <a:p>
            <a:pPr>
              <a:defRPr/>
            </a:pPr>
            <a:r>
              <a:rPr lang="en-US" altLang="ja-JP" dirty="0" smtClean="0"/>
              <a:t>Qualcomm</a:t>
            </a:r>
            <a:endParaRPr lang="en-US" altLang="ja-JP"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ea typeface="MS PGothic" pitchFamily="34" charset="-128"/>
              </a:defRPr>
            </a:lvl1pPr>
          </a:lstStyle>
          <a:p>
            <a:pPr>
              <a:defRPr/>
            </a:pPr>
            <a:r>
              <a:rPr lang="en-US" altLang="ja-JP"/>
              <a:t>Slide </a:t>
            </a:r>
            <a:fld id="{B55D8987-562A-4CC7-AA9B-2A26DAF1BFD5}" type="slidenum">
              <a:rPr lang="en-US" altLang="ja-JP"/>
              <a:pPr>
                <a:defRPr/>
              </a:pPr>
              <a:t>‹#›</a:t>
            </a:fld>
            <a:endParaRPr lang="en-US" altLang="ja-JP"/>
          </a:p>
        </p:txBody>
      </p:sp>
      <p:sp>
        <p:nvSpPr>
          <p:cNvPr id="1031" name="Rectangle 7"/>
          <p:cNvSpPr>
            <a:spLocks noChangeArrowheads="1"/>
          </p:cNvSpPr>
          <p:nvPr/>
        </p:nvSpPr>
        <p:spPr bwMode="auto">
          <a:xfrm>
            <a:off x="5175246" y="332601"/>
            <a:ext cx="3270254"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altLang="ja-JP" sz="1800" b="1" dirty="0">
                <a:latin typeface="Times New Roman" charset="0"/>
                <a:ea typeface="+mn-ea"/>
              </a:rPr>
              <a:t>doc.: </a:t>
            </a:r>
            <a:r>
              <a:rPr lang="en-US" altLang="ja-JP" sz="1800" b="1" kern="1200" dirty="0" smtClean="0">
                <a:solidFill>
                  <a:schemeClr val="tx1"/>
                </a:solidFill>
                <a:latin typeface="Times New Roman" charset="0"/>
                <a:ea typeface="宋体" pitchFamily="2" charset="-122"/>
                <a:cs typeface="+mn-cs"/>
              </a:rPr>
              <a:t>IEEE </a:t>
            </a:r>
            <a:r>
              <a:rPr lang="en-US" altLang="ja-JP" sz="1800" b="1" kern="1200" dirty="0" smtClean="0">
                <a:solidFill>
                  <a:schemeClr val="tx1"/>
                </a:solidFill>
                <a:latin typeface="Times New Roman" charset="0"/>
                <a:ea typeface="宋体" pitchFamily="2" charset="-122"/>
                <a:cs typeface="+mn-cs"/>
              </a:rPr>
              <a:t>802.11-11/</a:t>
            </a:r>
            <a:r>
              <a:rPr lang="en-US" altLang="zh-CN" sz="1800" b="1" dirty="0" smtClean="0"/>
              <a:t>0780</a:t>
            </a:r>
            <a:r>
              <a:rPr lang="en-US" altLang="ja-JP" sz="1800" b="1" kern="1200" dirty="0" smtClean="0">
                <a:solidFill>
                  <a:schemeClr val="tx1"/>
                </a:solidFill>
                <a:latin typeface="Times New Roman" charset="0"/>
                <a:ea typeface="宋体" pitchFamily="2" charset="-122"/>
                <a:cs typeface="+mn-cs"/>
              </a:rPr>
              <a:t>r0</a:t>
            </a:r>
            <a:endParaRPr lang="en-US" altLang="ja-JP" sz="1800" b="1" kern="1200" dirty="0">
              <a:solidFill>
                <a:schemeClr val="tx1"/>
              </a:solidFill>
              <a:latin typeface="Times New Roman" charset="0"/>
              <a:ea typeface="宋体" pitchFamily="2" charset="-122"/>
              <a:cs typeface="+mn-cs"/>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ja-JP" altLang="en-US">
              <a:latin typeface="Times New Roman" charset="0"/>
              <a:ea typeface="+mn-ea"/>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altLang="ja-JP">
                <a:latin typeface="Times New Roman" charset="0"/>
                <a:ea typeface="+mn-ea"/>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ja-JP" altLang="en-US">
              <a:latin typeface="Times New Roman" charset="0"/>
              <a:ea typeface="+mn-ea"/>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defRPr>
      </a:lvl2pPr>
      <a:lvl3pPr algn="ctr" rtl="0" eaLnBrk="0" fontAlgn="base" hangingPunct="0">
        <a:spcBef>
          <a:spcPct val="0"/>
        </a:spcBef>
        <a:spcAft>
          <a:spcPct val="0"/>
        </a:spcAft>
        <a:defRPr sz="3200" b="1">
          <a:solidFill>
            <a:schemeClr val="tx2"/>
          </a:solidFill>
          <a:latin typeface="Times New Roman" charset="0"/>
        </a:defRPr>
      </a:lvl3pPr>
      <a:lvl4pPr algn="ctr" rtl="0" eaLnBrk="0" fontAlgn="base" hangingPunct="0">
        <a:spcBef>
          <a:spcPct val="0"/>
        </a:spcBef>
        <a:spcAft>
          <a:spcPct val="0"/>
        </a:spcAft>
        <a:defRPr sz="3200" b="1">
          <a:solidFill>
            <a:schemeClr val="tx2"/>
          </a:solidFill>
          <a:latin typeface="Times New Roman" charset="0"/>
        </a:defRPr>
      </a:lvl4pPr>
      <a:lvl5pPr algn="ctr" rtl="0" eaLnBrk="0" fontAlgn="base" hangingPunct="0">
        <a:spcBef>
          <a:spcPct val="0"/>
        </a:spcBef>
        <a:spcAft>
          <a:spcPct val="0"/>
        </a:spcAft>
        <a:defRPr sz="3200" b="1">
          <a:solidFill>
            <a:schemeClr val="tx2"/>
          </a:solidFill>
          <a:latin typeface="Times New Roman" charset="0"/>
        </a:defRPr>
      </a:lvl5pPr>
      <a:lvl6pPr marL="457200" algn="ctr" rtl="0" eaLnBrk="0" fontAlgn="base" hangingPunct="0">
        <a:spcBef>
          <a:spcPct val="0"/>
        </a:spcBef>
        <a:spcAft>
          <a:spcPct val="0"/>
        </a:spcAft>
        <a:defRPr sz="3200" b="1">
          <a:solidFill>
            <a:schemeClr val="tx2"/>
          </a:solidFill>
          <a:latin typeface="Times New Roman" charset="0"/>
        </a:defRPr>
      </a:lvl6pPr>
      <a:lvl7pPr marL="914400" algn="ctr" rtl="0" eaLnBrk="0" fontAlgn="base" hangingPunct="0">
        <a:spcBef>
          <a:spcPct val="0"/>
        </a:spcBef>
        <a:spcAft>
          <a:spcPct val="0"/>
        </a:spcAft>
        <a:defRPr sz="3200" b="1">
          <a:solidFill>
            <a:schemeClr val="tx2"/>
          </a:solidFill>
          <a:latin typeface="Times New Roman" charset="0"/>
        </a:defRPr>
      </a:lvl7pPr>
      <a:lvl8pPr marL="1371600" algn="ctr" rtl="0" eaLnBrk="0" fontAlgn="base" hangingPunct="0">
        <a:spcBef>
          <a:spcPct val="0"/>
        </a:spcBef>
        <a:spcAft>
          <a:spcPct val="0"/>
        </a:spcAft>
        <a:defRPr sz="3200" b="1">
          <a:solidFill>
            <a:schemeClr val="tx2"/>
          </a:solidFill>
          <a:latin typeface="Times New Roman" charset="0"/>
        </a:defRPr>
      </a:lvl8pPr>
      <a:lvl9pPr marL="1828800" algn="ctr" rtl="0" eaLnBrk="0" fontAlgn="base" hangingPunct="0">
        <a:spcBef>
          <a:spcPct val="0"/>
        </a:spcBef>
        <a:spcAft>
          <a:spcPct val="0"/>
        </a:spcAft>
        <a:defRPr sz="3200" b="1">
          <a:solidFill>
            <a:schemeClr val="tx2"/>
          </a:solidFill>
          <a:latin typeface="Times New Roman"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p:bodyStyle>
    <p:other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pbarber@huawei.com"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hyperlink" Target="mailto:liudapeng@chinamobile.com" TargetMode="External"/><Relationship Id="rId5" Type="http://schemas.openxmlformats.org/officeDocument/2006/relationships/hyperlink" Target="mailto:dingzhiming@huawei.com" TargetMode="External"/><Relationship Id="rId4" Type="http://schemas.openxmlformats.org/officeDocument/2006/relationships/hyperlink" Target="mailto:ping.fang@huawei.com" TargetMode="Externa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表 9"/>
          <p:cNvGraphicFramePr>
            <a:graphicFrameLocks noGrp="1"/>
          </p:cNvGraphicFramePr>
          <p:nvPr>
            <p:extLst>
              <p:ext uri="{D42A27DB-BD31-4B8C-83A1-F6EECF244321}">
                <p14:modId xmlns="" xmlns:p14="http://schemas.microsoft.com/office/powerpoint/2010/main" val="2254136526"/>
              </p:ext>
            </p:extLst>
          </p:nvPr>
        </p:nvGraphicFramePr>
        <p:xfrm>
          <a:off x="609600" y="3257550"/>
          <a:ext cx="7924800" cy="2533650"/>
        </p:xfrm>
        <a:graphic>
          <a:graphicData uri="http://schemas.openxmlformats.org/drawingml/2006/table">
            <a:tbl>
              <a:tblPr/>
              <a:tblGrid>
                <a:gridCol w="1584325"/>
                <a:gridCol w="1463675"/>
                <a:gridCol w="1752600"/>
                <a:gridCol w="1371600"/>
                <a:gridCol w="1752600"/>
              </a:tblGrid>
              <a:tr h="371475">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050" b="1" i="0" u="none" strike="noStrike" cap="none" normalizeH="0" baseline="0" dirty="0" smtClean="0">
                          <a:ln>
                            <a:noFill/>
                          </a:ln>
                          <a:solidFill>
                            <a:schemeClr val="tx1"/>
                          </a:solidFill>
                          <a:effectLst/>
                          <a:latin typeface="+mn-lt"/>
                          <a:ea typeface="MS PGothic" pitchFamily="34" charset="-128"/>
                        </a:rPr>
                        <a:t>Name</a:t>
                      </a:r>
                      <a:endParaRPr kumimoji="1" lang="ja-JP" altLang="en-US" sz="1050" b="1" i="0" u="none" strike="noStrike" cap="none" normalizeH="0" baseline="0" dirty="0" smtClean="0">
                        <a:ln>
                          <a:noFill/>
                        </a:ln>
                        <a:solidFill>
                          <a:schemeClr val="tx1"/>
                        </a:solidFill>
                        <a:effectLst/>
                        <a:latin typeface="+mn-lt"/>
                        <a:ea typeface="MS PGothic" pitchFamily="34"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050" b="1" i="0" u="none" strike="noStrike" cap="none" normalizeH="0" baseline="0" smtClean="0">
                          <a:ln>
                            <a:noFill/>
                          </a:ln>
                          <a:solidFill>
                            <a:schemeClr val="tx1"/>
                          </a:solidFill>
                          <a:effectLst/>
                          <a:latin typeface="+mn-lt"/>
                          <a:ea typeface="MS PGothic" pitchFamily="34" charset="-128"/>
                        </a:rPr>
                        <a:t>Affiliations</a:t>
                      </a:r>
                      <a:endParaRPr kumimoji="1" lang="ja-JP" altLang="en-US" sz="1050" b="1" i="0" u="none" strike="noStrike" cap="none" normalizeH="0" baseline="0" smtClean="0">
                        <a:ln>
                          <a:noFill/>
                        </a:ln>
                        <a:solidFill>
                          <a:schemeClr val="tx1"/>
                        </a:solidFill>
                        <a:effectLst/>
                        <a:latin typeface="+mn-lt"/>
                        <a:ea typeface="MS PGothic" pitchFamily="34"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050" b="1" i="0" u="none" strike="noStrike" cap="none" normalizeH="0" baseline="0" smtClean="0">
                          <a:ln>
                            <a:noFill/>
                          </a:ln>
                          <a:solidFill>
                            <a:schemeClr val="tx1"/>
                          </a:solidFill>
                          <a:effectLst/>
                          <a:latin typeface="+mn-lt"/>
                          <a:ea typeface="MS PGothic" pitchFamily="34" charset="-128"/>
                        </a:rPr>
                        <a:t>Address</a:t>
                      </a:r>
                      <a:endParaRPr kumimoji="1" lang="ja-JP" altLang="en-US" sz="1050" b="1" i="0" u="none" strike="noStrike" cap="none" normalizeH="0" baseline="0" smtClean="0">
                        <a:ln>
                          <a:noFill/>
                        </a:ln>
                        <a:solidFill>
                          <a:schemeClr val="tx1"/>
                        </a:solidFill>
                        <a:effectLst/>
                        <a:latin typeface="+mn-lt"/>
                        <a:ea typeface="MS PGothic" pitchFamily="34"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050" b="1" i="0" u="none" strike="noStrike" cap="none" normalizeH="0" baseline="0" smtClean="0">
                          <a:ln>
                            <a:noFill/>
                          </a:ln>
                          <a:solidFill>
                            <a:schemeClr val="tx1"/>
                          </a:solidFill>
                          <a:effectLst/>
                          <a:latin typeface="+mn-lt"/>
                          <a:ea typeface="MS PGothic" pitchFamily="34" charset="-128"/>
                        </a:rPr>
                        <a:t>Phone</a:t>
                      </a:r>
                      <a:endParaRPr kumimoji="1" lang="ja-JP" altLang="en-US" sz="1050" b="1" i="0" u="none" strike="noStrike" cap="none" normalizeH="0" baseline="0" smtClean="0">
                        <a:ln>
                          <a:noFill/>
                        </a:ln>
                        <a:solidFill>
                          <a:schemeClr val="tx1"/>
                        </a:solidFill>
                        <a:effectLst/>
                        <a:latin typeface="+mn-lt"/>
                        <a:ea typeface="MS PGothic" pitchFamily="34"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050" b="1" i="0" u="none" strike="noStrike" cap="none" normalizeH="0" baseline="0" smtClean="0">
                          <a:ln>
                            <a:noFill/>
                          </a:ln>
                          <a:solidFill>
                            <a:schemeClr val="tx1"/>
                          </a:solidFill>
                          <a:effectLst/>
                          <a:latin typeface="+mn-lt"/>
                          <a:ea typeface="MS PGothic" pitchFamily="34" charset="-128"/>
                        </a:rPr>
                        <a:t>email</a:t>
                      </a:r>
                      <a:endParaRPr kumimoji="1" lang="ja-JP" altLang="en-US" sz="1050" b="1" i="0" u="none" strike="noStrike" cap="none" normalizeH="0" baseline="0" smtClean="0">
                        <a:ln>
                          <a:noFill/>
                        </a:ln>
                        <a:solidFill>
                          <a:schemeClr val="tx1"/>
                        </a:solidFill>
                        <a:effectLst/>
                        <a:latin typeface="+mn-lt"/>
                        <a:ea typeface="MS PGothic" pitchFamily="34"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4772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050" b="0" i="0" u="none" strike="noStrike" cap="none" normalizeH="0" baseline="0" dirty="0" smtClean="0">
                          <a:ln>
                            <a:noFill/>
                          </a:ln>
                          <a:solidFill>
                            <a:schemeClr val="tx1"/>
                          </a:solidFill>
                          <a:effectLst/>
                          <a:latin typeface="+mn-lt"/>
                          <a:ea typeface="맑은 고딕" pitchFamily="34" charset="-127"/>
                          <a:cs typeface="Times New Roman" pitchFamily="18" charset="0"/>
                        </a:rPr>
                        <a:t>Ping Fang</a:t>
                      </a:r>
                      <a:endParaRPr kumimoji="0" lang="en-US" altLang="ko-KR" sz="1050" b="0" i="0" u="none" strike="noStrike" cap="none" normalizeH="0" baseline="0" dirty="0" smtClean="0">
                        <a:ln>
                          <a:noFill/>
                        </a:ln>
                        <a:solidFill>
                          <a:schemeClr val="tx1"/>
                        </a:solidFill>
                        <a:effectLst/>
                        <a:latin typeface="+mn-lt"/>
                        <a:ea typeface="맑은 고딕" pitchFamily="34" charset="-127"/>
                        <a:cs typeface="Times New Roman" pitchFamily="18" charset="0"/>
                      </a:endParaRPr>
                    </a:p>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zh-CN" sz="1050" b="0" i="0" u="none" strike="noStrike" cap="none" normalizeH="0" baseline="0" dirty="0" err="1" smtClean="0">
                          <a:ln>
                            <a:noFill/>
                          </a:ln>
                          <a:solidFill>
                            <a:srgbClr val="000000"/>
                          </a:solidFill>
                          <a:effectLst/>
                          <a:latin typeface="+mn-lt"/>
                          <a:ea typeface="宋体" pitchFamily="2" charset="-122"/>
                          <a:cs typeface="Times New Roman" pitchFamily="18" charset="0"/>
                        </a:rPr>
                        <a:t>Zhiming</a:t>
                      </a:r>
                      <a:r>
                        <a:rPr kumimoji="1" lang="en-US" altLang="zh-CN" sz="1050" b="0" i="0" u="none" strike="noStrike" cap="none" normalizeH="0" baseline="0" dirty="0" smtClean="0">
                          <a:ln>
                            <a:noFill/>
                          </a:ln>
                          <a:solidFill>
                            <a:srgbClr val="000000"/>
                          </a:solidFill>
                          <a:effectLst/>
                          <a:latin typeface="+mn-lt"/>
                          <a:ea typeface="宋体" pitchFamily="2" charset="-122"/>
                          <a:cs typeface="Times New Roman" pitchFamily="18" charset="0"/>
                        </a:rPr>
                        <a:t> Ding</a:t>
                      </a:r>
                      <a:endParaRPr kumimoji="1" lang="zh-CN" altLang="zh-CN" sz="1050" b="0" i="0" u="none" strike="noStrike" cap="none" normalizeH="0" baseline="0" dirty="0" smtClean="0">
                        <a:ln>
                          <a:noFill/>
                        </a:ln>
                        <a:solidFill>
                          <a:schemeClr val="tx1"/>
                        </a:solidFill>
                        <a:effectLst/>
                        <a:latin typeface="+mn-lt"/>
                        <a:ea typeface="宋体" pitchFamily="2" charset="-122"/>
                        <a:cs typeface="Times New Roman" pitchFamily="18" charset="0"/>
                      </a:endParaRPr>
                    </a:p>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zh-CN" sz="1050" b="0" i="0" u="none" strike="noStrike" kern="1200" cap="none" normalizeH="0" baseline="0" dirty="0" smtClean="0">
                          <a:ln>
                            <a:noFill/>
                          </a:ln>
                          <a:solidFill>
                            <a:schemeClr val="tx1"/>
                          </a:solidFill>
                          <a:effectLst/>
                          <a:latin typeface="+mn-lt"/>
                          <a:ea typeface="맑은 고딕" pitchFamily="34" charset="-127"/>
                          <a:cs typeface="Times New Roman" pitchFamily="18" charset="0"/>
                        </a:rPr>
                        <a:t>Phillip </a:t>
                      </a:r>
                      <a:r>
                        <a:rPr kumimoji="0" lang="en-US" altLang="zh-CN" sz="1050" b="0" i="0" u="none" strike="noStrike" kern="1200" cap="none" normalizeH="0" baseline="0" dirty="0" smtClean="0">
                          <a:ln>
                            <a:noFill/>
                          </a:ln>
                          <a:solidFill>
                            <a:schemeClr val="tx1"/>
                          </a:solidFill>
                          <a:effectLst/>
                          <a:latin typeface="+mn-lt"/>
                          <a:ea typeface="맑은 고딕" pitchFamily="34" charset="-127"/>
                          <a:cs typeface="Times New Roman" pitchFamily="18" charset="0"/>
                        </a:rPr>
                        <a:t>Barber</a:t>
                      </a:r>
                      <a:endParaRPr kumimoji="0" lang="zh-CN" altLang="zh-CN" sz="1050" b="0" i="0" u="none" strike="noStrike" kern="1200" cap="none" normalizeH="0" baseline="0" dirty="0" smtClean="0">
                        <a:ln>
                          <a:noFill/>
                        </a:ln>
                        <a:solidFill>
                          <a:schemeClr val="tx1"/>
                        </a:solidFill>
                        <a:effectLst/>
                        <a:latin typeface="+mn-lt"/>
                        <a:ea typeface="맑은 고딕" pitchFamily="34" charset="-127"/>
                        <a:cs typeface="Times New Roman" pitchFamily="18" charset="0"/>
                      </a:endParaRPr>
                    </a:p>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zh-CN" sz="1050" b="0" i="0" u="none" strike="noStrike" kern="1200" cap="none" normalizeH="0" baseline="0" dirty="0" smtClean="0">
                          <a:ln>
                            <a:noFill/>
                          </a:ln>
                          <a:solidFill>
                            <a:schemeClr val="tx1"/>
                          </a:solidFill>
                          <a:effectLst/>
                          <a:latin typeface="+mn-lt"/>
                          <a:ea typeface="맑은 고딕" pitchFamily="34" charset="-127"/>
                          <a:cs typeface="Times New Roman" pitchFamily="18" charset="0"/>
                        </a:rPr>
                        <a:t>Rob Sun</a:t>
                      </a:r>
                      <a:endParaRPr kumimoji="0" lang="zh-CN" altLang="zh-CN" sz="1050" b="0" i="0" u="none" strike="noStrike" kern="1200" cap="none" normalizeH="0" baseline="0" dirty="0" smtClean="0">
                        <a:ln>
                          <a:noFill/>
                        </a:ln>
                        <a:solidFill>
                          <a:schemeClr val="tx1"/>
                        </a:solidFill>
                        <a:effectLst/>
                        <a:latin typeface="+mn-lt"/>
                        <a:ea typeface="맑은 고딕" pitchFamily="34" charset="-127"/>
                        <a:cs typeface="Times New Roman" pitchFamily="18" charset="0"/>
                      </a:endParaRPr>
                    </a:p>
                  </a:txBody>
                  <a:tcPr marL="52414" marR="5241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050" b="0" i="0" u="none" strike="noStrike" cap="none" normalizeH="0" baseline="0" dirty="0" err="1" smtClean="0">
                          <a:ln>
                            <a:noFill/>
                          </a:ln>
                          <a:solidFill>
                            <a:schemeClr val="tx1"/>
                          </a:solidFill>
                          <a:effectLst/>
                          <a:latin typeface="+mn-lt"/>
                          <a:ea typeface="맑은 고딕" pitchFamily="34" charset="-127"/>
                          <a:cs typeface="Times New Roman" pitchFamily="18" charset="0"/>
                        </a:rPr>
                        <a:t>Huawei</a:t>
                      </a:r>
                      <a:r>
                        <a:rPr kumimoji="0" lang="en-US" altLang="ko-KR" sz="1050" b="0" i="0" u="none" strike="noStrike" cap="none" normalizeH="0" baseline="0" dirty="0" smtClean="0">
                          <a:ln>
                            <a:noFill/>
                          </a:ln>
                          <a:solidFill>
                            <a:schemeClr val="tx1"/>
                          </a:solidFill>
                          <a:effectLst/>
                          <a:latin typeface="+mn-lt"/>
                          <a:ea typeface="맑은 고딕" pitchFamily="34" charset="-127"/>
                          <a:cs typeface="Times New Roman" pitchFamily="18" charset="0"/>
                        </a:rPr>
                        <a:t> Technologies Co.</a:t>
                      </a:r>
                      <a:r>
                        <a:rPr kumimoji="0" lang="en-US" altLang="ja-JP" sz="1050" b="0" i="0" u="none" strike="noStrike" cap="none" normalizeH="0" baseline="0" dirty="0" smtClean="0">
                          <a:ln>
                            <a:noFill/>
                          </a:ln>
                          <a:solidFill>
                            <a:schemeClr val="tx1"/>
                          </a:solidFill>
                          <a:effectLst/>
                          <a:latin typeface="+mn-lt"/>
                          <a:ea typeface="맑은 고딕" pitchFamily="34" charset="-127"/>
                          <a:cs typeface="Times New Roman" pitchFamily="18" charset="0"/>
                        </a:rPr>
                        <a:t>, Ltd.</a:t>
                      </a:r>
                      <a:endParaRPr kumimoji="0" lang="ko-KR" altLang="ko-KR" sz="1050" b="0" i="0" u="none" strike="noStrike" cap="none" normalizeH="0" baseline="0" dirty="0" smtClean="0">
                        <a:ln>
                          <a:noFill/>
                        </a:ln>
                        <a:solidFill>
                          <a:schemeClr val="tx1"/>
                        </a:solidFill>
                        <a:effectLst/>
                        <a:latin typeface="+mn-lt"/>
                        <a:ea typeface="맑은 고딕" pitchFamily="34" charset="-127"/>
                        <a:cs typeface="Times New Roman" pitchFamily="18" charset="0"/>
                      </a:endParaRPr>
                    </a:p>
                  </a:txBody>
                  <a:tcPr marL="52414" marR="5241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050" b="0" i="0" u="none" strike="noStrike" cap="none" normalizeH="0" baseline="0" dirty="0" smtClean="0">
                          <a:ln>
                            <a:noFill/>
                          </a:ln>
                          <a:solidFill>
                            <a:schemeClr val="tx1"/>
                          </a:solidFill>
                          <a:effectLst/>
                          <a:latin typeface="+mn-lt"/>
                          <a:ea typeface="맑은 고딕" pitchFamily="34" charset="-127"/>
                          <a:cs typeface="Times New Roman" pitchFamily="18" charset="0"/>
                        </a:rPr>
                        <a:t>Bldg 7, Vision Software Park, Road </a:t>
                      </a:r>
                      <a:r>
                        <a:rPr kumimoji="0" lang="en-US" altLang="ja-JP" sz="1050" b="0" i="0" u="none" strike="noStrike" cap="none" normalizeH="0" baseline="0" dirty="0" err="1" smtClean="0">
                          <a:ln>
                            <a:noFill/>
                          </a:ln>
                          <a:solidFill>
                            <a:schemeClr val="tx1"/>
                          </a:solidFill>
                          <a:effectLst/>
                          <a:latin typeface="+mn-lt"/>
                          <a:ea typeface="맑은 고딕" pitchFamily="34" charset="-127"/>
                          <a:cs typeface="Times New Roman" pitchFamily="18" charset="0"/>
                        </a:rPr>
                        <a:t>Gaoxin</a:t>
                      </a:r>
                      <a:r>
                        <a:rPr kumimoji="0" lang="en-US" altLang="ja-JP" sz="1050" b="0" i="0" u="none" strike="noStrike" cap="none" normalizeH="0" baseline="0" dirty="0" smtClean="0">
                          <a:ln>
                            <a:noFill/>
                          </a:ln>
                          <a:solidFill>
                            <a:schemeClr val="tx1"/>
                          </a:solidFill>
                          <a:effectLst/>
                          <a:latin typeface="+mn-lt"/>
                          <a:ea typeface="맑은 고딕" pitchFamily="34" charset="-127"/>
                          <a:cs typeface="Times New Roman" pitchFamily="18" charset="0"/>
                        </a:rPr>
                        <a:t> </a:t>
                      </a:r>
                      <a:r>
                        <a:rPr kumimoji="0" lang="en-US" altLang="ja-JP" sz="1050" b="0" i="0" u="none" strike="noStrike" cap="none" normalizeH="0" baseline="0" dirty="0" err="1" smtClean="0">
                          <a:ln>
                            <a:noFill/>
                          </a:ln>
                          <a:solidFill>
                            <a:schemeClr val="tx1"/>
                          </a:solidFill>
                          <a:effectLst/>
                          <a:latin typeface="+mn-lt"/>
                          <a:ea typeface="맑은 고딕" pitchFamily="34" charset="-127"/>
                          <a:cs typeface="Times New Roman" pitchFamily="18" charset="0"/>
                        </a:rPr>
                        <a:t>Sourth</a:t>
                      </a:r>
                      <a:r>
                        <a:rPr kumimoji="0" lang="en-US" altLang="ja-JP" sz="1050" b="0" i="0" u="none" strike="noStrike" cap="none" normalizeH="0" baseline="0" dirty="0" smtClean="0">
                          <a:ln>
                            <a:noFill/>
                          </a:ln>
                          <a:solidFill>
                            <a:schemeClr val="tx1"/>
                          </a:solidFill>
                          <a:effectLst/>
                          <a:latin typeface="+mn-lt"/>
                          <a:ea typeface="맑은 고딕" pitchFamily="34" charset="-127"/>
                          <a:cs typeface="Times New Roman" pitchFamily="18" charset="0"/>
                        </a:rPr>
                        <a:t> 9, </a:t>
                      </a:r>
                      <a:r>
                        <a:rPr kumimoji="0" lang="en-US" altLang="ja-JP" sz="1050" b="0" i="0" u="none" strike="noStrike" cap="none" normalizeH="0" baseline="0" dirty="0" err="1" smtClean="0">
                          <a:ln>
                            <a:noFill/>
                          </a:ln>
                          <a:solidFill>
                            <a:schemeClr val="tx1"/>
                          </a:solidFill>
                          <a:effectLst/>
                          <a:latin typeface="+mn-lt"/>
                          <a:ea typeface="맑은 고딕" pitchFamily="34" charset="-127"/>
                          <a:cs typeface="Times New Roman" pitchFamily="18" charset="0"/>
                        </a:rPr>
                        <a:t>Nanshan</a:t>
                      </a:r>
                      <a:r>
                        <a:rPr kumimoji="0" lang="en-US" altLang="ja-JP" sz="1050" b="0" i="0" u="none" strike="noStrike" cap="none" normalizeH="0" baseline="0" dirty="0" smtClean="0">
                          <a:ln>
                            <a:noFill/>
                          </a:ln>
                          <a:solidFill>
                            <a:schemeClr val="tx1"/>
                          </a:solidFill>
                          <a:effectLst/>
                          <a:latin typeface="+mn-lt"/>
                          <a:ea typeface="맑은 고딕" pitchFamily="34" charset="-127"/>
                          <a:cs typeface="Times New Roman" pitchFamily="18" charset="0"/>
                        </a:rPr>
                        <a:t> District, Shenzhen, Guangdong, China, 518057</a:t>
                      </a:r>
                      <a:endParaRPr kumimoji="0" lang="ko-KR" altLang="ko-KR" sz="1050" b="0" i="0" u="none" strike="noStrike" cap="none" normalizeH="0" baseline="0" dirty="0" smtClean="0">
                        <a:ln>
                          <a:noFill/>
                        </a:ln>
                        <a:solidFill>
                          <a:schemeClr val="tx1"/>
                        </a:solidFill>
                        <a:effectLst/>
                        <a:latin typeface="+mn-lt"/>
                        <a:ea typeface="맑은 고딕" pitchFamily="34" charset="-127"/>
                        <a:cs typeface="Times New Roman" pitchFamily="18" charset="0"/>
                      </a:endParaRPr>
                    </a:p>
                  </a:txBody>
                  <a:tcPr marL="52414" marR="5241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ko-KR" altLang="en-US" sz="1050" b="0" i="0" u="none" strike="noStrike" kern="1200" cap="none" normalizeH="0" baseline="0" dirty="0" smtClean="0">
                          <a:ln>
                            <a:noFill/>
                          </a:ln>
                          <a:solidFill>
                            <a:schemeClr val="tx1"/>
                          </a:solidFill>
                          <a:effectLst/>
                          <a:latin typeface="+mn-lt"/>
                          <a:ea typeface="맑은 고딕" pitchFamily="34" charset="-127"/>
                          <a:cs typeface="Times New Roman" pitchFamily="18" charset="0"/>
                        </a:rPr>
                        <a:t>+</a:t>
                      </a:r>
                      <a:r>
                        <a:rPr kumimoji="0" lang="en-US" altLang="ja-JP" sz="1050" b="0" i="0" u="none" strike="noStrike" kern="1200" cap="none" normalizeH="0" baseline="0" dirty="0" smtClean="0">
                          <a:ln>
                            <a:noFill/>
                          </a:ln>
                          <a:solidFill>
                            <a:schemeClr val="tx1"/>
                          </a:solidFill>
                          <a:effectLst/>
                          <a:latin typeface="+mn-lt"/>
                          <a:ea typeface="맑은 고딕" pitchFamily="34" charset="-127"/>
                          <a:cs typeface="Times New Roman" pitchFamily="18" charset="0"/>
                        </a:rPr>
                        <a:t>86 755 36835101</a:t>
                      </a:r>
                      <a:endParaRPr kumimoji="0" lang="ko-KR" altLang="ko-KR" sz="1050" b="0" i="0" u="none" strike="noStrike" kern="1200" cap="none" normalizeH="0" baseline="0" dirty="0" smtClean="0">
                        <a:ln>
                          <a:noFill/>
                        </a:ln>
                        <a:solidFill>
                          <a:schemeClr val="tx1"/>
                        </a:solidFill>
                        <a:effectLst/>
                        <a:latin typeface="+mn-lt"/>
                        <a:ea typeface="맑은 고딕" pitchFamily="34" charset="-127"/>
                        <a:cs typeface="Times New Roman" pitchFamily="18" charset="0"/>
                        <a:hlinkClick r:id="rId3"/>
                      </a:endParaRPr>
                    </a:p>
                  </a:txBody>
                  <a:tcPr marL="52414" marR="5241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050" b="0" i="0" u="none" strike="noStrike" kern="1200" cap="none" normalizeH="0" baseline="0" dirty="0" smtClean="0">
                          <a:ln>
                            <a:noFill/>
                          </a:ln>
                          <a:solidFill>
                            <a:schemeClr val="tx1"/>
                          </a:solidFill>
                          <a:effectLst/>
                          <a:latin typeface="+mn-lt"/>
                          <a:ea typeface="맑은 고딕" pitchFamily="34" charset="-127"/>
                          <a:cs typeface="Times New Roman" pitchFamily="18" charset="0"/>
                          <a:hlinkClick r:id="rId4"/>
                        </a:rPr>
                        <a:t>ping.fang@huawei.com</a:t>
                      </a:r>
                      <a:endParaRPr kumimoji="0" lang="en-US" altLang="ja-JP" sz="1050" b="0" i="0" u="none" strike="noStrike" kern="1200" cap="none" normalizeH="0" baseline="0" dirty="0" smtClean="0">
                        <a:ln>
                          <a:noFill/>
                        </a:ln>
                        <a:solidFill>
                          <a:schemeClr val="tx1"/>
                        </a:solidFill>
                        <a:effectLst/>
                        <a:latin typeface="+mn-lt"/>
                        <a:ea typeface="맑은 고딕" pitchFamily="34" charset="-127"/>
                        <a:cs typeface="Times New Roman" pitchFamily="18" charset="0"/>
                        <a:hlinkClick r:id="rId3"/>
                      </a:endParaRPr>
                    </a:p>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zh-CN" sz="1050" b="0" i="0" u="none" strike="noStrike" kern="1200" cap="none" normalizeH="0" baseline="0" dirty="0" smtClean="0">
                          <a:ln>
                            <a:noFill/>
                          </a:ln>
                          <a:solidFill>
                            <a:schemeClr val="tx1"/>
                          </a:solidFill>
                          <a:effectLst/>
                          <a:latin typeface="+mn-lt"/>
                          <a:ea typeface="맑은 고딕" pitchFamily="34" charset="-127"/>
                          <a:cs typeface="Times New Roman" pitchFamily="18" charset="0"/>
                          <a:hlinkClick r:id="rId5"/>
                        </a:rPr>
                        <a:t>dingzhiming@huawei.com</a:t>
                      </a:r>
                      <a:endParaRPr kumimoji="0" lang="en-US" altLang="zh-CN" sz="1050" b="0" i="0" u="none" strike="noStrike" kern="1200" cap="none" normalizeH="0" baseline="0" dirty="0" smtClean="0">
                        <a:ln>
                          <a:noFill/>
                        </a:ln>
                        <a:solidFill>
                          <a:schemeClr val="tx1"/>
                        </a:solidFill>
                        <a:effectLst/>
                        <a:latin typeface="+mn-lt"/>
                        <a:ea typeface="맑은 고딕" pitchFamily="34" charset="-127"/>
                        <a:cs typeface="Times New Roman" pitchFamily="18" charset="0"/>
                        <a:hlinkClick r:id="rId3"/>
                      </a:endParaRPr>
                    </a:p>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zh-CN" sz="1050" b="0" i="0" u="none" strike="noStrike" kern="1200" cap="none" normalizeH="0" baseline="0" dirty="0" smtClean="0">
                          <a:ln>
                            <a:noFill/>
                          </a:ln>
                          <a:solidFill>
                            <a:schemeClr val="tx1"/>
                          </a:solidFill>
                          <a:effectLst/>
                          <a:latin typeface="+mn-lt"/>
                          <a:ea typeface="맑은 고딕" pitchFamily="34" charset="-127"/>
                          <a:cs typeface="Times New Roman" pitchFamily="18" charset="0"/>
                          <a:hlinkClick r:id="rId3"/>
                        </a:rPr>
                        <a:t>pbarber@huawei.com</a:t>
                      </a:r>
                    </a:p>
                    <a:p>
                      <a:pPr marL="0" marR="0" lvl="0" indent="0" algn="l" defTabSz="457200" rtl="0" eaLnBrk="1" fontAlgn="base" latinLnBrk="0" hangingPunct="1">
                        <a:lnSpc>
                          <a:spcPct val="100000"/>
                        </a:lnSpc>
                        <a:spcBef>
                          <a:spcPct val="0"/>
                        </a:spcBef>
                        <a:spcAft>
                          <a:spcPct val="0"/>
                        </a:spcAft>
                        <a:buClrTx/>
                        <a:buSzTx/>
                        <a:buFontTx/>
                        <a:buNone/>
                        <a:tabLst/>
                        <a:defRPr/>
                      </a:pPr>
                      <a:r>
                        <a:rPr kumimoji="0" lang="en-US" altLang="zh-CN" sz="1050" b="0" i="0" u="none" strike="noStrike" kern="1200" cap="none" normalizeH="0" baseline="0" dirty="0" smtClean="0">
                          <a:ln>
                            <a:noFill/>
                          </a:ln>
                          <a:solidFill>
                            <a:schemeClr val="tx1"/>
                          </a:solidFill>
                          <a:effectLst/>
                          <a:latin typeface="+mn-lt"/>
                          <a:ea typeface="맑은 고딕" pitchFamily="34" charset="-127"/>
                          <a:cs typeface="Times New Roman" pitchFamily="18" charset="0"/>
                          <a:hlinkClick r:id="rId3"/>
                        </a:rPr>
                        <a:t>Rob.sun@huawei.com </a:t>
                      </a:r>
                    </a:p>
                  </a:txBody>
                  <a:tcPr marL="52414" marR="5241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81000">
                <a:tc>
                  <a:txBody>
                    <a:bodyPr/>
                    <a:lstStyle/>
                    <a:p>
                      <a:r>
                        <a:rPr kumimoji="1" lang="en-US" altLang="ja-JP" sz="1050" b="0" i="0" u="none" strike="noStrike" kern="1200" cap="none" normalizeH="0" baseline="0" dirty="0" smtClean="0">
                          <a:ln>
                            <a:noFill/>
                          </a:ln>
                          <a:solidFill>
                            <a:srgbClr val="000000"/>
                          </a:solidFill>
                          <a:effectLst/>
                          <a:latin typeface="+mn-lt"/>
                          <a:ea typeface="宋体" pitchFamily="2" charset="-122"/>
                          <a:cs typeface="Times New Roman" pitchFamily="18" charset="0"/>
                        </a:rPr>
                        <a:t>Dapeng </a:t>
                      </a:r>
                      <a:r>
                        <a:rPr kumimoji="1" lang="en-US" altLang="ja-JP" sz="1050" b="0" i="0" u="none" strike="noStrike" kern="1200" cap="none" normalizeH="0" baseline="0" dirty="0" smtClean="0">
                          <a:ln>
                            <a:noFill/>
                          </a:ln>
                          <a:solidFill>
                            <a:srgbClr val="000000"/>
                          </a:solidFill>
                          <a:effectLst/>
                          <a:latin typeface="+mn-lt"/>
                          <a:ea typeface="宋体" pitchFamily="2" charset="-122"/>
                          <a:cs typeface="Times New Roman" pitchFamily="18" charset="0"/>
                        </a:rPr>
                        <a:t>Liu</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r>
                        <a:rPr kumimoji="1" lang="en-US" altLang="ja-JP" sz="1050" b="0" i="0" u="none" strike="noStrike" kern="1200" cap="none" normalizeH="0" baseline="0" dirty="0" smtClean="0">
                          <a:ln>
                            <a:noFill/>
                          </a:ln>
                          <a:solidFill>
                            <a:srgbClr val="000000"/>
                          </a:solidFill>
                          <a:effectLst/>
                          <a:latin typeface="+mn-lt"/>
                          <a:ea typeface="宋体" pitchFamily="2" charset="-122"/>
                          <a:cs typeface="Times New Roman" pitchFamily="18" charset="0"/>
                        </a:rPr>
                        <a:t>China Mobile</a:t>
                      </a:r>
                      <a:endParaRPr kumimoji="1" lang="ja-JP" altLang="en-US" sz="1050" b="0" i="0" u="none" strike="noStrike" kern="1200" cap="none" normalizeH="0" baseline="0" dirty="0">
                        <a:ln>
                          <a:noFill/>
                        </a:ln>
                        <a:solidFill>
                          <a:srgbClr val="000000"/>
                        </a:solidFill>
                        <a:effectLst/>
                        <a:latin typeface="+mn-lt"/>
                        <a:ea typeface="宋体" pitchFamily="2" charset="-122"/>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kumimoji="1" lang="en-US" altLang="zh-CN" sz="1050" b="0" i="0" u="none" strike="noStrike" kern="1200" cap="none" normalizeH="0" baseline="0" dirty="0" smtClean="0">
                          <a:ln>
                            <a:noFill/>
                          </a:ln>
                          <a:solidFill>
                            <a:srgbClr val="000000"/>
                          </a:solidFill>
                          <a:effectLst/>
                          <a:latin typeface="+mn-lt"/>
                          <a:ea typeface="宋体" pitchFamily="2" charset="-122"/>
                          <a:cs typeface="Times New Roman" pitchFamily="18" charset="0"/>
                        </a:rPr>
                        <a:t>32 </a:t>
                      </a:r>
                      <a:r>
                        <a:rPr kumimoji="1" lang="en-US" altLang="zh-CN" sz="1050" b="0" i="0" u="none" strike="noStrike" kern="1200" cap="none" normalizeH="0" baseline="0" dirty="0" err="1" smtClean="0">
                          <a:ln>
                            <a:noFill/>
                          </a:ln>
                          <a:solidFill>
                            <a:srgbClr val="000000"/>
                          </a:solidFill>
                          <a:effectLst/>
                          <a:latin typeface="+mn-lt"/>
                          <a:ea typeface="宋体" pitchFamily="2" charset="-122"/>
                          <a:cs typeface="Times New Roman" pitchFamily="18" charset="0"/>
                        </a:rPr>
                        <a:t>Xuanwumen</a:t>
                      </a:r>
                      <a:r>
                        <a:rPr kumimoji="1" lang="en-US" altLang="zh-CN" sz="1050" b="0" i="0" u="none" strike="noStrike" kern="1200" cap="none" normalizeH="0" baseline="0" dirty="0" smtClean="0">
                          <a:ln>
                            <a:noFill/>
                          </a:ln>
                          <a:solidFill>
                            <a:srgbClr val="000000"/>
                          </a:solidFill>
                          <a:effectLst/>
                          <a:latin typeface="+mn-lt"/>
                          <a:ea typeface="宋体" pitchFamily="2" charset="-122"/>
                          <a:cs typeface="Times New Roman" pitchFamily="18" charset="0"/>
                        </a:rPr>
                        <a:t> West Street </a:t>
                      </a:r>
                      <a:r>
                        <a:rPr kumimoji="1" lang="en-US" altLang="zh-CN" sz="1050" b="0" i="0" u="none" strike="noStrike" kern="1200" cap="none" normalizeH="0" baseline="0" dirty="0" err="1" smtClean="0">
                          <a:ln>
                            <a:noFill/>
                          </a:ln>
                          <a:solidFill>
                            <a:srgbClr val="000000"/>
                          </a:solidFill>
                          <a:effectLst/>
                          <a:latin typeface="+mn-lt"/>
                          <a:ea typeface="宋体" pitchFamily="2" charset="-122"/>
                          <a:cs typeface="Times New Roman" pitchFamily="18" charset="0"/>
                        </a:rPr>
                        <a:t>Beijng</a:t>
                      </a:r>
                      <a:r>
                        <a:rPr kumimoji="1" lang="en-US" altLang="zh-CN" sz="1050" b="0" i="0" u="none" strike="noStrike" kern="1200" cap="none" normalizeH="0" baseline="0" dirty="0" smtClean="0">
                          <a:ln>
                            <a:noFill/>
                          </a:ln>
                          <a:solidFill>
                            <a:srgbClr val="000000"/>
                          </a:solidFill>
                          <a:effectLst/>
                          <a:latin typeface="+mn-lt"/>
                          <a:ea typeface="宋体" pitchFamily="2" charset="-122"/>
                          <a:cs typeface="Times New Roman" pitchFamily="18" charset="0"/>
                        </a:rPr>
                        <a:t>, </a:t>
                      </a:r>
                      <a:r>
                        <a:rPr kumimoji="1" lang="en-US" altLang="zh-CN" sz="1050" b="0" i="0" u="none" strike="noStrike" kern="1200" cap="none" normalizeH="0" baseline="0" dirty="0" err="1" smtClean="0">
                          <a:ln>
                            <a:noFill/>
                          </a:ln>
                          <a:solidFill>
                            <a:srgbClr val="000000"/>
                          </a:solidFill>
                          <a:effectLst/>
                          <a:latin typeface="+mn-lt"/>
                          <a:ea typeface="宋体" pitchFamily="2" charset="-122"/>
                          <a:cs typeface="Times New Roman" pitchFamily="18" charset="0"/>
                        </a:rPr>
                        <a:t>Xicheng</a:t>
                      </a:r>
                      <a:r>
                        <a:rPr kumimoji="1" lang="en-US" altLang="zh-CN" sz="1050" b="0" i="0" u="none" strike="noStrike" kern="1200" cap="none" normalizeH="0" baseline="0" dirty="0" smtClean="0">
                          <a:ln>
                            <a:noFill/>
                          </a:ln>
                          <a:solidFill>
                            <a:srgbClr val="000000"/>
                          </a:solidFill>
                          <a:effectLst/>
                          <a:latin typeface="+mn-lt"/>
                          <a:ea typeface="宋体" pitchFamily="2" charset="-122"/>
                          <a:cs typeface="Times New Roman" pitchFamily="18" charset="0"/>
                        </a:rPr>
                        <a:t> District, 100053 China </a:t>
                      </a:r>
                      <a:endParaRPr kumimoji="1" lang="ja-JP" altLang="en-US" sz="1050" b="0" i="0" u="none" strike="noStrike" kern="1200" cap="none" normalizeH="0" baseline="0" dirty="0" smtClean="0">
                        <a:ln>
                          <a:noFill/>
                        </a:ln>
                        <a:solidFill>
                          <a:srgbClr val="000000"/>
                        </a:solidFill>
                        <a:effectLst/>
                        <a:latin typeface="+mn-lt"/>
                        <a:ea typeface="宋体" pitchFamily="2" charset="-122"/>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endParaRPr kumimoji="1" lang="ja-JP" alt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r>
                        <a:rPr kumimoji="1" lang="en-US" altLang="ja-JP" sz="1100" dirty="0" smtClean="0">
                          <a:hlinkClick r:id="rId6"/>
                        </a:rPr>
                        <a:t>liudapeng@chinamobile.com</a:t>
                      </a:r>
                      <a:endParaRPr kumimoji="1" lang="en-US" altLang="ja-JP" sz="1100"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71475">
                <a:tc>
                  <a:txBody>
                    <a:bodyPr/>
                    <a:lstStyle/>
                    <a:p>
                      <a:pPr algn="l"/>
                      <a:endParaRPr kumimoji="1" lang="ja-JP" altLang="en-US"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l"/>
                      <a:endParaRPr kumimoji="1" lang="ja-JP" altLang="en-US"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l"/>
                      <a:endParaRPr kumimoji="1" lang="ja-JP" altLang="en-US"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l"/>
                      <a:endParaRPr kumimoji="1" lang="ja-JP" altLang="en-US"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l"/>
                      <a:endParaRPr kumimoji="1" lang="ja-JP" altLang="en-US"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71475">
                <a:tc>
                  <a:txBody>
                    <a:bodyPr/>
                    <a:lstStyle/>
                    <a:p>
                      <a:pPr algn="l"/>
                      <a:endParaRPr kumimoji="1" lang="ja-JP" altLang="en-US"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l"/>
                      <a:endParaRPr kumimoji="1" lang="ja-JP" altLang="en-US"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l"/>
                      <a:endParaRPr kumimoji="1" lang="ja-JP" altLang="en-US"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l"/>
                      <a:endParaRPr kumimoji="1" lang="ja-JP" altLang="en-US"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l"/>
                      <a:endParaRPr kumimoji="1" lang="ja-JP" altLang="en-US"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5160" name="Rectangle 2"/>
          <p:cNvSpPr>
            <a:spLocks noGrp="1" noChangeArrowheads="1"/>
          </p:cNvSpPr>
          <p:nvPr>
            <p:ph type="title"/>
          </p:nvPr>
        </p:nvSpPr>
        <p:spPr>
          <a:xfrm>
            <a:off x="304800" y="838200"/>
            <a:ext cx="8458200" cy="1066800"/>
          </a:xfrm>
        </p:spPr>
        <p:txBody>
          <a:bodyPr/>
          <a:lstStyle/>
          <a:p>
            <a:r>
              <a:rPr lang="en-US" altLang="zh-CN" sz="2800" dirty="0" smtClean="0">
                <a:ea typeface="MS PGothic" pitchFamily="34" charset="-128"/>
              </a:rPr>
              <a:t>EAP based Message Flow Optimization for FILS</a:t>
            </a:r>
            <a:endParaRPr lang="en-US" altLang="ja-JP" sz="2800" dirty="0" smtClean="0">
              <a:ea typeface="MS PGothic" pitchFamily="34" charset="-128"/>
            </a:endParaRPr>
          </a:p>
        </p:txBody>
      </p:sp>
      <p:sp>
        <p:nvSpPr>
          <p:cNvPr id="5161" name="Rectangle 6"/>
          <p:cNvSpPr>
            <a:spLocks noGrp="1" noChangeArrowheads="1"/>
          </p:cNvSpPr>
          <p:nvPr>
            <p:ph type="body" idx="1"/>
          </p:nvPr>
        </p:nvSpPr>
        <p:spPr>
          <a:xfrm>
            <a:off x="685800" y="2057400"/>
            <a:ext cx="7772400" cy="533400"/>
          </a:xfrm>
        </p:spPr>
        <p:txBody>
          <a:bodyPr/>
          <a:lstStyle/>
          <a:p>
            <a:pPr>
              <a:buNone/>
            </a:pPr>
            <a:r>
              <a:rPr lang="en-US" altLang="ja-JP" sz="2000" dirty="0" smtClean="0">
                <a:ea typeface="MS PGothic" pitchFamily="34" charset="-128"/>
              </a:rPr>
              <a:t>Date: </a:t>
            </a:r>
            <a:r>
              <a:rPr lang="en-US" altLang="ja-JP" sz="2000" dirty="0" smtClean="0">
                <a:ea typeface="MS PGothic" pitchFamily="34" charset="-128"/>
              </a:rPr>
              <a:t>2012-0</a:t>
            </a:r>
            <a:r>
              <a:rPr lang="en-US" altLang="zh-CN" sz="2000" dirty="0" smtClean="0">
                <a:ea typeface="MS PGothic" pitchFamily="34" charset="-128"/>
              </a:rPr>
              <a:t>7</a:t>
            </a:r>
            <a:r>
              <a:rPr lang="en-US" altLang="ja-JP" sz="2000" dirty="0" smtClean="0">
                <a:ea typeface="MS PGothic" pitchFamily="34" charset="-128"/>
              </a:rPr>
              <a:t>-06</a:t>
            </a:r>
            <a:endParaRPr lang="en-US" altLang="ja-JP" sz="2000" dirty="0" smtClean="0">
              <a:ea typeface="MS PGothic" pitchFamily="34" charset="-128"/>
            </a:endParaRPr>
          </a:p>
        </p:txBody>
      </p:sp>
      <p:sp>
        <p:nvSpPr>
          <p:cNvPr id="2088" name="日付プレースホルダ 3"/>
          <p:cNvSpPr>
            <a:spLocks noGrp="1"/>
          </p:cNvSpPr>
          <p:nvPr>
            <p:ph type="dt" sz="quarter" idx="10"/>
          </p:nvPr>
        </p:nvSpPr>
        <p:spPr>
          <a:xfrm>
            <a:off x="696913" y="332601"/>
            <a:ext cx="942566" cy="276999"/>
          </a:xfrm>
        </p:spPr>
        <p:txBody>
          <a:bodyPr/>
          <a:lstStyle/>
          <a:p>
            <a:pPr>
              <a:defRPr/>
            </a:pPr>
            <a:r>
              <a:rPr lang="en-US" altLang="zh-CN" dirty="0" smtClean="0"/>
              <a:t>July</a:t>
            </a:r>
            <a:r>
              <a:rPr lang="en-US" altLang="ja-JP" dirty="0" smtClean="0"/>
              <a:t> 2012</a:t>
            </a:r>
          </a:p>
        </p:txBody>
      </p:sp>
      <p:sp>
        <p:nvSpPr>
          <p:cNvPr id="5163" name="スライド番号プレースホルダ 5"/>
          <p:cNvSpPr>
            <a:spLocks noGrp="1"/>
          </p:cNvSpPr>
          <p:nvPr>
            <p:ph type="sldNum" sz="quarter" idx="12"/>
          </p:nvPr>
        </p:nvSpPr>
        <p:spPr>
          <a:noFill/>
        </p:spPr>
        <p:txBody>
          <a:bodyPr/>
          <a:lstStyle/>
          <a:p>
            <a:r>
              <a:rPr lang="en-US" altLang="ja-JP" smtClean="0"/>
              <a:t>Slide </a:t>
            </a:r>
            <a:fld id="{AD4FACCD-CD97-4575-A2CB-6C6311C724CF}" type="slidenum">
              <a:rPr lang="en-US" altLang="ja-JP" smtClean="0"/>
              <a:pPr/>
              <a:t>1</a:t>
            </a:fld>
            <a:endParaRPr lang="en-US" altLang="ja-JP" smtClean="0"/>
          </a:p>
        </p:txBody>
      </p:sp>
      <p:sp>
        <p:nvSpPr>
          <p:cNvPr id="5164" name="Rectangle 12"/>
          <p:cNvSpPr>
            <a:spLocks noChangeArrowheads="1"/>
          </p:cNvSpPr>
          <p:nvPr/>
        </p:nvSpPr>
        <p:spPr bwMode="auto">
          <a:xfrm>
            <a:off x="533400" y="2743200"/>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altLang="ja-JP" sz="2000" b="1" dirty="0">
                <a:ea typeface="MS PGothic" pitchFamily="34" charset="-128"/>
              </a:rPr>
              <a:t>Authors:</a:t>
            </a:r>
            <a:endParaRPr lang="en-US" altLang="ja-JP" sz="2000" dirty="0">
              <a:ea typeface="MS PGothic" pitchFamily="34" charset="-128"/>
            </a:endParaRPr>
          </a:p>
        </p:txBody>
      </p:sp>
      <p:sp>
        <p:nvSpPr>
          <p:cNvPr id="15" name="フッター プレースホルダ 4"/>
          <p:cNvSpPr>
            <a:spLocks noGrp="1"/>
          </p:cNvSpPr>
          <p:nvPr>
            <p:ph type="ftr" sz="quarter" idx="11"/>
          </p:nvPr>
        </p:nvSpPr>
        <p:spPr>
          <a:xfrm>
            <a:off x="7134885" y="6475413"/>
            <a:ext cx="1409040" cy="184666"/>
          </a:xfrm>
        </p:spPr>
        <p:txBody>
          <a:bodyPr/>
          <a:lstStyle/>
          <a:p>
            <a:pPr>
              <a:defRPr/>
            </a:pPr>
            <a:r>
              <a:rPr lang="en-US" altLang="ja-JP" dirty="0" err="1" smtClean="0"/>
              <a:t>Huawei</a:t>
            </a:r>
            <a:r>
              <a:rPr lang="en-US" altLang="ja-JP" dirty="0" smtClean="0"/>
              <a:t>, China Mobile</a:t>
            </a:r>
            <a:endParaRPr lang="en-US" altLang="ja-JP"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页脚占位符 4"/>
          <p:cNvSpPr>
            <a:spLocks noGrp="1"/>
          </p:cNvSpPr>
          <p:nvPr>
            <p:ph type="ftr" sz="quarter" idx="11"/>
          </p:nvPr>
        </p:nvSpPr>
        <p:spPr>
          <a:xfrm>
            <a:off x="7134886" y="6475413"/>
            <a:ext cx="1409039" cy="184666"/>
          </a:xfrm>
        </p:spPr>
        <p:txBody>
          <a:bodyPr/>
          <a:lstStyle/>
          <a:p>
            <a:pPr>
              <a:defRPr/>
            </a:pPr>
            <a:r>
              <a:rPr lang="en-US" altLang="ja-JP" dirty="0" err="1" smtClean="0"/>
              <a:t>Huawei</a:t>
            </a:r>
            <a:r>
              <a:rPr lang="en-US" altLang="ja-JP" dirty="0" smtClean="0"/>
              <a:t>, China </a:t>
            </a:r>
            <a:r>
              <a:rPr lang="en-US" altLang="ja-JP" dirty="0" smtClean="0"/>
              <a:t>Mobile</a:t>
            </a:r>
            <a:endParaRPr lang="en-US" altLang="ja-JP" dirty="0" smtClean="0"/>
          </a:p>
        </p:txBody>
      </p:sp>
      <p:sp>
        <p:nvSpPr>
          <p:cNvPr id="6" name="灯片编号占位符 5"/>
          <p:cNvSpPr>
            <a:spLocks noGrp="1"/>
          </p:cNvSpPr>
          <p:nvPr>
            <p:ph type="sldNum" sz="quarter" idx="12"/>
          </p:nvPr>
        </p:nvSpPr>
        <p:spPr/>
        <p:txBody>
          <a:bodyPr/>
          <a:lstStyle/>
          <a:p>
            <a:pPr>
              <a:defRPr/>
            </a:pPr>
            <a:r>
              <a:rPr lang="en-US" altLang="ja-JP" smtClean="0"/>
              <a:t>Slide </a:t>
            </a:r>
            <a:fld id="{F849415C-ECDB-492C-B7EB-181F05134429}" type="slidenum">
              <a:rPr lang="en-US" altLang="ja-JP" smtClean="0"/>
              <a:pPr>
                <a:defRPr/>
              </a:pPr>
              <a:t>10</a:t>
            </a:fld>
            <a:endParaRPr lang="en-US" altLang="ja-JP"/>
          </a:p>
        </p:txBody>
      </p:sp>
      <p:sp>
        <p:nvSpPr>
          <p:cNvPr id="8" name="Title 1"/>
          <p:cNvSpPr>
            <a:spLocks noGrp="1"/>
          </p:cNvSpPr>
          <p:nvPr>
            <p:ph type="title"/>
          </p:nvPr>
        </p:nvSpPr>
        <p:spPr>
          <a:xfrm>
            <a:off x="152400" y="533400"/>
            <a:ext cx="8610600" cy="744920"/>
          </a:xfrm>
        </p:spPr>
        <p:txBody>
          <a:bodyPr/>
          <a:lstStyle/>
          <a:p>
            <a:r>
              <a:rPr lang="en-US" sz="2400" dirty="0" smtClean="0"/>
              <a:t>Implementation of EAP Authenticator</a:t>
            </a:r>
            <a:endParaRPr lang="en-US" sz="2400" dirty="0"/>
          </a:p>
        </p:txBody>
      </p:sp>
      <p:sp>
        <p:nvSpPr>
          <p:cNvPr id="9" name="コンテンツ プレースホルダ 6"/>
          <p:cNvSpPr>
            <a:spLocks noGrp="1"/>
          </p:cNvSpPr>
          <p:nvPr>
            <p:ph idx="1"/>
          </p:nvPr>
        </p:nvSpPr>
        <p:spPr>
          <a:xfrm>
            <a:off x="696914" y="4114800"/>
            <a:ext cx="7847012" cy="2209800"/>
          </a:xfrm>
        </p:spPr>
        <p:txBody>
          <a:bodyPr/>
          <a:lstStyle/>
          <a:p>
            <a:r>
              <a:rPr lang="en-US" altLang="ja-JP" sz="1400" b="0" dirty="0" smtClean="0">
                <a:ea typeface="MS PGothic" pitchFamily="34" charset="-128"/>
              </a:rPr>
              <a:t>If the FILS with Optimized EAP is invoked,  the MAC entity of AP will send the Identity received from an STA to the EAP Authenticator. The EAP Authenticator will generate an EAP-Response/ID message if it has got the Identity and send the message to AS side (maybe send to a AAA Client module in AP first), or the EAP Authenticator will generate an EAP-Request/ID message and send the message to the non-AP STA to ask a Identity. </a:t>
            </a:r>
          </a:p>
        </p:txBody>
      </p:sp>
      <p:sp>
        <p:nvSpPr>
          <p:cNvPr id="16388"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zh-CN" altLang="en-US"/>
          </a:p>
        </p:txBody>
      </p:sp>
      <p:sp>
        <p:nvSpPr>
          <p:cNvPr id="10" name="Date Placeholder 3"/>
          <p:cNvSpPr>
            <a:spLocks noGrp="1"/>
          </p:cNvSpPr>
          <p:nvPr>
            <p:ph type="dt" sz="half" idx="10"/>
          </p:nvPr>
        </p:nvSpPr>
        <p:spPr>
          <a:xfrm>
            <a:off x="696913" y="332601"/>
            <a:ext cx="942566" cy="276999"/>
          </a:xfrm>
        </p:spPr>
        <p:txBody>
          <a:bodyPr/>
          <a:lstStyle/>
          <a:p>
            <a:pPr>
              <a:defRPr/>
            </a:pPr>
            <a:r>
              <a:rPr lang="en-US" altLang="zh-CN" dirty="0" smtClean="0"/>
              <a:t>July</a:t>
            </a:r>
            <a:r>
              <a:rPr lang="en-US" altLang="ja-JP" dirty="0" smtClean="0"/>
              <a:t> 201</a:t>
            </a:r>
            <a:r>
              <a:rPr lang="en-US" altLang="zh-CN" dirty="0" smtClean="0"/>
              <a:t>2</a:t>
            </a:r>
            <a:endParaRPr lang="en-US" altLang="ja-JP" dirty="0"/>
          </a:p>
        </p:txBody>
      </p:sp>
      <p:pic>
        <p:nvPicPr>
          <p:cNvPr id="2050" name="Picture 2"/>
          <p:cNvPicPr>
            <a:picLocks noChangeAspect="1" noChangeArrowheads="1"/>
          </p:cNvPicPr>
          <p:nvPr/>
        </p:nvPicPr>
        <p:blipFill>
          <a:blip r:embed="rId3"/>
          <a:srcRect/>
          <a:stretch>
            <a:fillRect/>
          </a:stretch>
        </p:blipFill>
        <p:spPr bwMode="auto">
          <a:xfrm>
            <a:off x="914400" y="1371600"/>
            <a:ext cx="6791325" cy="20859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タイトル 1"/>
          <p:cNvSpPr>
            <a:spLocks noGrp="1"/>
          </p:cNvSpPr>
          <p:nvPr>
            <p:ph type="title"/>
          </p:nvPr>
        </p:nvSpPr>
        <p:spPr>
          <a:xfrm>
            <a:off x="616285" y="762610"/>
            <a:ext cx="7772400" cy="554115"/>
          </a:xfrm>
        </p:spPr>
        <p:txBody>
          <a:bodyPr/>
          <a:lstStyle/>
          <a:p>
            <a:r>
              <a:rPr lang="en-US" altLang="ja-JP" sz="2800" dirty="0" smtClean="0">
                <a:ea typeface="MS PGothic" pitchFamily="34" charset="-128"/>
              </a:rPr>
              <a:t>Conclusion</a:t>
            </a:r>
            <a:endParaRPr lang="ja-JP" altLang="en-US" sz="2800" dirty="0" smtClean="0">
              <a:ea typeface="MS PGothic" pitchFamily="34" charset="-128"/>
            </a:endParaRPr>
          </a:p>
        </p:txBody>
      </p:sp>
      <p:sp>
        <p:nvSpPr>
          <p:cNvPr id="12291" name="コンテンツ プレースホルダ 2"/>
          <p:cNvSpPr>
            <a:spLocks noGrp="1"/>
          </p:cNvSpPr>
          <p:nvPr>
            <p:ph idx="1"/>
          </p:nvPr>
        </p:nvSpPr>
        <p:spPr>
          <a:xfrm>
            <a:off x="685799" y="1431940"/>
            <a:ext cx="7702885" cy="4608600"/>
          </a:xfrm>
        </p:spPr>
        <p:txBody>
          <a:bodyPr/>
          <a:lstStyle/>
          <a:p>
            <a:r>
              <a:rPr lang="en-US" altLang="ja-JP" sz="1800" dirty="0" smtClean="0">
                <a:ea typeface="MS PGothic" pitchFamily="34" charset="-128"/>
              </a:rPr>
              <a:t>Proposal Summary</a:t>
            </a:r>
          </a:p>
          <a:p>
            <a:pPr lvl="1"/>
            <a:r>
              <a:rPr lang="en-US" altLang="zh-CN" sz="1600" dirty="0" smtClean="0"/>
              <a:t>4-way </a:t>
            </a:r>
            <a:r>
              <a:rPr lang="en-US" altLang="zh-CN" sz="1600" dirty="0"/>
              <a:t>handshake is carried out concurrently with </a:t>
            </a:r>
            <a:r>
              <a:rPr lang="en-US" altLang="zh-CN" sz="1600" dirty="0" smtClean="0"/>
              <a:t>Authentication and Association frames to </a:t>
            </a:r>
            <a:r>
              <a:rPr lang="en-US" altLang="zh-CN" sz="1600" dirty="0"/>
              <a:t>reduce message </a:t>
            </a:r>
            <a:r>
              <a:rPr lang="en-US" altLang="zh-CN" sz="1600" dirty="0" smtClean="0"/>
              <a:t>rounds and the main mechanism of current 4-way handshake is kept.</a:t>
            </a:r>
            <a:endParaRPr lang="en-US" altLang="zh-CN" sz="1600" dirty="0" smtClean="0">
              <a:ea typeface="MS PGothic" pitchFamily="34" charset="-128"/>
            </a:endParaRPr>
          </a:p>
          <a:p>
            <a:pPr lvl="1"/>
            <a:r>
              <a:rPr lang="en-US" altLang="ja-JP" sz="1600" dirty="0" smtClean="0">
                <a:ea typeface="MS PGothic" pitchFamily="34" charset="-128"/>
              </a:rPr>
              <a:t>Existing EAP Method can be called so </a:t>
            </a:r>
            <a:r>
              <a:rPr lang="en-US" altLang="ja-JP" sz="1600" dirty="0" smtClean="0"/>
              <a:t>the interworking between cellular technology and WiFi technology will not be affected</a:t>
            </a:r>
            <a:r>
              <a:rPr lang="en-US" altLang="ja-JP" sz="1600" dirty="0" smtClean="0">
                <a:ea typeface="MS PGothic" pitchFamily="34" charset="-128"/>
              </a:rPr>
              <a:t>.</a:t>
            </a:r>
          </a:p>
          <a:p>
            <a:pPr lvl="1"/>
            <a:r>
              <a:rPr lang="en-US" altLang="ja-JP" sz="1600" dirty="0" smtClean="0"/>
              <a:t>The EAP-Request/ID and EAP-Response/ID messages are omitted to reduce messages on the air interface. </a:t>
            </a:r>
          </a:p>
          <a:p>
            <a:pPr lvl="1"/>
            <a:r>
              <a:rPr lang="en-US" altLang="ja-JP" sz="1600" dirty="0" smtClean="0">
                <a:ea typeface="MS PGothic" pitchFamily="34" charset="-128"/>
              </a:rPr>
              <a:t>FILS over EAP and FILS over PSK can work under the same framework.</a:t>
            </a:r>
            <a:endParaRPr lang="en-US" altLang="ja-JP" sz="1400" dirty="0" smtClean="0">
              <a:ea typeface="MS PGothic" pitchFamily="34" charset="-128"/>
            </a:endParaRPr>
          </a:p>
          <a:p>
            <a:pPr lvl="1">
              <a:defRPr/>
            </a:pPr>
            <a:endParaRPr lang="en-US" altLang="ja-JP" sz="1600" dirty="0" smtClean="0"/>
          </a:p>
        </p:txBody>
      </p:sp>
      <p:sp>
        <p:nvSpPr>
          <p:cNvPr id="12293" name="スライド番号プレースホルダ 5"/>
          <p:cNvSpPr>
            <a:spLocks noGrp="1"/>
          </p:cNvSpPr>
          <p:nvPr>
            <p:ph type="sldNum" sz="quarter" idx="12"/>
          </p:nvPr>
        </p:nvSpPr>
        <p:spPr>
          <a:noFill/>
        </p:spPr>
        <p:txBody>
          <a:bodyPr/>
          <a:lstStyle/>
          <a:p>
            <a:r>
              <a:rPr lang="en-US" altLang="ja-JP" smtClean="0"/>
              <a:t>Slide </a:t>
            </a:r>
            <a:fld id="{B5F7D478-1E07-49C3-9A60-4B5611529FD7}" type="slidenum">
              <a:rPr lang="en-US" altLang="ja-JP" smtClean="0"/>
              <a:pPr/>
              <a:t>11</a:t>
            </a:fld>
            <a:endParaRPr lang="en-US" altLang="ja-JP" smtClean="0"/>
          </a:p>
        </p:txBody>
      </p:sp>
      <p:sp>
        <p:nvSpPr>
          <p:cNvPr id="9" name="フッター プレースホルダ 4"/>
          <p:cNvSpPr>
            <a:spLocks noGrp="1"/>
          </p:cNvSpPr>
          <p:nvPr>
            <p:ph type="ftr" sz="quarter" idx="11"/>
          </p:nvPr>
        </p:nvSpPr>
        <p:spPr>
          <a:xfrm>
            <a:off x="7101222" y="6475413"/>
            <a:ext cx="1442703" cy="184666"/>
          </a:xfrm>
        </p:spPr>
        <p:txBody>
          <a:bodyPr/>
          <a:lstStyle/>
          <a:p>
            <a:pPr>
              <a:defRPr/>
            </a:pPr>
            <a:r>
              <a:rPr lang="en-US" altLang="ja-JP" dirty="0" err="1" smtClean="0"/>
              <a:t>Huawei</a:t>
            </a:r>
            <a:r>
              <a:rPr lang="en-US" altLang="ja-JP" dirty="0" smtClean="0"/>
              <a:t>, China Mobile</a:t>
            </a:r>
            <a:endParaRPr lang="en-US" altLang="ja-JP" dirty="0"/>
          </a:p>
        </p:txBody>
      </p:sp>
      <p:sp>
        <p:nvSpPr>
          <p:cNvPr id="7" name="Date Placeholder 3"/>
          <p:cNvSpPr>
            <a:spLocks noGrp="1"/>
          </p:cNvSpPr>
          <p:nvPr>
            <p:ph type="dt" sz="half" idx="10"/>
          </p:nvPr>
        </p:nvSpPr>
        <p:spPr>
          <a:xfrm>
            <a:off x="696913" y="332601"/>
            <a:ext cx="942566" cy="276999"/>
          </a:xfrm>
        </p:spPr>
        <p:txBody>
          <a:bodyPr/>
          <a:lstStyle/>
          <a:p>
            <a:pPr>
              <a:defRPr/>
            </a:pPr>
            <a:r>
              <a:rPr lang="en-US" altLang="zh-CN" dirty="0" smtClean="0"/>
              <a:t>July</a:t>
            </a:r>
            <a:r>
              <a:rPr lang="en-US" altLang="ja-JP" dirty="0" smtClean="0"/>
              <a:t> 201</a:t>
            </a:r>
            <a:r>
              <a:rPr lang="en-US" altLang="zh-CN" dirty="0" smtClean="0"/>
              <a:t>2</a:t>
            </a:r>
            <a:endParaRPr lang="en-US" altLang="ja-JP"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a:t>
            </a:r>
            <a:endParaRPr lang="zh-CN" altLang="en-US" dirty="0"/>
          </a:p>
        </p:txBody>
      </p:sp>
      <p:sp>
        <p:nvSpPr>
          <p:cNvPr id="3" name="内容占位符 2"/>
          <p:cNvSpPr>
            <a:spLocks noGrp="1"/>
          </p:cNvSpPr>
          <p:nvPr>
            <p:ph idx="1"/>
          </p:nvPr>
        </p:nvSpPr>
        <p:spPr/>
        <p:txBody>
          <a:bodyPr/>
          <a:lstStyle/>
          <a:p>
            <a:r>
              <a:rPr lang="en-US" altLang="zh-CN" dirty="0" smtClean="0"/>
              <a:t>Do you support to add the FILS proposal defined in slide 7 into 11ai SFD security section?</a:t>
            </a:r>
          </a:p>
          <a:p>
            <a:endParaRPr lang="en-US" altLang="zh-CN" dirty="0" smtClean="0"/>
          </a:p>
          <a:p>
            <a:r>
              <a:rPr lang="en-US" altLang="zh-CN" dirty="0" smtClean="0"/>
              <a:t>Yes</a:t>
            </a:r>
          </a:p>
          <a:p>
            <a:r>
              <a:rPr lang="en-US" altLang="zh-CN" dirty="0" smtClean="0"/>
              <a:t>No</a:t>
            </a:r>
          </a:p>
          <a:p>
            <a:r>
              <a:rPr lang="en-US" altLang="zh-CN" dirty="0" smtClean="0"/>
              <a:t>Abstain </a:t>
            </a:r>
            <a:endParaRPr lang="zh-CN" altLang="en-US" dirty="0"/>
          </a:p>
        </p:txBody>
      </p:sp>
      <p:sp>
        <p:nvSpPr>
          <p:cNvPr id="4" name="日期占位符 3"/>
          <p:cNvSpPr>
            <a:spLocks noGrp="1"/>
          </p:cNvSpPr>
          <p:nvPr>
            <p:ph type="dt" sz="half" idx="10"/>
          </p:nvPr>
        </p:nvSpPr>
        <p:spPr/>
        <p:txBody>
          <a:bodyPr/>
          <a:lstStyle/>
          <a:p>
            <a:pPr>
              <a:defRPr/>
            </a:pPr>
            <a:r>
              <a:rPr lang="en-US" altLang="ja-JP" smtClean="0"/>
              <a:t>July 2012</a:t>
            </a:r>
            <a:endParaRPr lang="en-US" altLang="ja-JP" dirty="0"/>
          </a:p>
        </p:txBody>
      </p:sp>
      <p:sp>
        <p:nvSpPr>
          <p:cNvPr id="5" name="页脚占位符 4"/>
          <p:cNvSpPr>
            <a:spLocks noGrp="1"/>
          </p:cNvSpPr>
          <p:nvPr>
            <p:ph type="ftr" sz="quarter" idx="11"/>
          </p:nvPr>
        </p:nvSpPr>
        <p:spPr>
          <a:xfrm>
            <a:off x="7134886" y="6475413"/>
            <a:ext cx="1409039" cy="184666"/>
          </a:xfrm>
        </p:spPr>
        <p:txBody>
          <a:bodyPr/>
          <a:lstStyle/>
          <a:p>
            <a:pPr>
              <a:defRPr/>
            </a:pPr>
            <a:r>
              <a:rPr lang="en-US" altLang="ja-JP" dirty="0" err="1" smtClean="0"/>
              <a:t>Huawei</a:t>
            </a:r>
            <a:r>
              <a:rPr lang="en-US" altLang="ja-JP" dirty="0" smtClean="0"/>
              <a:t>, China </a:t>
            </a:r>
            <a:r>
              <a:rPr lang="en-US" altLang="ja-JP" dirty="0" smtClean="0"/>
              <a:t>Mobile</a:t>
            </a:r>
            <a:endParaRPr lang="en-US" altLang="ja-JP" dirty="0" smtClean="0"/>
          </a:p>
        </p:txBody>
      </p:sp>
      <p:sp>
        <p:nvSpPr>
          <p:cNvPr id="6" name="灯片编号占位符 5"/>
          <p:cNvSpPr>
            <a:spLocks noGrp="1"/>
          </p:cNvSpPr>
          <p:nvPr>
            <p:ph type="sldNum" sz="quarter" idx="12"/>
          </p:nvPr>
        </p:nvSpPr>
        <p:spPr/>
        <p:txBody>
          <a:bodyPr/>
          <a:lstStyle/>
          <a:p>
            <a:pPr>
              <a:defRPr/>
            </a:pPr>
            <a:r>
              <a:rPr lang="en-US" altLang="ja-JP" smtClean="0"/>
              <a:t>Slide </a:t>
            </a:r>
            <a:fld id="{F849415C-ECDB-492C-B7EB-181F05134429}" type="slidenum">
              <a:rPr lang="en-US" altLang="ja-JP" smtClean="0"/>
              <a:pPr>
                <a:defRPr/>
              </a:pPr>
              <a:t>12</a:t>
            </a:fld>
            <a:endParaRPr lang="en-US" altLang="ja-JP"/>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914400"/>
            <a:ext cx="7772400" cy="1470025"/>
          </a:xfrm>
        </p:spPr>
        <p:txBody>
          <a:bodyPr/>
          <a:lstStyle/>
          <a:p>
            <a:r>
              <a:rPr lang="en-US" dirty="0" smtClean="0"/>
              <a:t>Reference</a:t>
            </a:r>
            <a:endParaRPr lang="en-US" dirty="0"/>
          </a:p>
        </p:txBody>
      </p:sp>
      <p:sp>
        <p:nvSpPr>
          <p:cNvPr id="3" name="Subtitle 2"/>
          <p:cNvSpPr>
            <a:spLocks noGrp="1"/>
          </p:cNvSpPr>
          <p:nvPr>
            <p:ph type="subTitle" idx="1"/>
          </p:nvPr>
        </p:nvSpPr>
        <p:spPr>
          <a:xfrm>
            <a:off x="685800" y="2133600"/>
            <a:ext cx="7848600" cy="4267200"/>
          </a:xfrm>
        </p:spPr>
        <p:txBody>
          <a:bodyPr/>
          <a:lstStyle/>
          <a:p>
            <a:pPr algn="l"/>
            <a:r>
              <a:rPr lang="en-US" sz="2800" dirty="0" smtClean="0"/>
              <a:t>[1] </a:t>
            </a:r>
            <a:r>
              <a:rPr lang="en-US" sz="2800" dirty="0" smtClean="0"/>
              <a:t>11-11-1160-09-00ai-fast-re-authentication</a:t>
            </a:r>
            <a:endParaRPr lang="en-US" sz="2800" dirty="0" smtClean="0"/>
          </a:p>
          <a:p>
            <a:pPr algn="l"/>
            <a:r>
              <a:rPr lang="en-US" sz="2800" dirty="0" smtClean="0"/>
              <a:t>[2] 11-11-1047-06-00ai-using-upper-layer-message-ie-in-tgai</a:t>
            </a:r>
            <a:endParaRPr lang="en-US" sz="2800" dirty="0"/>
          </a:p>
        </p:txBody>
      </p:sp>
      <p:sp>
        <p:nvSpPr>
          <p:cNvPr id="5" name="Footer Placeholder 4"/>
          <p:cNvSpPr>
            <a:spLocks noGrp="1"/>
          </p:cNvSpPr>
          <p:nvPr>
            <p:ph type="ftr" sz="quarter" idx="11"/>
          </p:nvPr>
        </p:nvSpPr>
        <p:spPr>
          <a:xfrm>
            <a:off x="7134886" y="6475413"/>
            <a:ext cx="1409039" cy="184666"/>
          </a:xfrm>
        </p:spPr>
        <p:txBody>
          <a:bodyPr/>
          <a:lstStyle/>
          <a:p>
            <a:pPr>
              <a:defRPr/>
            </a:pPr>
            <a:r>
              <a:rPr lang="en-US" altLang="ja-JP" dirty="0" err="1" smtClean="0"/>
              <a:t>Huawei</a:t>
            </a:r>
            <a:r>
              <a:rPr lang="en-US" altLang="ja-JP" dirty="0" smtClean="0"/>
              <a:t>, China </a:t>
            </a:r>
            <a:r>
              <a:rPr lang="en-US" altLang="ja-JP" dirty="0" smtClean="0"/>
              <a:t>Mobile</a:t>
            </a:r>
            <a:endParaRPr lang="en-US" altLang="ja-JP" dirty="0" smtClean="0"/>
          </a:p>
        </p:txBody>
      </p:sp>
      <p:sp>
        <p:nvSpPr>
          <p:cNvPr id="6" name="Slide Number Placeholder 5"/>
          <p:cNvSpPr>
            <a:spLocks noGrp="1"/>
          </p:cNvSpPr>
          <p:nvPr>
            <p:ph type="sldNum" sz="quarter" idx="12"/>
          </p:nvPr>
        </p:nvSpPr>
        <p:spPr/>
        <p:txBody>
          <a:bodyPr/>
          <a:lstStyle/>
          <a:p>
            <a:pPr>
              <a:defRPr/>
            </a:pPr>
            <a:r>
              <a:rPr lang="en-US" altLang="ja-JP" smtClean="0"/>
              <a:t>Slide </a:t>
            </a:r>
            <a:fld id="{7E8674BB-66FF-41C7-B1F8-A31052B6A5ED}" type="slidenum">
              <a:rPr lang="en-US" altLang="ja-JP" smtClean="0"/>
              <a:pPr>
                <a:defRPr/>
              </a:pPr>
              <a:t>13</a:t>
            </a:fld>
            <a:endParaRPr lang="en-US" altLang="ja-JP"/>
          </a:p>
        </p:txBody>
      </p:sp>
      <p:sp>
        <p:nvSpPr>
          <p:cNvPr id="7" name="Date Placeholder 3"/>
          <p:cNvSpPr>
            <a:spLocks noGrp="1"/>
          </p:cNvSpPr>
          <p:nvPr>
            <p:ph type="dt" sz="half" idx="10"/>
          </p:nvPr>
        </p:nvSpPr>
        <p:spPr>
          <a:xfrm>
            <a:off x="696913" y="332601"/>
            <a:ext cx="942566" cy="276999"/>
          </a:xfrm>
        </p:spPr>
        <p:txBody>
          <a:bodyPr/>
          <a:lstStyle/>
          <a:p>
            <a:pPr>
              <a:defRPr/>
            </a:pPr>
            <a:r>
              <a:rPr lang="en-US" altLang="zh-CN" dirty="0" smtClean="0"/>
              <a:t>July</a:t>
            </a:r>
            <a:r>
              <a:rPr lang="en-US" altLang="ja-JP" dirty="0" smtClean="0"/>
              <a:t> 201</a:t>
            </a:r>
            <a:r>
              <a:rPr lang="en-US" altLang="zh-CN" dirty="0" smtClean="0"/>
              <a:t>2</a:t>
            </a:r>
            <a:endParaRPr lang="en-US" altLang="ja-JP" dirty="0"/>
          </a:p>
        </p:txBody>
      </p:sp>
    </p:spTree>
    <p:extLst>
      <p:ext uri="{BB962C8B-B14F-4D97-AF65-F5344CB8AC3E}">
        <p14:creationId xmlns="" xmlns:p14="http://schemas.microsoft.com/office/powerpoint/2010/main" val="236476449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日付プレースホルダ 3"/>
          <p:cNvSpPr>
            <a:spLocks noGrp="1"/>
          </p:cNvSpPr>
          <p:nvPr>
            <p:ph type="dt" sz="quarter" idx="10"/>
          </p:nvPr>
        </p:nvSpPr>
        <p:spPr>
          <a:xfrm>
            <a:off x="696913" y="332601"/>
            <a:ext cx="942566" cy="276999"/>
          </a:xfrm>
          <a:noFill/>
        </p:spPr>
        <p:txBody>
          <a:bodyPr/>
          <a:lstStyle/>
          <a:p>
            <a:pPr>
              <a:defRPr/>
            </a:pPr>
            <a:r>
              <a:rPr lang="en-US" altLang="zh-CN" dirty="0" smtClean="0"/>
              <a:t>July</a:t>
            </a:r>
            <a:r>
              <a:rPr lang="en-US" altLang="ja-JP" dirty="0" smtClean="0"/>
              <a:t> 2012</a:t>
            </a:r>
          </a:p>
        </p:txBody>
      </p:sp>
      <p:sp>
        <p:nvSpPr>
          <p:cNvPr id="6147" name="スライド番号プレースホルダ 5"/>
          <p:cNvSpPr>
            <a:spLocks noGrp="1"/>
          </p:cNvSpPr>
          <p:nvPr>
            <p:ph type="sldNum" sz="quarter" idx="12"/>
          </p:nvPr>
        </p:nvSpPr>
        <p:spPr>
          <a:noFill/>
        </p:spPr>
        <p:txBody>
          <a:bodyPr/>
          <a:lstStyle/>
          <a:p>
            <a:r>
              <a:rPr lang="en-US" altLang="ja-JP" smtClean="0"/>
              <a:t>Slide </a:t>
            </a:r>
            <a:fld id="{C412BA04-F38A-4ADF-9DED-8047414DD716}" type="slidenum">
              <a:rPr lang="en-US" altLang="ja-JP" smtClean="0"/>
              <a:pPr/>
              <a:t>2</a:t>
            </a:fld>
            <a:endParaRPr lang="en-US" altLang="ja-JP" smtClean="0"/>
          </a:p>
        </p:txBody>
      </p:sp>
      <p:sp>
        <p:nvSpPr>
          <p:cNvPr id="6148" name="Rectangle 2"/>
          <p:cNvSpPr>
            <a:spLocks noGrp="1" noChangeArrowheads="1"/>
          </p:cNvSpPr>
          <p:nvPr>
            <p:ph type="title"/>
          </p:nvPr>
        </p:nvSpPr>
        <p:spPr/>
        <p:txBody>
          <a:bodyPr/>
          <a:lstStyle/>
          <a:p>
            <a:r>
              <a:rPr lang="en-US" altLang="ja-JP" smtClean="0">
                <a:ea typeface="MS PGothic" pitchFamily="34" charset="-128"/>
              </a:rPr>
              <a:t>Abstract</a:t>
            </a:r>
          </a:p>
        </p:txBody>
      </p:sp>
      <p:sp>
        <p:nvSpPr>
          <p:cNvPr id="6149" name="Rectangle 3"/>
          <p:cNvSpPr>
            <a:spLocks noGrp="1" noChangeArrowheads="1"/>
          </p:cNvSpPr>
          <p:nvPr>
            <p:ph type="body" idx="1"/>
          </p:nvPr>
        </p:nvSpPr>
        <p:spPr/>
        <p:txBody>
          <a:bodyPr/>
          <a:lstStyle/>
          <a:p>
            <a:r>
              <a:rPr lang="en-US" b="0" dirty="0" smtClean="0"/>
              <a:t>This </a:t>
            </a:r>
            <a:r>
              <a:rPr lang="en-US" b="0" dirty="0" smtClean="0"/>
              <a:t>contribution proposes a </a:t>
            </a:r>
            <a:r>
              <a:rPr lang="en-US" b="0" dirty="0" smtClean="0"/>
              <a:t>Fast authentication </a:t>
            </a:r>
            <a:r>
              <a:rPr lang="en-US" b="0" dirty="0" smtClean="0"/>
              <a:t>proposal for </a:t>
            </a:r>
            <a:r>
              <a:rPr lang="en-US" b="0" dirty="0" smtClean="0"/>
              <a:t>FILS</a:t>
            </a:r>
            <a:r>
              <a:rPr lang="en-US" b="0" dirty="0" smtClean="0"/>
              <a:t>. </a:t>
            </a:r>
            <a:r>
              <a:rPr lang="en-US" b="0" dirty="0" smtClean="0"/>
              <a:t>This proposal is based on EAP and mainly focuses on the message optimization of conventional authentication, association, EAP and 4 way handshake. </a:t>
            </a:r>
            <a:endParaRPr lang="en-US" b="0" dirty="0" smtClean="0"/>
          </a:p>
        </p:txBody>
      </p:sp>
      <p:sp>
        <p:nvSpPr>
          <p:cNvPr id="8" name="フッター プレースホルダ 4"/>
          <p:cNvSpPr>
            <a:spLocks noGrp="1"/>
          </p:cNvSpPr>
          <p:nvPr>
            <p:ph type="ftr" sz="quarter" idx="11"/>
          </p:nvPr>
        </p:nvSpPr>
        <p:spPr>
          <a:xfrm>
            <a:off x="7134886" y="6475413"/>
            <a:ext cx="1409039" cy="184666"/>
          </a:xfrm>
        </p:spPr>
        <p:txBody>
          <a:bodyPr/>
          <a:lstStyle/>
          <a:p>
            <a:pPr>
              <a:defRPr/>
            </a:pPr>
            <a:r>
              <a:rPr lang="en-US" altLang="ja-JP" dirty="0" err="1" smtClean="0"/>
              <a:t>Huawei</a:t>
            </a:r>
            <a:r>
              <a:rPr lang="en-US" altLang="ja-JP" dirty="0" smtClean="0"/>
              <a:t>, China Mobile</a:t>
            </a:r>
            <a:endParaRPr lang="en-US" altLang="ja-JP"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Conformance w/ </a:t>
            </a:r>
            <a:r>
              <a:rPr lang="en-US" dirty="0" err="1" smtClean="0"/>
              <a:t>TGai</a:t>
            </a:r>
            <a:r>
              <a:rPr lang="en-US" dirty="0" smtClean="0"/>
              <a:t> PAR &amp; 5C </a:t>
            </a:r>
            <a:endParaRPr lang="en-US" dirty="0"/>
          </a:p>
        </p:txBody>
      </p:sp>
      <p:sp>
        <p:nvSpPr>
          <p:cNvPr id="4" name="Datumsplatzhalter 3"/>
          <p:cNvSpPr>
            <a:spLocks noGrp="1"/>
          </p:cNvSpPr>
          <p:nvPr>
            <p:ph type="dt" sz="half" idx="10"/>
          </p:nvPr>
        </p:nvSpPr>
        <p:spPr>
          <a:xfrm>
            <a:off x="696913" y="332601"/>
            <a:ext cx="942566" cy="276999"/>
          </a:xfrm>
        </p:spPr>
        <p:txBody>
          <a:bodyPr/>
          <a:lstStyle/>
          <a:p>
            <a:pPr>
              <a:defRPr/>
            </a:pPr>
            <a:r>
              <a:rPr lang="en-US" altLang="zh-CN" dirty="0" smtClean="0"/>
              <a:t>July</a:t>
            </a:r>
            <a:r>
              <a:rPr lang="en-US" altLang="ja-JP" dirty="0" smtClean="0"/>
              <a:t> 201</a:t>
            </a:r>
            <a:r>
              <a:rPr lang="en-US" altLang="zh-CN" dirty="0" smtClean="0"/>
              <a:t>2</a:t>
            </a:r>
            <a:endParaRPr lang="en-US" altLang="ja-JP" dirty="0" smtClean="0"/>
          </a:p>
        </p:txBody>
      </p:sp>
      <p:sp>
        <p:nvSpPr>
          <p:cNvPr id="5" name="Fußzeilenplatzhalter 4"/>
          <p:cNvSpPr>
            <a:spLocks noGrp="1"/>
          </p:cNvSpPr>
          <p:nvPr>
            <p:ph type="ftr" sz="quarter" idx="11"/>
          </p:nvPr>
        </p:nvSpPr>
        <p:spPr>
          <a:xfrm>
            <a:off x="7134886" y="6475413"/>
            <a:ext cx="1409039" cy="184666"/>
          </a:xfrm>
        </p:spPr>
        <p:txBody>
          <a:bodyPr/>
          <a:lstStyle/>
          <a:p>
            <a:pPr>
              <a:defRPr/>
            </a:pPr>
            <a:r>
              <a:rPr lang="en-US" altLang="ja-JP" dirty="0" err="1" smtClean="0"/>
              <a:t>Huawei</a:t>
            </a:r>
            <a:r>
              <a:rPr lang="en-US" altLang="ja-JP" dirty="0" smtClean="0"/>
              <a:t>, China Mobile</a:t>
            </a:r>
            <a:endParaRPr lang="en-US" altLang="ja-JP" dirty="0"/>
          </a:p>
        </p:txBody>
      </p:sp>
      <p:sp>
        <p:nvSpPr>
          <p:cNvPr id="6" name="Foliennummernplatzhalter 5"/>
          <p:cNvSpPr>
            <a:spLocks noGrp="1"/>
          </p:cNvSpPr>
          <p:nvPr>
            <p:ph type="sldNum" sz="quarter" idx="12"/>
          </p:nvPr>
        </p:nvSpPr>
        <p:spPr/>
        <p:txBody>
          <a:bodyPr/>
          <a:lstStyle/>
          <a:p>
            <a:r>
              <a:rPr lang="en-US" altLang="ja-JP" smtClean="0"/>
              <a:t>Slide </a:t>
            </a:r>
            <a:fld id="{31E72FFA-50B6-BE49-9796-CC7F59AABF37}" type="slidenum">
              <a:rPr lang="en-US" altLang="ja-JP" smtClean="0"/>
              <a:pPr/>
              <a:t>3</a:t>
            </a:fld>
            <a:endParaRPr lang="en-US" altLang="ja-JP"/>
          </a:p>
        </p:txBody>
      </p:sp>
      <p:graphicFrame>
        <p:nvGraphicFramePr>
          <p:cNvPr id="7" name="Tabelle 6"/>
          <p:cNvGraphicFramePr>
            <a:graphicFrameLocks noGrp="1"/>
          </p:cNvGraphicFramePr>
          <p:nvPr/>
        </p:nvGraphicFramePr>
        <p:xfrm>
          <a:off x="762000" y="1905000"/>
          <a:ext cx="7696200" cy="3317240"/>
        </p:xfrm>
        <a:graphic>
          <a:graphicData uri="http://schemas.openxmlformats.org/drawingml/2006/table">
            <a:tbl>
              <a:tblPr firstRow="1" bandRow="1">
                <a:tableStyleId>{5C22544A-7EE6-4342-B048-85BDC9FD1C3A}</a:tableStyleId>
              </a:tblPr>
              <a:tblGrid>
                <a:gridCol w="5791200"/>
                <a:gridCol w="1905000"/>
              </a:tblGrid>
              <a:tr h="370840">
                <a:tc>
                  <a:txBody>
                    <a:bodyPr/>
                    <a:lstStyle/>
                    <a:p>
                      <a:r>
                        <a:rPr lang="en-US" sz="1400" dirty="0" smtClean="0"/>
                        <a:t>Conformance Question</a:t>
                      </a:r>
                      <a:endParaRPr lang="en-US" sz="1400" dirty="0"/>
                    </a:p>
                  </a:txBody>
                  <a:tcPr/>
                </a:tc>
                <a:tc>
                  <a:txBody>
                    <a:bodyPr/>
                    <a:lstStyle/>
                    <a:p>
                      <a:r>
                        <a:rPr lang="en-US" sz="1400" dirty="0" smtClean="0"/>
                        <a:t>Response</a:t>
                      </a:r>
                      <a:endParaRPr lang="en-US" sz="1400" dirty="0"/>
                    </a:p>
                  </a:txBody>
                  <a:tcPr/>
                </a:tc>
              </a:tr>
              <a:tr h="370840">
                <a:tc>
                  <a:txBody>
                    <a:bodyPr/>
                    <a:lstStyle/>
                    <a:p>
                      <a:r>
                        <a:rPr lang="en-US" sz="1400" dirty="0" smtClean="0"/>
                        <a:t>Does the proposal</a:t>
                      </a:r>
                      <a:r>
                        <a:rPr lang="en-US" sz="1400" baseline="0" dirty="0" smtClean="0"/>
                        <a:t> </a:t>
                      </a:r>
                      <a:r>
                        <a:rPr lang="en-US" sz="1400" dirty="0" smtClean="0"/>
                        <a:t>degrade the security offered by Robust Security Network Association (RSNA) already defined in 802.11?</a:t>
                      </a:r>
                      <a:endParaRPr lang="en-US" sz="1400" dirty="0"/>
                    </a:p>
                  </a:txBody>
                  <a:tcPr/>
                </a:tc>
                <a:tc>
                  <a:txBody>
                    <a:bodyPr/>
                    <a:lstStyle/>
                    <a:p>
                      <a:r>
                        <a:rPr lang="en-US" sz="1400" dirty="0" smtClean="0"/>
                        <a:t>No</a:t>
                      </a:r>
                      <a:endParaRPr lang="en-US" sz="1400" dirty="0"/>
                    </a:p>
                  </a:txBody>
                  <a:tcPr/>
                </a:tc>
              </a:tr>
              <a:tr h="370840">
                <a:tc>
                  <a:txBody>
                    <a:bodyPr/>
                    <a:lstStyle/>
                    <a:p>
                      <a:r>
                        <a:rPr lang="en-US" sz="1400" dirty="0" smtClean="0"/>
                        <a:t>Does the proposal change the MAC SAP interface?</a:t>
                      </a:r>
                      <a:endParaRPr lang="en-US" sz="1400" dirty="0"/>
                    </a:p>
                  </a:txBody>
                  <a:tcPr/>
                </a:tc>
                <a:tc>
                  <a:txBody>
                    <a:bodyPr/>
                    <a:lstStyle/>
                    <a:p>
                      <a:r>
                        <a:rPr lang="en-US" sz="1400" b="0" smtClean="0">
                          <a:solidFill>
                            <a:schemeClr val="tx1"/>
                          </a:solidFill>
                        </a:rPr>
                        <a:t>No</a:t>
                      </a:r>
                      <a:endParaRPr lang="en-US" sz="1400" b="0" dirty="0">
                        <a:solidFill>
                          <a:schemeClr val="tx1"/>
                        </a:solidFill>
                      </a:endParaRPr>
                    </a:p>
                  </a:txBody>
                  <a:tcPr/>
                </a:tc>
              </a:tr>
              <a:tr h="370840">
                <a:tc>
                  <a:txBody>
                    <a:bodyPr/>
                    <a:lstStyle/>
                    <a:p>
                      <a:r>
                        <a:rPr lang="en-US" sz="1400" dirty="0" smtClean="0"/>
                        <a:t>Does the proposal</a:t>
                      </a:r>
                      <a:r>
                        <a:rPr lang="en-US" sz="1400" baseline="0" dirty="0" smtClean="0"/>
                        <a:t> require or introduce a change to the 802.1 architecture?</a:t>
                      </a:r>
                      <a:endParaRPr lang="en-US" sz="1400" dirty="0"/>
                    </a:p>
                  </a:txBody>
                  <a:tcPr/>
                </a:tc>
                <a:tc>
                  <a:txBody>
                    <a:bodyPr/>
                    <a:lstStyle/>
                    <a:p>
                      <a:r>
                        <a:rPr lang="en-US" sz="1400" b="0" dirty="0" smtClean="0">
                          <a:solidFill>
                            <a:schemeClr val="tx1"/>
                          </a:solidFill>
                        </a:rPr>
                        <a:t>No</a:t>
                      </a:r>
                      <a:endParaRPr lang="en-US" sz="1400" b="0" dirty="0">
                        <a:solidFill>
                          <a:schemeClr val="tx1"/>
                        </a:solidFill>
                      </a:endParaRPr>
                    </a:p>
                  </a:txBody>
                  <a:tcPr/>
                </a:tc>
              </a:tr>
              <a:tr h="370840">
                <a:tc>
                  <a:txBody>
                    <a:bodyPr/>
                    <a:lstStyle/>
                    <a:p>
                      <a:r>
                        <a:rPr lang="en-US" sz="1400" dirty="0" smtClean="0"/>
                        <a:t>Does the proposal</a:t>
                      </a:r>
                      <a:r>
                        <a:rPr lang="en-US" sz="1400" baseline="0" dirty="0" smtClean="0"/>
                        <a:t> introduce a change in the channel access mechanism?</a:t>
                      </a:r>
                      <a:endParaRPr lang="en-US" sz="1400" dirty="0"/>
                    </a:p>
                  </a:txBody>
                  <a:tcPr/>
                </a:tc>
                <a:tc>
                  <a:txBody>
                    <a:bodyPr/>
                    <a:lstStyle/>
                    <a:p>
                      <a:r>
                        <a:rPr lang="en-US" sz="1400" dirty="0" smtClean="0"/>
                        <a:t>No</a:t>
                      </a:r>
                      <a:endParaRPr lang="en-US" sz="1400" dirty="0"/>
                    </a:p>
                  </a:txBody>
                  <a:tcPr/>
                </a:tc>
              </a:tr>
              <a:tr h="370840">
                <a:tc>
                  <a:txBody>
                    <a:bodyPr/>
                    <a:lstStyle/>
                    <a:p>
                      <a:r>
                        <a:rPr lang="en-US" sz="1400" dirty="0" smtClean="0"/>
                        <a:t>Does the proposal introduce a change in the PHY?</a:t>
                      </a:r>
                      <a:endParaRPr lang="en-US" sz="1400" dirty="0"/>
                    </a:p>
                  </a:txBody>
                  <a:tcPr/>
                </a:tc>
                <a:tc>
                  <a:txBody>
                    <a:bodyPr/>
                    <a:lstStyle/>
                    <a:p>
                      <a:r>
                        <a:rPr lang="en-US" sz="1400" dirty="0" smtClean="0"/>
                        <a:t>No</a:t>
                      </a:r>
                      <a:endParaRPr lang="en-US" sz="1400" dirty="0"/>
                    </a:p>
                  </a:txBody>
                  <a:tcPr/>
                </a:tc>
              </a:tr>
              <a:tr h="370840">
                <a:tc>
                  <a:txBody>
                    <a:bodyPr/>
                    <a:lstStyle/>
                    <a:p>
                      <a:r>
                        <a:rPr lang="en-US" sz="1400" dirty="0" smtClean="0"/>
                        <a:t>Which of the following link set-up phases is addressed by the proposal?</a:t>
                      </a:r>
                    </a:p>
                    <a:p>
                      <a:r>
                        <a:rPr lang="en-US" sz="1400" dirty="0" smtClean="0"/>
                        <a:t>(1) AP Discovery (2) Network Discovery (3) Link (re-)establishment</a:t>
                      </a:r>
                      <a:r>
                        <a:rPr lang="en-US" sz="1400" baseline="0" dirty="0" smtClean="0"/>
                        <a:t> / exchange of security related messages (4) Higher layer aspects, e.g. IP address assignment</a:t>
                      </a:r>
                      <a:endParaRPr lang="en-US" sz="1400" dirty="0"/>
                    </a:p>
                  </a:txBody>
                  <a:tcPr/>
                </a:tc>
                <a:tc>
                  <a:txBody>
                    <a:bodyPr/>
                    <a:lstStyle/>
                    <a:p>
                      <a:r>
                        <a:rPr lang="en-US" sz="1400" dirty="0" smtClean="0"/>
                        <a:t>3, 4</a:t>
                      </a:r>
                      <a:endParaRPr lang="en-US" sz="1400" dirty="0"/>
                    </a:p>
                  </a:txBody>
                  <a:tcPr/>
                </a:tc>
              </a:tr>
            </a:tbl>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Background</a:t>
            </a:r>
            <a:endParaRPr lang="en-US" dirty="0"/>
          </a:p>
        </p:txBody>
      </p:sp>
      <p:sp>
        <p:nvSpPr>
          <p:cNvPr id="3" name="Content Placeholder 2"/>
          <p:cNvSpPr>
            <a:spLocks noGrp="1"/>
          </p:cNvSpPr>
          <p:nvPr>
            <p:ph idx="1"/>
          </p:nvPr>
        </p:nvSpPr>
        <p:spPr>
          <a:xfrm>
            <a:off x="533400" y="1905000"/>
            <a:ext cx="8153400" cy="4191000"/>
          </a:xfrm>
        </p:spPr>
        <p:txBody>
          <a:bodyPr/>
          <a:lstStyle/>
          <a:p>
            <a:r>
              <a:rPr lang="en-US" b="0" dirty="0" smtClean="0"/>
              <a:t>This contribution is based on 1047r6 and updated based on discussion on</a:t>
            </a:r>
            <a:r>
              <a:rPr lang="en-US" b="0" dirty="0" smtClean="0"/>
              <a:t>1160r9, which </a:t>
            </a:r>
            <a:r>
              <a:rPr lang="en-US" b="0" dirty="0" smtClean="0"/>
              <a:t>merged with 1047 and </a:t>
            </a:r>
            <a:r>
              <a:rPr lang="en-US" b="0" dirty="0" smtClean="0"/>
              <a:t> proposes </a:t>
            </a:r>
            <a:r>
              <a:rPr lang="en-US" b="0" dirty="0" smtClean="0"/>
              <a:t>fast authentication for FILS using EAP/EAP-RP</a:t>
            </a:r>
            <a:r>
              <a:rPr lang="zh-CN" altLang="en-US" b="0" dirty="0" smtClean="0"/>
              <a:t>；</a:t>
            </a:r>
            <a:endParaRPr lang="en-US" b="0" dirty="0" smtClean="0"/>
          </a:p>
          <a:p>
            <a:r>
              <a:rPr lang="en-US" b="0" dirty="0" smtClean="0"/>
              <a:t>This contribution focuses on the optimization of message flows of conventional full EAP authentication and association, providing detailed explain of implementation problem received per discussion on 1160r9.</a:t>
            </a:r>
          </a:p>
          <a:p>
            <a:r>
              <a:rPr lang="en-US" b="0" dirty="0" smtClean="0"/>
              <a:t>Comments on this contribution can be updated into 1160r10.</a:t>
            </a:r>
            <a:endParaRPr lang="en-US" b="0" dirty="0" smtClean="0"/>
          </a:p>
        </p:txBody>
      </p:sp>
      <p:sp>
        <p:nvSpPr>
          <p:cNvPr id="4" name="Date Placeholder 3"/>
          <p:cNvSpPr>
            <a:spLocks noGrp="1"/>
          </p:cNvSpPr>
          <p:nvPr>
            <p:ph type="dt" sz="half" idx="10"/>
          </p:nvPr>
        </p:nvSpPr>
        <p:spPr>
          <a:xfrm>
            <a:off x="696913" y="332601"/>
            <a:ext cx="942566" cy="276999"/>
          </a:xfrm>
        </p:spPr>
        <p:txBody>
          <a:bodyPr/>
          <a:lstStyle/>
          <a:p>
            <a:pPr>
              <a:defRPr/>
            </a:pPr>
            <a:r>
              <a:rPr lang="en-US" altLang="zh-CN" dirty="0" smtClean="0"/>
              <a:t>July</a:t>
            </a:r>
            <a:r>
              <a:rPr lang="en-US" altLang="ja-JP" dirty="0" smtClean="0"/>
              <a:t> 201</a:t>
            </a:r>
            <a:r>
              <a:rPr lang="en-US" altLang="zh-CN" dirty="0" smtClean="0"/>
              <a:t>2</a:t>
            </a:r>
            <a:endParaRPr lang="en-US" altLang="ja-JP" dirty="0"/>
          </a:p>
        </p:txBody>
      </p:sp>
      <p:sp>
        <p:nvSpPr>
          <p:cNvPr id="5" name="Footer Placeholder 4"/>
          <p:cNvSpPr>
            <a:spLocks noGrp="1"/>
          </p:cNvSpPr>
          <p:nvPr>
            <p:ph type="ftr" sz="quarter" idx="11"/>
          </p:nvPr>
        </p:nvSpPr>
        <p:spPr>
          <a:xfrm>
            <a:off x="7134820" y="6475413"/>
            <a:ext cx="1409105" cy="369332"/>
          </a:xfrm>
        </p:spPr>
        <p:txBody>
          <a:bodyPr/>
          <a:lstStyle/>
          <a:p>
            <a:pPr>
              <a:defRPr/>
            </a:pPr>
            <a:r>
              <a:rPr lang="en-US" altLang="ja-JP" dirty="0" err="1" smtClean="0"/>
              <a:t>Huawei</a:t>
            </a:r>
            <a:r>
              <a:rPr lang="en-US" altLang="ja-JP" dirty="0" smtClean="0"/>
              <a:t>, China Mobile</a:t>
            </a:r>
          </a:p>
          <a:p>
            <a:pPr>
              <a:defRPr/>
            </a:pPr>
            <a:endParaRPr lang="en-US" altLang="ja-JP" dirty="0"/>
          </a:p>
        </p:txBody>
      </p:sp>
      <p:sp>
        <p:nvSpPr>
          <p:cNvPr id="6" name="Slide Number Placeholder 5"/>
          <p:cNvSpPr>
            <a:spLocks noGrp="1"/>
          </p:cNvSpPr>
          <p:nvPr>
            <p:ph type="sldNum" sz="quarter" idx="12"/>
          </p:nvPr>
        </p:nvSpPr>
        <p:spPr/>
        <p:txBody>
          <a:bodyPr/>
          <a:lstStyle/>
          <a:p>
            <a:pPr>
              <a:defRPr/>
            </a:pPr>
            <a:r>
              <a:rPr lang="en-US" altLang="ja-JP" smtClean="0"/>
              <a:t>Slide </a:t>
            </a:r>
            <a:fld id="{F849415C-ECDB-492C-B7EB-181F05134429}" type="slidenum">
              <a:rPr lang="en-US" altLang="ja-JP" smtClean="0"/>
              <a:pPr>
                <a:defRPr/>
              </a:pPr>
              <a:t>4</a:t>
            </a:fld>
            <a:endParaRPr lang="en-US" altLang="ja-JP"/>
          </a:p>
        </p:txBody>
      </p:sp>
    </p:spTree>
    <p:extLst>
      <p:ext uri="{BB962C8B-B14F-4D97-AF65-F5344CB8AC3E}">
        <p14:creationId xmlns="" xmlns:p14="http://schemas.microsoft.com/office/powerpoint/2010/main" val="260843068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页脚占位符 4"/>
          <p:cNvSpPr>
            <a:spLocks noGrp="1"/>
          </p:cNvSpPr>
          <p:nvPr>
            <p:ph type="ftr" sz="quarter" idx="11"/>
          </p:nvPr>
        </p:nvSpPr>
        <p:spPr>
          <a:xfrm>
            <a:off x="7134820" y="6475413"/>
            <a:ext cx="1409105" cy="230187"/>
          </a:xfrm>
        </p:spPr>
        <p:txBody>
          <a:bodyPr/>
          <a:lstStyle/>
          <a:p>
            <a:pPr>
              <a:defRPr/>
            </a:pPr>
            <a:r>
              <a:rPr lang="en-US" altLang="ja-JP" dirty="0" err="1" smtClean="0"/>
              <a:t>Huawei</a:t>
            </a:r>
            <a:r>
              <a:rPr lang="en-US" altLang="ja-JP" dirty="0" smtClean="0"/>
              <a:t>, China Mobile</a:t>
            </a:r>
          </a:p>
          <a:p>
            <a:pPr>
              <a:defRPr/>
            </a:pPr>
            <a:endParaRPr lang="en-US" altLang="ja-JP" dirty="0"/>
          </a:p>
        </p:txBody>
      </p:sp>
      <p:sp>
        <p:nvSpPr>
          <p:cNvPr id="6" name="灯片编号占位符 5"/>
          <p:cNvSpPr>
            <a:spLocks noGrp="1"/>
          </p:cNvSpPr>
          <p:nvPr>
            <p:ph type="sldNum" sz="quarter" idx="12"/>
          </p:nvPr>
        </p:nvSpPr>
        <p:spPr/>
        <p:txBody>
          <a:bodyPr/>
          <a:lstStyle/>
          <a:p>
            <a:pPr>
              <a:defRPr/>
            </a:pPr>
            <a:r>
              <a:rPr lang="en-US" altLang="ja-JP" smtClean="0"/>
              <a:t>Slide </a:t>
            </a:r>
            <a:fld id="{F849415C-ECDB-492C-B7EB-181F05134429}" type="slidenum">
              <a:rPr lang="en-US" altLang="ja-JP" smtClean="0"/>
              <a:pPr>
                <a:defRPr/>
              </a:pPr>
              <a:t>5</a:t>
            </a:fld>
            <a:endParaRPr lang="en-US" altLang="ja-JP"/>
          </a:p>
        </p:txBody>
      </p:sp>
      <p:sp>
        <p:nvSpPr>
          <p:cNvPr id="8" name="Title 1"/>
          <p:cNvSpPr>
            <a:spLocks noGrp="1"/>
          </p:cNvSpPr>
          <p:nvPr>
            <p:ph type="title"/>
          </p:nvPr>
        </p:nvSpPr>
        <p:spPr>
          <a:xfrm>
            <a:off x="152400" y="533400"/>
            <a:ext cx="8610600" cy="457200"/>
          </a:xfrm>
        </p:spPr>
        <p:txBody>
          <a:bodyPr/>
          <a:lstStyle/>
          <a:p>
            <a:r>
              <a:rPr lang="en-US" altLang="zh-CN" sz="2400" dirty="0" smtClean="0"/>
              <a:t>Conventional initial </a:t>
            </a:r>
            <a:r>
              <a:rPr lang="en-US" altLang="zh-CN" sz="2400" dirty="0" smtClean="0"/>
              <a:t>link setup</a:t>
            </a:r>
            <a:endParaRPr lang="en-US" sz="2400" dirty="0"/>
          </a:p>
        </p:txBody>
      </p:sp>
      <p:pic>
        <p:nvPicPr>
          <p:cNvPr id="187395" name="Picture 3"/>
          <p:cNvPicPr>
            <a:picLocks noChangeAspect="1" noChangeArrowheads="1"/>
          </p:cNvPicPr>
          <p:nvPr/>
        </p:nvPicPr>
        <p:blipFill>
          <a:blip r:embed="rId3"/>
          <a:srcRect/>
          <a:stretch>
            <a:fillRect/>
          </a:stretch>
        </p:blipFill>
        <p:spPr bwMode="auto">
          <a:xfrm>
            <a:off x="228600" y="1066800"/>
            <a:ext cx="5669691" cy="5291138"/>
          </a:xfrm>
          <a:prstGeom prst="rect">
            <a:avLst/>
          </a:prstGeom>
          <a:noFill/>
          <a:ln w="9525">
            <a:noFill/>
            <a:miter lim="800000"/>
            <a:headEnd/>
            <a:tailEnd/>
          </a:ln>
        </p:spPr>
      </p:pic>
      <p:sp>
        <p:nvSpPr>
          <p:cNvPr id="12" name="Date Placeholder 3"/>
          <p:cNvSpPr>
            <a:spLocks noGrp="1"/>
          </p:cNvSpPr>
          <p:nvPr>
            <p:ph type="dt" sz="half" idx="10"/>
          </p:nvPr>
        </p:nvSpPr>
        <p:spPr>
          <a:xfrm>
            <a:off x="696913" y="332601"/>
            <a:ext cx="942566" cy="276999"/>
          </a:xfrm>
        </p:spPr>
        <p:txBody>
          <a:bodyPr/>
          <a:lstStyle/>
          <a:p>
            <a:pPr>
              <a:defRPr/>
            </a:pPr>
            <a:r>
              <a:rPr lang="en-US" altLang="zh-CN" dirty="0" smtClean="0"/>
              <a:t>July</a:t>
            </a:r>
            <a:r>
              <a:rPr lang="en-US" altLang="ja-JP" dirty="0" smtClean="0"/>
              <a:t> 201</a:t>
            </a:r>
            <a:r>
              <a:rPr lang="en-US" altLang="zh-CN" dirty="0" smtClean="0"/>
              <a:t>2</a:t>
            </a:r>
            <a:endParaRPr lang="en-US" altLang="ja-JP" dirty="0"/>
          </a:p>
        </p:txBody>
      </p:sp>
      <p:sp>
        <p:nvSpPr>
          <p:cNvPr id="13" name="圆角矩形 12"/>
          <p:cNvSpPr/>
          <p:nvPr/>
        </p:nvSpPr>
        <p:spPr bwMode="auto">
          <a:xfrm>
            <a:off x="533400" y="1600200"/>
            <a:ext cx="2743200" cy="228600"/>
          </a:xfrm>
          <a:prstGeom prst="roundRect">
            <a:avLst/>
          </a:prstGeom>
          <a:noFill/>
          <a:ln w="25400" cap="flat" cmpd="sng" algn="ctr">
            <a:solidFill>
              <a:schemeClr val="accent1">
                <a:lumMod val="60000"/>
                <a:lumOff val="40000"/>
              </a:schemeClr>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a:ln>
                <a:noFill/>
              </a:ln>
              <a:solidFill>
                <a:schemeClr val="tx1"/>
              </a:solidFill>
              <a:effectLst/>
              <a:latin typeface="Times New Roman" charset="0"/>
            </a:endParaRPr>
          </a:p>
        </p:txBody>
      </p:sp>
      <p:sp>
        <p:nvSpPr>
          <p:cNvPr id="14" name="矩形标注 13"/>
          <p:cNvSpPr/>
          <p:nvPr/>
        </p:nvSpPr>
        <p:spPr bwMode="auto">
          <a:xfrm>
            <a:off x="4953000" y="1066800"/>
            <a:ext cx="3962400" cy="762000"/>
          </a:xfrm>
          <a:prstGeom prst="wedgeRectCallout">
            <a:avLst>
              <a:gd name="adj1" fmla="val -93344"/>
              <a:gd name="adj2" fmla="val 41570"/>
            </a:avLst>
          </a:prstGeom>
          <a:solidFill>
            <a:schemeClr val="accent1">
              <a:alpha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chemeClr val="tx1"/>
                </a:solidFill>
                <a:effectLst/>
                <a:latin typeface="Times New Roman" charset="0"/>
              </a:rPr>
              <a:t>Authentication frames can be omitted </a:t>
            </a:r>
            <a:r>
              <a:rPr kumimoji="0" lang="en-US" altLang="zh-CN" sz="1400" b="0" i="0" u="none" strike="noStrike" cap="none" normalizeH="0" baseline="0" dirty="0" smtClean="0">
                <a:ln>
                  <a:noFill/>
                </a:ln>
                <a:solidFill>
                  <a:schemeClr val="tx1"/>
                </a:solidFill>
                <a:effectLst/>
                <a:latin typeface="Times New Roman" charset="0"/>
              </a:rPr>
              <a:t>as these</a:t>
            </a:r>
            <a:r>
              <a:rPr kumimoji="0" lang="en-US" altLang="zh-CN" sz="1400" b="0" i="0" u="none" strike="noStrike" cap="none" normalizeH="0" dirty="0" smtClean="0">
                <a:ln>
                  <a:noFill/>
                </a:ln>
                <a:solidFill>
                  <a:schemeClr val="tx1"/>
                </a:solidFill>
                <a:effectLst/>
                <a:latin typeface="Times New Roman" charset="0"/>
              </a:rPr>
              <a:t> two messages do nothing in the flow</a:t>
            </a:r>
            <a:r>
              <a:rPr kumimoji="0" lang="en-US" altLang="zh-CN" sz="1400" b="0" i="0" u="none" strike="noStrike" cap="none" normalizeH="0" baseline="0" dirty="0" smtClean="0">
                <a:ln>
                  <a:noFill/>
                </a:ln>
                <a:solidFill>
                  <a:schemeClr val="tx1"/>
                </a:solidFill>
                <a:effectLst/>
                <a:latin typeface="Times New Roman" charset="0"/>
              </a:rPr>
              <a:t>. But it would be good to start authentication</a:t>
            </a:r>
            <a:r>
              <a:rPr kumimoji="0" lang="en-US" altLang="zh-CN" sz="1400" b="0" i="0" u="none" strike="noStrike" cap="none" normalizeH="0" dirty="0" smtClean="0">
                <a:ln>
                  <a:noFill/>
                </a:ln>
                <a:solidFill>
                  <a:schemeClr val="tx1"/>
                </a:solidFill>
                <a:effectLst/>
                <a:latin typeface="Times New Roman" charset="0"/>
              </a:rPr>
              <a:t> for the state machine</a:t>
            </a:r>
            <a:r>
              <a:rPr kumimoji="0" lang="en-US" altLang="zh-CN" sz="1400" b="0" i="0" u="none" strike="noStrike" cap="none" normalizeH="0" baseline="0" dirty="0" smtClean="0">
                <a:ln>
                  <a:noFill/>
                </a:ln>
                <a:solidFill>
                  <a:schemeClr val="tx1"/>
                </a:solidFill>
                <a:effectLst/>
                <a:latin typeface="Times New Roman" charset="0"/>
              </a:rPr>
              <a:t> </a:t>
            </a:r>
            <a:endParaRPr kumimoji="0" lang="zh-CN" altLang="en-US" sz="1400" b="0" i="0" u="none" strike="noStrike" cap="none" normalizeH="0" baseline="0" dirty="0">
              <a:ln>
                <a:noFill/>
              </a:ln>
              <a:solidFill>
                <a:schemeClr val="tx1"/>
              </a:solidFill>
              <a:effectLst/>
              <a:latin typeface="Times New Roman" charset="0"/>
            </a:endParaRPr>
          </a:p>
        </p:txBody>
      </p:sp>
      <p:sp>
        <p:nvSpPr>
          <p:cNvPr id="15" name="圆角矩形 14"/>
          <p:cNvSpPr/>
          <p:nvPr/>
        </p:nvSpPr>
        <p:spPr bwMode="auto">
          <a:xfrm>
            <a:off x="1752600" y="1828800"/>
            <a:ext cx="1219200" cy="228600"/>
          </a:xfrm>
          <a:prstGeom prst="roundRect">
            <a:avLst/>
          </a:prstGeom>
          <a:noFill/>
          <a:ln w="25400" cap="flat" cmpd="sng" algn="ctr">
            <a:solidFill>
              <a:schemeClr val="accent1">
                <a:lumMod val="60000"/>
                <a:lumOff val="40000"/>
              </a:schemeClr>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a:ln>
                <a:noFill/>
              </a:ln>
              <a:solidFill>
                <a:schemeClr val="tx1"/>
              </a:solidFill>
              <a:effectLst/>
              <a:latin typeface="Times New Roman" charset="0"/>
            </a:endParaRPr>
          </a:p>
        </p:txBody>
      </p:sp>
      <p:sp>
        <p:nvSpPr>
          <p:cNvPr id="16" name="矩形标注 15"/>
          <p:cNvSpPr/>
          <p:nvPr/>
        </p:nvSpPr>
        <p:spPr bwMode="auto">
          <a:xfrm>
            <a:off x="4953000" y="1905000"/>
            <a:ext cx="3962400" cy="685800"/>
          </a:xfrm>
          <a:prstGeom prst="wedgeRectCallout">
            <a:avLst>
              <a:gd name="adj1" fmla="val -100971"/>
              <a:gd name="adj2" fmla="val -51522"/>
            </a:avLst>
          </a:prstGeom>
          <a:solidFill>
            <a:schemeClr val="accent1">
              <a:alpha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chemeClr val="tx1"/>
                </a:solidFill>
                <a:effectLst/>
                <a:latin typeface="Times New Roman" charset="0"/>
              </a:rPr>
              <a:t>The AKM </a:t>
            </a:r>
            <a:r>
              <a:rPr kumimoji="0" lang="en-US" altLang="zh-CN" sz="1400" b="0" i="0" u="none" strike="noStrike" cap="none" normalizeH="0" baseline="0" dirty="0" err="1" smtClean="0">
                <a:ln>
                  <a:noFill/>
                </a:ln>
                <a:solidFill>
                  <a:schemeClr val="tx1"/>
                </a:solidFill>
                <a:effectLst/>
                <a:latin typeface="Times New Roman" charset="0"/>
              </a:rPr>
              <a:t>SuitType</a:t>
            </a:r>
            <a:r>
              <a:rPr kumimoji="0" lang="en-US" altLang="zh-CN" sz="1400" b="0" i="0" u="none" strike="noStrike" cap="none" normalizeH="0" baseline="0" dirty="0" smtClean="0">
                <a:ln>
                  <a:noFill/>
                </a:ln>
                <a:solidFill>
                  <a:schemeClr val="tx1"/>
                </a:solidFill>
                <a:effectLst/>
                <a:latin typeface="Times New Roman" charset="0"/>
              </a:rPr>
              <a:t> in Association Request frame indicates that whether</a:t>
            </a:r>
            <a:r>
              <a:rPr lang="en-US" altLang="zh-CN" sz="1400" dirty="0" smtClean="0">
                <a:latin typeface="Times New Roman" charset="0"/>
              </a:rPr>
              <a:t> a </a:t>
            </a:r>
            <a:r>
              <a:rPr kumimoji="0" lang="en-US" altLang="zh-CN" sz="1400" b="0" i="0" u="none" strike="noStrike" cap="none" normalizeH="0" baseline="0" dirty="0" smtClean="0">
                <a:ln>
                  <a:noFill/>
                </a:ln>
                <a:solidFill>
                  <a:schemeClr val="tx1"/>
                </a:solidFill>
                <a:effectLst/>
                <a:latin typeface="Times New Roman" charset="0"/>
              </a:rPr>
              <a:t>802.1x authentication will be called.</a:t>
            </a:r>
            <a:endParaRPr kumimoji="0" lang="zh-CN" altLang="en-US" sz="1400" b="0" i="0" u="none" strike="noStrike" cap="none" normalizeH="0" baseline="0" dirty="0">
              <a:ln>
                <a:noFill/>
              </a:ln>
              <a:solidFill>
                <a:schemeClr val="tx1"/>
              </a:solidFill>
              <a:effectLst/>
              <a:latin typeface="Times New Roman" charset="0"/>
            </a:endParaRPr>
          </a:p>
        </p:txBody>
      </p:sp>
      <p:sp>
        <p:nvSpPr>
          <p:cNvPr id="11" name="圆角矩形 10"/>
          <p:cNvSpPr/>
          <p:nvPr/>
        </p:nvSpPr>
        <p:spPr bwMode="auto">
          <a:xfrm>
            <a:off x="533400" y="2438400"/>
            <a:ext cx="2590800" cy="457200"/>
          </a:xfrm>
          <a:prstGeom prst="roundRect">
            <a:avLst/>
          </a:prstGeom>
          <a:noFill/>
          <a:ln w="25400" cap="flat" cmpd="sng" algn="ctr">
            <a:solidFill>
              <a:schemeClr val="accent1">
                <a:lumMod val="60000"/>
                <a:lumOff val="40000"/>
              </a:schemeClr>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a:ln>
                <a:noFill/>
              </a:ln>
              <a:solidFill>
                <a:schemeClr val="tx1"/>
              </a:solidFill>
              <a:effectLst/>
              <a:latin typeface="Times New Roman" charset="0"/>
            </a:endParaRPr>
          </a:p>
        </p:txBody>
      </p:sp>
      <p:sp>
        <p:nvSpPr>
          <p:cNvPr id="17" name="矩形标注 16"/>
          <p:cNvSpPr/>
          <p:nvPr/>
        </p:nvSpPr>
        <p:spPr bwMode="auto">
          <a:xfrm>
            <a:off x="4953000" y="2667000"/>
            <a:ext cx="3962400" cy="914400"/>
          </a:xfrm>
          <a:prstGeom prst="wedgeRectCallout">
            <a:avLst>
              <a:gd name="adj1" fmla="val -96152"/>
              <a:gd name="adj2" fmla="val -52401"/>
            </a:avLst>
          </a:prstGeom>
          <a:solidFill>
            <a:schemeClr val="accent1">
              <a:alpha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chemeClr val="tx1"/>
                </a:solidFill>
                <a:effectLst/>
                <a:latin typeface="Times New Roman" charset="0"/>
              </a:rPr>
              <a:t>According to IEEE 802.1x and RFC 3748, the EAP-Request/Identity and EAP-Response/Identity</a:t>
            </a:r>
            <a:r>
              <a:rPr kumimoji="0" lang="en-US" altLang="zh-CN" sz="1400" b="0" i="0" u="none" strike="noStrike" cap="none" normalizeH="0" dirty="0" smtClean="0">
                <a:ln>
                  <a:noFill/>
                </a:ln>
                <a:solidFill>
                  <a:schemeClr val="tx1"/>
                </a:solidFill>
                <a:effectLst/>
                <a:latin typeface="Times New Roman" charset="0"/>
              </a:rPr>
              <a:t> messages </a:t>
            </a:r>
            <a:r>
              <a:rPr kumimoji="0" lang="en-US" altLang="zh-CN" sz="1400" b="0" i="0" u="none" strike="noStrike" cap="none" normalizeH="0" dirty="0" smtClean="0">
                <a:ln>
                  <a:noFill/>
                </a:ln>
                <a:solidFill>
                  <a:schemeClr val="tx1"/>
                </a:solidFill>
                <a:effectLst/>
                <a:latin typeface="Times New Roman" charset="0"/>
              </a:rPr>
              <a:t>can be </a:t>
            </a:r>
            <a:r>
              <a:rPr kumimoji="0" lang="en-US" altLang="zh-CN" sz="1400" b="0" i="0" u="none" strike="noStrike" cap="none" normalizeH="0" dirty="0" smtClean="0">
                <a:ln>
                  <a:noFill/>
                </a:ln>
                <a:solidFill>
                  <a:schemeClr val="tx1"/>
                </a:solidFill>
                <a:effectLst/>
                <a:latin typeface="Times New Roman" charset="0"/>
              </a:rPr>
              <a:t>omitted if the Authenticator can obtain Identify </a:t>
            </a:r>
            <a:r>
              <a:rPr lang="en-US" altLang="zh-CN" sz="1400" dirty="0" smtClean="0">
                <a:latin typeface="Times New Roman" charset="0"/>
              </a:rPr>
              <a:t>with </a:t>
            </a:r>
            <a:r>
              <a:rPr kumimoji="0" lang="en-US" altLang="zh-CN" sz="1400" b="0" i="0" u="none" strike="noStrike" cap="none" normalizeH="0" dirty="0" smtClean="0">
                <a:ln>
                  <a:noFill/>
                </a:ln>
                <a:solidFill>
                  <a:schemeClr val="tx1"/>
                </a:solidFill>
                <a:effectLst/>
                <a:latin typeface="Times New Roman" charset="0"/>
              </a:rPr>
              <a:t>other </a:t>
            </a:r>
            <a:r>
              <a:rPr kumimoji="0" lang="en-US" altLang="zh-CN" sz="1400" b="0" i="0" u="none" strike="noStrike" cap="none" normalizeH="0" dirty="0" err="1" smtClean="0">
                <a:ln>
                  <a:noFill/>
                </a:ln>
                <a:solidFill>
                  <a:schemeClr val="tx1"/>
                </a:solidFill>
                <a:effectLst/>
                <a:latin typeface="Times New Roman" charset="0"/>
              </a:rPr>
              <a:t>approachs</a:t>
            </a:r>
            <a:r>
              <a:rPr kumimoji="0" lang="en-US" altLang="zh-CN" sz="1400" b="0" i="0" u="none" strike="noStrike" cap="none" normalizeH="0" dirty="0" smtClean="0">
                <a:ln>
                  <a:noFill/>
                </a:ln>
                <a:solidFill>
                  <a:schemeClr val="tx1"/>
                </a:solidFill>
                <a:effectLst/>
                <a:latin typeface="Times New Roman" charset="0"/>
              </a:rPr>
              <a:t>.</a:t>
            </a:r>
            <a:endParaRPr kumimoji="0" lang="zh-CN" altLang="en-US" sz="1400" b="0" i="0" u="none" strike="noStrike" cap="none" normalizeH="0" baseline="0" dirty="0">
              <a:ln>
                <a:noFill/>
              </a:ln>
              <a:solidFill>
                <a:schemeClr val="tx1"/>
              </a:solidFill>
              <a:effectLst/>
              <a:latin typeface="Times New Roman" charset="0"/>
            </a:endParaRPr>
          </a:p>
        </p:txBody>
      </p:sp>
      <p:sp>
        <p:nvSpPr>
          <p:cNvPr id="18" name="圆角矩形 17"/>
          <p:cNvSpPr/>
          <p:nvPr/>
        </p:nvSpPr>
        <p:spPr bwMode="auto">
          <a:xfrm>
            <a:off x="533400" y="3124200"/>
            <a:ext cx="2590800" cy="304800"/>
          </a:xfrm>
          <a:prstGeom prst="roundRect">
            <a:avLst/>
          </a:prstGeom>
          <a:noFill/>
          <a:ln w="25400" cap="flat" cmpd="sng" algn="ctr">
            <a:solidFill>
              <a:schemeClr val="accent1">
                <a:lumMod val="60000"/>
                <a:lumOff val="40000"/>
              </a:schemeClr>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a:ln>
                <a:noFill/>
              </a:ln>
              <a:solidFill>
                <a:schemeClr val="tx1"/>
              </a:solidFill>
              <a:effectLst/>
              <a:latin typeface="Times New Roman" charset="0"/>
            </a:endParaRPr>
          </a:p>
        </p:txBody>
      </p:sp>
      <p:sp>
        <p:nvSpPr>
          <p:cNvPr id="19" name="矩形标注 18"/>
          <p:cNvSpPr/>
          <p:nvPr/>
        </p:nvSpPr>
        <p:spPr bwMode="auto">
          <a:xfrm>
            <a:off x="4953000" y="3657600"/>
            <a:ext cx="3962400" cy="685800"/>
          </a:xfrm>
          <a:prstGeom prst="wedgeRectCallout">
            <a:avLst>
              <a:gd name="adj1" fmla="val -96198"/>
              <a:gd name="adj2" fmla="val -89025"/>
            </a:avLst>
          </a:prstGeom>
          <a:solidFill>
            <a:schemeClr val="accent1">
              <a:alpha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eaLnBrk="0" hangingPunct="0"/>
            <a:r>
              <a:rPr lang="en-US" altLang="zh-CN" sz="1400" dirty="0" smtClean="0">
                <a:latin typeface="Times New Roman" charset="0"/>
              </a:rPr>
              <a:t>Some </a:t>
            </a:r>
            <a:r>
              <a:rPr lang="en-US" altLang="zh-CN" sz="1400" dirty="0" smtClean="0">
                <a:latin typeface="Times New Roman" charset="0"/>
              </a:rPr>
              <a:t>EAP </a:t>
            </a:r>
            <a:r>
              <a:rPr lang="en-US" altLang="zh-CN" sz="1400" dirty="0" smtClean="0">
                <a:latin typeface="Times New Roman" charset="0"/>
              </a:rPr>
              <a:t>methods only need one pair of EAP </a:t>
            </a:r>
            <a:r>
              <a:rPr lang="en-US" altLang="zh-CN" sz="1400" dirty="0" smtClean="0">
                <a:latin typeface="Times New Roman" charset="0"/>
              </a:rPr>
              <a:t>messages like EAP-AKA, </a:t>
            </a:r>
            <a:r>
              <a:rPr lang="en-US" altLang="zh-CN" sz="1400" dirty="0" smtClean="0">
                <a:latin typeface="Times New Roman" charset="0"/>
              </a:rPr>
              <a:t>but some others need multiple pair of messages.</a:t>
            </a:r>
            <a:endParaRPr kumimoji="0" lang="zh-CN" altLang="en-US" sz="1400" b="0" i="0" u="none" strike="noStrike" cap="none" normalizeH="0" baseline="0" dirty="0">
              <a:ln>
                <a:noFill/>
              </a:ln>
              <a:solidFill>
                <a:schemeClr val="tx1"/>
              </a:solidFill>
              <a:effectLst/>
              <a:latin typeface="Times New Roman" charset="0"/>
            </a:endParaRPr>
          </a:p>
        </p:txBody>
      </p:sp>
      <p:sp>
        <p:nvSpPr>
          <p:cNvPr id="20" name="圆角矩形 19"/>
          <p:cNvSpPr/>
          <p:nvPr/>
        </p:nvSpPr>
        <p:spPr bwMode="auto">
          <a:xfrm>
            <a:off x="533400" y="4191000"/>
            <a:ext cx="2590800" cy="304800"/>
          </a:xfrm>
          <a:prstGeom prst="roundRect">
            <a:avLst/>
          </a:prstGeom>
          <a:noFill/>
          <a:ln w="25400" cap="flat" cmpd="sng" algn="ctr">
            <a:solidFill>
              <a:schemeClr val="accent1">
                <a:lumMod val="60000"/>
                <a:lumOff val="40000"/>
              </a:schemeClr>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a:ln>
                <a:noFill/>
              </a:ln>
              <a:solidFill>
                <a:schemeClr val="tx1"/>
              </a:solidFill>
              <a:effectLst/>
              <a:latin typeface="Times New Roman" charset="0"/>
            </a:endParaRPr>
          </a:p>
        </p:txBody>
      </p:sp>
      <p:sp>
        <p:nvSpPr>
          <p:cNvPr id="21" name="矩形标注 20"/>
          <p:cNvSpPr/>
          <p:nvPr/>
        </p:nvSpPr>
        <p:spPr bwMode="auto">
          <a:xfrm>
            <a:off x="4953000" y="4419600"/>
            <a:ext cx="3962400" cy="914400"/>
          </a:xfrm>
          <a:prstGeom prst="wedgeRectCallout">
            <a:avLst>
              <a:gd name="adj1" fmla="val -96332"/>
              <a:gd name="adj2" fmla="val -49494"/>
            </a:avLst>
          </a:prstGeom>
          <a:solidFill>
            <a:schemeClr val="accent1">
              <a:alpha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eaLnBrk="0" hangingPunct="0"/>
            <a:r>
              <a:rPr lang="en-US" altLang="zh-CN" sz="1400" dirty="0" smtClean="0">
                <a:latin typeface="Times New Roman" charset="0"/>
              </a:rPr>
              <a:t>4-way handshake is started by AP. AP will not accept any unexpected </a:t>
            </a:r>
            <a:r>
              <a:rPr lang="en-US" altLang="zh-CN" sz="1400" dirty="0" err="1" smtClean="0">
                <a:latin typeface="Times New Roman" charset="0"/>
              </a:rPr>
              <a:t>EAPoL</a:t>
            </a:r>
            <a:r>
              <a:rPr lang="en-US" altLang="zh-CN" sz="1400" dirty="0" smtClean="0">
                <a:latin typeface="Times New Roman" charset="0"/>
              </a:rPr>
              <a:t>-Key message in order to avoid DOS attacking. See sub-clause 11.6.6.6 4 of 802.11-2012.</a:t>
            </a:r>
          </a:p>
        </p:txBody>
      </p:sp>
      <p:sp>
        <p:nvSpPr>
          <p:cNvPr id="22" name="矩形标注 21"/>
          <p:cNvSpPr/>
          <p:nvPr/>
        </p:nvSpPr>
        <p:spPr bwMode="auto">
          <a:xfrm>
            <a:off x="4953000" y="5486400"/>
            <a:ext cx="3962400" cy="533400"/>
          </a:xfrm>
          <a:prstGeom prst="wedgeRectCallout">
            <a:avLst>
              <a:gd name="adj1" fmla="val -88382"/>
              <a:gd name="adj2" fmla="val -7170"/>
            </a:avLst>
          </a:prstGeom>
          <a:solidFill>
            <a:schemeClr val="accent1">
              <a:alpha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eaLnBrk="0" hangingPunct="0"/>
            <a:r>
              <a:rPr lang="en-US" altLang="zh-CN" sz="1400" dirty="0" smtClean="0">
                <a:latin typeface="Times New Roman" charset="0"/>
              </a:rPr>
              <a:t>802.1x controlled port is unblocked here, when the AP believes the non-AP STA holds the same PTK.</a:t>
            </a:r>
          </a:p>
        </p:txBody>
      </p:sp>
      <p:sp>
        <p:nvSpPr>
          <p:cNvPr id="23" name="圆角矩形 22"/>
          <p:cNvSpPr/>
          <p:nvPr/>
        </p:nvSpPr>
        <p:spPr bwMode="auto">
          <a:xfrm>
            <a:off x="2667000" y="5562600"/>
            <a:ext cx="762000" cy="381000"/>
          </a:xfrm>
          <a:prstGeom prst="roundRect">
            <a:avLst/>
          </a:prstGeom>
          <a:noFill/>
          <a:ln w="25400" cap="flat" cmpd="sng" algn="ctr">
            <a:solidFill>
              <a:schemeClr val="accent1">
                <a:lumMod val="60000"/>
                <a:lumOff val="40000"/>
              </a:schemeClr>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a:ln>
                <a:noFill/>
              </a:ln>
              <a:solidFill>
                <a:schemeClr val="tx1"/>
              </a:solidFill>
              <a:effectLst/>
              <a:latin typeface="Times New Roman"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 calcmode="lin" valueType="num">
                                      <p:cBhvr additive="base">
                                        <p:cTn id="7" dur="500" fill="hold"/>
                                        <p:tgtEl>
                                          <p:spTgt spid="14"/>
                                        </p:tgtEl>
                                        <p:attrNameLst>
                                          <p:attrName>ppt_x</p:attrName>
                                        </p:attrNameLst>
                                      </p:cBhvr>
                                      <p:tavLst>
                                        <p:tav tm="0">
                                          <p:val>
                                            <p:strVal val="#ppt_x"/>
                                          </p:val>
                                        </p:tav>
                                        <p:tav tm="100000">
                                          <p:val>
                                            <p:strVal val="#ppt_x"/>
                                          </p:val>
                                        </p:tav>
                                      </p:tavLst>
                                    </p:anim>
                                    <p:anim calcmode="lin" valueType="num">
                                      <p:cBhvr additive="base">
                                        <p:cTn id="8" dur="500" fill="hold"/>
                                        <p:tgtEl>
                                          <p:spTgt spid="14"/>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13"/>
                                        </p:tgtEl>
                                        <p:attrNameLst>
                                          <p:attrName>style.visibility</p:attrName>
                                        </p:attrNameLst>
                                      </p:cBhvr>
                                      <p:to>
                                        <p:strVal val="visible"/>
                                      </p:to>
                                    </p:set>
                                    <p:anim calcmode="lin" valueType="num">
                                      <p:cBhvr additive="base">
                                        <p:cTn id="11" dur="500" fill="hold"/>
                                        <p:tgtEl>
                                          <p:spTgt spid="13"/>
                                        </p:tgtEl>
                                        <p:attrNameLst>
                                          <p:attrName>ppt_x</p:attrName>
                                        </p:attrNameLst>
                                      </p:cBhvr>
                                      <p:tavLst>
                                        <p:tav tm="0">
                                          <p:val>
                                            <p:strVal val="#ppt_x"/>
                                          </p:val>
                                        </p:tav>
                                        <p:tav tm="100000">
                                          <p:val>
                                            <p:strVal val="#ppt_x"/>
                                          </p:val>
                                        </p:tav>
                                      </p:tavLst>
                                    </p:anim>
                                    <p:anim calcmode="lin" valueType="num">
                                      <p:cBhvr additive="base">
                                        <p:cTn id="12"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16"/>
                                        </p:tgtEl>
                                        <p:attrNameLst>
                                          <p:attrName>style.visibility</p:attrName>
                                        </p:attrNameLst>
                                      </p:cBhvr>
                                      <p:to>
                                        <p:strVal val="visible"/>
                                      </p:to>
                                    </p:set>
                                    <p:anim calcmode="lin" valueType="num">
                                      <p:cBhvr additive="base">
                                        <p:cTn id="17" dur="500" fill="hold"/>
                                        <p:tgtEl>
                                          <p:spTgt spid="16"/>
                                        </p:tgtEl>
                                        <p:attrNameLst>
                                          <p:attrName>ppt_x</p:attrName>
                                        </p:attrNameLst>
                                      </p:cBhvr>
                                      <p:tavLst>
                                        <p:tav tm="0">
                                          <p:val>
                                            <p:strVal val="#ppt_x"/>
                                          </p:val>
                                        </p:tav>
                                        <p:tav tm="100000">
                                          <p:val>
                                            <p:strVal val="#ppt_x"/>
                                          </p:val>
                                        </p:tav>
                                      </p:tavLst>
                                    </p:anim>
                                    <p:anim calcmode="lin" valueType="num">
                                      <p:cBhvr additive="base">
                                        <p:cTn id="18" dur="500" fill="hold"/>
                                        <p:tgtEl>
                                          <p:spTgt spid="16"/>
                                        </p:tgtEl>
                                        <p:attrNameLst>
                                          <p:attrName>ppt_y</p:attrName>
                                        </p:attrNameLst>
                                      </p:cBhvr>
                                      <p:tavLst>
                                        <p:tav tm="0">
                                          <p:val>
                                            <p:strVal val="1+#ppt_h/2"/>
                                          </p:val>
                                        </p:tav>
                                        <p:tav tm="100000">
                                          <p:val>
                                            <p:strVal val="#ppt_y"/>
                                          </p:val>
                                        </p:tav>
                                      </p:tavLst>
                                    </p:anim>
                                  </p:childTnLst>
                                </p:cTn>
                              </p:par>
                              <p:par>
                                <p:cTn id="19" presetID="2" presetClass="entr" presetSubtype="4" fill="hold" grpId="0" nodeType="withEffect">
                                  <p:stCondLst>
                                    <p:cond delay="0"/>
                                  </p:stCondLst>
                                  <p:childTnLst>
                                    <p:set>
                                      <p:cBhvr>
                                        <p:cTn id="20" dur="1" fill="hold">
                                          <p:stCondLst>
                                            <p:cond delay="0"/>
                                          </p:stCondLst>
                                        </p:cTn>
                                        <p:tgtEl>
                                          <p:spTgt spid="15"/>
                                        </p:tgtEl>
                                        <p:attrNameLst>
                                          <p:attrName>style.visibility</p:attrName>
                                        </p:attrNameLst>
                                      </p:cBhvr>
                                      <p:to>
                                        <p:strVal val="visible"/>
                                      </p:to>
                                    </p:set>
                                    <p:anim calcmode="lin" valueType="num">
                                      <p:cBhvr additive="base">
                                        <p:cTn id="21" dur="500" fill="hold"/>
                                        <p:tgtEl>
                                          <p:spTgt spid="15"/>
                                        </p:tgtEl>
                                        <p:attrNameLst>
                                          <p:attrName>ppt_x</p:attrName>
                                        </p:attrNameLst>
                                      </p:cBhvr>
                                      <p:tavLst>
                                        <p:tav tm="0">
                                          <p:val>
                                            <p:strVal val="#ppt_x"/>
                                          </p:val>
                                        </p:tav>
                                        <p:tav tm="100000">
                                          <p:val>
                                            <p:strVal val="#ppt_x"/>
                                          </p:val>
                                        </p:tav>
                                      </p:tavLst>
                                    </p:anim>
                                    <p:anim calcmode="lin" valueType="num">
                                      <p:cBhvr additive="base">
                                        <p:cTn id="22" dur="500" fill="hold"/>
                                        <p:tgtEl>
                                          <p:spTgt spid="15"/>
                                        </p:tgtEl>
                                        <p:attrNameLst>
                                          <p:attrName>ppt_y</p:attrName>
                                        </p:attrNameLst>
                                      </p:cBhvr>
                                      <p:tavLst>
                                        <p:tav tm="0">
                                          <p:val>
                                            <p:strVal val="1+#ppt_h/2"/>
                                          </p:val>
                                        </p:tav>
                                        <p:tav tm="100000">
                                          <p:val>
                                            <p:strVal val="#ppt_y"/>
                                          </p:val>
                                        </p:tav>
                                      </p:tavLst>
                                    </p:anim>
                                  </p:childTnLst>
                                </p:cTn>
                              </p:par>
                              <p:par>
                                <p:cTn id="23" presetID="1" presetClass="exit" presetSubtype="0" fill="hold" grpId="1" nodeType="withEffect">
                                  <p:stCondLst>
                                    <p:cond delay="0"/>
                                  </p:stCondLst>
                                  <p:childTnLst>
                                    <p:set>
                                      <p:cBhvr>
                                        <p:cTn id="24" dur="1" fill="hold">
                                          <p:stCondLst>
                                            <p:cond delay="0"/>
                                          </p:stCondLst>
                                        </p:cTn>
                                        <p:tgtEl>
                                          <p:spTgt spid="13"/>
                                        </p:tgtEl>
                                        <p:attrNameLst>
                                          <p:attrName>style.visibility</p:attrName>
                                        </p:attrNameLst>
                                      </p:cBhvr>
                                      <p:to>
                                        <p:strVal val="hidden"/>
                                      </p:to>
                                    </p:set>
                                  </p:childTnLst>
                                </p:cTn>
                              </p:par>
                              <p:par>
                                <p:cTn id="25" presetID="1" presetClass="exit" presetSubtype="0" fill="hold" grpId="1" nodeType="withEffect">
                                  <p:stCondLst>
                                    <p:cond delay="0"/>
                                  </p:stCondLst>
                                  <p:childTnLst>
                                    <p:set>
                                      <p:cBhvr>
                                        <p:cTn id="26" dur="1" fill="hold">
                                          <p:stCondLst>
                                            <p:cond delay="0"/>
                                          </p:stCondLst>
                                        </p:cTn>
                                        <p:tgtEl>
                                          <p:spTgt spid="14"/>
                                        </p:tgtEl>
                                        <p:attrNameLst>
                                          <p:attrName>style.visibility</p:attrName>
                                        </p:attrNameLst>
                                      </p:cBhvr>
                                      <p:to>
                                        <p:strVal val="hidden"/>
                                      </p:to>
                                    </p:set>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7"/>
                                        </p:tgtEl>
                                        <p:attrNameLst>
                                          <p:attrName>style.visibility</p:attrName>
                                        </p:attrNameLst>
                                      </p:cBhvr>
                                      <p:to>
                                        <p:strVal val="visible"/>
                                      </p:to>
                                    </p:set>
                                    <p:anim calcmode="lin" valueType="num">
                                      <p:cBhvr additive="base">
                                        <p:cTn id="31" dur="500" fill="hold"/>
                                        <p:tgtEl>
                                          <p:spTgt spid="17"/>
                                        </p:tgtEl>
                                        <p:attrNameLst>
                                          <p:attrName>ppt_x</p:attrName>
                                        </p:attrNameLst>
                                      </p:cBhvr>
                                      <p:tavLst>
                                        <p:tav tm="0">
                                          <p:val>
                                            <p:strVal val="#ppt_x"/>
                                          </p:val>
                                        </p:tav>
                                        <p:tav tm="100000">
                                          <p:val>
                                            <p:strVal val="#ppt_x"/>
                                          </p:val>
                                        </p:tav>
                                      </p:tavLst>
                                    </p:anim>
                                    <p:anim calcmode="lin" valueType="num">
                                      <p:cBhvr additive="base">
                                        <p:cTn id="32" dur="500" fill="hold"/>
                                        <p:tgtEl>
                                          <p:spTgt spid="17"/>
                                        </p:tgtEl>
                                        <p:attrNameLst>
                                          <p:attrName>ppt_y</p:attrName>
                                        </p:attrNameLst>
                                      </p:cBhvr>
                                      <p:tavLst>
                                        <p:tav tm="0">
                                          <p:val>
                                            <p:strVal val="1+#ppt_h/2"/>
                                          </p:val>
                                        </p:tav>
                                        <p:tav tm="100000">
                                          <p:val>
                                            <p:strVal val="#ppt_y"/>
                                          </p:val>
                                        </p:tav>
                                      </p:tavLst>
                                    </p:anim>
                                  </p:childTnLst>
                                </p:cTn>
                              </p:par>
                              <p:par>
                                <p:cTn id="33" presetID="2" presetClass="entr" presetSubtype="4" fill="hold" grpId="0" nodeType="withEffect">
                                  <p:stCondLst>
                                    <p:cond delay="0"/>
                                  </p:stCondLst>
                                  <p:childTnLst>
                                    <p:set>
                                      <p:cBhvr>
                                        <p:cTn id="34" dur="1" fill="hold">
                                          <p:stCondLst>
                                            <p:cond delay="0"/>
                                          </p:stCondLst>
                                        </p:cTn>
                                        <p:tgtEl>
                                          <p:spTgt spid="11"/>
                                        </p:tgtEl>
                                        <p:attrNameLst>
                                          <p:attrName>style.visibility</p:attrName>
                                        </p:attrNameLst>
                                      </p:cBhvr>
                                      <p:to>
                                        <p:strVal val="visible"/>
                                      </p:to>
                                    </p:set>
                                    <p:anim calcmode="lin" valueType="num">
                                      <p:cBhvr additive="base">
                                        <p:cTn id="35" dur="500" fill="hold"/>
                                        <p:tgtEl>
                                          <p:spTgt spid="11"/>
                                        </p:tgtEl>
                                        <p:attrNameLst>
                                          <p:attrName>ppt_x</p:attrName>
                                        </p:attrNameLst>
                                      </p:cBhvr>
                                      <p:tavLst>
                                        <p:tav tm="0">
                                          <p:val>
                                            <p:strVal val="#ppt_x"/>
                                          </p:val>
                                        </p:tav>
                                        <p:tav tm="100000">
                                          <p:val>
                                            <p:strVal val="#ppt_x"/>
                                          </p:val>
                                        </p:tav>
                                      </p:tavLst>
                                    </p:anim>
                                    <p:anim calcmode="lin" valueType="num">
                                      <p:cBhvr additive="base">
                                        <p:cTn id="36" dur="500" fill="hold"/>
                                        <p:tgtEl>
                                          <p:spTgt spid="11"/>
                                        </p:tgtEl>
                                        <p:attrNameLst>
                                          <p:attrName>ppt_y</p:attrName>
                                        </p:attrNameLst>
                                      </p:cBhvr>
                                      <p:tavLst>
                                        <p:tav tm="0">
                                          <p:val>
                                            <p:strVal val="1+#ppt_h/2"/>
                                          </p:val>
                                        </p:tav>
                                        <p:tav tm="100000">
                                          <p:val>
                                            <p:strVal val="#ppt_y"/>
                                          </p:val>
                                        </p:tav>
                                      </p:tavLst>
                                    </p:anim>
                                  </p:childTnLst>
                                </p:cTn>
                              </p:par>
                              <p:par>
                                <p:cTn id="37" presetID="1" presetClass="exit" presetSubtype="0" fill="hold" grpId="1" nodeType="withEffect">
                                  <p:stCondLst>
                                    <p:cond delay="0"/>
                                  </p:stCondLst>
                                  <p:childTnLst>
                                    <p:set>
                                      <p:cBhvr>
                                        <p:cTn id="38" dur="1" fill="hold">
                                          <p:stCondLst>
                                            <p:cond delay="0"/>
                                          </p:stCondLst>
                                        </p:cTn>
                                        <p:tgtEl>
                                          <p:spTgt spid="16"/>
                                        </p:tgtEl>
                                        <p:attrNameLst>
                                          <p:attrName>style.visibility</p:attrName>
                                        </p:attrNameLst>
                                      </p:cBhvr>
                                      <p:to>
                                        <p:strVal val="hidden"/>
                                      </p:to>
                                    </p:set>
                                  </p:childTnLst>
                                </p:cTn>
                              </p:par>
                              <p:par>
                                <p:cTn id="39" presetID="1" presetClass="exit" presetSubtype="0" fill="hold" grpId="1" nodeType="withEffect">
                                  <p:stCondLst>
                                    <p:cond delay="0"/>
                                  </p:stCondLst>
                                  <p:childTnLst>
                                    <p:set>
                                      <p:cBhvr>
                                        <p:cTn id="40" dur="1" fill="hold">
                                          <p:stCondLst>
                                            <p:cond delay="0"/>
                                          </p:stCondLst>
                                        </p:cTn>
                                        <p:tgtEl>
                                          <p:spTgt spid="15"/>
                                        </p:tgtEl>
                                        <p:attrNameLst>
                                          <p:attrName>style.visibility</p:attrName>
                                        </p:attrNameLst>
                                      </p:cBhvr>
                                      <p:to>
                                        <p:strVal val="hidden"/>
                                      </p:to>
                                    </p:set>
                                  </p:childTnLst>
                                </p:cTn>
                              </p:par>
                            </p:childTnLst>
                          </p:cTn>
                        </p:par>
                      </p:childTnLst>
                    </p:cTn>
                  </p:par>
                  <p:par>
                    <p:cTn id="41" fill="hold">
                      <p:stCondLst>
                        <p:cond delay="indefinite"/>
                      </p:stCondLst>
                      <p:childTnLst>
                        <p:par>
                          <p:cTn id="42" fill="hold">
                            <p:stCondLst>
                              <p:cond delay="0"/>
                            </p:stCondLst>
                            <p:childTnLst>
                              <p:par>
                                <p:cTn id="43" presetID="2" presetClass="entr" presetSubtype="4" fill="hold" grpId="0" nodeType="clickEffect">
                                  <p:stCondLst>
                                    <p:cond delay="0"/>
                                  </p:stCondLst>
                                  <p:childTnLst>
                                    <p:set>
                                      <p:cBhvr>
                                        <p:cTn id="44" dur="1" fill="hold">
                                          <p:stCondLst>
                                            <p:cond delay="0"/>
                                          </p:stCondLst>
                                        </p:cTn>
                                        <p:tgtEl>
                                          <p:spTgt spid="19"/>
                                        </p:tgtEl>
                                        <p:attrNameLst>
                                          <p:attrName>style.visibility</p:attrName>
                                        </p:attrNameLst>
                                      </p:cBhvr>
                                      <p:to>
                                        <p:strVal val="visible"/>
                                      </p:to>
                                    </p:set>
                                    <p:anim calcmode="lin" valueType="num">
                                      <p:cBhvr additive="base">
                                        <p:cTn id="45" dur="500" fill="hold"/>
                                        <p:tgtEl>
                                          <p:spTgt spid="19"/>
                                        </p:tgtEl>
                                        <p:attrNameLst>
                                          <p:attrName>ppt_x</p:attrName>
                                        </p:attrNameLst>
                                      </p:cBhvr>
                                      <p:tavLst>
                                        <p:tav tm="0">
                                          <p:val>
                                            <p:strVal val="#ppt_x"/>
                                          </p:val>
                                        </p:tav>
                                        <p:tav tm="100000">
                                          <p:val>
                                            <p:strVal val="#ppt_x"/>
                                          </p:val>
                                        </p:tav>
                                      </p:tavLst>
                                    </p:anim>
                                    <p:anim calcmode="lin" valueType="num">
                                      <p:cBhvr additive="base">
                                        <p:cTn id="46" dur="500" fill="hold"/>
                                        <p:tgtEl>
                                          <p:spTgt spid="19"/>
                                        </p:tgtEl>
                                        <p:attrNameLst>
                                          <p:attrName>ppt_y</p:attrName>
                                        </p:attrNameLst>
                                      </p:cBhvr>
                                      <p:tavLst>
                                        <p:tav tm="0">
                                          <p:val>
                                            <p:strVal val="1+#ppt_h/2"/>
                                          </p:val>
                                        </p:tav>
                                        <p:tav tm="100000">
                                          <p:val>
                                            <p:strVal val="#ppt_y"/>
                                          </p:val>
                                        </p:tav>
                                      </p:tavLst>
                                    </p:anim>
                                  </p:childTnLst>
                                </p:cTn>
                              </p:par>
                              <p:par>
                                <p:cTn id="47" presetID="2" presetClass="entr" presetSubtype="4" fill="hold" grpId="0" nodeType="withEffect">
                                  <p:stCondLst>
                                    <p:cond delay="0"/>
                                  </p:stCondLst>
                                  <p:childTnLst>
                                    <p:set>
                                      <p:cBhvr>
                                        <p:cTn id="48" dur="1" fill="hold">
                                          <p:stCondLst>
                                            <p:cond delay="0"/>
                                          </p:stCondLst>
                                        </p:cTn>
                                        <p:tgtEl>
                                          <p:spTgt spid="18"/>
                                        </p:tgtEl>
                                        <p:attrNameLst>
                                          <p:attrName>style.visibility</p:attrName>
                                        </p:attrNameLst>
                                      </p:cBhvr>
                                      <p:to>
                                        <p:strVal val="visible"/>
                                      </p:to>
                                    </p:set>
                                    <p:anim calcmode="lin" valueType="num">
                                      <p:cBhvr additive="base">
                                        <p:cTn id="49" dur="500" fill="hold"/>
                                        <p:tgtEl>
                                          <p:spTgt spid="18"/>
                                        </p:tgtEl>
                                        <p:attrNameLst>
                                          <p:attrName>ppt_x</p:attrName>
                                        </p:attrNameLst>
                                      </p:cBhvr>
                                      <p:tavLst>
                                        <p:tav tm="0">
                                          <p:val>
                                            <p:strVal val="#ppt_x"/>
                                          </p:val>
                                        </p:tav>
                                        <p:tav tm="100000">
                                          <p:val>
                                            <p:strVal val="#ppt_x"/>
                                          </p:val>
                                        </p:tav>
                                      </p:tavLst>
                                    </p:anim>
                                    <p:anim calcmode="lin" valueType="num">
                                      <p:cBhvr additive="base">
                                        <p:cTn id="50" dur="500" fill="hold"/>
                                        <p:tgtEl>
                                          <p:spTgt spid="18"/>
                                        </p:tgtEl>
                                        <p:attrNameLst>
                                          <p:attrName>ppt_y</p:attrName>
                                        </p:attrNameLst>
                                      </p:cBhvr>
                                      <p:tavLst>
                                        <p:tav tm="0">
                                          <p:val>
                                            <p:strVal val="1+#ppt_h/2"/>
                                          </p:val>
                                        </p:tav>
                                        <p:tav tm="100000">
                                          <p:val>
                                            <p:strVal val="#ppt_y"/>
                                          </p:val>
                                        </p:tav>
                                      </p:tavLst>
                                    </p:anim>
                                  </p:childTnLst>
                                </p:cTn>
                              </p:par>
                              <p:par>
                                <p:cTn id="51" presetID="1" presetClass="exit" presetSubtype="0" fill="hold" grpId="1" nodeType="withEffect">
                                  <p:stCondLst>
                                    <p:cond delay="0"/>
                                  </p:stCondLst>
                                  <p:childTnLst>
                                    <p:set>
                                      <p:cBhvr>
                                        <p:cTn id="52" dur="1" fill="hold">
                                          <p:stCondLst>
                                            <p:cond delay="0"/>
                                          </p:stCondLst>
                                        </p:cTn>
                                        <p:tgtEl>
                                          <p:spTgt spid="17"/>
                                        </p:tgtEl>
                                        <p:attrNameLst>
                                          <p:attrName>style.visibility</p:attrName>
                                        </p:attrNameLst>
                                      </p:cBhvr>
                                      <p:to>
                                        <p:strVal val="hidden"/>
                                      </p:to>
                                    </p:set>
                                  </p:childTnLst>
                                </p:cTn>
                              </p:par>
                              <p:par>
                                <p:cTn id="53" presetID="1" presetClass="exit" presetSubtype="0" fill="hold" grpId="1" nodeType="withEffect">
                                  <p:stCondLst>
                                    <p:cond delay="0"/>
                                  </p:stCondLst>
                                  <p:childTnLst>
                                    <p:set>
                                      <p:cBhvr>
                                        <p:cTn id="54" dur="1" fill="hold">
                                          <p:stCondLst>
                                            <p:cond delay="0"/>
                                          </p:stCondLst>
                                        </p:cTn>
                                        <p:tgtEl>
                                          <p:spTgt spid="11"/>
                                        </p:tgtEl>
                                        <p:attrNameLst>
                                          <p:attrName>style.visibility</p:attrName>
                                        </p:attrNameLst>
                                      </p:cBhvr>
                                      <p:to>
                                        <p:strVal val="hidden"/>
                                      </p:to>
                                    </p:set>
                                  </p:childTnLst>
                                </p:cTn>
                              </p:par>
                            </p:childTnLst>
                          </p:cTn>
                        </p:par>
                      </p:childTnLst>
                    </p:cTn>
                  </p:par>
                  <p:par>
                    <p:cTn id="55" fill="hold">
                      <p:stCondLst>
                        <p:cond delay="indefinite"/>
                      </p:stCondLst>
                      <p:childTnLst>
                        <p:par>
                          <p:cTn id="56" fill="hold">
                            <p:stCondLst>
                              <p:cond delay="0"/>
                            </p:stCondLst>
                            <p:childTnLst>
                              <p:par>
                                <p:cTn id="57" presetID="2" presetClass="entr" presetSubtype="4" fill="hold" grpId="0" nodeType="clickEffect">
                                  <p:stCondLst>
                                    <p:cond delay="0"/>
                                  </p:stCondLst>
                                  <p:childTnLst>
                                    <p:set>
                                      <p:cBhvr>
                                        <p:cTn id="58" dur="1" fill="hold">
                                          <p:stCondLst>
                                            <p:cond delay="0"/>
                                          </p:stCondLst>
                                        </p:cTn>
                                        <p:tgtEl>
                                          <p:spTgt spid="21"/>
                                        </p:tgtEl>
                                        <p:attrNameLst>
                                          <p:attrName>style.visibility</p:attrName>
                                        </p:attrNameLst>
                                      </p:cBhvr>
                                      <p:to>
                                        <p:strVal val="visible"/>
                                      </p:to>
                                    </p:set>
                                    <p:anim calcmode="lin" valueType="num">
                                      <p:cBhvr additive="base">
                                        <p:cTn id="59" dur="500" fill="hold"/>
                                        <p:tgtEl>
                                          <p:spTgt spid="21"/>
                                        </p:tgtEl>
                                        <p:attrNameLst>
                                          <p:attrName>ppt_x</p:attrName>
                                        </p:attrNameLst>
                                      </p:cBhvr>
                                      <p:tavLst>
                                        <p:tav tm="0">
                                          <p:val>
                                            <p:strVal val="#ppt_x"/>
                                          </p:val>
                                        </p:tav>
                                        <p:tav tm="100000">
                                          <p:val>
                                            <p:strVal val="#ppt_x"/>
                                          </p:val>
                                        </p:tav>
                                      </p:tavLst>
                                    </p:anim>
                                    <p:anim calcmode="lin" valueType="num">
                                      <p:cBhvr additive="base">
                                        <p:cTn id="60" dur="500" fill="hold"/>
                                        <p:tgtEl>
                                          <p:spTgt spid="21"/>
                                        </p:tgtEl>
                                        <p:attrNameLst>
                                          <p:attrName>ppt_y</p:attrName>
                                        </p:attrNameLst>
                                      </p:cBhvr>
                                      <p:tavLst>
                                        <p:tav tm="0">
                                          <p:val>
                                            <p:strVal val="1+#ppt_h/2"/>
                                          </p:val>
                                        </p:tav>
                                        <p:tav tm="100000">
                                          <p:val>
                                            <p:strVal val="#ppt_y"/>
                                          </p:val>
                                        </p:tav>
                                      </p:tavLst>
                                    </p:anim>
                                  </p:childTnLst>
                                </p:cTn>
                              </p:par>
                              <p:par>
                                <p:cTn id="61" presetID="2" presetClass="entr" presetSubtype="4" fill="hold" grpId="0" nodeType="withEffect">
                                  <p:stCondLst>
                                    <p:cond delay="0"/>
                                  </p:stCondLst>
                                  <p:childTnLst>
                                    <p:set>
                                      <p:cBhvr>
                                        <p:cTn id="62" dur="1" fill="hold">
                                          <p:stCondLst>
                                            <p:cond delay="0"/>
                                          </p:stCondLst>
                                        </p:cTn>
                                        <p:tgtEl>
                                          <p:spTgt spid="20"/>
                                        </p:tgtEl>
                                        <p:attrNameLst>
                                          <p:attrName>style.visibility</p:attrName>
                                        </p:attrNameLst>
                                      </p:cBhvr>
                                      <p:to>
                                        <p:strVal val="visible"/>
                                      </p:to>
                                    </p:set>
                                    <p:anim calcmode="lin" valueType="num">
                                      <p:cBhvr additive="base">
                                        <p:cTn id="63" dur="500" fill="hold"/>
                                        <p:tgtEl>
                                          <p:spTgt spid="20"/>
                                        </p:tgtEl>
                                        <p:attrNameLst>
                                          <p:attrName>ppt_x</p:attrName>
                                        </p:attrNameLst>
                                      </p:cBhvr>
                                      <p:tavLst>
                                        <p:tav tm="0">
                                          <p:val>
                                            <p:strVal val="#ppt_x"/>
                                          </p:val>
                                        </p:tav>
                                        <p:tav tm="100000">
                                          <p:val>
                                            <p:strVal val="#ppt_x"/>
                                          </p:val>
                                        </p:tav>
                                      </p:tavLst>
                                    </p:anim>
                                    <p:anim calcmode="lin" valueType="num">
                                      <p:cBhvr additive="base">
                                        <p:cTn id="64" dur="500" fill="hold"/>
                                        <p:tgtEl>
                                          <p:spTgt spid="20"/>
                                        </p:tgtEl>
                                        <p:attrNameLst>
                                          <p:attrName>ppt_y</p:attrName>
                                        </p:attrNameLst>
                                      </p:cBhvr>
                                      <p:tavLst>
                                        <p:tav tm="0">
                                          <p:val>
                                            <p:strVal val="1+#ppt_h/2"/>
                                          </p:val>
                                        </p:tav>
                                        <p:tav tm="100000">
                                          <p:val>
                                            <p:strVal val="#ppt_y"/>
                                          </p:val>
                                        </p:tav>
                                      </p:tavLst>
                                    </p:anim>
                                  </p:childTnLst>
                                </p:cTn>
                              </p:par>
                              <p:par>
                                <p:cTn id="65" presetID="1" presetClass="exit" presetSubtype="0" fill="hold" grpId="1" nodeType="withEffect">
                                  <p:stCondLst>
                                    <p:cond delay="0"/>
                                  </p:stCondLst>
                                  <p:childTnLst>
                                    <p:set>
                                      <p:cBhvr>
                                        <p:cTn id="66" dur="1" fill="hold">
                                          <p:stCondLst>
                                            <p:cond delay="0"/>
                                          </p:stCondLst>
                                        </p:cTn>
                                        <p:tgtEl>
                                          <p:spTgt spid="19"/>
                                        </p:tgtEl>
                                        <p:attrNameLst>
                                          <p:attrName>style.visibility</p:attrName>
                                        </p:attrNameLst>
                                      </p:cBhvr>
                                      <p:to>
                                        <p:strVal val="hidden"/>
                                      </p:to>
                                    </p:set>
                                  </p:childTnLst>
                                </p:cTn>
                              </p:par>
                              <p:par>
                                <p:cTn id="67" presetID="1" presetClass="exit" presetSubtype="0" fill="hold" grpId="1" nodeType="withEffect">
                                  <p:stCondLst>
                                    <p:cond delay="0"/>
                                  </p:stCondLst>
                                  <p:childTnLst>
                                    <p:set>
                                      <p:cBhvr>
                                        <p:cTn id="68" dur="1" fill="hold">
                                          <p:stCondLst>
                                            <p:cond delay="0"/>
                                          </p:stCondLst>
                                        </p:cTn>
                                        <p:tgtEl>
                                          <p:spTgt spid="18"/>
                                        </p:tgtEl>
                                        <p:attrNameLst>
                                          <p:attrName>style.visibility</p:attrName>
                                        </p:attrNameLst>
                                      </p:cBhvr>
                                      <p:to>
                                        <p:strVal val="hidden"/>
                                      </p:to>
                                    </p:set>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22"/>
                                        </p:tgtEl>
                                        <p:attrNameLst>
                                          <p:attrName>style.visibility</p:attrName>
                                        </p:attrNameLst>
                                      </p:cBhvr>
                                      <p:to>
                                        <p:strVal val="visible"/>
                                      </p:to>
                                    </p:set>
                                    <p:anim calcmode="lin" valueType="num">
                                      <p:cBhvr additive="base">
                                        <p:cTn id="73" dur="500" fill="hold"/>
                                        <p:tgtEl>
                                          <p:spTgt spid="22"/>
                                        </p:tgtEl>
                                        <p:attrNameLst>
                                          <p:attrName>ppt_x</p:attrName>
                                        </p:attrNameLst>
                                      </p:cBhvr>
                                      <p:tavLst>
                                        <p:tav tm="0">
                                          <p:val>
                                            <p:strVal val="#ppt_x"/>
                                          </p:val>
                                        </p:tav>
                                        <p:tav tm="100000">
                                          <p:val>
                                            <p:strVal val="#ppt_x"/>
                                          </p:val>
                                        </p:tav>
                                      </p:tavLst>
                                    </p:anim>
                                    <p:anim calcmode="lin" valueType="num">
                                      <p:cBhvr additive="base">
                                        <p:cTn id="74" dur="500" fill="hold"/>
                                        <p:tgtEl>
                                          <p:spTgt spid="22"/>
                                        </p:tgtEl>
                                        <p:attrNameLst>
                                          <p:attrName>ppt_y</p:attrName>
                                        </p:attrNameLst>
                                      </p:cBhvr>
                                      <p:tavLst>
                                        <p:tav tm="0">
                                          <p:val>
                                            <p:strVal val="1+#ppt_h/2"/>
                                          </p:val>
                                        </p:tav>
                                        <p:tav tm="100000">
                                          <p:val>
                                            <p:strVal val="#ppt_y"/>
                                          </p:val>
                                        </p:tav>
                                      </p:tavLst>
                                    </p:anim>
                                  </p:childTnLst>
                                </p:cTn>
                              </p:par>
                              <p:par>
                                <p:cTn id="75" presetID="2" presetClass="entr" presetSubtype="4" fill="hold" grpId="0" nodeType="withEffect">
                                  <p:stCondLst>
                                    <p:cond delay="0"/>
                                  </p:stCondLst>
                                  <p:childTnLst>
                                    <p:set>
                                      <p:cBhvr>
                                        <p:cTn id="76" dur="1" fill="hold">
                                          <p:stCondLst>
                                            <p:cond delay="0"/>
                                          </p:stCondLst>
                                        </p:cTn>
                                        <p:tgtEl>
                                          <p:spTgt spid="23"/>
                                        </p:tgtEl>
                                        <p:attrNameLst>
                                          <p:attrName>style.visibility</p:attrName>
                                        </p:attrNameLst>
                                      </p:cBhvr>
                                      <p:to>
                                        <p:strVal val="visible"/>
                                      </p:to>
                                    </p:set>
                                    <p:anim calcmode="lin" valueType="num">
                                      <p:cBhvr additive="base">
                                        <p:cTn id="77" dur="500" fill="hold"/>
                                        <p:tgtEl>
                                          <p:spTgt spid="23"/>
                                        </p:tgtEl>
                                        <p:attrNameLst>
                                          <p:attrName>ppt_x</p:attrName>
                                        </p:attrNameLst>
                                      </p:cBhvr>
                                      <p:tavLst>
                                        <p:tav tm="0">
                                          <p:val>
                                            <p:strVal val="#ppt_x"/>
                                          </p:val>
                                        </p:tav>
                                        <p:tav tm="100000">
                                          <p:val>
                                            <p:strVal val="#ppt_x"/>
                                          </p:val>
                                        </p:tav>
                                      </p:tavLst>
                                    </p:anim>
                                    <p:anim calcmode="lin" valueType="num">
                                      <p:cBhvr additive="base">
                                        <p:cTn id="78" dur="500" fill="hold"/>
                                        <p:tgtEl>
                                          <p:spTgt spid="23"/>
                                        </p:tgtEl>
                                        <p:attrNameLst>
                                          <p:attrName>ppt_y</p:attrName>
                                        </p:attrNameLst>
                                      </p:cBhvr>
                                      <p:tavLst>
                                        <p:tav tm="0">
                                          <p:val>
                                            <p:strVal val="1+#ppt_h/2"/>
                                          </p:val>
                                        </p:tav>
                                        <p:tav tm="100000">
                                          <p:val>
                                            <p:strVal val="#ppt_y"/>
                                          </p:val>
                                        </p:tav>
                                      </p:tavLst>
                                    </p:anim>
                                  </p:childTnLst>
                                </p:cTn>
                              </p:par>
                              <p:par>
                                <p:cTn id="79" presetID="1" presetClass="exit" presetSubtype="0" fill="hold" grpId="1" nodeType="withEffect">
                                  <p:stCondLst>
                                    <p:cond delay="0"/>
                                  </p:stCondLst>
                                  <p:childTnLst>
                                    <p:set>
                                      <p:cBhvr>
                                        <p:cTn id="80" dur="1" fill="hold">
                                          <p:stCondLst>
                                            <p:cond delay="0"/>
                                          </p:stCondLst>
                                        </p:cTn>
                                        <p:tgtEl>
                                          <p:spTgt spid="21"/>
                                        </p:tgtEl>
                                        <p:attrNameLst>
                                          <p:attrName>style.visibility</p:attrName>
                                        </p:attrNameLst>
                                      </p:cBhvr>
                                      <p:to>
                                        <p:strVal val="hidden"/>
                                      </p:to>
                                    </p:set>
                                  </p:childTnLst>
                                </p:cTn>
                              </p:par>
                              <p:par>
                                <p:cTn id="81" presetID="1" presetClass="exit" presetSubtype="0" fill="hold" grpId="1" nodeType="withEffect">
                                  <p:stCondLst>
                                    <p:cond delay="0"/>
                                  </p:stCondLst>
                                  <p:childTnLst>
                                    <p:set>
                                      <p:cBhvr>
                                        <p:cTn id="82" dur="1" fill="hold">
                                          <p:stCondLst>
                                            <p:cond delay="0"/>
                                          </p:stCondLst>
                                        </p:cTn>
                                        <p:tgtEl>
                                          <p:spTgt spid="20"/>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13" grpId="1" animBg="1"/>
      <p:bldP spid="14" grpId="0" animBg="1"/>
      <p:bldP spid="14" grpId="1" animBg="1"/>
      <p:bldP spid="15" grpId="0" animBg="1"/>
      <p:bldP spid="15" grpId="1" animBg="1"/>
      <p:bldP spid="16" grpId="0" animBg="1"/>
      <p:bldP spid="16" grpId="1" animBg="1"/>
      <p:bldP spid="11" grpId="0" animBg="1"/>
      <p:bldP spid="11" grpId="1" animBg="1"/>
      <p:bldP spid="17" grpId="0" animBg="1"/>
      <p:bldP spid="17" grpId="1" animBg="1"/>
      <p:bldP spid="18" grpId="0" animBg="1"/>
      <p:bldP spid="18" grpId="1" animBg="1"/>
      <p:bldP spid="19" grpId="0" animBg="1"/>
      <p:bldP spid="19" grpId="1" animBg="1"/>
      <p:bldP spid="20" grpId="0" animBg="1"/>
      <p:bldP spid="20" grpId="1" animBg="1"/>
      <p:bldP spid="21" grpId="0" animBg="1"/>
      <p:bldP spid="21" grpId="1" animBg="1"/>
      <p:bldP spid="22" grpId="0" animBg="1"/>
      <p:bldP spid="23"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页脚占位符 4"/>
          <p:cNvSpPr>
            <a:spLocks noGrp="1"/>
          </p:cNvSpPr>
          <p:nvPr>
            <p:ph type="ftr" sz="quarter" idx="11"/>
          </p:nvPr>
        </p:nvSpPr>
        <p:spPr>
          <a:xfrm>
            <a:off x="7134886" y="6475413"/>
            <a:ext cx="1409039" cy="184666"/>
          </a:xfrm>
        </p:spPr>
        <p:txBody>
          <a:bodyPr/>
          <a:lstStyle/>
          <a:p>
            <a:pPr>
              <a:defRPr/>
            </a:pPr>
            <a:r>
              <a:rPr lang="en-US" altLang="ja-JP" dirty="0" err="1" smtClean="0"/>
              <a:t>Huawei</a:t>
            </a:r>
            <a:r>
              <a:rPr lang="en-US" altLang="ja-JP" dirty="0" smtClean="0"/>
              <a:t>, China </a:t>
            </a:r>
            <a:r>
              <a:rPr lang="en-US" altLang="ja-JP" dirty="0" smtClean="0"/>
              <a:t>Mobile</a:t>
            </a:r>
            <a:endParaRPr lang="en-US" altLang="ja-JP" dirty="0" smtClean="0"/>
          </a:p>
        </p:txBody>
      </p:sp>
      <p:sp>
        <p:nvSpPr>
          <p:cNvPr id="6" name="灯片编号占位符 5"/>
          <p:cNvSpPr>
            <a:spLocks noGrp="1"/>
          </p:cNvSpPr>
          <p:nvPr>
            <p:ph type="sldNum" sz="quarter" idx="12"/>
          </p:nvPr>
        </p:nvSpPr>
        <p:spPr/>
        <p:txBody>
          <a:bodyPr/>
          <a:lstStyle/>
          <a:p>
            <a:pPr>
              <a:defRPr/>
            </a:pPr>
            <a:r>
              <a:rPr lang="en-US" altLang="ja-JP" smtClean="0"/>
              <a:t>Slide </a:t>
            </a:r>
            <a:fld id="{F849415C-ECDB-492C-B7EB-181F05134429}" type="slidenum">
              <a:rPr lang="en-US" altLang="ja-JP" smtClean="0"/>
              <a:pPr>
                <a:defRPr/>
              </a:pPr>
              <a:t>6</a:t>
            </a:fld>
            <a:endParaRPr lang="en-US" altLang="ja-JP"/>
          </a:p>
        </p:txBody>
      </p:sp>
      <p:sp>
        <p:nvSpPr>
          <p:cNvPr id="8" name="Title 1"/>
          <p:cNvSpPr>
            <a:spLocks noGrp="1"/>
          </p:cNvSpPr>
          <p:nvPr>
            <p:ph type="title"/>
          </p:nvPr>
        </p:nvSpPr>
        <p:spPr>
          <a:xfrm>
            <a:off x="152400" y="914400"/>
            <a:ext cx="8610600" cy="457200"/>
          </a:xfrm>
        </p:spPr>
        <p:txBody>
          <a:bodyPr/>
          <a:lstStyle/>
          <a:p>
            <a:r>
              <a:rPr lang="en-US" sz="2400" dirty="0" smtClean="0"/>
              <a:t>Principle of FILS</a:t>
            </a:r>
            <a:endParaRPr lang="en-US" sz="2400" dirty="0"/>
          </a:p>
        </p:txBody>
      </p:sp>
      <p:sp>
        <p:nvSpPr>
          <p:cNvPr id="9" name="コンテンツ プレースホルダ 6"/>
          <p:cNvSpPr>
            <a:spLocks noGrp="1"/>
          </p:cNvSpPr>
          <p:nvPr>
            <p:ph idx="1"/>
          </p:nvPr>
        </p:nvSpPr>
        <p:spPr>
          <a:xfrm>
            <a:off x="457200" y="1752600"/>
            <a:ext cx="8305800" cy="4572000"/>
          </a:xfrm>
        </p:spPr>
        <p:txBody>
          <a:bodyPr/>
          <a:lstStyle/>
          <a:p>
            <a:r>
              <a:rPr lang="en-US" altLang="zh-CN" sz="1600" b="0" dirty="0" smtClean="0">
                <a:ea typeface="MS PGothic" pitchFamily="34" charset="-128"/>
              </a:rPr>
              <a:t>FILS shall be compatible with current standard, so </a:t>
            </a:r>
            <a:r>
              <a:rPr lang="en-US" altLang="zh-CN" sz="1600" dirty="0" smtClean="0">
                <a:ea typeface="MS PGothic" pitchFamily="34" charset="-128"/>
              </a:rPr>
              <a:t>Authentication  and Association frames shall be remained </a:t>
            </a:r>
            <a:r>
              <a:rPr lang="en-US" altLang="zh-CN" sz="1600" b="0" dirty="0" smtClean="0">
                <a:ea typeface="MS PGothic" pitchFamily="34" charset="-128"/>
              </a:rPr>
              <a:t>to comply with current state definitions in </a:t>
            </a:r>
            <a:r>
              <a:rPr lang="en-US" altLang="zh-CN" sz="1600" b="0" dirty="0" err="1" smtClean="0">
                <a:ea typeface="MS PGothic" pitchFamily="34" charset="-128"/>
              </a:rPr>
              <a:t>subclause</a:t>
            </a:r>
            <a:r>
              <a:rPr lang="en-US" altLang="zh-CN" sz="1600" b="0" dirty="0" smtClean="0">
                <a:ea typeface="MS PGothic" pitchFamily="34" charset="-128"/>
              </a:rPr>
              <a:t> 10.3 of IEEE 802.11-2012. </a:t>
            </a:r>
          </a:p>
          <a:p>
            <a:r>
              <a:rPr lang="en-US" altLang="zh-CN" sz="1600" b="0" dirty="0" smtClean="0">
                <a:ea typeface="MS PGothic" pitchFamily="34" charset="-128"/>
              </a:rPr>
              <a:t>FILS </a:t>
            </a:r>
            <a:r>
              <a:rPr lang="en-US" altLang="zh-CN" sz="1600" dirty="0" smtClean="0">
                <a:ea typeface="MS PGothic" pitchFamily="34" charset="-128"/>
              </a:rPr>
              <a:t>shall not degrade the security</a:t>
            </a:r>
            <a:r>
              <a:rPr lang="en-US" altLang="zh-CN" sz="1600" b="0" dirty="0" smtClean="0">
                <a:ea typeface="MS PGothic" pitchFamily="34" charset="-128"/>
              </a:rPr>
              <a:t> currently offered by Robust Security Network Association (RSNA) already defined in IEEE 802.11,  so 11ai shall make the most reuse of current mechanism e.g. 802.1x and 4-way handshake and must be cautious in involving unproved  new authentication scheme.</a:t>
            </a:r>
          </a:p>
          <a:p>
            <a:r>
              <a:rPr lang="en-US" altLang="zh-CN" sz="1600" b="0" dirty="0" smtClean="0">
                <a:ea typeface="MS PGothic" pitchFamily="34" charset="-128"/>
              </a:rPr>
              <a:t>Considering to interwork with other heterogeneous network e.g. 3GPP which is the most important 3G wireless communication network and in which the EAP-AKA/EAP-AKA’ authentication method is used only,  so </a:t>
            </a:r>
            <a:r>
              <a:rPr lang="en-US" altLang="zh-CN" sz="1600" dirty="0" smtClean="0">
                <a:ea typeface="MS PGothic" pitchFamily="34" charset="-128"/>
              </a:rPr>
              <a:t>EAP must be </a:t>
            </a:r>
            <a:r>
              <a:rPr lang="en-US" altLang="zh-CN" sz="1600" dirty="0" smtClean="0">
                <a:ea typeface="MS PGothic" pitchFamily="34" charset="-128"/>
              </a:rPr>
              <a:t>supported in </a:t>
            </a:r>
            <a:r>
              <a:rPr lang="en-US" altLang="zh-CN" sz="1600" dirty="0" smtClean="0">
                <a:ea typeface="MS PGothic" pitchFamily="34" charset="-128"/>
              </a:rPr>
              <a:t>FILS</a:t>
            </a:r>
            <a:r>
              <a:rPr lang="en-US" altLang="zh-CN" sz="1600" b="0" dirty="0" smtClean="0">
                <a:ea typeface="MS PGothic" pitchFamily="34" charset="-128"/>
              </a:rPr>
              <a:t>.</a:t>
            </a:r>
            <a:endParaRPr lang="en-US" altLang="zh-CN" sz="1600" b="0" dirty="0" smtClean="0">
              <a:ea typeface="MS PGothic" pitchFamily="34" charset="-128"/>
            </a:endParaRPr>
          </a:p>
        </p:txBody>
      </p:sp>
      <p:sp>
        <p:nvSpPr>
          <p:cNvPr id="10" name="Date Placeholder 3"/>
          <p:cNvSpPr>
            <a:spLocks noGrp="1"/>
          </p:cNvSpPr>
          <p:nvPr>
            <p:ph type="dt" sz="half" idx="10"/>
          </p:nvPr>
        </p:nvSpPr>
        <p:spPr>
          <a:xfrm>
            <a:off x="696913" y="332601"/>
            <a:ext cx="942566" cy="276999"/>
          </a:xfrm>
        </p:spPr>
        <p:txBody>
          <a:bodyPr/>
          <a:lstStyle/>
          <a:p>
            <a:pPr>
              <a:defRPr/>
            </a:pPr>
            <a:r>
              <a:rPr lang="en-US" altLang="zh-CN" dirty="0" smtClean="0"/>
              <a:t>July</a:t>
            </a:r>
            <a:r>
              <a:rPr lang="en-US" altLang="ja-JP" dirty="0" smtClean="0"/>
              <a:t> 201</a:t>
            </a:r>
            <a:r>
              <a:rPr lang="en-US" altLang="zh-CN" dirty="0" smtClean="0"/>
              <a:t>2</a:t>
            </a:r>
            <a:endParaRPr lang="en-US" altLang="ja-JP"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页脚占位符 4"/>
          <p:cNvSpPr>
            <a:spLocks noGrp="1"/>
          </p:cNvSpPr>
          <p:nvPr>
            <p:ph type="ftr" sz="quarter" idx="11"/>
          </p:nvPr>
        </p:nvSpPr>
        <p:spPr>
          <a:xfrm>
            <a:off x="7134886" y="6475413"/>
            <a:ext cx="1409039" cy="184666"/>
          </a:xfrm>
        </p:spPr>
        <p:txBody>
          <a:bodyPr/>
          <a:lstStyle/>
          <a:p>
            <a:pPr>
              <a:defRPr/>
            </a:pPr>
            <a:r>
              <a:rPr lang="en-US" altLang="ja-JP" dirty="0" err="1" smtClean="0"/>
              <a:t>Huawei</a:t>
            </a:r>
            <a:r>
              <a:rPr lang="en-US" altLang="ja-JP" dirty="0" smtClean="0"/>
              <a:t>, China </a:t>
            </a:r>
            <a:r>
              <a:rPr lang="en-US" altLang="ja-JP" dirty="0" smtClean="0"/>
              <a:t>Mobile</a:t>
            </a:r>
            <a:endParaRPr lang="en-US" altLang="ja-JP" dirty="0" smtClean="0"/>
          </a:p>
        </p:txBody>
      </p:sp>
      <p:sp>
        <p:nvSpPr>
          <p:cNvPr id="6" name="灯片编号占位符 5"/>
          <p:cNvSpPr>
            <a:spLocks noGrp="1"/>
          </p:cNvSpPr>
          <p:nvPr>
            <p:ph type="sldNum" sz="quarter" idx="12"/>
          </p:nvPr>
        </p:nvSpPr>
        <p:spPr/>
        <p:txBody>
          <a:bodyPr/>
          <a:lstStyle/>
          <a:p>
            <a:pPr>
              <a:defRPr/>
            </a:pPr>
            <a:r>
              <a:rPr lang="en-US" altLang="ja-JP" smtClean="0"/>
              <a:t>Slide </a:t>
            </a:r>
            <a:fld id="{F849415C-ECDB-492C-B7EB-181F05134429}" type="slidenum">
              <a:rPr lang="en-US" altLang="ja-JP" smtClean="0"/>
              <a:pPr>
                <a:defRPr/>
              </a:pPr>
              <a:t>7</a:t>
            </a:fld>
            <a:endParaRPr lang="en-US" altLang="ja-JP"/>
          </a:p>
        </p:txBody>
      </p:sp>
      <p:sp>
        <p:nvSpPr>
          <p:cNvPr id="8" name="Title 1"/>
          <p:cNvSpPr>
            <a:spLocks noGrp="1"/>
          </p:cNvSpPr>
          <p:nvPr>
            <p:ph type="title"/>
          </p:nvPr>
        </p:nvSpPr>
        <p:spPr>
          <a:xfrm>
            <a:off x="152400" y="533400"/>
            <a:ext cx="8610600" cy="457200"/>
          </a:xfrm>
        </p:spPr>
        <p:txBody>
          <a:bodyPr/>
          <a:lstStyle/>
          <a:p>
            <a:r>
              <a:rPr lang="en-US" sz="2400" dirty="0" smtClean="0"/>
              <a:t>Optimized EAP with concurrent </a:t>
            </a:r>
            <a:r>
              <a:rPr lang="en-US" altLang="zh-CN" sz="2400" dirty="0" smtClean="0"/>
              <a:t>PTK handshake</a:t>
            </a:r>
            <a:endParaRPr lang="en-US" sz="2400" dirty="0"/>
          </a:p>
        </p:txBody>
      </p:sp>
      <p:sp>
        <p:nvSpPr>
          <p:cNvPr id="9" name="コンテンツ プレースホルダ 6"/>
          <p:cNvSpPr>
            <a:spLocks noGrp="1"/>
          </p:cNvSpPr>
          <p:nvPr>
            <p:ph idx="1"/>
          </p:nvPr>
        </p:nvSpPr>
        <p:spPr>
          <a:xfrm>
            <a:off x="5416910" y="990600"/>
            <a:ext cx="3574690" cy="5334000"/>
          </a:xfrm>
        </p:spPr>
        <p:txBody>
          <a:bodyPr/>
          <a:lstStyle/>
          <a:p>
            <a:r>
              <a:rPr lang="en-US" altLang="ja-JP" sz="1200" b="0" dirty="0" smtClean="0">
                <a:ea typeface="MS PGothic" pitchFamily="34" charset="-128"/>
              </a:rPr>
              <a:t>Step 1: Non-AP STA indicates FILS with 802.1x is expected, and includes the User ID and </a:t>
            </a:r>
            <a:r>
              <a:rPr lang="en-US" altLang="ja-JP" sz="1200" b="0" dirty="0" err="1" smtClean="0">
                <a:ea typeface="MS PGothic" pitchFamily="34" charset="-128"/>
              </a:rPr>
              <a:t>EAPoL</a:t>
            </a:r>
            <a:r>
              <a:rPr lang="en-US" altLang="ja-JP" sz="1200" b="0" dirty="0" smtClean="0">
                <a:ea typeface="MS PGothic" pitchFamily="34" charset="-128"/>
              </a:rPr>
              <a:t>-Start message in Authentication First frame. </a:t>
            </a:r>
            <a:r>
              <a:rPr lang="en-US" altLang="zh-CN" sz="1200" b="0" dirty="0" smtClean="0">
                <a:ea typeface="MS PGothic" pitchFamily="34" charset="-128"/>
              </a:rPr>
              <a:t>The </a:t>
            </a:r>
            <a:r>
              <a:rPr lang="en-US" altLang="ja-JP" sz="1200" b="0" dirty="0" smtClean="0">
                <a:ea typeface="MS PGothic" pitchFamily="34" charset="-128"/>
              </a:rPr>
              <a:t>AP Generates an EAP-Response/ID  message instead receiving an EAP-Response/ID message since it has got the User ID. So a pair of EAP-</a:t>
            </a:r>
            <a:r>
              <a:rPr lang="en-US" altLang="ja-JP" sz="1200" b="0" dirty="0" err="1" smtClean="0">
                <a:ea typeface="MS PGothic" pitchFamily="34" charset="-128"/>
              </a:rPr>
              <a:t>Req</a:t>
            </a:r>
            <a:r>
              <a:rPr lang="en-US" altLang="ja-JP" sz="1200" b="0" dirty="0" smtClean="0">
                <a:ea typeface="MS PGothic" pitchFamily="34" charset="-128"/>
              </a:rPr>
              <a:t>/ID and EAP-</a:t>
            </a:r>
            <a:r>
              <a:rPr lang="en-US" altLang="ja-JP" sz="1200" b="0" dirty="0" err="1" smtClean="0">
                <a:ea typeface="MS PGothic" pitchFamily="34" charset="-128"/>
              </a:rPr>
              <a:t>Resp</a:t>
            </a:r>
            <a:r>
              <a:rPr lang="en-US" altLang="ja-JP" sz="1200" b="0" dirty="0" smtClean="0">
                <a:ea typeface="MS PGothic" pitchFamily="34" charset="-128"/>
              </a:rPr>
              <a:t>/ID messages can be omitted on the air. This is allowed by 802.1x.</a:t>
            </a:r>
          </a:p>
          <a:p>
            <a:r>
              <a:rPr lang="en-US" altLang="zh-CN" sz="1200" b="0" dirty="0" smtClean="0">
                <a:ea typeface="MS PGothic" pitchFamily="34" charset="-128"/>
              </a:rPr>
              <a:t>Step 4: T</a:t>
            </a:r>
            <a:r>
              <a:rPr lang="en-US" altLang="ja-JP" sz="1200" b="0" dirty="0" smtClean="0">
                <a:ea typeface="MS PGothic" pitchFamily="34" charset="-128"/>
              </a:rPr>
              <a:t>he AP receives an EAP-Request (1</a:t>
            </a:r>
            <a:r>
              <a:rPr lang="en-US" altLang="ja-JP" sz="1200" b="0" baseline="30000" dirty="0" smtClean="0">
                <a:ea typeface="MS PGothic" pitchFamily="34" charset="-128"/>
              </a:rPr>
              <a:t>st</a:t>
            </a:r>
            <a:r>
              <a:rPr lang="en-US" altLang="ja-JP" sz="1200" b="0" dirty="0" smtClean="0">
                <a:ea typeface="MS PGothic" pitchFamily="34" charset="-128"/>
              </a:rPr>
              <a:t> message of EAP method). </a:t>
            </a:r>
            <a:r>
              <a:rPr lang="en-US" altLang="zh-CN" sz="1200" b="0" dirty="0" smtClean="0">
                <a:ea typeface="MS PGothic" pitchFamily="34" charset="-128"/>
              </a:rPr>
              <a:t>T</a:t>
            </a:r>
            <a:r>
              <a:rPr lang="en-US" altLang="ja-JP" sz="1200" b="0" dirty="0" smtClean="0">
                <a:ea typeface="MS PGothic" pitchFamily="34" charset="-128"/>
              </a:rPr>
              <a:t>he AP sends an Authentication Second frame to the non-AP STA and the EAP-Request message and  an first message of 4-way handshake which includes </a:t>
            </a:r>
            <a:r>
              <a:rPr lang="en-US" altLang="ja-JP" sz="1200" b="0" dirty="0" err="1" smtClean="0">
                <a:ea typeface="MS PGothic" pitchFamily="34" charset="-128"/>
              </a:rPr>
              <a:t>ANonce</a:t>
            </a:r>
            <a:r>
              <a:rPr lang="en-US" altLang="ja-JP" sz="1200" b="0" dirty="0" smtClean="0">
                <a:ea typeface="MS PGothic" pitchFamily="34" charset="-128"/>
              </a:rPr>
              <a:t> are packed in the frame.</a:t>
            </a:r>
          </a:p>
          <a:p>
            <a:r>
              <a:rPr lang="en-US" altLang="ja-JP" sz="1200" b="0" dirty="0" smtClean="0">
                <a:ea typeface="MS PGothic" pitchFamily="34" charset="-128"/>
              </a:rPr>
              <a:t>Step5: Extra EAP messages for some EAP methods are as normal </a:t>
            </a:r>
            <a:r>
              <a:rPr lang="en-US" altLang="ja-JP" sz="1200" b="0" dirty="0" err="1" smtClean="0">
                <a:ea typeface="MS PGothic" pitchFamily="34" charset="-128"/>
              </a:rPr>
              <a:t>EAPoL</a:t>
            </a:r>
            <a:r>
              <a:rPr lang="en-US" altLang="ja-JP" sz="1200" b="0" dirty="0" smtClean="0">
                <a:ea typeface="MS PGothic" pitchFamily="34" charset="-128"/>
              </a:rPr>
              <a:t> messages packed in data frames.</a:t>
            </a:r>
          </a:p>
          <a:p>
            <a:r>
              <a:rPr lang="en-US" altLang="ja-JP" sz="1200" b="0" dirty="0" smtClean="0">
                <a:ea typeface="MS PGothic" pitchFamily="34" charset="-128"/>
              </a:rPr>
              <a:t>Step7: Once the non-AP derived </a:t>
            </a:r>
            <a:r>
              <a:rPr lang="en-US" altLang="zh-CN" sz="1200" b="0" dirty="0" smtClean="0">
                <a:ea typeface="MS PGothic" pitchFamily="34" charset="-128"/>
              </a:rPr>
              <a:t>MSK, then it also derives </a:t>
            </a:r>
            <a:r>
              <a:rPr lang="en-US" altLang="ja-JP" sz="1200" b="0" dirty="0" smtClean="0">
                <a:ea typeface="MS PGothic" pitchFamily="34" charset="-128"/>
              </a:rPr>
              <a:t>PTK, it sends an Association  Request frame to the AP and the last EAP-Response  message and  an second message of 4-way handshake which includes </a:t>
            </a:r>
            <a:r>
              <a:rPr lang="en-US" altLang="ja-JP" sz="1200" b="0" dirty="0" err="1" smtClean="0">
                <a:ea typeface="MS PGothic" pitchFamily="34" charset="-128"/>
              </a:rPr>
              <a:t>SNonce</a:t>
            </a:r>
            <a:r>
              <a:rPr lang="en-US" altLang="ja-JP" sz="1200" b="0" dirty="0" smtClean="0">
                <a:ea typeface="MS PGothic" pitchFamily="34" charset="-128"/>
              </a:rPr>
              <a:t> are packed in the frame.</a:t>
            </a:r>
          </a:p>
          <a:p>
            <a:r>
              <a:rPr lang="en-US" altLang="zh-CN" sz="1200" b="0" dirty="0" smtClean="0">
                <a:ea typeface="MS PGothic" pitchFamily="34" charset="-128"/>
              </a:rPr>
              <a:t>Step 16: </a:t>
            </a:r>
            <a:r>
              <a:rPr lang="en-US" altLang="ja-JP" sz="1200" b="0" dirty="0" smtClean="0">
                <a:ea typeface="MS PGothic" pitchFamily="34" charset="-128"/>
              </a:rPr>
              <a:t>The AP sends Association Response frame. An EAP-Success and a third message of 4-way handshake are packed in the frame. </a:t>
            </a:r>
          </a:p>
          <a:p>
            <a:r>
              <a:rPr lang="en-US" altLang="zh-CN" sz="1200" b="0" dirty="0" smtClean="0">
                <a:ea typeface="MS PGothic" pitchFamily="34" charset="-128"/>
              </a:rPr>
              <a:t>A quick DHCP exchange is suggested to be concurrent with Association frames.</a:t>
            </a:r>
          </a:p>
        </p:txBody>
      </p:sp>
      <p:sp>
        <p:nvSpPr>
          <p:cNvPr id="10" name="Date Placeholder 3"/>
          <p:cNvSpPr>
            <a:spLocks noGrp="1"/>
          </p:cNvSpPr>
          <p:nvPr>
            <p:ph type="dt" sz="half" idx="10"/>
          </p:nvPr>
        </p:nvSpPr>
        <p:spPr>
          <a:xfrm>
            <a:off x="696913" y="332601"/>
            <a:ext cx="942566" cy="276999"/>
          </a:xfrm>
        </p:spPr>
        <p:txBody>
          <a:bodyPr/>
          <a:lstStyle/>
          <a:p>
            <a:pPr>
              <a:defRPr/>
            </a:pPr>
            <a:r>
              <a:rPr lang="en-US" altLang="zh-CN" dirty="0" smtClean="0"/>
              <a:t>July</a:t>
            </a:r>
            <a:r>
              <a:rPr lang="en-US" altLang="ja-JP" dirty="0" smtClean="0"/>
              <a:t> 201</a:t>
            </a:r>
            <a:r>
              <a:rPr lang="en-US" altLang="zh-CN" dirty="0" smtClean="0"/>
              <a:t>2</a:t>
            </a:r>
            <a:endParaRPr lang="en-US" altLang="ja-JP" dirty="0"/>
          </a:p>
        </p:txBody>
      </p:sp>
      <p:pic>
        <p:nvPicPr>
          <p:cNvPr id="2" name="Picture 2"/>
          <p:cNvPicPr>
            <a:picLocks noChangeAspect="1" noChangeArrowheads="1"/>
          </p:cNvPicPr>
          <p:nvPr/>
        </p:nvPicPr>
        <p:blipFill>
          <a:blip r:embed="rId3"/>
          <a:srcRect/>
          <a:stretch>
            <a:fillRect/>
          </a:stretch>
        </p:blipFill>
        <p:spPr bwMode="auto">
          <a:xfrm>
            <a:off x="228600" y="1066800"/>
            <a:ext cx="5257800" cy="5371766"/>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页脚占位符 4"/>
          <p:cNvSpPr>
            <a:spLocks noGrp="1"/>
          </p:cNvSpPr>
          <p:nvPr>
            <p:ph type="ftr" sz="quarter" idx="11"/>
          </p:nvPr>
        </p:nvSpPr>
        <p:spPr>
          <a:xfrm>
            <a:off x="7134886" y="6475413"/>
            <a:ext cx="1409039" cy="184666"/>
          </a:xfrm>
        </p:spPr>
        <p:txBody>
          <a:bodyPr/>
          <a:lstStyle/>
          <a:p>
            <a:pPr>
              <a:defRPr/>
            </a:pPr>
            <a:r>
              <a:rPr lang="en-US" altLang="ja-JP" dirty="0" err="1" smtClean="0"/>
              <a:t>Huawei</a:t>
            </a:r>
            <a:r>
              <a:rPr lang="en-US" altLang="ja-JP" dirty="0" smtClean="0"/>
              <a:t>, China </a:t>
            </a:r>
            <a:r>
              <a:rPr lang="en-US" altLang="ja-JP" dirty="0" smtClean="0"/>
              <a:t>Mobile</a:t>
            </a:r>
            <a:endParaRPr lang="en-US" altLang="ja-JP" dirty="0" smtClean="0"/>
          </a:p>
        </p:txBody>
      </p:sp>
      <p:sp>
        <p:nvSpPr>
          <p:cNvPr id="6" name="灯片编号占位符 5"/>
          <p:cNvSpPr>
            <a:spLocks noGrp="1"/>
          </p:cNvSpPr>
          <p:nvPr>
            <p:ph type="sldNum" sz="quarter" idx="12"/>
          </p:nvPr>
        </p:nvSpPr>
        <p:spPr/>
        <p:txBody>
          <a:bodyPr/>
          <a:lstStyle/>
          <a:p>
            <a:pPr>
              <a:defRPr/>
            </a:pPr>
            <a:r>
              <a:rPr lang="en-US" altLang="ja-JP" smtClean="0"/>
              <a:t>Slide </a:t>
            </a:r>
            <a:fld id="{F849415C-ECDB-492C-B7EB-181F05134429}" type="slidenum">
              <a:rPr lang="en-US" altLang="ja-JP" smtClean="0"/>
              <a:pPr>
                <a:defRPr/>
              </a:pPr>
              <a:t>8</a:t>
            </a:fld>
            <a:endParaRPr lang="en-US" altLang="ja-JP"/>
          </a:p>
        </p:txBody>
      </p:sp>
      <p:sp>
        <p:nvSpPr>
          <p:cNvPr id="8" name="Title 1"/>
          <p:cNvSpPr>
            <a:spLocks noGrp="1"/>
          </p:cNvSpPr>
          <p:nvPr>
            <p:ph type="title"/>
          </p:nvPr>
        </p:nvSpPr>
        <p:spPr>
          <a:xfrm>
            <a:off x="152400" y="533400"/>
            <a:ext cx="8610600" cy="457200"/>
          </a:xfrm>
        </p:spPr>
        <p:txBody>
          <a:bodyPr/>
          <a:lstStyle/>
          <a:p>
            <a:r>
              <a:rPr lang="en-US" sz="2400" dirty="0" smtClean="0"/>
              <a:t>PSK authentication under the same framework</a:t>
            </a:r>
            <a:endParaRPr lang="en-US" sz="2400" dirty="0"/>
          </a:p>
        </p:txBody>
      </p:sp>
      <p:sp>
        <p:nvSpPr>
          <p:cNvPr id="9" name="コンテンツ プレースホルダ 6"/>
          <p:cNvSpPr>
            <a:spLocks noGrp="1"/>
          </p:cNvSpPr>
          <p:nvPr>
            <p:ph idx="1"/>
          </p:nvPr>
        </p:nvSpPr>
        <p:spPr>
          <a:xfrm>
            <a:off x="5715000" y="990600"/>
            <a:ext cx="3276600" cy="5334000"/>
          </a:xfrm>
        </p:spPr>
        <p:txBody>
          <a:bodyPr/>
          <a:lstStyle/>
          <a:p>
            <a:r>
              <a:rPr lang="en-US" altLang="ja-JP" sz="1200" b="0" dirty="0" smtClean="0">
                <a:ea typeface="MS PGothic" pitchFamily="34" charset="-128"/>
              </a:rPr>
              <a:t>In principle, we don’t suggest designing FILS for WPA2-Personal case. But if really someone want FILS for WPA2-Personal case, the same framework can work.</a:t>
            </a:r>
          </a:p>
          <a:p>
            <a:r>
              <a:rPr lang="en-US" altLang="ja-JP" sz="1200" b="0" dirty="0" smtClean="0">
                <a:ea typeface="MS PGothic" pitchFamily="34" charset="-128"/>
              </a:rPr>
              <a:t>The gray entities are remained in this figure to compare with Optimized EAP flow.</a:t>
            </a:r>
          </a:p>
          <a:p>
            <a:r>
              <a:rPr lang="en-US" altLang="ja-JP" sz="1200" b="0" dirty="0" smtClean="0">
                <a:ea typeface="MS PGothic" pitchFamily="34" charset="-128"/>
              </a:rPr>
              <a:t>Step 1 indicates FILS with PSK is expected.</a:t>
            </a:r>
          </a:p>
          <a:p>
            <a:r>
              <a:rPr lang="en-US" altLang="ja-JP" sz="1200" b="0" dirty="0" smtClean="0">
                <a:ea typeface="MS PGothic" pitchFamily="34" charset="-128"/>
              </a:rPr>
              <a:t>Step 2, 4 and 8 fulfill the first 3 steps of 4-way handshake in current standard. Current 4-way handshake mechanism is not changed just the last step of 4-way handshake is omitted.</a:t>
            </a:r>
          </a:p>
        </p:txBody>
      </p:sp>
      <p:sp>
        <p:nvSpPr>
          <p:cNvPr id="11" name="Date Placeholder 3"/>
          <p:cNvSpPr>
            <a:spLocks noGrp="1"/>
          </p:cNvSpPr>
          <p:nvPr>
            <p:ph type="dt" sz="half" idx="10"/>
          </p:nvPr>
        </p:nvSpPr>
        <p:spPr>
          <a:xfrm>
            <a:off x="696913" y="332601"/>
            <a:ext cx="942566" cy="276999"/>
          </a:xfrm>
        </p:spPr>
        <p:txBody>
          <a:bodyPr/>
          <a:lstStyle/>
          <a:p>
            <a:pPr>
              <a:defRPr/>
            </a:pPr>
            <a:r>
              <a:rPr lang="en-US" altLang="zh-CN" dirty="0" smtClean="0"/>
              <a:t>July</a:t>
            </a:r>
            <a:r>
              <a:rPr lang="en-US" altLang="ja-JP" dirty="0" smtClean="0"/>
              <a:t> 201</a:t>
            </a:r>
            <a:r>
              <a:rPr lang="en-US" altLang="zh-CN" dirty="0" smtClean="0"/>
              <a:t>2</a:t>
            </a:r>
            <a:endParaRPr lang="en-US" altLang="ja-JP" dirty="0"/>
          </a:p>
        </p:txBody>
      </p:sp>
      <p:pic>
        <p:nvPicPr>
          <p:cNvPr id="2050" name="Picture 2"/>
          <p:cNvPicPr>
            <a:picLocks noChangeAspect="1" noChangeArrowheads="1"/>
          </p:cNvPicPr>
          <p:nvPr/>
        </p:nvPicPr>
        <p:blipFill>
          <a:blip r:embed="rId3"/>
          <a:srcRect/>
          <a:stretch>
            <a:fillRect/>
          </a:stretch>
        </p:blipFill>
        <p:spPr bwMode="auto">
          <a:xfrm>
            <a:off x="228601" y="1066800"/>
            <a:ext cx="5486400" cy="53149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页脚占位符 4"/>
          <p:cNvSpPr>
            <a:spLocks noGrp="1"/>
          </p:cNvSpPr>
          <p:nvPr>
            <p:ph type="ftr" sz="quarter" idx="11"/>
          </p:nvPr>
        </p:nvSpPr>
        <p:spPr>
          <a:xfrm>
            <a:off x="7134886" y="6475413"/>
            <a:ext cx="1409039" cy="184666"/>
          </a:xfrm>
        </p:spPr>
        <p:txBody>
          <a:bodyPr/>
          <a:lstStyle/>
          <a:p>
            <a:pPr>
              <a:defRPr/>
            </a:pPr>
            <a:r>
              <a:rPr lang="en-US" altLang="ja-JP" dirty="0" err="1" smtClean="0"/>
              <a:t>Huawei</a:t>
            </a:r>
            <a:r>
              <a:rPr lang="en-US" altLang="ja-JP" dirty="0" smtClean="0"/>
              <a:t>, China </a:t>
            </a:r>
            <a:r>
              <a:rPr lang="en-US" altLang="ja-JP" dirty="0" smtClean="0"/>
              <a:t>Mobile</a:t>
            </a:r>
            <a:endParaRPr lang="en-US" altLang="ja-JP" dirty="0" smtClean="0"/>
          </a:p>
        </p:txBody>
      </p:sp>
      <p:sp>
        <p:nvSpPr>
          <p:cNvPr id="6" name="灯片编号占位符 5"/>
          <p:cNvSpPr>
            <a:spLocks noGrp="1"/>
          </p:cNvSpPr>
          <p:nvPr>
            <p:ph type="sldNum" sz="quarter" idx="12"/>
          </p:nvPr>
        </p:nvSpPr>
        <p:spPr/>
        <p:txBody>
          <a:bodyPr/>
          <a:lstStyle/>
          <a:p>
            <a:pPr>
              <a:defRPr/>
            </a:pPr>
            <a:r>
              <a:rPr lang="en-US" altLang="ja-JP" smtClean="0"/>
              <a:t>Slide </a:t>
            </a:r>
            <a:fld id="{F849415C-ECDB-492C-B7EB-181F05134429}" type="slidenum">
              <a:rPr lang="en-US" altLang="ja-JP" smtClean="0"/>
              <a:pPr>
                <a:defRPr/>
              </a:pPr>
              <a:t>9</a:t>
            </a:fld>
            <a:endParaRPr lang="en-US" altLang="ja-JP"/>
          </a:p>
        </p:txBody>
      </p:sp>
      <p:sp>
        <p:nvSpPr>
          <p:cNvPr id="8" name="Title 1"/>
          <p:cNvSpPr>
            <a:spLocks noGrp="1"/>
          </p:cNvSpPr>
          <p:nvPr>
            <p:ph type="title"/>
          </p:nvPr>
        </p:nvSpPr>
        <p:spPr>
          <a:xfrm>
            <a:off x="152400" y="533400"/>
            <a:ext cx="8610600" cy="457200"/>
          </a:xfrm>
        </p:spPr>
        <p:txBody>
          <a:bodyPr/>
          <a:lstStyle/>
          <a:p>
            <a:r>
              <a:rPr lang="en-US" sz="2400" dirty="0" smtClean="0"/>
              <a:t>Analysis of Optimized EAP based FILS</a:t>
            </a:r>
            <a:endParaRPr lang="en-US" sz="2400" dirty="0"/>
          </a:p>
        </p:txBody>
      </p:sp>
      <p:sp>
        <p:nvSpPr>
          <p:cNvPr id="9" name="コンテンツ プレースホルダ 6"/>
          <p:cNvSpPr>
            <a:spLocks noGrp="1"/>
          </p:cNvSpPr>
          <p:nvPr>
            <p:ph idx="1"/>
          </p:nvPr>
        </p:nvSpPr>
        <p:spPr>
          <a:xfrm>
            <a:off x="5416910" y="990600"/>
            <a:ext cx="3574690" cy="5334000"/>
          </a:xfrm>
        </p:spPr>
        <p:txBody>
          <a:bodyPr/>
          <a:lstStyle/>
          <a:p>
            <a:r>
              <a:rPr lang="en-US" altLang="zh-CN" sz="1200" b="0" dirty="0" smtClean="0">
                <a:ea typeface="MS PGothic" pitchFamily="34" charset="-128"/>
              </a:rPr>
              <a:t>Any EAP method can be deployed  e.g. EAP-AKA/EAP-AKA’ for interworking with 3GPP or EAP-TTLS for interworking with WiMAX.</a:t>
            </a:r>
          </a:p>
          <a:p>
            <a:r>
              <a:rPr lang="en-US" altLang="zh-CN" sz="1200" b="0" dirty="0" smtClean="0">
                <a:ea typeface="MS PGothic" pitchFamily="34" charset="-128"/>
              </a:rPr>
              <a:t>Step 4, 7, 15 included </a:t>
            </a:r>
            <a:r>
              <a:rPr lang="en-US" altLang="zh-CN" sz="1200" b="0" dirty="0" err="1" smtClean="0">
                <a:ea typeface="MS PGothic" pitchFamily="34" charset="-128"/>
              </a:rPr>
              <a:t>EAPoL</a:t>
            </a:r>
            <a:r>
              <a:rPr lang="en-US" altLang="zh-CN" sz="1200" b="0" dirty="0" smtClean="0">
                <a:ea typeface="MS PGothic" pitchFamily="34" charset="-128"/>
              </a:rPr>
              <a:t>-Key messages which fulfils the first three messages of 4-way handshake. The last message of 4-way handshake is just a confirm of message 3 and it is can be omitted actually. So the security of PTK handshake will not be downgrade. Note that current 4-way handshake is a good design which can avoid  DOS attack by the non-AP STA or a fake AP sending first 4-way HS message to the non-AP STA. See </a:t>
            </a:r>
            <a:r>
              <a:rPr lang="en-US" altLang="zh-CN" sz="1200" b="0" dirty="0" err="1" smtClean="0">
                <a:ea typeface="MS PGothic" pitchFamily="34" charset="-128"/>
              </a:rPr>
              <a:t>subclause</a:t>
            </a:r>
            <a:r>
              <a:rPr lang="en-US" altLang="zh-CN" sz="1200" b="0" dirty="0" smtClean="0">
                <a:ea typeface="MS PGothic" pitchFamily="34" charset="-128"/>
              </a:rPr>
              <a:t> 11.6.6.6 in 802.11-2012.</a:t>
            </a:r>
          </a:p>
          <a:p>
            <a:r>
              <a:rPr lang="en-US" altLang="zh-CN" sz="1200" b="0" dirty="0" smtClean="0">
                <a:ea typeface="MS PGothic" pitchFamily="34" charset="-128"/>
              </a:rPr>
              <a:t>DHCP message is forwarded after step 12 at which the AP verified the non-AP STA holds the same PTK with itself so the 802.1x controlled port can be unblocked. It complies 802.1x.</a:t>
            </a:r>
          </a:p>
          <a:p>
            <a:r>
              <a:rPr lang="en-US" altLang="zh-CN" sz="1200" b="0" dirty="0" smtClean="0">
                <a:ea typeface="MS PGothic" pitchFamily="34" charset="-128"/>
              </a:rPr>
              <a:t>For step 7: The non-AP STA knows when it gets MSK, so it knows when it shall send Association Request.</a:t>
            </a:r>
          </a:p>
          <a:p>
            <a:r>
              <a:rPr lang="en-US" altLang="zh-CN" sz="1200" b="0" dirty="0" smtClean="0">
                <a:ea typeface="MS PGothic" pitchFamily="34" charset="-128"/>
              </a:rPr>
              <a:t>For step 11: If the AP receives more EAP-Request but not a EAP-Success or EAP-Failure from the AS, the AP can exchange EAP  messages by data frames like possible step 5 with the non-AP STA and defer sending Association Response frame.</a:t>
            </a:r>
          </a:p>
          <a:p>
            <a:endParaRPr lang="en-US" altLang="zh-CN" sz="1200" b="0" dirty="0" smtClean="0">
              <a:ea typeface="MS PGothic" pitchFamily="34" charset="-128"/>
            </a:endParaRPr>
          </a:p>
        </p:txBody>
      </p:sp>
      <p:sp>
        <p:nvSpPr>
          <p:cNvPr id="10" name="Date Placeholder 3"/>
          <p:cNvSpPr>
            <a:spLocks noGrp="1"/>
          </p:cNvSpPr>
          <p:nvPr>
            <p:ph type="dt" sz="half" idx="10"/>
          </p:nvPr>
        </p:nvSpPr>
        <p:spPr>
          <a:xfrm>
            <a:off x="696913" y="332601"/>
            <a:ext cx="942566" cy="276999"/>
          </a:xfrm>
        </p:spPr>
        <p:txBody>
          <a:bodyPr/>
          <a:lstStyle/>
          <a:p>
            <a:pPr>
              <a:defRPr/>
            </a:pPr>
            <a:r>
              <a:rPr lang="en-US" altLang="zh-CN" dirty="0" smtClean="0"/>
              <a:t>July</a:t>
            </a:r>
            <a:r>
              <a:rPr lang="en-US" altLang="ja-JP" dirty="0" smtClean="0"/>
              <a:t> 201</a:t>
            </a:r>
            <a:r>
              <a:rPr lang="en-US" altLang="zh-CN" dirty="0" smtClean="0"/>
              <a:t>2</a:t>
            </a:r>
            <a:endParaRPr lang="en-US" altLang="ja-JP" dirty="0"/>
          </a:p>
        </p:txBody>
      </p:sp>
      <p:pic>
        <p:nvPicPr>
          <p:cNvPr id="11" name="Picture 2"/>
          <p:cNvPicPr>
            <a:picLocks noChangeAspect="1" noChangeArrowheads="1"/>
          </p:cNvPicPr>
          <p:nvPr/>
        </p:nvPicPr>
        <p:blipFill>
          <a:blip r:embed="rId3"/>
          <a:srcRect/>
          <a:stretch>
            <a:fillRect/>
          </a:stretch>
        </p:blipFill>
        <p:spPr bwMode="auto">
          <a:xfrm>
            <a:off x="228600" y="1066800"/>
            <a:ext cx="5257800" cy="5371766"/>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802-11-Submission.pot</Template>
  <TotalTime>12895</TotalTime>
  <Words>1481</Words>
  <Application>Microsoft Office PowerPoint</Application>
  <PresentationFormat>全屏显示(4:3)</PresentationFormat>
  <Paragraphs>178</Paragraphs>
  <Slides>13</Slides>
  <Notes>12</Notes>
  <HiddenSlides>0</HiddenSlides>
  <MMClips>0</MMClips>
  <ScaleCrop>false</ScaleCrop>
  <HeadingPairs>
    <vt:vector size="4" baseType="variant">
      <vt:variant>
        <vt:lpstr>主题</vt:lpstr>
      </vt:variant>
      <vt:variant>
        <vt:i4>1</vt:i4>
      </vt:variant>
      <vt:variant>
        <vt:lpstr>幻灯片标题</vt:lpstr>
      </vt:variant>
      <vt:variant>
        <vt:i4>13</vt:i4>
      </vt:variant>
    </vt:vector>
  </HeadingPairs>
  <TitlesOfParts>
    <vt:vector size="14" baseType="lpstr">
      <vt:lpstr>802-11-Submission</vt:lpstr>
      <vt:lpstr>EAP based Message Flow Optimization for FILS</vt:lpstr>
      <vt:lpstr>Abstract</vt:lpstr>
      <vt:lpstr>Conformance w/ TGai PAR &amp; 5C </vt:lpstr>
      <vt:lpstr>Background</vt:lpstr>
      <vt:lpstr>Conventional initial link setup</vt:lpstr>
      <vt:lpstr>Principle of FILS</vt:lpstr>
      <vt:lpstr>Optimized EAP with concurrent PTK handshake</vt:lpstr>
      <vt:lpstr>PSK authentication under the same framework</vt:lpstr>
      <vt:lpstr>Analysis of Optimized EAP based FILS</vt:lpstr>
      <vt:lpstr>Implementation of EAP Authenticator</vt:lpstr>
      <vt:lpstr>Conclusion</vt:lpstr>
      <vt:lpstr>SP</vt:lpstr>
      <vt:lpstr>Reference</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Using Upper Layer Message IE in TGai</dc:title>
  <dc:creator>George Cherian</dc:creator>
  <cp:lastModifiedBy>Fangping</cp:lastModifiedBy>
  <cp:revision>806</cp:revision>
  <cp:lastPrinted>1998-02-10T13:28:06Z</cp:lastPrinted>
  <dcterms:created xsi:type="dcterms:W3CDTF">2011-07-17T04:42:17Z</dcterms:created>
  <dcterms:modified xsi:type="dcterms:W3CDTF">2012-07-06T10:05:26Z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AdHocReviewCycleID">
    <vt:i4>192451722</vt:i4>
  </property>
  <property fmtid="{D5CDD505-2E9C-101B-9397-08002B2CF9AE}" pid="3" name="_NewReviewCycle">
    <vt:lpwstr/>
  </property>
  <property fmtid="{D5CDD505-2E9C-101B-9397-08002B2CF9AE}" pid="4" name="_EmailSubject">
    <vt:lpwstr>TGai contributions</vt:lpwstr>
  </property>
  <property fmtid="{D5CDD505-2E9C-101B-9397-08002B2CF9AE}" pid="5" name="_AuthorEmail">
    <vt:lpwstr>gcherian@qualcomm.com</vt:lpwstr>
  </property>
  <property fmtid="{D5CDD505-2E9C-101B-9397-08002B2CF9AE}" pid="6" name="_AuthorEmailDisplayName">
    <vt:lpwstr>Cherian, George</vt:lpwstr>
  </property>
  <property fmtid="{D5CDD505-2E9C-101B-9397-08002B2CF9AE}" pid="7" name="_PreviousAdHocReviewCycleID">
    <vt:i4>2064635738</vt:i4>
  </property>
  <property fmtid="{D5CDD505-2E9C-101B-9397-08002B2CF9AE}" pid="8" name="_ms_pID_725343">
    <vt:lpwstr>(2)SqhpJckU+YqsP1GyzsUSPJ9V6YlGv5NJDl8Gf64F4iGh1Gxbm66OO0pnLBX/7C/0aOWRDbaR_x000d_
jcbsTmKDeOa/7/Vt5wtrArmfNRYC5b0McANCPOPjM9Wo46Xq1t6Wc2n/R0vxU/b0OBWMpgM1_x000d_
SmUQzEc56fTqRF5zTmgjxfb5ShTd6xjJu2tBdIm40o1qlitFZ9T9MIFubpOelNon8SqaLnY7_x000d_
4Fn5kKEhXlMB72u7aC</vt:lpwstr>
  </property>
  <property fmtid="{D5CDD505-2E9C-101B-9397-08002B2CF9AE}" pid="9" name="_ms_pID_7253431">
    <vt:lpwstr>VzWhsfOPKwP5VVRym3HU7gNVZz4RFUxWI5Jkz+2ZuMU4sVUswZtvlE_x000d_
vsoZSfWdvuxKo9CsxPuear1gdZTKqvI8o8ynxYlR8NuHvj/OHpbUdw==</vt:lpwstr>
  </property>
  <property fmtid="{D5CDD505-2E9C-101B-9397-08002B2CF9AE}" pid="10" name="sflag">
    <vt:lpwstr>1341564670</vt:lpwstr>
  </property>
</Properties>
</file>