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handoutMasterIdLst>
    <p:handoutMasterId r:id="rId14"/>
  </p:handoutMasterIdLst>
  <p:sldIdLst>
    <p:sldId id="269" r:id="rId2"/>
    <p:sldId id="257" r:id="rId3"/>
    <p:sldId id="312" r:id="rId4"/>
    <p:sldId id="339" r:id="rId5"/>
    <p:sldId id="376" r:id="rId6"/>
    <p:sldId id="372" r:id="rId7"/>
    <p:sldId id="379" r:id="rId8"/>
    <p:sldId id="382" r:id="rId9"/>
    <p:sldId id="373" r:id="rId10"/>
    <p:sldId id="359" r:id="rId11"/>
    <p:sldId id="380" r:id="rId12"/>
  </p:sldIdLst>
  <p:sldSz cx="9144000" cy="6858000" type="screen4x3"/>
  <p:notesSz cx="6669088" cy="9928225"/>
  <p:defaultTextStyle>
    <a:defPPr>
      <a:defRPr lang="en-US"/>
    </a:defPPr>
    <a:lvl1pPr algn="l" rtl="0" fontAlgn="base">
      <a:spcBef>
        <a:spcPct val="0"/>
      </a:spcBef>
      <a:spcAft>
        <a:spcPct val="0"/>
      </a:spcAft>
      <a:defRPr sz="1200" kern="1200">
        <a:solidFill>
          <a:schemeClr val="tx1"/>
        </a:solidFill>
        <a:latin typeface="Times New Roman" pitchFamily="18" charset="0"/>
        <a:ea typeface="宋体" pitchFamily="2"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pitchFamily="2"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pitchFamily="2"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pitchFamily="2"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pitchFamily="2" charset="-122"/>
        <a:cs typeface="+mn-cs"/>
      </a:defRPr>
    </a:lvl5pPr>
    <a:lvl6pPr marL="2286000" algn="l" defTabSz="914400" rtl="0" eaLnBrk="1" latinLnBrk="0" hangingPunct="1">
      <a:defRPr sz="1200" kern="1200">
        <a:solidFill>
          <a:schemeClr val="tx1"/>
        </a:solidFill>
        <a:latin typeface="Times New Roman" pitchFamily="18" charset="0"/>
        <a:ea typeface="宋体" pitchFamily="2" charset="-122"/>
        <a:cs typeface="+mn-cs"/>
      </a:defRPr>
    </a:lvl6pPr>
    <a:lvl7pPr marL="2743200" algn="l" defTabSz="914400" rtl="0" eaLnBrk="1" latinLnBrk="0" hangingPunct="1">
      <a:defRPr sz="1200" kern="1200">
        <a:solidFill>
          <a:schemeClr val="tx1"/>
        </a:solidFill>
        <a:latin typeface="Times New Roman" pitchFamily="18" charset="0"/>
        <a:ea typeface="宋体" pitchFamily="2" charset="-122"/>
        <a:cs typeface="+mn-cs"/>
      </a:defRPr>
    </a:lvl7pPr>
    <a:lvl8pPr marL="3200400" algn="l" defTabSz="914400" rtl="0" eaLnBrk="1" latinLnBrk="0" hangingPunct="1">
      <a:defRPr sz="1200" kern="1200">
        <a:solidFill>
          <a:schemeClr val="tx1"/>
        </a:solidFill>
        <a:latin typeface="Times New Roman" pitchFamily="18" charset="0"/>
        <a:ea typeface="宋体" pitchFamily="2" charset="-122"/>
        <a:cs typeface="+mn-cs"/>
      </a:defRPr>
    </a:lvl8pPr>
    <a:lvl9pPr marL="3657600" algn="l" defTabSz="914400" rtl="0" eaLnBrk="1" latinLnBrk="0" hangingPunct="1">
      <a:defRPr sz="1200" kern="1200">
        <a:solidFill>
          <a:schemeClr val="tx1"/>
        </a:solidFill>
        <a:latin typeface="Times New Roman" pitchFamily="18"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00FF"/>
    <a:srgbClr val="FFFA46"/>
    <a:srgbClr val="FF717A"/>
    <a:srgbClr val="7394FF"/>
    <a:srgbClr val="FFA264"/>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0692" autoAdjust="0"/>
    <p:restoredTop sz="92647" autoAdjust="0"/>
  </p:normalViewPr>
  <p:slideViewPr>
    <p:cSldViewPr>
      <p:cViewPr varScale="1">
        <p:scale>
          <a:sx n="91" d="100"/>
          <a:sy n="91" d="100"/>
        </p:scale>
        <p:origin x="-161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3" d="100"/>
          <a:sy n="63" d="100"/>
        </p:scale>
        <p:origin x="-3438" y="-120"/>
      </p:cViewPr>
      <p:guideLst>
        <p:guide orient="horz" pos="3127"/>
        <p:guide pos="2101"/>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804490" y="190210"/>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charset="0"/>
                <a:ea typeface="+mn-ea"/>
              </a:defRPr>
            </a:lvl1pPr>
          </a:lstStyle>
          <a:p>
            <a:pPr>
              <a:defRPr/>
            </a:pPr>
            <a:r>
              <a:rPr lang="en-US" altLang="ja-JP"/>
              <a:t>doc.: IEEE 802.11-yy/xxxxr0</a:t>
            </a:r>
          </a:p>
        </p:txBody>
      </p:sp>
      <p:sp>
        <p:nvSpPr>
          <p:cNvPr id="3075" name="Rectangle 3"/>
          <p:cNvSpPr>
            <a:spLocks noGrp="1" noChangeArrowheads="1"/>
          </p:cNvSpPr>
          <p:nvPr>
            <p:ph type="dt" sz="quarter" idx="1"/>
          </p:nvPr>
        </p:nvSpPr>
        <p:spPr bwMode="auto">
          <a:xfrm>
            <a:off x="668741" y="190210"/>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charset="0"/>
                <a:ea typeface="+mn-ea"/>
              </a:defRPr>
            </a:lvl1pPr>
          </a:lstStyle>
          <a:p>
            <a:pPr>
              <a:defRPr/>
            </a:pPr>
            <a:r>
              <a:rPr lang="en-US" altLang="ja-JP"/>
              <a:t>Month Year</a:t>
            </a:r>
          </a:p>
        </p:txBody>
      </p:sp>
      <p:sp>
        <p:nvSpPr>
          <p:cNvPr id="3076" name="Rectangle 4"/>
          <p:cNvSpPr>
            <a:spLocks noGrp="1" noChangeArrowheads="1"/>
          </p:cNvSpPr>
          <p:nvPr>
            <p:ph type="ftr" sz="quarter" idx="2"/>
          </p:nvPr>
        </p:nvSpPr>
        <p:spPr bwMode="auto">
          <a:xfrm>
            <a:off x="4425595" y="9608946"/>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charset="0"/>
                <a:ea typeface="+mn-ea"/>
              </a:defRPr>
            </a:lvl1pPr>
          </a:lstStyle>
          <a:p>
            <a:pPr>
              <a:defRPr/>
            </a:pPr>
            <a:r>
              <a:rPr lang="en-US" altLang="ja-JP"/>
              <a:t>John Doe, Some Company</a:t>
            </a:r>
          </a:p>
        </p:txBody>
      </p:sp>
      <p:sp>
        <p:nvSpPr>
          <p:cNvPr id="3077" name="Rectangle 5"/>
          <p:cNvSpPr>
            <a:spLocks noGrp="1" noChangeArrowheads="1"/>
          </p:cNvSpPr>
          <p:nvPr>
            <p:ph type="sldNum" sz="quarter" idx="3"/>
          </p:nvPr>
        </p:nvSpPr>
        <p:spPr bwMode="auto">
          <a:xfrm>
            <a:off x="3013915" y="9608946"/>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ea typeface="MS PGothic" pitchFamily="34" charset="-128"/>
              </a:defRPr>
            </a:lvl1pPr>
          </a:lstStyle>
          <a:p>
            <a:pPr>
              <a:defRPr/>
            </a:pPr>
            <a:r>
              <a:rPr lang="en-US" altLang="ja-JP"/>
              <a:t>Page </a:t>
            </a:r>
            <a:fld id="{73096469-19DD-486A-8BB2-DAF8BBB37784}" type="slidenum">
              <a:rPr lang="en-US" altLang="ja-JP"/>
              <a:pPr>
                <a:defRPr/>
              </a:pPr>
              <a:t>‹#›</a:t>
            </a:fld>
            <a:endParaRPr lang="en-US" altLang="ja-JP"/>
          </a:p>
        </p:txBody>
      </p:sp>
      <p:sp>
        <p:nvSpPr>
          <p:cNvPr id="3078" name="Line 6"/>
          <p:cNvSpPr>
            <a:spLocks noChangeShapeType="1"/>
          </p:cNvSpPr>
          <p:nvPr/>
        </p:nvSpPr>
        <p:spPr bwMode="auto">
          <a:xfrm>
            <a:off x="667215" y="414384"/>
            <a:ext cx="533466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
        <p:nvSpPr>
          <p:cNvPr id="3079" name="Rectangle 7"/>
          <p:cNvSpPr>
            <a:spLocks noChangeArrowheads="1"/>
          </p:cNvSpPr>
          <p:nvPr/>
        </p:nvSpPr>
        <p:spPr bwMode="auto">
          <a:xfrm>
            <a:off x="667215" y="9608946"/>
            <a:ext cx="718145" cy="184666"/>
          </a:xfrm>
          <a:prstGeom prst="rect">
            <a:avLst/>
          </a:prstGeom>
          <a:noFill/>
          <a:ln w="9525">
            <a:noFill/>
            <a:miter lim="800000"/>
            <a:headEnd/>
            <a:tailEnd/>
          </a:ln>
          <a:effectLst/>
        </p:spPr>
        <p:txBody>
          <a:bodyPr wrap="none" lIns="0" tIns="0" rIns="0" bIns="0">
            <a:spAutoFit/>
          </a:bodyPr>
          <a:lstStyle/>
          <a:p>
            <a:pPr defTabSz="933450" eaLnBrk="0" hangingPunct="0">
              <a:defRPr/>
            </a:pPr>
            <a:r>
              <a:rPr lang="en-US" altLang="ja-JP">
                <a:latin typeface="Times New Roman" charset="0"/>
                <a:ea typeface="+mn-ea"/>
              </a:rPr>
              <a:t>Submission</a:t>
            </a:r>
          </a:p>
        </p:txBody>
      </p:sp>
      <p:sp>
        <p:nvSpPr>
          <p:cNvPr id="3080" name="Line 8"/>
          <p:cNvSpPr>
            <a:spLocks noChangeShapeType="1"/>
          </p:cNvSpPr>
          <p:nvPr/>
        </p:nvSpPr>
        <p:spPr bwMode="auto">
          <a:xfrm>
            <a:off x="667215" y="9597058"/>
            <a:ext cx="5482759"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Tree>
    <p:extLst>
      <p:ext uri="{BB962C8B-B14F-4D97-AF65-F5344CB8AC3E}">
        <p14:creationId xmlns="" xmlns:p14="http://schemas.microsoft.com/office/powerpoint/2010/main" val="269794889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845714" y="105295"/>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charset="0"/>
                <a:ea typeface="+mn-ea"/>
              </a:defRPr>
            </a:lvl1pPr>
          </a:lstStyle>
          <a:p>
            <a:pPr>
              <a:defRPr/>
            </a:pPr>
            <a:r>
              <a:rPr lang="en-US" altLang="ja-JP"/>
              <a:t>doc.: IEEE 802.11-yy/xxxxr0</a:t>
            </a:r>
          </a:p>
        </p:txBody>
      </p:sp>
      <p:sp>
        <p:nvSpPr>
          <p:cNvPr id="2051" name="Rectangle 3"/>
          <p:cNvSpPr>
            <a:spLocks noGrp="1" noChangeArrowheads="1"/>
          </p:cNvSpPr>
          <p:nvPr>
            <p:ph type="dt" idx="1"/>
          </p:nvPr>
        </p:nvSpPr>
        <p:spPr bwMode="auto">
          <a:xfrm>
            <a:off x="629044" y="105295"/>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charset="0"/>
                <a:ea typeface="+mn-ea"/>
              </a:defRPr>
            </a:lvl1pPr>
          </a:lstStyle>
          <a:p>
            <a:pPr>
              <a:defRPr/>
            </a:pPr>
            <a:r>
              <a:rPr lang="en-US" altLang="ja-JP"/>
              <a:t>Month Year</a:t>
            </a:r>
          </a:p>
        </p:txBody>
      </p:sp>
      <p:sp>
        <p:nvSpPr>
          <p:cNvPr id="14340" name="Rectangle 4"/>
          <p:cNvSpPr>
            <a:spLocks noGrp="1" noRot="1" noChangeAspect="1" noChangeArrowheads="1" noTextEdit="1"/>
          </p:cNvSpPr>
          <p:nvPr>
            <p:ph type="sldImg" idx="2"/>
          </p:nvPr>
        </p:nvSpPr>
        <p:spPr bwMode="auto">
          <a:xfrm>
            <a:off x="862013" y="750888"/>
            <a:ext cx="4945062" cy="370998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888601" y="4716162"/>
            <a:ext cx="4891886" cy="4468210"/>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ja-JP" noProof="0"/>
              <a:t>Click to edit Master text styles</a:t>
            </a:r>
          </a:p>
          <a:p>
            <a:pPr lvl="1"/>
            <a:r>
              <a:rPr lang="en-US" altLang="ja-JP" noProof="0"/>
              <a:t>Second level</a:t>
            </a:r>
          </a:p>
          <a:p>
            <a:pPr lvl="2"/>
            <a:r>
              <a:rPr lang="en-US" altLang="ja-JP" noProof="0"/>
              <a:t>Third level</a:t>
            </a:r>
          </a:p>
          <a:p>
            <a:pPr lvl="3"/>
            <a:r>
              <a:rPr lang="en-US" altLang="ja-JP" noProof="0"/>
              <a:t>Fourth level</a:t>
            </a:r>
          </a:p>
          <a:p>
            <a:pPr lvl="4"/>
            <a:r>
              <a:rPr lang="en-US" altLang="ja-JP" noProof="0"/>
              <a:t>Fifth level</a:t>
            </a:r>
          </a:p>
        </p:txBody>
      </p:sp>
      <p:sp>
        <p:nvSpPr>
          <p:cNvPr id="2054" name="Rectangle 6"/>
          <p:cNvSpPr>
            <a:spLocks noGrp="1" noChangeArrowheads="1"/>
          </p:cNvSpPr>
          <p:nvPr>
            <p:ph type="ftr" sz="quarter" idx="4"/>
          </p:nvPr>
        </p:nvSpPr>
        <p:spPr bwMode="auto">
          <a:xfrm>
            <a:off x="3928815" y="9612343"/>
            <a:ext cx="21127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charset="0"/>
                <a:ea typeface="+mn-ea"/>
              </a:defRPr>
            </a:lvl5pPr>
          </a:lstStyle>
          <a:p>
            <a:pPr lvl="4">
              <a:defRPr/>
            </a:pPr>
            <a:r>
              <a:rPr lang="en-US" altLang="ja-JP"/>
              <a:t>John Doe, Some Company</a:t>
            </a:r>
          </a:p>
        </p:txBody>
      </p:sp>
      <p:sp>
        <p:nvSpPr>
          <p:cNvPr id="2055" name="Rectangle 7"/>
          <p:cNvSpPr>
            <a:spLocks noGrp="1" noChangeArrowheads="1"/>
          </p:cNvSpPr>
          <p:nvPr>
            <p:ph type="sldNum" sz="quarter" idx="5"/>
          </p:nvPr>
        </p:nvSpPr>
        <p:spPr bwMode="auto">
          <a:xfrm>
            <a:off x="3074805" y="9612343"/>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ea typeface="MS PGothic" pitchFamily="34" charset="-128"/>
              </a:defRPr>
            </a:lvl1pPr>
          </a:lstStyle>
          <a:p>
            <a:pPr>
              <a:defRPr/>
            </a:pPr>
            <a:r>
              <a:rPr lang="en-US" altLang="ja-JP"/>
              <a:t>Page </a:t>
            </a:r>
            <a:fld id="{369977F7-8B4B-4D23-A570-8BA4F46129D8}" type="slidenum">
              <a:rPr lang="en-US" altLang="ja-JP"/>
              <a:pPr>
                <a:defRPr/>
              </a:pPr>
              <a:t>‹#›</a:t>
            </a:fld>
            <a:endParaRPr lang="en-US" altLang="ja-JP"/>
          </a:p>
        </p:txBody>
      </p:sp>
      <p:sp>
        <p:nvSpPr>
          <p:cNvPr id="2056" name="Rectangle 8"/>
          <p:cNvSpPr>
            <a:spLocks noChangeArrowheads="1"/>
          </p:cNvSpPr>
          <p:nvPr/>
        </p:nvSpPr>
        <p:spPr bwMode="auto">
          <a:xfrm>
            <a:off x="696223" y="9612343"/>
            <a:ext cx="718145" cy="184666"/>
          </a:xfrm>
          <a:prstGeom prst="rect">
            <a:avLst/>
          </a:prstGeom>
          <a:noFill/>
          <a:ln w="9525">
            <a:noFill/>
            <a:miter lim="800000"/>
            <a:headEnd/>
            <a:tailEnd/>
          </a:ln>
          <a:effectLst/>
        </p:spPr>
        <p:txBody>
          <a:bodyPr wrap="none" lIns="0" tIns="0" rIns="0" bIns="0">
            <a:spAutoFit/>
          </a:bodyPr>
          <a:lstStyle/>
          <a:p>
            <a:pPr eaLnBrk="0" hangingPunct="0">
              <a:defRPr/>
            </a:pPr>
            <a:r>
              <a:rPr lang="en-US" altLang="ja-JP">
                <a:latin typeface="Times New Roman" charset="0"/>
                <a:ea typeface="+mn-ea"/>
              </a:rPr>
              <a:t>Submission</a:t>
            </a:r>
          </a:p>
        </p:txBody>
      </p:sp>
      <p:sp>
        <p:nvSpPr>
          <p:cNvPr id="2057" name="Line 9"/>
          <p:cNvSpPr>
            <a:spLocks noChangeShapeType="1"/>
          </p:cNvSpPr>
          <p:nvPr/>
        </p:nvSpPr>
        <p:spPr bwMode="auto">
          <a:xfrm>
            <a:off x="696224" y="9610645"/>
            <a:ext cx="5276641"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
        <p:nvSpPr>
          <p:cNvPr id="2058" name="Line 10"/>
          <p:cNvSpPr>
            <a:spLocks noChangeShapeType="1"/>
          </p:cNvSpPr>
          <p:nvPr/>
        </p:nvSpPr>
        <p:spPr bwMode="auto">
          <a:xfrm>
            <a:off x="622937" y="317581"/>
            <a:ext cx="5423214"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Tree>
    <p:extLst>
      <p:ext uri="{BB962C8B-B14F-4D97-AF65-F5344CB8AC3E}">
        <p14:creationId xmlns="" xmlns:p14="http://schemas.microsoft.com/office/powerpoint/2010/main" val="203159554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altLang="ja-JP" smtClean="0">
                <a:latin typeface="Times New Roman" pitchFamily="18" charset="0"/>
              </a:rPr>
              <a:t>doc.: IEEE 802.11-yy/xxxxr0</a:t>
            </a:r>
          </a:p>
        </p:txBody>
      </p:sp>
      <p:sp>
        <p:nvSpPr>
          <p:cNvPr id="12291" name="Rectangle 3"/>
          <p:cNvSpPr>
            <a:spLocks noGrp="1" noChangeArrowheads="1"/>
          </p:cNvSpPr>
          <p:nvPr>
            <p:ph type="dt" sz="quarter" idx="1"/>
          </p:nvPr>
        </p:nvSpPr>
        <p:spPr/>
        <p:txBody>
          <a:bodyPr/>
          <a:lstStyle/>
          <a:p>
            <a:pPr>
              <a:defRPr/>
            </a:pPr>
            <a:r>
              <a:rPr lang="en-US" altLang="ja-JP" smtClean="0">
                <a:latin typeface="Times New Roman" pitchFamily="18" charset="0"/>
              </a:rPr>
              <a:t>Month Year</a:t>
            </a:r>
          </a:p>
        </p:txBody>
      </p:sp>
      <p:sp>
        <p:nvSpPr>
          <p:cNvPr id="12292" name="Rectangle 6"/>
          <p:cNvSpPr>
            <a:spLocks noGrp="1" noChangeArrowheads="1"/>
          </p:cNvSpPr>
          <p:nvPr>
            <p:ph type="ftr" sz="quarter" idx="4"/>
          </p:nvPr>
        </p:nvSpPr>
        <p:spPr/>
        <p:txBody>
          <a:bodyPr/>
          <a:lstStyle/>
          <a:p>
            <a:pPr lvl="4">
              <a:defRPr/>
            </a:pPr>
            <a:r>
              <a:rPr lang="en-US" altLang="ja-JP" smtClean="0">
                <a:latin typeface="Times New Roman" pitchFamily="18" charset="0"/>
              </a:rPr>
              <a:t>John Doe, Some Company</a:t>
            </a:r>
          </a:p>
        </p:txBody>
      </p:sp>
      <p:sp>
        <p:nvSpPr>
          <p:cNvPr id="15365" name="Rectangle 7"/>
          <p:cNvSpPr>
            <a:spLocks noGrp="1" noChangeArrowheads="1"/>
          </p:cNvSpPr>
          <p:nvPr>
            <p:ph type="sldNum" sz="quarter" idx="5"/>
          </p:nvPr>
        </p:nvSpPr>
        <p:spPr>
          <a:xfrm>
            <a:off x="3177398" y="9612343"/>
            <a:ext cx="415177" cy="184666"/>
          </a:xfrm>
          <a:noFill/>
        </p:spPr>
        <p:txBody>
          <a:bodyPr/>
          <a:lstStyle/>
          <a:p>
            <a:r>
              <a:rPr lang="en-US" altLang="ja-JP" smtClean="0"/>
              <a:t>Page </a:t>
            </a:r>
            <a:fld id="{96E74E92-3797-4A2A-849A-8F52EB7D17DE}" type="slidenum">
              <a:rPr lang="en-US" altLang="ja-JP" smtClean="0"/>
              <a:pPr/>
              <a:t>1</a:t>
            </a:fld>
            <a:endParaRPr lang="en-US" altLang="ja-JP" smtClean="0"/>
          </a:p>
        </p:txBody>
      </p:sp>
      <p:sp>
        <p:nvSpPr>
          <p:cNvPr id="15366" name="Rectangle 2"/>
          <p:cNvSpPr>
            <a:spLocks noGrp="1" noRot="1" noChangeAspect="1" noChangeArrowheads="1" noTextEdit="1"/>
          </p:cNvSpPr>
          <p:nvPr>
            <p:ph type="sldImg"/>
          </p:nvPr>
        </p:nvSpPr>
        <p:spPr>
          <a:xfrm>
            <a:off x="862013" y="750888"/>
            <a:ext cx="4945062" cy="3709987"/>
          </a:xfrm>
          <a:ln/>
        </p:spPr>
      </p:sp>
      <p:sp>
        <p:nvSpPr>
          <p:cNvPr id="15367" name="Rectangle 3"/>
          <p:cNvSpPr>
            <a:spLocks noGrp="1" noChangeArrowheads="1"/>
          </p:cNvSpPr>
          <p:nvPr>
            <p:ph type="body" idx="1"/>
          </p:nvPr>
        </p:nvSpPr>
        <p:spPr>
          <a:noFill/>
          <a:ln/>
        </p:spPr>
        <p:txBody>
          <a:bodyPr/>
          <a:lstStyle/>
          <a:p>
            <a:endParaRPr lang="ja-JP" altLang="en-US" smtClean="0">
              <a:latin typeface="Times New Roman"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802.11-yy/xxxxr0</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smtClean="0"/>
              <a:t>Page </a:t>
            </a:r>
            <a:fld id="{B2088AE4-128F-4ED2-9681-A3F3CB0AA482}" type="slidenum">
              <a:rPr lang="en-US" smtClean="0"/>
              <a:pPr>
                <a:defRPr/>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802.11-yy/xxxxr0</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smtClean="0"/>
              <a:t>Page </a:t>
            </a:r>
            <a:fld id="{B2088AE4-128F-4ED2-9681-A3F3CB0AA482}" type="slidenum">
              <a:rPr lang="en-US" smtClean="0"/>
              <a:pPr>
                <a:defRPr/>
              </a:pPr>
              <a:t>11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p:txBody>
          <a:bodyPr/>
          <a:lstStyle/>
          <a:p>
            <a:pPr>
              <a:defRPr/>
            </a:pPr>
            <a:r>
              <a:rPr lang="en-US" altLang="ja-JP" smtClean="0">
                <a:latin typeface="Times New Roman" pitchFamily="18" charset="0"/>
              </a:rPr>
              <a:t>doc.: IEEE 802.11-yy/xxxxr0</a:t>
            </a:r>
          </a:p>
        </p:txBody>
      </p:sp>
      <p:sp>
        <p:nvSpPr>
          <p:cNvPr id="13315" name="Rectangle 3"/>
          <p:cNvSpPr>
            <a:spLocks noGrp="1" noChangeArrowheads="1"/>
          </p:cNvSpPr>
          <p:nvPr>
            <p:ph type="dt" sz="quarter" idx="1"/>
          </p:nvPr>
        </p:nvSpPr>
        <p:spPr/>
        <p:txBody>
          <a:bodyPr/>
          <a:lstStyle/>
          <a:p>
            <a:pPr>
              <a:defRPr/>
            </a:pPr>
            <a:r>
              <a:rPr lang="en-US" altLang="ja-JP" smtClean="0">
                <a:latin typeface="Times New Roman" pitchFamily="18" charset="0"/>
              </a:rPr>
              <a:t>Month Year</a:t>
            </a:r>
          </a:p>
        </p:txBody>
      </p:sp>
      <p:sp>
        <p:nvSpPr>
          <p:cNvPr id="13316" name="Rectangle 6"/>
          <p:cNvSpPr>
            <a:spLocks noGrp="1" noChangeArrowheads="1"/>
          </p:cNvSpPr>
          <p:nvPr>
            <p:ph type="ftr" sz="quarter" idx="4"/>
          </p:nvPr>
        </p:nvSpPr>
        <p:spPr/>
        <p:txBody>
          <a:bodyPr/>
          <a:lstStyle/>
          <a:p>
            <a:pPr lvl="4">
              <a:defRPr/>
            </a:pPr>
            <a:r>
              <a:rPr lang="en-US" altLang="ja-JP" smtClean="0">
                <a:latin typeface="Times New Roman" pitchFamily="18" charset="0"/>
              </a:rPr>
              <a:t>John Doe, Some Company</a:t>
            </a:r>
          </a:p>
        </p:txBody>
      </p:sp>
      <p:sp>
        <p:nvSpPr>
          <p:cNvPr id="16389" name="Rectangle 7"/>
          <p:cNvSpPr>
            <a:spLocks noGrp="1" noChangeArrowheads="1"/>
          </p:cNvSpPr>
          <p:nvPr>
            <p:ph type="sldNum" sz="quarter" idx="5"/>
          </p:nvPr>
        </p:nvSpPr>
        <p:spPr>
          <a:xfrm>
            <a:off x="3177398" y="9612343"/>
            <a:ext cx="415177" cy="184666"/>
          </a:xfrm>
          <a:noFill/>
        </p:spPr>
        <p:txBody>
          <a:bodyPr/>
          <a:lstStyle/>
          <a:p>
            <a:r>
              <a:rPr lang="en-US" altLang="ja-JP" smtClean="0"/>
              <a:t>Page </a:t>
            </a:r>
            <a:fld id="{419B3B7E-A639-4003-B894-8162D6370F54}" type="slidenum">
              <a:rPr lang="en-US" altLang="ja-JP" smtClean="0"/>
              <a:pPr/>
              <a:t>2</a:t>
            </a:fld>
            <a:endParaRPr lang="en-US" altLang="ja-JP" smtClean="0"/>
          </a:p>
        </p:txBody>
      </p:sp>
      <p:sp>
        <p:nvSpPr>
          <p:cNvPr id="16390" name="Rectangle 2"/>
          <p:cNvSpPr>
            <a:spLocks noGrp="1" noRot="1" noChangeAspect="1" noChangeArrowheads="1" noTextEdit="1"/>
          </p:cNvSpPr>
          <p:nvPr>
            <p:ph type="sldImg"/>
          </p:nvPr>
        </p:nvSpPr>
        <p:spPr>
          <a:xfrm>
            <a:off x="862013" y="750888"/>
            <a:ext cx="4945062" cy="3709987"/>
          </a:xfrm>
          <a:ln cap="flat"/>
        </p:spPr>
      </p:sp>
      <p:sp>
        <p:nvSpPr>
          <p:cNvPr id="16391" name="Rectangle 3"/>
          <p:cNvSpPr>
            <a:spLocks noGrp="1" noChangeArrowheads="1"/>
          </p:cNvSpPr>
          <p:nvPr>
            <p:ph type="body" idx="1"/>
          </p:nvPr>
        </p:nvSpPr>
        <p:spPr>
          <a:noFill/>
          <a:ln/>
        </p:spPr>
        <p:txBody>
          <a:bodyPr lIns="95250" rIns="95250"/>
          <a:lstStyle/>
          <a:p>
            <a:endParaRPr lang="ja-JP" altLang="en-US"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ltLang="ja-JP" smtClean="0"/>
              <a:t>doc.: IEEE 802.11-yy/xxxxr0</a:t>
            </a:r>
            <a:endParaRPr lang="en-US" altLang="ja-JP" dirty="0"/>
          </a:p>
        </p:txBody>
      </p:sp>
      <p:sp>
        <p:nvSpPr>
          <p:cNvPr id="5" name="Date Placeholder 4"/>
          <p:cNvSpPr>
            <a:spLocks noGrp="1"/>
          </p:cNvSpPr>
          <p:nvPr>
            <p:ph type="dt" idx="11"/>
          </p:nvPr>
        </p:nvSpPr>
        <p:spPr/>
        <p:txBody>
          <a:bodyPr/>
          <a:lstStyle/>
          <a:p>
            <a:r>
              <a:rPr lang="en-US" altLang="ja-JP" smtClean="0"/>
              <a:t>Month Year</a:t>
            </a:r>
            <a:endParaRPr lang="en-US" altLang="ja-JP" dirty="0"/>
          </a:p>
        </p:txBody>
      </p:sp>
      <p:sp>
        <p:nvSpPr>
          <p:cNvPr id="6" name="Footer Placeholder 5"/>
          <p:cNvSpPr>
            <a:spLocks noGrp="1"/>
          </p:cNvSpPr>
          <p:nvPr>
            <p:ph type="ftr" sz="quarter" idx="12"/>
          </p:nvPr>
        </p:nvSpPr>
        <p:spPr/>
        <p:txBody>
          <a:bodyPr/>
          <a:lstStyle/>
          <a:p>
            <a:pPr lvl="4"/>
            <a:r>
              <a:rPr lang="en-US" altLang="ja-JP" smtClean="0"/>
              <a:t>John Doe, Some Company</a:t>
            </a:r>
            <a:endParaRPr lang="en-US" altLang="ja-JP" dirty="0"/>
          </a:p>
        </p:txBody>
      </p:sp>
      <p:sp>
        <p:nvSpPr>
          <p:cNvPr id="7" name="Slide Number Placeholder 6"/>
          <p:cNvSpPr>
            <a:spLocks noGrp="1"/>
          </p:cNvSpPr>
          <p:nvPr>
            <p:ph type="sldNum" sz="quarter" idx="13"/>
          </p:nvPr>
        </p:nvSpPr>
        <p:spPr>
          <a:xfrm>
            <a:off x="3177398" y="9612343"/>
            <a:ext cx="415177" cy="184666"/>
          </a:xfrm>
        </p:spPr>
        <p:txBody>
          <a:bodyPr/>
          <a:lstStyle/>
          <a:p>
            <a:r>
              <a:rPr lang="en-US" altLang="ja-JP" smtClean="0"/>
              <a:t>Page </a:t>
            </a:r>
            <a:fld id="{86ADF5D0-7AFF-7A41-A694-BD30783C5616}" type="slidenum">
              <a:rPr lang="en-US" altLang="ja-JP" smtClean="0"/>
              <a:pPr/>
              <a:t>3</a:t>
            </a:fld>
            <a:endParaRPr lang="en-US" altLang="ja-JP"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altLang="ja-JP" smtClean="0"/>
              <a:t>Page </a:t>
            </a:r>
            <a:fld id="{369977F7-8B4B-4D23-A570-8BA4F46129D8}" type="slidenum">
              <a:rPr lang="en-US" altLang="ja-JP" smtClean="0"/>
              <a:pPr>
                <a:defRPr/>
              </a:pPr>
              <a:t>4</a:t>
            </a:fld>
            <a:endParaRPr lang="en-US"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altLang="ja-JP" smtClean="0"/>
              <a:t>Page </a:t>
            </a:r>
            <a:fld id="{369977F7-8B4B-4D23-A570-8BA4F46129D8}" type="slidenum">
              <a:rPr lang="en-US" altLang="ja-JP" smtClean="0"/>
              <a:pPr>
                <a:defRPr/>
              </a:pPr>
              <a:t>5</a:t>
            </a:fld>
            <a:endParaRPr lang="en-US"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altLang="ja-JP" smtClean="0"/>
              <a:t>Page </a:t>
            </a:r>
            <a:fld id="{369977F7-8B4B-4D23-A570-8BA4F46129D8}" type="slidenum">
              <a:rPr lang="en-US" altLang="ja-JP" smtClean="0"/>
              <a:pPr>
                <a:defRPr/>
              </a:pPr>
              <a:t>6</a:t>
            </a:fld>
            <a:endParaRPr lang="en-US" altLang="ja-JP"/>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altLang="ja-JP" smtClean="0"/>
              <a:t>Page </a:t>
            </a:r>
            <a:fld id="{369977F7-8B4B-4D23-A570-8BA4F46129D8}" type="slidenum">
              <a:rPr lang="en-US" altLang="ja-JP" smtClean="0"/>
              <a:pPr>
                <a:defRPr/>
              </a:pPr>
              <a:t>7</a:t>
            </a:fld>
            <a:endParaRPr lang="en-US" altLang="ja-JP"/>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altLang="ja-JP" smtClean="0"/>
              <a:t>Page </a:t>
            </a:r>
            <a:fld id="{369977F7-8B4B-4D23-A570-8BA4F46129D8}" type="slidenum">
              <a:rPr lang="en-US" altLang="ja-JP" smtClean="0"/>
              <a:pPr>
                <a:defRPr/>
              </a:pPr>
              <a:t>8</a:t>
            </a:fld>
            <a:endParaRPr lang="en-US" altLang="ja-JP"/>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altLang="ja-JP" smtClean="0"/>
              <a:t>Page </a:t>
            </a:r>
            <a:fld id="{369977F7-8B4B-4D23-A570-8BA4F46129D8}" type="slidenum">
              <a:rPr lang="en-US" altLang="ja-JP" smtClean="0"/>
              <a:pPr>
                <a:defRPr/>
              </a:pPr>
              <a:t>9</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altLang="ja-JP" dirty="0" smtClean="0"/>
              <a:t>May 2012</a:t>
            </a:r>
            <a:endParaRPr lang="en-US" altLang="ja-JP" dirty="0"/>
          </a:p>
        </p:txBody>
      </p:sp>
      <p:sp>
        <p:nvSpPr>
          <p:cNvPr id="5" name="Rectangle 5"/>
          <p:cNvSpPr>
            <a:spLocks noGrp="1" noChangeArrowheads="1"/>
          </p:cNvSpPr>
          <p:nvPr>
            <p:ph type="ftr" sz="quarter" idx="11"/>
          </p:nvPr>
        </p:nvSpPr>
        <p:spPr>
          <a:xfrm>
            <a:off x="7522818" y="6475413"/>
            <a:ext cx="1021113" cy="184666"/>
          </a:xfrm>
          <a:ln/>
        </p:spPr>
        <p:txBody>
          <a:bodyPr/>
          <a:lstStyle>
            <a:lvl1pPr>
              <a:defRPr/>
            </a:lvl1pPr>
          </a:lstStyle>
          <a:p>
            <a:pPr>
              <a:defRPr/>
            </a:pPr>
            <a:r>
              <a:rPr lang="en-US" altLang="ja-JP" dirty="0" smtClean="0"/>
              <a:t>Giwon Park, LG</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7E8674BB-66FF-41C7-B1F8-A31052B6A5ED}"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altLang="ja-JP" dirty="0" smtClean="0"/>
              <a:t>May 2012</a:t>
            </a:r>
            <a:endParaRPr lang="en-US" altLang="ja-JP" dirty="0"/>
          </a:p>
        </p:txBody>
      </p:sp>
      <p:sp>
        <p:nvSpPr>
          <p:cNvPr id="5" name="Rectangle 5"/>
          <p:cNvSpPr>
            <a:spLocks noGrp="1" noChangeArrowheads="1"/>
          </p:cNvSpPr>
          <p:nvPr>
            <p:ph type="ftr" sz="quarter" idx="11"/>
          </p:nvPr>
        </p:nvSpPr>
        <p:spPr>
          <a:xfrm>
            <a:off x="7522826" y="6475413"/>
            <a:ext cx="1021113" cy="184666"/>
          </a:xfrm>
          <a:ln/>
        </p:spPr>
        <p:txBody>
          <a:bodyPr/>
          <a:lstStyle>
            <a:lvl1pPr>
              <a:defRPr/>
            </a:lvl1pPr>
          </a:lstStyle>
          <a:p>
            <a:pPr>
              <a:defRPr/>
            </a:pPr>
            <a:r>
              <a:rPr lang="en-US" altLang="ja-JP" dirty="0" smtClean="0"/>
              <a:t>Giwon Park, LG</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F849415C-ECDB-492C-B7EB-181F05134429}" type="slidenum">
              <a:rPr lang="en-US" altLang="ja-JP"/>
              <a:pPr>
                <a:defRPr/>
              </a:pPr>
              <a:t>‹#›</a:t>
            </a:fld>
            <a:endParaRPr lang="en-US" altLang="ja-JP"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409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charset="0"/>
                <a:ea typeface="+mn-ea"/>
              </a:defRPr>
            </a:lvl1pPr>
          </a:lstStyle>
          <a:p>
            <a:pPr>
              <a:defRPr/>
            </a:pPr>
            <a:r>
              <a:rPr lang="en-US" altLang="ja-JP" dirty="0" smtClean="0"/>
              <a:t>May 2012</a:t>
            </a:r>
            <a:endParaRPr lang="en-US" altLang="ja-JP" dirty="0"/>
          </a:p>
        </p:txBody>
      </p:sp>
      <p:sp>
        <p:nvSpPr>
          <p:cNvPr id="1029" name="Rectangle 5"/>
          <p:cNvSpPr>
            <a:spLocks noGrp="1" noChangeArrowheads="1"/>
          </p:cNvSpPr>
          <p:nvPr>
            <p:ph type="ftr" sz="quarter" idx="3"/>
          </p:nvPr>
        </p:nvSpPr>
        <p:spPr bwMode="auto">
          <a:xfrm>
            <a:off x="7522823" y="6475413"/>
            <a:ext cx="102111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dirty="0" smtClean="0">
                <a:latin typeface="Times New Roman" charset="0"/>
                <a:ea typeface="+mn-ea"/>
              </a:defRPr>
            </a:lvl1pPr>
          </a:lstStyle>
          <a:p>
            <a:pPr>
              <a:defRPr/>
            </a:pPr>
            <a:r>
              <a:rPr lang="en-US" altLang="ja-JP" dirty="0" smtClean="0"/>
              <a:t>Giwon Park, LG</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ea typeface="MS PGothic" pitchFamily="34" charset="-128"/>
              </a:defRPr>
            </a:lvl1pPr>
          </a:lstStyle>
          <a:p>
            <a:pPr>
              <a:defRPr/>
            </a:pPr>
            <a:r>
              <a:rPr lang="en-US" altLang="ja-JP"/>
              <a:t>Slide </a:t>
            </a:r>
            <a:fld id="{B55D8987-562A-4CC7-AA9B-2A26DAF1BFD5}" type="slidenum">
              <a:rPr lang="en-US" altLang="ja-JP"/>
              <a:pPr>
                <a:defRPr/>
              </a:pPr>
              <a:t>‹#›</a:t>
            </a:fld>
            <a:endParaRPr lang="en-US" altLang="ja-JP"/>
          </a:p>
        </p:txBody>
      </p:sp>
      <p:sp>
        <p:nvSpPr>
          <p:cNvPr id="1031" name="Rectangle 7"/>
          <p:cNvSpPr>
            <a:spLocks noChangeArrowheads="1"/>
          </p:cNvSpPr>
          <p:nvPr/>
        </p:nvSpPr>
        <p:spPr bwMode="auto">
          <a:xfrm>
            <a:off x="516250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altLang="ja-JP" sz="1800" b="1" dirty="0">
                <a:latin typeface="Times New Roman" charset="0"/>
                <a:ea typeface="+mn-ea"/>
              </a:rPr>
              <a:t>doc.: </a:t>
            </a:r>
            <a:r>
              <a:rPr lang="en-US" altLang="ja-JP" sz="1800" b="1" kern="1200" dirty="0" smtClean="0">
                <a:solidFill>
                  <a:schemeClr val="tx1"/>
                </a:solidFill>
                <a:latin typeface="Times New Roman" charset="0"/>
                <a:ea typeface="宋体" pitchFamily="2" charset="-122"/>
                <a:cs typeface="+mn-cs"/>
              </a:rPr>
              <a:t>IEEE </a:t>
            </a:r>
            <a:r>
              <a:rPr lang="en-US" altLang="ja-JP" sz="1800" b="1" kern="1200" dirty="0" smtClean="0">
                <a:solidFill>
                  <a:schemeClr val="tx1"/>
                </a:solidFill>
                <a:latin typeface="Times New Roman" charset="0"/>
                <a:ea typeface="宋体" pitchFamily="2" charset="-122"/>
                <a:cs typeface="+mn-cs"/>
              </a:rPr>
              <a:t>802.11-12/0776r1</a:t>
            </a:r>
            <a:endParaRPr lang="en-US" altLang="ja-JP" sz="1800" b="1" kern="1200" dirty="0">
              <a:solidFill>
                <a:schemeClr val="tx1"/>
              </a:solidFill>
              <a:latin typeface="Times New Roman" charset="0"/>
              <a:ea typeface="宋体" pitchFamily="2" charset="-122"/>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altLang="ja-JP">
                <a:latin typeface="Times New Roman" charset="0"/>
                <a:ea typeface="+mn-ea"/>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iwon.park@lge.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mailto:Jinsam.kwak@lge.com" TargetMode="External"/><Relationship Id="rId4" Type="http://schemas.openxmlformats.org/officeDocument/2006/relationships/hyperlink" Target="mailto:kiseon.ryu@lge.com"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extLst>
              <p:ext uri="{D42A27DB-BD31-4B8C-83A1-F6EECF244321}">
                <p14:modId xmlns="" xmlns:p14="http://schemas.microsoft.com/office/powerpoint/2010/main" val="2254136526"/>
              </p:ext>
            </p:extLst>
          </p:nvPr>
        </p:nvGraphicFramePr>
        <p:xfrm>
          <a:off x="609600" y="2286000"/>
          <a:ext cx="7924800" cy="1682115"/>
        </p:xfrm>
        <a:graphic>
          <a:graphicData uri="http://schemas.openxmlformats.org/drawingml/2006/table">
            <a:tbl>
              <a:tblPr/>
              <a:tblGrid>
                <a:gridCol w="1584325"/>
                <a:gridCol w="1463675"/>
                <a:gridCol w="1752600"/>
                <a:gridCol w="1371600"/>
                <a:gridCol w="1752600"/>
              </a:tblGrid>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dirty="0" smtClean="0">
                          <a:ln>
                            <a:noFill/>
                          </a:ln>
                          <a:solidFill>
                            <a:schemeClr val="tx1"/>
                          </a:solidFill>
                          <a:effectLst/>
                          <a:latin typeface="+mn-lt"/>
                          <a:ea typeface="MS PGothic" pitchFamily="34" charset="-128"/>
                        </a:rPr>
                        <a:t>Name</a:t>
                      </a:r>
                      <a:endParaRPr kumimoji="1" lang="ja-JP" altLang="en-US" sz="1000" b="1" i="0" u="none" strike="noStrike" cap="none" normalizeH="0" baseline="0" dirty="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dirty="0" smtClean="0">
                          <a:ln>
                            <a:noFill/>
                          </a:ln>
                          <a:solidFill>
                            <a:schemeClr val="tx1"/>
                          </a:solidFill>
                          <a:effectLst/>
                          <a:latin typeface="+mn-lt"/>
                          <a:ea typeface="MS PGothic" pitchFamily="34" charset="-128"/>
                        </a:rPr>
                        <a:t>Affiliations</a:t>
                      </a:r>
                      <a:endParaRPr kumimoji="1" lang="ja-JP" altLang="en-US" sz="1000" b="1" i="0" u="none" strike="noStrike" cap="none" normalizeH="0" baseline="0" dirty="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dirty="0" smtClean="0">
                          <a:ln>
                            <a:noFill/>
                          </a:ln>
                          <a:solidFill>
                            <a:schemeClr val="tx1"/>
                          </a:solidFill>
                          <a:effectLst/>
                          <a:latin typeface="+mn-lt"/>
                          <a:ea typeface="MS PGothic" pitchFamily="34" charset="-128"/>
                        </a:rPr>
                        <a:t>Address</a:t>
                      </a:r>
                      <a:endParaRPr kumimoji="1" lang="ja-JP" altLang="en-US" sz="1000" b="1" i="0" u="none" strike="noStrike" cap="none" normalizeH="0" baseline="0" dirty="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smtClean="0">
                          <a:ln>
                            <a:noFill/>
                          </a:ln>
                          <a:solidFill>
                            <a:schemeClr val="tx1"/>
                          </a:solidFill>
                          <a:effectLst/>
                          <a:latin typeface="+mn-lt"/>
                          <a:ea typeface="MS PGothic" pitchFamily="34" charset="-128"/>
                        </a:rPr>
                        <a:t>Phone</a:t>
                      </a:r>
                      <a:endParaRPr kumimoji="1" lang="ja-JP" altLang="en-US" sz="1000" b="1" i="0" u="none" strike="noStrike" cap="none" normalizeH="0" baseline="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smtClean="0">
                          <a:ln>
                            <a:noFill/>
                          </a:ln>
                          <a:solidFill>
                            <a:schemeClr val="tx1"/>
                          </a:solidFill>
                          <a:effectLst/>
                          <a:latin typeface="+mn-lt"/>
                          <a:ea typeface="MS PGothic" pitchFamily="34" charset="-128"/>
                        </a:rPr>
                        <a:t>email</a:t>
                      </a:r>
                      <a:endParaRPr kumimoji="1" lang="ja-JP" altLang="en-US" sz="1000" b="1" i="0" u="none" strike="noStrike" cap="none" normalizeH="0" baseline="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9812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err="1" smtClean="0">
                          <a:ln>
                            <a:noFill/>
                          </a:ln>
                          <a:solidFill>
                            <a:schemeClr val="tx1"/>
                          </a:solidFill>
                          <a:effectLst/>
                          <a:latin typeface="+mn-lt"/>
                          <a:ea typeface="맑은 고딕" pitchFamily="34" charset="-127"/>
                          <a:cs typeface="Times New Roman" pitchFamily="18" charset="0"/>
                        </a:rPr>
                        <a:t>Giwon</a:t>
                      </a:r>
                      <a:r>
                        <a:rPr kumimoji="0" lang="en-US"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rPr>
                        <a:t> Park</a:t>
                      </a: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rPr>
                        <a:t>LG Electronics</a:t>
                      </a:r>
                      <a:endParaRPr kumimoji="0" lang="ko-KR"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it-IT" sz="1000" dirty="0" smtClean="0"/>
                        <a:t>LG R&amp;D Complex 533, Hogye-1dong, Dongan-Gu, Anyang, Kyungki, 431-749, Korea</a:t>
                      </a:r>
                      <a:endParaRPr kumimoji="0" lang="ko-KR"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+82-31-450-1879</a:t>
                      </a: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zh-CN" sz="1000" u="none" kern="1200" dirty="0" smtClean="0">
                          <a:solidFill>
                            <a:schemeClr val="tx1"/>
                          </a:solidFill>
                          <a:latin typeface="+mn-lt"/>
                          <a:ea typeface="+mn-ea"/>
                          <a:cs typeface="+mn-cs"/>
                          <a:hlinkClick r:id="rId3"/>
                        </a:rPr>
                        <a:t>giwon.park@lge.com</a:t>
                      </a:r>
                      <a:endParaRPr kumimoji="1" lang="en-US" altLang="zh-CN" sz="1000" u="none" kern="1200" dirty="0" smtClean="0">
                        <a:solidFill>
                          <a:schemeClr val="tx1"/>
                        </a:solidFill>
                        <a:latin typeface="+mn-lt"/>
                        <a:ea typeface="+mn-ea"/>
                        <a:cs typeface="+mn-cs"/>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algn="l"/>
                      <a:r>
                        <a:rPr kumimoji="1" lang="en-US" altLang="ja-JP" sz="1000" dirty="0" err="1" smtClean="0"/>
                        <a:t>Kiseon</a:t>
                      </a:r>
                      <a:r>
                        <a:rPr kumimoji="1" lang="en-US" altLang="ja-JP" sz="1000" dirty="0" smtClean="0"/>
                        <a:t> Ryu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r>
                        <a:rPr kumimoji="1" lang="en-US" sz="1000" kern="1200" dirty="0" smtClean="0">
                          <a:solidFill>
                            <a:schemeClr val="tx1"/>
                          </a:solidFill>
                          <a:latin typeface="+mn-lt"/>
                          <a:ea typeface="+mn-ea"/>
                          <a:cs typeface="+mn-cs"/>
                        </a:rPr>
                        <a:t>LG Electronics</a:t>
                      </a: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it-IT" sz="1000" dirty="0" smtClean="0"/>
                        <a:t>10225</a:t>
                      </a:r>
                      <a:r>
                        <a:rPr lang="it-IT" sz="1000" baseline="0" dirty="0" smtClean="0"/>
                        <a:t> Willow Creek Rd</a:t>
                      </a:r>
                      <a:r>
                        <a:rPr lang="it-IT" sz="1000" dirty="0" smtClean="0"/>
                        <a:t>, San Diego, CA, 92131, USA</a:t>
                      </a:r>
                      <a:endParaRPr kumimoji="0" lang="ko-KR"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+1 (858)-635-5209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r>
                        <a:rPr kumimoji="1" lang="en-US" altLang="ja-JP" sz="1000" dirty="0" smtClean="0">
                          <a:solidFill>
                            <a:schemeClr val="tx1"/>
                          </a:solidFill>
                          <a:hlinkClick r:id="rId4"/>
                        </a:rPr>
                        <a:t>kiseon.ryu@lge.com</a:t>
                      </a:r>
                      <a:endParaRPr kumimoji="1" lang="ja-JP" alt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000" b="0" i="0" u="none" strike="noStrike" kern="1200" cap="none" normalizeH="0" baseline="0" dirty="0" err="1" smtClean="0">
                          <a:ln>
                            <a:noFill/>
                          </a:ln>
                          <a:solidFill>
                            <a:schemeClr val="tx1"/>
                          </a:solidFill>
                          <a:effectLst/>
                          <a:latin typeface="+mn-lt"/>
                          <a:ea typeface="맑은 고딕" pitchFamily="34" charset="-127"/>
                          <a:cs typeface="Times New Roman" pitchFamily="18" charset="0"/>
                        </a:rPr>
                        <a:t>Jinsam</a:t>
                      </a:r>
                      <a:r>
                        <a:rPr kumimoji="0" lang="en-US"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rPr>
                        <a:t> Kwak</a:t>
                      </a:r>
                      <a:endParaRPr kumimoji="0" lang="zh-CN"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rPr>
                        <a:t>LG Electronics</a:t>
                      </a:r>
                      <a:endParaRPr kumimoji="0" lang="ko-KR"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it-IT" sz="1000" dirty="0" smtClean="0"/>
                        <a:t>LG R&amp;D Complex 533, Hogye-1dong, Dongan-Gu, Anyang, Kyungki, 431-749, Korea</a:t>
                      </a:r>
                      <a:endParaRPr kumimoji="0" lang="ko-KR"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+82-31-450-7902</a:t>
                      </a: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zh-CN" sz="1000" u="none" kern="1200" dirty="0" smtClean="0">
                          <a:solidFill>
                            <a:schemeClr val="tx1"/>
                          </a:solidFill>
                          <a:latin typeface="+mn-lt"/>
                          <a:ea typeface="+mn-ea"/>
                          <a:cs typeface="+mn-cs"/>
                          <a:hlinkClick r:id="rId5"/>
                        </a:rPr>
                        <a:t>Jinsam.kwak@lge.com</a:t>
                      </a:r>
                      <a:endParaRPr kumimoji="1" lang="en-US" altLang="zh-CN" sz="1000" u="none" kern="1200" dirty="0" smtClean="0">
                        <a:solidFill>
                          <a:schemeClr val="tx1"/>
                        </a:solidFill>
                        <a:latin typeface="+mn-lt"/>
                        <a:ea typeface="+mn-ea"/>
                        <a:cs typeface="+mn-cs"/>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160" name="Rectangle 2"/>
          <p:cNvSpPr>
            <a:spLocks noGrp="1" noChangeArrowheads="1"/>
          </p:cNvSpPr>
          <p:nvPr>
            <p:ph type="title"/>
          </p:nvPr>
        </p:nvSpPr>
        <p:spPr/>
        <p:txBody>
          <a:bodyPr/>
          <a:lstStyle/>
          <a:p>
            <a:r>
              <a:rPr lang="en-US" altLang="ja-JP" dirty="0" smtClean="0">
                <a:ea typeface="MS PGothic" pitchFamily="34" charset="-128"/>
              </a:rPr>
              <a:t>Access distribution in 802.11ai</a:t>
            </a:r>
          </a:p>
        </p:txBody>
      </p:sp>
      <p:sp>
        <p:nvSpPr>
          <p:cNvPr id="5161" name="Rectangle 6"/>
          <p:cNvSpPr>
            <a:spLocks noGrp="1" noChangeArrowheads="1"/>
          </p:cNvSpPr>
          <p:nvPr>
            <p:ph type="body" idx="1"/>
          </p:nvPr>
        </p:nvSpPr>
        <p:spPr>
          <a:xfrm>
            <a:off x="685800" y="1524000"/>
            <a:ext cx="7772400" cy="533400"/>
          </a:xfrm>
        </p:spPr>
        <p:txBody>
          <a:bodyPr/>
          <a:lstStyle/>
          <a:p>
            <a:r>
              <a:rPr lang="en-US" altLang="ja-JP" dirty="0" smtClean="0">
                <a:ea typeface="MS PGothic" pitchFamily="34" charset="-128"/>
              </a:rPr>
              <a:t>Date: 2012-07-06</a:t>
            </a:r>
          </a:p>
        </p:txBody>
      </p:sp>
      <p:sp>
        <p:nvSpPr>
          <p:cNvPr id="5163" name="スライド番号プレースホルダ 5"/>
          <p:cNvSpPr>
            <a:spLocks noGrp="1"/>
          </p:cNvSpPr>
          <p:nvPr>
            <p:ph type="sldNum" sz="quarter" idx="12"/>
          </p:nvPr>
        </p:nvSpPr>
        <p:spPr>
          <a:noFill/>
        </p:spPr>
        <p:txBody>
          <a:bodyPr/>
          <a:lstStyle/>
          <a:p>
            <a:r>
              <a:rPr lang="en-US" altLang="ja-JP" smtClean="0"/>
              <a:t>Slide </a:t>
            </a:r>
            <a:fld id="{AD4FACCD-CD97-4575-A2CB-6C6311C724CF}" type="slidenum">
              <a:rPr lang="en-US" altLang="ja-JP" smtClean="0"/>
              <a:pPr/>
              <a:t>1</a:t>
            </a:fld>
            <a:endParaRPr lang="en-US" altLang="ja-JP" smtClean="0"/>
          </a:p>
        </p:txBody>
      </p:sp>
      <p:sp>
        <p:nvSpPr>
          <p:cNvPr id="5164"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altLang="ja-JP" sz="2000" b="1">
                <a:ea typeface="MS PGothic" pitchFamily="34" charset="-128"/>
              </a:rPr>
              <a:t>Authors:</a:t>
            </a:r>
            <a:endParaRPr lang="en-US" altLang="ja-JP" sz="2000">
              <a:ea typeface="MS PGothic" pitchFamily="34" charset="-128"/>
            </a:endParaRPr>
          </a:p>
        </p:txBody>
      </p:sp>
      <p:sp>
        <p:nvSpPr>
          <p:cNvPr id="15" name="フッター プレースホルダ 4"/>
          <p:cNvSpPr>
            <a:spLocks noGrp="1"/>
          </p:cNvSpPr>
          <p:nvPr>
            <p:ph type="ftr" sz="quarter" idx="11"/>
          </p:nvPr>
        </p:nvSpPr>
        <p:spPr>
          <a:xfrm>
            <a:off x="6514532" y="6475413"/>
            <a:ext cx="2029402" cy="184666"/>
          </a:xfrm>
        </p:spPr>
        <p:txBody>
          <a:bodyPr/>
          <a:lstStyle/>
          <a:p>
            <a:pPr>
              <a:defRPr/>
            </a:pPr>
            <a:r>
              <a:rPr lang="en-US" altLang="ja-JP" dirty="0" smtClean="0"/>
              <a:t>Giwon Park, </a:t>
            </a:r>
            <a:r>
              <a:rPr lang="en-US" dirty="0" smtClean="0"/>
              <a:t>LG Electronics Inc.</a:t>
            </a:r>
          </a:p>
        </p:txBody>
      </p:sp>
      <p:sp>
        <p:nvSpPr>
          <p:cNvPr id="9" name="日付プレースホルダ 3"/>
          <p:cNvSpPr>
            <a:spLocks noGrp="1"/>
          </p:cNvSpPr>
          <p:nvPr>
            <p:ph type="dt" sz="quarter" idx="10"/>
          </p:nvPr>
        </p:nvSpPr>
        <p:spPr>
          <a:xfrm>
            <a:off x="696913" y="332601"/>
            <a:ext cx="942566" cy="276999"/>
          </a:xfrm>
          <a:noFill/>
        </p:spPr>
        <p:txBody>
          <a:bodyPr/>
          <a:lstStyle/>
          <a:p>
            <a:pPr>
              <a:defRPr/>
            </a:pPr>
            <a:r>
              <a:rPr lang="en-US" altLang="ja-JP" dirty="0" smtClean="0"/>
              <a:t>July 2012</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23898"/>
            <a:ext cx="7772400" cy="533400"/>
          </a:xfrm>
        </p:spPr>
        <p:txBody>
          <a:bodyPr/>
          <a:lstStyle/>
          <a:p>
            <a:r>
              <a:rPr lang="en-GB" sz="2800" dirty="0" smtClean="0"/>
              <a:t>Straw poll</a:t>
            </a:r>
            <a:endParaRPr lang="en-US" sz="2800" dirty="0"/>
          </a:p>
        </p:txBody>
      </p:sp>
      <p:sp>
        <p:nvSpPr>
          <p:cNvPr id="3" name="Content Placeholder 2"/>
          <p:cNvSpPr>
            <a:spLocks noGrp="1"/>
          </p:cNvSpPr>
          <p:nvPr>
            <p:ph idx="1"/>
          </p:nvPr>
        </p:nvSpPr>
        <p:spPr>
          <a:xfrm>
            <a:off x="762000" y="1714488"/>
            <a:ext cx="7772400" cy="4533912"/>
          </a:xfrm>
        </p:spPr>
        <p:txBody>
          <a:bodyPr>
            <a:normAutofit/>
          </a:bodyPr>
          <a:lstStyle/>
          <a:p>
            <a:r>
              <a:rPr lang="en-US" dirty="0" smtClean="0"/>
              <a:t>Do you agree to add the sentence to </a:t>
            </a:r>
            <a:r>
              <a:rPr lang="en-US" dirty="0" err="1" smtClean="0"/>
              <a:t>TGai</a:t>
            </a:r>
            <a:r>
              <a:rPr lang="en-US" dirty="0" smtClean="0"/>
              <a:t> SFD, 12/0151r8. </a:t>
            </a:r>
          </a:p>
          <a:p>
            <a:pPr lvl="1">
              <a:buNone/>
            </a:pPr>
            <a:r>
              <a:rPr lang="en-US" altLang="zh-CN" sz="2400" b="1" u="sng" dirty="0" smtClean="0"/>
              <a:t>6.3 Access Distribution</a:t>
            </a:r>
          </a:p>
          <a:p>
            <a:pPr lvl="1"/>
            <a:r>
              <a:rPr lang="en-US" altLang="zh-CN" u="sng" dirty="0" smtClean="0"/>
              <a:t>802.11ai shall provide the mechanism for access distribution to achieve efficient utilization of the shared wireless channel by minimizing the access collision in case of large number of STA’s initial link setup.</a:t>
            </a:r>
          </a:p>
          <a:p>
            <a:endParaRPr lang="en-US" dirty="0" smtClean="0"/>
          </a:p>
          <a:p>
            <a:r>
              <a:rPr lang="en-US" dirty="0" smtClean="0"/>
              <a:t>Yes:</a:t>
            </a:r>
          </a:p>
          <a:p>
            <a:r>
              <a:rPr lang="en-US" dirty="0" smtClean="0"/>
              <a:t>No:</a:t>
            </a:r>
          </a:p>
          <a:p>
            <a:r>
              <a:rPr lang="en-US" dirty="0" smtClean="0"/>
              <a:t>Abstain:</a:t>
            </a:r>
          </a:p>
          <a:p>
            <a:endParaRPr lang="en-US" sz="2000" dirty="0" smtClean="0"/>
          </a:p>
        </p:txBody>
      </p:sp>
      <p:sp>
        <p:nvSpPr>
          <p:cNvPr id="6" name="Footer Placeholder 5"/>
          <p:cNvSpPr>
            <a:spLocks noGrp="1" noChangeArrowheads="1"/>
          </p:cNvSpPr>
          <p:nvPr>
            <p:ph type="ftr" sz="quarter" idx="4294967295"/>
          </p:nvPr>
        </p:nvSpPr>
        <p:spPr bwMode="auto">
          <a:xfrm>
            <a:off x="6514532" y="6475413"/>
            <a:ext cx="20294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Giwon Park, LG Electronics Inc.</a:t>
            </a:r>
          </a:p>
        </p:txBody>
      </p:sp>
      <p:sp>
        <p:nvSpPr>
          <p:cNvPr id="7" name="Date Placeholder 3"/>
          <p:cNvSpPr>
            <a:spLocks noGrp="1"/>
          </p:cNvSpPr>
          <p:nvPr>
            <p:ph type="dt" sz="half" idx="10"/>
          </p:nvPr>
        </p:nvSpPr>
        <p:spPr>
          <a:xfrm>
            <a:off x="696913" y="332601"/>
            <a:ext cx="942566" cy="276999"/>
          </a:xfrm>
        </p:spPr>
        <p:txBody>
          <a:bodyPr/>
          <a:lstStyle/>
          <a:p>
            <a:pPr>
              <a:defRPr/>
            </a:pPr>
            <a:r>
              <a:rPr lang="en-US" altLang="ja-JP" dirty="0" smtClean="0"/>
              <a:t>July 2012</a:t>
            </a:r>
          </a:p>
        </p:txBody>
      </p:sp>
    </p:spTree>
    <p:extLst>
      <p:ext uri="{BB962C8B-B14F-4D97-AF65-F5344CB8AC3E}">
        <p14:creationId xmlns="" xmlns:p14="http://schemas.microsoft.com/office/powerpoint/2010/main" val="37455169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23898"/>
            <a:ext cx="7772400" cy="533400"/>
          </a:xfrm>
        </p:spPr>
        <p:txBody>
          <a:bodyPr/>
          <a:lstStyle/>
          <a:p>
            <a:r>
              <a:rPr lang="en-US" sz="2800" dirty="0" smtClean="0"/>
              <a:t>Motion </a:t>
            </a:r>
            <a:endParaRPr lang="en-US" sz="2800" dirty="0"/>
          </a:p>
        </p:txBody>
      </p:sp>
      <p:sp>
        <p:nvSpPr>
          <p:cNvPr id="3" name="Content Placeholder 2"/>
          <p:cNvSpPr>
            <a:spLocks noGrp="1"/>
          </p:cNvSpPr>
          <p:nvPr>
            <p:ph idx="1"/>
          </p:nvPr>
        </p:nvSpPr>
        <p:spPr>
          <a:xfrm>
            <a:off x="762000" y="1714488"/>
            <a:ext cx="7772400" cy="4533912"/>
          </a:xfrm>
        </p:spPr>
        <p:txBody>
          <a:bodyPr>
            <a:normAutofit fontScale="92500" lnSpcReduction="20000"/>
          </a:bodyPr>
          <a:lstStyle/>
          <a:p>
            <a:pPr>
              <a:spcBef>
                <a:spcPts val="600"/>
              </a:spcBef>
            </a:pPr>
            <a:r>
              <a:rPr kumimoji="1" lang="en-US" altLang="ja-JP" dirty="0" smtClean="0">
                <a:latin typeface="Times New Roman" pitchFamily="18" charset="0"/>
                <a:cs typeface="Times New Roman" pitchFamily="18" charset="0"/>
              </a:rPr>
              <a:t>Move to add the following text to Section 6.3 of SFD? </a:t>
            </a:r>
          </a:p>
          <a:p>
            <a:pPr>
              <a:spcBef>
                <a:spcPts val="600"/>
              </a:spcBef>
              <a:buNone/>
            </a:pPr>
            <a:endParaRPr kumimoji="1" lang="en-US" altLang="ja-JP" dirty="0" smtClean="0">
              <a:latin typeface="Times New Roman" pitchFamily="18" charset="0"/>
              <a:cs typeface="Times New Roman" pitchFamily="18" charset="0"/>
            </a:endParaRPr>
          </a:p>
          <a:p>
            <a:pPr lvl="1">
              <a:buNone/>
            </a:pPr>
            <a:r>
              <a:rPr lang="en-US" altLang="zh-CN" sz="2400" b="1" u="sng" dirty="0" smtClean="0"/>
              <a:t>6.3 Access Distribution</a:t>
            </a:r>
          </a:p>
          <a:p>
            <a:pPr lvl="1"/>
            <a:r>
              <a:rPr lang="en-US" altLang="zh-CN" sz="2200" u="sng" dirty="0" smtClean="0"/>
              <a:t>802.11ai shall provide the mechanism for access distribution to achieve efficient utilization of the shared wireless channel by minimizing the access collision in case of large number of STA’s initial link setup.</a:t>
            </a:r>
          </a:p>
          <a:p>
            <a:endParaRPr lang="en-US" dirty="0" smtClean="0"/>
          </a:p>
          <a:p>
            <a:pPr>
              <a:spcAft>
                <a:spcPts val="600"/>
              </a:spcAft>
            </a:pPr>
            <a:r>
              <a:rPr lang="en-US" dirty="0" smtClean="0"/>
              <a:t>Mover: </a:t>
            </a:r>
          </a:p>
          <a:p>
            <a:pPr>
              <a:spcAft>
                <a:spcPts val="600"/>
              </a:spcAft>
            </a:pPr>
            <a:r>
              <a:rPr lang="en-US" dirty="0" err="1" smtClean="0"/>
              <a:t>Seconder</a:t>
            </a:r>
            <a:r>
              <a:rPr lang="en-US" dirty="0" smtClean="0"/>
              <a:t>: </a:t>
            </a:r>
          </a:p>
          <a:p>
            <a:pPr>
              <a:spcAft>
                <a:spcPts val="600"/>
              </a:spcAft>
            </a:pPr>
            <a:endParaRPr lang="en-US" dirty="0" smtClean="0"/>
          </a:p>
          <a:p>
            <a:pPr>
              <a:spcAft>
                <a:spcPts val="600"/>
              </a:spcAft>
            </a:pPr>
            <a:r>
              <a:rPr lang="en-US" dirty="0" smtClean="0"/>
              <a:t>Result    </a:t>
            </a:r>
          </a:p>
          <a:p>
            <a:pPr>
              <a:spcAft>
                <a:spcPts val="600"/>
              </a:spcAft>
            </a:pPr>
            <a:r>
              <a:rPr lang="en-US" u="sng" dirty="0" smtClean="0"/>
              <a:t>Yes                </a:t>
            </a:r>
            <a:r>
              <a:rPr lang="en-US" dirty="0" smtClean="0"/>
              <a:t>    </a:t>
            </a:r>
            <a:r>
              <a:rPr lang="en-US" u="sng" dirty="0" smtClean="0"/>
              <a:t>No               </a:t>
            </a:r>
            <a:r>
              <a:rPr lang="en-US" dirty="0" smtClean="0"/>
              <a:t>      </a:t>
            </a:r>
            <a:r>
              <a:rPr lang="en-US" u="sng" dirty="0" smtClean="0"/>
              <a:t>Abstain</a:t>
            </a:r>
            <a:r>
              <a:rPr lang="en-US" dirty="0" smtClean="0"/>
              <a:t>_______________</a:t>
            </a:r>
          </a:p>
          <a:p>
            <a:endParaRPr lang="en-US" sz="2000" dirty="0" smtClean="0"/>
          </a:p>
        </p:txBody>
      </p:sp>
      <p:sp>
        <p:nvSpPr>
          <p:cNvPr id="6" name="Footer Placeholder 5"/>
          <p:cNvSpPr>
            <a:spLocks noGrp="1" noChangeArrowheads="1"/>
          </p:cNvSpPr>
          <p:nvPr>
            <p:ph type="ftr" sz="quarter" idx="4294967295"/>
          </p:nvPr>
        </p:nvSpPr>
        <p:spPr bwMode="auto">
          <a:xfrm>
            <a:off x="6514532" y="6475413"/>
            <a:ext cx="20294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Giwon Park, LG Electronics Inc.</a:t>
            </a:r>
          </a:p>
        </p:txBody>
      </p:sp>
      <p:sp>
        <p:nvSpPr>
          <p:cNvPr id="7" name="Date Placeholder 3"/>
          <p:cNvSpPr>
            <a:spLocks noGrp="1"/>
          </p:cNvSpPr>
          <p:nvPr>
            <p:ph type="dt" sz="half" idx="10"/>
          </p:nvPr>
        </p:nvSpPr>
        <p:spPr>
          <a:xfrm>
            <a:off x="696913" y="332601"/>
            <a:ext cx="942566" cy="276999"/>
          </a:xfrm>
        </p:spPr>
        <p:txBody>
          <a:bodyPr/>
          <a:lstStyle/>
          <a:p>
            <a:pPr>
              <a:defRPr/>
            </a:pPr>
            <a:r>
              <a:rPr lang="en-US" altLang="ja-JP" dirty="0" smtClean="0"/>
              <a:t>July 2012</a:t>
            </a:r>
          </a:p>
        </p:txBody>
      </p:sp>
    </p:spTree>
    <p:extLst>
      <p:ext uri="{BB962C8B-B14F-4D97-AF65-F5344CB8AC3E}">
        <p14:creationId xmlns="" xmlns:p14="http://schemas.microsoft.com/office/powerpoint/2010/main" val="37455169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日付プレースホルダ 3"/>
          <p:cNvSpPr>
            <a:spLocks noGrp="1"/>
          </p:cNvSpPr>
          <p:nvPr>
            <p:ph type="dt" sz="quarter" idx="10"/>
          </p:nvPr>
        </p:nvSpPr>
        <p:spPr>
          <a:xfrm>
            <a:off x="696913" y="332601"/>
            <a:ext cx="942566" cy="276999"/>
          </a:xfrm>
          <a:noFill/>
        </p:spPr>
        <p:txBody>
          <a:bodyPr/>
          <a:lstStyle/>
          <a:p>
            <a:pPr>
              <a:defRPr/>
            </a:pPr>
            <a:r>
              <a:rPr lang="en-US" altLang="ja-JP" dirty="0" smtClean="0"/>
              <a:t>July 2012</a:t>
            </a:r>
          </a:p>
        </p:txBody>
      </p:sp>
      <p:sp>
        <p:nvSpPr>
          <p:cNvPr id="6147" name="スライド番号プレースホルダ 5"/>
          <p:cNvSpPr>
            <a:spLocks noGrp="1"/>
          </p:cNvSpPr>
          <p:nvPr>
            <p:ph type="sldNum" sz="quarter" idx="12"/>
          </p:nvPr>
        </p:nvSpPr>
        <p:spPr>
          <a:noFill/>
        </p:spPr>
        <p:txBody>
          <a:bodyPr/>
          <a:lstStyle/>
          <a:p>
            <a:r>
              <a:rPr lang="en-US" altLang="ja-JP" smtClean="0"/>
              <a:t>Slide </a:t>
            </a:r>
            <a:fld id="{C412BA04-F38A-4ADF-9DED-8047414DD716}" type="slidenum">
              <a:rPr lang="en-US" altLang="ja-JP" smtClean="0"/>
              <a:pPr/>
              <a:t>2</a:t>
            </a:fld>
            <a:endParaRPr lang="en-US" altLang="ja-JP" smtClean="0"/>
          </a:p>
        </p:txBody>
      </p:sp>
      <p:sp>
        <p:nvSpPr>
          <p:cNvPr id="6148" name="Rectangle 2"/>
          <p:cNvSpPr>
            <a:spLocks noGrp="1" noChangeArrowheads="1"/>
          </p:cNvSpPr>
          <p:nvPr>
            <p:ph type="title"/>
          </p:nvPr>
        </p:nvSpPr>
        <p:spPr/>
        <p:txBody>
          <a:bodyPr/>
          <a:lstStyle/>
          <a:p>
            <a:r>
              <a:rPr lang="en-US" altLang="ja-JP" dirty="0" smtClean="0">
                <a:ea typeface="MS PGothic" pitchFamily="34" charset="-128"/>
              </a:rPr>
              <a:t>Abstract</a:t>
            </a:r>
          </a:p>
        </p:txBody>
      </p:sp>
      <p:sp>
        <p:nvSpPr>
          <p:cNvPr id="6149" name="Rectangle 3"/>
          <p:cNvSpPr>
            <a:spLocks noGrp="1" noChangeArrowheads="1"/>
          </p:cNvSpPr>
          <p:nvPr>
            <p:ph type="body" idx="1"/>
          </p:nvPr>
        </p:nvSpPr>
        <p:spPr/>
        <p:txBody>
          <a:bodyPr/>
          <a:lstStyle/>
          <a:p>
            <a:r>
              <a:rPr lang="en-US" dirty="0" smtClean="0"/>
              <a:t>This contribution proposes the mechanism to distribute the access time of STAs attempting association with the AP in case of passive scanning mode.</a:t>
            </a:r>
          </a:p>
        </p:txBody>
      </p:sp>
      <p:sp>
        <p:nvSpPr>
          <p:cNvPr id="8" name="フッター プレースホルダ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Conformance w/ </a:t>
            </a:r>
            <a:r>
              <a:rPr lang="en-US" dirty="0" err="1" smtClean="0"/>
              <a:t>TGai</a:t>
            </a:r>
            <a:r>
              <a:rPr lang="en-US" dirty="0" smtClean="0"/>
              <a:t> PAR &amp; 5C </a:t>
            </a:r>
            <a:endParaRPr lang="en-US" dirty="0"/>
          </a:p>
        </p:txBody>
      </p:sp>
      <p:sp>
        <p:nvSpPr>
          <p:cNvPr id="4" name="Datumsplatzhalter 3"/>
          <p:cNvSpPr>
            <a:spLocks noGrp="1"/>
          </p:cNvSpPr>
          <p:nvPr>
            <p:ph type="dt" sz="half" idx="10"/>
          </p:nvPr>
        </p:nvSpPr>
        <p:spPr>
          <a:xfrm>
            <a:off x="696913" y="332601"/>
            <a:ext cx="942566" cy="276999"/>
          </a:xfrm>
        </p:spPr>
        <p:txBody>
          <a:bodyPr/>
          <a:lstStyle/>
          <a:p>
            <a:pPr>
              <a:defRPr/>
            </a:pPr>
            <a:r>
              <a:rPr lang="en-US" altLang="ja-JP" dirty="0" smtClean="0"/>
              <a:t>July 2012</a:t>
            </a:r>
          </a:p>
        </p:txBody>
      </p:sp>
      <p:sp>
        <p:nvSpPr>
          <p:cNvPr id="5" name="Fußzeilenplatzhalter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endParaRPr lang="en-US" dirty="0"/>
          </a:p>
        </p:txBody>
      </p:sp>
      <p:sp>
        <p:nvSpPr>
          <p:cNvPr id="6" name="Foliennummernplatzhalter 5"/>
          <p:cNvSpPr>
            <a:spLocks noGrp="1"/>
          </p:cNvSpPr>
          <p:nvPr>
            <p:ph type="sldNum" sz="quarter" idx="12"/>
          </p:nvPr>
        </p:nvSpPr>
        <p:spPr/>
        <p:txBody>
          <a:bodyPr/>
          <a:lstStyle/>
          <a:p>
            <a:r>
              <a:rPr lang="en-US" altLang="ja-JP" smtClean="0"/>
              <a:t>Slide </a:t>
            </a:r>
            <a:fld id="{31E72FFA-50B6-BE49-9796-CC7F59AABF37}" type="slidenum">
              <a:rPr lang="en-US" altLang="ja-JP" smtClean="0"/>
              <a:pPr/>
              <a:t>3</a:t>
            </a:fld>
            <a:endParaRPr lang="en-US" altLang="ja-JP"/>
          </a:p>
        </p:txBody>
      </p:sp>
      <p:graphicFrame>
        <p:nvGraphicFramePr>
          <p:cNvPr id="7" name="Tabelle 6"/>
          <p:cNvGraphicFramePr>
            <a:graphicFrameLocks noGrp="1"/>
          </p:cNvGraphicFramePr>
          <p:nvPr/>
        </p:nvGraphicFramePr>
        <p:xfrm>
          <a:off x="762000" y="1905000"/>
          <a:ext cx="7696200" cy="3317240"/>
        </p:xfrm>
        <a:graphic>
          <a:graphicData uri="http://schemas.openxmlformats.org/drawingml/2006/table">
            <a:tbl>
              <a:tblPr firstRow="1" bandRow="1">
                <a:tableStyleId>{5C22544A-7EE6-4342-B048-85BDC9FD1C3A}</a:tableStyleId>
              </a:tblPr>
              <a:tblGrid>
                <a:gridCol w="5791200"/>
                <a:gridCol w="1905000"/>
              </a:tblGrid>
              <a:tr h="370840">
                <a:tc>
                  <a:txBody>
                    <a:bodyPr/>
                    <a:lstStyle/>
                    <a:p>
                      <a:r>
                        <a:rPr lang="en-US" sz="1400" dirty="0" smtClean="0"/>
                        <a:t>Conformance Question</a:t>
                      </a:r>
                      <a:endParaRPr lang="en-US" sz="1400" dirty="0"/>
                    </a:p>
                  </a:txBody>
                  <a:tcPr/>
                </a:tc>
                <a:tc>
                  <a:txBody>
                    <a:bodyPr/>
                    <a:lstStyle/>
                    <a:p>
                      <a:r>
                        <a:rPr lang="en-US" sz="1400" dirty="0" smtClean="0"/>
                        <a:t>Response</a:t>
                      </a:r>
                      <a:endParaRPr lang="en-US" sz="1400" dirty="0"/>
                    </a:p>
                  </a:txBody>
                  <a:tcPr/>
                </a:tc>
              </a:tr>
              <a:tr h="370840">
                <a:tc>
                  <a:txBody>
                    <a:bodyPr/>
                    <a:lstStyle/>
                    <a:p>
                      <a:r>
                        <a:rPr lang="en-US" sz="1400" dirty="0" smtClean="0"/>
                        <a:t>Does the proposal</a:t>
                      </a:r>
                      <a:r>
                        <a:rPr lang="en-US" sz="1400" baseline="0" dirty="0" smtClean="0"/>
                        <a:t> </a:t>
                      </a:r>
                      <a:r>
                        <a:rPr lang="en-US" sz="1400" dirty="0" smtClean="0"/>
                        <a:t>degrade the security offered by Robust Security Network Association (RSNA) already defined in 802.11?</a:t>
                      </a:r>
                      <a:endParaRPr lang="en-US" sz="1400" dirty="0"/>
                    </a:p>
                  </a:txBody>
                  <a:tcPr/>
                </a:tc>
                <a:tc>
                  <a:txBody>
                    <a:bodyPr/>
                    <a:lstStyle/>
                    <a:p>
                      <a:r>
                        <a:rPr lang="en-US" sz="1400" dirty="0" smtClean="0"/>
                        <a:t>No</a:t>
                      </a:r>
                      <a:endParaRPr lang="en-US" sz="1400" dirty="0"/>
                    </a:p>
                  </a:txBody>
                  <a:tcPr/>
                </a:tc>
              </a:tr>
              <a:tr h="370840">
                <a:tc>
                  <a:txBody>
                    <a:bodyPr/>
                    <a:lstStyle/>
                    <a:p>
                      <a:r>
                        <a:rPr lang="en-US" sz="1400" dirty="0" smtClean="0"/>
                        <a:t>Does the proposal change the MAC SAP interface?</a:t>
                      </a:r>
                      <a:endParaRPr lang="en-US" sz="1400" dirty="0"/>
                    </a:p>
                  </a:txBody>
                  <a:tcPr/>
                </a:tc>
                <a:tc>
                  <a:txBody>
                    <a:bodyPr/>
                    <a:lstStyle/>
                    <a:p>
                      <a:r>
                        <a:rPr lang="en-US" sz="1400" b="0" smtClean="0">
                          <a:solidFill>
                            <a:schemeClr val="tx1"/>
                          </a:solidFill>
                        </a:rPr>
                        <a:t>No</a:t>
                      </a:r>
                      <a:endParaRPr lang="en-US" sz="1400" b="0" dirty="0">
                        <a:solidFill>
                          <a:schemeClr val="tx1"/>
                        </a:solidFill>
                      </a:endParaRPr>
                    </a:p>
                  </a:txBody>
                  <a:tcPr/>
                </a:tc>
              </a:tr>
              <a:tr h="370840">
                <a:tc>
                  <a:txBody>
                    <a:bodyPr/>
                    <a:lstStyle/>
                    <a:p>
                      <a:r>
                        <a:rPr lang="en-US" sz="1400" dirty="0" smtClean="0"/>
                        <a:t>Does the proposal</a:t>
                      </a:r>
                      <a:r>
                        <a:rPr lang="en-US" sz="1400" baseline="0" dirty="0" smtClean="0"/>
                        <a:t> require or introduce a change to the 802.1 architecture?</a:t>
                      </a:r>
                      <a:endParaRPr lang="en-US" sz="1400" dirty="0"/>
                    </a:p>
                  </a:txBody>
                  <a:tcPr/>
                </a:tc>
                <a:tc>
                  <a:txBody>
                    <a:bodyPr/>
                    <a:lstStyle/>
                    <a:p>
                      <a:r>
                        <a:rPr lang="en-US" sz="1400" b="0" dirty="0" smtClean="0">
                          <a:solidFill>
                            <a:schemeClr val="tx1"/>
                          </a:solidFill>
                        </a:rPr>
                        <a:t>No</a:t>
                      </a:r>
                      <a:endParaRPr lang="en-US" sz="1400" b="0" dirty="0">
                        <a:solidFill>
                          <a:schemeClr val="tx1"/>
                        </a:solidFill>
                      </a:endParaRPr>
                    </a:p>
                  </a:txBody>
                  <a:tcPr/>
                </a:tc>
              </a:tr>
              <a:tr h="370840">
                <a:tc>
                  <a:txBody>
                    <a:bodyPr/>
                    <a:lstStyle/>
                    <a:p>
                      <a:r>
                        <a:rPr lang="en-US" sz="1400" dirty="0" smtClean="0"/>
                        <a:t>Does the proposal</a:t>
                      </a:r>
                      <a:r>
                        <a:rPr lang="en-US" sz="1400" baseline="0" dirty="0" smtClean="0"/>
                        <a:t> introduce a change in the channel access mechanism?</a:t>
                      </a:r>
                      <a:endParaRPr lang="en-US" sz="1400" dirty="0"/>
                    </a:p>
                  </a:txBody>
                  <a:tcPr/>
                </a:tc>
                <a:tc>
                  <a:txBody>
                    <a:bodyPr/>
                    <a:lstStyle/>
                    <a:p>
                      <a:r>
                        <a:rPr lang="en-US" sz="1400" dirty="0" smtClean="0"/>
                        <a:t>No</a:t>
                      </a:r>
                      <a:endParaRPr lang="en-US" sz="1400" dirty="0"/>
                    </a:p>
                  </a:txBody>
                  <a:tcPr/>
                </a:tc>
              </a:tr>
              <a:tr h="370840">
                <a:tc>
                  <a:txBody>
                    <a:bodyPr/>
                    <a:lstStyle/>
                    <a:p>
                      <a:r>
                        <a:rPr lang="en-US" sz="1400" dirty="0" smtClean="0"/>
                        <a:t>Does the proposal introduce a change in the PHY?</a:t>
                      </a:r>
                      <a:endParaRPr lang="en-US" sz="1400" dirty="0"/>
                    </a:p>
                  </a:txBody>
                  <a:tcPr/>
                </a:tc>
                <a:tc>
                  <a:txBody>
                    <a:bodyPr/>
                    <a:lstStyle/>
                    <a:p>
                      <a:r>
                        <a:rPr lang="en-US" sz="1400" dirty="0" smtClean="0"/>
                        <a:t>No</a:t>
                      </a:r>
                      <a:endParaRPr lang="en-US" sz="1400" dirty="0"/>
                    </a:p>
                  </a:txBody>
                  <a:tcPr/>
                </a:tc>
              </a:tr>
              <a:tr h="370840">
                <a:tc>
                  <a:txBody>
                    <a:bodyPr/>
                    <a:lstStyle/>
                    <a:p>
                      <a:r>
                        <a:rPr lang="en-US" sz="1400" dirty="0" smtClean="0"/>
                        <a:t>Which of the following link set-up phases is addressed by the proposal?</a:t>
                      </a:r>
                    </a:p>
                    <a:p>
                      <a:r>
                        <a:rPr lang="en-US" sz="1400" dirty="0" smtClean="0"/>
                        <a:t>(1) AP Discovery (2) Network Discovery (3) Link (re-)establishment</a:t>
                      </a:r>
                      <a:r>
                        <a:rPr lang="en-US" sz="1400" baseline="0" dirty="0" smtClean="0"/>
                        <a:t> / exchange of security related messages (4) Higher layer aspects, e.g. IP address assignment</a:t>
                      </a:r>
                      <a:endParaRPr lang="en-US" sz="1400" dirty="0"/>
                    </a:p>
                  </a:txBody>
                  <a:tcPr/>
                </a:tc>
                <a:tc>
                  <a:txBody>
                    <a:bodyPr/>
                    <a:lstStyle/>
                    <a:p>
                      <a:r>
                        <a:rPr lang="en-US" sz="1400" dirty="0" smtClean="0"/>
                        <a:t>1</a:t>
                      </a:r>
                      <a:endParaRPr lang="en-US" sz="1400" dirty="0"/>
                    </a:p>
                  </a:txBody>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1066800"/>
          </a:xfrm>
        </p:spPr>
        <p:txBody>
          <a:bodyPr/>
          <a:lstStyle/>
          <a:p>
            <a:r>
              <a:rPr lang="en-US" sz="2800" dirty="0" smtClean="0"/>
              <a:t>Background (1/4) </a:t>
            </a:r>
            <a:endParaRPr lang="en-US" sz="2800" dirty="0"/>
          </a:p>
        </p:txBody>
      </p:sp>
      <p:sp>
        <p:nvSpPr>
          <p:cNvPr id="3" name="Content Placeholder 2"/>
          <p:cNvSpPr>
            <a:spLocks noGrp="1"/>
          </p:cNvSpPr>
          <p:nvPr>
            <p:ph idx="1"/>
          </p:nvPr>
        </p:nvSpPr>
        <p:spPr>
          <a:xfrm>
            <a:off x="685800" y="1447800"/>
            <a:ext cx="7772400" cy="5105400"/>
          </a:xfrm>
        </p:spPr>
        <p:txBody>
          <a:bodyPr/>
          <a:lstStyle/>
          <a:p>
            <a:r>
              <a:rPr lang="en-US" altLang="zh-CN" dirty="0" smtClean="0"/>
              <a:t>11ai use case </a:t>
            </a:r>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pPr lvl="4">
              <a:buNone/>
            </a:pPr>
            <a:r>
              <a:rPr lang="en-US" altLang="zh-CN" dirty="0" smtClean="0"/>
              <a:t>                           Figure 1. 11ai use case</a:t>
            </a:r>
          </a:p>
          <a:p>
            <a:endParaRPr lang="en-US" altLang="zh-CN" sz="1800" dirty="0" smtClean="0"/>
          </a:p>
          <a:p>
            <a:r>
              <a:rPr lang="en-US" altLang="zh-CN" sz="1800" dirty="0" smtClean="0"/>
              <a:t>Large number of devices simultaneously access to the AP.</a:t>
            </a:r>
          </a:p>
          <a:p>
            <a:pPr lvl="1"/>
            <a:r>
              <a:rPr lang="en-US" altLang="zh-CN" sz="1400" dirty="0" smtClean="0"/>
              <a:t>It may produce the severe collisions. </a:t>
            </a:r>
          </a:p>
        </p:txBody>
      </p:sp>
      <p:sp>
        <p:nvSpPr>
          <p:cNvPr id="4" name="Date Placeholder 3"/>
          <p:cNvSpPr>
            <a:spLocks noGrp="1"/>
          </p:cNvSpPr>
          <p:nvPr>
            <p:ph type="dt" sz="half" idx="10"/>
          </p:nvPr>
        </p:nvSpPr>
        <p:spPr>
          <a:xfrm>
            <a:off x="696913" y="332601"/>
            <a:ext cx="942566" cy="276999"/>
          </a:xfrm>
        </p:spPr>
        <p:txBody>
          <a:bodyPr/>
          <a:lstStyle/>
          <a:p>
            <a:pPr>
              <a:defRPr/>
            </a:pPr>
            <a:r>
              <a:rPr lang="en-US" altLang="ja-JP" dirty="0" smtClean="0"/>
              <a:t>July 2012</a:t>
            </a:r>
          </a:p>
        </p:txBody>
      </p:sp>
      <p:sp>
        <p:nvSpPr>
          <p:cNvPr id="5" name="Footer Placeholder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4</a:t>
            </a:fld>
            <a:endParaRPr lang="en-US" altLang="ja-JP"/>
          </a:p>
        </p:txBody>
      </p:sp>
      <p:pic>
        <p:nvPicPr>
          <p:cNvPr id="1028" name="그림 1" descr="그림4.jpg"/>
          <p:cNvPicPr>
            <a:picLocks noChangeAspect="1" noChangeArrowheads="1"/>
          </p:cNvPicPr>
          <p:nvPr/>
        </p:nvPicPr>
        <p:blipFill>
          <a:blip r:embed="rId3"/>
          <a:srcRect/>
          <a:stretch>
            <a:fillRect/>
          </a:stretch>
        </p:blipFill>
        <p:spPr bwMode="auto">
          <a:xfrm>
            <a:off x="2286000" y="1950941"/>
            <a:ext cx="4654550" cy="292585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1066800"/>
          </a:xfrm>
        </p:spPr>
        <p:txBody>
          <a:bodyPr/>
          <a:lstStyle/>
          <a:p>
            <a:r>
              <a:rPr lang="en-US" sz="2800" dirty="0" smtClean="0"/>
              <a:t>Background (2/4) </a:t>
            </a:r>
            <a:endParaRPr lang="en-US" sz="2800" dirty="0"/>
          </a:p>
        </p:txBody>
      </p:sp>
      <p:sp>
        <p:nvSpPr>
          <p:cNvPr id="3" name="Content Placeholder 2"/>
          <p:cNvSpPr>
            <a:spLocks noGrp="1"/>
          </p:cNvSpPr>
          <p:nvPr>
            <p:ph idx="1"/>
          </p:nvPr>
        </p:nvSpPr>
        <p:spPr>
          <a:xfrm>
            <a:off x="685800" y="1447800"/>
            <a:ext cx="7772400" cy="5105400"/>
          </a:xfrm>
        </p:spPr>
        <p:txBody>
          <a:bodyPr/>
          <a:lstStyle/>
          <a:p>
            <a:r>
              <a:rPr lang="en-US" altLang="zh-CN" dirty="0" smtClean="0"/>
              <a:t>Problem 1) Large number of STA’s initial link setup</a:t>
            </a:r>
          </a:p>
          <a:p>
            <a:pPr lvl="1"/>
            <a:r>
              <a:rPr lang="en-US" altLang="zh-CN" dirty="0" smtClean="0"/>
              <a:t>Large number of STAs may transmit management frames (i.e. authentication, association frames) to associate with the AP in a </a:t>
            </a:r>
            <a:r>
              <a:rPr lang="en-US" altLang="zh-CN" dirty="0" err="1" smtClean="0"/>
              <a:t>bursty</a:t>
            </a:r>
            <a:r>
              <a:rPr lang="en-US" altLang="zh-CN" dirty="0" smtClean="0"/>
              <a:t> manner.</a:t>
            </a:r>
          </a:p>
          <a:p>
            <a:pPr lvl="1"/>
            <a:r>
              <a:rPr lang="en-US" altLang="zh-CN" dirty="0" smtClean="0"/>
              <a:t>Probability of access collision can be highly increased, which causes degradation of the network performance (i.e., access quality, </a:t>
            </a:r>
            <a:r>
              <a:rPr lang="en-US" altLang="zh-CN" dirty="0" err="1" smtClean="0"/>
              <a:t>QoS</a:t>
            </a:r>
            <a:r>
              <a:rPr lang="en-US" altLang="zh-CN" dirty="0" smtClean="0"/>
              <a:t>, utilization of the wireless channel, etc).</a:t>
            </a:r>
          </a:p>
          <a:p>
            <a:pPr lvl="1"/>
            <a:r>
              <a:rPr lang="en-US" altLang="zh-CN" dirty="0" smtClean="0"/>
              <a:t>Collision among STAs in </a:t>
            </a:r>
            <a:r>
              <a:rPr lang="en-US" altLang="zh-CN" u="sng" dirty="0" smtClean="0">
                <a:solidFill>
                  <a:srgbClr val="0000FF"/>
                </a:solidFill>
              </a:rPr>
              <a:t>passive scanning mode </a:t>
            </a:r>
            <a:r>
              <a:rPr lang="en-US" altLang="zh-CN" dirty="0" smtClean="0"/>
              <a:t>is more problematic than that of STAs in active scanning mode.</a:t>
            </a:r>
          </a:p>
          <a:p>
            <a:pPr lvl="1"/>
            <a:r>
              <a:rPr lang="en-US" altLang="zh-CN" dirty="0" smtClean="0"/>
              <a:t>In addition, only some users may be able to successfully associate with the AP during a certain time interval.</a:t>
            </a:r>
          </a:p>
        </p:txBody>
      </p:sp>
      <p:sp>
        <p:nvSpPr>
          <p:cNvPr id="4" name="Date Placeholder 3"/>
          <p:cNvSpPr>
            <a:spLocks noGrp="1"/>
          </p:cNvSpPr>
          <p:nvPr>
            <p:ph type="dt" sz="half" idx="10"/>
          </p:nvPr>
        </p:nvSpPr>
        <p:spPr>
          <a:xfrm>
            <a:off x="696913" y="332601"/>
            <a:ext cx="942566" cy="276999"/>
          </a:xfrm>
        </p:spPr>
        <p:txBody>
          <a:bodyPr/>
          <a:lstStyle/>
          <a:p>
            <a:pPr>
              <a:defRPr/>
            </a:pPr>
            <a:r>
              <a:rPr lang="en-US" altLang="ja-JP" dirty="0" smtClean="0"/>
              <a:t>July 2012</a:t>
            </a:r>
          </a:p>
        </p:txBody>
      </p:sp>
      <p:sp>
        <p:nvSpPr>
          <p:cNvPr id="5" name="Footer Placeholder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5</a:t>
            </a:fld>
            <a:endParaRPr lang="en-US" altLang="ja-JP"/>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838200"/>
          </a:xfrm>
        </p:spPr>
        <p:txBody>
          <a:bodyPr/>
          <a:lstStyle/>
          <a:p>
            <a:r>
              <a:rPr lang="en-US" sz="2800" dirty="0" smtClean="0"/>
              <a:t>Background (3/4) </a:t>
            </a:r>
            <a:endParaRPr lang="en-US" sz="2800" dirty="0"/>
          </a:p>
        </p:txBody>
      </p:sp>
      <p:sp>
        <p:nvSpPr>
          <p:cNvPr id="3" name="Content Placeholder 2"/>
          <p:cNvSpPr>
            <a:spLocks noGrp="1"/>
          </p:cNvSpPr>
          <p:nvPr>
            <p:ph idx="1"/>
          </p:nvPr>
        </p:nvSpPr>
        <p:spPr>
          <a:xfrm>
            <a:off x="685800" y="1295400"/>
            <a:ext cx="8077200" cy="5257800"/>
          </a:xfrm>
        </p:spPr>
        <p:txBody>
          <a:bodyPr/>
          <a:lstStyle/>
          <a:p>
            <a:r>
              <a:rPr lang="en-US" altLang="zh-TW" dirty="0" smtClean="0"/>
              <a:t>Problem 2) Current access related parameters for management frame</a:t>
            </a:r>
          </a:p>
          <a:p>
            <a:pPr lvl="1"/>
            <a:r>
              <a:rPr lang="en-US" altLang="zh-TW" sz="1800" dirty="0" smtClean="0"/>
              <a:t>Default QMF policy </a:t>
            </a:r>
            <a:r>
              <a:rPr lang="en-US" altLang="zh-TW" sz="1800" i="1" dirty="0" smtClean="0"/>
              <a:t>of </a:t>
            </a:r>
            <a:r>
              <a:rPr lang="en-US" altLang="zh-TW" sz="1800" dirty="0" smtClean="0"/>
              <a:t>IEEE 802.11ae-2012</a:t>
            </a:r>
          </a:p>
          <a:p>
            <a:pPr lvl="2"/>
            <a:r>
              <a:rPr lang="en-US" altLang="zh-TW" dirty="0" smtClean="0"/>
              <a:t>It defines the access category of each management frame based on management subtype value, category value, and action value. </a:t>
            </a:r>
          </a:p>
          <a:p>
            <a:pPr lvl="2"/>
            <a:r>
              <a:rPr lang="en-US" dirty="0" smtClean="0"/>
              <a:t>Access category of the </a:t>
            </a:r>
            <a:r>
              <a:rPr lang="en-US" u="sng" dirty="0" smtClean="0">
                <a:solidFill>
                  <a:srgbClr val="0000FF"/>
                </a:solidFill>
              </a:rPr>
              <a:t>Association Request frame is set to AC_VO.</a:t>
            </a:r>
          </a:p>
          <a:p>
            <a:pPr lvl="1"/>
            <a:r>
              <a:rPr lang="en-US" sz="1800" dirty="0" smtClean="0"/>
              <a:t>Draft P802.11REVmb_D12.0</a:t>
            </a:r>
          </a:p>
          <a:p>
            <a:pPr lvl="2"/>
            <a:r>
              <a:rPr lang="en-US" altLang="ko-KR" dirty="0" smtClean="0"/>
              <a:t>In  18.4.4 OFDM PHY characteristics, </a:t>
            </a:r>
            <a:r>
              <a:rPr lang="en-US" altLang="ko-KR" dirty="0" err="1" smtClean="0"/>
              <a:t>CWmin</a:t>
            </a:r>
            <a:r>
              <a:rPr lang="en-US" altLang="ko-KR" dirty="0" smtClean="0"/>
              <a:t> and </a:t>
            </a:r>
            <a:r>
              <a:rPr lang="en-US" altLang="ko-KR" dirty="0" err="1" smtClean="0"/>
              <a:t>CWmax</a:t>
            </a:r>
            <a:r>
              <a:rPr lang="en-US" altLang="ko-KR" dirty="0" smtClean="0"/>
              <a:t> are set to </a:t>
            </a:r>
            <a:r>
              <a:rPr lang="en-US" altLang="ko-KR" u="sng" dirty="0" smtClean="0">
                <a:solidFill>
                  <a:srgbClr val="0000FF"/>
                </a:solidFill>
              </a:rPr>
              <a:t>15, 1023 respectively</a:t>
            </a:r>
            <a:r>
              <a:rPr lang="en-US" altLang="ko-KR" dirty="0" smtClean="0"/>
              <a:t>. </a:t>
            </a:r>
          </a:p>
          <a:p>
            <a:pPr lvl="1"/>
            <a:r>
              <a:rPr lang="en-US" altLang="zh-TW" sz="1800" dirty="0" smtClean="0"/>
              <a:t>Based on the above description and Default EDCA parameter set element parameter(in </a:t>
            </a:r>
            <a:r>
              <a:rPr lang="en-US" sz="1800" dirty="0" smtClean="0"/>
              <a:t>Draft P802.11REVmb_D12.0</a:t>
            </a:r>
            <a:r>
              <a:rPr lang="en-US" altLang="zh-TW" sz="1800" dirty="0" smtClean="0"/>
              <a:t>), values of AIFSN, </a:t>
            </a:r>
            <a:r>
              <a:rPr lang="en-US" altLang="zh-TW" sz="1800" dirty="0" err="1" smtClean="0"/>
              <a:t>CWmin</a:t>
            </a:r>
            <a:r>
              <a:rPr lang="en-US" altLang="zh-TW" sz="1800" dirty="0" smtClean="0"/>
              <a:t> and </a:t>
            </a:r>
            <a:r>
              <a:rPr lang="en-US" altLang="zh-TW" sz="1800" dirty="0" err="1" smtClean="0"/>
              <a:t>CWmax</a:t>
            </a:r>
            <a:r>
              <a:rPr lang="en-US" altLang="zh-TW" sz="1800" dirty="0" smtClean="0"/>
              <a:t> of AC_VO are </a:t>
            </a:r>
            <a:r>
              <a:rPr lang="en-US" altLang="zh-TW" sz="1800" u="sng" dirty="0" smtClean="0">
                <a:solidFill>
                  <a:srgbClr val="0000FF"/>
                </a:solidFill>
              </a:rPr>
              <a:t>2, 3 and 7 respectively</a:t>
            </a:r>
            <a:r>
              <a:rPr lang="en-US" altLang="zh-TW" sz="1800" dirty="0" smtClean="0"/>
              <a:t>. </a:t>
            </a:r>
          </a:p>
          <a:p>
            <a:pPr lvl="2"/>
            <a:r>
              <a:rPr lang="en-US" altLang="zh-TW" dirty="0" err="1" smtClean="0"/>
              <a:t>CWmin</a:t>
            </a:r>
            <a:r>
              <a:rPr lang="en-US" altLang="zh-TW" dirty="0" smtClean="0"/>
              <a:t> of AC_VO in default EDCA parameter: </a:t>
            </a:r>
            <a:r>
              <a:rPr lang="en-US" altLang="ko-KR" dirty="0" smtClean="0"/>
              <a:t>(aCWmin+1)/4 – 1</a:t>
            </a:r>
            <a:r>
              <a:rPr lang="en-US" altLang="zh-TW" dirty="0" smtClean="0"/>
              <a:t> </a:t>
            </a:r>
          </a:p>
          <a:p>
            <a:pPr lvl="2"/>
            <a:r>
              <a:rPr lang="en-US" altLang="zh-TW" dirty="0" err="1" smtClean="0"/>
              <a:t>CWmax</a:t>
            </a:r>
            <a:r>
              <a:rPr lang="en-US" altLang="zh-TW" dirty="0" smtClean="0"/>
              <a:t> of AC_VO in default EDCA parameter: </a:t>
            </a:r>
            <a:r>
              <a:rPr lang="en-US" altLang="ko-KR" dirty="0" smtClean="0"/>
              <a:t>(aCWmin+1)/2 – 1</a:t>
            </a:r>
            <a:endParaRPr lang="en-US" dirty="0" smtClean="0"/>
          </a:p>
        </p:txBody>
      </p:sp>
      <p:sp>
        <p:nvSpPr>
          <p:cNvPr id="4" name="Date Placeholder 3"/>
          <p:cNvSpPr>
            <a:spLocks noGrp="1"/>
          </p:cNvSpPr>
          <p:nvPr>
            <p:ph type="dt" sz="half" idx="10"/>
          </p:nvPr>
        </p:nvSpPr>
        <p:spPr>
          <a:xfrm>
            <a:off x="696913" y="332601"/>
            <a:ext cx="942566" cy="276999"/>
          </a:xfrm>
        </p:spPr>
        <p:txBody>
          <a:bodyPr/>
          <a:lstStyle/>
          <a:p>
            <a:pPr>
              <a:defRPr/>
            </a:pPr>
            <a:r>
              <a:rPr lang="en-US" altLang="ja-JP" dirty="0" smtClean="0"/>
              <a:t>July 2012</a:t>
            </a:r>
          </a:p>
        </p:txBody>
      </p:sp>
      <p:sp>
        <p:nvSpPr>
          <p:cNvPr id="5" name="Footer Placeholder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6</a:t>
            </a:fld>
            <a:endParaRPr lang="en-US" altLang="ja-JP"/>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838200"/>
          </a:xfrm>
        </p:spPr>
        <p:txBody>
          <a:bodyPr/>
          <a:lstStyle/>
          <a:p>
            <a:r>
              <a:rPr lang="en-US" sz="2800" dirty="0" smtClean="0"/>
              <a:t>Background (4/4) </a:t>
            </a:r>
            <a:endParaRPr lang="en-US" sz="2800" dirty="0"/>
          </a:p>
        </p:txBody>
      </p:sp>
      <p:sp>
        <p:nvSpPr>
          <p:cNvPr id="3" name="Content Placeholder 2"/>
          <p:cNvSpPr>
            <a:spLocks noGrp="1"/>
          </p:cNvSpPr>
          <p:nvPr>
            <p:ph idx="1"/>
          </p:nvPr>
        </p:nvSpPr>
        <p:spPr>
          <a:xfrm>
            <a:off x="685800" y="1219200"/>
            <a:ext cx="7772400" cy="5257800"/>
          </a:xfrm>
        </p:spPr>
        <p:txBody>
          <a:bodyPr/>
          <a:lstStyle/>
          <a:p>
            <a:r>
              <a:rPr lang="en-GB" dirty="0" smtClean="0"/>
              <a:t>Using the current values of access related parameters (i.e., AIFSN, </a:t>
            </a:r>
            <a:r>
              <a:rPr lang="en-GB" dirty="0" err="1" smtClean="0"/>
              <a:t>CWmin</a:t>
            </a:r>
            <a:r>
              <a:rPr lang="en-GB" dirty="0" smtClean="0"/>
              <a:t> and </a:t>
            </a:r>
            <a:r>
              <a:rPr lang="en-GB" dirty="0" err="1" smtClean="0"/>
              <a:t>CWmax</a:t>
            </a:r>
            <a:r>
              <a:rPr lang="en-GB" dirty="0" smtClean="0"/>
              <a:t>) for transmission of management frames does not fully support large number of STA’s initial link </a:t>
            </a:r>
            <a:r>
              <a:rPr lang="en-GB" dirty="0" smtClean="0"/>
              <a:t>setup.</a:t>
            </a:r>
            <a:endParaRPr lang="en-GB" dirty="0" smtClean="0"/>
          </a:p>
          <a:p>
            <a:endParaRPr lang="en-GB" dirty="0" smtClean="0"/>
          </a:p>
          <a:p>
            <a:endParaRPr lang="en-US" sz="1600" b="0" dirty="0" smtClean="0"/>
          </a:p>
          <a:p>
            <a:endParaRPr lang="en-US" sz="1600" b="0" dirty="0" smtClean="0"/>
          </a:p>
          <a:p>
            <a:pPr latinLnBrk="1"/>
            <a:endParaRPr lang="en-US" dirty="0" smtClean="0"/>
          </a:p>
        </p:txBody>
      </p:sp>
      <p:sp>
        <p:nvSpPr>
          <p:cNvPr id="4" name="Date Placeholder 3"/>
          <p:cNvSpPr>
            <a:spLocks noGrp="1"/>
          </p:cNvSpPr>
          <p:nvPr>
            <p:ph type="dt" sz="half" idx="10"/>
          </p:nvPr>
        </p:nvSpPr>
        <p:spPr>
          <a:xfrm>
            <a:off x="696913" y="332601"/>
            <a:ext cx="942566" cy="276999"/>
          </a:xfrm>
        </p:spPr>
        <p:txBody>
          <a:bodyPr/>
          <a:lstStyle/>
          <a:p>
            <a:pPr>
              <a:defRPr/>
            </a:pPr>
            <a:r>
              <a:rPr lang="en-US" altLang="ja-JP" dirty="0" smtClean="0"/>
              <a:t>July 2012</a:t>
            </a:r>
          </a:p>
        </p:txBody>
      </p:sp>
      <p:sp>
        <p:nvSpPr>
          <p:cNvPr id="5" name="Footer Placeholder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7</a:t>
            </a:fld>
            <a:endParaRPr lang="en-US" altLang="ja-JP"/>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838200"/>
          </a:xfrm>
        </p:spPr>
        <p:txBody>
          <a:bodyPr/>
          <a:lstStyle/>
          <a:p>
            <a:r>
              <a:rPr lang="en-US" sz="2800" dirty="0" smtClean="0"/>
              <a:t>Proposal</a:t>
            </a:r>
            <a:endParaRPr lang="en-US" sz="2800" dirty="0"/>
          </a:p>
        </p:txBody>
      </p:sp>
      <p:sp>
        <p:nvSpPr>
          <p:cNvPr id="3" name="Content Placeholder 2"/>
          <p:cNvSpPr>
            <a:spLocks noGrp="1"/>
          </p:cNvSpPr>
          <p:nvPr>
            <p:ph idx="1"/>
          </p:nvPr>
        </p:nvSpPr>
        <p:spPr>
          <a:xfrm>
            <a:off x="685800" y="1219200"/>
            <a:ext cx="7772400" cy="5257800"/>
          </a:xfrm>
        </p:spPr>
        <p:txBody>
          <a:bodyPr/>
          <a:lstStyle/>
          <a:p>
            <a:r>
              <a:rPr lang="en-GB" dirty="0" smtClean="0"/>
              <a:t>Because the current </a:t>
            </a:r>
            <a:r>
              <a:rPr lang="en-GB" dirty="0" smtClean="0"/>
              <a:t>values of access related parameters </a:t>
            </a:r>
            <a:r>
              <a:rPr lang="en-GB" dirty="0" smtClean="0"/>
              <a:t>does </a:t>
            </a:r>
            <a:r>
              <a:rPr lang="en-GB" dirty="0" smtClean="0"/>
              <a:t>not fully support large number of STA’s initial link </a:t>
            </a:r>
            <a:r>
              <a:rPr lang="en-GB" dirty="0" smtClean="0"/>
              <a:t>setup, 11ai shall consider defining new access related parameters.</a:t>
            </a:r>
          </a:p>
          <a:p>
            <a:pPr lvl="1"/>
            <a:r>
              <a:rPr lang="en-US" altLang="zh-CN" u="sng" dirty="0" smtClean="0">
                <a:solidFill>
                  <a:srgbClr val="0000FF"/>
                </a:solidFill>
              </a:rPr>
              <a:t>passive scanning mode </a:t>
            </a:r>
            <a:r>
              <a:rPr lang="en-US" altLang="zh-CN" dirty="0" smtClean="0"/>
              <a:t>is more problematic than that of STAs in active scanning </a:t>
            </a:r>
            <a:r>
              <a:rPr lang="en-US" altLang="zh-CN" dirty="0" smtClean="0"/>
              <a:t>mode. </a:t>
            </a:r>
            <a:endParaRPr lang="en-GB" dirty="0" smtClean="0"/>
          </a:p>
          <a:p>
            <a:r>
              <a:rPr lang="en-GB" dirty="0" smtClean="0"/>
              <a:t>Thus, 11ai shall define the </a:t>
            </a:r>
            <a:r>
              <a:rPr lang="en-GB" dirty="0" smtClean="0"/>
              <a:t>‘passive scanning specific access parameters’ </a:t>
            </a:r>
            <a:r>
              <a:rPr lang="en-GB" dirty="0" smtClean="0"/>
              <a:t>for supporting large number of STA’s initial link setup.</a:t>
            </a:r>
          </a:p>
          <a:p>
            <a:endParaRPr lang="en-GB" dirty="0" smtClean="0"/>
          </a:p>
          <a:p>
            <a:endParaRPr lang="en-US" sz="1600" b="0" dirty="0" smtClean="0"/>
          </a:p>
          <a:p>
            <a:endParaRPr lang="en-US" sz="1600" b="0" dirty="0" smtClean="0"/>
          </a:p>
          <a:p>
            <a:pPr latinLnBrk="1"/>
            <a:endParaRPr lang="en-US" dirty="0" smtClean="0"/>
          </a:p>
        </p:txBody>
      </p:sp>
      <p:sp>
        <p:nvSpPr>
          <p:cNvPr id="4" name="Date Placeholder 3"/>
          <p:cNvSpPr>
            <a:spLocks noGrp="1"/>
          </p:cNvSpPr>
          <p:nvPr>
            <p:ph type="dt" sz="half" idx="10"/>
          </p:nvPr>
        </p:nvSpPr>
        <p:spPr>
          <a:xfrm>
            <a:off x="696913" y="332601"/>
            <a:ext cx="942566" cy="276999"/>
          </a:xfrm>
        </p:spPr>
        <p:txBody>
          <a:bodyPr/>
          <a:lstStyle/>
          <a:p>
            <a:pPr>
              <a:defRPr/>
            </a:pPr>
            <a:r>
              <a:rPr lang="en-US" altLang="ja-JP" dirty="0" smtClean="0"/>
              <a:t>July 2012</a:t>
            </a:r>
          </a:p>
        </p:txBody>
      </p:sp>
      <p:sp>
        <p:nvSpPr>
          <p:cNvPr id="5" name="Footer Placeholder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8</a:t>
            </a:fld>
            <a:endParaRPr lang="en-US" altLang="ja-JP"/>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838200"/>
          </a:xfrm>
        </p:spPr>
        <p:txBody>
          <a:bodyPr/>
          <a:lstStyle/>
          <a:p>
            <a:r>
              <a:rPr lang="en-US" sz="2800" dirty="0" smtClean="0"/>
              <a:t>Conclusion</a:t>
            </a:r>
            <a:endParaRPr lang="en-US" sz="2800" dirty="0"/>
          </a:p>
        </p:txBody>
      </p:sp>
      <p:sp>
        <p:nvSpPr>
          <p:cNvPr id="3" name="Content Placeholder 2"/>
          <p:cNvSpPr>
            <a:spLocks noGrp="1"/>
          </p:cNvSpPr>
          <p:nvPr>
            <p:ph idx="1"/>
          </p:nvPr>
        </p:nvSpPr>
        <p:spPr>
          <a:xfrm>
            <a:off x="685800" y="1219200"/>
            <a:ext cx="7772400" cy="5257800"/>
          </a:xfrm>
        </p:spPr>
        <p:txBody>
          <a:bodyPr/>
          <a:lstStyle/>
          <a:p>
            <a:r>
              <a:rPr lang="en-US" altLang="zh-CN" dirty="0" smtClean="0"/>
              <a:t>11ai shall provide the mechanism for access distribution to achieve efficient utilization of the shared wireless channel by minimizing the access collision in case of large number of STA’s initial link setup.</a:t>
            </a:r>
          </a:p>
          <a:p>
            <a:endParaRPr lang="en-US" altLang="zh-CN" b="0" dirty="0" smtClean="0"/>
          </a:p>
          <a:p>
            <a:endParaRPr lang="en-US" altLang="zh-CN" b="0" dirty="0" smtClean="0"/>
          </a:p>
          <a:p>
            <a:pPr lvl="1"/>
            <a:endParaRPr lang="en-GB" sz="1600" dirty="0" smtClean="0"/>
          </a:p>
          <a:p>
            <a:pPr lvl="1"/>
            <a:endParaRPr lang="en-GB" sz="1600" b="0" dirty="0" smtClean="0"/>
          </a:p>
          <a:p>
            <a:pPr lvl="1"/>
            <a:endParaRPr lang="en-GB" sz="1600" b="0" dirty="0" smtClean="0"/>
          </a:p>
        </p:txBody>
      </p:sp>
      <p:sp>
        <p:nvSpPr>
          <p:cNvPr id="4" name="Date Placeholder 3"/>
          <p:cNvSpPr>
            <a:spLocks noGrp="1"/>
          </p:cNvSpPr>
          <p:nvPr>
            <p:ph type="dt" sz="half" idx="10"/>
          </p:nvPr>
        </p:nvSpPr>
        <p:spPr>
          <a:xfrm>
            <a:off x="696913" y="332601"/>
            <a:ext cx="942566" cy="276999"/>
          </a:xfrm>
        </p:spPr>
        <p:txBody>
          <a:bodyPr/>
          <a:lstStyle/>
          <a:p>
            <a:pPr>
              <a:defRPr/>
            </a:pPr>
            <a:r>
              <a:rPr lang="en-US" altLang="ja-JP" dirty="0" smtClean="0"/>
              <a:t>July 2012</a:t>
            </a:r>
          </a:p>
        </p:txBody>
      </p:sp>
      <p:sp>
        <p:nvSpPr>
          <p:cNvPr id="5" name="Footer Placeholder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9</a:t>
            </a:fld>
            <a:endParaRPr lang="en-US" altLang="ja-JP"/>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26108</TotalTime>
  <Words>1029</Words>
  <Application>Microsoft Office PowerPoint</Application>
  <PresentationFormat>화면 슬라이드 쇼(4:3)</PresentationFormat>
  <Paragraphs>179</Paragraphs>
  <Slides>11</Slides>
  <Notes>11</Notes>
  <HiddenSlides>0</HiddenSlides>
  <MMClips>0</MMClips>
  <ScaleCrop>false</ScaleCrop>
  <HeadingPairs>
    <vt:vector size="4" baseType="variant">
      <vt:variant>
        <vt:lpstr>테마</vt:lpstr>
      </vt:variant>
      <vt:variant>
        <vt:i4>1</vt:i4>
      </vt:variant>
      <vt:variant>
        <vt:lpstr>슬라이드 제목</vt:lpstr>
      </vt:variant>
      <vt:variant>
        <vt:i4>11</vt:i4>
      </vt:variant>
    </vt:vector>
  </HeadingPairs>
  <TitlesOfParts>
    <vt:vector size="12" baseType="lpstr">
      <vt:lpstr>802-11-Submission</vt:lpstr>
      <vt:lpstr>Access distribution in 802.11ai</vt:lpstr>
      <vt:lpstr>Abstract</vt:lpstr>
      <vt:lpstr>Conformance w/ TGai PAR &amp; 5C </vt:lpstr>
      <vt:lpstr>Background (1/4) </vt:lpstr>
      <vt:lpstr>Background (2/4) </vt:lpstr>
      <vt:lpstr>Background (3/4) </vt:lpstr>
      <vt:lpstr>Background (4/4) </vt:lpstr>
      <vt:lpstr>Proposal</vt:lpstr>
      <vt:lpstr>Conclusion</vt:lpstr>
      <vt:lpstr>Straw poll</vt:lpstr>
      <vt:lpstr>Motion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GAS in TGai</dc:title>
  <dc:creator>Giwon Parl</dc:creator>
  <cp:lastModifiedBy>Giwon Park</cp:lastModifiedBy>
  <cp:revision>893</cp:revision>
  <cp:lastPrinted>1998-02-10T13:28:06Z</cp:lastPrinted>
  <dcterms:created xsi:type="dcterms:W3CDTF">2011-07-17T04:42:17Z</dcterms:created>
  <dcterms:modified xsi:type="dcterms:W3CDTF">2012-07-17T23:25:18Z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1314081481</vt:lpwstr>
  </property>
  <property fmtid="{D5CDD505-2E9C-101B-9397-08002B2CF9AE}" pid="3" name="_NewReviewCycle">
    <vt:lpwstr/>
  </property>
</Properties>
</file>