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8" r:id="rId4"/>
    <p:sldId id="280" r:id="rId5"/>
    <p:sldId id="262" r:id="rId6"/>
    <p:sldId id="310" r:id="rId7"/>
    <p:sldId id="315" r:id="rId8"/>
    <p:sldId id="316" r:id="rId9"/>
    <p:sldId id="311" r:id="rId10"/>
    <p:sldId id="314" r:id="rId11"/>
    <p:sldId id="318" r:id="rId12"/>
    <p:sldId id="319" r:id="rId13"/>
    <p:sldId id="320" r:id="rId14"/>
    <p:sldId id="313" r:id="rId15"/>
    <p:sldId id="317" r:id="rId16"/>
  </p:sldIdLst>
  <p:sldSz cx="9144000" cy="6858000" type="screen4x3"/>
  <p:notesSz cx="6805613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44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44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5793" y="103713"/>
            <a:ext cx="627898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921" y="103713"/>
            <a:ext cx="810192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9825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792" y="4721442"/>
            <a:ext cx="4990472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8459" y="9623102"/>
            <a:ext cx="905233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2865" y="9623102"/>
            <a:ext cx="501696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919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476" y="9621402"/>
            <a:ext cx="5384661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689" y="317937"/>
            <a:ext cx="553423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/0743r1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Beacon Pointer in </a:t>
            </a:r>
            <a:r>
              <a:rPr lang="en-GB" dirty="0" smtClean="0"/>
              <a:t>Probe Response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sz="2000" b="0" dirty="0" smtClean="0"/>
              <a:t>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677641"/>
          <a:ext cx="8077200" cy="2695575"/>
        </p:xfrm>
        <a:graphic>
          <a:graphicData uri="http://schemas.openxmlformats.org/presentationml/2006/ole">
            <p:oleObj spid="_x0000_s3075" name="Document" r:id="rId4" imgW="8262017" imgH="275302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410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US" altLang="ja-JP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Example of STA’s behavior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683568" y="4489955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8604448" y="434593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4273931"/>
            <a:ext cx="6480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右中かっこ 10"/>
          <p:cNvSpPr/>
          <p:nvPr/>
        </p:nvSpPr>
        <p:spPr bwMode="auto">
          <a:xfrm rot="5400000">
            <a:off x="1151620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403648" y="3769875"/>
            <a:ext cx="72008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353410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</a:p>
        </p:txBody>
      </p:sp>
      <p:cxnSp>
        <p:nvCxnSpPr>
          <p:cNvPr id="15" name="直線矢印コネクタ 14"/>
          <p:cNvCxnSpPr/>
          <p:nvPr/>
        </p:nvCxnSpPr>
        <p:spPr bwMode="auto">
          <a:xfrm flipV="1">
            <a:off x="1403648" y="2977787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467544" y="477798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835696" y="4057907"/>
            <a:ext cx="864096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 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右中かっこ 23"/>
          <p:cNvSpPr/>
          <p:nvPr/>
        </p:nvSpPr>
        <p:spPr bwMode="auto">
          <a:xfrm rot="5400000">
            <a:off x="1583668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75656" y="477798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Listening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右中かっこ 32"/>
          <p:cNvSpPr/>
          <p:nvPr/>
        </p:nvSpPr>
        <p:spPr bwMode="auto">
          <a:xfrm rot="5400000">
            <a:off x="2807804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059832" y="3769875"/>
            <a:ext cx="72008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 flipV="1">
            <a:off x="3059832" y="2977787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正方形/長方形 35"/>
          <p:cNvSpPr/>
          <p:nvPr/>
        </p:nvSpPr>
        <p:spPr bwMode="auto">
          <a:xfrm>
            <a:off x="3491880" y="4057907"/>
            <a:ext cx="864096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 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右中かっこ 36"/>
          <p:cNvSpPr/>
          <p:nvPr/>
        </p:nvSpPr>
        <p:spPr bwMode="auto">
          <a:xfrm rot="5400000">
            <a:off x="3239852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右中かっこ 37"/>
          <p:cNvSpPr/>
          <p:nvPr/>
        </p:nvSpPr>
        <p:spPr bwMode="auto">
          <a:xfrm rot="5400000">
            <a:off x="4463988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716016" y="3769875"/>
            <a:ext cx="72008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 flipV="1">
            <a:off x="4716016" y="2977787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右中かっこ 41"/>
          <p:cNvSpPr/>
          <p:nvPr/>
        </p:nvSpPr>
        <p:spPr bwMode="auto">
          <a:xfrm rot="5400000">
            <a:off x="4896036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直線コネクタ 43"/>
          <p:cNvCxnSpPr/>
          <p:nvPr/>
        </p:nvCxnSpPr>
        <p:spPr bwMode="auto">
          <a:xfrm>
            <a:off x="1475656" y="4705979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/>
          <p:nvPr/>
        </p:nvCxnSpPr>
        <p:spPr bwMode="auto">
          <a:xfrm>
            <a:off x="3131840" y="5210035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1475656" y="5354051"/>
            <a:ext cx="16561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1979712" y="535405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3131840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>
            <a:off x="3131840" y="4705979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4788024" y="5210035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3131840" y="5354051"/>
            <a:ext cx="16561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3635896" y="535405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4788024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/>
          <p:cNvCxnSpPr/>
          <p:nvPr/>
        </p:nvCxnSpPr>
        <p:spPr bwMode="auto">
          <a:xfrm>
            <a:off x="4139952" y="2761763"/>
            <a:ext cx="43924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3635896" y="2545739"/>
            <a:ext cx="6480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604448" y="261774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932040" y="2041683"/>
            <a:ext cx="72008" cy="72008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995936" y="189766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res.</a:t>
            </a:r>
          </a:p>
        </p:txBody>
      </p:sp>
      <p:cxnSp>
        <p:nvCxnSpPr>
          <p:cNvPr id="69" name="直線矢印コネクタ 68"/>
          <p:cNvCxnSpPr/>
          <p:nvPr/>
        </p:nvCxnSpPr>
        <p:spPr bwMode="auto">
          <a:xfrm>
            <a:off x="4963104" y="2905779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正方形/長方形 69"/>
          <p:cNvSpPr/>
          <p:nvPr/>
        </p:nvSpPr>
        <p:spPr bwMode="auto">
          <a:xfrm>
            <a:off x="5148064" y="4057907"/>
            <a:ext cx="1008112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 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右中かっこ 70"/>
          <p:cNvSpPr/>
          <p:nvPr/>
        </p:nvSpPr>
        <p:spPr bwMode="auto">
          <a:xfrm rot="5400000">
            <a:off x="6192180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6444208" y="3769875"/>
            <a:ext cx="7200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6197120" y="2041683"/>
            <a:ext cx="72008" cy="7200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6259248" y="2905779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テキスト ボックス 75"/>
          <p:cNvSpPr txBox="1"/>
          <p:nvPr/>
        </p:nvSpPr>
        <p:spPr>
          <a:xfrm>
            <a:off x="5436096" y="1897667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</a:p>
        </p:txBody>
      </p:sp>
      <p:cxnSp>
        <p:nvCxnSpPr>
          <p:cNvPr id="77" name="直線コネクタ 76"/>
          <p:cNvCxnSpPr/>
          <p:nvPr/>
        </p:nvCxnSpPr>
        <p:spPr bwMode="auto">
          <a:xfrm>
            <a:off x="6228184" y="5210035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2040" y="535405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 +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 offset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79" name="直線コネクタ 78"/>
          <p:cNvCxnSpPr/>
          <p:nvPr/>
        </p:nvCxnSpPr>
        <p:spPr bwMode="auto">
          <a:xfrm>
            <a:off x="6228184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4788024" y="5354051"/>
            <a:ext cx="14401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82" name="直線矢印コネクタ 81"/>
          <p:cNvCxnSpPr/>
          <p:nvPr/>
        </p:nvCxnSpPr>
        <p:spPr bwMode="auto">
          <a:xfrm>
            <a:off x="6228184" y="5354051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83" name="右中かっこ 82"/>
          <p:cNvSpPr/>
          <p:nvPr/>
        </p:nvSpPr>
        <p:spPr bwMode="auto">
          <a:xfrm rot="5400000">
            <a:off x="7920372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8172400" y="3769875"/>
            <a:ext cx="7200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直線コネクタ 84"/>
          <p:cNvCxnSpPr/>
          <p:nvPr/>
        </p:nvCxnSpPr>
        <p:spPr bwMode="auto">
          <a:xfrm>
            <a:off x="7925312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正方形/長方形 85"/>
          <p:cNvSpPr/>
          <p:nvPr/>
        </p:nvSpPr>
        <p:spPr bwMode="auto">
          <a:xfrm>
            <a:off x="7884368" y="2041683"/>
            <a:ext cx="72008" cy="7200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164288" y="1897667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</a:p>
        </p:txBody>
      </p:sp>
      <p:cxnSp>
        <p:nvCxnSpPr>
          <p:cNvPr id="88" name="直線矢印コネクタ 87"/>
          <p:cNvCxnSpPr/>
          <p:nvPr/>
        </p:nvCxnSpPr>
        <p:spPr bwMode="auto">
          <a:xfrm>
            <a:off x="7956376" y="2905779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6588224" y="535405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(depends on BI)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 bwMode="auto">
          <a:xfrm>
            <a:off x="6588224" y="4057907"/>
            <a:ext cx="12241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516216" y="3409835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Omit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Comment at teleconference (1)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592" y="1772816"/>
            <a:ext cx="73448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Q1: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Why new information is needed in the probe response as the probe response today includes a time stamp and information on the beacon interval which could be used to deduce the required information.</a:t>
            </a: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A1: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The probe response today includes a time stamp and a beacon interval. But in my understanding, the time offset to the next beacon cannot be deduced from these information.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Comment at teleconference (2)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592" y="1772816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Q2: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Why should a STA not try to set up a link at the first time it sees an AP but instead wait longer.  This is in contrast to what TGai wants to achieve.</a:t>
            </a: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A2: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Off course, the STA can try to set up a link at that time. It depends on policy whether a STA does so or not.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Comment at teleconference (3)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592" y="1772816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Q3: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How tight oscillator constrains have to be to guarantee long synchronization for longer sleep periods.</a:t>
            </a: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A3: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Adequately longer listening (probe delay) duration of beacon may compensate fluctuation of oscillator by longer sleep periods. But I don’t believe that fluctuation is so big.  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 STA can also send a probe request when lost beacon timing of desired AP.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73832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Straw poll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18448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you agree to add the following text to Section 6.1 of SFD?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55962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Need more info: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852936"/>
            <a:ext cx="76328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6.1.X	Beacon pointer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AP may include Beacon Pointer in Probe Response which indicates time offset to the next Beacon.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STA may execute Active/Passive scanning at the Beacon timing guessed by Beacon Pointer.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73832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177281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Section 6.1 of SFD?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847655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420888"/>
            <a:ext cx="76328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6.1.X	Beacon pointer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AP may include Beacon Pointer in Probe Response which indicates time offset to the next Beacon.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STA may execute Active/Passive scanning at the Beacon timing guessed by Beacon Pointer.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a new mechanism for AP discovery.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doesn’t help the fast AP discovery for FILS directly. But it may provide a reduction method of probe exchanges in order to improve circumstances of WLAN communications.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ja-JP" dirty="0" smtClean="0">
                <a:solidFill>
                  <a:schemeClr val="tx2"/>
                </a:solidFill>
              </a:rPr>
              <a:t>Conformance w/ TGai PAR &amp; 5C</a:t>
            </a:r>
            <a:endParaRPr lang="en-GB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/>
        </p:nvGraphicFramePr>
        <p:xfrm>
          <a:off x="762000" y="1905000"/>
          <a:ext cx="7696200" cy="3320415"/>
        </p:xfrm>
        <a:graphic>
          <a:graphicData uri="http://schemas.openxmlformats.org/drawingml/2006/table">
            <a:tbl>
              <a:tblPr/>
              <a:tblGrid>
                <a:gridCol w="5791200"/>
                <a:gridCol w="1905000"/>
              </a:tblGrid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1824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3448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has been discussed in TGai that reduction method of unnecessary probe exchanges would be required in order to obtain better effectiveness of FILS.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Preventing probe request is one of the solutions.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Proposal</a:t>
            </a:r>
            <a:br>
              <a:rPr lang="en-US" altLang="ja-JP" dirty="0" smtClean="0"/>
            </a:br>
            <a:r>
              <a:rPr lang="en-US" altLang="ja-JP" dirty="0" smtClean="0"/>
              <a:t>(case 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484784"/>
            <a:ext cx="7772400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Probe Response</a:t>
            </a:r>
            <a:r>
              <a:rPr kumimoji="1" lang="ja-JP" alt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includes Beacon Pointer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</a:t>
            </a:r>
            <a:r>
              <a:rPr kumimoji="1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know the time offset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to</a:t>
            </a:r>
            <a:r>
              <a:rPr kumimoji="1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next Beacon</a:t>
            </a:r>
            <a:r>
              <a:rPr kumimoji="1" lang="ja-JP" alt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by this information</a:t>
            </a:r>
            <a:r>
              <a:rPr kumimoji="1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2483768" y="3717032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2483768" y="5229200"/>
            <a:ext cx="367240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1691680" y="3501008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19672" y="5013176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3131840" y="4509120"/>
            <a:ext cx="144016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07704" y="436510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Request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3131840" y="3717033"/>
            <a:ext cx="0" cy="6480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正方形/長方形 24"/>
          <p:cNvSpPr/>
          <p:nvPr/>
        </p:nvSpPr>
        <p:spPr bwMode="auto">
          <a:xfrm>
            <a:off x="3707904" y="2996952"/>
            <a:ext cx="144016" cy="72008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95736" y="285293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Response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w/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Beacon Pointer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 bwMode="auto">
          <a:xfrm>
            <a:off x="3707904" y="3861048"/>
            <a:ext cx="0" cy="12961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6228184" y="35010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22818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716016" y="2996952"/>
            <a:ext cx="144016" cy="7200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60032" y="29249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右中かっこ 33"/>
          <p:cNvSpPr/>
          <p:nvPr/>
        </p:nvSpPr>
        <p:spPr bwMode="auto">
          <a:xfrm rot="5400000">
            <a:off x="2771800" y="5229200"/>
            <a:ext cx="216024" cy="5040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27784" y="558924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4716016" y="3861048"/>
            <a:ext cx="0" cy="12961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3707904" y="407707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 flipV="1">
            <a:off x="2555776" y="5301208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619672" y="602128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Initiate active scanning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" name="四角形吹き出し 50"/>
          <p:cNvSpPr/>
          <p:nvPr/>
        </p:nvSpPr>
        <p:spPr bwMode="auto">
          <a:xfrm>
            <a:off x="3707904" y="5589240"/>
            <a:ext cx="2232248" cy="576064"/>
          </a:xfrm>
          <a:prstGeom prst="wedgeRectCallout">
            <a:avLst>
              <a:gd name="adj1" fmla="val -49931"/>
              <a:gd name="adj2" fmla="val -10476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Obtain Beacon Pointer from Probe Response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707904" y="407707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 offset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“Connection Manager”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95536" y="1834480"/>
            <a:ext cx="8352928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Wi-Fi communications are not only for certain PC geek in these days.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3G operators provide “Connection Manager” for Wi-Fi connection to ease setting of required configurations</a:t>
            </a:r>
            <a:r>
              <a:rPr kumimoji="1" lang="ja-JP" alt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and associations with APs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This function may refrain from initiating association with discovered AP because of low signal level, etc. This </a:t>
            </a:r>
            <a:r>
              <a:rPr kumimoji="1" lang="en-GB" sz="28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behavior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may prevent users from having a negative impression by low quality.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76470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Graphic</a:t>
            </a:r>
            <a:r>
              <a:rPr kumimoji="1" lang="ja-JP" altLang="en-US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 </a:t>
            </a:r>
            <a:r>
              <a:rPr kumimoji="1" lang="en-US" altLang="ja-JP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- 1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628800"/>
            <a:ext cx="7772400" cy="2016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executes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intermittent active scanning for power saving.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 receives Probe Response from a desired AP in fringe area of its coverage.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STA refrains from association with 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that AP because of some reason, e.g. low signal level.</a:t>
            </a: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図 8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866013"/>
            <a:ext cx="360040" cy="659230"/>
          </a:xfrm>
          <a:prstGeom prst="rect">
            <a:avLst/>
          </a:prstGeom>
        </p:spPr>
      </p:pic>
      <p:sp>
        <p:nvSpPr>
          <p:cNvPr id="10" name="フリーフォーム 9"/>
          <p:cNvSpPr/>
          <p:nvPr/>
        </p:nvSpPr>
        <p:spPr bwMode="auto">
          <a:xfrm>
            <a:off x="4032913" y="3969443"/>
            <a:ext cx="3991971" cy="2483893"/>
          </a:xfrm>
          <a:custGeom>
            <a:avLst/>
            <a:gdLst>
              <a:gd name="connsiteX0" fmla="*/ 6824 w 3991971"/>
              <a:gd name="connsiteY0" fmla="*/ 0 h 2483893"/>
              <a:gd name="connsiteX1" fmla="*/ 75063 w 3991971"/>
              <a:gd name="connsiteY1" fmla="*/ 436728 h 2483893"/>
              <a:gd name="connsiteX2" fmla="*/ 457200 w 3991971"/>
              <a:gd name="connsiteY2" fmla="*/ 1282890 h 2483893"/>
              <a:gd name="connsiteX3" fmla="*/ 1576317 w 3991971"/>
              <a:gd name="connsiteY3" fmla="*/ 2101755 h 2483893"/>
              <a:gd name="connsiteX4" fmla="*/ 2872854 w 3991971"/>
              <a:gd name="connsiteY4" fmla="*/ 2483893 h 2483893"/>
              <a:gd name="connsiteX5" fmla="*/ 3991971 w 3991971"/>
              <a:gd name="connsiteY5" fmla="*/ 2361063 h 248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1971" h="2483893">
                <a:moveTo>
                  <a:pt x="6824" y="0"/>
                </a:moveTo>
                <a:cubicBezTo>
                  <a:pt x="3412" y="111456"/>
                  <a:pt x="0" y="222913"/>
                  <a:pt x="75063" y="436728"/>
                </a:cubicBezTo>
                <a:cubicBezTo>
                  <a:pt x="150126" y="650543"/>
                  <a:pt x="206991" y="1005386"/>
                  <a:pt x="457200" y="1282890"/>
                </a:cubicBezTo>
                <a:cubicBezTo>
                  <a:pt x="707409" y="1560394"/>
                  <a:pt x="1173708" y="1901588"/>
                  <a:pt x="1576317" y="2101755"/>
                </a:cubicBezTo>
                <a:cubicBezTo>
                  <a:pt x="1978926" y="2301922"/>
                  <a:pt x="2470245" y="2440675"/>
                  <a:pt x="2872854" y="2483893"/>
                </a:cubicBezTo>
                <a:lnTo>
                  <a:pt x="3991971" y="236106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リーフォーム 10"/>
          <p:cNvSpPr/>
          <p:nvPr/>
        </p:nvSpPr>
        <p:spPr bwMode="auto">
          <a:xfrm>
            <a:off x="4640239" y="3942147"/>
            <a:ext cx="3289110" cy="2015320"/>
          </a:xfrm>
          <a:custGeom>
            <a:avLst/>
            <a:gdLst>
              <a:gd name="connsiteX0" fmla="*/ 0 w 3289110"/>
              <a:gd name="connsiteY0" fmla="*/ 0 h 2015320"/>
              <a:gd name="connsiteX1" fmla="*/ 136477 w 3289110"/>
              <a:gd name="connsiteY1" fmla="*/ 668741 h 2015320"/>
              <a:gd name="connsiteX2" fmla="*/ 750627 w 3289110"/>
              <a:gd name="connsiteY2" fmla="*/ 1405720 h 2015320"/>
              <a:gd name="connsiteX3" fmla="*/ 1596788 w 3289110"/>
              <a:gd name="connsiteY3" fmla="*/ 1815153 h 2015320"/>
              <a:gd name="connsiteX4" fmla="*/ 2402006 w 3289110"/>
              <a:gd name="connsiteY4" fmla="*/ 1992574 h 2015320"/>
              <a:gd name="connsiteX5" fmla="*/ 2947916 w 3289110"/>
              <a:gd name="connsiteY5" fmla="*/ 1951630 h 2015320"/>
              <a:gd name="connsiteX6" fmla="*/ 3289110 w 3289110"/>
              <a:gd name="connsiteY6" fmla="*/ 1869744 h 201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9110" h="2015320">
                <a:moveTo>
                  <a:pt x="0" y="0"/>
                </a:moveTo>
                <a:cubicBezTo>
                  <a:pt x="5686" y="217227"/>
                  <a:pt x="11373" y="434454"/>
                  <a:pt x="136477" y="668741"/>
                </a:cubicBezTo>
                <a:cubicBezTo>
                  <a:pt x="261581" y="903028"/>
                  <a:pt x="507242" y="1214652"/>
                  <a:pt x="750627" y="1405720"/>
                </a:cubicBezTo>
                <a:cubicBezTo>
                  <a:pt x="994012" y="1596788"/>
                  <a:pt x="1321558" y="1717344"/>
                  <a:pt x="1596788" y="1815153"/>
                </a:cubicBezTo>
                <a:cubicBezTo>
                  <a:pt x="1872018" y="1912962"/>
                  <a:pt x="2176818" y="1969828"/>
                  <a:pt x="2402006" y="1992574"/>
                </a:cubicBezTo>
                <a:cubicBezTo>
                  <a:pt x="2627194" y="2015320"/>
                  <a:pt x="2800065" y="1972102"/>
                  <a:pt x="2947916" y="1951630"/>
                </a:cubicBezTo>
                <a:cubicBezTo>
                  <a:pt x="3095767" y="1931158"/>
                  <a:pt x="3192438" y="1900451"/>
                  <a:pt x="3289110" y="186974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88224" y="350597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Desired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5362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98061"/>
            <a:ext cx="667407" cy="671171"/>
          </a:xfrm>
          <a:prstGeom prst="rect">
            <a:avLst/>
          </a:prstGeom>
          <a:noFill/>
        </p:spPr>
      </p:pic>
      <p:sp>
        <p:nvSpPr>
          <p:cNvPr id="13" name="稲妻 12"/>
          <p:cNvSpPr/>
          <p:nvPr/>
        </p:nvSpPr>
        <p:spPr bwMode="auto">
          <a:xfrm rot="7025684">
            <a:off x="1916413" y="4009346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91680" y="372199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 bwMode="auto">
          <a:xfrm rot="1289418">
            <a:off x="569784" y="4257776"/>
            <a:ext cx="648072" cy="2880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6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5229200"/>
            <a:ext cx="667407" cy="671171"/>
          </a:xfrm>
          <a:prstGeom prst="rect">
            <a:avLst/>
          </a:prstGeom>
          <a:noFill/>
        </p:spPr>
      </p:pic>
      <p:sp>
        <p:nvSpPr>
          <p:cNvPr id="17" name="稲妻 16"/>
          <p:cNvSpPr/>
          <p:nvPr/>
        </p:nvSpPr>
        <p:spPr bwMode="auto">
          <a:xfrm rot="7025684">
            <a:off x="3068541" y="4940485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43808" y="4653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右矢印 18"/>
          <p:cNvSpPr/>
          <p:nvPr/>
        </p:nvSpPr>
        <p:spPr bwMode="auto">
          <a:xfrm rot="2219308">
            <a:off x="1694127" y="4978409"/>
            <a:ext cx="940003" cy="293318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5373216"/>
            <a:ext cx="667407" cy="671171"/>
          </a:xfrm>
          <a:prstGeom prst="rect">
            <a:avLst/>
          </a:prstGeom>
          <a:noFill/>
        </p:spPr>
      </p:pic>
      <p:sp>
        <p:nvSpPr>
          <p:cNvPr id="21" name="稲妻 20"/>
          <p:cNvSpPr/>
          <p:nvPr/>
        </p:nvSpPr>
        <p:spPr bwMode="auto">
          <a:xfrm rot="5400000">
            <a:off x="5220072" y="4581128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88024" y="429309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稲妻 22"/>
          <p:cNvSpPr/>
          <p:nvPr/>
        </p:nvSpPr>
        <p:spPr bwMode="auto">
          <a:xfrm rot="16200000">
            <a:off x="5652120" y="4725144"/>
            <a:ext cx="792088" cy="504056"/>
          </a:xfrm>
          <a:prstGeom prst="lightningBol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84168" y="499343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(low signal level)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211089">
            <a:off x="5667628" y="58322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fringe area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右矢印 25"/>
          <p:cNvSpPr/>
          <p:nvPr/>
        </p:nvSpPr>
        <p:spPr bwMode="auto">
          <a:xfrm>
            <a:off x="3203848" y="5589240"/>
            <a:ext cx="1512167" cy="330558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76470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Graphic</a:t>
            </a:r>
            <a:r>
              <a:rPr kumimoji="1" lang="ja-JP" altLang="en-US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 </a:t>
            </a:r>
            <a:r>
              <a:rPr kumimoji="1" lang="en-US" altLang="ja-JP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- 2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700808"/>
            <a:ext cx="7772400" cy="2016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already knows the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Beacon timing of the AP. So the STA can verify whether it is approaching the AP or not by observing Beacon frames, without sending Probe Requests.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This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behavior will mitigate packet congestion by probes.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図 8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794005"/>
            <a:ext cx="360040" cy="659230"/>
          </a:xfrm>
          <a:prstGeom prst="rect">
            <a:avLst/>
          </a:prstGeom>
        </p:spPr>
      </p:pic>
      <p:sp>
        <p:nvSpPr>
          <p:cNvPr id="10" name="フリーフォーム 9"/>
          <p:cNvSpPr/>
          <p:nvPr/>
        </p:nvSpPr>
        <p:spPr bwMode="auto">
          <a:xfrm>
            <a:off x="2232713" y="3897435"/>
            <a:ext cx="3991971" cy="2483893"/>
          </a:xfrm>
          <a:custGeom>
            <a:avLst/>
            <a:gdLst>
              <a:gd name="connsiteX0" fmla="*/ 6824 w 3991971"/>
              <a:gd name="connsiteY0" fmla="*/ 0 h 2483893"/>
              <a:gd name="connsiteX1" fmla="*/ 75063 w 3991971"/>
              <a:gd name="connsiteY1" fmla="*/ 436728 h 2483893"/>
              <a:gd name="connsiteX2" fmla="*/ 457200 w 3991971"/>
              <a:gd name="connsiteY2" fmla="*/ 1282890 h 2483893"/>
              <a:gd name="connsiteX3" fmla="*/ 1576317 w 3991971"/>
              <a:gd name="connsiteY3" fmla="*/ 2101755 h 2483893"/>
              <a:gd name="connsiteX4" fmla="*/ 2872854 w 3991971"/>
              <a:gd name="connsiteY4" fmla="*/ 2483893 h 2483893"/>
              <a:gd name="connsiteX5" fmla="*/ 3991971 w 3991971"/>
              <a:gd name="connsiteY5" fmla="*/ 2361063 h 248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1971" h="2483893">
                <a:moveTo>
                  <a:pt x="6824" y="0"/>
                </a:moveTo>
                <a:cubicBezTo>
                  <a:pt x="3412" y="111456"/>
                  <a:pt x="0" y="222913"/>
                  <a:pt x="75063" y="436728"/>
                </a:cubicBezTo>
                <a:cubicBezTo>
                  <a:pt x="150126" y="650543"/>
                  <a:pt x="206991" y="1005386"/>
                  <a:pt x="457200" y="1282890"/>
                </a:cubicBezTo>
                <a:cubicBezTo>
                  <a:pt x="707409" y="1560394"/>
                  <a:pt x="1173708" y="1901588"/>
                  <a:pt x="1576317" y="2101755"/>
                </a:cubicBezTo>
                <a:cubicBezTo>
                  <a:pt x="1978926" y="2301922"/>
                  <a:pt x="2470245" y="2440675"/>
                  <a:pt x="2872854" y="2483893"/>
                </a:cubicBezTo>
                <a:lnTo>
                  <a:pt x="3991971" y="236106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リーフォーム 10"/>
          <p:cNvSpPr/>
          <p:nvPr/>
        </p:nvSpPr>
        <p:spPr bwMode="auto">
          <a:xfrm>
            <a:off x="2840039" y="3870139"/>
            <a:ext cx="3289110" cy="2015320"/>
          </a:xfrm>
          <a:custGeom>
            <a:avLst/>
            <a:gdLst>
              <a:gd name="connsiteX0" fmla="*/ 0 w 3289110"/>
              <a:gd name="connsiteY0" fmla="*/ 0 h 2015320"/>
              <a:gd name="connsiteX1" fmla="*/ 136477 w 3289110"/>
              <a:gd name="connsiteY1" fmla="*/ 668741 h 2015320"/>
              <a:gd name="connsiteX2" fmla="*/ 750627 w 3289110"/>
              <a:gd name="connsiteY2" fmla="*/ 1405720 h 2015320"/>
              <a:gd name="connsiteX3" fmla="*/ 1596788 w 3289110"/>
              <a:gd name="connsiteY3" fmla="*/ 1815153 h 2015320"/>
              <a:gd name="connsiteX4" fmla="*/ 2402006 w 3289110"/>
              <a:gd name="connsiteY4" fmla="*/ 1992574 h 2015320"/>
              <a:gd name="connsiteX5" fmla="*/ 2947916 w 3289110"/>
              <a:gd name="connsiteY5" fmla="*/ 1951630 h 2015320"/>
              <a:gd name="connsiteX6" fmla="*/ 3289110 w 3289110"/>
              <a:gd name="connsiteY6" fmla="*/ 1869744 h 201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9110" h="2015320">
                <a:moveTo>
                  <a:pt x="0" y="0"/>
                </a:moveTo>
                <a:cubicBezTo>
                  <a:pt x="5686" y="217227"/>
                  <a:pt x="11373" y="434454"/>
                  <a:pt x="136477" y="668741"/>
                </a:cubicBezTo>
                <a:cubicBezTo>
                  <a:pt x="261581" y="903028"/>
                  <a:pt x="507242" y="1214652"/>
                  <a:pt x="750627" y="1405720"/>
                </a:cubicBezTo>
                <a:cubicBezTo>
                  <a:pt x="994012" y="1596788"/>
                  <a:pt x="1321558" y="1717344"/>
                  <a:pt x="1596788" y="1815153"/>
                </a:cubicBezTo>
                <a:cubicBezTo>
                  <a:pt x="1872018" y="1912962"/>
                  <a:pt x="2176818" y="1969828"/>
                  <a:pt x="2402006" y="1992574"/>
                </a:cubicBezTo>
                <a:cubicBezTo>
                  <a:pt x="2627194" y="2015320"/>
                  <a:pt x="2800065" y="1972102"/>
                  <a:pt x="2947916" y="1951630"/>
                </a:cubicBezTo>
                <a:cubicBezTo>
                  <a:pt x="3095767" y="1931158"/>
                  <a:pt x="3192438" y="1900451"/>
                  <a:pt x="3289110" y="186974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88024" y="343396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Desired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20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149080"/>
            <a:ext cx="667407" cy="671171"/>
          </a:xfrm>
          <a:prstGeom prst="rect">
            <a:avLst/>
          </a:prstGeom>
          <a:noFill/>
        </p:spPr>
      </p:pic>
      <p:sp>
        <p:nvSpPr>
          <p:cNvPr id="21" name="稲妻 20"/>
          <p:cNvSpPr/>
          <p:nvPr/>
        </p:nvSpPr>
        <p:spPr bwMode="auto">
          <a:xfrm rot="8164927">
            <a:off x="2969962" y="3853374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71800" y="371703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稲妻 22"/>
          <p:cNvSpPr/>
          <p:nvPr/>
        </p:nvSpPr>
        <p:spPr bwMode="auto">
          <a:xfrm rot="18098258">
            <a:off x="3302129" y="4150414"/>
            <a:ext cx="792088" cy="504056"/>
          </a:xfrm>
          <a:prstGeom prst="lightningBol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99792" y="47251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(low signal level)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211089">
            <a:off x="3867428" y="57602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fringe area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27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941168"/>
            <a:ext cx="667407" cy="671171"/>
          </a:xfrm>
          <a:prstGeom prst="rect">
            <a:avLst/>
          </a:prstGeom>
          <a:noFill/>
        </p:spPr>
      </p:pic>
      <p:sp>
        <p:nvSpPr>
          <p:cNvPr id="28" name="右矢印 27"/>
          <p:cNvSpPr/>
          <p:nvPr/>
        </p:nvSpPr>
        <p:spPr bwMode="auto">
          <a:xfrm rot="946445">
            <a:off x="3802747" y="5256219"/>
            <a:ext cx="766534" cy="27418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稲妻 29"/>
          <p:cNvSpPr/>
          <p:nvPr/>
        </p:nvSpPr>
        <p:spPr bwMode="auto">
          <a:xfrm rot="14286006">
            <a:off x="4599206" y="4366463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48064" y="443711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Proposal</a:t>
            </a:r>
            <a:br>
              <a:rPr lang="en-US" altLang="ja-JP" dirty="0" smtClean="0"/>
            </a:br>
            <a:r>
              <a:rPr lang="en-US" altLang="ja-JP" dirty="0" smtClean="0"/>
              <a:t>(case 2)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23528" y="1484784"/>
            <a:ext cx="8496944" cy="18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detects Probe Response from a desired AP. But the STA refrains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association with that AP 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because of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some reason.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STA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executes Active scanning at the certain timing for receiving Beacon. If received Beacon at that timing, Probe Request will be omitted.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 can go into power saving mode up to the timing of Beacon reception.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1259632" y="424025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5652120" y="424025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3923928" y="4240252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1259632" y="532037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5652120" y="532037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3923928" y="5320372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467544" y="4024228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5104348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907704" y="4816316"/>
            <a:ext cx="14401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3568" y="4724563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Request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1907704" y="4312260"/>
            <a:ext cx="0" cy="4320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正方形/長方形 24"/>
          <p:cNvSpPr/>
          <p:nvPr/>
        </p:nvSpPr>
        <p:spPr bwMode="auto">
          <a:xfrm>
            <a:off x="2483768" y="3664188"/>
            <a:ext cx="144016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71600" y="36450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Response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w/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Beacon Pointer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 bwMode="auto">
          <a:xfrm>
            <a:off x="2483768" y="4312260"/>
            <a:ext cx="0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8316416" y="40242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16416" y="51763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3491880" y="3664188"/>
            <a:ext cx="144016" cy="57606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35896" y="371645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300192" y="3664188"/>
            <a:ext cx="144016" cy="57606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右中かっこ 33"/>
          <p:cNvSpPr/>
          <p:nvPr/>
        </p:nvSpPr>
        <p:spPr bwMode="auto">
          <a:xfrm rot="5400000">
            <a:off x="1547664" y="5320372"/>
            <a:ext cx="216024" cy="5040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03648" y="56804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3491880" y="4312260"/>
            <a:ext cx="0" cy="7729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直線矢印コネクタ 39"/>
          <p:cNvCxnSpPr/>
          <p:nvPr/>
        </p:nvCxnSpPr>
        <p:spPr bwMode="auto">
          <a:xfrm>
            <a:off x="6300192" y="4312260"/>
            <a:ext cx="0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6444208" y="371645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>
            <a:off x="3491880" y="4581128"/>
            <a:ext cx="28083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4067944" y="4437112"/>
            <a:ext cx="16561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Beacon Interval * 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2483768" y="4581128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sp>
        <p:nvSpPr>
          <p:cNvPr id="51" name="四角形吹き出し 50"/>
          <p:cNvSpPr/>
          <p:nvPr/>
        </p:nvSpPr>
        <p:spPr bwMode="auto">
          <a:xfrm>
            <a:off x="2483768" y="5680412"/>
            <a:ext cx="2232248" cy="576064"/>
          </a:xfrm>
          <a:prstGeom prst="wedgeRectCallout">
            <a:avLst>
              <a:gd name="adj1" fmla="val -49931"/>
              <a:gd name="adj2" fmla="val -10476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Obtained Beacon Pointer from the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desired AP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6660232" y="4816316"/>
            <a:ext cx="14401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876256" y="467230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Omit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Request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右中かっこ 53"/>
          <p:cNvSpPr/>
          <p:nvPr/>
        </p:nvSpPr>
        <p:spPr bwMode="auto">
          <a:xfrm rot="5400000">
            <a:off x="6300192" y="5320372"/>
            <a:ext cx="216024" cy="5040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084168" y="56804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483768" y="458112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 offset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2771800" y="5085184"/>
            <a:ext cx="32403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may go into power saving mode.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直線矢印コネクタ 47"/>
          <p:cNvCxnSpPr/>
          <p:nvPr/>
        </p:nvCxnSpPr>
        <p:spPr bwMode="auto">
          <a:xfrm flipV="1">
            <a:off x="5724128" y="5373216"/>
            <a:ext cx="36004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5292080" y="602128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Wake up.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1006</TotalTime>
  <Words>1231</Words>
  <Application>Microsoft Office PowerPoint</Application>
  <PresentationFormat>画面に合わせる (4:3)</PresentationFormat>
  <Paragraphs>246</Paragraphs>
  <Slides>15</Slides>
  <Notes>15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7" baseType="lpstr">
      <vt:lpstr>place presentation subject title text here]</vt:lpstr>
      <vt:lpstr>Document</vt:lpstr>
      <vt:lpstr>Beacon Pointer in Probe Response</vt:lpstr>
      <vt:lpstr>Abstract</vt:lpstr>
      <vt:lpstr>Conformance w/ TGai PAR &amp; 5C</vt:lpstr>
      <vt:lpstr>Motivation</vt:lpstr>
      <vt:lpstr>Proposal (case 1)</vt:lpstr>
      <vt:lpstr>スライド 6</vt:lpstr>
      <vt:lpstr>スライド 7</vt:lpstr>
      <vt:lpstr>スライド 8</vt:lpstr>
      <vt:lpstr>Proposal (case 2)</vt:lpstr>
      <vt:lpstr>スライド 10</vt:lpstr>
      <vt:lpstr>スライド 11</vt:lpstr>
      <vt:lpstr>スライド 12</vt:lpstr>
      <vt:lpstr>スライド 13</vt:lpstr>
      <vt:lpstr>スライド 14</vt:lpstr>
      <vt:lpstr>スライド 15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Hybrid Scanning</dc:title>
  <dc:creator>Katsuo Yunoki</dc:creator>
  <cp:lastModifiedBy>Katsuo Yunoki</cp:lastModifiedBy>
  <cp:revision>64</cp:revision>
  <cp:lastPrinted>1601-01-01T00:00:00Z</cp:lastPrinted>
  <dcterms:created xsi:type="dcterms:W3CDTF">2012-04-17T05:38:52Z</dcterms:created>
  <dcterms:modified xsi:type="dcterms:W3CDTF">2012-07-10T08:42:00Z</dcterms:modified>
</cp:coreProperties>
</file>