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7"/>
  </p:notesMasterIdLst>
  <p:handoutMasterIdLst>
    <p:handoutMasterId r:id="rId38"/>
  </p:handoutMasterIdLst>
  <p:sldIdLst>
    <p:sldId id="256" r:id="rId5"/>
    <p:sldId id="257" r:id="rId6"/>
    <p:sldId id="262" r:id="rId7"/>
    <p:sldId id="265" r:id="rId8"/>
    <p:sldId id="293" r:id="rId9"/>
    <p:sldId id="301" r:id="rId10"/>
    <p:sldId id="295" r:id="rId11"/>
    <p:sldId id="323" r:id="rId12"/>
    <p:sldId id="302" r:id="rId13"/>
    <p:sldId id="278" r:id="rId14"/>
    <p:sldId id="298" r:id="rId15"/>
    <p:sldId id="299" r:id="rId16"/>
    <p:sldId id="294" r:id="rId17"/>
    <p:sldId id="303" r:id="rId18"/>
    <p:sldId id="304" r:id="rId19"/>
    <p:sldId id="311" r:id="rId20"/>
    <p:sldId id="305" r:id="rId21"/>
    <p:sldId id="306" r:id="rId22"/>
    <p:sldId id="310" r:id="rId23"/>
    <p:sldId id="307" r:id="rId24"/>
    <p:sldId id="308" r:id="rId25"/>
    <p:sldId id="309" r:id="rId26"/>
    <p:sldId id="300" r:id="rId27"/>
    <p:sldId id="314" r:id="rId28"/>
    <p:sldId id="316" r:id="rId29"/>
    <p:sldId id="317" r:id="rId30"/>
    <p:sldId id="312" r:id="rId31"/>
    <p:sldId id="318" r:id="rId32"/>
    <p:sldId id="322" r:id="rId33"/>
    <p:sldId id="319" r:id="rId34"/>
    <p:sldId id="289" r:id="rId35"/>
    <p:sldId id="292"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ngxc" initials="w" lastIdx="5" clrIdx="0"/>
  <p:cmAuthor id="1" name="Berger-Admin, James (Rodney)" initials="BJ(" lastIdx="3" clrIdx="1"/>
  <p:cmAuthor id="2" name="Lei Wang" initials="LW" lastIdx="0" clrIdx="2"/>
  <p:cmAuthor id="3" name="olesenrl" initials="o"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p:scale>
          <a:sx n="70" d="100"/>
          <a:sy n="70" d="100"/>
        </p:scale>
        <p:origin x="-426" y="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400" y="-102"/>
      </p:cViewPr>
      <p:guideLst>
        <p:guide orient="horz" pos="2880"/>
        <p:guide pos="2160"/>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7/4/2012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Lei Wang, InterDigital Communications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GB" smtClean="0"/>
              <a:t>Lei Wang, InterDigital Communications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Lei Wang, InterDigital Communications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GB" smtClean="0"/>
              <a:t>Lei Wang, InterDigital Communications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GB" smtClean="0"/>
              <a:t>Lei Wang, InterDigital Communications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Lei Wang, InterDigital Communications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6797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IEEE </a:t>
            </a:r>
            <a:r>
              <a:rPr lang="en-US" sz="1800" b="1" dirty="0" smtClean="0">
                <a:solidFill>
                  <a:schemeClr val="tx1"/>
                </a:solidFill>
              </a:rPr>
              <a:t>11-12-0742-00-00ai</a:t>
            </a:r>
            <a:endPar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Lei Wang, </a:t>
            </a:r>
            <a:r>
              <a:rPr lang="en-GB" dirty="0" err="1" smtClean="0"/>
              <a:t>InterDigital</a:t>
            </a:r>
            <a:r>
              <a:rPr lang="en-GB" dirty="0" smtClean="0"/>
              <a:t> Communications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762000"/>
            <a:ext cx="8115300" cy="952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Frame Format Design Considerations for </a:t>
            </a:r>
            <a:br>
              <a:rPr lang="en-GB" sz="2800" dirty="0" smtClean="0"/>
            </a:br>
            <a:r>
              <a:rPr lang="en-GB" sz="2800" dirty="0" smtClean="0"/>
              <a:t>802.11ai FILS Discovery Frame</a:t>
            </a:r>
            <a:endParaRPr lang="en-GB" sz="2800" dirty="0"/>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2012-07-04</a:t>
            </a:r>
            <a:endParaRPr lang="en-GB" sz="2000" b="0" dirty="0"/>
          </a:p>
        </p:txBody>
      </p:sp>
      <p:graphicFrame>
        <p:nvGraphicFramePr>
          <p:cNvPr id="3075" name="Object 3"/>
          <p:cNvGraphicFramePr>
            <a:graphicFrameLocks noChangeAspect="1"/>
          </p:cNvGraphicFramePr>
          <p:nvPr/>
        </p:nvGraphicFramePr>
        <p:xfrm>
          <a:off x="490538" y="2813050"/>
          <a:ext cx="7916862" cy="2635250"/>
        </p:xfrm>
        <a:graphic>
          <a:graphicData uri="http://schemas.openxmlformats.org/presentationml/2006/ole">
            <p:oleObj spid="_x0000_s3075" name="Document" r:id="rId4" imgW="8648873" imgH="2872813" progId="Word.Document.8">
              <p:embed/>
            </p:oleObj>
          </a:graphicData>
        </a:graphic>
      </p:graphicFrame>
      <p:sp>
        <p:nvSpPr>
          <p:cNvPr id="3076" name="Rectangle 4"/>
          <p:cNvSpPr>
            <a:spLocks noChangeArrowheads="1"/>
          </p:cNvSpPr>
          <p:nvPr/>
        </p:nvSpPr>
        <p:spPr bwMode="auto">
          <a:xfrm>
            <a:off x="609600" y="24003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Recap of Measurement Pilot (MP) Frame</a:t>
            </a:r>
            <a:endParaRPr lang="en-US" sz="2800" dirty="0"/>
          </a:p>
        </p:txBody>
      </p:sp>
      <p:sp>
        <p:nvSpPr>
          <p:cNvPr id="3" name="Content Placeholder 2"/>
          <p:cNvSpPr>
            <a:spLocks noGrp="1"/>
          </p:cNvSpPr>
          <p:nvPr>
            <p:ph idx="1"/>
          </p:nvPr>
        </p:nvSpPr>
        <p:spPr>
          <a:xfrm>
            <a:off x="533400" y="1257300"/>
            <a:ext cx="7770813" cy="5029200"/>
          </a:xfrm>
        </p:spPr>
        <p:txBody>
          <a:bodyPr>
            <a:normAutofit fontScale="92500" lnSpcReduction="10000"/>
          </a:bodyPr>
          <a:lstStyle/>
          <a:p>
            <a:pPr>
              <a:buFont typeface="Arial" pitchFamily="34" charset="0"/>
              <a:buChar char="•"/>
            </a:pPr>
            <a:r>
              <a:rPr lang="en-US" dirty="0" smtClean="0">
                <a:solidFill>
                  <a:schemeClr val="tx1"/>
                </a:solidFill>
              </a:rPr>
              <a:t>Based on 802.11-2012, t</a:t>
            </a:r>
            <a:r>
              <a:rPr lang="en-US" dirty="0" smtClean="0"/>
              <a:t>he Measurement Pilot (MP) frame</a:t>
            </a:r>
          </a:p>
          <a:p>
            <a:pPr marL="633413" lvl="1">
              <a:buFont typeface="Wingdings" pitchFamily="2" charset="2"/>
              <a:buChar char="§"/>
            </a:pPr>
            <a:r>
              <a:rPr lang="en-US" dirty="0" smtClean="0"/>
              <a:t> is a compact Action frame transmitted pseudo-periodically by an AP at a small interval relative </a:t>
            </a:r>
            <a:r>
              <a:rPr lang="en-US" sz="2000" dirty="0" smtClean="0"/>
              <a:t>to a Beacon Interval</a:t>
            </a:r>
            <a:r>
              <a:rPr lang="en-US" dirty="0" smtClean="0"/>
              <a:t>;</a:t>
            </a:r>
            <a:endParaRPr lang="en-US" sz="2000" dirty="0" smtClean="0"/>
          </a:p>
          <a:p>
            <a:pPr marL="633413" lvl="1">
              <a:buFont typeface="Wingdings" pitchFamily="2" charset="2"/>
              <a:buChar char="§"/>
            </a:pPr>
            <a:r>
              <a:rPr lang="en-US" sz="2000" dirty="0" smtClean="0"/>
              <a:t>provides reduced information relative to a Beacon frame to allow for the required small interval.</a:t>
            </a:r>
          </a:p>
          <a:p>
            <a:pPr>
              <a:buFont typeface="Arial" pitchFamily="34" charset="0"/>
              <a:buChar char="•"/>
            </a:pPr>
            <a:r>
              <a:rPr lang="en-US" dirty="0" smtClean="0">
                <a:solidFill>
                  <a:schemeClr val="tx1"/>
                </a:solidFill>
              </a:rPr>
              <a:t>The purpose of the Measurement Pilot </a:t>
            </a:r>
            <a:r>
              <a:rPr lang="en-US" dirty="0" smtClean="0"/>
              <a:t>frame </a:t>
            </a:r>
            <a:r>
              <a:rPr lang="en-US" dirty="0" smtClean="0">
                <a:solidFill>
                  <a:schemeClr val="tx1"/>
                </a:solidFill>
              </a:rPr>
              <a:t>is to assist a STA with the following functions:</a:t>
            </a:r>
          </a:p>
          <a:p>
            <a:pPr marL="633413" lvl="1">
              <a:buFont typeface="Wingdings" pitchFamily="2" charset="2"/>
              <a:buChar char="§"/>
            </a:pPr>
            <a:r>
              <a:rPr lang="en-US" sz="2100" dirty="0" smtClean="0"/>
              <a:t>Rapid discovery of the existence of a BSS via passive scanning;</a:t>
            </a:r>
          </a:p>
          <a:p>
            <a:pPr marL="633413" lvl="1">
              <a:buFont typeface="Wingdings" pitchFamily="2" charset="2"/>
              <a:buChar char="§"/>
            </a:pPr>
            <a:r>
              <a:rPr lang="en-US" sz="2100" dirty="0" smtClean="0"/>
              <a:t>Rapid collection of neighbor AP signal strength measurements via passive scanning;</a:t>
            </a:r>
          </a:p>
          <a:p>
            <a:pPr marL="633413" lvl="1">
              <a:buFont typeface="Wingdings" pitchFamily="2" charset="2"/>
              <a:buChar char="§"/>
            </a:pPr>
            <a:r>
              <a:rPr lang="en-US" sz="2100" dirty="0" smtClean="0"/>
              <a:t>Enable transmission of a Probe Request.</a:t>
            </a:r>
          </a:p>
          <a:p>
            <a:pPr>
              <a:buFont typeface="Arial" pitchFamily="34" charset="0"/>
              <a:buChar char="•"/>
            </a:pPr>
            <a:r>
              <a:rPr lang="en-GB" dirty="0" smtClean="0">
                <a:solidFill>
                  <a:schemeClr val="tx1"/>
                </a:solidFill>
              </a:rPr>
              <a:t>Configuration parameters about MP frame:</a:t>
            </a:r>
          </a:p>
          <a:p>
            <a:pPr marL="633413" lvl="1">
              <a:buFont typeface="Wingdings" pitchFamily="2" charset="2"/>
              <a:buChar char="§"/>
            </a:pPr>
            <a:r>
              <a:rPr lang="en-US" sz="2100" dirty="0" smtClean="0"/>
              <a:t>dot11RMMeasurementPilotActivated: specifies the level of support for measurement pilot;</a:t>
            </a:r>
          </a:p>
          <a:p>
            <a:pPr marL="633413" lvl="1">
              <a:buFont typeface="Wingdings" pitchFamily="2" charset="2"/>
              <a:buChar char="§"/>
            </a:pPr>
            <a:r>
              <a:rPr lang="en-US" sz="2100" dirty="0" smtClean="0"/>
              <a:t>dot11RMMeasurementPilotPeriod: specifies the MP frame interval.</a:t>
            </a:r>
            <a:endParaRPr lang="en-GB" sz="21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Recap of Measurement Pilot (MP) Frame – </a:t>
            </a:r>
            <a:r>
              <a:rPr lang="en-US" sz="2800" dirty="0" err="1" smtClean="0"/>
              <a:t>con’t</a:t>
            </a:r>
            <a:endParaRPr lang="en-US" sz="2800" dirty="0"/>
          </a:p>
        </p:txBody>
      </p:sp>
      <p:sp>
        <p:nvSpPr>
          <p:cNvPr id="3" name="Content Placeholder 2"/>
          <p:cNvSpPr>
            <a:spLocks noGrp="1"/>
          </p:cNvSpPr>
          <p:nvPr>
            <p:ph idx="1"/>
          </p:nvPr>
        </p:nvSpPr>
        <p:spPr>
          <a:xfrm>
            <a:off x="533400" y="1257300"/>
            <a:ext cx="7770813" cy="457200"/>
          </a:xfrm>
        </p:spPr>
        <p:txBody>
          <a:bodyPr>
            <a:normAutofit/>
          </a:bodyPr>
          <a:lstStyle/>
          <a:p>
            <a:r>
              <a:rPr lang="en-US" sz="2000" dirty="0" smtClean="0">
                <a:solidFill>
                  <a:schemeClr val="tx1"/>
                </a:solidFill>
              </a:rPr>
              <a:t>Frame Format and Contents of </a:t>
            </a:r>
            <a:r>
              <a:rPr lang="en-US" sz="2000" dirty="0" smtClean="0"/>
              <a:t>Measurement Pilot (MP)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graphicFrame>
        <p:nvGraphicFramePr>
          <p:cNvPr id="15363" name="Object 3"/>
          <p:cNvGraphicFramePr>
            <a:graphicFrameLocks noChangeAspect="1"/>
          </p:cNvGraphicFramePr>
          <p:nvPr/>
        </p:nvGraphicFramePr>
        <p:xfrm>
          <a:off x="571500" y="1714500"/>
          <a:ext cx="7734300" cy="4914900"/>
        </p:xfrm>
        <a:graphic>
          <a:graphicData uri="http://schemas.openxmlformats.org/presentationml/2006/ole">
            <p:oleObj spid="_x0000_s15363" name="Visio" r:id="rId3" imgW="5558400" imgH="4544280" progId="Visio.Drawing.11">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Recap of Measurement Pilot (MP) Frame – </a:t>
            </a:r>
            <a:r>
              <a:rPr lang="en-US" sz="2800" dirty="0" err="1" smtClean="0"/>
              <a:t>con’t</a:t>
            </a:r>
            <a:endParaRPr lang="en-US" sz="2800" dirty="0"/>
          </a:p>
        </p:txBody>
      </p:sp>
      <p:sp>
        <p:nvSpPr>
          <p:cNvPr id="3" name="Content Placeholder 2"/>
          <p:cNvSpPr>
            <a:spLocks noGrp="1"/>
          </p:cNvSpPr>
          <p:nvPr>
            <p:ph idx="1"/>
          </p:nvPr>
        </p:nvSpPr>
        <p:spPr>
          <a:xfrm>
            <a:off x="533400" y="1257300"/>
            <a:ext cx="7770813" cy="5029200"/>
          </a:xfrm>
        </p:spPr>
        <p:txBody>
          <a:bodyPr>
            <a:normAutofit fontScale="85000" lnSpcReduction="20000"/>
          </a:bodyPr>
          <a:lstStyle/>
          <a:p>
            <a:pPr>
              <a:buFont typeface="Arial" pitchFamily="34" charset="0"/>
              <a:buChar char="•"/>
            </a:pPr>
            <a:r>
              <a:rPr lang="en-US" dirty="0" smtClean="0">
                <a:solidFill>
                  <a:schemeClr val="tx1"/>
                </a:solidFill>
              </a:rPr>
              <a:t>Transmission of t</a:t>
            </a:r>
            <a:r>
              <a:rPr lang="en-US" dirty="0" smtClean="0"/>
              <a:t>he Measurement Pilot (MP) frame:</a:t>
            </a:r>
          </a:p>
          <a:p>
            <a:pPr marL="633413" lvl="1">
              <a:buFont typeface="Wingdings" pitchFamily="2" charset="2"/>
              <a:buChar char="§"/>
            </a:pPr>
            <a:r>
              <a:rPr lang="en-US" dirty="0" smtClean="0"/>
              <a:t>transmitted by an AP;</a:t>
            </a:r>
          </a:p>
          <a:p>
            <a:pPr marL="633413" lvl="1">
              <a:buFont typeface="Wingdings" pitchFamily="2" charset="2"/>
              <a:buChar char="§"/>
            </a:pPr>
            <a:r>
              <a:rPr lang="en-US" dirty="0" smtClean="0"/>
              <a:t>transmitted to the broadcast address;</a:t>
            </a:r>
          </a:p>
          <a:p>
            <a:pPr marL="633413" lvl="1">
              <a:buFont typeface="Wingdings" pitchFamily="2" charset="2"/>
              <a:buChar char="§"/>
            </a:pPr>
            <a:r>
              <a:rPr lang="en-US" dirty="0" smtClean="0"/>
              <a:t>transmitted according to dot11RMMeasurementPilotActivated;</a:t>
            </a:r>
          </a:p>
          <a:p>
            <a:pPr marL="633413" lvl="1">
              <a:buFont typeface="Wingdings" pitchFamily="2" charset="2"/>
              <a:buChar char="§"/>
            </a:pPr>
            <a:r>
              <a:rPr lang="en-US" dirty="0" smtClean="0"/>
              <a:t>transmitted pseudo-periodically </a:t>
            </a:r>
            <a:r>
              <a:rPr lang="en-US" sz="2000" dirty="0" smtClean="0"/>
              <a:t>:</a:t>
            </a:r>
          </a:p>
          <a:p>
            <a:pPr marL="914400" lvl="2" indent="-287338">
              <a:buFont typeface="Wingdings" pitchFamily="2" charset="2"/>
              <a:buChar char="Ø"/>
            </a:pPr>
            <a:r>
              <a:rPr lang="en-US" dirty="0" smtClean="0"/>
              <a:t>The basic MP interval is </a:t>
            </a:r>
            <a:r>
              <a:rPr lang="en-US" sz="1800" dirty="0" smtClean="0"/>
              <a:t>defined by dot11RMMeasurementPilotPeriod, </a:t>
            </a:r>
            <a:r>
              <a:rPr lang="en-US" dirty="0" smtClean="0"/>
              <a:t>a smaller interval relative to a Beacon Interval;</a:t>
            </a:r>
            <a:endParaRPr lang="en-US" sz="1800" dirty="0" smtClean="0"/>
          </a:p>
          <a:p>
            <a:pPr marL="914400" lvl="2" indent="-287338">
              <a:buFont typeface="Wingdings" pitchFamily="2" charset="2"/>
              <a:buChar char="Ø"/>
            </a:pPr>
            <a:r>
              <a:rPr lang="en-US" sz="1800" dirty="0" smtClean="0"/>
              <a:t>At each TMPTT meeting the minimum gap from TBTT, the AP schedules a MP frame as the next frame for transmission ahead of other queued frame using AC_VO EDCA parameters;</a:t>
            </a:r>
          </a:p>
          <a:p>
            <a:pPr marL="914400" lvl="2" indent="-287338">
              <a:buFont typeface="Wingdings" pitchFamily="2" charset="2"/>
              <a:buChar char="Ø"/>
            </a:pPr>
            <a:r>
              <a:rPr lang="en-US" dirty="0" smtClean="0"/>
              <a:t>The minimum gap between TMPTT and TBTT is one half of the MP interval;</a:t>
            </a:r>
          </a:p>
          <a:p>
            <a:pPr marL="914400" lvl="2" indent="-287338">
              <a:buFont typeface="Wingdings" pitchFamily="2" charset="2"/>
              <a:buChar char="Ø"/>
            </a:pPr>
            <a:r>
              <a:rPr lang="en-US" sz="1800" dirty="0" smtClean="0"/>
              <a:t>At the TMPTT, if the medium is not available for the AP to transmit a MP frame, the AP defers the actual MP transmission, for a maximum period of one MP interval, and drop the delayed MP frame transmission at the next TMPTT.</a:t>
            </a:r>
          </a:p>
          <a:p>
            <a:pPr>
              <a:buFont typeface="Arial" pitchFamily="34" charset="0"/>
              <a:buChar char="•"/>
            </a:pPr>
            <a:r>
              <a:rPr lang="en-US" dirty="0" smtClean="0">
                <a:solidFill>
                  <a:schemeClr val="tx1"/>
                </a:solidFill>
              </a:rPr>
              <a:t>Special transmission for an AP in a Multiple BSSID Set with 2 or more members</a:t>
            </a:r>
          </a:p>
          <a:p>
            <a:pPr marL="633413" lvl="1">
              <a:buFont typeface="Wingdings" pitchFamily="2" charset="2"/>
              <a:buChar char="§"/>
            </a:pPr>
            <a:r>
              <a:rPr lang="en-US" dirty="0" smtClean="0"/>
              <a:t>Multiple BSSID </a:t>
            </a:r>
            <a:r>
              <a:rPr lang="en-US" dirty="0" err="1" smtClean="0"/>
              <a:t>Subelement</a:t>
            </a:r>
            <a:r>
              <a:rPr lang="en-US" dirty="0" smtClean="0"/>
              <a:t> shall be included, containing the BSSIDs of all members of the Multiple BSSID Set;</a:t>
            </a:r>
          </a:p>
          <a:p>
            <a:pPr marL="633413" lvl="1">
              <a:buFont typeface="Wingdings" pitchFamily="2" charset="2"/>
              <a:buChar char="§"/>
            </a:pPr>
            <a:r>
              <a:rPr lang="en-US" dirty="0" smtClean="0"/>
              <a:t>The minimum gap requirement between TMPTT and TBTT applies to any TBTT of all the members of the Multiple BSSID Set.</a:t>
            </a:r>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Discussions about MP Frame and FILS Discovery Frame</a:t>
            </a:r>
            <a:endParaRPr lang="en-US" sz="2400" dirty="0"/>
          </a:p>
        </p:txBody>
      </p:sp>
      <p:sp>
        <p:nvSpPr>
          <p:cNvPr id="3" name="Content Placeholder 2"/>
          <p:cNvSpPr>
            <a:spLocks noGrp="1"/>
          </p:cNvSpPr>
          <p:nvPr>
            <p:ph idx="1"/>
          </p:nvPr>
        </p:nvSpPr>
        <p:spPr>
          <a:xfrm>
            <a:off x="533400" y="1257300"/>
            <a:ext cx="8077200" cy="5143500"/>
          </a:xfrm>
        </p:spPr>
        <p:txBody>
          <a:bodyPr>
            <a:normAutofit fontScale="92500" lnSpcReduction="10000"/>
          </a:bodyPr>
          <a:lstStyle/>
          <a:p>
            <a:pPr>
              <a:spcBef>
                <a:spcPts val="400"/>
              </a:spcBef>
              <a:spcAft>
                <a:spcPts val="400"/>
              </a:spcAft>
              <a:buFont typeface="Arial" pitchFamily="34" charset="0"/>
              <a:buChar char="•"/>
            </a:pPr>
            <a:r>
              <a:rPr lang="en-US" sz="2000" dirty="0" smtClean="0">
                <a:solidFill>
                  <a:schemeClr val="tx1"/>
                </a:solidFill>
              </a:rPr>
              <a:t>MP frame and FILS Discovery frame have similar or same design purpose, i.e., assist STAs with rapid AP/network discovery;</a:t>
            </a:r>
          </a:p>
          <a:p>
            <a:pPr>
              <a:spcBef>
                <a:spcPts val="400"/>
              </a:spcBef>
              <a:spcAft>
                <a:spcPts val="400"/>
              </a:spcAft>
              <a:buFont typeface="Arial" pitchFamily="34" charset="0"/>
              <a:buChar char="•"/>
            </a:pPr>
            <a:r>
              <a:rPr lang="en-US" sz="2000" dirty="0" smtClean="0">
                <a:solidFill>
                  <a:schemeClr val="tx1"/>
                </a:solidFill>
              </a:rPr>
              <a:t>Then, could MP frame be used as FILS Discovery frame in 11ai? </a:t>
            </a:r>
            <a:r>
              <a:rPr lang="en-US" sz="2000" dirty="0" smtClean="0">
                <a:solidFill>
                  <a:schemeClr val="tx1"/>
                </a:solidFill>
                <a:sym typeface="Wingdings" pitchFamily="2" charset="2"/>
              </a:rPr>
              <a:t> Yes! but needs some modifications, because:</a:t>
            </a:r>
            <a:endParaRPr lang="en-US" sz="2000" dirty="0" smtClean="0">
              <a:solidFill>
                <a:schemeClr val="tx1"/>
              </a:solidFill>
            </a:endParaRPr>
          </a:p>
          <a:p>
            <a:pPr marL="627063" lvl="1">
              <a:spcBef>
                <a:spcPts val="400"/>
              </a:spcBef>
              <a:spcAft>
                <a:spcPts val="400"/>
              </a:spcAft>
              <a:buFont typeface="Wingdings" pitchFamily="2" charset="2"/>
              <a:buChar char="§"/>
            </a:pPr>
            <a:r>
              <a:rPr lang="en-GB" sz="1800" dirty="0" smtClean="0">
                <a:solidFill>
                  <a:schemeClr val="tx1"/>
                </a:solidFill>
              </a:rPr>
              <a:t>More capability info needs to be carried, as more capabilities / features have been developed after MP frame was designed;</a:t>
            </a:r>
          </a:p>
          <a:p>
            <a:pPr marL="627063" lvl="1">
              <a:spcBef>
                <a:spcPts val="400"/>
              </a:spcBef>
              <a:spcAft>
                <a:spcPts val="400"/>
              </a:spcAft>
              <a:buFont typeface="Wingdings" pitchFamily="2" charset="2"/>
              <a:buChar char="§"/>
            </a:pPr>
            <a:r>
              <a:rPr lang="en-GB" sz="1800" dirty="0" smtClean="0">
                <a:solidFill>
                  <a:schemeClr val="tx1"/>
                </a:solidFill>
              </a:rPr>
              <a:t>More information are proposed to be carried in FILS Discovery frame, e.g., as listed in Contribution 12/0406r5,</a:t>
            </a:r>
          </a:p>
          <a:p>
            <a:pPr marL="914400" lvl="2" indent="-287338">
              <a:spcBef>
                <a:spcPts val="600"/>
              </a:spcBef>
              <a:spcAft>
                <a:spcPts val="600"/>
              </a:spcAft>
              <a:buFont typeface="Wingdings" pitchFamily="2" charset="2"/>
              <a:buChar char="Ø"/>
            </a:pPr>
            <a:r>
              <a:rPr lang="en-US" sz="1600" dirty="0" smtClean="0">
                <a:solidFill>
                  <a:schemeClr val="tx1"/>
                </a:solidFill>
              </a:rPr>
              <a:t>time pointer fields to point to full/regular TBTT;  </a:t>
            </a:r>
          </a:p>
          <a:p>
            <a:pPr marL="914400" lvl="2" indent="-287338">
              <a:spcBef>
                <a:spcPts val="600"/>
              </a:spcBef>
              <a:spcAft>
                <a:spcPts val="600"/>
              </a:spcAft>
              <a:buFont typeface="Wingdings" pitchFamily="2" charset="2"/>
              <a:buChar char="Ø"/>
            </a:pPr>
            <a:r>
              <a:rPr lang="en-US" sz="1600" dirty="0" smtClean="0">
                <a:solidFill>
                  <a:schemeClr val="tx1"/>
                </a:solidFill>
              </a:rPr>
              <a:t>All the essential info for link setup so that the scanning STA does not need to wait for regular beacon or  probe request/response; </a:t>
            </a:r>
          </a:p>
          <a:p>
            <a:pPr marL="914400" lvl="2" indent="-287338">
              <a:spcBef>
                <a:spcPts val="600"/>
              </a:spcBef>
              <a:spcAft>
                <a:spcPts val="600"/>
              </a:spcAft>
              <a:buFont typeface="Wingdings" pitchFamily="2" charset="2"/>
              <a:buChar char="Ø"/>
            </a:pPr>
            <a:r>
              <a:rPr lang="en-US" sz="1600" dirty="0" smtClean="0">
                <a:solidFill>
                  <a:schemeClr val="tx1"/>
                </a:solidFill>
              </a:rPr>
              <a:t>Information of neighbor BSSs; Enabling the discovery of neighbor BSSs operating parameters;</a:t>
            </a:r>
          </a:p>
          <a:p>
            <a:pPr marL="914400" lvl="2" indent="-287338">
              <a:spcBef>
                <a:spcPts val="600"/>
              </a:spcBef>
              <a:spcAft>
                <a:spcPts val="600"/>
              </a:spcAft>
              <a:buFont typeface="Wingdings" pitchFamily="2" charset="2"/>
              <a:buChar char="Ø"/>
            </a:pPr>
            <a:r>
              <a:rPr lang="en-US" sz="1600" dirty="0" smtClean="0">
                <a:solidFill>
                  <a:schemeClr val="tx1"/>
                </a:solidFill>
              </a:rPr>
              <a:t>Information of the FILS beacon transmission time of other BSSs.</a:t>
            </a:r>
            <a:endParaRPr lang="en-GB" sz="1600" dirty="0" smtClean="0">
              <a:solidFill>
                <a:schemeClr val="tx1"/>
              </a:solidFill>
            </a:endParaRPr>
          </a:p>
          <a:p>
            <a:pPr>
              <a:spcBef>
                <a:spcPts val="400"/>
              </a:spcBef>
              <a:spcAft>
                <a:spcPts val="400"/>
              </a:spcAft>
            </a:pPr>
            <a:r>
              <a:rPr lang="en-GB" sz="2000" dirty="0" smtClean="0">
                <a:solidFill>
                  <a:schemeClr val="tx1"/>
                </a:solidFill>
                <a:sym typeface="Wingdings" pitchFamily="2" charset="2"/>
              </a:rPr>
              <a:t> M</a:t>
            </a:r>
            <a:r>
              <a:rPr lang="en-GB" sz="2000" dirty="0" smtClean="0">
                <a:solidFill>
                  <a:schemeClr val="tx1"/>
                </a:solidFill>
              </a:rPr>
              <a:t>odified MP frame should be carefully considered as FILS Discovery frame for 11ai!</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Discussions about FILS Discovery Frame Format Choices</a:t>
            </a:r>
            <a:endParaRPr lang="en-US" sz="2400" dirty="0"/>
          </a:p>
        </p:txBody>
      </p:sp>
      <p:sp>
        <p:nvSpPr>
          <p:cNvPr id="3" name="Content Placeholder 2"/>
          <p:cNvSpPr>
            <a:spLocks noGrp="1"/>
          </p:cNvSpPr>
          <p:nvPr>
            <p:ph idx="1"/>
          </p:nvPr>
        </p:nvSpPr>
        <p:spPr>
          <a:xfrm>
            <a:off x="533400" y="1257300"/>
            <a:ext cx="7770813" cy="5029200"/>
          </a:xfrm>
        </p:spPr>
        <p:txBody>
          <a:bodyPr>
            <a:normAutofit/>
          </a:bodyPr>
          <a:lstStyle/>
          <a:p>
            <a:pPr>
              <a:spcBef>
                <a:spcPts val="400"/>
              </a:spcBef>
              <a:spcAft>
                <a:spcPts val="400"/>
              </a:spcAft>
              <a:buFont typeface="Arial" pitchFamily="34" charset="0"/>
              <a:buChar char="•"/>
            </a:pPr>
            <a:r>
              <a:rPr lang="en-GB" sz="2000" dirty="0" smtClean="0">
                <a:solidFill>
                  <a:schemeClr val="tx1"/>
                </a:solidFill>
              </a:rPr>
              <a:t>Therefore,  two candidates are left as the format for the FILS Discovery Frame:</a:t>
            </a:r>
          </a:p>
          <a:p>
            <a:pPr marL="800100" lvl="1" indent="-342900">
              <a:spcBef>
                <a:spcPts val="400"/>
              </a:spcBef>
              <a:spcAft>
                <a:spcPts val="400"/>
              </a:spcAft>
              <a:buFont typeface="+mj-lt"/>
              <a:buAutoNum type="arabicParenR"/>
            </a:pPr>
            <a:r>
              <a:rPr lang="en-GB" sz="1600" dirty="0" smtClean="0">
                <a:solidFill>
                  <a:schemeClr val="tx1"/>
                </a:solidFill>
              </a:rPr>
              <a:t>a modified MP frame , and </a:t>
            </a:r>
          </a:p>
          <a:p>
            <a:pPr marL="800100" lvl="1" indent="-342900">
              <a:spcBef>
                <a:spcPts val="400"/>
              </a:spcBef>
              <a:spcAft>
                <a:spcPts val="400"/>
              </a:spcAft>
              <a:buFont typeface="+mj-lt"/>
              <a:buAutoNum type="arabicParenR"/>
            </a:pPr>
            <a:r>
              <a:rPr lang="en-GB" sz="1600" dirty="0" smtClean="0">
                <a:solidFill>
                  <a:schemeClr val="tx1"/>
                </a:solidFill>
              </a:rPr>
              <a:t>a new public action frame.</a:t>
            </a:r>
          </a:p>
          <a:p>
            <a:pPr>
              <a:spcBef>
                <a:spcPts val="400"/>
              </a:spcBef>
              <a:spcAft>
                <a:spcPts val="400"/>
              </a:spcAft>
              <a:buFont typeface="Arial" pitchFamily="34" charset="0"/>
              <a:buChar char="•"/>
            </a:pPr>
            <a:r>
              <a:rPr lang="en-GB" sz="2000" dirty="0" smtClean="0">
                <a:solidFill>
                  <a:schemeClr val="tx1"/>
                </a:solidFill>
              </a:rPr>
              <a:t>A comparison Study: </a:t>
            </a:r>
          </a:p>
          <a:p>
            <a:pPr lvl="1">
              <a:spcBef>
                <a:spcPts val="400"/>
              </a:spcBef>
              <a:spcAft>
                <a:spcPts val="400"/>
              </a:spcAft>
              <a:buFont typeface="Arial" pitchFamily="34" charset="0"/>
              <a:buChar char="•"/>
            </a:pPr>
            <a:r>
              <a:rPr lang="en-GB" sz="1600" dirty="0" smtClean="0">
                <a:solidFill>
                  <a:schemeClr val="tx1"/>
                </a:solidFill>
              </a:rPr>
              <a:t>FILS Discovery Frame Contents:  use an example given in Contribution, 12/0741;</a:t>
            </a:r>
          </a:p>
          <a:p>
            <a:pPr lvl="1">
              <a:spcBef>
                <a:spcPts val="400"/>
              </a:spcBef>
              <a:spcAft>
                <a:spcPts val="400"/>
              </a:spcAft>
              <a:buFont typeface="Arial" pitchFamily="34" charset="0"/>
              <a:buChar char="•"/>
            </a:pPr>
            <a:r>
              <a:rPr lang="en-GB" sz="1600" dirty="0" smtClean="0">
                <a:solidFill>
                  <a:schemeClr val="tx1"/>
                </a:solidFill>
              </a:rPr>
              <a:t>Case study 1: using a modified MP frame as FILS Discovery frame;</a:t>
            </a:r>
          </a:p>
          <a:p>
            <a:pPr lvl="1">
              <a:spcBef>
                <a:spcPts val="400"/>
              </a:spcBef>
              <a:spcAft>
                <a:spcPts val="400"/>
              </a:spcAft>
              <a:buFont typeface="Arial" pitchFamily="34" charset="0"/>
              <a:buChar char="•"/>
            </a:pPr>
            <a:r>
              <a:rPr lang="en-GB" sz="1600" dirty="0" smtClean="0">
                <a:solidFill>
                  <a:schemeClr val="tx1"/>
                </a:solidFill>
              </a:rPr>
              <a:t>Case study 2: using a newly designed public action frame as FILS Discovery frame</a:t>
            </a:r>
          </a:p>
          <a:p>
            <a:pPr lvl="1">
              <a:spcBef>
                <a:spcPts val="400"/>
              </a:spcBef>
              <a:spcAft>
                <a:spcPts val="400"/>
              </a:spcAft>
              <a:buFont typeface="Arial" pitchFamily="34" charset="0"/>
              <a:buChar char="•"/>
            </a:pPr>
            <a:r>
              <a:rPr lang="en-GB" sz="1600" dirty="0" smtClean="0">
                <a:solidFill>
                  <a:schemeClr val="tx1"/>
                </a:solidFill>
              </a:rPr>
              <a:t>Comparisons between Case-1 and Case-2.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495300"/>
          </a:xfrm>
        </p:spPr>
        <p:txBody>
          <a:bodyPr/>
          <a:lstStyle/>
          <a:p>
            <a:pPr lvl="0"/>
            <a:r>
              <a:rPr lang="en-US" sz="2400" dirty="0" smtClean="0"/>
              <a:t>An Example of FILS Discovery Frame Contents</a:t>
            </a:r>
            <a:endParaRPr lang="en-US" sz="2400" dirty="0"/>
          </a:p>
        </p:txBody>
      </p:sp>
      <p:sp>
        <p:nvSpPr>
          <p:cNvPr id="3" name="Content Placeholder 2"/>
          <p:cNvSpPr>
            <a:spLocks noGrp="1"/>
          </p:cNvSpPr>
          <p:nvPr>
            <p:ph idx="1"/>
          </p:nvPr>
        </p:nvSpPr>
        <p:spPr>
          <a:xfrm>
            <a:off x="495300" y="1219200"/>
            <a:ext cx="8267700" cy="571500"/>
          </a:xfrm>
        </p:spPr>
        <p:txBody>
          <a:bodyPr>
            <a:normAutofit/>
          </a:bodyPr>
          <a:lstStyle/>
          <a:p>
            <a:pPr marL="0" indent="0">
              <a:spcBef>
                <a:spcPts val="400"/>
              </a:spcBef>
              <a:spcAft>
                <a:spcPts val="400"/>
              </a:spcAft>
            </a:pPr>
            <a:r>
              <a:rPr lang="en-GB" sz="2000" dirty="0" smtClean="0">
                <a:solidFill>
                  <a:schemeClr val="tx1"/>
                </a:solidFill>
              </a:rPr>
              <a:t>FILS Discovery Frame Contents (as suggested in Contribution 12/0741):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graphicFrame>
        <p:nvGraphicFramePr>
          <p:cNvPr id="7" name="Table 6"/>
          <p:cNvGraphicFramePr>
            <a:graphicFrameLocks noGrp="1"/>
          </p:cNvGraphicFramePr>
          <p:nvPr/>
        </p:nvGraphicFramePr>
        <p:xfrm>
          <a:off x="533400" y="1790700"/>
          <a:ext cx="8191501" cy="4457695"/>
        </p:xfrm>
        <a:graphic>
          <a:graphicData uri="http://schemas.openxmlformats.org/drawingml/2006/table">
            <a:tbl>
              <a:tblPr/>
              <a:tblGrid>
                <a:gridCol w="706493"/>
                <a:gridCol w="2806878"/>
                <a:gridCol w="2424990"/>
                <a:gridCol w="2253140"/>
              </a:tblGrid>
              <a:tr h="291625">
                <a:tc>
                  <a:txBody>
                    <a:bodyPr/>
                    <a:lstStyle/>
                    <a:p>
                      <a:pPr algn="ctr" fontAlgn="ctr"/>
                      <a:r>
                        <a:rPr lang="en-US" sz="1600" b="1" i="0" u="none" strike="noStrike" dirty="0">
                          <a:solidFill>
                            <a:srgbClr val="000000"/>
                          </a:solidFill>
                          <a:latin typeface="Calibri"/>
                        </a:rPr>
                        <a:t>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600" b="1" i="0" u="none" strike="noStrike" dirty="0">
                          <a:solidFill>
                            <a:srgbClr val="000000"/>
                          </a:solidFill>
                          <a:latin typeface="Calibri"/>
                        </a:rPr>
                        <a:t>Information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600" b="1" i="0" u="none" strike="noStrike" dirty="0">
                          <a:solidFill>
                            <a:srgbClr val="000000"/>
                          </a:solidFill>
                          <a:latin typeface="Calibri"/>
                        </a:rPr>
                        <a:t>size (bytes)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600" b="1" i="0" u="none" strike="noStrike">
                          <a:solidFill>
                            <a:srgbClr val="000000"/>
                          </a:solidFill>
                          <a:latin typeface="Calibri"/>
                        </a:rPr>
                        <a:t>mandatory/optional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77738">
                <a:tc>
                  <a:txBody>
                    <a:bodyPr/>
                    <a:lstStyle/>
                    <a:p>
                      <a:pPr algn="ctr" fontAlgn="ctr"/>
                      <a:r>
                        <a:rPr lang="en-US" sz="16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smtClean="0">
                          <a:solidFill>
                            <a:srgbClr val="000000"/>
                          </a:solidFill>
                          <a:latin typeface="Calibri"/>
                        </a:rPr>
                        <a:t>compressed </a:t>
                      </a:r>
                      <a:r>
                        <a:rPr lang="en-US" sz="1600" b="0" i="0" u="none" strike="noStrike" dirty="0">
                          <a:solidFill>
                            <a:srgbClr val="000000"/>
                          </a:solidFill>
                          <a:latin typeface="Calibri"/>
                        </a:rPr>
                        <a:t>SSID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mandatory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38">
                <a:tc>
                  <a:txBody>
                    <a:bodyPr/>
                    <a:lstStyle/>
                    <a:p>
                      <a:pPr algn="ctr" fontAlgn="ctr"/>
                      <a:r>
                        <a:rPr lang="en-US" sz="1600" b="0" i="0" u="none" strike="noStrike">
                          <a:solidFill>
                            <a:srgbClr val="000000"/>
                          </a:solidFill>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latin typeface="Calibri"/>
                        </a:rPr>
                        <a:t> Short Timestamp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38">
                <a:tc>
                  <a:txBody>
                    <a:bodyPr/>
                    <a:lstStyle/>
                    <a:p>
                      <a:pPr algn="ctr" fontAlgn="ctr"/>
                      <a:r>
                        <a:rPr lang="en-US" sz="1600" b="0" i="0" u="none" strike="noStrike">
                          <a:solidFill>
                            <a:srgbClr val="000000"/>
                          </a:solidFill>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Condensed Country string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mandatory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38">
                <a:tc>
                  <a:txBody>
                    <a:bodyPr/>
                    <a:lstStyle/>
                    <a:p>
                      <a:pPr algn="ctr" fontAlgn="ctr"/>
                      <a:r>
                        <a:rPr lang="en-US" sz="1600" b="0" i="0" u="none" strike="noStrike">
                          <a:solidFill>
                            <a:srgbClr val="000000"/>
                          </a:solidFill>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operation class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mandatory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38">
                <a:tc>
                  <a:txBody>
                    <a:bodyPr/>
                    <a:lstStyle/>
                    <a:p>
                      <a:pPr algn="ctr" fontAlgn="ctr"/>
                      <a:r>
                        <a:rPr lang="en-US" sz="1600" b="0" i="0" u="none" strike="noStrike">
                          <a:solidFill>
                            <a:srgbClr val="000000"/>
                          </a:solidFill>
                          <a:latin typeface="Calibri"/>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operation channel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latin typeface="Calibri"/>
                        </a:rPr>
                        <a:t>mandatory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38">
                <a:tc>
                  <a:txBody>
                    <a:bodyPr/>
                    <a:lstStyle/>
                    <a:p>
                      <a:pPr algn="ctr" fontAlgn="ctr"/>
                      <a:r>
                        <a:rPr lang="en-US" sz="1600" b="0" i="0" u="none" strike="noStrike">
                          <a:solidFill>
                            <a:srgbClr val="000000"/>
                          </a:solidFill>
                          <a:latin typeface="Calibri"/>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power constraints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38">
                <a:tc>
                  <a:txBody>
                    <a:bodyPr/>
                    <a:lstStyle/>
                    <a:p>
                      <a:pPr algn="ctr" fontAlgn="ctr"/>
                      <a:r>
                        <a:rPr lang="en-US" sz="1600" b="0" i="0" u="none" strike="noStrike">
                          <a:solidFill>
                            <a:srgbClr val="000000"/>
                          </a:solidFill>
                          <a:latin typeface="Calibri"/>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time of next full beacon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latin typeface="Calibri"/>
                        </a:rPr>
                        <a:t>mandatory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38">
                <a:tc>
                  <a:txBody>
                    <a:bodyPr/>
                    <a:lstStyle/>
                    <a:p>
                      <a:pPr algn="ctr" fontAlgn="ctr"/>
                      <a:r>
                        <a:rPr lang="en-US" sz="1600" b="0" i="0" u="none" strike="noStrike">
                          <a:solidFill>
                            <a:srgbClr val="000000"/>
                          </a:solidFill>
                          <a:latin typeface="Calibri"/>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Access network options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38">
                <a:tc>
                  <a:txBody>
                    <a:bodyPr/>
                    <a:lstStyle/>
                    <a:p>
                      <a:pPr algn="ctr" fontAlgn="ctr"/>
                      <a:r>
                        <a:rPr lang="en-US" sz="1600" b="0" i="0" u="none" strike="noStrike">
                          <a:solidFill>
                            <a:srgbClr val="000000"/>
                          </a:solidFill>
                          <a:latin typeface="Calibri"/>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FILS Discovery (FD) Interval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38">
                <a:tc>
                  <a:txBody>
                    <a:bodyPr/>
                    <a:lstStyle/>
                    <a:p>
                      <a:pPr algn="ctr" fontAlgn="ctr"/>
                      <a:r>
                        <a:rPr lang="en-US" sz="1600" b="0" i="0" u="none" strike="noStrike">
                          <a:solidFill>
                            <a:srgbClr val="000000"/>
                          </a:solidFill>
                          <a:latin typeface="Calibri"/>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Capability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38">
                <a:tc>
                  <a:txBody>
                    <a:bodyPr/>
                    <a:lstStyle/>
                    <a:p>
                      <a:pPr algn="ctr" fontAlgn="ctr"/>
                      <a:r>
                        <a:rPr lang="en-US" sz="1600" b="0" i="0" u="none" strike="noStrike">
                          <a:solidFill>
                            <a:srgbClr val="000000"/>
                          </a:solidFill>
                          <a:latin typeface="Calibri"/>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latin typeface="Calibri"/>
                        </a:rPr>
                        <a:t>PHY </a:t>
                      </a:r>
                      <a:r>
                        <a:rPr lang="en-US" sz="1600" b="0" i="0" u="none" strike="noStrike" dirty="0" smtClean="0">
                          <a:solidFill>
                            <a:srgbClr val="000000"/>
                          </a:solidFill>
                          <a:latin typeface="Calibri"/>
                        </a:rPr>
                        <a:t>Info (PHY</a:t>
                      </a:r>
                      <a:r>
                        <a:rPr lang="en-US" sz="1600" b="0" i="0" u="none" strike="noStrike" baseline="0" dirty="0" smtClean="0">
                          <a:solidFill>
                            <a:srgbClr val="000000"/>
                          </a:solidFill>
                          <a:latin typeface="Calibri"/>
                        </a:rPr>
                        <a:t> dependent)</a:t>
                      </a:r>
                      <a:endParaRPr lang="en-US" sz="16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0000"/>
                          </a:solidFill>
                          <a:latin typeface="Calibri"/>
                        </a:rPr>
                        <a:t>variable</a:t>
                      </a:r>
                      <a:endParaRPr lang="en-US" sz="16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38">
                <a:tc>
                  <a:txBody>
                    <a:bodyPr/>
                    <a:lstStyle/>
                    <a:p>
                      <a:pPr algn="ctr" fontAlgn="ctr"/>
                      <a:r>
                        <a:rPr lang="en-US" sz="1600" b="0" i="0" u="none" strike="noStrike">
                          <a:solidFill>
                            <a:srgbClr val="000000"/>
                          </a:solidFill>
                          <a:latin typeface="Calibri"/>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Security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38">
                <a:tc>
                  <a:txBody>
                    <a:bodyPr/>
                    <a:lstStyle/>
                    <a:p>
                      <a:pPr algn="ctr" fontAlgn="ctr"/>
                      <a:r>
                        <a:rPr lang="en-US" sz="1600" b="0" i="0" u="none" strike="noStrike">
                          <a:solidFill>
                            <a:srgbClr val="000000"/>
                          </a:solidFill>
                          <a:latin typeface="Calibri"/>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BSS load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38">
                <a:tc>
                  <a:txBody>
                    <a:bodyPr/>
                    <a:lstStyle/>
                    <a:p>
                      <a:pPr algn="ctr" fontAlgn="ctr"/>
                      <a:r>
                        <a:rPr lang="en-US" sz="1600" b="0" i="0" u="none" strike="noStrike">
                          <a:solidFill>
                            <a:srgbClr val="000000"/>
                          </a:solidFill>
                          <a:latin typeface="Calibri"/>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Neighbor AP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Calibri"/>
                        </a:rPr>
                        <a:t>Variable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738">
                <a:tc>
                  <a:txBody>
                    <a:bodyPr/>
                    <a:lstStyle/>
                    <a:p>
                      <a:pPr algn="ctr" fontAlgn="ctr"/>
                      <a:r>
                        <a:rPr lang="en-US" sz="1600" b="0" i="0" u="none" strike="noStrike">
                          <a:solidFill>
                            <a:srgbClr val="000000"/>
                          </a:solidFill>
                          <a:latin typeface="Calibri"/>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latin typeface="Calibri"/>
                        </a:rPr>
                        <a:t>Other optional 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Calibri"/>
                        </a:rPr>
                        <a:t>variable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If Using Modified Measure Pilot Frame</a:t>
            </a:r>
            <a:endParaRPr lang="en-US" sz="2400" dirty="0"/>
          </a:p>
        </p:txBody>
      </p:sp>
      <p:sp>
        <p:nvSpPr>
          <p:cNvPr id="3" name="Content Placeholder 2"/>
          <p:cNvSpPr>
            <a:spLocks noGrp="1"/>
          </p:cNvSpPr>
          <p:nvPr>
            <p:ph idx="1"/>
          </p:nvPr>
        </p:nvSpPr>
        <p:spPr>
          <a:xfrm>
            <a:off x="533400" y="1257300"/>
            <a:ext cx="7770813" cy="5029200"/>
          </a:xfrm>
        </p:spPr>
        <p:txBody>
          <a:bodyPr>
            <a:normAutofit/>
          </a:bodyPr>
          <a:lstStyle/>
          <a:p>
            <a:pPr>
              <a:spcBef>
                <a:spcPts val="400"/>
              </a:spcBef>
              <a:spcAft>
                <a:spcPts val="400"/>
              </a:spcAft>
              <a:buFont typeface="Arial" pitchFamily="34" charset="0"/>
              <a:buChar char="•"/>
            </a:pPr>
            <a:r>
              <a:rPr lang="en-GB" sz="2000" dirty="0" smtClean="0">
                <a:solidFill>
                  <a:schemeClr val="tx1"/>
                </a:solidFill>
              </a:rPr>
              <a:t>If using modified MP frame as FILS Discovery frame, </a:t>
            </a:r>
          </a:p>
          <a:p>
            <a:pPr lvl="1">
              <a:spcBef>
                <a:spcPts val="400"/>
              </a:spcBef>
              <a:spcAft>
                <a:spcPts val="400"/>
              </a:spcAft>
              <a:buFont typeface="Arial" pitchFamily="34" charset="0"/>
              <a:buChar char="•"/>
            </a:pPr>
            <a:r>
              <a:rPr lang="en-GB" sz="1800" dirty="0" smtClean="0">
                <a:solidFill>
                  <a:schemeClr val="tx1"/>
                </a:solidFill>
              </a:rPr>
              <a:t>For up to 6 new capability indications, use the reserved bits in the current capability field; </a:t>
            </a:r>
          </a:p>
          <a:p>
            <a:pPr lvl="1">
              <a:spcBef>
                <a:spcPts val="400"/>
              </a:spcBef>
              <a:spcAft>
                <a:spcPts val="400"/>
              </a:spcAft>
              <a:buFont typeface="Arial" pitchFamily="34" charset="0"/>
              <a:buChar char="•"/>
            </a:pPr>
            <a:r>
              <a:rPr lang="en-GB" sz="1800" dirty="0" smtClean="0">
                <a:solidFill>
                  <a:schemeClr val="tx1"/>
                </a:solidFill>
              </a:rPr>
              <a:t>For additional new capability indications, use </a:t>
            </a:r>
            <a:r>
              <a:rPr lang="en-GB" sz="1800" dirty="0" err="1" smtClean="0">
                <a:solidFill>
                  <a:schemeClr val="tx1"/>
                </a:solidFill>
              </a:rPr>
              <a:t>subelement</a:t>
            </a:r>
            <a:r>
              <a:rPr lang="en-GB" sz="1800" dirty="0" smtClean="0">
                <a:solidFill>
                  <a:schemeClr val="tx1"/>
                </a:solidFill>
              </a:rPr>
              <a:t>;</a:t>
            </a:r>
          </a:p>
          <a:p>
            <a:pPr lvl="1">
              <a:spcBef>
                <a:spcPts val="400"/>
              </a:spcBef>
              <a:spcAft>
                <a:spcPts val="400"/>
              </a:spcAft>
              <a:buFont typeface="Arial" pitchFamily="34" charset="0"/>
              <a:buChar char="•"/>
            </a:pPr>
            <a:r>
              <a:rPr lang="en-GB" sz="1800" dirty="0" smtClean="0">
                <a:solidFill>
                  <a:schemeClr val="tx1"/>
                </a:solidFill>
              </a:rPr>
              <a:t>For all other new info items, either fixed size or variable size, use </a:t>
            </a:r>
            <a:r>
              <a:rPr lang="en-GB" sz="1800" dirty="0" err="1" smtClean="0">
                <a:solidFill>
                  <a:schemeClr val="tx1"/>
                </a:solidFill>
              </a:rPr>
              <a:t>subelements</a:t>
            </a:r>
            <a:r>
              <a:rPr lang="en-GB" sz="1800" dirty="0" smtClean="0">
                <a:solidFill>
                  <a:schemeClr val="tx1"/>
                </a:solidFill>
              </a:rPr>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71500"/>
          </a:xfrm>
        </p:spPr>
        <p:txBody>
          <a:bodyPr/>
          <a:lstStyle/>
          <a:p>
            <a:pPr lvl="0"/>
            <a:r>
              <a:rPr lang="en-US" sz="2400" dirty="0" smtClean="0"/>
              <a:t>If Using Modified Measure Pilot Frame – </a:t>
            </a:r>
            <a:r>
              <a:rPr lang="en-US" sz="2400" dirty="0" err="1" smtClean="0"/>
              <a:t>Con’t</a:t>
            </a:r>
            <a:endParaRPr lang="en-US" sz="2400" dirty="0"/>
          </a:p>
        </p:txBody>
      </p:sp>
      <p:sp>
        <p:nvSpPr>
          <p:cNvPr id="3" name="Content Placeholder 2"/>
          <p:cNvSpPr>
            <a:spLocks noGrp="1"/>
          </p:cNvSpPr>
          <p:nvPr>
            <p:ph idx="1"/>
          </p:nvPr>
        </p:nvSpPr>
        <p:spPr>
          <a:xfrm>
            <a:off x="533400" y="1295400"/>
            <a:ext cx="7770813" cy="381000"/>
          </a:xfrm>
        </p:spPr>
        <p:txBody>
          <a:bodyPr>
            <a:normAutofit/>
          </a:bodyPr>
          <a:lstStyle/>
          <a:p>
            <a:pPr>
              <a:spcBef>
                <a:spcPts val="400"/>
              </a:spcBef>
              <a:spcAft>
                <a:spcPts val="400"/>
              </a:spcAft>
            </a:pPr>
            <a:r>
              <a:rPr lang="en-GB" sz="1600" dirty="0" smtClean="0">
                <a:solidFill>
                  <a:schemeClr val="tx1"/>
                </a:solidFill>
              </a:rPr>
              <a:t>FILS Discovery Frame Format as a Modified MP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graphicFrame>
        <p:nvGraphicFramePr>
          <p:cNvPr id="39939" name="Object 3"/>
          <p:cNvGraphicFramePr>
            <a:graphicFrameLocks noChangeAspect="1"/>
          </p:cNvGraphicFramePr>
          <p:nvPr/>
        </p:nvGraphicFramePr>
        <p:xfrm>
          <a:off x="685800" y="1638300"/>
          <a:ext cx="7429500" cy="4710113"/>
        </p:xfrm>
        <a:graphic>
          <a:graphicData uri="http://schemas.openxmlformats.org/presentationml/2006/ole">
            <p:oleObj spid="_x0000_s39939" name="Visio" r:id="rId3" imgW="5558400" imgH="4709520" progId="Visio.Drawing.11">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419100"/>
          </a:xfrm>
        </p:spPr>
        <p:txBody>
          <a:bodyPr/>
          <a:lstStyle/>
          <a:p>
            <a:pPr lvl="0"/>
            <a:r>
              <a:rPr lang="en-US" sz="2400" dirty="0" smtClean="0"/>
              <a:t>If Using Modified Measure Pilot Frame – </a:t>
            </a:r>
            <a:r>
              <a:rPr lang="en-US" sz="2400" dirty="0" err="1" smtClean="0"/>
              <a:t>con’t</a:t>
            </a:r>
            <a:endParaRPr lang="en-US" sz="2400" dirty="0"/>
          </a:p>
        </p:txBody>
      </p:sp>
      <p:sp>
        <p:nvSpPr>
          <p:cNvPr id="3" name="Content Placeholder 2"/>
          <p:cNvSpPr>
            <a:spLocks noGrp="1"/>
          </p:cNvSpPr>
          <p:nvPr>
            <p:ph idx="1"/>
          </p:nvPr>
        </p:nvSpPr>
        <p:spPr>
          <a:xfrm>
            <a:off x="609600" y="1143000"/>
            <a:ext cx="8229600" cy="342900"/>
          </a:xfrm>
        </p:spPr>
        <p:txBody>
          <a:bodyPr>
            <a:noAutofit/>
          </a:bodyPr>
          <a:lstStyle/>
          <a:p>
            <a:pPr>
              <a:spcBef>
                <a:spcPts val="400"/>
              </a:spcBef>
              <a:spcAft>
                <a:spcPts val="400"/>
              </a:spcAft>
            </a:pPr>
            <a:r>
              <a:rPr lang="en-GB" sz="1600" dirty="0" smtClean="0">
                <a:solidFill>
                  <a:schemeClr val="tx1"/>
                </a:solidFill>
              </a:rPr>
              <a:t>Summary of Encoding Scheme and Encoded Size for FILS Discovery Frame Contents: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graphicFrame>
        <p:nvGraphicFramePr>
          <p:cNvPr id="7" name="Table 6"/>
          <p:cNvGraphicFramePr>
            <a:graphicFrameLocks noGrp="1"/>
          </p:cNvGraphicFramePr>
          <p:nvPr/>
        </p:nvGraphicFramePr>
        <p:xfrm>
          <a:off x="647700" y="1562100"/>
          <a:ext cx="8191501" cy="4838701"/>
        </p:xfrm>
        <a:graphic>
          <a:graphicData uri="http://schemas.openxmlformats.org/drawingml/2006/table">
            <a:tbl>
              <a:tblPr/>
              <a:tblGrid>
                <a:gridCol w="711886"/>
                <a:gridCol w="2582992"/>
                <a:gridCol w="1462253"/>
                <a:gridCol w="1428582"/>
                <a:gridCol w="1082260"/>
                <a:gridCol w="923528"/>
              </a:tblGrid>
              <a:tr h="594226">
                <a:tc>
                  <a:txBody>
                    <a:bodyPr/>
                    <a:lstStyle/>
                    <a:p>
                      <a:pPr algn="ctr" fontAlgn="ctr"/>
                      <a:r>
                        <a:rPr lang="en-US" sz="1400" b="1" i="0" u="none" strike="noStrike" dirty="0">
                          <a:solidFill>
                            <a:srgbClr val="000000"/>
                          </a:solidFill>
                          <a:latin typeface="Calibri"/>
                        </a:rPr>
                        <a:t>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400" b="1" i="0" u="none" strike="noStrike" dirty="0">
                          <a:solidFill>
                            <a:srgbClr val="000000"/>
                          </a:solidFill>
                          <a:latin typeface="Calibri"/>
                        </a:rPr>
                        <a:t>Information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400" b="1" i="0" u="none" strike="noStrike" dirty="0">
                          <a:solidFill>
                            <a:srgbClr val="000000"/>
                          </a:solidFill>
                          <a:latin typeface="Calibri"/>
                        </a:rPr>
                        <a:t>Info size (bytes)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400" b="1" i="0" u="none" strike="noStrike">
                          <a:solidFill>
                            <a:srgbClr val="000000"/>
                          </a:solidFill>
                          <a:latin typeface="Calibri"/>
                        </a:rPr>
                        <a:t>mandatory/ 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400" b="1" i="0" u="none" strike="noStrike">
                          <a:solidFill>
                            <a:srgbClr val="000000"/>
                          </a:solidFill>
                          <a:latin typeface="Calibri"/>
                        </a:rPr>
                        <a:t>encoding scheme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400" b="1" i="0" u="none" strike="noStrike">
                          <a:solidFill>
                            <a:srgbClr val="000000"/>
                          </a:solidFill>
                          <a:latin typeface="Calibri"/>
                        </a:rPr>
                        <a:t>encoded size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82965">
                <a:tc>
                  <a:txBody>
                    <a:bodyPr/>
                    <a:lstStyle/>
                    <a:p>
                      <a:pPr algn="ctr" fontAlgn="ctr"/>
                      <a:r>
                        <a:rPr lang="en-US" sz="14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smtClean="0">
                          <a:solidFill>
                            <a:srgbClr val="000000"/>
                          </a:solidFill>
                          <a:latin typeface="Calibri"/>
                        </a:rPr>
                        <a:t>compressed </a:t>
                      </a:r>
                      <a:r>
                        <a:rPr lang="en-US" sz="1400" b="0" i="0" u="none" strike="noStrike" dirty="0">
                          <a:solidFill>
                            <a:srgbClr val="000000"/>
                          </a:solidFill>
                          <a:latin typeface="Calibri"/>
                        </a:rPr>
                        <a:t>SSID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latin typeface="Calibri"/>
                        </a:rPr>
                        <a:t>mandatory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965">
                <a:tc>
                  <a:txBody>
                    <a:bodyPr/>
                    <a:lstStyle/>
                    <a:p>
                      <a:pPr algn="ctr" fontAlgn="ctr"/>
                      <a:r>
                        <a:rPr lang="en-US" sz="1400" b="0" i="0" u="none" strike="noStrike">
                          <a:solidFill>
                            <a:srgbClr val="000000"/>
                          </a:solidFill>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 Short Timestamp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965">
                <a:tc>
                  <a:txBody>
                    <a:bodyPr/>
                    <a:lstStyle/>
                    <a:p>
                      <a:pPr algn="ctr" fontAlgn="ctr"/>
                      <a:r>
                        <a:rPr lang="en-US" sz="1400" b="0" i="0" u="none" strike="noStrike">
                          <a:solidFill>
                            <a:srgbClr val="000000"/>
                          </a:solidFill>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Condensed Country string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mandatory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info field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965">
                <a:tc>
                  <a:txBody>
                    <a:bodyPr/>
                    <a:lstStyle/>
                    <a:p>
                      <a:pPr algn="ctr" fontAlgn="ctr"/>
                      <a:r>
                        <a:rPr lang="en-US" sz="1400" b="0" i="0" u="none" strike="noStrike">
                          <a:solidFill>
                            <a:srgbClr val="000000"/>
                          </a:solidFill>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operation class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mandatory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Info field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965">
                <a:tc>
                  <a:txBody>
                    <a:bodyPr/>
                    <a:lstStyle/>
                    <a:p>
                      <a:pPr algn="ctr" fontAlgn="ctr"/>
                      <a:r>
                        <a:rPr lang="en-US" sz="1400" b="0" i="0" u="none" strike="noStrike">
                          <a:solidFill>
                            <a:srgbClr val="000000"/>
                          </a:solidFill>
                          <a:latin typeface="Calibri"/>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operation channel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mandatory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Info field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965">
                <a:tc>
                  <a:txBody>
                    <a:bodyPr/>
                    <a:lstStyle/>
                    <a:p>
                      <a:pPr algn="ctr" fontAlgn="ctr"/>
                      <a:r>
                        <a:rPr lang="en-US" sz="1400" b="0" i="0" u="none" strike="noStrike">
                          <a:solidFill>
                            <a:srgbClr val="000000"/>
                          </a:solidFill>
                          <a:latin typeface="Calibri"/>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power constraints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965">
                <a:tc>
                  <a:txBody>
                    <a:bodyPr/>
                    <a:lstStyle/>
                    <a:p>
                      <a:pPr algn="ctr" fontAlgn="ctr"/>
                      <a:r>
                        <a:rPr lang="en-US" sz="1400" b="0" i="0" u="none" strike="noStrike">
                          <a:solidFill>
                            <a:srgbClr val="000000"/>
                          </a:solidFill>
                          <a:latin typeface="Calibri"/>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time of next full beacon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mandatory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965">
                <a:tc>
                  <a:txBody>
                    <a:bodyPr/>
                    <a:lstStyle/>
                    <a:p>
                      <a:pPr algn="ctr" fontAlgn="ctr"/>
                      <a:r>
                        <a:rPr lang="en-US" sz="1400" b="0" i="0" u="none" strike="noStrike">
                          <a:solidFill>
                            <a:srgbClr val="000000"/>
                          </a:solidFill>
                          <a:latin typeface="Calibri"/>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Access network options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965">
                <a:tc>
                  <a:txBody>
                    <a:bodyPr/>
                    <a:lstStyle/>
                    <a:p>
                      <a:pPr algn="ctr" fontAlgn="ctr"/>
                      <a:r>
                        <a:rPr lang="en-US" sz="1400" b="0" i="0" u="none" strike="noStrike">
                          <a:solidFill>
                            <a:srgbClr val="000000"/>
                          </a:solidFill>
                          <a:latin typeface="Calibri"/>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FILS Discovery (FD) Interval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info field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965">
                <a:tc>
                  <a:txBody>
                    <a:bodyPr/>
                    <a:lstStyle/>
                    <a:p>
                      <a:pPr algn="ctr" fontAlgn="ctr"/>
                      <a:r>
                        <a:rPr lang="en-US" sz="1400" b="0" i="0" u="none" strike="noStrike">
                          <a:solidFill>
                            <a:srgbClr val="000000"/>
                          </a:solidFill>
                          <a:latin typeface="Calibri"/>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Capability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both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965">
                <a:tc>
                  <a:txBody>
                    <a:bodyPr/>
                    <a:lstStyle/>
                    <a:p>
                      <a:pPr algn="ctr" fontAlgn="ctr"/>
                      <a:r>
                        <a:rPr lang="en-US" sz="1400" b="0" i="0" u="none" strike="noStrike">
                          <a:solidFill>
                            <a:srgbClr val="000000"/>
                          </a:solidFill>
                          <a:latin typeface="Calibri"/>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PHY Info (PHY dependent)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variable (n)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2+n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965">
                <a:tc>
                  <a:txBody>
                    <a:bodyPr/>
                    <a:lstStyle/>
                    <a:p>
                      <a:pPr algn="ctr" fontAlgn="ctr"/>
                      <a:r>
                        <a:rPr lang="en-US" sz="1400" b="0" i="0" u="none" strike="noStrike">
                          <a:solidFill>
                            <a:srgbClr val="000000"/>
                          </a:solidFill>
                          <a:latin typeface="Calibri"/>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Security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965">
                <a:tc>
                  <a:txBody>
                    <a:bodyPr/>
                    <a:lstStyle/>
                    <a:p>
                      <a:pPr algn="ctr" fontAlgn="ctr"/>
                      <a:r>
                        <a:rPr lang="en-US" sz="1400" b="0" i="0" u="none" strike="noStrike">
                          <a:solidFill>
                            <a:srgbClr val="000000"/>
                          </a:solidFill>
                          <a:latin typeface="Calibri"/>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BSS load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965">
                <a:tc>
                  <a:txBody>
                    <a:bodyPr/>
                    <a:lstStyle/>
                    <a:p>
                      <a:pPr algn="ctr" fontAlgn="ctr"/>
                      <a:r>
                        <a:rPr lang="en-US" sz="1400" b="0" i="0" u="none" strike="noStrike">
                          <a:solidFill>
                            <a:srgbClr val="000000"/>
                          </a:solidFill>
                          <a:latin typeface="Calibri"/>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Neighbor AP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Variable (m)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2+m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965">
                <a:tc>
                  <a:txBody>
                    <a:bodyPr/>
                    <a:lstStyle/>
                    <a:p>
                      <a:pPr algn="ctr" fontAlgn="ctr"/>
                      <a:r>
                        <a:rPr lang="en-US" sz="1400" b="0" i="0" u="none" strike="noStrike" dirty="0">
                          <a:solidFill>
                            <a:srgbClr val="000000"/>
                          </a:solidFill>
                          <a:latin typeface="Calibri"/>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latin typeface="Calibri"/>
                        </a:rPr>
                        <a:t>Other optional 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variable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variable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If Using New Public Frame </a:t>
            </a:r>
            <a:endParaRPr lang="en-US" sz="2400" dirty="0"/>
          </a:p>
        </p:txBody>
      </p:sp>
      <p:sp>
        <p:nvSpPr>
          <p:cNvPr id="3" name="Content Placeholder 2"/>
          <p:cNvSpPr>
            <a:spLocks noGrp="1"/>
          </p:cNvSpPr>
          <p:nvPr>
            <p:ph idx="1"/>
          </p:nvPr>
        </p:nvSpPr>
        <p:spPr>
          <a:xfrm>
            <a:off x="533400" y="1257300"/>
            <a:ext cx="7770813" cy="5029200"/>
          </a:xfrm>
        </p:spPr>
        <p:txBody>
          <a:bodyPr>
            <a:normAutofit fontScale="92500"/>
          </a:bodyPr>
          <a:lstStyle/>
          <a:p>
            <a:pPr marL="342900" lvl="1" indent="-342900">
              <a:spcBef>
                <a:spcPts val="400"/>
              </a:spcBef>
              <a:spcAft>
                <a:spcPts val="400"/>
              </a:spcAft>
              <a:buFont typeface="Arial" pitchFamily="34" charset="0"/>
              <a:buChar char="•"/>
            </a:pPr>
            <a:r>
              <a:rPr lang="en-US" sz="2400" b="1" dirty="0" smtClean="0">
                <a:solidFill>
                  <a:schemeClr val="tx1"/>
                </a:solidFill>
              </a:rPr>
              <a:t>Fixed-size info contents:</a:t>
            </a:r>
          </a:p>
          <a:p>
            <a:pPr marL="627063" lvl="1">
              <a:spcBef>
                <a:spcPts val="400"/>
              </a:spcBef>
              <a:spcAft>
                <a:spcPts val="400"/>
              </a:spcAft>
              <a:buFont typeface="Wingdings" pitchFamily="2" charset="2"/>
              <a:buChar char="§"/>
            </a:pPr>
            <a:r>
              <a:rPr lang="en-US" dirty="0" smtClean="0">
                <a:solidFill>
                  <a:schemeClr val="tx1"/>
                </a:solidFill>
              </a:rPr>
              <a:t>Mandatory info: encoded as Information Field;</a:t>
            </a:r>
          </a:p>
          <a:p>
            <a:pPr marL="627063" lvl="1">
              <a:spcBef>
                <a:spcPts val="400"/>
              </a:spcBef>
              <a:spcAft>
                <a:spcPts val="400"/>
              </a:spcAft>
              <a:buFont typeface="Wingdings" pitchFamily="2" charset="2"/>
              <a:buChar char="§"/>
            </a:pPr>
            <a:r>
              <a:rPr lang="en-US" dirty="0" smtClean="0">
                <a:solidFill>
                  <a:schemeClr val="tx1"/>
                </a:solidFill>
              </a:rPr>
              <a:t>Optional info:  encoded as Information Field plus a Presence Indicator;</a:t>
            </a:r>
          </a:p>
          <a:p>
            <a:pPr marL="342900" lvl="1" indent="-342900">
              <a:spcBef>
                <a:spcPts val="400"/>
              </a:spcBef>
              <a:spcAft>
                <a:spcPts val="400"/>
              </a:spcAft>
              <a:buFont typeface="Arial" pitchFamily="34" charset="0"/>
              <a:buChar char="•"/>
            </a:pPr>
            <a:r>
              <a:rPr lang="en-US" sz="2400" b="1" dirty="0" smtClean="0">
                <a:solidFill>
                  <a:schemeClr val="tx1"/>
                </a:solidFill>
              </a:rPr>
              <a:t>Variable-size info: encoded as Information Element (IE)</a:t>
            </a:r>
          </a:p>
          <a:p>
            <a:pPr marL="627063" lvl="2" indent="-285750">
              <a:spcBef>
                <a:spcPts val="400"/>
              </a:spcBef>
              <a:spcAft>
                <a:spcPts val="400"/>
              </a:spcAft>
              <a:buFont typeface="Wingdings" pitchFamily="2" charset="2"/>
              <a:buChar char="§"/>
            </a:pPr>
            <a:r>
              <a:rPr lang="en-US" sz="2200" dirty="0" smtClean="0">
                <a:solidFill>
                  <a:schemeClr val="tx1"/>
                </a:solidFill>
              </a:rPr>
              <a:t> </a:t>
            </a:r>
            <a:r>
              <a:rPr lang="en-US" sz="2000" dirty="0" smtClean="0">
                <a:solidFill>
                  <a:schemeClr val="tx1"/>
                </a:solidFill>
              </a:rPr>
              <a:t>consisting of Element ID, Length, and Info Body.</a:t>
            </a:r>
          </a:p>
          <a:p>
            <a:pPr marL="227013">
              <a:spcBef>
                <a:spcPts val="400"/>
              </a:spcBef>
              <a:spcAft>
                <a:spcPts val="400"/>
              </a:spcAft>
              <a:buFont typeface="Arial" pitchFamily="34" charset="0"/>
              <a:buChar char="•"/>
            </a:pPr>
            <a:r>
              <a:rPr lang="en-GB" dirty="0" smtClean="0">
                <a:solidFill>
                  <a:schemeClr val="tx1"/>
                </a:solidFill>
              </a:rPr>
              <a:t>The basic order of info contents in the FD frame body</a:t>
            </a:r>
          </a:p>
          <a:p>
            <a:pPr marL="682625" lvl="2" indent="-341313">
              <a:spcBef>
                <a:spcPts val="600"/>
              </a:spcBef>
              <a:spcAft>
                <a:spcPts val="600"/>
              </a:spcAft>
              <a:buFont typeface="Wingdings" pitchFamily="2" charset="2"/>
              <a:buChar char="§"/>
            </a:pPr>
            <a:r>
              <a:rPr lang="en-GB" sz="2000" dirty="0" smtClean="0">
                <a:solidFill>
                  <a:schemeClr val="tx1"/>
                </a:solidFill>
              </a:rPr>
              <a:t>Mandatory fixed-sized information fields;</a:t>
            </a:r>
          </a:p>
          <a:p>
            <a:pPr marL="682625" lvl="2" indent="-341313">
              <a:spcBef>
                <a:spcPts val="600"/>
              </a:spcBef>
              <a:spcAft>
                <a:spcPts val="600"/>
              </a:spcAft>
              <a:buFont typeface="Wingdings" pitchFamily="2" charset="2"/>
              <a:buChar char="§"/>
            </a:pPr>
            <a:r>
              <a:rPr lang="en-GB" sz="2000" dirty="0" smtClean="0">
                <a:solidFill>
                  <a:schemeClr val="tx1"/>
                </a:solidFill>
              </a:rPr>
              <a:t>A bitmap field, consisting of  one-bit presence indicator for each fixed-size optional information fields;</a:t>
            </a:r>
          </a:p>
          <a:p>
            <a:pPr marL="682625" lvl="2" indent="-341313">
              <a:spcBef>
                <a:spcPts val="600"/>
              </a:spcBef>
              <a:spcAft>
                <a:spcPts val="600"/>
              </a:spcAft>
              <a:buFont typeface="Wingdings" pitchFamily="2" charset="2"/>
              <a:buChar char="§"/>
            </a:pPr>
            <a:r>
              <a:rPr lang="en-GB" sz="2000" dirty="0" smtClean="0">
                <a:solidFill>
                  <a:schemeClr val="tx1"/>
                </a:solidFill>
              </a:rPr>
              <a:t>Optional fixed-size information fields as indicated by the bitmap field;</a:t>
            </a:r>
          </a:p>
          <a:p>
            <a:pPr marL="682625" lvl="2" indent="-341313">
              <a:spcBef>
                <a:spcPts val="600"/>
              </a:spcBef>
              <a:spcAft>
                <a:spcPts val="600"/>
              </a:spcAft>
              <a:buFont typeface="Wingdings" pitchFamily="2" charset="2"/>
              <a:buChar char="§"/>
            </a:pPr>
            <a:r>
              <a:rPr lang="en-GB" sz="2000" dirty="0" smtClean="0">
                <a:solidFill>
                  <a:schemeClr val="tx1"/>
                </a:solidFill>
              </a:rPr>
              <a:t>Mandatory variable-size IEs;</a:t>
            </a:r>
          </a:p>
          <a:p>
            <a:pPr marL="682625" lvl="2" indent="-341313">
              <a:spcBef>
                <a:spcPts val="600"/>
              </a:spcBef>
              <a:spcAft>
                <a:spcPts val="600"/>
              </a:spcAft>
              <a:buFont typeface="Wingdings" pitchFamily="2" charset="2"/>
              <a:buChar char="§"/>
            </a:pPr>
            <a:r>
              <a:rPr lang="en-GB" sz="2000" dirty="0" smtClean="0">
                <a:solidFill>
                  <a:schemeClr val="tx1"/>
                </a:solidFill>
              </a:rPr>
              <a:t>Optional IEs.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Lei Wang, InterDigital Communications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676400"/>
            <a:ext cx="7772400" cy="4419600"/>
          </a:xfrm>
          <a:ln/>
        </p:spPr>
        <p:txBody>
          <a:bodyPr>
            <a:normAutofit lnSpcReduction="10000"/>
          </a:bodyPr>
          <a:lstStyle/>
          <a:p>
            <a:pPr marL="0" indent="0" algn="just"/>
            <a:r>
              <a:rPr lang="en-US" dirty="0" smtClean="0"/>
              <a:t>This document is intended to facilitate further discussions about the design of the FILS Discovery Frame format, through an analysis among the three candidates as agreed in 802.11ai 2012-May meeting, including: modified 802.11ah short beacon, modified Measurement Pilot (MP) frame, and new public action frame.</a:t>
            </a:r>
          </a:p>
          <a:p>
            <a:pPr marL="0" indent="0" algn="just"/>
            <a:endParaRPr lang="en-US" dirty="0" smtClean="0"/>
          </a:p>
          <a:p>
            <a:pPr marL="0" indent="0" algn="just"/>
            <a:r>
              <a:rPr lang="en-US" dirty="0" smtClean="0"/>
              <a:t>This is a follow-up contribution with regarding to 802.11ai passive scanning enhancements as discussed in  the contributions, 12/0406r5 and 12/0669r1. It provides further details for a feature that has been accepted to 802.11ai SFD.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71500"/>
          </a:xfrm>
        </p:spPr>
        <p:txBody>
          <a:bodyPr/>
          <a:lstStyle/>
          <a:p>
            <a:pPr lvl="0"/>
            <a:r>
              <a:rPr lang="en-US" sz="2400" dirty="0" smtClean="0"/>
              <a:t>If Using New Public Action Frame – </a:t>
            </a:r>
            <a:r>
              <a:rPr lang="en-US" sz="2400" dirty="0" err="1" smtClean="0"/>
              <a:t>Con’t</a:t>
            </a:r>
            <a:endParaRPr lang="en-US" sz="2400" dirty="0"/>
          </a:p>
        </p:txBody>
      </p:sp>
      <p:sp>
        <p:nvSpPr>
          <p:cNvPr id="3" name="Content Placeholder 2"/>
          <p:cNvSpPr>
            <a:spLocks noGrp="1"/>
          </p:cNvSpPr>
          <p:nvPr>
            <p:ph idx="1"/>
          </p:nvPr>
        </p:nvSpPr>
        <p:spPr>
          <a:xfrm>
            <a:off x="571500" y="1257300"/>
            <a:ext cx="7770813" cy="533400"/>
          </a:xfrm>
        </p:spPr>
        <p:txBody>
          <a:bodyPr>
            <a:normAutofit/>
          </a:bodyPr>
          <a:lstStyle/>
          <a:p>
            <a:pPr>
              <a:spcBef>
                <a:spcPts val="400"/>
              </a:spcBef>
              <a:spcAft>
                <a:spcPts val="400"/>
              </a:spcAft>
            </a:pPr>
            <a:r>
              <a:rPr lang="en-GB" sz="2000" dirty="0" smtClean="0">
                <a:solidFill>
                  <a:schemeClr val="tx1"/>
                </a:solidFill>
              </a:rPr>
              <a:t>FILS Discovery Frame Format as a New Public Action Frame: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graphicFrame>
        <p:nvGraphicFramePr>
          <p:cNvPr id="56321" name="Object 1"/>
          <p:cNvGraphicFramePr>
            <a:graphicFrameLocks noChangeAspect="1"/>
          </p:cNvGraphicFramePr>
          <p:nvPr/>
        </p:nvGraphicFramePr>
        <p:xfrm>
          <a:off x="419100" y="1638299"/>
          <a:ext cx="7467600" cy="4755229"/>
        </p:xfrm>
        <a:graphic>
          <a:graphicData uri="http://schemas.openxmlformats.org/presentationml/2006/ole">
            <p:oleObj spid="_x0000_s56321" name="Visio" r:id="rId3" imgW="5864040" imgH="4230000" progId="Visio.Drawing.11">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495300"/>
          </a:xfrm>
        </p:spPr>
        <p:txBody>
          <a:bodyPr/>
          <a:lstStyle/>
          <a:p>
            <a:pPr lvl="0"/>
            <a:r>
              <a:rPr lang="en-US" sz="2400" dirty="0" smtClean="0"/>
              <a:t>If Using New Public Action Frame – </a:t>
            </a:r>
            <a:r>
              <a:rPr lang="en-US" sz="2400" dirty="0" err="1" smtClean="0"/>
              <a:t>con’t</a:t>
            </a:r>
            <a:endParaRPr lang="en-US" sz="2400" dirty="0"/>
          </a:p>
        </p:txBody>
      </p:sp>
      <p:sp>
        <p:nvSpPr>
          <p:cNvPr id="3" name="Content Placeholder 2"/>
          <p:cNvSpPr>
            <a:spLocks noGrp="1"/>
          </p:cNvSpPr>
          <p:nvPr>
            <p:ph idx="1"/>
          </p:nvPr>
        </p:nvSpPr>
        <p:spPr>
          <a:xfrm>
            <a:off x="495300" y="1219200"/>
            <a:ext cx="7770813" cy="457200"/>
          </a:xfrm>
        </p:spPr>
        <p:txBody>
          <a:bodyPr>
            <a:normAutofit/>
          </a:bodyPr>
          <a:lstStyle/>
          <a:p>
            <a:pPr>
              <a:spcBef>
                <a:spcPts val="400"/>
              </a:spcBef>
              <a:spcAft>
                <a:spcPts val="400"/>
              </a:spcAft>
            </a:pPr>
            <a:r>
              <a:rPr lang="en-GB" sz="1600" dirty="0" smtClean="0">
                <a:solidFill>
                  <a:schemeClr val="tx1"/>
                </a:solidFill>
              </a:rPr>
              <a:t>Summary of Encoding Scheme and Encoded Size for FILS Discovery Frame Contents: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graphicFrame>
        <p:nvGraphicFramePr>
          <p:cNvPr id="7" name="Table 6"/>
          <p:cNvGraphicFramePr>
            <a:graphicFrameLocks noGrp="1"/>
          </p:cNvGraphicFramePr>
          <p:nvPr/>
        </p:nvGraphicFramePr>
        <p:xfrm>
          <a:off x="571500" y="1600200"/>
          <a:ext cx="8001000" cy="4800592"/>
        </p:xfrm>
        <a:graphic>
          <a:graphicData uri="http://schemas.openxmlformats.org/drawingml/2006/table">
            <a:tbl>
              <a:tblPr/>
              <a:tblGrid>
                <a:gridCol w="579897"/>
                <a:gridCol w="2104083"/>
                <a:gridCol w="1191138"/>
                <a:gridCol w="1163710"/>
                <a:gridCol w="1943436"/>
                <a:gridCol w="1018736"/>
              </a:tblGrid>
              <a:tr h="556976">
                <a:tc>
                  <a:txBody>
                    <a:bodyPr/>
                    <a:lstStyle/>
                    <a:p>
                      <a:pPr algn="ctr" fontAlgn="ctr"/>
                      <a:r>
                        <a:rPr lang="en-US" sz="1400" b="1" i="0" u="none" strike="noStrike" dirty="0">
                          <a:solidFill>
                            <a:srgbClr val="000000"/>
                          </a:solidFill>
                          <a:latin typeface="Calibri"/>
                        </a:rPr>
                        <a:t>Index</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400" b="1" i="0" u="none" strike="noStrike" dirty="0">
                          <a:solidFill>
                            <a:srgbClr val="000000"/>
                          </a:solidFill>
                          <a:latin typeface="Calibri"/>
                        </a:rPr>
                        <a:t>Information</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400" b="1" i="0" u="none" strike="noStrike" dirty="0">
                          <a:solidFill>
                            <a:srgbClr val="000000"/>
                          </a:solidFill>
                          <a:latin typeface="Calibri"/>
                        </a:rPr>
                        <a:t>Info size (bytes)</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400" b="1" i="0" u="none" strike="noStrike" dirty="0">
                          <a:solidFill>
                            <a:srgbClr val="000000"/>
                          </a:solidFill>
                          <a:latin typeface="Calibri"/>
                        </a:rPr>
                        <a:t>mandatory/ optional</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400" b="1" i="0" u="none" strike="noStrike">
                          <a:solidFill>
                            <a:srgbClr val="000000"/>
                          </a:solidFill>
                          <a:latin typeface="Calibri"/>
                        </a:rPr>
                        <a:t>encoding scheme</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400" b="1" i="0" u="none" strike="noStrike">
                          <a:solidFill>
                            <a:srgbClr val="000000"/>
                          </a:solidFill>
                          <a:latin typeface="Calibri"/>
                        </a:rPr>
                        <a:t>encoded size</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65226">
                <a:tc>
                  <a:txBody>
                    <a:bodyPr/>
                    <a:lstStyle/>
                    <a:p>
                      <a:pPr algn="ctr" fontAlgn="ctr"/>
                      <a:r>
                        <a:rPr lang="en-US" sz="1400" b="0" i="0" u="none" strike="noStrike">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conpressed SSID</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4</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latin typeface="Calibri"/>
                        </a:rPr>
                        <a:t>mandatory</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info field</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4</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2</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 Short Timestamp</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4</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info field + 1-bit indicator</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4</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3</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Condensed Country string</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mandatory</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info field</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4</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operation class</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mandatory</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info field</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5</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latin typeface="Calibri"/>
                        </a:rPr>
                        <a:t>operation channel</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mandatory</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info field</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6</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power constraints</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info field + 1-bit indicator</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7</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time of next full beacon</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mandatory</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IE</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8</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Access network options</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info field + 1-bit indicator</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9</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FILS Discovery (FD) Interval</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info field + 1-bit indicator</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10</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Capability</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info field + 1-bit indicator</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2</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11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PHY Info (PHY dependent)</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variable (n)</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IE</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2+n</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12</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Security info</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4</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info field + 1-bit indicator</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4</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13</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BSS load Info</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info field + 1-bit indicator</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14</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Neighbor AP info</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Variable (m)</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IE</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2+m</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15</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Other optional IEs</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variable</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optional</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IE</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variable</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226">
                <a:tc>
                  <a:txBody>
                    <a:bodyPr/>
                    <a:lstStyle/>
                    <a:p>
                      <a:pPr algn="ctr" fontAlgn="ctr"/>
                      <a:r>
                        <a:rPr lang="en-US" sz="1400" b="0" i="0" u="none" strike="noStrike">
                          <a:solidFill>
                            <a:srgbClr val="000000"/>
                          </a:solidFill>
                          <a:latin typeface="Calibri"/>
                        </a:rPr>
                        <a:t>16</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indicition bitmap</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mandatory</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a:t>
                      </a:r>
                    </a:p>
                  </a:txBody>
                  <a:tcPr marL="8965" marR="8965" marT="8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762000"/>
          </a:xfrm>
        </p:spPr>
        <p:txBody>
          <a:bodyPr/>
          <a:lstStyle/>
          <a:p>
            <a:pPr lvl="0"/>
            <a:r>
              <a:rPr lang="en-US" sz="2400" dirty="0" smtClean="0"/>
              <a:t>Modified MP Frame vs. New Public Action Frame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
        <p:nvSpPr>
          <p:cNvPr id="8" name="Content Placeholder 2"/>
          <p:cNvSpPr>
            <a:spLocks noGrp="1"/>
          </p:cNvSpPr>
          <p:nvPr>
            <p:ph idx="1"/>
          </p:nvPr>
        </p:nvSpPr>
        <p:spPr>
          <a:xfrm>
            <a:off x="533400" y="1485900"/>
            <a:ext cx="7770813" cy="1828800"/>
          </a:xfrm>
        </p:spPr>
        <p:txBody>
          <a:bodyPr>
            <a:normAutofit/>
          </a:bodyPr>
          <a:lstStyle/>
          <a:p>
            <a:pPr>
              <a:spcBef>
                <a:spcPts val="400"/>
              </a:spcBef>
              <a:spcAft>
                <a:spcPts val="400"/>
              </a:spcAft>
              <a:buFont typeface="Arial" pitchFamily="34" charset="0"/>
              <a:buChar char="•"/>
            </a:pPr>
            <a:r>
              <a:rPr lang="en-US" sz="2000" dirty="0" smtClean="0">
                <a:solidFill>
                  <a:schemeClr val="tx1"/>
                </a:solidFill>
              </a:rPr>
              <a:t>The main differences are:</a:t>
            </a:r>
          </a:p>
          <a:p>
            <a:pPr marL="573088" lvl="1" indent="-231775">
              <a:spcBef>
                <a:spcPts val="300"/>
              </a:spcBef>
              <a:spcAft>
                <a:spcPts val="300"/>
              </a:spcAft>
              <a:buFont typeface="Wingdings" pitchFamily="2" charset="2"/>
              <a:buChar char="§"/>
            </a:pPr>
            <a:r>
              <a:rPr lang="en-US" sz="1800" dirty="0" smtClean="0">
                <a:solidFill>
                  <a:schemeClr val="tx1"/>
                </a:solidFill>
              </a:rPr>
              <a:t>How to encode New mandatory fixed-size info</a:t>
            </a:r>
          </a:p>
          <a:p>
            <a:pPr marL="914400" lvl="2" indent="-341313">
              <a:spcBef>
                <a:spcPts val="300"/>
              </a:spcBef>
              <a:spcAft>
                <a:spcPts val="300"/>
              </a:spcAft>
              <a:buFont typeface="Wingdings" pitchFamily="2" charset="2"/>
              <a:buChar char="Ø"/>
            </a:pPr>
            <a:r>
              <a:rPr lang="en-US" dirty="0" smtClean="0">
                <a:solidFill>
                  <a:schemeClr val="tx1"/>
                </a:solidFill>
              </a:rPr>
              <a:t>Info fields vs. </a:t>
            </a:r>
            <a:r>
              <a:rPr lang="en-US" dirty="0" err="1" smtClean="0">
                <a:solidFill>
                  <a:schemeClr val="tx1"/>
                </a:solidFill>
              </a:rPr>
              <a:t>subelements</a:t>
            </a:r>
            <a:endParaRPr lang="en-US" dirty="0" smtClean="0">
              <a:solidFill>
                <a:schemeClr val="tx1"/>
              </a:solidFill>
            </a:endParaRPr>
          </a:p>
          <a:p>
            <a:pPr marL="573088" lvl="1" indent="-231775">
              <a:spcBef>
                <a:spcPts val="300"/>
              </a:spcBef>
              <a:spcAft>
                <a:spcPts val="300"/>
              </a:spcAft>
              <a:buFont typeface="Wingdings" pitchFamily="2" charset="2"/>
              <a:buChar char="§"/>
            </a:pPr>
            <a:r>
              <a:rPr lang="en-US" sz="1800" dirty="0" smtClean="0">
                <a:solidFill>
                  <a:schemeClr val="tx1"/>
                </a:solidFill>
              </a:rPr>
              <a:t>How to encode New optional fixed-size info</a:t>
            </a:r>
          </a:p>
          <a:p>
            <a:pPr marL="860425" lvl="2" indent="-287338">
              <a:spcBef>
                <a:spcPts val="300"/>
              </a:spcBef>
              <a:spcAft>
                <a:spcPts val="300"/>
              </a:spcAft>
              <a:buFont typeface="Wingdings" pitchFamily="2" charset="2"/>
              <a:buChar char="Ø"/>
            </a:pPr>
            <a:r>
              <a:rPr lang="en-US" dirty="0" smtClean="0">
                <a:solidFill>
                  <a:schemeClr val="tx1"/>
                </a:solidFill>
              </a:rPr>
              <a:t>indication bitmap + info fields vs.  </a:t>
            </a:r>
            <a:r>
              <a:rPr lang="en-US" dirty="0" err="1" smtClean="0">
                <a:solidFill>
                  <a:schemeClr val="tx1"/>
                </a:solidFill>
              </a:rPr>
              <a:t>subelements</a:t>
            </a:r>
            <a:endParaRPr lang="en-US" dirty="0" smtClean="0">
              <a:solidFill>
                <a:schemeClr val="tx1"/>
              </a:solidFill>
            </a:endParaRPr>
          </a:p>
        </p:txBody>
      </p:sp>
      <p:graphicFrame>
        <p:nvGraphicFramePr>
          <p:cNvPr id="9" name="Table 8"/>
          <p:cNvGraphicFramePr>
            <a:graphicFrameLocks noGrp="1"/>
          </p:cNvGraphicFramePr>
          <p:nvPr/>
        </p:nvGraphicFramePr>
        <p:xfrm>
          <a:off x="723900" y="3467100"/>
          <a:ext cx="7734299" cy="2876550"/>
        </p:xfrm>
        <a:graphic>
          <a:graphicData uri="http://schemas.openxmlformats.org/drawingml/2006/table">
            <a:tbl>
              <a:tblPr/>
              <a:tblGrid>
                <a:gridCol w="2116880"/>
                <a:gridCol w="1135310"/>
                <a:gridCol w="1135310"/>
                <a:gridCol w="3346799"/>
              </a:tblGrid>
              <a:tr h="475463">
                <a:tc rowSpan="2">
                  <a:txBody>
                    <a:bodyPr/>
                    <a:lstStyle/>
                    <a:p>
                      <a:pPr algn="ctr" fontAlgn="ctr"/>
                      <a:r>
                        <a:rPr lang="en-US" sz="1400" b="1" i="0" u="none" strike="noStrike" dirty="0">
                          <a:solidFill>
                            <a:srgbClr val="000000"/>
                          </a:solidFill>
                          <a:latin typeface="Calibri"/>
                        </a:rPr>
                        <a:t>Typical Use Case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2">
                  <a:txBody>
                    <a:bodyPr/>
                    <a:lstStyle/>
                    <a:p>
                      <a:pPr algn="ctr" fontAlgn="ctr"/>
                      <a:r>
                        <a:rPr lang="en-US" sz="1400" b="1" i="0" u="none" strike="noStrike">
                          <a:solidFill>
                            <a:srgbClr val="000000"/>
                          </a:solidFill>
                          <a:latin typeface="Calibri"/>
                        </a:rPr>
                        <a:t>Public Action Frame Body Size (bytes)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rowSpan="2">
                  <a:txBody>
                    <a:bodyPr/>
                    <a:lstStyle/>
                    <a:p>
                      <a:pPr algn="ctr" fontAlgn="ctr"/>
                      <a:r>
                        <a:rPr lang="en-US" sz="1400" b="1" i="0" u="none" strike="noStrike">
                          <a:solidFill>
                            <a:srgbClr val="000000"/>
                          </a:solidFill>
                          <a:latin typeface="Calibri"/>
                        </a:rPr>
                        <a:t>notes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499236">
                <a:tc vMerge="1">
                  <a:txBody>
                    <a:bodyPr/>
                    <a:lstStyle/>
                    <a:p>
                      <a:endParaRPr lang="en-US"/>
                    </a:p>
                  </a:txBody>
                  <a:tcPr/>
                </a:tc>
                <a:tc>
                  <a:txBody>
                    <a:bodyPr/>
                    <a:lstStyle/>
                    <a:p>
                      <a:pPr algn="ctr" fontAlgn="ctr"/>
                      <a:r>
                        <a:rPr lang="en-US" sz="1400" b="1" i="0" u="none" strike="noStrike" dirty="0">
                          <a:solidFill>
                            <a:srgbClr val="000000"/>
                          </a:solidFill>
                          <a:latin typeface="Calibri"/>
                        </a:rPr>
                        <a:t>Modified MP frame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400" b="1" i="0" u="none" strike="noStrike" dirty="0">
                          <a:solidFill>
                            <a:srgbClr val="000000"/>
                          </a:solidFill>
                          <a:latin typeface="Calibri"/>
                        </a:rPr>
                        <a:t>new public action frame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r>
              <a:tr h="237731">
                <a:tc>
                  <a:txBody>
                    <a:bodyPr/>
                    <a:lstStyle/>
                    <a:p>
                      <a:pPr algn="l" fontAlgn="ctr"/>
                      <a:r>
                        <a:rPr lang="en-US" sz="1400" b="0" i="0" u="none" strike="noStrike">
                          <a:solidFill>
                            <a:srgbClr val="000000"/>
                          </a:solidFill>
                          <a:latin typeface="Calibri"/>
                        </a:rPr>
                        <a:t>advertise AP presence only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mandatory info only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5463">
                <a:tc>
                  <a:txBody>
                    <a:bodyPr/>
                    <a:lstStyle/>
                    <a:p>
                      <a:pPr algn="l" fontAlgn="ctr"/>
                      <a:r>
                        <a:rPr lang="en-US" sz="1400" b="0" i="0" u="none" strike="noStrike">
                          <a:solidFill>
                            <a:srgbClr val="000000"/>
                          </a:solidFill>
                          <a:latin typeface="Calibri"/>
                        </a:rPr>
                        <a:t>adv. AP + enable STA to 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28+n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19+n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latin typeface="Calibri"/>
                        </a:rPr>
                        <a:t>mandatory Info plus shor timestamp, capability power constraings, and PHY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5463">
                <a:tc>
                  <a:txBody>
                    <a:bodyPr/>
                    <a:lstStyle/>
                    <a:p>
                      <a:pPr algn="l" fontAlgn="ctr"/>
                      <a:r>
                        <a:rPr lang="en-US" sz="1400" b="0" i="0" u="none" strike="noStrike">
                          <a:solidFill>
                            <a:srgbClr val="000000"/>
                          </a:solidFill>
                          <a:latin typeface="Calibri"/>
                        </a:rPr>
                        <a:t>adv. AP + AP/network discovery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latin typeface="Calibri"/>
                        </a:rPr>
                        <a:t>mandatory info plus ANO, BSS load, capability, Security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731">
                <a:tc>
                  <a:txBody>
                    <a:bodyPr/>
                    <a:lstStyle/>
                    <a:p>
                      <a:pPr algn="l" fontAlgn="ctr"/>
                      <a:r>
                        <a:rPr lang="en-US" sz="1400" b="0" i="0" u="none" strike="noStrike">
                          <a:solidFill>
                            <a:srgbClr val="000000"/>
                          </a:solidFill>
                          <a:latin typeface="Calibri"/>
                        </a:rPr>
                        <a:t>adv. AP + neighbor AP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15+m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12+m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latin typeface="Calibri"/>
                        </a:rPr>
                        <a:t>mandatory info plus </a:t>
                      </a:r>
                      <a:r>
                        <a:rPr lang="en-US" sz="1400" b="0" i="0" u="none" strike="noStrike" dirty="0" smtClean="0">
                          <a:solidFill>
                            <a:srgbClr val="000000"/>
                          </a:solidFill>
                          <a:latin typeface="Calibri"/>
                        </a:rPr>
                        <a:t>neighbor </a:t>
                      </a:r>
                      <a:r>
                        <a:rPr lang="en-US" sz="1400" b="0" i="0" u="none" strike="noStrike" dirty="0">
                          <a:solidFill>
                            <a:srgbClr val="000000"/>
                          </a:solidFill>
                          <a:latin typeface="Calibri"/>
                        </a:rPr>
                        <a:t>AP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5463">
                <a:tc>
                  <a:txBody>
                    <a:bodyPr/>
                    <a:lstStyle/>
                    <a:p>
                      <a:pPr algn="l" fontAlgn="ctr"/>
                      <a:r>
                        <a:rPr lang="en-US" sz="1400" b="0" i="0" u="none" strike="noStrike">
                          <a:solidFill>
                            <a:srgbClr val="000000"/>
                          </a:solidFill>
                          <a:latin typeface="Calibri"/>
                        </a:rPr>
                        <a:t>enough info to initiate association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43+m+n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24+m+n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latin typeface="Calibri"/>
                        </a:rPr>
                        <a:t>all, except no other optional </a:t>
                      </a:r>
                      <a:r>
                        <a:rPr lang="en-US" sz="1400" b="0" i="0" u="none" strike="noStrike" dirty="0" smtClean="0">
                          <a:solidFill>
                            <a:srgbClr val="000000"/>
                          </a:solidFill>
                          <a:latin typeface="Calibri"/>
                        </a:rPr>
                        <a:t>IEs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Discussions about FILS Discovery Frame Format</a:t>
            </a:r>
            <a:endParaRPr lang="en-US" sz="2400" dirty="0"/>
          </a:p>
        </p:txBody>
      </p:sp>
      <p:sp>
        <p:nvSpPr>
          <p:cNvPr id="3" name="Content Placeholder 2"/>
          <p:cNvSpPr>
            <a:spLocks noGrp="1"/>
          </p:cNvSpPr>
          <p:nvPr>
            <p:ph idx="1"/>
          </p:nvPr>
        </p:nvSpPr>
        <p:spPr>
          <a:xfrm>
            <a:off x="533400" y="1257300"/>
            <a:ext cx="8077200" cy="5143500"/>
          </a:xfrm>
        </p:spPr>
        <p:txBody>
          <a:bodyPr>
            <a:normAutofit fontScale="92500" lnSpcReduction="20000"/>
          </a:bodyPr>
          <a:lstStyle/>
          <a:p>
            <a:pPr>
              <a:spcBef>
                <a:spcPts val="400"/>
              </a:spcBef>
              <a:spcAft>
                <a:spcPts val="400"/>
              </a:spcAft>
              <a:buFont typeface="Arial" pitchFamily="34" charset="0"/>
              <a:buChar char="•"/>
            </a:pPr>
            <a:r>
              <a:rPr lang="en-GB" dirty="0" smtClean="0">
                <a:solidFill>
                  <a:schemeClr val="tx1"/>
                </a:solidFill>
              </a:rPr>
              <a:t>Modified MP frame vs. New public action frame</a:t>
            </a:r>
          </a:p>
          <a:p>
            <a:pPr marL="682625" lvl="1" indent="-341313">
              <a:spcBef>
                <a:spcPts val="400"/>
              </a:spcBef>
              <a:spcAft>
                <a:spcPts val="400"/>
              </a:spcAft>
              <a:buFont typeface="Wingdings" pitchFamily="2" charset="2"/>
              <a:buChar char="§"/>
            </a:pPr>
            <a:r>
              <a:rPr lang="en-GB" dirty="0" smtClean="0">
                <a:solidFill>
                  <a:schemeClr val="tx1"/>
                </a:solidFill>
              </a:rPr>
              <a:t>The new public action frame format provides more efficient encoding than the Modified MP frame format, for carrying the same information contents;</a:t>
            </a:r>
          </a:p>
          <a:p>
            <a:pPr marL="682625" lvl="1" indent="-341313">
              <a:spcBef>
                <a:spcPts val="400"/>
              </a:spcBef>
              <a:spcAft>
                <a:spcPts val="400"/>
              </a:spcAft>
              <a:buFont typeface="Wingdings" pitchFamily="2" charset="2"/>
              <a:buChar char="§"/>
            </a:pPr>
            <a:r>
              <a:rPr lang="en-GB" dirty="0" smtClean="0">
                <a:solidFill>
                  <a:schemeClr val="tx1"/>
                </a:solidFill>
              </a:rPr>
              <a:t>The encoding efficiency differences between the new public action frame and the modified MP frame highly depend on what new information contents to be carried,  particularly, the fixed-size information items, comparing to the current MP frame contents; </a:t>
            </a:r>
          </a:p>
          <a:p>
            <a:pPr marL="682625" lvl="1" indent="-341313">
              <a:spcBef>
                <a:spcPts val="400"/>
              </a:spcBef>
              <a:spcAft>
                <a:spcPts val="400"/>
              </a:spcAft>
              <a:buFont typeface="Wingdings" pitchFamily="2" charset="2"/>
              <a:buChar char="§"/>
            </a:pPr>
            <a:r>
              <a:rPr lang="en-GB" dirty="0" smtClean="0">
                <a:solidFill>
                  <a:schemeClr val="tx1"/>
                </a:solidFill>
              </a:rPr>
              <a:t>In the example used in this contribution, the differences vary from 3 bytes to 19 bytes, or up to 61% of the frame body size.</a:t>
            </a:r>
          </a:p>
          <a:p>
            <a:pPr>
              <a:spcBef>
                <a:spcPts val="400"/>
              </a:spcBef>
              <a:spcAft>
                <a:spcPts val="400"/>
              </a:spcAft>
              <a:buFont typeface="Wingdings"/>
              <a:buChar char="à"/>
            </a:pPr>
            <a:r>
              <a:rPr lang="en-GB" dirty="0" smtClean="0">
                <a:solidFill>
                  <a:schemeClr val="tx1"/>
                </a:solidFill>
                <a:sym typeface="Wingdings" pitchFamily="2" charset="2"/>
              </a:rPr>
              <a:t>Recommendations:</a:t>
            </a:r>
          </a:p>
          <a:p>
            <a:pPr marL="736600" indent="-504825">
              <a:spcBef>
                <a:spcPts val="400"/>
              </a:spcBef>
              <a:spcAft>
                <a:spcPts val="400"/>
              </a:spcAft>
              <a:buFont typeface="+mj-lt"/>
              <a:buAutoNum type="arabicParenR"/>
              <a:tabLst>
                <a:tab pos="736600" algn="l"/>
              </a:tabLst>
            </a:pPr>
            <a:r>
              <a:rPr lang="en-GB" dirty="0" smtClean="0">
                <a:solidFill>
                  <a:schemeClr val="tx1"/>
                </a:solidFill>
              </a:rPr>
              <a:t>Address the issue of FILS Discovery frame contents first, then address the issue of FILS Discovery frame format;</a:t>
            </a:r>
          </a:p>
          <a:p>
            <a:pPr marL="736600" indent="-504825">
              <a:spcBef>
                <a:spcPts val="400"/>
              </a:spcBef>
              <a:spcAft>
                <a:spcPts val="400"/>
              </a:spcAft>
              <a:buFont typeface="+mj-lt"/>
              <a:buAutoNum type="arabicParenR"/>
              <a:tabLst>
                <a:tab pos="736600" algn="l"/>
              </a:tabLst>
            </a:pPr>
            <a:r>
              <a:rPr lang="en-GB" dirty="0" smtClean="0">
                <a:solidFill>
                  <a:schemeClr val="tx1"/>
                </a:solidFill>
              </a:rPr>
              <a:t>Narrow down the FILS Discovery frame format to one choice, either a modified MP frame or a new public action frame, based on encoding efficiency with the agreed FILS  Discovery frame contents.</a:t>
            </a:r>
          </a:p>
          <a:p>
            <a:pPr>
              <a:spcBef>
                <a:spcPts val="400"/>
              </a:spcBef>
              <a:spcAft>
                <a:spcPts val="400"/>
              </a:spcAft>
              <a:buFont typeface="Arial" pitchFamily="34" charset="0"/>
              <a:buChar char="•"/>
            </a:pPr>
            <a:endParaRPr lang="en-GB"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Discussions about FILS Discovery Frame Format – </a:t>
            </a:r>
            <a:r>
              <a:rPr lang="en-US" sz="2400" dirty="0" err="1" smtClean="0"/>
              <a:t>Con’t</a:t>
            </a:r>
            <a:endParaRPr lang="en-US" sz="2400" dirty="0"/>
          </a:p>
        </p:txBody>
      </p:sp>
      <p:sp>
        <p:nvSpPr>
          <p:cNvPr id="3" name="Content Placeholder 2"/>
          <p:cNvSpPr>
            <a:spLocks noGrp="1"/>
          </p:cNvSpPr>
          <p:nvPr>
            <p:ph idx="1"/>
          </p:nvPr>
        </p:nvSpPr>
        <p:spPr>
          <a:xfrm>
            <a:off x="533400" y="1257300"/>
            <a:ext cx="8267700" cy="5143500"/>
          </a:xfrm>
        </p:spPr>
        <p:txBody>
          <a:bodyPr>
            <a:normAutofit fontScale="92500" lnSpcReduction="20000"/>
          </a:bodyPr>
          <a:lstStyle/>
          <a:p>
            <a:pPr>
              <a:spcBef>
                <a:spcPts val="400"/>
              </a:spcBef>
              <a:spcAft>
                <a:spcPts val="400"/>
              </a:spcAft>
              <a:buFont typeface="Arial" pitchFamily="34" charset="0"/>
              <a:buChar char="•"/>
            </a:pPr>
            <a:r>
              <a:rPr lang="en-GB" dirty="0" smtClean="0">
                <a:solidFill>
                  <a:schemeClr val="tx1"/>
                </a:solidFill>
              </a:rPr>
              <a:t>MAC framing overhead: MAC header plus FCS</a:t>
            </a:r>
          </a:p>
          <a:p>
            <a:pPr marL="682625" lvl="1" indent="-341313">
              <a:spcBef>
                <a:spcPts val="400"/>
              </a:spcBef>
              <a:spcAft>
                <a:spcPts val="400"/>
              </a:spcAft>
              <a:buFont typeface="Wingdings" pitchFamily="2" charset="2"/>
              <a:buChar char="§"/>
            </a:pPr>
            <a:r>
              <a:rPr lang="en-GB" dirty="0" smtClean="0">
                <a:solidFill>
                  <a:schemeClr val="tx1"/>
                </a:solidFill>
              </a:rPr>
              <a:t>Relatively very large MAC framing overhead, e.g., </a:t>
            </a:r>
          </a:p>
          <a:p>
            <a:pPr marL="968375" lvl="2" indent="-341313">
              <a:spcBef>
                <a:spcPts val="400"/>
              </a:spcBef>
              <a:spcAft>
                <a:spcPts val="400"/>
              </a:spcAft>
              <a:buFont typeface="Wingdings" pitchFamily="2" charset="2"/>
              <a:buChar char="Ø"/>
            </a:pPr>
            <a:r>
              <a:rPr lang="en-GB" dirty="0" smtClean="0">
                <a:solidFill>
                  <a:schemeClr val="tx1"/>
                </a:solidFill>
              </a:rPr>
              <a:t>34 bytes MAC framing overhead for a public action frame, either MP frame or a new public action frame;</a:t>
            </a:r>
          </a:p>
          <a:p>
            <a:pPr marL="968375" lvl="2" indent="-341313">
              <a:spcBef>
                <a:spcPts val="400"/>
              </a:spcBef>
              <a:spcAft>
                <a:spcPts val="400"/>
              </a:spcAft>
              <a:buFont typeface="Wingdings" pitchFamily="2" charset="2"/>
              <a:buChar char="Ø"/>
            </a:pPr>
            <a:r>
              <a:rPr lang="en-GB" dirty="0" smtClean="0">
                <a:solidFill>
                  <a:schemeClr val="tx1"/>
                </a:solidFill>
              </a:rPr>
              <a:t>As shown in previous slides, the size of the FD frame body can be as small as 10 bytes, i.e., more than 75% MAC framing overhead in the MAC frame; </a:t>
            </a:r>
          </a:p>
          <a:p>
            <a:pPr marL="968375" lvl="2" indent="-341313">
              <a:spcBef>
                <a:spcPts val="400"/>
              </a:spcBef>
              <a:spcAft>
                <a:spcPts val="400"/>
              </a:spcAft>
              <a:buFont typeface="Wingdings" pitchFamily="2" charset="2"/>
              <a:buChar char="Ø"/>
            </a:pPr>
            <a:r>
              <a:rPr lang="en-GB" dirty="0" smtClean="0">
                <a:solidFill>
                  <a:schemeClr val="tx1"/>
                </a:solidFill>
              </a:rPr>
              <a:t>Even with enough information in FD frame for STA to initiate association, the size of the FD frame body can still be designed to be under 60 bytes, i.e., still having 33% MAC framing overhead in the MAC frame.</a:t>
            </a:r>
          </a:p>
          <a:p>
            <a:pPr marL="682625" lvl="1" indent="-341313">
              <a:spcBef>
                <a:spcPts val="400"/>
              </a:spcBef>
              <a:spcAft>
                <a:spcPts val="400"/>
              </a:spcAft>
              <a:buFont typeface="Wingdings" pitchFamily="2" charset="2"/>
              <a:buChar char="§"/>
            </a:pPr>
            <a:r>
              <a:rPr lang="en-GB" dirty="0" smtClean="0">
                <a:solidFill>
                  <a:schemeClr val="tx1"/>
                </a:solidFill>
              </a:rPr>
              <a:t>Potential ways to reduce MAC header overhead:</a:t>
            </a:r>
          </a:p>
          <a:p>
            <a:pPr marL="1023938" lvl="2" indent="-396875">
              <a:spcBef>
                <a:spcPts val="400"/>
              </a:spcBef>
              <a:spcAft>
                <a:spcPts val="400"/>
              </a:spcAft>
              <a:buFont typeface="Wingdings" pitchFamily="2" charset="2"/>
              <a:buChar char="Ø"/>
            </a:pPr>
            <a:r>
              <a:rPr lang="en-GB" dirty="0" smtClean="0">
                <a:solidFill>
                  <a:schemeClr val="tx1"/>
                </a:solidFill>
              </a:rPr>
              <a:t>Similar to 802.11ah short beacon design, reduce the address fields from three 6-byte fields to one 6-byte field, i.e., 12bytes reduction;</a:t>
            </a:r>
          </a:p>
          <a:p>
            <a:pPr marL="1023938" lvl="2" indent="-396875">
              <a:spcBef>
                <a:spcPts val="400"/>
              </a:spcBef>
              <a:spcAft>
                <a:spcPts val="400"/>
              </a:spcAft>
              <a:buFont typeface="Wingdings" pitchFamily="2" charset="2"/>
              <a:buChar char="Ø"/>
            </a:pPr>
            <a:r>
              <a:rPr lang="en-GB" dirty="0" smtClean="0">
                <a:solidFill>
                  <a:schemeClr val="tx1"/>
                </a:solidFill>
              </a:rPr>
              <a:t>Define a new MAC management frame subtype, i.e., remove the 2 bytes for Category and Public Action Field;</a:t>
            </a:r>
          </a:p>
          <a:p>
            <a:pPr marL="1023938" lvl="2" indent="-396875">
              <a:spcBef>
                <a:spcPts val="400"/>
              </a:spcBef>
              <a:spcAft>
                <a:spcPts val="400"/>
              </a:spcAft>
              <a:buFont typeface="Wingdings" pitchFamily="2" charset="2"/>
              <a:buChar char="Ø"/>
            </a:pPr>
            <a:r>
              <a:rPr lang="en-GB" dirty="0" smtClean="0">
                <a:solidFill>
                  <a:schemeClr val="tx1"/>
                </a:solidFill>
              </a:rPr>
              <a:t>???</a:t>
            </a:r>
          </a:p>
          <a:p>
            <a:pPr>
              <a:spcBef>
                <a:spcPts val="400"/>
              </a:spcBef>
              <a:spcAft>
                <a:spcPts val="400"/>
              </a:spcAft>
            </a:pPr>
            <a:r>
              <a:rPr lang="en-GB" dirty="0" smtClean="0">
                <a:solidFill>
                  <a:schemeClr val="tx1"/>
                </a:solidFill>
                <a:sym typeface="Wingdings" pitchFamily="2" charset="2"/>
              </a:rPr>
              <a:t> </a:t>
            </a:r>
            <a:r>
              <a:rPr lang="en-GB" dirty="0" smtClean="0">
                <a:solidFill>
                  <a:schemeClr val="tx1"/>
                </a:solidFill>
              </a:rPr>
              <a:t>Question: Should the MAC header overhead reduction be considered in the 11ai FILS Discovery frame format design?</a:t>
            </a:r>
          </a:p>
          <a:p>
            <a:pPr>
              <a:spcBef>
                <a:spcPts val="400"/>
              </a:spcBef>
              <a:spcAft>
                <a:spcPts val="400"/>
              </a:spcAft>
              <a:buFont typeface="Arial" pitchFamily="34" charset="0"/>
              <a:buChar char="•"/>
            </a:pPr>
            <a:endParaRPr lang="en-GB" dirty="0" smtClean="0">
              <a:solidFill>
                <a:schemeClr val="tx1"/>
              </a:solidFill>
            </a:endParaRPr>
          </a:p>
          <a:p>
            <a:pPr>
              <a:spcBef>
                <a:spcPts val="400"/>
              </a:spcBef>
              <a:spcAft>
                <a:spcPts val="400"/>
              </a:spcAft>
              <a:buFont typeface="Arial" pitchFamily="34" charset="0"/>
              <a:buChar char="•"/>
            </a:pPr>
            <a:endParaRPr lang="en-GB"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Straw-Poll-1: Do you agree that the FILS Discovery frame format design should consider the following two options: a modified measurement pilot frame, or a new public action frame, i.e., not to consider the option of modifying 802.11ah short beacon frame?</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Straw-Poll-2: Do you agree that the selection of FILS Discovery frame format between a modified MP frame and a newly designed public action frame should be based on the frame body  encoding efficiency of the FILS Discovery frame for a set of agreed frame contents?</a:t>
            </a:r>
          </a:p>
          <a:p>
            <a:pPr marL="1541463" indent="-339725">
              <a:spcAft>
                <a:spcPts val="600"/>
              </a:spcAft>
              <a:buFont typeface="Arial" pitchFamily="34" charset="0"/>
              <a:buChar char="•"/>
            </a:pP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Straw-Poll-3: Do you think that the MAC header overhead reduction should be considered in the FILS Discovery frame format design?</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Straw-Poll-4: Do you agree that, if using a modified MP frame as FILS Discovery frame, any new content items should be encoded as </a:t>
            </a:r>
            <a:r>
              <a:rPr lang="en-US" sz="2000" dirty="0" err="1" smtClean="0">
                <a:solidFill>
                  <a:schemeClr val="tx1"/>
                </a:solidFill>
              </a:rPr>
              <a:t>subelement</a:t>
            </a:r>
            <a:r>
              <a:rPr lang="en-US" sz="2000" dirty="0" smtClean="0">
                <a:solidFill>
                  <a:schemeClr val="tx1"/>
                </a:solidFill>
              </a:rPr>
              <a:t>?  </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Straw-Poll-5: Do you support that, if using a newly designed public action frame as FILS Discovery frame, an indication bitmap is introduced in the FILS Discovery Frame body to indicate the presences of the fixed-size optional information fields?</a:t>
            </a: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2012</a:t>
            </a:r>
            <a:endParaRPr lang="en-GB" dirty="0"/>
          </a:p>
        </p:txBody>
      </p:sp>
      <p:sp>
        <p:nvSpPr>
          <p:cNvPr id="5" name="Footer Placeholder 4"/>
          <p:cNvSpPr>
            <a:spLocks noGrp="1"/>
          </p:cNvSpPr>
          <p:nvPr>
            <p:ph type="ftr" idx="14"/>
          </p:nvPr>
        </p:nvSpPr>
        <p:spPr>
          <a:xfrm>
            <a:off x="5600700" y="6477000"/>
            <a:ext cx="2941638" cy="179388"/>
          </a:xfrm>
        </p:spPr>
        <p:txBody>
          <a:bodyPr/>
          <a:lstStyle/>
          <a:p>
            <a:r>
              <a:rPr lang="en-GB" dirty="0" smtClean="0"/>
              <a:t>Lei Wang, </a:t>
            </a:r>
            <a:r>
              <a:rPr lang="en-GB" dirty="0" err="1" smtClean="0"/>
              <a:t>InterDigital</a:t>
            </a:r>
            <a:r>
              <a:rPr lang="en-GB" dirty="0" smtClean="0"/>
              <a:t> Communications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7" name="Titel 1"/>
          <p:cNvSpPr txBox="1">
            <a:spLocks/>
          </p:cNvSpPr>
          <p:nvPr/>
        </p:nvSpPr>
        <p:spPr bwMode="auto">
          <a:xfrm>
            <a:off x="6477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3200" b="1" i="0" u="none" strike="noStrike" kern="0" cap="none" spc="0" normalizeH="0" baseline="0" noProof="0" dirty="0" smtClean="0">
                <a:ln>
                  <a:noFill/>
                </a:ln>
                <a:solidFill>
                  <a:srgbClr val="000000"/>
                </a:solidFill>
                <a:effectLst/>
                <a:uLnTx/>
                <a:uFillTx/>
                <a:latin typeface="+mj-lt"/>
                <a:ea typeface="+mj-ea"/>
                <a:cs typeface="+mj-cs"/>
              </a:rPr>
              <a:t>Conformance w/ </a:t>
            </a:r>
            <a:r>
              <a:rPr kumimoji="0" lang="en-US" sz="3200" b="1" i="0" u="none" strike="noStrike" kern="0" cap="none" spc="0" normalizeH="0" baseline="0" noProof="0" dirty="0" err="1" smtClean="0">
                <a:ln>
                  <a:noFill/>
                </a:ln>
                <a:solidFill>
                  <a:srgbClr val="000000"/>
                </a:solidFill>
                <a:effectLst/>
                <a:uLnTx/>
                <a:uFillTx/>
                <a:latin typeface="+mj-lt"/>
                <a:ea typeface="+mj-ea"/>
                <a:cs typeface="+mj-cs"/>
              </a:rPr>
              <a:t>TGai</a:t>
            </a:r>
            <a:r>
              <a:rPr kumimoji="0" lang="en-US" sz="3200" b="1" i="0" u="none" strike="noStrike" kern="0" cap="none" spc="0" normalizeH="0" baseline="0" noProof="0" dirty="0" smtClean="0">
                <a:ln>
                  <a:noFill/>
                </a:ln>
                <a:solidFill>
                  <a:srgbClr val="000000"/>
                </a:solidFill>
                <a:effectLst/>
                <a:uLnTx/>
                <a:uFillTx/>
                <a:latin typeface="+mj-lt"/>
                <a:ea typeface="+mj-ea"/>
                <a:cs typeface="+mj-cs"/>
              </a:rPr>
              <a:t> PAR &amp; 5C </a:t>
            </a:r>
            <a:endParaRPr kumimoji="0" lang="en-US" sz="3200" b="1" i="0" u="none" strike="noStrike" kern="0" cap="none" spc="0" normalizeH="0" baseline="0" noProof="0" dirty="0">
              <a:ln>
                <a:noFill/>
              </a:ln>
              <a:solidFill>
                <a:srgbClr val="000000"/>
              </a:solidFill>
              <a:effectLst/>
              <a:uLnTx/>
              <a:uFillTx/>
              <a:latin typeface="+mj-lt"/>
              <a:ea typeface="+mj-ea"/>
              <a:cs typeface="+mj-cs"/>
            </a:endParaRPr>
          </a:p>
        </p:txBody>
      </p:sp>
      <p:graphicFrame>
        <p:nvGraphicFramePr>
          <p:cNvPr id="8" name="Tabelle 6"/>
          <p:cNvGraphicFramePr>
            <a:graphicFrameLocks noGrp="1"/>
          </p:cNvGraphicFramePr>
          <p:nvPr/>
        </p:nvGraphicFramePr>
        <p:xfrm>
          <a:off x="762000" y="1600200"/>
          <a:ext cx="7924800" cy="4076702"/>
        </p:xfrm>
        <a:graphic>
          <a:graphicData uri="http://schemas.openxmlformats.org/drawingml/2006/table">
            <a:tbl>
              <a:tblPr firstRow="1" bandRow="1">
                <a:tableStyleId>{5C22544A-7EE6-4342-B048-85BDC9FD1C3A}</a:tableStyleId>
              </a:tblPr>
              <a:tblGrid>
                <a:gridCol w="5963216"/>
                <a:gridCol w="1961584"/>
              </a:tblGrid>
              <a:tr h="455742">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636789">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change the MAC SAP interface?</a:t>
                      </a:r>
                      <a:endParaRPr lang="en-US" sz="1400" dirty="0"/>
                    </a:p>
                  </a:txBody>
                  <a:tcPr/>
                </a:tc>
                <a:tc>
                  <a:txBody>
                    <a:bodyPr/>
                    <a:lstStyle/>
                    <a:p>
                      <a:r>
                        <a:rPr lang="en-US" sz="1400" b="0" dirty="0" smtClean="0">
                          <a:solidFill>
                            <a:schemeClr val="tx1"/>
                          </a:solidFill>
                        </a:rPr>
                        <a:t>??</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1161203">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1,2</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Straw-Poll-6: Do you agree that, if using a newly designed public action frame as FILS Discovery frame, the following encoding rules for the frame body should be used?  </a:t>
            </a:r>
            <a:endParaRPr lang="en-US" u="sng" dirty="0" smtClean="0">
              <a:solidFill>
                <a:srgbClr val="0000FF"/>
              </a:solidFill>
            </a:endParaRPr>
          </a:p>
          <a:p>
            <a:pPr marL="1938338" lvl="1" indent="-396875">
              <a:spcBef>
                <a:spcPts val="400"/>
              </a:spcBef>
              <a:spcAft>
                <a:spcPts val="400"/>
              </a:spcAft>
              <a:buFont typeface="+mj-lt"/>
              <a:buAutoNum type="arabicParenR"/>
            </a:pPr>
            <a:r>
              <a:rPr lang="en-US" b="1" dirty="0" smtClean="0">
                <a:solidFill>
                  <a:schemeClr val="tx1"/>
                </a:solidFill>
                <a:cs typeface="+mn-cs"/>
              </a:rPr>
              <a:t>Encode mandatory fixed-size content items as information fields;</a:t>
            </a:r>
          </a:p>
          <a:p>
            <a:pPr marL="1938338" lvl="1" indent="-396875">
              <a:spcBef>
                <a:spcPts val="400"/>
              </a:spcBef>
              <a:spcAft>
                <a:spcPts val="400"/>
              </a:spcAft>
              <a:buFont typeface="+mj-lt"/>
              <a:buAutoNum type="arabicParenR"/>
            </a:pPr>
            <a:r>
              <a:rPr lang="en-US" sz="2100" b="1" dirty="0" smtClean="0">
                <a:solidFill>
                  <a:schemeClr val="tx1"/>
                </a:solidFill>
                <a:cs typeface="+mn-cs"/>
              </a:rPr>
              <a:t>Encode optional fixed-size content items as information fields plus a Presence-Indicator bitmap field; and </a:t>
            </a:r>
          </a:p>
          <a:p>
            <a:pPr marL="1938338" lvl="1" indent="-396875">
              <a:spcBef>
                <a:spcPts val="400"/>
              </a:spcBef>
              <a:spcAft>
                <a:spcPts val="400"/>
              </a:spcAft>
              <a:buFont typeface="+mj-lt"/>
              <a:buAutoNum type="arabicParenR"/>
            </a:pPr>
            <a:r>
              <a:rPr lang="en-US" sz="2100" b="1" dirty="0" smtClean="0">
                <a:solidFill>
                  <a:schemeClr val="tx1"/>
                </a:solidFill>
                <a:cs typeface="+mn-cs"/>
              </a:rPr>
              <a:t>Encode variable-size content items as </a:t>
            </a:r>
            <a:r>
              <a:rPr lang="en-US" b="1" dirty="0" smtClean="0">
                <a:solidFill>
                  <a:schemeClr val="tx1"/>
                </a:solidFill>
              </a:rPr>
              <a:t>Information Elements (IEs).</a:t>
            </a:r>
          </a:p>
          <a:p>
            <a:pPr marL="1998663" lvl="1" indent="-457200">
              <a:spcBef>
                <a:spcPts val="400"/>
              </a:spcBef>
              <a:spcAft>
                <a:spcPts val="4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Motion-1: make the following changes to line 11 to line 14, on page 8, in the </a:t>
            </a:r>
            <a:r>
              <a:rPr lang="en-US" sz="2000" dirty="0" err="1" smtClean="0">
                <a:solidFill>
                  <a:schemeClr val="tx1"/>
                </a:solidFill>
              </a:rPr>
              <a:t>TGai</a:t>
            </a:r>
            <a:r>
              <a:rPr lang="en-US" sz="2000" dirty="0" smtClean="0">
                <a:solidFill>
                  <a:schemeClr val="tx1"/>
                </a:solidFill>
              </a:rPr>
              <a:t> SFD, 12/0151r8</a:t>
            </a:r>
          </a:p>
          <a:p>
            <a:pPr marL="0" marR="0">
              <a:spcBef>
                <a:spcPts val="0"/>
              </a:spcBef>
              <a:spcAft>
                <a:spcPts val="0"/>
              </a:spcAft>
            </a:pPr>
            <a:r>
              <a:rPr lang="en-US" sz="2000" dirty="0" smtClean="0">
                <a:ea typeface="Times New Roman"/>
              </a:rPr>
              <a:t>The FILS Discovery Frame is a public action frame, which is one of the following:</a:t>
            </a:r>
          </a:p>
          <a:p>
            <a:pPr lvl="0">
              <a:spcBef>
                <a:spcPts val="0"/>
              </a:spcBef>
              <a:spcAft>
                <a:spcPts val="0"/>
              </a:spcAft>
              <a:buFont typeface="Symbol"/>
              <a:buChar char=""/>
            </a:pPr>
            <a:r>
              <a:rPr lang="en-US" sz="2000" dirty="0" smtClean="0">
                <a:ea typeface="Times New Roman"/>
              </a:rPr>
              <a:t>a Modified Measurement Pilot frame, or </a:t>
            </a:r>
          </a:p>
          <a:p>
            <a:pPr lvl="0">
              <a:spcBef>
                <a:spcPts val="0"/>
              </a:spcBef>
              <a:spcAft>
                <a:spcPts val="0"/>
              </a:spcAft>
              <a:buFont typeface="Symbol"/>
              <a:buChar char=""/>
            </a:pPr>
            <a:r>
              <a:rPr lang="en-US" sz="2000" strike="sngStrike" dirty="0" smtClean="0">
                <a:solidFill>
                  <a:srgbClr val="FF0000"/>
                </a:solidFill>
                <a:ea typeface="Times New Roman"/>
              </a:rPr>
              <a:t>a Modified 11ah short beacon frame, or</a:t>
            </a:r>
          </a:p>
          <a:p>
            <a:pPr lvl="0">
              <a:spcBef>
                <a:spcPts val="0"/>
              </a:spcBef>
              <a:spcAft>
                <a:spcPts val="0"/>
              </a:spcAft>
              <a:buFont typeface="Symbol"/>
              <a:buChar char=""/>
            </a:pPr>
            <a:r>
              <a:rPr lang="en-US" sz="2000" dirty="0" smtClean="0">
                <a:ea typeface="Times New Roman"/>
              </a:rPr>
              <a:t>a newly designed MAC public action frame.</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2012</a:t>
            </a:r>
            <a:endParaRPr lang="en-GB" dirty="0"/>
          </a:p>
        </p:txBody>
      </p:sp>
      <p:sp>
        <p:nvSpPr>
          <p:cNvPr id="3" name="Footer Placeholder 2"/>
          <p:cNvSpPr>
            <a:spLocks noGrp="1"/>
          </p:cNvSpPr>
          <p:nvPr>
            <p:ph type="ftr" idx="11"/>
          </p:nvPr>
        </p:nvSpPr>
        <p:spPr/>
        <p:txBody>
          <a:bodyPr/>
          <a:lstStyle/>
          <a:p>
            <a:r>
              <a:rPr lang="en-GB" smtClean="0"/>
              <a:t>Lei Wang, InterDigital Communications</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32</a:t>
            </a:fld>
            <a:endParaRPr lang="en-GB"/>
          </a:p>
        </p:txBody>
      </p:sp>
      <p:sp>
        <p:nvSpPr>
          <p:cNvPr id="7" name="Title 1"/>
          <p:cNvSpPr txBox="1">
            <a:spLocks/>
          </p:cNvSpPr>
          <p:nvPr/>
        </p:nvSpPr>
        <p:spPr bwMode="auto">
          <a:xfrm>
            <a:off x="685800" y="685800"/>
            <a:ext cx="7772400" cy="609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References: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8" name="Content Placeholder 2"/>
          <p:cNvSpPr txBox="1">
            <a:spLocks/>
          </p:cNvSpPr>
          <p:nvPr/>
        </p:nvSpPr>
        <p:spPr bwMode="auto">
          <a:xfrm>
            <a:off x="419100" y="1333500"/>
            <a:ext cx="8077200" cy="49911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85000" lnSpcReduction="10000"/>
          </a:bodyPr>
          <a:lstStyle/>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IEEE Std 802.11™-2012</a:t>
            </a:r>
            <a:endParaRPr kumimoji="0" lang="en-US" b="1" i="0" u="none" strike="noStrike" kern="0" cap="none" spc="0" normalizeH="0" noProof="0" dirty="0" smtClean="0">
              <a:ln>
                <a:noFill/>
              </a:ln>
              <a:solidFill>
                <a:srgbClr val="000000"/>
              </a:solidFill>
              <a:effectLst/>
              <a:uLnTx/>
              <a:uFillTx/>
              <a:latin typeface="Times New Roman"/>
              <a:ea typeface="+mn-ea"/>
              <a:cs typeface="+mn-cs"/>
            </a:endParaRP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11-12-0191-03-00ai-call-for-contributions-to-the-tgai-specification-framework</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11-12-0151-07-00ai-proposed-specification-framework-for-tgai</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11-12-0406-05-00ai-passive-scanning-improvements-draft</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11-12-0669-01-00ai-passive-scanning-improvements-ad-hoc-report</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11-12-0741-00-00ai-FILS-Discovery-Frame-Content-Discussions</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11-11-1137-09-00ah-specification-framework-for-tgah</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11-11-1503-02-00ah-short-beacon</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11-12-0129-03-00ah-short-beacon</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11-11-1031-00-00ai-air-time-consumption-by-beacon-and-probe</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11-12-0276-00-00ai-passive-scanning-comparison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2012</a:t>
            </a:r>
            <a:endParaRPr lang="en-GB" dirty="0"/>
          </a:p>
        </p:txBody>
      </p:sp>
      <p:sp>
        <p:nvSpPr>
          <p:cNvPr id="3" name="Footer Placeholder 2"/>
          <p:cNvSpPr>
            <a:spLocks noGrp="1"/>
          </p:cNvSpPr>
          <p:nvPr>
            <p:ph type="ftr" idx="11"/>
          </p:nvPr>
        </p:nvSpPr>
        <p:spPr/>
        <p:txBody>
          <a:bodyPr/>
          <a:lstStyle/>
          <a:p>
            <a:r>
              <a:rPr lang="en-GB" smtClean="0"/>
              <a:t>Lei Wang, InterDigital Communications</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4</a:t>
            </a:fld>
            <a:endParaRPr lang="en-GB"/>
          </a:p>
        </p:txBody>
      </p:sp>
      <p:sp>
        <p:nvSpPr>
          <p:cNvPr id="7" name="Title 1"/>
          <p:cNvSpPr txBox="1">
            <a:spLocks/>
          </p:cNvSpPr>
          <p:nvPr/>
        </p:nvSpPr>
        <p:spPr bwMode="auto">
          <a:xfrm>
            <a:off x="685800" y="685800"/>
            <a:ext cx="7772400" cy="609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Background</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8" name="Content Placeholder 2"/>
          <p:cNvSpPr txBox="1">
            <a:spLocks/>
          </p:cNvSpPr>
          <p:nvPr/>
        </p:nvSpPr>
        <p:spPr bwMode="auto">
          <a:xfrm>
            <a:off x="419100" y="1333500"/>
            <a:ext cx="8077200" cy="49911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Motion passed in 2012-May meeting about the introduction of the FILS Discovery Frame </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Three possible formats for FILS Discovery Frame:</a:t>
            </a:r>
          </a:p>
          <a:p>
            <a:pPr marL="676275" lvl="1" indent="-342900" defTabSz="914400">
              <a:spcBef>
                <a:spcPts val="500"/>
              </a:spcBef>
              <a:spcAft>
                <a:spcPts val="500"/>
              </a:spcAft>
              <a:buClrTx/>
              <a:buSzTx/>
              <a:buFont typeface="Wingdings" pitchFamily="2" charset="2"/>
              <a:buChar char="Ø"/>
              <a:defRPr/>
            </a:pPr>
            <a:r>
              <a:rPr lang="en-US" b="1" kern="0" dirty="0" smtClean="0">
                <a:solidFill>
                  <a:srgbClr val="000000"/>
                </a:solidFill>
                <a:latin typeface="Times New Roman"/>
                <a:ea typeface="+mn-ea"/>
              </a:rPr>
              <a:t>Modified 802.11ah short beacon frame</a:t>
            </a:r>
          </a:p>
          <a:p>
            <a:pPr marL="676275" lvl="1" indent="-342900" defTabSz="914400">
              <a:spcBef>
                <a:spcPts val="500"/>
              </a:spcBef>
              <a:spcAft>
                <a:spcPts val="500"/>
              </a:spcAft>
              <a:buClrTx/>
              <a:buSzTx/>
              <a:buFont typeface="Wingdings" pitchFamily="2" charset="2"/>
              <a:buChar char="Ø"/>
              <a:defRPr/>
            </a:pPr>
            <a:r>
              <a:rPr lang="en-US" b="1" kern="0" dirty="0" smtClean="0">
                <a:solidFill>
                  <a:srgbClr val="000000"/>
                </a:solidFill>
                <a:latin typeface="Times New Roman"/>
                <a:ea typeface="+mn-ea"/>
              </a:rPr>
              <a:t>Modified Measurement Pilot frame</a:t>
            </a:r>
          </a:p>
          <a:p>
            <a:pPr marL="676275" lvl="1" indent="-342900" defTabSz="914400">
              <a:spcBef>
                <a:spcPts val="500"/>
              </a:spcBef>
              <a:spcAft>
                <a:spcPts val="500"/>
              </a:spcAft>
              <a:buClrTx/>
              <a:buSzTx/>
              <a:buFont typeface="Wingdings" pitchFamily="2" charset="2"/>
              <a:buChar char="Ø"/>
              <a:defRPr/>
            </a:pPr>
            <a:r>
              <a:rPr lang="en-US" b="1" kern="0" dirty="0" smtClean="0">
                <a:solidFill>
                  <a:srgbClr val="000000"/>
                </a:solidFill>
                <a:latin typeface="Times New Roman"/>
                <a:ea typeface="+mn-ea"/>
              </a:rPr>
              <a:t>A newly designed public action frame</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Further work is needed to narrow down the FILS Discovery frame format from 3 possible formats to 1 format.</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Another related contribution: 12/0741, about  frame content design for the FILS Discovery frame.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43900" cy="533400"/>
          </a:xfrm>
        </p:spPr>
        <p:txBody>
          <a:bodyPr/>
          <a:lstStyle/>
          <a:p>
            <a:pPr lvl="0"/>
            <a:r>
              <a:rPr lang="en-US" sz="2800" dirty="0" smtClean="0"/>
              <a:t>Recap of 802.11ah Short Beacon Frame</a:t>
            </a:r>
            <a:endParaRPr lang="en-US" sz="2800" dirty="0"/>
          </a:p>
        </p:txBody>
      </p:sp>
      <p:sp>
        <p:nvSpPr>
          <p:cNvPr id="3" name="Content Placeholder 2"/>
          <p:cNvSpPr>
            <a:spLocks noGrp="1"/>
          </p:cNvSpPr>
          <p:nvPr>
            <p:ph idx="1"/>
          </p:nvPr>
        </p:nvSpPr>
        <p:spPr>
          <a:xfrm>
            <a:off x="533400" y="1143000"/>
            <a:ext cx="8229600" cy="5295900"/>
          </a:xfrm>
        </p:spPr>
        <p:txBody>
          <a:bodyPr>
            <a:normAutofit fontScale="85000" lnSpcReduction="20000"/>
          </a:bodyPr>
          <a:lstStyle/>
          <a:p>
            <a:pPr>
              <a:spcBef>
                <a:spcPts val="400"/>
              </a:spcBef>
              <a:spcAft>
                <a:spcPts val="400"/>
              </a:spcAft>
              <a:buFont typeface="Arial" pitchFamily="34" charset="0"/>
              <a:buChar char="•"/>
            </a:pPr>
            <a:r>
              <a:rPr lang="en-US" sz="2000" dirty="0" smtClean="0">
                <a:solidFill>
                  <a:schemeClr val="tx1"/>
                </a:solidFill>
              </a:rPr>
              <a:t>802.11ah has introduced a Short Beacon Frame into 11ah SFD (11/1137r9), based on proposals presented in contributions, </a:t>
            </a:r>
            <a:r>
              <a:rPr lang="en-US" sz="2000" dirty="0" smtClean="0"/>
              <a:t>11/1503r2 and 12/129r3;</a:t>
            </a:r>
          </a:p>
          <a:p>
            <a:pPr>
              <a:spcBef>
                <a:spcPts val="400"/>
              </a:spcBef>
              <a:spcAft>
                <a:spcPts val="400"/>
              </a:spcAft>
              <a:buFont typeface="Arial" pitchFamily="34" charset="0"/>
              <a:buChar char="•"/>
            </a:pPr>
            <a:r>
              <a:rPr lang="en-US" sz="2000" dirty="0" smtClean="0">
                <a:solidFill>
                  <a:schemeClr val="tx1"/>
                </a:solidFill>
              </a:rPr>
              <a:t>Overview of 11ah short beacon:</a:t>
            </a:r>
          </a:p>
          <a:p>
            <a:pPr marL="627063" lvl="1">
              <a:spcBef>
                <a:spcPts val="400"/>
              </a:spcBef>
              <a:spcAft>
                <a:spcPts val="400"/>
              </a:spcAft>
              <a:buFont typeface="Wingdings" pitchFamily="2" charset="2"/>
              <a:buChar char="§"/>
            </a:pPr>
            <a:r>
              <a:rPr lang="en-US" sz="1800" dirty="0" smtClean="0">
                <a:solidFill>
                  <a:schemeClr val="tx1"/>
                </a:solidFill>
              </a:rPr>
              <a:t>A short beacon allows for reduced medium occupancy </a:t>
            </a:r>
          </a:p>
          <a:p>
            <a:pPr marL="914400" lvl="2" indent="-287338">
              <a:spcBef>
                <a:spcPts val="600"/>
              </a:spcBef>
              <a:spcAft>
                <a:spcPts val="600"/>
              </a:spcAft>
              <a:buFont typeface="Wingdings" pitchFamily="2" charset="2"/>
              <a:buChar char="Ø"/>
            </a:pPr>
            <a:r>
              <a:rPr lang="en-US" sz="1600" dirty="0" smtClean="0">
                <a:solidFill>
                  <a:schemeClr val="tx1"/>
                </a:solidFill>
              </a:rPr>
              <a:t>reduced power consumption for TX at AP and RX at STAs</a:t>
            </a:r>
          </a:p>
          <a:p>
            <a:pPr marL="627063" lvl="1">
              <a:spcBef>
                <a:spcPts val="400"/>
              </a:spcBef>
              <a:spcAft>
                <a:spcPts val="400"/>
              </a:spcAft>
              <a:buFont typeface="Wingdings" pitchFamily="2" charset="2"/>
              <a:buChar char="§"/>
            </a:pPr>
            <a:r>
              <a:rPr lang="en-US" sz="1800" dirty="0" smtClean="0">
                <a:solidFill>
                  <a:schemeClr val="tx1"/>
                </a:solidFill>
              </a:rPr>
              <a:t>Or, for the same overhead as a ‘normal’ beacon, allows for shorter Beacon Intervals, improving synchronization and power save at the STAs </a:t>
            </a:r>
          </a:p>
          <a:p>
            <a:pPr marL="914400" lvl="2" indent="-287338">
              <a:spcBef>
                <a:spcPts val="600"/>
              </a:spcBef>
              <a:spcAft>
                <a:spcPts val="600"/>
              </a:spcAft>
              <a:buFont typeface="Wingdings" pitchFamily="2" charset="2"/>
              <a:buChar char="Ø"/>
            </a:pPr>
            <a:r>
              <a:rPr lang="en-US" sz="1600" dirty="0" smtClean="0">
                <a:solidFill>
                  <a:schemeClr val="tx1"/>
                </a:solidFill>
              </a:rPr>
              <a:t>Asynchronous STAs waking up at a random time can get in synch quickly</a:t>
            </a:r>
          </a:p>
          <a:p>
            <a:pPr marL="627063" lvl="1">
              <a:spcBef>
                <a:spcPts val="400"/>
              </a:spcBef>
              <a:spcAft>
                <a:spcPts val="400"/>
              </a:spcAft>
              <a:buFont typeface="Wingdings" pitchFamily="2" charset="2"/>
              <a:buChar char="§"/>
            </a:pPr>
            <a:r>
              <a:rPr lang="en-US" sz="1800" dirty="0" smtClean="0">
                <a:solidFill>
                  <a:schemeClr val="tx1"/>
                </a:solidFill>
              </a:rPr>
              <a:t>The short beacon is not meant to displace the normal beacon</a:t>
            </a:r>
          </a:p>
          <a:p>
            <a:pPr marL="914400" lvl="2" indent="-287338">
              <a:spcBef>
                <a:spcPts val="600"/>
              </a:spcBef>
              <a:spcAft>
                <a:spcPts val="600"/>
              </a:spcAft>
              <a:buFont typeface="Wingdings" pitchFamily="2" charset="2"/>
              <a:buChar char="Ø"/>
            </a:pPr>
            <a:r>
              <a:rPr lang="en-US" sz="1600" dirty="0" smtClean="0">
                <a:solidFill>
                  <a:schemeClr val="tx1"/>
                </a:solidFill>
              </a:rPr>
              <a:t>AP may e.g. send a normal ‘full’ beacon every N short beacons</a:t>
            </a:r>
          </a:p>
          <a:p>
            <a:pPr marL="914400" lvl="2" indent="-287338">
              <a:spcBef>
                <a:spcPts val="600"/>
              </a:spcBef>
              <a:spcAft>
                <a:spcPts val="600"/>
              </a:spcAft>
              <a:buFont typeface="Wingdings" pitchFamily="2" charset="2"/>
              <a:buChar char="Ø"/>
            </a:pPr>
            <a:r>
              <a:rPr lang="en-US" sz="1600" dirty="0" smtClean="0">
                <a:solidFill>
                  <a:schemeClr val="tx1"/>
                </a:solidFill>
              </a:rPr>
              <a:t>Short beacon is an additional frame for optimized operation</a:t>
            </a:r>
          </a:p>
          <a:p>
            <a:pPr marL="627063" lvl="1">
              <a:spcBef>
                <a:spcPts val="400"/>
              </a:spcBef>
              <a:spcAft>
                <a:spcPts val="400"/>
              </a:spcAft>
              <a:buFont typeface="Wingdings" pitchFamily="2" charset="2"/>
              <a:buChar char="§"/>
            </a:pPr>
            <a:r>
              <a:rPr lang="en-US" sz="1800" dirty="0" smtClean="0"/>
              <a:t>The short beacon is defined to carry only the essential info for the primary functions of a beacon, where the primary functions of a beacon are: </a:t>
            </a:r>
          </a:p>
          <a:p>
            <a:pPr marL="860425" lvl="2" indent="-233363">
              <a:spcBef>
                <a:spcPts val="400"/>
              </a:spcBef>
              <a:spcAft>
                <a:spcPts val="400"/>
              </a:spcAft>
              <a:buFont typeface="Wingdings" pitchFamily="2" charset="2"/>
              <a:buChar char="Ø"/>
            </a:pPr>
            <a:r>
              <a:rPr lang="en-US" sz="1600" dirty="0" smtClean="0"/>
              <a:t>Advertize AP presence</a:t>
            </a:r>
          </a:p>
          <a:p>
            <a:pPr marL="860425" lvl="2" indent="-233363">
              <a:spcBef>
                <a:spcPts val="400"/>
              </a:spcBef>
              <a:spcAft>
                <a:spcPts val="400"/>
              </a:spcAft>
              <a:buFont typeface="Wingdings" pitchFamily="2" charset="2"/>
              <a:buChar char="Ø"/>
            </a:pPr>
            <a:r>
              <a:rPr lang="en-US" sz="1600" dirty="0" smtClean="0"/>
              <a:t>Synchronize the STAs</a:t>
            </a:r>
          </a:p>
          <a:p>
            <a:pPr marL="860425" lvl="2" indent="-233363">
              <a:spcBef>
                <a:spcPts val="400"/>
              </a:spcBef>
              <a:spcAft>
                <a:spcPts val="400"/>
              </a:spcAft>
              <a:buFont typeface="Wingdings" pitchFamily="2" charset="2"/>
              <a:buChar char="Ø"/>
            </a:pPr>
            <a:r>
              <a:rPr lang="en-US" sz="1600" dirty="0" smtClean="0"/>
              <a:t>Know the minimal necessary set of information to make a transmission</a:t>
            </a:r>
          </a:p>
          <a:p>
            <a:pPr marL="860425" lvl="2" indent="-233363">
              <a:spcBef>
                <a:spcPts val="400"/>
              </a:spcBef>
              <a:spcAft>
                <a:spcPts val="400"/>
              </a:spcAft>
              <a:buFont typeface="Wingdings" pitchFamily="2" charset="2"/>
              <a:buChar char="Ø"/>
            </a:pPr>
            <a:r>
              <a:rPr lang="en-US" sz="1600" dirty="0" smtClean="0"/>
              <a:t>Indications on power save (TIM)</a:t>
            </a:r>
          </a:p>
          <a:p>
            <a:pPr marL="627063" lvl="1">
              <a:spcBef>
                <a:spcPts val="400"/>
              </a:spcBef>
              <a:spcAft>
                <a:spcPts val="400"/>
              </a:spcAft>
              <a:buFont typeface="Wingdings" pitchFamily="2" charset="2"/>
              <a:buChar char="§"/>
            </a:pPr>
            <a:r>
              <a:rPr lang="en-US" sz="1800" dirty="0" smtClean="0"/>
              <a:t>Other information is not essential and can be retrieved at association, from a normal ‘full’ beacon or with a probe request.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Recap of 802.11ah Short Beacon Frame – </a:t>
            </a:r>
            <a:r>
              <a:rPr lang="en-US" sz="2800" dirty="0" err="1" smtClean="0"/>
              <a:t>Con’t</a:t>
            </a:r>
            <a:endParaRPr lang="en-US" sz="2800" dirty="0"/>
          </a:p>
        </p:txBody>
      </p:sp>
      <p:sp>
        <p:nvSpPr>
          <p:cNvPr id="3" name="Content Placeholder 2"/>
          <p:cNvSpPr>
            <a:spLocks noGrp="1"/>
          </p:cNvSpPr>
          <p:nvPr>
            <p:ph idx="1"/>
          </p:nvPr>
        </p:nvSpPr>
        <p:spPr>
          <a:xfrm>
            <a:off x="533400" y="1257300"/>
            <a:ext cx="7770813" cy="457200"/>
          </a:xfrm>
        </p:spPr>
        <p:txBody>
          <a:bodyPr>
            <a:normAutofit/>
          </a:bodyPr>
          <a:lstStyle/>
          <a:p>
            <a:pPr>
              <a:spcBef>
                <a:spcPts val="400"/>
              </a:spcBef>
              <a:spcAft>
                <a:spcPts val="400"/>
              </a:spcAft>
            </a:pPr>
            <a:r>
              <a:rPr lang="en-US" sz="2000" dirty="0" smtClean="0">
                <a:solidFill>
                  <a:schemeClr val="tx1"/>
                </a:solidFill>
              </a:rPr>
              <a:t>Frame Format and Contents of 802.11ah Short Beacon Frame </a:t>
            </a:r>
            <a:endParaRPr lang="en-GB" sz="1600"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pic>
        <p:nvPicPr>
          <p:cNvPr id="7" name="Picture 6"/>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647700" y="1800225"/>
            <a:ext cx="7353300" cy="2085975"/>
          </a:xfrm>
          <a:prstGeom prst="rect">
            <a:avLst/>
          </a:prstGeom>
          <a:noFill/>
          <a:ln>
            <a:noFill/>
          </a:ln>
          <a:effectLst/>
        </p:spPr>
      </p:pic>
      <p:sp>
        <p:nvSpPr>
          <p:cNvPr id="9" name="Content Placeholder 2"/>
          <p:cNvSpPr txBox="1">
            <a:spLocks/>
          </p:cNvSpPr>
          <p:nvPr/>
        </p:nvSpPr>
        <p:spPr bwMode="auto">
          <a:xfrm>
            <a:off x="457200" y="4114800"/>
            <a:ext cx="8077200" cy="23241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77500" lnSpcReduction="20000"/>
          </a:bodyPr>
          <a:lstStyle/>
          <a:p>
            <a:pPr marL="231775" marR="0" lvl="0" indent="-231775" algn="l" defTabSz="449263" rtl="0" eaLnBrk="1" fontAlgn="base" latinLnBrk="0" hangingPunct="1">
              <a:lnSpc>
                <a:spcPct val="100000"/>
              </a:lnSpc>
              <a:spcBef>
                <a:spcPts val="400"/>
              </a:spcBef>
              <a:spcAft>
                <a:spcPts val="400"/>
              </a:spcAft>
              <a:buClr>
                <a:srgbClr val="000000"/>
              </a:buClr>
              <a:buSzPct val="100000"/>
              <a:buFont typeface="Arial" pitchFamily="34" charset="0"/>
              <a:buChar char="•"/>
              <a:tabLst/>
              <a:defRPr/>
            </a:pPr>
            <a:r>
              <a:rPr lang="en-US" sz="2600" b="1" kern="0" dirty="0" smtClean="0">
                <a:solidFill>
                  <a:schemeClr val="tx1"/>
                </a:solidFill>
                <a:latin typeface="+mn-lt"/>
                <a:ea typeface="+mn-ea"/>
              </a:rPr>
              <a:t>New MAC frame design, including new MAC header design;</a:t>
            </a:r>
          </a:p>
          <a:p>
            <a:pPr marL="231775" marR="0" lvl="0" indent="-231775" algn="l" defTabSz="449263" rtl="0" eaLnBrk="1" fontAlgn="base" latinLnBrk="0" hangingPunct="1">
              <a:lnSpc>
                <a:spcPct val="100000"/>
              </a:lnSpc>
              <a:spcBef>
                <a:spcPts val="400"/>
              </a:spcBef>
              <a:spcAft>
                <a:spcPts val="400"/>
              </a:spcAft>
              <a:buClr>
                <a:srgbClr val="000000"/>
              </a:buClr>
              <a:buSzPct val="100000"/>
              <a:buFont typeface="Arial" pitchFamily="34" charset="0"/>
              <a:buChar char="•"/>
              <a:tabLst/>
              <a:defRPr/>
            </a:pPr>
            <a:r>
              <a:rPr kumimoji="0" lang="en-US" sz="2600" b="1" i="0" u="none" strike="noStrike" kern="0" cap="none" spc="0" normalizeH="0" baseline="0" noProof="0" dirty="0" smtClean="0">
                <a:ln>
                  <a:noFill/>
                </a:ln>
                <a:solidFill>
                  <a:schemeClr val="tx1"/>
                </a:solidFill>
                <a:effectLst/>
                <a:uLnTx/>
                <a:uFillTx/>
                <a:latin typeface="+mn-lt"/>
                <a:ea typeface="+mn-ea"/>
                <a:cs typeface="+mn-cs"/>
              </a:rPr>
              <a:t>Minimum frame size: 17 bytes, including</a:t>
            </a:r>
            <a:r>
              <a:rPr kumimoji="0" lang="en-US" sz="2600" b="1" i="0" u="none" strike="noStrike" kern="0" cap="none" spc="0" normalizeH="0" noProof="0" dirty="0" smtClean="0">
                <a:ln>
                  <a:noFill/>
                </a:ln>
                <a:solidFill>
                  <a:schemeClr val="tx1"/>
                </a:solidFill>
                <a:effectLst/>
                <a:uLnTx/>
                <a:uFillTx/>
                <a:latin typeface="+mn-lt"/>
                <a:ea typeface="+mn-ea"/>
                <a:cs typeface="+mn-cs"/>
              </a:rPr>
              <a:t> info fields: </a:t>
            </a:r>
          </a:p>
          <a:p>
            <a:pPr marL="573088" lvl="1" indent="-341313" eaLnBrk="1" hangingPunct="1">
              <a:spcBef>
                <a:spcPts val="400"/>
              </a:spcBef>
              <a:spcAft>
                <a:spcPts val="400"/>
              </a:spcAft>
              <a:buFont typeface="Wingdings" pitchFamily="2" charset="2"/>
              <a:buChar char="Ø"/>
            </a:pPr>
            <a:r>
              <a:rPr lang="en-US" sz="2000" b="1" kern="0" dirty="0" smtClean="0">
                <a:solidFill>
                  <a:schemeClr val="tx1"/>
                </a:solidFill>
                <a:latin typeface="+mn-lt"/>
                <a:ea typeface="+mn-ea"/>
              </a:rPr>
              <a:t>BSS BW, SA, Timestamp, and Change Sequence;</a:t>
            </a:r>
          </a:p>
          <a:p>
            <a:pPr marL="231775" marR="0" lvl="0" indent="-231775" algn="l" defTabSz="449263" rtl="0" eaLnBrk="1" fontAlgn="base" latinLnBrk="0" hangingPunct="1">
              <a:lnSpc>
                <a:spcPct val="100000"/>
              </a:lnSpc>
              <a:spcBef>
                <a:spcPts val="400"/>
              </a:spcBef>
              <a:spcAft>
                <a:spcPts val="400"/>
              </a:spcAft>
              <a:buClr>
                <a:srgbClr val="000000"/>
              </a:buClr>
              <a:buSzPct val="100000"/>
              <a:buFont typeface="Arial" pitchFamily="34" charset="0"/>
              <a:buChar char="•"/>
              <a:tabLst/>
              <a:defRPr/>
            </a:pPr>
            <a:r>
              <a:rPr lang="en-US" sz="2600" b="1" kern="0" baseline="0" dirty="0" smtClean="0">
                <a:solidFill>
                  <a:schemeClr val="tx1"/>
                </a:solidFill>
                <a:latin typeface="+mn-lt"/>
                <a:ea typeface="+mn-ea"/>
              </a:rPr>
              <a:t>Two</a:t>
            </a:r>
            <a:r>
              <a:rPr lang="en-US" sz="2600" b="1" kern="0" dirty="0" smtClean="0">
                <a:solidFill>
                  <a:schemeClr val="tx1"/>
                </a:solidFill>
                <a:latin typeface="+mn-lt"/>
                <a:ea typeface="+mn-ea"/>
              </a:rPr>
              <a:t> levels of flexibilities for including additional info:</a:t>
            </a:r>
          </a:p>
          <a:p>
            <a:pPr marL="573088" lvl="1" indent="-341313" eaLnBrk="1" hangingPunct="1">
              <a:spcBef>
                <a:spcPts val="400"/>
              </a:spcBef>
              <a:spcAft>
                <a:spcPts val="400"/>
              </a:spcAft>
              <a:buFont typeface="Wingdings" pitchFamily="2" charset="2"/>
              <a:buChar char="Ø"/>
            </a:pPr>
            <a:r>
              <a:rPr kumimoji="0" lang="en-US" sz="2000" b="1" i="0" u="none" strike="noStrike" kern="0" cap="none" spc="0" normalizeH="0" baseline="0" noProof="0" dirty="0" smtClean="0">
                <a:ln>
                  <a:noFill/>
                </a:ln>
                <a:solidFill>
                  <a:schemeClr val="tx1"/>
                </a:solidFill>
                <a:effectLst/>
                <a:uLnTx/>
                <a:uFillTx/>
                <a:latin typeface="+mn-lt"/>
                <a:ea typeface="+mn-ea"/>
                <a:cs typeface="+mn-cs"/>
              </a:rPr>
              <a:t>Optional</a:t>
            </a:r>
            <a:r>
              <a:rPr kumimoji="0" lang="en-US" sz="2000" b="1" i="0" u="none" strike="noStrike" kern="0" cap="none" spc="0" normalizeH="0" noProof="0" dirty="0" smtClean="0">
                <a:ln>
                  <a:noFill/>
                </a:ln>
                <a:solidFill>
                  <a:schemeClr val="tx1"/>
                </a:solidFill>
                <a:effectLst/>
                <a:uLnTx/>
                <a:uFillTx/>
                <a:latin typeface="+mn-lt"/>
                <a:ea typeface="+mn-ea"/>
                <a:cs typeface="+mn-cs"/>
              </a:rPr>
              <a:t> info fields: use 3 bits as indications in the FC field to indicate the presence of 3 optional fields, Time of Next Full Beacon, Compressed SSID, and Access network options;</a:t>
            </a:r>
          </a:p>
          <a:p>
            <a:pPr marL="573088" lvl="1" indent="-341313" eaLnBrk="1" hangingPunct="1">
              <a:spcBef>
                <a:spcPts val="400"/>
              </a:spcBef>
              <a:spcAft>
                <a:spcPts val="400"/>
              </a:spcAft>
              <a:buFont typeface="Wingdings" pitchFamily="2" charset="2"/>
              <a:buChar char="Ø"/>
            </a:pPr>
            <a:r>
              <a:rPr lang="en-US" sz="2000" b="1" kern="0" baseline="0" dirty="0" smtClean="0">
                <a:solidFill>
                  <a:schemeClr val="tx1"/>
                </a:solidFill>
                <a:latin typeface="+mn-lt"/>
                <a:ea typeface="+mn-ea"/>
              </a:rPr>
              <a:t>Optional</a:t>
            </a:r>
            <a:r>
              <a:rPr lang="en-US" sz="2000" b="1" kern="0" dirty="0" smtClean="0">
                <a:solidFill>
                  <a:schemeClr val="tx1"/>
                </a:solidFill>
                <a:latin typeface="+mn-lt"/>
                <a:ea typeface="+mn-ea"/>
              </a:rPr>
              <a:t> IEs:</a:t>
            </a:r>
            <a:r>
              <a:rPr kumimoji="0" lang="en-US" sz="2000" b="1" i="0" u="none" strike="noStrike" kern="0" cap="none" spc="0" normalizeH="0" baseline="0" noProof="0" dirty="0" smtClean="0">
                <a:ln>
                  <a:noFill/>
                </a:ln>
                <a:solidFill>
                  <a:schemeClr val="tx1"/>
                </a:solidFill>
                <a:effectLst/>
                <a:uLnTx/>
                <a:uFillTx/>
                <a:latin typeface="+mn-lt"/>
                <a:ea typeface="+mn-ea"/>
                <a:cs typeface="+mn-cs"/>
              </a:rPr>
              <a:t> variable.</a:t>
            </a:r>
            <a:endParaRPr kumimoji="0" lang="en-GB" sz="16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762000"/>
          </a:xfrm>
        </p:spPr>
        <p:txBody>
          <a:bodyPr/>
          <a:lstStyle/>
          <a:p>
            <a:pPr lvl="0"/>
            <a:r>
              <a:rPr lang="en-US" sz="2400" dirty="0" smtClean="0"/>
              <a:t>Discussions about 11ah Short Beacon Frame </a:t>
            </a:r>
            <a:br>
              <a:rPr lang="en-US" sz="2400" dirty="0" smtClean="0"/>
            </a:br>
            <a:r>
              <a:rPr lang="en-US" sz="2400" dirty="0" smtClean="0"/>
              <a:t>and 11ai FILS Discovery Frame</a:t>
            </a:r>
            <a:endParaRPr lang="en-US" sz="2400" dirty="0"/>
          </a:p>
        </p:txBody>
      </p:sp>
      <p:sp>
        <p:nvSpPr>
          <p:cNvPr id="3" name="Content Placeholder 2"/>
          <p:cNvSpPr>
            <a:spLocks noGrp="1"/>
          </p:cNvSpPr>
          <p:nvPr>
            <p:ph idx="1"/>
          </p:nvPr>
        </p:nvSpPr>
        <p:spPr>
          <a:xfrm>
            <a:off x="533400" y="1485900"/>
            <a:ext cx="8115300" cy="4914900"/>
          </a:xfrm>
        </p:spPr>
        <p:txBody>
          <a:bodyPr>
            <a:normAutofit lnSpcReduction="10000"/>
          </a:bodyPr>
          <a:lstStyle/>
          <a:p>
            <a:pPr marL="0" indent="0">
              <a:spcBef>
                <a:spcPts val="300"/>
              </a:spcBef>
              <a:spcAft>
                <a:spcPts val="300"/>
              </a:spcAft>
            </a:pPr>
            <a:r>
              <a:rPr lang="en-US" sz="1800" dirty="0" smtClean="0">
                <a:solidFill>
                  <a:schemeClr val="tx1"/>
                </a:solidFill>
              </a:rPr>
              <a:t>Can 11ai FILS Discovery frame re-use 11ah Short Beacon frame design with certain modifications?  </a:t>
            </a:r>
            <a:r>
              <a:rPr lang="en-US" sz="1800" dirty="0" smtClean="0">
                <a:solidFill>
                  <a:schemeClr val="tx1"/>
                </a:solidFill>
                <a:sym typeface="Wingdings" pitchFamily="2" charset="2"/>
              </a:rPr>
              <a:t> </a:t>
            </a:r>
            <a:r>
              <a:rPr lang="en-GB" sz="1800" dirty="0" smtClean="0">
                <a:solidFill>
                  <a:schemeClr val="tx1"/>
                </a:solidFill>
              </a:rPr>
              <a:t>Not a good idea! But certainly debatable!</a:t>
            </a:r>
          </a:p>
          <a:p>
            <a:pPr marL="287338" lvl="1">
              <a:spcBef>
                <a:spcPts val="300"/>
              </a:spcBef>
              <a:spcAft>
                <a:spcPts val="300"/>
              </a:spcAft>
              <a:buFont typeface="Wingdings" pitchFamily="2" charset="2"/>
              <a:buChar char="§"/>
            </a:pPr>
            <a:r>
              <a:rPr lang="en-GB" dirty="0" smtClean="0">
                <a:solidFill>
                  <a:schemeClr val="tx1"/>
                </a:solidFill>
              </a:rPr>
              <a:t>Why?</a:t>
            </a:r>
          </a:p>
          <a:p>
            <a:pPr marL="519113" lvl="2" indent="-287338">
              <a:spcBef>
                <a:spcPts val="300"/>
              </a:spcBef>
              <a:spcAft>
                <a:spcPts val="300"/>
              </a:spcAft>
              <a:buFont typeface="Wingdings" pitchFamily="2" charset="2"/>
              <a:buChar char="Ø"/>
            </a:pPr>
            <a:r>
              <a:rPr lang="en-GB" sz="2000" dirty="0" smtClean="0">
                <a:solidFill>
                  <a:schemeClr val="tx1"/>
                </a:solidFill>
              </a:rPr>
              <a:t>Different Use cases</a:t>
            </a:r>
          </a:p>
          <a:p>
            <a:pPr marL="736600" lvl="3" indent="-287338">
              <a:spcBef>
                <a:spcPts val="300"/>
              </a:spcBef>
              <a:spcAft>
                <a:spcPts val="300"/>
              </a:spcAft>
              <a:buFont typeface="Wingdings" pitchFamily="2" charset="2"/>
              <a:buChar char="q"/>
            </a:pPr>
            <a:r>
              <a:rPr lang="en-GB" sz="1800" dirty="0" smtClean="0">
                <a:solidFill>
                  <a:schemeClr val="tx1"/>
                </a:solidFill>
              </a:rPr>
              <a:t>11ah:  </a:t>
            </a:r>
          </a:p>
          <a:p>
            <a:pPr marL="1030288" lvl="4" indent="-287338">
              <a:spcBef>
                <a:spcPts val="300"/>
              </a:spcBef>
              <a:spcAft>
                <a:spcPts val="300"/>
              </a:spcAft>
              <a:buFont typeface="Courier New" pitchFamily="49" charset="0"/>
              <a:buChar char="o"/>
            </a:pPr>
            <a:r>
              <a:rPr lang="en-US" dirty="0" smtClean="0"/>
              <a:t>for un-associated STAs and for associated STAs (e.g., meters/sensor with long sleep cycle);</a:t>
            </a:r>
          </a:p>
          <a:p>
            <a:pPr marL="1030288" lvl="4" indent="-287338">
              <a:spcBef>
                <a:spcPts val="300"/>
              </a:spcBef>
              <a:spcAft>
                <a:spcPts val="300"/>
              </a:spcAft>
              <a:buFont typeface="Courier New" pitchFamily="49" charset="0"/>
              <a:buChar char="o"/>
            </a:pPr>
            <a:r>
              <a:rPr lang="en-US" dirty="0" smtClean="0"/>
              <a:t> no legacy STAs in the system;</a:t>
            </a:r>
            <a:r>
              <a:rPr lang="en-GB" dirty="0" smtClean="0">
                <a:solidFill>
                  <a:schemeClr val="tx1"/>
                </a:solidFill>
              </a:rPr>
              <a:t> </a:t>
            </a:r>
          </a:p>
          <a:p>
            <a:pPr marL="1030288" lvl="4" indent="-287338">
              <a:spcBef>
                <a:spcPts val="300"/>
              </a:spcBef>
              <a:spcAft>
                <a:spcPts val="300"/>
              </a:spcAft>
              <a:buFont typeface="Courier New" pitchFamily="49" charset="0"/>
              <a:buChar char="o"/>
            </a:pPr>
            <a:r>
              <a:rPr lang="en-GB" dirty="0" smtClean="0">
                <a:solidFill>
                  <a:schemeClr val="tx1"/>
                </a:solidFill>
              </a:rPr>
              <a:t>relatively high WM occupancy due to much lower </a:t>
            </a:r>
            <a:r>
              <a:rPr lang="en-US" dirty="0" err="1" smtClean="0"/>
              <a:t>Tx</a:t>
            </a:r>
            <a:r>
              <a:rPr lang="en-US" dirty="0" smtClean="0"/>
              <a:t> rates,  as low as ~100Kbps, with much smaller channel sizes; and </a:t>
            </a:r>
          </a:p>
          <a:p>
            <a:pPr marL="1030288" lvl="4" indent="-287338">
              <a:spcBef>
                <a:spcPts val="300"/>
              </a:spcBef>
              <a:spcAft>
                <a:spcPts val="300"/>
              </a:spcAft>
              <a:buFont typeface="Courier New" pitchFamily="49" charset="0"/>
              <a:buChar char="o"/>
            </a:pPr>
            <a:r>
              <a:rPr lang="en-US" dirty="0" smtClean="0"/>
              <a:t>longer full beacon interval, e.g., 500ms;</a:t>
            </a:r>
            <a:endParaRPr lang="en-GB" dirty="0" smtClean="0">
              <a:solidFill>
                <a:schemeClr val="tx1"/>
              </a:solidFill>
            </a:endParaRPr>
          </a:p>
          <a:p>
            <a:pPr marL="736600" lvl="3" indent="-287338">
              <a:spcBef>
                <a:spcPts val="300"/>
              </a:spcBef>
              <a:spcAft>
                <a:spcPts val="300"/>
              </a:spcAft>
              <a:buFont typeface="Wingdings" pitchFamily="2" charset="2"/>
              <a:buChar char="q"/>
            </a:pPr>
            <a:r>
              <a:rPr lang="en-GB" sz="1800" dirty="0" smtClean="0">
                <a:solidFill>
                  <a:schemeClr val="tx1"/>
                </a:solidFill>
              </a:rPr>
              <a:t>11ai: </a:t>
            </a:r>
          </a:p>
          <a:p>
            <a:pPr marL="1030288" lvl="4" indent="-287338">
              <a:spcBef>
                <a:spcPts val="300"/>
              </a:spcBef>
              <a:spcAft>
                <a:spcPts val="300"/>
              </a:spcAft>
              <a:buFont typeface="Courier New" pitchFamily="49" charset="0"/>
              <a:buChar char="o"/>
            </a:pPr>
            <a:r>
              <a:rPr lang="en-GB" dirty="0" smtClean="0">
                <a:solidFill>
                  <a:schemeClr val="tx1"/>
                </a:solidFill>
              </a:rPr>
              <a:t>primarily for un-associated STAs; </a:t>
            </a:r>
          </a:p>
          <a:p>
            <a:pPr marL="1030288" lvl="4" indent="-287338">
              <a:spcBef>
                <a:spcPts val="300"/>
              </a:spcBef>
              <a:spcAft>
                <a:spcPts val="300"/>
              </a:spcAft>
              <a:buFont typeface="Courier New" pitchFamily="49" charset="0"/>
              <a:buChar char="o"/>
            </a:pPr>
            <a:r>
              <a:rPr lang="en-GB" dirty="0" smtClean="0">
                <a:solidFill>
                  <a:schemeClr val="tx1"/>
                </a:solidFill>
              </a:rPr>
              <a:t>with legacy STAs in the system; </a:t>
            </a:r>
          </a:p>
          <a:p>
            <a:pPr marL="1030288" lvl="4" indent="-287338">
              <a:spcBef>
                <a:spcPts val="300"/>
              </a:spcBef>
              <a:spcAft>
                <a:spcPts val="300"/>
              </a:spcAft>
              <a:buFont typeface="Courier New" pitchFamily="49" charset="0"/>
              <a:buChar char="o"/>
            </a:pPr>
            <a:r>
              <a:rPr lang="en-GB" dirty="0" smtClean="0">
                <a:solidFill>
                  <a:schemeClr val="tx1"/>
                </a:solidFill>
              </a:rPr>
              <a:t>working with normal channel sizes; and </a:t>
            </a:r>
          </a:p>
          <a:p>
            <a:pPr marL="1030288" lvl="4" indent="-287338">
              <a:spcBef>
                <a:spcPts val="300"/>
              </a:spcBef>
              <a:spcAft>
                <a:spcPts val="300"/>
              </a:spcAft>
              <a:buFont typeface="Courier New" pitchFamily="49" charset="0"/>
              <a:buChar char="o"/>
            </a:pPr>
            <a:r>
              <a:rPr lang="en-GB" dirty="0" smtClean="0">
                <a:solidFill>
                  <a:schemeClr val="tx1"/>
                </a:solidFill>
              </a:rPr>
              <a:t>no intention to introduce longer full beacon interval.</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762000"/>
          </a:xfrm>
        </p:spPr>
        <p:txBody>
          <a:bodyPr/>
          <a:lstStyle/>
          <a:p>
            <a:pPr lvl="0"/>
            <a:r>
              <a:rPr lang="en-US" sz="2400" dirty="0" smtClean="0"/>
              <a:t>Discussions about 11ah Short Beacon Frame </a:t>
            </a:r>
            <a:br>
              <a:rPr lang="en-US" sz="2400" dirty="0" smtClean="0"/>
            </a:br>
            <a:r>
              <a:rPr lang="en-US" sz="2400" dirty="0" smtClean="0"/>
              <a:t>and 11ai FILS Discovery Frame – </a:t>
            </a:r>
            <a:r>
              <a:rPr lang="en-US" sz="2400" dirty="0" err="1" smtClean="0"/>
              <a:t>Con’t</a:t>
            </a:r>
            <a:endParaRPr lang="en-US" sz="2400" dirty="0"/>
          </a:p>
        </p:txBody>
      </p:sp>
      <p:sp>
        <p:nvSpPr>
          <p:cNvPr id="3" name="Content Placeholder 2"/>
          <p:cNvSpPr>
            <a:spLocks noGrp="1"/>
          </p:cNvSpPr>
          <p:nvPr>
            <p:ph idx="1"/>
          </p:nvPr>
        </p:nvSpPr>
        <p:spPr>
          <a:xfrm>
            <a:off x="533400" y="1485900"/>
            <a:ext cx="8115300" cy="4914900"/>
          </a:xfrm>
        </p:spPr>
        <p:txBody>
          <a:bodyPr>
            <a:normAutofit/>
          </a:bodyPr>
          <a:lstStyle/>
          <a:p>
            <a:pPr marL="0" indent="0">
              <a:spcBef>
                <a:spcPts val="300"/>
              </a:spcBef>
              <a:spcAft>
                <a:spcPts val="300"/>
              </a:spcAft>
            </a:pPr>
            <a:r>
              <a:rPr lang="en-US" sz="1800" dirty="0" smtClean="0">
                <a:solidFill>
                  <a:schemeClr val="tx1"/>
                </a:solidFill>
              </a:rPr>
              <a:t>Why is it not a good idea to re-use 11ah Short Beacon frame design with certain modifications?  -- </a:t>
            </a:r>
            <a:r>
              <a:rPr lang="en-US" sz="1800" dirty="0" err="1" smtClean="0">
                <a:solidFill>
                  <a:schemeClr val="tx1"/>
                </a:solidFill>
              </a:rPr>
              <a:t>Con’t</a:t>
            </a:r>
            <a:endParaRPr lang="en-US" sz="1800" dirty="0" smtClean="0">
              <a:solidFill>
                <a:schemeClr val="tx1"/>
              </a:solidFill>
            </a:endParaRPr>
          </a:p>
          <a:p>
            <a:pPr marL="519113" lvl="2" indent="-287338">
              <a:spcBef>
                <a:spcPts val="300"/>
              </a:spcBef>
              <a:spcAft>
                <a:spcPts val="300"/>
              </a:spcAft>
              <a:buFont typeface="Wingdings" pitchFamily="2" charset="2"/>
              <a:buChar char="Ø"/>
            </a:pPr>
            <a:r>
              <a:rPr lang="en-GB" sz="2000" dirty="0" smtClean="0">
                <a:solidFill>
                  <a:schemeClr val="tx1"/>
                </a:solidFill>
              </a:rPr>
              <a:t>Different design constraints for frame format design</a:t>
            </a:r>
          </a:p>
          <a:p>
            <a:pPr marL="804863" lvl="3" indent="-287338">
              <a:spcBef>
                <a:spcPts val="300"/>
              </a:spcBef>
              <a:spcAft>
                <a:spcPts val="300"/>
              </a:spcAft>
              <a:buFont typeface="Wingdings" pitchFamily="2" charset="2"/>
              <a:buChar char="q"/>
            </a:pPr>
            <a:r>
              <a:rPr lang="en-GB" sz="1800" dirty="0" smtClean="0">
                <a:solidFill>
                  <a:schemeClr val="tx1"/>
                </a:solidFill>
              </a:rPr>
              <a:t>11ah has a new MAC header design, due to no legacy STAs in 11ah systems;</a:t>
            </a:r>
          </a:p>
          <a:p>
            <a:pPr marL="804863" lvl="3" indent="-287338">
              <a:spcBef>
                <a:spcPts val="300"/>
              </a:spcBef>
              <a:spcAft>
                <a:spcPts val="300"/>
              </a:spcAft>
              <a:buFont typeface="Wingdings" pitchFamily="2" charset="2"/>
              <a:buChar char="q"/>
            </a:pPr>
            <a:r>
              <a:rPr lang="en-GB" sz="1800" dirty="0" smtClean="0">
                <a:solidFill>
                  <a:schemeClr val="tx1"/>
                </a:solidFill>
              </a:rPr>
              <a:t>It is highly debatable if 11ai can accommodate a new MAC header design, due to the presence of legacy STAs in 11ai systems.</a:t>
            </a:r>
          </a:p>
          <a:p>
            <a:pPr marL="519113" lvl="2" indent="-287338">
              <a:spcBef>
                <a:spcPts val="300"/>
              </a:spcBef>
              <a:spcAft>
                <a:spcPts val="300"/>
              </a:spcAft>
              <a:buFont typeface="Wingdings" pitchFamily="2" charset="2"/>
              <a:buChar char="Ø"/>
            </a:pPr>
            <a:r>
              <a:rPr lang="en-GB" sz="2000" dirty="0" smtClean="0">
                <a:solidFill>
                  <a:schemeClr val="tx1"/>
                </a:solidFill>
              </a:rPr>
              <a:t>Different frame contents: e.g., </a:t>
            </a:r>
          </a:p>
          <a:p>
            <a:pPr marL="736600" lvl="3" indent="-287338">
              <a:spcBef>
                <a:spcPts val="300"/>
              </a:spcBef>
              <a:spcAft>
                <a:spcPts val="300"/>
              </a:spcAft>
              <a:buFont typeface="Wingdings" pitchFamily="2" charset="2"/>
              <a:buChar char="q"/>
            </a:pPr>
            <a:r>
              <a:rPr lang="en-GB" sz="2000" dirty="0" smtClean="0">
                <a:solidFill>
                  <a:schemeClr val="tx1"/>
                </a:solidFill>
              </a:rPr>
              <a:t>11ah: important to have “Change Sequence” info; also need TIMs for associated STAs;</a:t>
            </a:r>
          </a:p>
          <a:p>
            <a:pPr marL="736600" lvl="3" indent="-287338">
              <a:spcBef>
                <a:spcPts val="300"/>
              </a:spcBef>
              <a:spcAft>
                <a:spcPts val="300"/>
              </a:spcAft>
              <a:buFont typeface="Wingdings" pitchFamily="2" charset="2"/>
              <a:buChar char="q"/>
            </a:pPr>
            <a:r>
              <a:rPr lang="en-GB" sz="2000" dirty="0" smtClean="0">
                <a:solidFill>
                  <a:schemeClr val="tx1"/>
                </a:solidFill>
              </a:rPr>
              <a:t>11ai: no need for “Change Sequence” info, nor TIM.</a:t>
            </a:r>
          </a:p>
          <a:p>
            <a:pPr marL="519113" lvl="3" indent="-287338">
              <a:spcBef>
                <a:spcPts val="300"/>
              </a:spcBef>
              <a:spcAft>
                <a:spcPts val="300"/>
              </a:spcAft>
              <a:buFont typeface="Wingdings" pitchFamily="2" charset="2"/>
              <a:buChar char="Ø"/>
            </a:pPr>
            <a:r>
              <a:rPr lang="en-GB" sz="2000" dirty="0" smtClean="0">
                <a:solidFill>
                  <a:schemeClr val="tx1"/>
                </a:solidFill>
              </a:rPr>
              <a:t>Chasing a moving target!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762000"/>
          </a:xfrm>
        </p:spPr>
        <p:txBody>
          <a:bodyPr/>
          <a:lstStyle/>
          <a:p>
            <a:pPr lvl="0"/>
            <a:r>
              <a:rPr lang="en-US" sz="2400" dirty="0" smtClean="0"/>
              <a:t>Discussions about 11ah Short Beacon Frame </a:t>
            </a:r>
            <a:br>
              <a:rPr lang="en-US" sz="2400" dirty="0" smtClean="0"/>
            </a:br>
            <a:r>
              <a:rPr lang="en-US" sz="2400" dirty="0" smtClean="0"/>
              <a:t>and 11ai FILS Discovery Frame – </a:t>
            </a:r>
            <a:r>
              <a:rPr lang="en-US" sz="2400" dirty="0" err="1" smtClean="0"/>
              <a:t>Con’t</a:t>
            </a:r>
            <a:endParaRPr lang="en-US" sz="2400" dirty="0"/>
          </a:p>
        </p:txBody>
      </p:sp>
      <p:sp>
        <p:nvSpPr>
          <p:cNvPr id="3" name="Content Placeholder 2"/>
          <p:cNvSpPr>
            <a:spLocks noGrp="1"/>
          </p:cNvSpPr>
          <p:nvPr>
            <p:ph idx="1"/>
          </p:nvPr>
        </p:nvSpPr>
        <p:spPr>
          <a:xfrm>
            <a:off x="533400" y="1485900"/>
            <a:ext cx="8115300" cy="4914900"/>
          </a:xfrm>
        </p:spPr>
        <p:txBody>
          <a:bodyPr>
            <a:normAutofit lnSpcReduction="10000"/>
          </a:bodyPr>
          <a:lstStyle/>
          <a:p>
            <a:pPr>
              <a:spcBef>
                <a:spcPts val="400"/>
              </a:spcBef>
              <a:spcAft>
                <a:spcPts val="400"/>
              </a:spcAft>
              <a:buFont typeface="Arial" pitchFamily="34" charset="0"/>
              <a:buChar char="•"/>
            </a:pPr>
            <a:r>
              <a:rPr lang="en-US" sz="2000" dirty="0" smtClean="0">
                <a:solidFill>
                  <a:schemeClr val="tx1"/>
                </a:solidFill>
              </a:rPr>
              <a:t>anything in the 11ah Short Beacon frame design that can be re-used in the 11ai FILS Discovery frame design? </a:t>
            </a:r>
          </a:p>
          <a:p>
            <a:pPr marL="627063" lvl="1">
              <a:spcBef>
                <a:spcPts val="400"/>
              </a:spcBef>
              <a:spcAft>
                <a:spcPts val="400"/>
              </a:spcAft>
              <a:buFont typeface="Wingdings" pitchFamily="2" charset="2"/>
              <a:buChar char="§"/>
            </a:pPr>
            <a:r>
              <a:rPr lang="en-GB" sz="1800" dirty="0" smtClean="0">
                <a:solidFill>
                  <a:schemeClr val="tx1"/>
                </a:solidFill>
              </a:rPr>
              <a:t>Yes!</a:t>
            </a:r>
          </a:p>
          <a:p>
            <a:pPr marL="627063" lvl="1">
              <a:spcBef>
                <a:spcPts val="400"/>
              </a:spcBef>
              <a:spcAft>
                <a:spcPts val="400"/>
              </a:spcAft>
              <a:buFont typeface="Wingdings" pitchFamily="2" charset="2"/>
              <a:buChar char="§"/>
            </a:pPr>
            <a:r>
              <a:rPr lang="en-GB" sz="1800" dirty="0" smtClean="0">
                <a:solidFill>
                  <a:schemeClr val="tx1"/>
                </a:solidFill>
              </a:rPr>
              <a:t>Examples: </a:t>
            </a:r>
          </a:p>
          <a:p>
            <a:pPr marL="914400" lvl="2" indent="-287338">
              <a:spcBef>
                <a:spcPts val="600"/>
              </a:spcBef>
              <a:spcAft>
                <a:spcPts val="600"/>
              </a:spcAft>
              <a:buFont typeface="Wingdings" pitchFamily="2" charset="2"/>
              <a:buChar char="Ø"/>
            </a:pPr>
            <a:r>
              <a:rPr lang="en-GB" sz="1600" dirty="0" smtClean="0">
                <a:solidFill>
                  <a:schemeClr val="tx1"/>
                </a:solidFill>
              </a:rPr>
              <a:t>Identifications of the essential info;</a:t>
            </a:r>
          </a:p>
          <a:p>
            <a:pPr marL="914400" lvl="2" indent="-287338">
              <a:spcBef>
                <a:spcPts val="600"/>
              </a:spcBef>
              <a:spcAft>
                <a:spcPts val="600"/>
              </a:spcAft>
              <a:buFont typeface="Wingdings" pitchFamily="2" charset="2"/>
              <a:buChar char="Ø"/>
            </a:pPr>
            <a:r>
              <a:rPr lang="en-GB" sz="1600" dirty="0" smtClean="0">
                <a:solidFill>
                  <a:schemeClr val="tx1"/>
                </a:solidFill>
              </a:rPr>
              <a:t>Flexibility of info field inclusions by using indication bitmap;</a:t>
            </a:r>
          </a:p>
          <a:p>
            <a:pPr marL="914400" lvl="2" indent="-287338">
              <a:spcBef>
                <a:spcPts val="600"/>
              </a:spcBef>
              <a:spcAft>
                <a:spcPts val="600"/>
              </a:spcAft>
              <a:buFont typeface="Wingdings" pitchFamily="2" charset="2"/>
              <a:buChar char="Ø"/>
            </a:pPr>
            <a:r>
              <a:rPr lang="en-GB" sz="1600" dirty="0" smtClean="0">
                <a:solidFill>
                  <a:schemeClr val="tx1"/>
                </a:solidFill>
              </a:rPr>
              <a:t>Reduction of MAC header overhead.</a:t>
            </a:r>
          </a:p>
          <a:p>
            <a:pPr marL="0" lvl="2" indent="0">
              <a:spcBef>
                <a:spcPts val="600"/>
              </a:spcBef>
              <a:spcAft>
                <a:spcPts val="600"/>
              </a:spcAft>
            </a:pPr>
            <a:endParaRPr lang="en-GB" sz="1600" dirty="0" smtClean="0">
              <a:solidFill>
                <a:schemeClr val="tx1"/>
              </a:solidFill>
            </a:endParaRPr>
          </a:p>
          <a:p>
            <a:pPr marL="0" lvl="2" indent="0">
              <a:spcBef>
                <a:spcPts val="600"/>
              </a:spcBef>
              <a:spcAft>
                <a:spcPts val="600"/>
              </a:spcAft>
              <a:buFont typeface="Wingdings"/>
              <a:buChar char="à"/>
            </a:pPr>
            <a:r>
              <a:rPr lang="en-GB" sz="2400" b="1" dirty="0" smtClean="0">
                <a:solidFill>
                  <a:schemeClr val="tx1"/>
                </a:solidFill>
                <a:sym typeface="Wingdings" pitchFamily="2" charset="2"/>
              </a:rPr>
              <a:t> Recommendations</a:t>
            </a:r>
            <a:r>
              <a:rPr lang="en-GB" sz="2400" dirty="0" smtClean="0">
                <a:solidFill>
                  <a:schemeClr val="tx1"/>
                </a:solidFill>
                <a:sym typeface="Wingdings" pitchFamily="2" charset="2"/>
              </a:rPr>
              <a:t>: </a:t>
            </a:r>
          </a:p>
          <a:p>
            <a:pPr marL="566738" lvl="2" indent="-457200">
              <a:spcBef>
                <a:spcPts val="600"/>
              </a:spcBef>
              <a:spcAft>
                <a:spcPts val="600"/>
              </a:spcAft>
              <a:buFont typeface="+mj-lt"/>
              <a:buAutoNum type="arabicParenR"/>
            </a:pPr>
            <a:r>
              <a:rPr lang="en-GB" sz="2400" dirty="0" smtClean="0">
                <a:solidFill>
                  <a:schemeClr val="tx1"/>
                </a:solidFill>
              </a:rPr>
              <a:t>Not to use  a modified 11ah short beacon frame as 11ai FILS Discovery frame;</a:t>
            </a:r>
          </a:p>
          <a:p>
            <a:pPr marL="566738" lvl="2" indent="-457200">
              <a:spcBef>
                <a:spcPts val="600"/>
              </a:spcBef>
              <a:spcAft>
                <a:spcPts val="600"/>
              </a:spcAft>
              <a:buFont typeface="+mj-lt"/>
              <a:buAutoNum type="arabicParenR"/>
            </a:pPr>
            <a:r>
              <a:rPr lang="en-GB" sz="2400" dirty="0" smtClean="0">
                <a:solidFill>
                  <a:schemeClr val="tx1"/>
                </a:solidFill>
              </a:rPr>
              <a:t>Re-Use some of the 11ah short beacon design ideas in the 11ai FILS Discovery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F6BA44925D6774DAAAE4851C3660231" ma:contentTypeVersion="0" ma:contentTypeDescription="Create a new document." ma:contentTypeScope="" ma:versionID="f59c400df60e69bdea7e932f2be50d75">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126C232-CB9E-4C1D-9A1D-FF83F24851F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112D949B-22B9-402C-ABB9-3F8AA2714337}">
  <ds:schemaRefs>
    <ds:schemaRef ds:uri="http://schemas.microsoft.com/sharepoint/v3/contenttype/forms"/>
  </ds:schemaRefs>
</ds:datastoreItem>
</file>

<file path=customXml/itemProps3.xml><?xml version="1.0" encoding="utf-8"?>
<ds:datastoreItem xmlns:ds="http://schemas.openxmlformats.org/officeDocument/2006/customXml" ds:itemID="{45683213-1B0F-49E7-915B-39D8BA408C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802-11-Submission</Template>
  <TotalTime>18072</TotalTime>
  <Words>3491</Words>
  <Application>Microsoft Office PowerPoint</Application>
  <PresentationFormat>On-screen Show (4:3)</PresentationFormat>
  <Paragraphs>644</Paragraphs>
  <Slides>32</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35" baseType="lpstr">
      <vt:lpstr>802-11-Submission</vt:lpstr>
      <vt:lpstr>Document</vt:lpstr>
      <vt:lpstr>Visio</vt:lpstr>
      <vt:lpstr>Frame Format Design Considerations for  802.11ai FILS Discovery Frame</vt:lpstr>
      <vt:lpstr>Abstract</vt:lpstr>
      <vt:lpstr>Slide 3</vt:lpstr>
      <vt:lpstr>Slide 4</vt:lpstr>
      <vt:lpstr>Recap of 802.11ah Short Beacon Frame</vt:lpstr>
      <vt:lpstr>Recap of 802.11ah Short Beacon Frame – Con’t</vt:lpstr>
      <vt:lpstr>Discussions about 11ah Short Beacon Frame  and 11ai FILS Discovery Frame</vt:lpstr>
      <vt:lpstr>Discussions about 11ah Short Beacon Frame  and 11ai FILS Discovery Frame – Con’t</vt:lpstr>
      <vt:lpstr>Discussions about 11ah Short Beacon Frame  and 11ai FILS Discovery Frame – Con’t</vt:lpstr>
      <vt:lpstr>Recap of Measurement Pilot (MP) Frame</vt:lpstr>
      <vt:lpstr>Recap of Measurement Pilot (MP) Frame – con’t</vt:lpstr>
      <vt:lpstr>Recap of Measurement Pilot (MP) Frame – con’t</vt:lpstr>
      <vt:lpstr>Discussions about MP Frame and FILS Discovery Frame</vt:lpstr>
      <vt:lpstr>Discussions about FILS Discovery Frame Format Choices</vt:lpstr>
      <vt:lpstr>An Example of FILS Discovery Frame Contents</vt:lpstr>
      <vt:lpstr>If Using Modified Measure Pilot Frame</vt:lpstr>
      <vt:lpstr>If Using Modified Measure Pilot Frame – Con’t</vt:lpstr>
      <vt:lpstr>If Using Modified Measure Pilot Frame – con’t</vt:lpstr>
      <vt:lpstr>If Using New Public Frame </vt:lpstr>
      <vt:lpstr>If Using New Public Action Frame – Con’t</vt:lpstr>
      <vt:lpstr>If Using New Public Action Frame – con’t</vt:lpstr>
      <vt:lpstr>Modified MP Frame vs. New Public Action Frame</vt:lpstr>
      <vt:lpstr>Discussions about FILS Discovery Frame Format</vt:lpstr>
      <vt:lpstr>Discussions about FILS Discovery Frame Format – Con’t</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Motions for Proposed Text for SFD</vt:lpstr>
      <vt:lpstr>Slide 32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LeiW</dc:creator>
  <cp:lastModifiedBy>LeiW</cp:lastModifiedBy>
  <cp:revision>319</cp:revision>
  <cp:lastPrinted>1601-01-01T00:00:00Z</cp:lastPrinted>
  <dcterms:created xsi:type="dcterms:W3CDTF">2012-01-06T05:35:07Z</dcterms:created>
  <dcterms:modified xsi:type="dcterms:W3CDTF">2012-07-04T19:37:31Z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0x010100EF6BA44925D6774DAAAE4851C3660231</vt:lpwstr>
  </property>
</Properties>
</file>