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47"/>
  </p:notesMasterIdLst>
  <p:handoutMasterIdLst>
    <p:handoutMasterId r:id="rId48"/>
  </p:handoutMasterIdLst>
  <p:sldIdLst>
    <p:sldId id="256" r:id="rId5"/>
    <p:sldId id="257" r:id="rId6"/>
    <p:sldId id="262" r:id="rId7"/>
    <p:sldId id="265" r:id="rId8"/>
    <p:sldId id="298" r:id="rId9"/>
    <p:sldId id="332" r:id="rId10"/>
    <p:sldId id="293" r:id="rId11"/>
    <p:sldId id="333" r:id="rId12"/>
    <p:sldId id="334" r:id="rId13"/>
    <p:sldId id="299" r:id="rId14"/>
    <p:sldId id="335" r:id="rId15"/>
    <p:sldId id="295" r:id="rId16"/>
    <p:sldId id="300" r:id="rId17"/>
    <p:sldId id="302" r:id="rId18"/>
    <p:sldId id="278" r:id="rId19"/>
    <p:sldId id="301" r:id="rId20"/>
    <p:sldId id="296" r:id="rId21"/>
    <p:sldId id="336" r:id="rId22"/>
    <p:sldId id="317" r:id="rId23"/>
    <p:sldId id="320" r:id="rId24"/>
    <p:sldId id="318" r:id="rId25"/>
    <p:sldId id="323" r:id="rId26"/>
    <p:sldId id="292" r:id="rId27"/>
    <p:sldId id="303" r:id="rId28"/>
    <p:sldId id="327" r:id="rId29"/>
    <p:sldId id="304" r:id="rId30"/>
    <p:sldId id="324" r:id="rId31"/>
    <p:sldId id="305" r:id="rId32"/>
    <p:sldId id="309" r:id="rId33"/>
    <p:sldId id="310" r:id="rId34"/>
    <p:sldId id="311" r:id="rId35"/>
    <p:sldId id="325" r:id="rId36"/>
    <p:sldId id="312" r:id="rId37"/>
    <p:sldId id="313" r:id="rId38"/>
    <p:sldId id="314" r:id="rId39"/>
    <p:sldId id="307" r:id="rId40"/>
    <p:sldId id="326" r:id="rId41"/>
    <p:sldId id="328" r:id="rId42"/>
    <p:sldId id="331" r:id="rId43"/>
    <p:sldId id="329" r:id="rId44"/>
    <p:sldId id="330" r:id="rId45"/>
    <p:sldId id="308" r:id="rId4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angxc" initials="w" lastIdx="5" clrIdx="0"/>
  <p:cmAuthor id="1" name="Berger-Admin, James (Rodney)" initials="BJ(" lastIdx="3" clrIdx="1"/>
  <p:cmAuthor id="2" name="Lei Wang" initials="LW" lastIdx="0" clrIdx="2"/>
  <p:cmAuthor id="3" name="olesenrl" initials="o" lastIdx="1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-438" y="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462"/>
    </p:cViewPr>
  </p:sorterViewPr>
  <p:notesViewPr>
    <p:cSldViewPr>
      <p:cViewPr varScale="1">
        <p:scale>
          <a:sx n="49" d="100"/>
          <a:sy n="49" d="100"/>
        </p:scale>
        <p:origin x="-2400" y="-102"/>
      </p:cViewPr>
      <p:guideLst>
        <p:guide orient="horz" pos="2880"/>
        <p:guide pos="2160"/>
      </p:guideLst>
    </p:cSldViewPr>
  </p:notes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notesMaster" Target="notesMasters/notesMaster1.xml"/><Relationship Id="rId50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4.xml"/><Relationship Id="rId51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6797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</a:t>
            </a:r>
            <a:r>
              <a:rPr lang="en-US" sz="1800" b="1" dirty="0" smtClean="0">
                <a:solidFill>
                  <a:schemeClr val="tx1"/>
                </a:solidFill>
              </a:rPr>
              <a:t>11-12-0741-01-00ai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Lei Wang, </a:t>
            </a:r>
            <a:r>
              <a:rPr lang="en-GB" dirty="0" err="1" smtClean="0"/>
              <a:t>InterDigital</a:t>
            </a:r>
            <a:r>
              <a:rPr lang="en-GB" dirty="0" smtClean="0"/>
              <a:t> Communications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115300" cy="10287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smtClean="0"/>
              <a:t>Discussions about 802.11ai FILS Discovery Frame (DF) Content Design 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2012-07-14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490538" y="2813050"/>
          <a:ext cx="7916862" cy="2635250"/>
        </p:xfrm>
        <a:graphic>
          <a:graphicData uri="http://schemas.openxmlformats.org/presentationml/2006/ole">
            <p:oleObj spid="_x0000_s3075" name="Document" r:id="rId4" imgW="8648873" imgH="2872813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9600" y="24003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43900" cy="533400"/>
          </a:xfrm>
        </p:spPr>
        <p:txBody>
          <a:bodyPr/>
          <a:lstStyle/>
          <a:p>
            <a:pPr lvl="0"/>
            <a:r>
              <a:rPr lang="en-US" sz="2800" dirty="0" smtClean="0"/>
              <a:t>Investigation of 802.11 Measurement Pilot Frame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95299" y="1333499"/>
          <a:ext cx="8191500" cy="5080710"/>
        </p:xfrm>
        <a:graphic>
          <a:graphicData uri="http://schemas.openxmlformats.org/drawingml/2006/table">
            <a:tbl>
              <a:tblPr/>
              <a:tblGrid>
                <a:gridCol w="833695"/>
                <a:gridCol w="2358238"/>
                <a:gridCol w="560990"/>
                <a:gridCol w="1319366"/>
                <a:gridCol w="664878"/>
                <a:gridCol w="2454333"/>
              </a:tblGrid>
              <a:tr h="7055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Information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description / Notes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size (bytes)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Apply to 11ai FILS Discovery (FD) frame?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size in 11ai FD frame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Notes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67192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MP interval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basic periodicity of MP frames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yes, but it should be changed to FD interval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** in units of TUs (i.e., 1024us)</a:t>
                      </a:r>
                    </a:p>
                    <a:p>
                      <a:pPr algn="l" fontAlgn="ctr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** is it really needed, considering STA already received the FD frame?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11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Capability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only two bits are used: spectrum management; short slot time.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yes, but should be re-designed to cover more.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to cover critical initial link setup capabilities, based on MP capability and beacon/probe response capability, further capability considerations, e.g.,  IPv4/IPv6, security capabilities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487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Country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MP-frame uses a 2-byte condensed country string; although 3 bytes in dot11CountryString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Yes,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192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operation class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indicates the operating class value for the operating channel, as defined in Annex E.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192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operation channel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indicates the operating channel, as defined in Annex E.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534400" cy="533400"/>
          </a:xfrm>
        </p:spPr>
        <p:txBody>
          <a:bodyPr/>
          <a:lstStyle/>
          <a:p>
            <a:pPr lvl="0"/>
            <a:r>
              <a:rPr lang="en-US" sz="2400" dirty="0" smtClean="0"/>
              <a:t>References in Beacon, Probe Response, and 11ai Contributions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57300"/>
            <a:ext cx="8077200" cy="502920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Lots  of additional information items in Beacon and Probe Response frames, as well as in other 11ai contributions;</a:t>
            </a:r>
          </a:p>
          <a:p>
            <a:pPr>
              <a:buFont typeface="Arial" pitchFamily="34" charset="0"/>
              <a:buChar char="•"/>
            </a:pPr>
            <a:r>
              <a:rPr lang="en-GB" sz="2200" dirty="0" smtClean="0">
                <a:solidFill>
                  <a:schemeClr val="tx1"/>
                </a:solidFill>
              </a:rPr>
              <a:t>A fundamental consideration: what other information items are really needed to be transmitted to STA in the first AP-to-STA message for setting up the link?</a:t>
            </a:r>
            <a:endParaRPr lang="en-US" sz="2200" dirty="0" smtClean="0">
              <a:solidFill>
                <a:schemeClr val="tx1"/>
              </a:solidFill>
            </a:endParaRPr>
          </a:p>
          <a:p>
            <a:pPr lvl="1" indent="-401638">
              <a:buFont typeface="Wingdings" pitchFamily="2" charset="2"/>
              <a:buChar char="Ø"/>
            </a:pPr>
            <a:r>
              <a:rPr lang="en-US" sz="1800" dirty="0" smtClean="0">
                <a:solidFill>
                  <a:schemeClr val="tx1"/>
                </a:solidFill>
              </a:rPr>
              <a:t>Channel descriptors</a:t>
            </a:r>
          </a:p>
          <a:p>
            <a:pPr lvl="1" indent="-401638">
              <a:buFont typeface="Wingdings" pitchFamily="2" charset="2"/>
              <a:buChar char="Ø"/>
            </a:pPr>
            <a:r>
              <a:rPr lang="en-US" sz="1800" dirty="0" smtClean="0">
                <a:solidFill>
                  <a:schemeClr val="tx1"/>
                </a:solidFill>
              </a:rPr>
              <a:t>PHY specific info</a:t>
            </a:r>
            <a:endParaRPr lang="en-US" sz="1800" dirty="0" smtClean="0"/>
          </a:p>
          <a:p>
            <a:pPr lvl="1" indent="-401638">
              <a:buFont typeface="Wingdings" pitchFamily="2" charset="2"/>
              <a:buChar char="Ø"/>
            </a:pPr>
            <a:r>
              <a:rPr lang="en-US" sz="1800" dirty="0" smtClean="0">
                <a:solidFill>
                  <a:schemeClr val="tx1"/>
                </a:solidFill>
              </a:rPr>
              <a:t>Security info</a:t>
            </a:r>
          </a:p>
          <a:p>
            <a:pPr lvl="1" indent="-401638">
              <a:buFont typeface="Wingdings" pitchFamily="2" charset="2"/>
              <a:buChar char="Ø"/>
            </a:pPr>
            <a:r>
              <a:rPr lang="en-US" sz="1800" dirty="0" smtClean="0">
                <a:solidFill>
                  <a:schemeClr val="tx1"/>
                </a:solidFill>
              </a:rPr>
              <a:t>BSS/AP load info</a:t>
            </a:r>
          </a:p>
          <a:p>
            <a:pPr lvl="1" indent="-401638">
              <a:buFont typeface="Wingdings" pitchFamily="2" charset="2"/>
              <a:buChar char="Ø"/>
            </a:pPr>
            <a:r>
              <a:rPr lang="en-US" sz="1800" dirty="0" smtClean="0">
                <a:solidFill>
                  <a:schemeClr val="tx1"/>
                </a:solidFill>
              </a:rPr>
              <a:t>Neighbor AP info</a:t>
            </a:r>
          </a:p>
          <a:p>
            <a:pPr lvl="1" indent="-401638">
              <a:buFont typeface="Wingdings" pitchFamily="2" charset="2"/>
              <a:buChar char="Ø"/>
            </a:pPr>
            <a:r>
              <a:rPr lang="en-US" sz="1800" dirty="0" smtClean="0">
                <a:solidFill>
                  <a:schemeClr val="tx1"/>
                </a:solidFill>
              </a:rPr>
              <a:t>What else????</a:t>
            </a:r>
            <a:endParaRPr lang="en-US" sz="2200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" y="685800"/>
            <a:ext cx="8763000" cy="609600"/>
          </a:xfrm>
        </p:spPr>
        <p:txBody>
          <a:bodyPr/>
          <a:lstStyle/>
          <a:p>
            <a:pPr lvl="0"/>
            <a:r>
              <a:rPr lang="en-US" sz="2400" dirty="0" smtClean="0"/>
              <a:t>Investigation of Beacon, Probe Response, 11ai Contributions, …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266700" y="1219202"/>
          <a:ext cx="8534399" cy="5219699"/>
        </p:xfrm>
        <a:graphic>
          <a:graphicData uri="http://schemas.openxmlformats.org/drawingml/2006/table">
            <a:tbl>
              <a:tblPr/>
              <a:tblGrid>
                <a:gridCol w="1143000"/>
                <a:gridCol w="1333500"/>
                <a:gridCol w="2913125"/>
                <a:gridCol w="1011175"/>
                <a:gridCol w="1500689"/>
                <a:gridCol w="632910"/>
              </a:tblGrid>
              <a:tr h="62043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Category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Information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description / Notes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size (bytes)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Apply to 11ai FILS Discovery (FD) frame?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size in 11ai FD frame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75249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channel descriptors (beyond Country, Operation class, Operation channel)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power constraints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the information necessary to allow a STA to determine the local maximum transmit power in the current channel.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yes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195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channel bandwidth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the channel bandwidth info is actually provided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by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the operation class and operation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channel.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no, don't need a separate parameter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156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PHY specific info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ERP (Extended Rate PHY)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11g PHY, 1 byte as used in ERP IE in beacon frame; page 487,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yes, PHY dependant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234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HT operation/HT capability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11n PHY, current HT operation IE, HT capability IE, Overlapping BSS scan IE, and 20/40 coexistence IE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77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yes, PHY dependant, defined a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compressed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version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09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BSS load info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BSS load / average delay / channel unitlization …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there are 5 BSS load related IEs in current beacon and probe response frame, i.e., </a:t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1) BSS load IE: 2+5 bytes</a:t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2) BSS Available Admission Capacity IE: 2+2+2*n bytes; </a:t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3)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QoS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Traffic Capability IE: 2+1+n bytes; </a:t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4) BSS Average Access Delay IE: 2+1 bytes</a:t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5) BSS AC Access Delay IE: 2+4 bytes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yes,  should be compressed, e.g., an 1-byte indication, either using the average access delay or channel utilization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" y="685800"/>
            <a:ext cx="8763000" cy="876300"/>
          </a:xfrm>
        </p:spPr>
        <p:txBody>
          <a:bodyPr/>
          <a:lstStyle/>
          <a:p>
            <a:pPr lvl="0" algn="l"/>
            <a:r>
              <a:rPr lang="en-US" sz="2400" dirty="0" smtClean="0"/>
              <a:t>Investigation of Beacon, Probe Response, 11ai Contributions, …</a:t>
            </a:r>
            <a:br>
              <a:rPr lang="en-US" sz="2400" dirty="0" smtClean="0"/>
            </a:br>
            <a:r>
              <a:rPr lang="en-US" sz="2400" dirty="0" smtClean="0"/>
              <a:t>-- </a:t>
            </a:r>
            <a:r>
              <a:rPr lang="en-US" sz="2400" dirty="0" err="1" smtClean="0"/>
              <a:t>Con’t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19101" y="1752600"/>
          <a:ext cx="8267698" cy="4414578"/>
        </p:xfrm>
        <a:graphic>
          <a:graphicData uri="http://schemas.openxmlformats.org/drawingml/2006/table">
            <a:tbl>
              <a:tblPr/>
              <a:tblGrid>
                <a:gridCol w="871798"/>
                <a:gridCol w="1376101"/>
                <a:gridCol w="3009900"/>
                <a:gridCol w="838200"/>
                <a:gridCol w="1295400"/>
                <a:gridCol w="876299"/>
              </a:tblGrid>
              <a:tr h="8581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Category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Information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description / Notes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size (bytes)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Apply to 11ai FILS Discovery (FD) frame?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size in 11ai FD frame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9325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Security info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secuirty info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Security capability; 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info from the current RSNE; any other security related info?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Yes, should be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very selective and compressed.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387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Neighbor AP info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Neighbor AP info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references in 802.11-2012:</a:t>
                      </a:r>
                      <a:b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1) Neighbor report element, in Figure 8-215 </a:t>
                      </a:r>
                      <a:b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2). Beacon timing IE, page 695, section 8.4.2.107; for neigbhor's next becon Tx time;</a:t>
                      </a:r>
                      <a:b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3). AP channel report IE, page 580, section 8.4.2.38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13+ per neighbor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yes, should be designed in a very compressed way. 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Variable, 3*n; n is the number of neighbors</a:t>
                      </a:r>
                    </a:p>
                  </a:txBody>
                  <a:tcPr marL="7110" marR="7110" marT="71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43900" cy="533400"/>
          </a:xfrm>
        </p:spPr>
        <p:txBody>
          <a:bodyPr/>
          <a:lstStyle/>
          <a:p>
            <a:pPr lvl="0"/>
            <a:r>
              <a:rPr lang="en-US" sz="2400" dirty="0" smtClean="0"/>
              <a:t>Discussions about FILS Discovery (FD) Frame Contents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57300"/>
            <a:ext cx="8115300" cy="5181600"/>
          </a:xfrm>
        </p:spPr>
        <p:txBody>
          <a:bodyPr>
            <a:normAutofit fontScale="85000" lnSpcReduction="20000"/>
          </a:bodyPr>
          <a:lstStyle/>
          <a:p>
            <a:pPr marL="342900" lvl="1" indent="-342900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Basic FD Frame Functions vs. Required Info Contents:</a:t>
            </a:r>
          </a:p>
          <a:p>
            <a:pPr marL="627063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Advertize the presence of the AP on the channel:</a:t>
            </a:r>
          </a:p>
          <a:p>
            <a:pPr marL="914400" lvl="2" indent="-287338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BSSID, SSID, Channel descriptors, e.g., Country, Operation class, and Operation channel</a:t>
            </a:r>
          </a:p>
          <a:p>
            <a:pPr marL="627063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Synchronize the STAs</a:t>
            </a:r>
          </a:p>
          <a:p>
            <a:pPr marL="914400" lvl="2" indent="-287338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Timestamp for Time Synchronization Function (TSF)</a:t>
            </a:r>
          </a:p>
          <a:p>
            <a:pPr marL="627063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Provide necessary information for a fast AP/Network selection</a:t>
            </a:r>
          </a:p>
          <a:p>
            <a:pPr marL="914400" lvl="2" indent="-287338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Capabilities; Time to next TBTT; BSS load; Security; Access Network options; neighbor info; etc.</a:t>
            </a:r>
          </a:p>
          <a:p>
            <a:pPr marL="627063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Provide necessary information to enable STA to transmit</a:t>
            </a:r>
          </a:p>
          <a:p>
            <a:pPr marL="914400" lvl="2" indent="-287338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PHY specific parameters; power constraint; etc.</a:t>
            </a:r>
          </a:p>
          <a:p>
            <a:pPr marL="342900" lvl="1" indent="-342900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FD frame information content selection considerations :</a:t>
            </a:r>
          </a:p>
          <a:p>
            <a:pPr marL="627063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Minimize the mandatory info contents, e.g., only the AP presence parameters are mandatory;</a:t>
            </a:r>
          </a:p>
          <a:p>
            <a:pPr marL="627063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Include additional info contents in a flexible and incremental way.</a:t>
            </a:r>
          </a:p>
          <a:p>
            <a:pPr marL="227013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GB" b="0" dirty="0" smtClean="0">
                <a:solidFill>
                  <a:schemeClr val="tx1"/>
                </a:solidFill>
              </a:rPr>
              <a:t>A summary of FD frame content discussion is provided in next two slides;</a:t>
            </a:r>
          </a:p>
          <a:p>
            <a:pPr marL="627063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GB" b="0" dirty="0" smtClean="0">
                <a:solidFill>
                  <a:schemeClr val="tx1"/>
                </a:solidFill>
              </a:rPr>
              <a:t>more details </a:t>
            </a:r>
            <a:r>
              <a:rPr lang="en-GB" dirty="0" smtClean="0">
                <a:solidFill>
                  <a:schemeClr val="tx1"/>
                </a:solidFill>
              </a:rPr>
              <a:t>can be found</a:t>
            </a:r>
            <a:r>
              <a:rPr lang="en-GB" b="0" dirty="0" smtClean="0">
                <a:solidFill>
                  <a:schemeClr val="tx1"/>
                </a:solidFill>
              </a:rPr>
              <a:t> in the Appendix section of this contribution.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" y="685800"/>
            <a:ext cx="8839200" cy="533400"/>
          </a:xfrm>
        </p:spPr>
        <p:txBody>
          <a:bodyPr/>
          <a:lstStyle/>
          <a:p>
            <a:pPr lvl="0"/>
            <a:r>
              <a:rPr lang="en-US" sz="2600" dirty="0" smtClean="0"/>
              <a:t>Summary of FILS Discovery Frame Content Considerations</a:t>
            </a: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GB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42899" y="1333499"/>
          <a:ext cx="8458202" cy="4991101"/>
        </p:xfrm>
        <a:graphic>
          <a:graphicData uri="http://schemas.openxmlformats.org/drawingml/2006/table">
            <a:tbl>
              <a:tblPr/>
              <a:tblGrid>
                <a:gridCol w="568749"/>
                <a:gridCol w="1233568"/>
                <a:gridCol w="4688324"/>
                <a:gridCol w="922294"/>
                <a:gridCol w="1045267"/>
              </a:tblGrid>
              <a:tr h="52145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Index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Information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description / Notes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size (bytes)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mandatory / optional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496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compressed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SSID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The SSID element indicates the identity of an ESS or IBSS.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mandatory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6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Short Timestamp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used for Time Synchronization Function (TSF)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Optional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6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Condensed Country string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uses the same 2-byte condensed country string as in MP frame; although 3 bytes in dot11CountryString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mandatory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6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operation class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indicates the operating class value for the operating channel, as defined in Annex E.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mandatory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6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operation channel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indicates the operating channel, as defined in Annex E.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mandatory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6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power constraints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the information necessary to allow a STA to determine the local maximum transmit power in the current channel. 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optional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6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time of next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TBTT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Informs the STA of the arrival time of the next full beacon, an offset value in unit of Tus from the FD frame Tx time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mandatory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6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Access network options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indicate access services provided by AP/Network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optional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6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FILS Discovery (FD) Interval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basic periodicity of FILS Discovery frames,  in units of TUs (i.e., 1024us)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optional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85800"/>
            <a:ext cx="8839200" cy="762000"/>
          </a:xfrm>
        </p:spPr>
        <p:txBody>
          <a:bodyPr/>
          <a:lstStyle/>
          <a:p>
            <a:pPr lvl="0" algn="l"/>
            <a:r>
              <a:rPr lang="en-US" sz="2600" dirty="0" smtClean="0"/>
              <a:t>Summary of FILS Discovery Frame Content Considerations</a:t>
            </a:r>
            <a:br>
              <a:rPr lang="en-US" sz="2600" dirty="0" smtClean="0"/>
            </a:br>
            <a:r>
              <a:rPr lang="en-US" sz="2600" dirty="0" smtClean="0"/>
              <a:t>-- </a:t>
            </a:r>
            <a:r>
              <a:rPr lang="en-US" sz="2600" dirty="0" err="1" smtClean="0"/>
              <a:t>Con’t</a:t>
            </a: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04800" y="1524000"/>
          <a:ext cx="8458202" cy="4876799"/>
        </p:xfrm>
        <a:graphic>
          <a:graphicData uri="http://schemas.openxmlformats.org/drawingml/2006/table">
            <a:tbl>
              <a:tblPr/>
              <a:tblGrid>
                <a:gridCol w="568749"/>
                <a:gridCol w="1233568"/>
                <a:gridCol w="4688324"/>
                <a:gridCol w="922294"/>
                <a:gridCol w="1045267"/>
              </a:tblGrid>
              <a:tr h="50951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Index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Information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description / Notes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size (bytes)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mandatory / optional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97050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Capability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used to indicate requested or advertised capabilities; covering  critical initial link setup capabilities, based on MP capability and beacon/probe response capability, further capability considerations, e.g.,  IPv4/IPv6, etc.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optional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050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PHY Info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PHY specific parameters, e.g., </a:t>
                      </a:r>
                      <a:b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** 11g PHY, 1 byte as used in ERP IE in beacon frame; page 487, </a:t>
                      </a:r>
                      <a:b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**11n PHY, current HT operation IE, HT capability IE, Overlapping BSS scan IE, and 20/40 coexistence IE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variable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optional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788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Security info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indicate security related capabilities, and further security info that requires early provisioning, e.g., info abstracted from the current RSNE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optional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525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BSS load Info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Compressed indication of the BSS load info, e.g., average access delay and/or Channel utilization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optional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788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Neighbor AP info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provide a list of neighbor APs/Channels and their TBTTs, e.g., just list the channel class / channel number and next beacon time.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Variable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optional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525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Other optional IEs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used to include other additional IEs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variable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optional</a:t>
                      </a:r>
                    </a:p>
                  </a:txBody>
                  <a:tcPr marL="8313" marR="8313" marT="83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609600"/>
            <a:ext cx="8534400" cy="533400"/>
          </a:xfrm>
        </p:spPr>
        <p:txBody>
          <a:bodyPr/>
          <a:lstStyle/>
          <a:p>
            <a:pPr lvl="0"/>
            <a:r>
              <a:rPr lang="en-US" sz="2400" dirty="0" smtClean="0"/>
              <a:t>Discussions about FD Frame Contents and Relevant Procedures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181100"/>
            <a:ext cx="8382000" cy="5295900"/>
          </a:xfrm>
        </p:spPr>
        <p:txBody>
          <a:bodyPr>
            <a:normAutofit/>
          </a:bodyPr>
          <a:lstStyle/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Enabling multiple use cases with optional FD frame content items</a:t>
            </a:r>
          </a:p>
          <a:p>
            <a:pPr marL="627063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GB" dirty="0" smtClean="0">
                <a:solidFill>
                  <a:schemeClr val="tx1"/>
                </a:solidFill>
              </a:rPr>
              <a:t>Example-1:  the FD frame body contains a minimum set of info, e.g., only the info for advertising the presence of AP and the info of next TBTT, which enables STA:</a:t>
            </a:r>
          </a:p>
          <a:p>
            <a:pPr marL="914400" lvl="2" indent="-287338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To decide whether waiting for the regular beacon or switching to scan another channel and then coming back to receive beacon at the proper time; and</a:t>
            </a:r>
          </a:p>
          <a:p>
            <a:pPr marL="914400" lvl="2" indent="-287338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To minimize the needs of sending probe request with wildcard SSID.</a:t>
            </a:r>
          </a:p>
          <a:p>
            <a:pPr marL="627063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GB" dirty="0" smtClean="0">
                <a:solidFill>
                  <a:schemeClr val="tx1"/>
                </a:solidFill>
              </a:rPr>
              <a:t>Example-2:  the FD frame body contains enough info for STA to initiate association, which enables STA </a:t>
            </a:r>
          </a:p>
          <a:p>
            <a:pPr marL="914400" lvl="2" indent="-287338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to complete the scanning of the channel without waiting for beacon or sending probe request.</a:t>
            </a:r>
          </a:p>
          <a:p>
            <a:pPr marL="627063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GB" dirty="0" smtClean="0">
                <a:solidFill>
                  <a:schemeClr val="tx1"/>
                </a:solidFill>
              </a:rPr>
              <a:t>Example-3: the FD frame body contains a minimum set of info plus neighbour APs’ next TBTTs, which enables STA :</a:t>
            </a:r>
          </a:p>
          <a:p>
            <a:pPr marL="914400" lvl="2" indent="-287338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to optimally schedule the scanning of multiple channels/APs by minimizing the total waiting time for scanning the multiple channels.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609600"/>
            <a:ext cx="8534400" cy="800100"/>
          </a:xfrm>
        </p:spPr>
        <p:txBody>
          <a:bodyPr/>
          <a:lstStyle/>
          <a:p>
            <a:pPr lvl="0" algn="l"/>
            <a:r>
              <a:rPr lang="en-US" sz="2400" dirty="0" smtClean="0"/>
              <a:t>Discussions about FD Frame Contents and Relevant Procedures – </a:t>
            </a:r>
            <a:r>
              <a:rPr lang="en-US" sz="2400" dirty="0" err="1" smtClean="0"/>
              <a:t>Con’t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562100"/>
            <a:ext cx="8382000" cy="4914900"/>
          </a:xfrm>
        </p:spPr>
        <p:txBody>
          <a:bodyPr>
            <a:normAutofit/>
          </a:bodyPr>
          <a:lstStyle/>
          <a:p>
            <a:pPr marL="114300" indent="-287338">
              <a:spcAft>
                <a:spcPts val="600"/>
              </a:spcAft>
              <a:buFont typeface="Arial" pitchFamily="34" charset="0"/>
              <a:buChar char="•"/>
            </a:pPr>
            <a:r>
              <a:rPr lang="en-GB" sz="2200" dirty="0" smtClean="0">
                <a:solidFill>
                  <a:schemeClr val="tx1"/>
                </a:solidFill>
              </a:rPr>
              <a:t>The flexible inclusions of FD frame body contents:</a:t>
            </a:r>
          </a:p>
          <a:p>
            <a:pPr marL="627063" lvl="1">
              <a:spcAft>
                <a:spcPts val="600"/>
              </a:spcAft>
              <a:buFont typeface="Wingdings" pitchFamily="2" charset="2"/>
              <a:buChar char="§"/>
            </a:pPr>
            <a:r>
              <a:rPr lang="en-GB" dirty="0" smtClean="0">
                <a:solidFill>
                  <a:schemeClr val="tx1"/>
                </a:solidFill>
              </a:rPr>
              <a:t>Allows AP to decide what information to carry in FD frames, based on certain real-time factors, e.g., traffic loading, percentage of medium time consumed by FD frames; etc.</a:t>
            </a:r>
          </a:p>
          <a:p>
            <a:pPr marL="627063" lvl="1">
              <a:spcAft>
                <a:spcPts val="600"/>
              </a:spcAft>
              <a:buFont typeface="Wingdings" pitchFamily="2" charset="2"/>
              <a:buChar char="§"/>
            </a:pPr>
            <a:r>
              <a:rPr lang="en-GB" dirty="0" smtClean="0">
                <a:solidFill>
                  <a:schemeClr val="tx1"/>
                </a:solidFill>
              </a:rPr>
              <a:t>Enables STA to decide what to do next, depending on the available info in a received FD frame, e.g., switching to another channel, initiating association, etc.</a:t>
            </a:r>
            <a:endParaRPr lang="en-GB" sz="220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7770813" cy="533400"/>
          </a:xfrm>
        </p:spPr>
        <p:txBody>
          <a:bodyPr/>
          <a:lstStyle/>
          <a:p>
            <a:pPr lvl="0"/>
            <a:r>
              <a:rPr lang="en-US" sz="2400" dirty="0" smtClean="0"/>
              <a:t>Straw-Polls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43900" cy="5143500"/>
          </a:xfrm>
        </p:spPr>
        <p:txBody>
          <a:bodyPr>
            <a:normAutofit/>
          </a:bodyPr>
          <a:lstStyle/>
          <a:p>
            <a:pPr marL="1201738" indent="-1201738"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Straw-Poll-1:  Do you support including the following information items in the FILS Discovery Frame body?</a:t>
            </a:r>
          </a:p>
          <a:p>
            <a:pPr marL="341313" lvl="1" indent="-341313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u="sng" dirty="0" smtClean="0">
                <a:solidFill>
                  <a:schemeClr val="tx1"/>
                </a:solidFill>
              </a:rPr>
              <a:t>Compressed SSID</a:t>
            </a:r>
          </a:p>
          <a:p>
            <a:pPr marL="341313" lvl="1" indent="-341313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u="sng" dirty="0" smtClean="0">
                <a:solidFill>
                  <a:schemeClr val="tx1"/>
                </a:solidFill>
              </a:rPr>
              <a:t>Condensed Country String</a:t>
            </a:r>
          </a:p>
          <a:p>
            <a:pPr marL="341313" lvl="1" indent="-341313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u="sng" dirty="0" smtClean="0">
                <a:solidFill>
                  <a:schemeClr val="tx1"/>
                </a:solidFill>
              </a:rPr>
              <a:t>Operation Class</a:t>
            </a:r>
          </a:p>
          <a:p>
            <a:pPr marL="341313" lvl="1" indent="-341313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u="sng" dirty="0" smtClean="0">
                <a:solidFill>
                  <a:schemeClr val="tx1"/>
                </a:solidFill>
              </a:rPr>
              <a:t>Operation Channel</a:t>
            </a:r>
          </a:p>
          <a:p>
            <a:pPr marL="341313" lvl="1" indent="-341313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u="sng" dirty="0" smtClean="0">
                <a:solidFill>
                  <a:schemeClr val="tx1"/>
                </a:solidFill>
              </a:rPr>
              <a:t>Time of Next TBTT</a:t>
            </a: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Result    </a:t>
            </a:r>
            <a:r>
              <a:rPr lang="en-US" sz="2000" u="sng" dirty="0" smtClean="0">
                <a:solidFill>
                  <a:schemeClr val="tx1"/>
                </a:solidFill>
              </a:rPr>
              <a:t>Yes                </a:t>
            </a:r>
            <a:r>
              <a:rPr lang="en-US" sz="2000" dirty="0" smtClean="0">
                <a:solidFill>
                  <a:schemeClr val="tx1"/>
                </a:solidFill>
              </a:rPr>
              <a:t>    </a:t>
            </a:r>
            <a:r>
              <a:rPr lang="en-US" sz="2000" u="sng" dirty="0" smtClean="0">
                <a:solidFill>
                  <a:schemeClr val="tx1"/>
                </a:solidFill>
              </a:rPr>
              <a:t>No               </a:t>
            </a:r>
            <a:r>
              <a:rPr lang="en-US" sz="2000" dirty="0" smtClean="0">
                <a:solidFill>
                  <a:schemeClr val="tx1"/>
                </a:solidFill>
              </a:rPr>
              <a:t>      </a:t>
            </a:r>
            <a:r>
              <a:rPr lang="en-US" sz="2000" u="sng" dirty="0" smtClean="0">
                <a:solidFill>
                  <a:schemeClr val="tx1"/>
                </a:solidFill>
              </a:rPr>
              <a:t>Abstain</a:t>
            </a:r>
            <a:r>
              <a:rPr lang="en-US" sz="2000" dirty="0" smtClean="0">
                <a:solidFill>
                  <a:schemeClr val="tx1"/>
                </a:solidFill>
              </a:rPr>
              <a:t>_______________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/>
        </p:spPr>
        <p:txBody>
          <a:bodyPr/>
          <a:lstStyle/>
          <a:p>
            <a:pPr marL="0" indent="0" algn="just"/>
            <a:r>
              <a:rPr lang="en-US" dirty="0" smtClean="0"/>
              <a:t>This document is intended to facilitate further discussions about passive scanning enhancement, by presenting some considerations and analysis about the design of the FILS Discovery Frame contents.</a:t>
            </a:r>
          </a:p>
          <a:p>
            <a:pPr marL="0" indent="0" algn="just"/>
            <a:endParaRPr lang="en-US" dirty="0" smtClean="0"/>
          </a:p>
          <a:p>
            <a:pPr marL="0" indent="0" algn="just"/>
            <a:r>
              <a:rPr lang="en-US" dirty="0" smtClean="0"/>
              <a:t>This is a follow-up contribution with regarding to 802.11ai passive scanning enhancements as discussed in  the contributions, 12/0406r5 and 12/0669r1. Also, it is about further details for a feature that has been accepted in the 802.11ai SFD.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7770813" cy="533400"/>
          </a:xfrm>
        </p:spPr>
        <p:txBody>
          <a:bodyPr/>
          <a:lstStyle/>
          <a:p>
            <a:pPr lvl="0"/>
            <a:r>
              <a:rPr lang="en-US" sz="2400" dirty="0" smtClean="0"/>
              <a:t>Straw-Polls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43900" cy="5143500"/>
          </a:xfrm>
        </p:spPr>
        <p:txBody>
          <a:bodyPr>
            <a:normAutofit/>
          </a:bodyPr>
          <a:lstStyle/>
          <a:p>
            <a:pPr marL="1201738" indent="-1201738"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Straw-Poll-2:  Do you support optionally including the following  information items in the FILS Discovery Frame body?</a:t>
            </a:r>
          </a:p>
          <a:p>
            <a:pPr marL="341313" lvl="1" indent="-341313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u="sng" dirty="0" smtClean="0">
                <a:solidFill>
                  <a:schemeClr val="tx1"/>
                </a:solidFill>
              </a:rPr>
              <a:t>Short Timestamp</a:t>
            </a:r>
          </a:p>
          <a:p>
            <a:pPr marL="341313" lvl="1" indent="-341313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u="sng" dirty="0" smtClean="0">
                <a:solidFill>
                  <a:schemeClr val="tx1"/>
                </a:solidFill>
              </a:rPr>
              <a:t>Power Constraints</a:t>
            </a:r>
          </a:p>
          <a:p>
            <a:pPr marL="341313" lvl="1" indent="-341313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u="sng" dirty="0" smtClean="0">
                <a:solidFill>
                  <a:schemeClr val="tx1"/>
                </a:solidFill>
              </a:rPr>
              <a:t>Access Network Options</a:t>
            </a:r>
          </a:p>
          <a:p>
            <a:pPr marL="341313" lvl="1" indent="-341313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u="sng" dirty="0" smtClean="0">
                <a:solidFill>
                  <a:schemeClr val="tx1"/>
                </a:solidFill>
              </a:rPr>
              <a:t>FILS Discovery frame interval</a:t>
            </a:r>
          </a:p>
          <a:p>
            <a:pPr marL="341313" lvl="1" indent="-341313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u="sng" dirty="0" smtClean="0">
                <a:solidFill>
                  <a:schemeClr val="tx1"/>
                </a:solidFill>
              </a:rPr>
              <a:t>Capability information</a:t>
            </a:r>
          </a:p>
          <a:p>
            <a:pPr marL="341313" lvl="1" indent="-341313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u="sng" dirty="0" smtClean="0">
                <a:solidFill>
                  <a:schemeClr val="tx1"/>
                </a:solidFill>
              </a:rPr>
              <a:t>Security Information</a:t>
            </a:r>
          </a:p>
          <a:p>
            <a:pPr marL="341313" lvl="1" indent="-341313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u="sng" dirty="0" smtClean="0">
                <a:solidFill>
                  <a:schemeClr val="tx1"/>
                </a:solidFill>
              </a:rPr>
              <a:t>BSS Load Information</a:t>
            </a:r>
          </a:p>
          <a:p>
            <a:pPr marL="341313" lvl="1" indent="-341313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u="sng" dirty="0" smtClean="0">
                <a:solidFill>
                  <a:schemeClr val="tx1"/>
                </a:solidFill>
              </a:rPr>
              <a:t>PHY information </a:t>
            </a:r>
          </a:p>
          <a:p>
            <a:pPr marL="341313" lvl="1" indent="-341313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u="sng" dirty="0" smtClean="0">
                <a:solidFill>
                  <a:schemeClr val="tx1"/>
                </a:solidFill>
              </a:rPr>
              <a:t>Neighbor AP information</a:t>
            </a: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Result    </a:t>
            </a:r>
            <a:r>
              <a:rPr lang="en-US" sz="2000" u="sng" dirty="0" smtClean="0">
                <a:solidFill>
                  <a:schemeClr val="tx1"/>
                </a:solidFill>
              </a:rPr>
              <a:t>Yes                </a:t>
            </a:r>
            <a:r>
              <a:rPr lang="en-US" sz="2000" dirty="0" smtClean="0">
                <a:solidFill>
                  <a:schemeClr val="tx1"/>
                </a:solidFill>
              </a:rPr>
              <a:t>    </a:t>
            </a:r>
            <a:r>
              <a:rPr lang="en-US" sz="2000" u="sng" dirty="0" smtClean="0">
                <a:solidFill>
                  <a:schemeClr val="tx1"/>
                </a:solidFill>
              </a:rPr>
              <a:t>No               </a:t>
            </a:r>
            <a:r>
              <a:rPr lang="en-US" sz="2000" dirty="0" smtClean="0">
                <a:solidFill>
                  <a:schemeClr val="tx1"/>
                </a:solidFill>
              </a:rPr>
              <a:t>      </a:t>
            </a:r>
            <a:r>
              <a:rPr lang="en-US" sz="2000" u="sng" dirty="0" smtClean="0">
                <a:solidFill>
                  <a:schemeClr val="tx1"/>
                </a:solidFill>
              </a:rPr>
              <a:t>Abstain</a:t>
            </a:r>
            <a:r>
              <a:rPr lang="en-US" sz="2000" dirty="0" smtClean="0">
                <a:solidFill>
                  <a:schemeClr val="tx1"/>
                </a:solidFill>
              </a:rPr>
              <a:t>_______________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7770813" cy="533400"/>
          </a:xfrm>
        </p:spPr>
        <p:txBody>
          <a:bodyPr/>
          <a:lstStyle/>
          <a:p>
            <a:pPr lvl="0"/>
            <a:r>
              <a:rPr lang="en-US" sz="2400" dirty="0" smtClean="0"/>
              <a:t>Motions for Proposed Text for SFD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43900" cy="5143500"/>
          </a:xfrm>
        </p:spPr>
        <p:txBody>
          <a:bodyPr>
            <a:normAutofit fontScale="92500" lnSpcReduction="10000"/>
          </a:bodyPr>
          <a:lstStyle/>
          <a:p>
            <a:pPr marL="1201738" indent="-1201738"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Motion-1: add the following text to Subsection “</a:t>
            </a:r>
            <a:r>
              <a:rPr lang="en-US" sz="2000" u="sng" dirty="0" smtClean="0">
                <a:solidFill>
                  <a:schemeClr val="tx1"/>
                </a:solidFill>
              </a:rPr>
              <a:t>6.2.1 General Approach</a:t>
            </a:r>
            <a:r>
              <a:rPr lang="en-US" sz="2000" dirty="0" smtClean="0">
                <a:solidFill>
                  <a:schemeClr val="tx1"/>
                </a:solidFill>
              </a:rPr>
              <a:t>”,  on page 8, in the </a:t>
            </a:r>
            <a:r>
              <a:rPr lang="en-US" sz="2000" dirty="0" err="1" smtClean="0">
                <a:solidFill>
                  <a:schemeClr val="tx1"/>
                </a:solidFill>
              </a:rPr>
              <a:t>TGai</a:t>
            </a:r>
            <a:r>
              <a:rPr lang="en-US" sz="2000" dirty="0" smtClean="0">
                <a:solidFill>
                  <a:schemeClr val="tx1"/>
                </a:solidFill>
              </a:rPr>
              <a:t> SFD, 12/0151r8</a:t>
            </a:r>
          </a:p>
          <a:p>
            <a:pPr marL="0" indent="0">
              <a:spcAft>
                <a:spcPts val="600"/>
              </a:spcAft>
            </a:pPr>
            <a:r>
              <a:rPr lang="en-US" sz="1900" u="sng" dirty="0" smtClean="0">
                <a:solidFill>
                  <a:srgbClr val="0000FF"/>
                </a:solidFill>
              </a:rPr>
              <a:t>The FILS Discovery frame shall include the following information fields:</a:t>
            </a:r>
          </a:p>
          <a:p>
            <a:pPr marL="341313" lvl="1" indent="-341313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1900" u="sng" dirty="0" smtClean="0">
                <a:solidFill>
                  <a:srgbClr val="0000FF"/>
                </a:solidFill>
              </a:rPr>
              <a:t>A Compressed SSID field</a:t>
            </a:r>
          </a:p>
          <a:p>
            <a:pPr marL="341313" lvl="1" indent="-341313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1900" u="sng" dirty="0" smtClean="0">
                <a:solidFill>
                  <a:srgbClr val="0000FF"/>
                </a:solidFill>
              </a:rPr>
              <a:t>A Condensed Country String field</a:t>
            </a:r>
          </a:p>
          <a:p>
            <a:pPr marL="341313" lvl="1" indent="-341313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1900" u="sng" dirty="0" smtClean="0">
                <a:solidFill>
                  <a:srgbClr val="0000FF"/>
                </a:solidFill>
              </a:rPr>
              <a:t>An Operation Class field</a:t>
            </a:r>
          </a:p>
          <a:p>
            <a:pPr marL="341313" lvl="1" indent="-341313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1900" u="sng" dirty="0" smtClean="0">
                <a:solidFill>
                  <a:srgbClr val="0000FF"/>
                </a:solidFill>
              </a:rPr>
              <a:t>An Operation Channel field</a:t>
            </a:r>
          </a:p>
          <a:p>
            <a:pPr marL="341313" lvl="1" indent="-341313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1900" u="sng" dirty="0" smtClean="0">
                <a:solidFill>
                  <a:srgbClr val="0000FF"/>
                </a:solidFill>
              </a:rPr>
              <a:t>A Time of Next TBTT field</a:t>
            </a: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Mover: </a:t>
            </a:r>
          </a:p>
          <a:p>
            <a:pPr>
              <a:spcAft>
                <a:spcPts val="600"/>
              </a:spcAft>
            </a:pPr>
            <a:r>
              <a:rPr lang="en-US" sz="2000" dirty="0" err="1" smtClean="0">
                <a:solidFill>
                  <a:schemeClr val="tx1"/>
                </a:solidFill>
              </a:rPr>
              <a:t>Seconder</a:t>
            </a:r>
            <a:r>
              <a:rPr lang="en-US" sz="2000" dirty="0" smtClean="0">
                <a:solidFill>
                  <a:schemeClr val="tx1"/>
                </a:solidFill>
              </a:rPr>
              <a:t>: </a:t>
            </a: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Result    </a:t>
            </a:r>
            <a:r>
              <a:rPr lang="en-US" sz="2000" u="sng" dirty="0" smtClean="0">
                <a:solidFill>
                  <a:schemeClr val="tx1"/>
                </a:solidFill>
              </a:rPr>
              <a:t>Yes                </a:t>
            </a:r>
            <a:r>
              <a:rPr lang="en-US" sz="2000" dirty="0" smtClean="0">
                <a:solidFill>
                  <a:schemeClr val="tx1"/>
                </a:solidFill>
              </a:rPr>
              <a:t>    </a:t>
            </a:r>
            <a:r>
              <a:rPr lang="en-US" sz="2000" u="sng" dirty="0" smtClean="0">
                <a:solidFill>
                  <a:schemeClr val="tx1"/>
                </a:solidFill>
              </a:rPr>
              <a:t>No               </a:t>
            </a:r>
            <a:r>
              <a:rPr lang="en-US" sz="2000" dirty="0" smtClean="0">
                <a:solidFill>
                  <a:schemeClr val="tx1"/>
                </a:solidFill>
              </a:rPr>
              <a:t>      </a:t>
            </a:r>
            <a:r>
              <a:rPr lang="en-US" sz="2000" u="sng" dirty="0" smtClean="0">
                <a:solidFill>
                  <a:schemeClr val="tx1"/>
                </a:solidFill>
              </a:rPr>
              <a:t>Abstain</a:t>
            </a:r>
            <a:r>
              <a:rPr lang="en-US" sz="2000" dirty="0" smtClean="0">
                <a:solidFill>
                  <a:schemeClr val="tx1"/>
                </a:solidFill>
              </a:rPr>
              <a:t>_______________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7770813" cy="533400"/>
          </a:xfrm>
        </p:spPr>
        <p:txBody>
          <a:bodyPr/>
          <a:lstStyle/>
          <a:p>
            <a:pPr lvl="0"/>
            <a:r>
              <a:rPr lang="en-US" sz="2400" dirty="0" smtClean="0"/>
              <a:t>Motions for Proposed Text for SFD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43900" cy="5143500"/>
          </a:xfrm>
        </p:spPr>
        <p:txBody>
          <a:bodyPr>
            <a:normAutofit fontScale="85000" lnSpcReduction="20000"/>
          </a:bodyPr>
          <a:lstStyle/>
          <a:p>
            <a:pPr marL="1201738" indent="-1201738"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Motion-3: add the following text to Subsection “</a:t>
            </a:r>
            <a:r>
              <a:rPr lang="en-US" sz="2000" u="sng" dirty="0" smtClean="0">
                <a:solidFill>
                  <a:schemeClr val="tx1"/>
                </a:solidFill>
              </a:rPr>
              <a:t>6.2.1 General Approach</a:t>
            </a:r>
            <a:r>
              <a:rPr lang="en-US" sz="2000" dirty="0" smtClean="0">
                <a:solidFill>
                  <a:schemeClr val="tx1"/>
                </a:solidFill>
              </a:rPr>
              <a:t>”,  on page 8, in the </a:t>
            </a:r>
            <a:r>
              <a:rPr lang="en-US" sz="2000" dirty="0" err="1" smtClean="0">
                <a:solidFill>
                  <a:schemeClr val="tx1"/>
                </a:solidFill>
              </a:rPr>
              <a:t>TGai</a:t>
            </a:r>
            <a:r>
              <a:rPr lang="en-US" sz="2000" dirty="0" smtClean="0">
                <a:solidFill>
                  <a:schemeClr val="tx1"/>
                </a:solidFill>
              </a:rPr>
              <a:t> SFD, 12/0151r8</a:t>
            </a:r>
          </a:p>
          <a:p>
            <a:pPr marL="0" indent="0">
              <a:spcAft>
                <a:spcPts val="600"/>
              </a:spcAft>
            </a:pPr>
            <a:r>
              <a:rPr lang="en-US" sz="1900" u="sng" dirty="0" smtClean="0">
                <a:solidFill>
                  <a:srgbClr val="0000FF"/>
                </a:solidFill>
              </a:rPr>
              <a:t>The FILS Discovery frame may include the following information items:</a:t>
            </a:r>
          </a:p>
          <a:p>
            <a:pPr marL="341313" lvl="1" indent="-341313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u="sng" dirty="0" smtClean="0">
                <a:solidFill>
                  <a:srgbClr val="0000FF"/>
                </a:solidFill>
              </a:rPr>
              <a:t>Short Timestamp</a:t>
            </a:r>
          </a:p>
          <a:p>
            <a:pPr marL="341313" lvl="1" indent="-341313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u="sng" dirty="0" smtClean="0">
                <a:solidFill>
                  <a:srgbClr val="0000FF"/>
                </a:solidFill>
              </a:rPr>
              <a:t>Power Constraints</a:t>
            </a:r>
          </a:p>
          <a:p>
            <a:pPr marL="341313" lvl="1" indent="-341313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u="sng" dirty="0" smtClean="0">
                <a:solidFill>
                  <a:srgbClr val="0000FF"/>
                </a:solidFill>
              </a:rPr>
              <a:t>Access Network Options</a:t>
            </a:r>
          </a:p>
          <a:p>
            <a:pPr marL="341313" lvl="1" indent="-341313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u="sng" dirty="0" smtClean="0">
                <a:solidFill>
                  <a:srgbClr val="0000FF"/>
                </a:solidFill>
              </a:rPr>
              <a:t>FILS Discovery frame interval</a:t>
            </a:r>
          </a:p>
          <a:p>
            <a:pPr marL="341313" lvl="1" indent="-341313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u="sng" dirty="0" smtClean="0">
                <a:solidFill>
                  <a:srgbClr val="0000FF"/>
                </a:solidFill>
              </a:rPr>
              <a:t>Capability</a:t>
            </a:r>
          </a:p>
          <a:p>
            <a:pPr marL="341313" lvl="1" indent="-341313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u="sng" dirty="0" smtClean="0">
                <a:solidFill>
                  <a:srgbClr val="0000FF"/>
                </a:solidFill>
              </a:rPr>
              <a:t>Security Information</a:t>
            </a:r>
          </a:p>
          <a:p>
            <a:pPr marL="341313" lvl="1" indent="-341313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u="sng" dirty="0" smtClean="0">
                <a:solidFill>
                  <a:srgbClr val="0000FF"/>
                </a:solidFill>
              </a:rPr>
              <a:t>BSS Load Information</a:t>
            </a:r>
            <a:endParaRPr lang="en-US" sz="2000" dirty="0" smtClean="0">
              <a:solidFill>
                <a:schemeClr val="tx1"/>
              </a:solidFill>
            </a:endParaRPr>
          </a:p>
          <a:p>
            <a:pPr marL="341313" lvl="1" indent="-341313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u="sng" dirty="0" smtClean="0">
                <a:solidFill>
                  <a:srgbClr val="0000FF"/>
                </a:solidFill>
              </a:rPr>
              <a:t>PHY information</a:t>
            </a:r>
          </a:p>
          <a:p>
            <a:pPr marL="341313" lvl="1" indent="-341313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US" u="sng" dirty="0" smtClean="0">
                <a:solidFill>
                  <a:srgbClr val="0000FF"/>
                </a:solidFill>
              </a:rPr>
              <a:t>Neighbor AP information</a:t>
            </a: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Mover: </a:t>
            </a:r>
          </a:p>
          <a:p>
            <a:pPr>
              <a:spcAft>
                <a:spcPts val="600"/>
              </a:spcAft>
            </a:pPr>
            <a:r>
              <a:rPr lang="en-US" sz="2000" dirty="0" err="1" smtClean="0">
                <a:solidFill>
                  <a:schemeClr val="tx1"/>
                </a:solidFill>
              </a:rPr>
              <a:t>Seconder</a:t>
            </a:r>
            <a:r>
              <a:rPr lang="en-US" sz="2000" dirty="0" smtClean="0">
                <a:solidFill>
                  <a:schemeClr val="tx1"/>
                </a:solidFill>
              </a:rPr>
              <a:t>: </a:t>
            </a: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Result    </a:t>
            </a:r>
            <a:r>
              <a:rPr lang="en-US" sz="2000" u="sng" dirty="0" smtClean="0">
                <a:solidFill>
                  <a:schemeClr val="tx1"/>
                </a:solidFill>
              </a:rPr>
              <a:t>Yes                </a:t>
            </a:r>
            <a:r>
              <a:rPr lang="en-US" sz="2000" dirty="0" smtClean="0">
                <a:solidFill>
                  <a:schemeClr val="tx1"/>
                </a:solidFill>
              </a:rPr>
              <a:t>    </a:t>
            </a:r>
            <a:r>
              <a:rPr lang="en-US" sz="2000" u="sng" dirty="0" smtClean="0">
                <a:solidFill>
                  <a:schemeClr val="tx1"/>
                </a:solidFill>
              </a:rPr>
              <a:t>No               </a:t>
            </a:r>
            <a:r>
              <a:rPr lang="en-US" sz="2000" dirty="0" smtClean="0">
                <a:solidFill>
                  <a:schemeClr val="tx1"/>
                </a:solidFill>
              </a:rPr>
              <a:t>      </a:t>
            </a:r>
            <a:r>
              <a:rPr lang="en-US" sz="2000" u="sng" dirty="0" smtClean="0">
                <a:solidFill>
                  <a:schemeClr val="tx1"/>
                </a:solidFill>
              </a:rPr>
              <a:t>Abstain</a:t>
            </a:r>
            <a:r>
              <a:rPr lang="en-US" sz="2000" dirty="0" smtClean="0">
                <a:solidFill>
                  <a:schemeClr val="tx1"/>
                </a:solidFill>
              </a:rPr>
              <a:t>_______________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23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References: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19100" y="1333500"/>
            <a:ext cx="8077200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IEEE Std 802.11™-2012</a:t>
            </a:r>
            <a:endParaRPr kumimoji="0" lang="en-US" b="1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11-12-0191-03-00ai-call-for-contributions-to-the-tgai-specification-framework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11-12-0151-07-00ai-proposed-specification-framework-for-tgai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11-12-0406-05-00ai-passive-scanning-improvements-draft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11-12-0669-01-00ai-passive-scanning-improvements-ad-hoc-report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11-12-0742-00-00ai-FILS-Discovery-Frame-Format-Discussions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11-11-1137-09-00ah-specification-framework-for-tgah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11-11-1503-02-00ah-short-beacon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11-12-0129-03-00ah-short-beacon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24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723900" y="30099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kern="0" dirty="0" smtClean="0">
                <a:solidFill>
                  <a:srgbClr val="000000"/>
                </a:solidFill>
                <a:latin typeface="Times New Roman"/>
                <a:ea typeface="+mj-ea"/>
                <a:cs typeface="+mj-cs"/>
              </a:rPr>
              <a:t>Appendix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43900" cy="533400"/>
          </a:xfrm>
        </p:spPr>
        <p:txBody>
          <a:bodyPr/>
          <a:lstStyle/>
          <a:p>
            <a:pPr lvl="0"/>
            <a:r>
              <a:rPr lang="en-US" sz="2800" dirty="0" smtClean="0"/>
              <a:t>Detailed Discussions about FD Frame Contents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57300"/>
            <a:ext cx="7770813" cy="5029200"/>
          </a:xfrm>
        </p:spPr>
        <p:txBody>
          <a:bodyPr>
            <a:normAutofit/>
          </a:bodyPr>
          <a:lstStyle/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GB" sz="2200" dirty="0" smtClean="0">
                <a:solidFill>
                  <a:schemeClr val="tx1"/>
                </a:solidFill>
              </a:rPr>
              <a:t>A fundamental question: what information items are needed for the FD frame’s basic functions:</a:t>
            </a:r>
          </a:p>
          <a:p>
            <a:pPr marL="627063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Advertize the presence of the AP on the channel:</a:t>
            </a:r>
          </a:p>
          <a:p>
            <a:pPr marL="914400" lvl="2" indent="-287338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BSSID, SSID, Channel descriptors, e.g., Country, Operation class, and Operation channel</a:t>
            </a:r>
          </a:p>
          <a:p>
            <a:pPr marL="627063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Synchronize the STAs</a:t>
            </a:r>
          </a:p>
          <a:p>
            <a:pPr marL="914400" lvl="2" indent="-287338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Timestamp for Time Synchronization Function (TSF)</a:t>
            </a:r>
          </a:p>
          <a:p>
            <a:pPr marL="627063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Provide necessary information for a fast AP/Network selection</a:t>
            </a:r>
          </a:p>
          <a:p>
            <a:pPr marL="914400" lvl="2" indent="-287338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Capabilities; Time to next TBTT; BSS load; Security; Access Network options; neighbor info; etc.</a:t>
            </a:r>
          </a:p>
          <a:p>
            <a:pPr marL="627063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Provide necessary information to enable STA to transmit</a:t>
            </a:r>
          </a:p>
          <a:p>
            <a:pPr marL="914400" lvl="2" indent="-287338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PHY specific parameters; power constraint; 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43900" cy="685800"/>
          </a:xfrm>
        </p:spPr>
        <p:txBody>
          <a:bodyPr/>
          <a:lstStyle/>
          <a:p>
            <a:pPr lvl="0"/>
            <a:r>
              <a:rPr lang="en-US" sz="2400" dirty="0" smtClean="0">
                <a:solidFill>
                  <a:schemeClr val="tx1"/>
                </a:solidFill>
              </a:rPr>
              <a:t>Information for Advertizing the presence </a:t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of the AP on the channel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115300" cy="4914900"/>
          </a:xfrm>
        </p:spPr>
        <p:txBody>
          <a:bodyPr>
            <a:normAutofit lnSpcReduction="10000"/>
          </a:bodyPr>
          <a:lstStyle/>
          <a:p>
            <a:pPr marL="227013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US" sz="2200" dirty="0" smtClean="0">
                <a:solidFill>
                  <a:schemeClr val="tx1"/>
                </a:solidFill>
              </a:rPr>
              <a:t>BSSID: </a:t>
            </a:r>
            <a:r>
              <a:rPr lang="en-US" sz="2200" dirty="0" smtClean="0"/>
              <a:t>uniquely identifies each BSS</a:t>
            </a:r>
            <a:endParaRPr lang="en-US" sz="2200" dirty="0" smtClean="0">
              <a:solidFill>
                <a:schemeClr val="tx1"/>
              </a:solidFill>
            </a:endParaRPr>
          </a:p>
          <a:p>
            <a:pPr marL="514350" lvl="1" indent="-287338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6-byte MAC address of the AP for </a:t>
            </a:r>
            <a:r>
              <a:rPr lang="en-US" dirty="0" smtClean="0"/>
              <a:t>an infrastructure BSS;</a:t>
            </a:r>
            <a:endParaRPr lang="en-US" dirty="0" smtClean="0">
              <a:solidFill>
                <a:schemeClr val="tx1"/>
              </a:solidFill>
            </a:endParaRPr>
          </a:p>
          <a:p>
            <a:pPr marL="514350" lvl="1" indent="-287338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address-3 field in the MAC header of  MAC management frame.</a:t>
            </a:r>
          </a:p>
          <a:p>
            <a:pPr marL="227013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US" sz="2200" dirty="0" smtClean="0">
                <a:solidFill>
                  <a:schemeClr val="tx1"/>
                </a:solidFill>
              </a:rPr>
              <a:t>SSID: the identity of an ESS or IBSS</a:t>
            </a:r>
          </a:p>
          <a:p>
            <a:pPr marL="514350" lvl="1" indent="-287338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Currently in 802.11-2012, encoded as IE with 0 to 32 bytes SSID field;</a:t>
            </a:r>
          </a:p>
          <a:p>
            <a:pPr marL="514350" lvl="1" indent="-287338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Compressed SSID: proposed in 802.11ah short beacon, 12/0129r3, </a:t>
            </a:r>
          </a:p>
          <a:p>
            <a:pPr marL="738188" lvl="2" indent="-287338">
              <a:spcAft>
                <a:spcPts val="400"/>
              </a:spcAft>
              <a:buFont typeface="Courier New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4-byte, Contains a representation of the SSID of the BSS</a:t>
            </a:r>
          </a:p>
          <a:p>
            <a:pPr marL="738188" lvl="2" indent="-287338">
              <a:spcAft>
                <a:spcPts val="400"/>
              </a:spcAft>
              <a:buFont typeface="Courier New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A device that knows the full SSID can discover the presence of the BSS by decoding the compressed SSID</a:t>
            </a:r>
          </a:p>
          <a:p>
            <a:pPr marL="738188" lvl="2" indent="-287338">
              <a:spcAft>
                <a:spcPts val="400"/>
              </a:spcAft>
              <a:buFont typeface="Courier New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Proposal: Compressed SSID should be a hash of the full SSID </a:t>
            </a:r>
          </a:p>
          <a:p>
            <a:pPr marL="1195388" lvl="3" indent="-287338">
              <a:spcAft>
                <a:spcPts val="400"/>
              </a:spcAft>
              <a:buFont typeface="Wingdings" pitchFamily="2" charset="2"/>
              <a:buChar char="ü"/>
            </a:pPr>
            <a:r>
              <a:rPr lang="en-US" dirty="0" smtClean="0">
                <a:solidFill>
                  <a:schemeClr val="tx1"/>
                </a:solidFill>
              </a:rPr>
              <a:t>Hashing function should be standardized</a:t>
            </a:r>
          </a:p>
          <a:p>
            <a:pPr marL="514350" lvl="1" indent="-287338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Question: Can the 11ah compressed SSID proposal be re-used for 11ai FILS Discovery frame?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43900" cy="647700"/>
          </a:xfrm>
        </p:spPr>
        <p:txBody>
          <a:bodyPr/>
          <a:lstStyle/>
          <a:p>
            <a:pPr lvl="0"/>
            <a:r>
              <a:rPr lang="en-US" sz="2400" dirty="0" smtClean="0">
                <a:solidFill>
                  <a:schemeClr val="tx1"/>
                </a:solidFill>
              </a:rPr>
              <a:t>Information for Advertizing the presence </a:t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of the AP on the channel – </a:t>
            </a:r>
            <a:r>
              <a:rPr lang="en-US" sz="2400" dirty="0" err="1" smtClean="0">
                <a:solidFill>
                  <a:schemeClr val="tx1"/>
                </a:solidFill>
              </a:rPr>
              <a:t>Con’t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62100"/>
            <a:ext cx="8115300" cy="4876800"/>
          </a:xfrm>
        </p:spPr>
        <p:txBody>
          <a:bodyPr>
            <a:normAutofit lnSpcReduction="10000"/>
          </a:bodyPr>
          <a:lstStyle/>
          <a:p>
            <a:pPr marL="227013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US" sz="2200" dirty="0" smtClean="0">
                <a:solidFill>
                  <a:schemeClr val="tx1"/>
                </a:solidFill>
              </a:rPr>
              <a:t>Channel descriptors:</a:t>
            </a:r>
          </a:p>
          <a:p>
            <a:pPr marL="514350" lvl="1" indent="-287338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Country, Operation Class, and Operation Channel together specify the channel frequency and spacing for the operating channel.</a:t>
            </a:r>
          </a:p>
          <a:p>
            <a:pPr marL="514350" lvl="1" indent="-287338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Country string: identifying the country where the STA locates and operates.</a:t>
            </a:r>
          </a:p>
          <a:p>
            <a:pPr marL="744538" lvl="2" indent="-287338">
              <a:spcBef>
                <a:spcPts val="600"/>
              </a:spcBef>
              <a:spcAft>
                <a:spcPts val="600"/>
              </a:spcAft>
              <a:buFont typeface="Courier New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3-byte parameter: dot11CountryString</a:t>
            </a:r>
          </a:p>
          <a:p>
            <a:pPr marL="744538" lvl="2" indent="-287338">
              <a:spcBef>
                <a:spcPts val="600"/>
              </a:spcBef>
              <a:spcAft>
                <a:spcPts val="600"/>
              </a:spcAft>
              <a:buFont typeface="Courier New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Condensed Country string: first 2 bytes in dot11CountryString, used in Measurement Pilot frame.</a:t>
            </a:r>
          </a:p>
          <a:p>
            <a:pPr marL="514350" lvl="1" indent="-287338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Operation class: identifying the operation class for the operation channel</a:t>
            </a:r>
          </a:p>
          <a:p>
            <a:pPr marL="738188" lvl="2" indent="-287338">
              <a:spcBef>
                <a:spcPts val="600"/>
              </a:spcBef>
              <a:spcAft>
                <a:spcPts val="600"/>
              </a:spcAft>
              <a:buFont typeface="Courier New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1-byte, as defined in Annex E in 802.11-2012 spec.</a:t>
            </a:r>
          </a:p>
          <a:p>
            <a:pPr marL="514350" lvl="1" indent="-287338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Operation channel: identifying the operation channel within the operation class</a:t>
            </a:r>
          </a:p>
          <a:p>
            <a:pPr marL="792163" lvl="2" indent="-287338">
              <a:spcBef>
                <a:spcPts val="600"/>
              </a:spcBef>
              <a:spcAft>
                <a:spcPts val="600"/>
              </a:spcAft>
              <a:buFont typeface="Courier New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1-byte, as defined in Annex E in 802.11-2012 spec.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43900" cy="533400"/>
          </a:xfrm>
        </p:spPr>
        <p:txBody>
          <a:bodyPr/>
          <a:lstStyle/>
          <a:p>
            <a:pPr marL="342900" lvl="1" indent="-342900">
              <a:spcBef>
                <a:spcPts val="400"/>
              </a:spcBef>
              <a:spcAft>
                <a:spcPts val="400"/>
              </a:spcAft>
            </a:pPr>
            <a:r>
              <a:rPr lang="en-US" sz="2400" dirty="0" smtClean="0">
                <a:solidFill>
                  <a:schemeClr val="tx1"/>
                </a:solidFill>
              </a:rPr>
              <a:t>Information for Synchronizing STA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409700"/>
            <a:ext cx="8305800" cy="5029200"/>
          </a:xfrm>
        </p:spPr>
        <p:txBody>
          <a:bodyPr>
            <a:normAutofit/>
          </a:bodyPr>
          <a:lstStyle/>
          <a:p>
            <a:pPr marL="227013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US" sz="2200" dirty="0" smtClean="0">
                <a:solidFill>
                  <a:schemeClr val="tx1"/>
                </a:solidFill>
              </a:rPr>
              <a:t>Timestamp for Time Synchronization Function (TSF):</a:t>
            </a:r>
          </a:p>
          <a:p>
            <a:pPr marL="514350" lvl="1" indent="-287338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8-byte in beacon frame as specified in 802.11-2012 spec;</a:t>
            </a:r>
          </a:p>
          <a:p>
            <a:pPr marL="514350" lvl="1" indent="-287338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4-byte proposed for 11ah-short beacon, with the following reasons to support that 4 LSBs of the full TSF  is Sufficient for maintaining synchronization</a:t>
            </a:r>
          </a:p>
          <a:p>
            <a:pPr marL="688975" lvl="2" indent="-231775">
              <a:spcBef>
                <a:spcPts val="600"/>
              </a:spcBef>
              <a:spcAft>
                <a:spcPts val="600"/>
              </a:spcAft>
              <a:buFont typeface="Courier New" pitchFamily="49" charset="0"/>
              <a:buChar char="o"/>
              <a:tabLst>
                <a:tab pos="1146175" algn="l"/>
              </a:tabLst>
            </a:pPr>
            <a:r>
              <a:rPr lang="en-US" dirty="0" smtClean="0">
                <a:solidFill>
                  <a:schemeClr val="tx1"/>
                </a:solidFill>
              </a:rPr>
              <a:t>With a 4 byte time stamp rollover occurs every ~71 minutes</a:t>
            </a:r>
          </a:p>
          <a:p>
            <a:pPr marL="688975" lvl="2" indent="-231775">
              <a:spcBef>
                <a:spcPts val="600"/>
              </a:spcBef>
              <a:spcAft>
                <a:spcPts val="600"/>
              </a:spcAft>
              <a:buFont typeface="Courier New" pitchFamily="49" charset="0"/>
              <a:buChar char="o"/>
              <a:tabLst>
                <a:tab pos="1146175" algn="l"/>
              </a:tabLst>
            </a:pPr>
            <a:r>
              <a:rPr lang="en-US" dirty="0" smtClean="0">
                <a:solidFill>
                  <a:schemeClr val="tx1"/>
                </a:solidFill>
              </a:rPr>
              <a:t>With a +/- 20 </a:t>
            </a:r>
            <a:r>
              <a:rPr lang="en-US" dirty="0" err="1" smtClean="0">
                <a:solidFill>
                  <a:schemeClr val="tx1"/>
                </a:solidFill>
              </a:rPr>
              <a:t>ppm</a:t>
            </a:r>
            <a:r>
              <a:rPr lang="en-US" dirty="0" smtClean="0">
                <a:solidFill>
                  <a:schemeClr val="tx1"/>
                </a:solidFill>
              </a:rPr>
              <a:t> drift for the clock,  to drift by 30 min (~71/2) will take 1.4 years</a:t>
            </a:r>
          </a:p>
          <a:p>
            <a:pPr marL="688975" lvl="2" indent="-231775">
              <a:spcBef>
                <a:spcPts val="600"/>
              </a:spcBef>
              <a:spcAft>
                <a:spcPts val="600"/>
              </a:spcAft>
              <a:buFont typeface="Courier New" pitchFamily="49" charset="0"/>
              <a:buChar char="o"/>
              <a:tabLst>
                <a:tab pos="1146175" algn="l"/>
              </a:tabLst>
            </a:pPr>
            <a:r>
              <a:rPr lang="en-US" dirty="0" smtClean="0"/>
              <a:t>A sensor node can maintain time sync with its AP if it checks a short beacon as rarely as  once a day</a:t>
            </a:r>
            <a:endParaRPr lang="en-US" dirty="0" smtClean="0">
              <a:solidFill>
                <a:schemeClr val="tx1"/>
              </a:solidFill>
            </a:endParaRPr>
          </a:p>
          <a:p>
            <a:pPr marL="514350" lvl="1" indent="-287338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Question: is 4-byte Timestamp sufficient for 11ai FILS Discovery frame?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43900" cy="533400"/>
          </a:xfrm>
        </p:spPr>
        <p:txBody>
          <a:bodyPr/>
          <a:lstStyle/>
          <a:p>
            <a:pPr marL="342900" lvl="1" indent="-342900">
              <a:spcBef>
                <a:spcPts val="400"/>
              </a:spcBef>
              <a:spcAft>
                <a:spcPts val="400"/>
              </a:spcAft>
            </a:pPr>
            <a:r>
              <a:rPr lang="en-US" sz="2400" dirty="0" smtClean="0">
                <a:solidFill>
                  <a:schemeClr val="tx1"/>
                </a:solidFill>
              </a:rPr>
              <a:t>Information for Facilitating a Fast AP/Network Selection</a:t>
            </a:r>
            <a:endParaRPr lang="en-US" sz="1600" dirty="0" smtClean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57300"/>
            <a:ext cx="8115300" cy="5181600"/>
          </a:xfrm>
        </p:spPr>
        <p:txBody>
          <a:bodyPr>
            <a:normAutofit/>
          </a:bodyPr>
          <a:lstStyle/>
          <a:p>
            <a:pPr marL="342900" lvl="1" indent="-342900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Time to next TBTT</a:t>
            </a:r>
            <a:endParaRPr lang="en-US" dirty="0" smtClean="0">
              <a:solidFill>
                <a:schemeClr val="tx1"/>
              </a:solidFill>
            </a:endParaRPr>
          </a:p>
          <a:p>
            <a:pPr marL="627063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Indicating the arrival time of next regular beacon frame from the transmitting AP of the  current FD frame;</a:t>
            </a:r>
          </a:p>
          <a:p>
            <a:pPr marL="627063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1-byte, in unit of Transmission Unit (TU), i.e., 1024us;</a:t>
            </a:r>
          </a:p>
          <a:p>
            <a:pPr marL="627063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Setting to the offset value referencing from the current FD frame transmission time.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600700" y="6477000"/>
            <a:ext cx="2941638" cy="179388"/>
          </a:xfrm>
        </p:spPr>
        <p:txBody>
          <a:bodyPr/>
          <a:lstStyle/>
          <a:p>
            <a:r>
              <a:rPr lang="en-GB" dirty="0" smtClean="0"/>
              <a:t>Lei Wang, </a:t>
            </a:r>
            <a:r>
              <a:rPr lang="en-GB" dirty="0" err="1" smtClean="0"/>
              <a:t>InterDigital</a:t>
            </a:r>
            <a:r>
              <a:rPr lang="en-GB" dirty="0" smtClean="0"/>
              <a:t> Communications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7" name="Titel 1"/>
          <p:cNvSpPr txBox="1">
            <a:spLocks/>
          </p:cNvSpPr>
          <p:nvPr/>
        </p:nvSpPr>
        <p:spPr bwMode="auto">
          <a:xfrm>
            <a:off x="6477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Conformance w/ </a:t>
            </a:r>
            <a:r>
              <a:rPr kumimoji="0" lang="en-US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TGai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PAR &amp; 5C 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8" name="Tabelle 6"/>
          <p:cNvGraphicFramePr>
            <a:graphicFrameLocks noGrp="1"/>
          </p:cNvGraphicFramePr>
          <p:nvPr/>
        </p:nvGraphicFramePr>
        <p:xfrm>
          <a:off x="762000" y="1600200"/>
          <a:ext cx="7924800" cy="40767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63216"/>
                <a:gridCol w="1961584"/>
              </a:tblGrid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Conformance Question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Response</a:t>
                      </a:r>
                      <a:endParaRPr lang="en-US" sz="1400" dirty="0"/>
                    </a:p>
                  </a:txBody>
                  <a:tcPr/>
                </a:tc>
              </a:tr>
              <a:tr h="63678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degrade the security offered by Robust Security Network Association (RSNA) already defined in 802.11?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change the MAC SAP interface?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??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require or introduce a change to the 802.1 architecture?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introduce a change in the channel access mechanism?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introduce a change in the PHY?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116120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Which of the following link set-up phases is addressed by the proposal?</a:t>
                      </a:r>
                    </a:p>
                    <a:p>
                      <a:r>
                        <a:rPr lang="en-US" sz="1400" dirty="0" smtClean="0"/>
                        <a:t>(1) AP Discovery (2) Network Discovery (3) Link (re-)establishment</a:t>
                      </a:r>
                      <a:r>
                        <a:rPr lang="en-US" sz="1400" baseline="0" dirty="0" smtClean="0"/>
                        <a:t> / exchange of security related messages (4) Higher layer aspects, e.g. IP address assignment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1,2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" y="685800"/>
            <a:ext cx="8763000" cy="533400"/>
          </a:xfrm>
        </p:spPr>
        <p:txBody>
          <a:bodyPr/>
          <a:lstStyle/>
          <a:p>
            <a:pPr lvl="0"/>
            <a:r>
              <a:rPr lang="en-US" sz="2400" dirty="0" smtClean="0">
                <a:solidFill>
                  <a:schemeClr val="tx1"/>
                </a:solidFill>
              </a:rPr>
              <a:t>Information for Facilitating a Fast AP/Network Selection</a:t>
            </a:r>
            <a:r>
              <a:rPr lang="en-US" sz="2400" dirty="0" smtClean="0"/>
              <a:t> – </a:t>
            </a:r>
            <a:r>
              <a:rPr lang="en-US" sz="2400" dirty="0" err="1" smtClean="0"/>
              <a:t>con’t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219200"/>
            <a:ext cx="8458200" cy="5181600"/>
          </a:xfrm>
        </p:spPr>
        <p:txBody>
          <a:bodyPr>
            <a:normAutofit lnSpcReduction="10000"/>
          </a:bodyPr>
          <a:lstStyle/>
          <a:p>
            <a:pPr marL="342900" lvl="1" indent="-342900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Capabilities:</a:t>
            </a:r>
            <a:endParaRPr lang="en-US" dirty="0" smtClean="0">
              <a:solidFill>
                <a:schemeClr val="tx1"/>
              </a:solidFill>
            </a:endParaRPr>
          </a:p>
          <a:p>
            <a:pPr marL="627063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What type of capability indications are needed in FD frame? </a:t>
            </a:r>
          </a:p>
          <a:p>
            <a:pPr marL="914400" lvl="2" indent="-287338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capabilities that assist STA for a fast AP/Network discovery</a:t>
            </a:r>
          </a:p>
          <a:p>
            <a:pPr marL="627063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References: Multiple capability information items in Beacon / Probe Response, e.g., Capability information field, Extended Capability IE, etc.</a:t>
            </a:r>
          </a:p>
          <a:p>
            <a:pPr marL="627063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Capability indications considered in FD frame:</a:t>
            </a:r>
          </a:p>
          <a:p>
            <a:pPr marL="1023938" lvl="2" indent="-396875">
              <a:spcBef>
                <a:spcPts val="400"/>
              </a:spcBef>
              <a:spcAft>
                <a:spcPts val="400"/>
              </a:spcAft>
              <a:buFont typeface="+mj-lt"/>
              <a:buAutoNum type="arabicParenR"/>
            </a:pPr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PHY capability indications: should be considered as part of PHY info?</a:t>
            </a:r>
          </a:p>
          <a:p>
            <a:pPr marL="1377950" lvl="2" indent="-354013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Short Preamble, PBCC, </a:t>
            </a:r>
          </a:p>
          <a:p>
            <a:pPr marL="1023938" lvl="2" indent="-396875">
              <a:spcBef>
                <a:spcPts val="400"/>
              </a:spcBef>
              <a:spcAft>
                <a:spcPts val="400"/>
              </a:spcAft>
              <a:buFont typeface="+mj-lt"/>
              <a:buAutoNum type="arabicParenR"/>
            </a:pPr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Security capability indications: should be considered as part of security info?</a:t>
            </a:r>
          </a:p>
          <a:p>
            <a:pPr marL="1023938" lvl="2" indent="-396875">
              <a:spcBef>
                <a:spcPts val="400"/>
              </a:spcBef>
              <a:spcAft>
                <a:spcPts val="400"/>
              </a:spcAft>
              <a:buFont typeface="+mj-lt"/>
              <a:buAutoNum type="arabicParenR"/>
            </a:pPr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ESS indicator</a:t>
            </a:r>
          </a:p>
          <a:p>
            <a:pPr marL="1023938" lvl="2" indent="-396875">
              <a:spcBef>
                <a:spcPts val="400"/>
              </a:spcBef>
              <a:spcAft>
                <a:spcPts val="400"/>
              </a:spcAft>
              <a:buFont typeface="+mj-lt"/>
              <a:buAutoNum type="arabicParenR"/>
            </a:pPr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Short slot time</a:t>
            </a:r>
          </a:p>
          <a:p>
            <a:pPr marL="1023938" lvl="2" indent="-396875">
              <a:spcBef>
                <a:spcPts val="400"/>
              </a:spcBef>
              <a:spcAft>
                <a:spcPts val="400"/>
              </a:spcAft>
              <a:buFont typeface="+mj-lt"/>
              <a:buAutoNum type="arabicParenR"/>
            </a:pPr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Spectrum Management</a:t>
            </a:r>
          </a:p>
          <a:p>
            <a:pPr marL="1023938" lvl="2" indent="-396875">
              <a:spcBef>
                <a:spcPts val="400"/>
              </a:spcBef>
              <a:spcAft>
                <a:spcPts val="400"/>
              </a:spcAft>
              <a:buFont typeface="+mj-lt"/>
              <a:buAutoNum type="arabicParenR"/>
            </a:pPr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IPv4/IPv6</a:t>
            </a:r>
          </a:p>
          <a:p>
            <a:pPr marL="1023938" lvl="2" indent="-396875">
              <a:spcBef>
                <a:spcPts val="400"/>
              </a:spcBef>
              <a:spcAft>
                <a:spcPts val="400"/>
              </a:spcAft>
              <a:buFont typeface="+mj-lt"/>
              <a:buAutoNum type="arabicParenR"/>
            </a:pPr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????</a:t>
            </a:r>
          </a:p>
          <a:p>
            <a:pPr marL="1023938" lvl="2" indent="-396875">
              <a:spcBef>
                <a:spcPts val="400"/>
              </a:spcBef>
              <a:spcAft>
                <a:spcPts val="400"/>
              </a:spcAft>
              <a:buFont typeface="+mj-lt"/>
              <a:buAutoNum type="arabicParenR"/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57300"/>
            <a:ext cx="8115300" cy="5181600"/>
          </a:xfrm>
        </p:spPr>
        <p:txBody>
          <a:bodyPr>
            <a:normAutofit fontScale="92500" lnSpcReduction="10000"/>
          </a:bodyPr>
          <a:lstStyle/>
          <a:p>
            <a:pPr marL="342900" lvl="1" indent="-342900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BSS load information </a:t>
            </a:r>
            <a:endParaRPr lang="en-US" dirty="0" smtClean="0">
              <a:solidFill>
                <a:schemeClr val="tx1"/>
              </a:solidFill>
            </a:endParaRPr>
          </a:p>
          <a:p>
            <a:pPr marL="627063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 indicating the level of traffic loading at the BSS</a:t>
            </a:r>
          </a:p>
          <a:p>
            <a:pPr marL="627063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5 relevant IEs in 802.11-2012 spec:</a:t>
            </a:r>
          </a:p>
          <a:p>
            <a:pPr marL="914400" lvl="2" indent="-287338">
              <a:spcBef>
                <a:spcPts val="400"/>
              </a:spcBef>
              <a:spcAft>
                <a:spcPts val="400"/>
              </a:spcAft>
              <a:buFont typeface="+mj-lt"/>
              <a:buAutoNum type="arabicParenR"/>
            </a:pPr>
            <a:r>
              <a:rPr lang="en-US" dirty="0" smtClean="0">
                <a:solidFill>
                  <a:schemeClr val="tx1"/>
                </a:solidFill>
              </a:rPr>
              <a:t>BSS load IE: 2+5 bytes, containing the info of </a:t>
            </a:r>
          </a:p>
          <a:p>
            <a:pPr marL="1146175" lvl="3" indent="-231775">
              <a:spcAft>
                <a:spcPts val="4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STA count: the total number of STAs currently associated with this BSS;</a:t>
            </a:r>
          </a:p>
          <a:p>
            <a:pPr marL="1146175" lvl="3" indent="-231775">
              <a:spcAft>
                <a:spcPts val="4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Channel utilization: </a:t>
            </a:r>
            <a:r>
              <a:rPr lang="en-US" dirty="0" smtClean="0"/>
              <a:t>the percentage of time, linearly scaled with 255 representing 100%, that the AP sensed the medium was busy;</a:t>
            </a:r>
            <a:endParaRPr lang="en-US" dirty="0" smtClean="0">
              <a:solidFill>
                <a:schemeClr val="tx1"/>
              </a:solidFill>
            </a:endParaRPr>
          </a:p>
          <a:p>
            <a:pPr marL="1146175" lvl="3" indent="-231775">
              <a:spcAft>
                <a:spcPts val="4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Admission Capability: </a:t>
            </a:r>
            <a:r>
              <a:rPr lang="en-US" dirty="0" smtClean="0"/>
              <a:t>the remaining amount of medium time available via explicit admission control, in units of 32 </a:t>
            </a:r>
            <a:r>
              <a:rPr lang="en-US" dirty="0" err="1" smtClean="0"/>
              <a:t>μs</a:t>
            </a:r>
            <a:r>
              <a:rPr lang="en-US" dirty="0" smtClean="0"/>
              <a:t>/s.</a:t>
            </a:r>
            <a:endParaRPr lang="en-US" dirty="0" smtClean="0">
              <a:solidFill>
                <a:schemeClr val="tx1"/>
              </a:solidFill>
            </a:endParaRPr>
          </a:p>
          <a:p>
            <a:pPr marL="914400" lvl="2" indent="-287338">
              <a:spcBef>
                <a:spcPts val="400"/>
              </a:spcBef>
              <a:spcAft>
                <a:spcPts val="400"/>
              </a:spcAft>
              <a:buFont typeface="+mj-lt"/>
              <a:buAutoNum type="arabicParenR"/>
            </a:pPr>
            <a:r>
              <a:rPr lang="en-US" dirty="0" smtClean="0">
                <a:solidFill>
                  <a:schemeClr val="tx1"/>
                </a:solidFill>
              </a:rPr>
              <a:t>BSS Available Admission Capacity IE: 2+2+2*n bytes, containing the info of Admission Capabilities for each </a:t>
            </a:r>
            <a:r>
              <a:rPr lang="en-US" dirty="0" smtClean="0"/>
              <a:t>UP/AC (User Priority / Access Category);</a:t>
            </a:r>
            <a:endParaRPr lang="en-US" dirty="0" smtClean="0">
              <a:solidFill>
                <a:schemeClr val="tx1"/>
              </a:solidFill>
            </a:endParaRPr>
          </a:p>
          <a:p>
            <a:pPr marL="914400" lvl="2" indent="-287338">
              <a:spcBef>
                <a:spcPts val="400"/>
              </a:spcBef>
              <a:spcAft>
                <a:spcPts val="400"/>
              </a:spcAft>
              <a:buFont typeface="+mj-lt"/>
              <a:buAutoNum type="arabicParenR"/>
            </a:pPr>
            <a:r>
              <a:rPr lang="en-US" dirty="0" err="1" smtClean="0">
                <a:solidFill>
                  <a:schemeClr val="tx1"/>
                </a:solidFill>
              </a:rPr>
              <a:t>QoS</a:t>
            </a:r>
            <a:r>
              <a:rPr lang="en-US" dirty="0" smtClean="0">
                <a:solidFill>
                  <a:schemeClr val="tx1"/>
                </a:solidFill>
              </a:rPr>
              <a:t> Traffic Capability IE: 2+1+m bytes,  containing the info of </a:t>
            </a:r>
            <a:r>
              <a:rPr lang="en-US" dirty="0" smtClean="0"/>
              <a:t>STA counts for each UP/AC ;</a:t>
            </a:r>
            <a:endParaRPr lang="en-US" dirty="0" smtClean="0">
              <a:solidFill>
                <a:schemeClr val="tx1"/>
              </a:solidFill>
            </a:endParaRPr>
          </a:p>
          <a:p>
            <a:pPr marL="914400" lvl="2" indent="-287338">
              <a:spcBef>
                <a:spcPts val="400"/>
              </a:spcBef>
              <a:spcAft>
                <a:spcPts val="400"/>
              </a:spcAft>
              <a:buFont typeface="+mj-lt"/>
              <a:buAutoNum type="arabicParenR"/>
            </a:pPr>
            <a:r>
              <a:rPr lang="en-US" dirty="0" smtClean="0">
                <a:solidFill>
                  <a:schemeClr val="tx1"/>
                </a:solidFill>
              </a:rPr>
              <a:t>BSS Average Access Delay IE: 2+1 bytes, containing the info of </a:t>
            </a:r>
            <a:r>
              <a:rPr lang="en-US" dirty="0" smtClean="0"/>
              <a:t>a scalar indication of average medium access delay;</a:t>
            </a:r>
            <a:endParaRPr lang="en-US" dirty="0" smtClean="0">
              <a:solidFill>
                <a:schemeClr val="tx1"/>
              </a:solidFill>
            </a:endParaRPr>
          </a:p>
          <a:p>
            <a:pPr marL="914400" lvl="2" indent="-287338">
              <a:spcBef>
                <a:spcPts val="400"/>
              </a:spcBef>
              <a:spcAft>
                <a:spcPts val="400"/>
              </a:spcAft>
              <a:buFont typeface="+mj-lt"/>
              <a:buAutoNum type="arabicParenR"/>
            </a:pPr>
            <a:r>
              <a:rPr lang="en-US" dirty="0" smtClean="0">
                <a:solidFill>
                  <a:schemeClr val="tx1"/>
                </a:solidFill>
              </a:rPr>
              <a:t>BSS AC Access Delay IE: 2+4 bytes; containing the info of Access Delay for each UP/AC.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190500" y="685800"/>
            <a:ext cx="8763000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Information for Facilitating a Fast AP/Network Selection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– </a:t>
            </a:r>
            <a:r>
              <a:rPr kumimoji="0" lang="en-US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con’t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57300"/>
            <a:ext cx="8115300" cy="5181600"/>
          </a:xfrm>
        </p:spPr>
        <p:txBody>
          <a:bodyPr>
            <a:normAutofit/>
          </a:bodyPr>
          <a:lstStyle/>
          <a:p>
            <a:pPr marL="342900" lvl="1" indent="-342900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BSS load information – </a:t>
            </a:r>
            <a:r>
              <a:rPr lang="en-US" sz="2400" dirty="0" err="1" smtClean="0">
                <a:solidFill>
                  <a:schemeClr val="tx1"/>
                </a:solidFill>
              </a:rPr>
              <a:t>Con’t</a:t>
            </a:r>
            <a:endParaRPr lang="en-US" dirty="0" smtClean="0">
              <a:solidFill>
                <a:schemeClr val="tx1"/>
              </a:solidFill>
            </a:endParaRPr>
          </a:p>
          <a:p>
            <a:pPr marL="627063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 Question: do we need this many different BSS load related IEs in the 11ai FILS Discovery frame? Answer: No, not at all!</a:t>
            </a:r>
          </a:p>
          <a:p>
            <a:pPr marL="627063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What is it really needed in FD frame regarding BSS load? </a:t>
            </a:r>
          </a:p>
          <a:p>
            <a:pPr marL="860425" lvl="2" indent="-341313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An indication of how busy the AP is, i.e., the level of loading at the AP;</a:t>
            </a:r>
          </a:p>
          <a:p>
            <a:pPr marL="860425" lvl="2" indent="-341313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One or two parameters should be sufficient, e.g., </a:t>
            </a:r>
            <a:r>
              <a:rPr lang="en-US" dirty="0" smtClean="0"/>
              <a:t>;</a:t>
            </a:r>
            <a:endParaRPr lang="en-US" dirty="0" smtClean="0">
              <a:solidFill>
                <a:schemeClr val="tx1"/>
              </a:solidFill>
            </a:endParaRPr>
          </a:p>
          <a:p>
            <a:pPr marL="1146175" lvl="3" indent="-285750">
              <a:spcAft>
                <a:spcPts val="400"/>
              </a:spcAft>
              <a:buFont typeface="Courier New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Average access delay: 1-byte info; specified in Section 8.4.2.41 in802.11-2012;</a:t>
            </a:r>
          </a:p>
          <a:p>
            <a:pPr marL="1146175" lvl="3" indent="-285750">
              <a:spcAft>
                <a:spcPts val="400"/>
              </a:spcAft>
              <a:buFont typeface="Courier New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Channel utilization: 1-byte info; specified in Section 8.4.2.30 in 802.11-2012.</a:t>
            </a:r>
          </a:p>
          <a:p>
            <a:pPr marL="627063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Can we define an 1-byte data to indicate the BSS load info?  Yes!</a:t>
            </a:r>
          </a:p>
          <a:p>
            <a:pPr marL="860425" lvl="2" indent="-341313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It can be one parameter, e.g., Average Access Delay;</a:t>
            </a:r>
          </a:p>
          <a:p>
            <a:pPr marL="860425" lvl="2" indent="-341313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Or, it can contain two parameters, e.g., </a:t>
            </a:r>
          </a:p>
          <a:p>
            <a:pPr marL="1146175" lvl="3" indent="-285750">
              <a:spcAft>
                <a:spcPts val="400"/>
              </a:spcAft>
              <a:buFont typeface="Courier New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5 bits for Average Access Delay</a:t>
            </a:r>
          </a:p>
          <a:p>
            <a:pPr marL="1146175" lvl="3" indent="-285750">
              <a:spcAft>
                <a:spcPts val="400"/>
              </a:spcAft>
              <a:buFont typeface="Courier New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3 bits for channel utilization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190500" y="685800"/>
            <a:ext cx="8763000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Information for Facilitating a Fast AP/Network Selection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– </a:t>
            </a:r>
            <a:r>
              <a:rPr kumimoji="0" lang="en-US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con’t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57300"/>
            <a:ext cx="8115300" cy="5181600"/>
          </a:xfrm>
        </p:spPr>
        <p:txBody>
          <a:bodyPr>
            <a:normAutofit/>
          </a:bodyPr>
          <a:lstStyle/>
          <a:p>
            <a:pPr marL="342900" lvl="1" indent="-342900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Security info</a:t>
            </a:r>
          </a:p>
          <a:p>
            <a:pPr marL="627063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Security info in Beacon and Probe Response:</a:t>
            </a:r>
          </a:p>
          <a:p>
            <a:pPr marL="1027113" lvl="2" indent="-400050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RSNE: Robust Security Network Element</a:t>
            </a:r>
          </a:p>
          <a:p>
            <a:pPr marL="1027113" lvl="2" indent="-400050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Privacy capability indication in the Capability info field</a:t>
            </a:r>
          </a:p>
          <a:p>
            <a:pPr marL="627063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Any additional security info considerations:</a:t>
            </a:r>
          </a:p>
          <a:p>
            <a:pPr marL="1027113" lvl="2" indent="-400050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FILS Fast-EAP based authentication</a:t>
            </a:r>
          </a:p>
          <a:p>
            <a:pPr marL="1027113" lvl="2" indent="-400050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FILS EAP-RP based authentication</a:t>
            </a:r>
          </a:p>
          <a:p>
            <a:pPr marL="1027113" lvl="2" indent="-400050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FILS Non-EAP Fast authentication</a:t>
            </a:r>
          </a:p>
          <a:p>
            <a:pPr marL="1027113" lvl="2" indent="-400050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What else?</a:t>
            </a:r>
          </a:p>
          <a:p>
            <a:pPr marL="627063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Questions:</a:t>
            </a:r>
          </a:p>
          <a:p>
            <a:pPr marL="1027113" lvl="2" indent="-400050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What security info should be included in the FD frame?</a:t>
            </a:r>
          </a:p>
          <a:p>
            <a:pPr marL="1027113" lvl="2" indent="-400050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Is it possible to have a fixed-size security info field, e.g., 4-byte field, in the FD frame?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190500" y="685800"/>
            <a:ext cx="8763000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Information for Facilitating a Fast AP/Network Selection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– </a:t>
            </a:r>
            <a:r>
              <a:rPr kumimoji="0" lang="en-US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con’t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57300"/>
            <a:ext cx="8115300" cy="1600200"/>
          </a:xfrm>
        </p:spPr>
        <p:txBody>
          <a:bodyPr>
            <a:normAutofit/>
          </a:bodyPr>
          <a:lstStyle/>
          <a:p>
            <a:pPr marL="342900" lvl="1" indent="-342900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Access Network options: </a:t>
            </a:r>
          </a:p>
          <a:p>
            <a:pPr marL="627063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indicates access services provided by AP/Network ;</a:t>
            </a:r>
          </a:p>
          <a:p>
            <a:pPr marL="627063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1-byte info as defined in Figure 8-352, in 802.11-2012 spec, also adopted in 802.11ah short beacon.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  <p:graphicFrame>
        <p:nvGraphicFramePr>
          <p:cNvPr id="53250" name="Object 2"/>
          <p:cNvGraphicFramePr>
            <a:graphicFrameLocks noChangeAspect="1"/>
          </p:cNvGraphicFramePr>
          <p:nvPr/>
        </p:nvGraphicFramePr>
        <p:xfrm>
          <a:off x="952499" y="3086100"/>
          <a:ext cx="7162801" cy="2286000"/>
        </p:xfrm>
        <a:graphic>
          <a:graphicData uri="http://schemas.openxmlformats.org/presentationml/2006/ole">
            <p:oleObj spid="_x0000_s53250" name="Visio" r:id="rId3" imgW="5200920" imgH="1429560" progId="Visio.Drawing.11">
              <p:embed/>
            </p:oleObj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 bwMode="auto">
          <a:xfrm>
            <a:off x="190500" y="685800"/>
            <a:ext cx="8763000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Information for Facilitating a Fast AP/Network Selection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– </a:t>
            </a:r>
            <a:r>
              <a:rPr kumimoji="0" lang="en-US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con’t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57300"/>
            <a:ext cx="8115300" cy="3048000"/>
          </a:xfrm>
        </p:spPr>
        <p:txBody>
          <a:bodyPr>
            <a:normAutofit fontScale="92500" lnSpcReduction="20000"/>
          </a:bodyPr>
          <a:lstStyle/>
          <a:p>
            <a:pPr marL="342900" lvl="1" indent="-342900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Neighbor AP Info </a:t>
            </a:r>
          </a:p>
          <a:p>
            <a:pPr marL="627063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Provide  info of  the neighbor APs/Channels;</a:t>
            </a:r>
          </a:p>
          <a:p>
            <a:pPr marL="627063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What info should  be included for each neighbor AP?</a:t>
            </a:r>
          </a:p>
          <a:p>
            <a:pPr marL="1027113" lvl="2" indent="-400050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Channel class: 1-byte, as defined in Annex E; assume the same country string as the transmitting AP;</a:t>
            </a:r>
          </a:p>
          <a:p>
            <a:pPr marL="1027113" lvl="2" indent="-400050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Channel number: 1-byte, as defined in Annex E;</a:t>
            </a:r>
          </a:p>
          <a:p>
            <a:pPr marL="1027113" lvl="2" indent="-400050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Next TBTT: 1-byte, an offset value in unit of TUs referencing from this FD frame transmission time;</a:t>
            </a:r>
          </a:p>
          <a:p>
            <a:pPr marL="1027113" lvl="2" indent="-400050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BSSID or SSID: do we really need this info? Debatable!  </a:t>
            </a:r>
          </a:p>
          <a:p>
            <a:pPr marL="627063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Example of the Neighbor AP IE in FILS Discovery frame: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  <p:graphicFrame>
        <p:nvGraphicFramePr>
          <p:cNvPr id="54274" name="Object 2"/>
          <p:cNvGraphicFramePr>
            <a:graphicFrameLocks noChangeAspect="1"/>
          </p:cNvGraphicFramePr>
          <p:nvPr/>
        </p:nvGraphicFramePr>
        <p:xfrm>
          <a:off x="838200" y="4152900"/>
          <a:ext cx="7543800" cy="2476500"/>
        </p:xfrm>
        <a:graphic>
          <a:graphicData uri="http://schemas.openxmlformats.org/presentationml/2006/ole">
            <p:oleObj spid="_x0000_s54274" name="Visio" r:id="rId3" imgW="5785560" imgH="1499400" progId="Visio.Drawing.11">
              <p:embed/>
            </p:oleObj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 bwMode="auto">
          <a:xfrm>
            <a:off x="190500" y="685800"/>
            <a:ext cx="8763000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Information for Facilitating a Fast AP/Network Selection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– </a:t>
            </a:r>
            <a:r>
              <a:rPr kumimoji="0" lang="en-US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con’t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43900" cy="533400"/>
          </a:xfrm>
        </p:spPr>
        <p:txBody>
          <a:bodyPr/>
          <a:lstStyle/>
          <a:p>
            <a:pPr marL="342900" lvl="1" indent="-342900">
              <a:spcBef>
                <a:spcPts val="400"/>
              </a:spcBef>
              <a:spcAft>
                <a:spcPts val="400"/>
              </a:spcAft>
            </a:pPr>
            <a:r>
              <a:rPr lang="en-US" sz="2400" dirty="0" smtClean="0"/>
              <a:t>Information for Enabling STA to Transmit</a:t>
            </a:r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57300"/>
            <a:ext cx="8115300" cy="5181600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Question: </a:t>
            </a:r>
            <a:r>
              <a:rPr lang="en-US" b="0" dirty="0" smtClean="0">
                <a:solidFill>
                  <a:schemeClr val="tx1"/>
                </a:solidFill>
              </a:rPr>
              <a:t>when a STA can receive and decode FD frame, how much PHY  and RF channel information does it have already before reading any contents in the FD frame?</a:t>
            </a:r>
          </a:p>
          <a:p>
            <a:pPr marL="514350" lvl="1" indent="-341313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Dot11 system is TDD, i.e., Rx and </a:t>
            </a:r>
            <a:r>
              <a:rPr lang="en-US" dirty="0" err="1" smtClean="0">
                <a:solidFill>
                  <a:schemeClr val="tx1"/>
                </a:solidFill>
              </a:rPr>
              <a:t>Tx</a:t>
            </a:r>
            <a:r>
              <a:rPr lang="en-US" dirty="0" smtClean="0">
                <a:solidFill>
                  <a:schemeClr val="tx1"/>
                </a:solidFill>
              </a:rPr>
              <a:t> on the same channel, therefore, there should be some channel info obtained through the reception of FD frame or Beacon frame.</a:t>
            </a:r>
          </a:p>
          <a:p>
            <a:pPr marL="514350" lvl="1" indent="-341313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The PHY header must also contains some info about PHY, e.g., PHY type, </a:t>
            </a:r>
          </a:p>
          <a:p>
            <a:pPr marL="227013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PHY specific info:</a:t>
            </a:r>
          </a:p>
          <a:p>
            <a:pPr marL="514350" lvl="1" indent="-287338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11g: 1 byte info body in the ERP IE, </a:t>
            </a:r>
          </a:p>
          <a:p>
            <a:pPr marL="514350" lvl="1" indent="-287338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11n: HT capability IE; HT operation IE; 20/40 coexistence IE; Overlapping BSS scan IE;</a:t>
            </a:r>
          </a:p>
          <a:p>
            <a:pPr marL="514350" lvl="1" indent="-287338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11ac: VHT  </a:t>
            </a:r>
            <a:r>
              <a:rPr lang="en-US" dirty="0" smtClean="0"/>
              <a:t>Capabilities; VHT Operation; VHT Transmit Power Envelope element;</a:t>
            </a:r>
            <a:endParaRPr lang="en-US" dirty="0" smtClean="0">
              <a:solidFill>
                <a:schemeClr val="tx1"/>
              </a:solidFill>
            </a:endParaRPr>
          </a:p>
          <a:p>
            <a:pPr marL="227013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Power Constraint</a:t>
            </a:r>
          </a:p>
          <a:p>
            <a:pPr marL="514350" lvl="1" indent="-287338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One IE in current Beacon and Probe Response frame, with 1 byte info body.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43900" cy="533400"/>
          </a:xfrm>
        </p:spPr>
        <p:txBody>
          <a:bodyPr/>
          <a:lstStyle/>
          <a:p>
            <a:pPr lvl="0"/>
            <a:r>
              <a:rPr lang="en-US" sz="2400" dirty="0" smtClean="0"/>
              <a:t>Information for Enabling STA to Transmit – </a:t>
            </a:r>
            <a:r>
              <a:rPr lang="en-US" sz="2400" dirty="0" err="1" smtClean="0"/>
              <a:t>con’t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57300"/>
            <a:ext cx="8115300" cy="1066800"/>
          </a:xfrm>
        </p:spPr>
        <p:txBody>
          <a:bodyPr>
            <a:normAutofit/>
          </a:bodyPr>
          <a:lstStyle/>
          <a:p>
            <a:pPr marL="227013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US" sz="2200" dirty="0" smtClean="0">
                <a:solidFill>
                  <a:schemeClr val="tx1"/>
                </a:solidFill>
              </a:rPr>
              <a:t>PHY specific info:</a:t>
            </a:r>
          </a:p>
          <a:p>
            <a:pPr marL="514350" lvl="1" indent="-287338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11g: 1 byte info body in the ERP IE, with only 3 bits actually used.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 bwMode="auto">
          <a:xfrm>
            <a:off x="2057400" y="2819400"/>
            <a:ext cx="685800" cy="685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743200" y="2819400"/>
            <a:ext cx="685800" cy="685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3429000" y="2819400"/>
            <a:ext cx="685800" cy="685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4114800" y="2819400"/>
            <a:ext cx="3429000" cy="685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409700" y="2628900"/>
            <a:ext cx="53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Bits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171700" y="2514600"/>
            <a:ext cx="53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B0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819400" y="2514600"/>
            <a:ext cx="53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B1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543300" y="2514600"/>
            <a:ext cx="53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B2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305300" y="2511623"/>
            <a:ext cx="53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B3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876800" y="2511623"/>
            <a:ext cx="53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B4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524500" y="2511623"/>
            <a:ext cx="53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B5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248400" y="2511623"/>
            <a:ext cx="53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B6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934200" y="2511623"/>
            <a:ext cx="53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B7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838700" y="2971800"/>
            <a:ext cx="14859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Reserved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066800" y="3771900"/>
            <a:ext cx="14859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>
                <a:solidFill>
                  <a:schemeClr val="tx1"/>
                </a:solidFill>
              </a:rPr>
              <a:t>NonERP_Present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324100" y="4114800"/>
            <a:ext cx="14859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>
                <a:solidFill>
                  <a:schemeClr val="tx1"/>
                </a:solidFill>
              </a:rPr>
              <a:t>Use_Protection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162300" y="3695700"/>
            <a:ext cx="22479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>
                <a:solidFill>
                  <a:schemeClr val="tx1"/>
                </a:solidFill>
              </a:rPr>
              <a:t>Barker_Preamble_Mode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37" name="Straight Arrow Connector 36"/>
          <p:cNvCxnSpPr>
            <a:stCxn id="8" idx="2"/>
            <a:endCxn id="32" idx="0"/>
          </p:cNvCxnSpPr>
          <p:nvPr/>
        </p:nvCxnSpPr>
        <p:spPr bwMode="auto">
          <a:xfrm rot="5400000">
            <a:off x="1971675" y="3343275"/>
            <a:ext cx="266700" cy="5905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8" name="Straight Arrow Connector 37"/>
          <p:cNvCxnSpPr/>
          <p:nvPr/>
        </p:nvCxnSpPr>
        <p:spPr bwMode="auto">
          <a:xfrm rot="5400000">
            <a:off x="2733675" y="3705225"/>
            <a:ext cx="571500" cy="1714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0" name="Straight Arrow Connector 39"/>
          <p:cNvCxnSpPr/>
          <p:nvPr/>
        </p:nvCxnSpPr>
        <p:spPr bwMode="auto">
          <a:xfrm>
            <a:off x="3790950" y="3505200"/>
            <a:ext cx="247650" cy="2286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2" name="Content Placeholder 2"/>
          <p:cNvSpPr txBox="1">
            <a:spLocks/>
          </p:cNvSpPr>
          <p:nvPr/>
        </p:nvSpPr>
        <p:spPr bwMode="auto">
          <a:xfrm>
            <a:off x="495300" y="4533900"/>
            <a:ext cx="8115300" cy="1828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227013" marR="0" lvl="0" indent="-342900" algn="l" defTabSz="449263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>
                <a:srgbClr val="000000"/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en-US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Questions:</a:t>
            </a:r>
          </a:p>
          <a:p>
            <a:pPr marL="514350" marR="0" lvl="1" indent="-287338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Wingdings" pitchFamily="2" charset="2"/>
              <a:buChar char="Ø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Are 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the PHY capability indications in the current Capability field, e.g., short preamble, PBCC, applied to 11g?</a:t>
            </a:r>
          </a:p>
          <a:p>
            <a:pPr marL="514350" marR="0" lvl="1" indent="-287338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Wingdings" pitchFamily="2" charset="2"/>
              <a:buChar char="Ø"/>
              <a:tabLst/>
              <a:defRPr/>
            </a:pPr>
            <a:r>
              <a:rPr lang="en-US" sz="2000" kern="0" dirty="0" smtClean="0">
                <a:solidFill>
                  <a:schemeClr val="tx1"/>
                </a:solidFill>
                <a:latin typeface="+mn-lt"/>
                <a:ea typeface="+mn-ea"/>
              </a:rPr>
              <a:t>If so,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can </a:t>
            </a:r>
            <a:r>
              <a:rPr lang="en-US" sz="2000" kern="0" dirty="0" smtClean="0">
                <a:solidFill>
                  <a:schemeClr val="tx1"/>
                </a:solidFill>
                <a:latin typeface="+mn-lt"/>
                <a:ea typeface="+mn-ea"/>
              </a:rPr>
              <a:t>we use the current reserved bits in the ERP info body for those PHY capability indications?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 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43900" cy="533400"/>
          </a:xfrm>
        </p:spPr>
        <p:txBody>
          <a:bodyPr/>
          <a:lstStyle/>
          <a:p>
            <a:pPr lvl="0"/>
            <a:r>
              <a:rPr lang="en-US" sz="2400" dirty="0" smtClean="0"/>
              <a:t>Information for Enabling STA to Transmit – </a:t>
            </a:r>
            <a:r>
              <a:rPr lang="en-US" sz="2400" dirty="0" err="1" smtClean="0"/>
              <a:t>con’t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57300"/>
            <a:ext cx="8115300" cy="5181600"/>
          </a:xfrm>
        </p:spPr>
        <p:txBody>
          <a:bodyPr>
            <a:normAutofit lnSpcReduction="10000"/>
          </a:bodyPr>
          <a:lstStyle/>
          <a:p>
            <a:pPr marL="227013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US" sz="2200" dirty="0" smtClean="0">
                <a:solidFill>
                  <a:schemeClr val="tx1"/>
                </a:solidFill>
              </a:rPr>
              <a:t>PHY specific info – </a:t>
            </a:r>
            <a:r>
              <a:rPr lang="en-US" sz="2200" dirty="0" err="1" smtClean="0">
                <a:solidFill>
                  <a:schemeClr val="tx1"/>
                </a:solidFill>
              </a:rPr>
              <a:t>Con’t</a:t>
            </a:r>
            <a:endParaRPr lang="en-US" sz="2200" dirty="0" smtClean="0">
              <a:solidFill>
                <a:schemeClr val="tx1"/>
              </a:solidFill>
            </a:endParaRPr>
          </a:p>
          <a:p>
            <a:pPr marL="514350" lvl="1" indent="-287338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11n: multiple IEs in Beacon and Probe Response based on 802.11-2012</a:t>
            </a:r>
          </a:p>
          <a:p>
            <a:pPr marL="804863" lvl="2" indent="-285750">
              <a:spcBef>
                <a:spcPts val="600"/>
              </a:spcBef>
              <a:spcAft>
                <a:spcPts val="600"/>
              </a:spcAft>
              <a:buFont typeface="Courier New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HT capability IE: </a:t>
            </a:r>
          </a:p>
          <a:p>
            <a:pPr marL="1262063" lvl="3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tabLst>
                <a:tab pos="1023938" algn="l"/>
              </a:tabLst>
            </a:pPr>
            <a:r>
              <a:rPr lang="en-US" dirty="0" smtClean="0">
                <a:solidFill>
                  <a:schemeClr val="tx1"/>
                </a:solidFill>
              </a:rPr>
              <a:t>26-byte info body; </a:t>
            </a:r>
          </a:p>
          <a:p>
            <a:pPr marL="1262063" lvl="3" indent="-4572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tabLst>
                <a:tab pos="1023938" algn="l"/>
              </a:tabLst>
            </a:pPr>
            <a:r>
              <a:rPr lang="en-US" dirty="0" smtClean="0">
                <a:solidFill>
                  <a:schemeClr val="tx1"/>
                </a:solidFill>
              </a:rPr>
              <a:t>could be cut down to 1-byte info body, in FD frame, as defined in next slide.</a:t>
            </a:r>
          </a:p>
          <a:p>
            <a:pPr marL="804863" lvl="2" indent="-285750">
              <a:spcBef>
                <a:spcPts val="600"/>
              </a:spcBef>
              <a:spcAft>
                <a:spcPts val="600"/>
              </a:spcAft>
              <a:buFont typeface="Courier New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HT operation IE: </a:t>
            </a:r>
          </a:p>
          <a:p>
            <a:pPr marL="1023938" lvl="3" indent="-219075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22-byte info body; </a:t>
            </a:r>
          </a:p>
          <a:p>
            <a:pPr marL="1023938" lvl="3" indent="-219075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could be cut down to 1-byte info body, i.e., the Primary Channel field, in FD frame</a:t>
            </a:r>
          </a:p>
          <a:p>
            <a:pPr marL="804863" lvl="2" indent="-285750">
              <a:spcBef>
                <a:spcPts val="600"/>
              </a:spcBef>
              <a:spcAft>
                <a:spcPts val="600"/>
              </a:spcAft>
              <a:buFont typeface="Courier New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20/40 coexistence IE: variable-size info body; not needed in FD frame;</a:t>
            </a:r>
          </a:p>
          <a:p>
            <a:pPr marL="804863" lvl="2" indent="-285750">
              <a:spcBef>
                <a:spcPts val="600"/>
              </a:spcBef>
              <a:spcAft>
                <a:spcPts val="600"/>
              </a:spcAft>
              <a:buFont typeface="Courier New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Overlapping BSS scan IE: 14-byte info body; not needed in FD frame.</a:t>
            </a:r>
          </a:p>
          <a:p>
            <a:pPr marL="514350" lvl="1" indent="-287338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2-byte info body for11n PHY Specific Info in FD frame:</a:t>
            </a:r>
          </a:p>
          <a:p>
            <a:pPr marL="804863" lvl="2" indent="-285750">
              <a:spcBef>
                <a:spcPts val="600"/>
              </a:spcBef>
              <a:spcAft>
                <a:spcPts val="600"/>
              </a:spcAft>
              <a:buFont typeface="Courier New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1-byte for Short HT capability </a:t>
            </a:r>
          </a:p>
          <a:p>
            <a:pPr marL="804863" lvl="2" indent="-285750">
              <a:spcBef>
                <a:spcPts val="600"/>
              </a:spcBef>
              <a:spcAft>
                <a:spcPts val="600"/>
              </a:spcAft>
              <a:buFont typeface="Courier New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1-byte for Primary Channel.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 bwMode="auto">
          <a:xfrm>
            <a:off x="3619500" y="5067300"/>
            <a:ext cx="914400" cy="5715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43900" cy="533400"/>
          </a:xfrm>
        </p:spPr>
        <p:txBody>
          <a:bodyPr/>
          <a:lstStyle/>
          <a:p>
            <a:pPr lvl="0"/>
            <a:r>
              <a:rPr lang="en-US" sz="2400" dirty="0" smtClean="0"/>
              <a:t>Information for Enabling STA to Transmit – </a:t>
            </a:r>
            <a:r>
              <a:rPr lang="en-US" sz="2400" dirty="0" err="1" smtClean="0"/>
              <a:t>con’t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57300"/>
            <a:ext cx="8115300" cy="838200"/>
          </a:xfrm>
        </p:spPr>
        <p:txBody>
          <a:bodyPr>
            <a:normAutofit lnSpcReduction="10000"/>
          </a:bodyPr>
          <a:lstStyle/>
          <a:p>
            <a:pPr marL="227013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US" sz="2200" dirty="0" smtClean="0">
                <a:solidFill>
                  <a:schemeClr val="tx1"/>
                </a:solidFill>
              </a:rPr>
              <a:t>PHY specific info – </a:t>
            </a:r>
            <a:r>
              <a:rPr lang="en-US" sz="2200" dirty="0" err="1" smtClean="0">
                <a:solidFill>
                  <a:schemeClr val="tx1"/>
                </a:solidFill>
              </a:rPr>
              <a:t>Con’t</a:t>
            </a:r>
            <a:endParaRPr lang="en-US" sz="2200" dirty="0" smtClean="0">
              <a:solidFill>
                <a:schemeClr val="tx1"/>
              </a:solidFill>
            </a:endParaRPr>
          </a:p>
          <a:p>
            <a:pPr marL="514350" lvl="1" indent="-287338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Short HT Capability Information Field: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371600" y="2095500"/>
          <a:ext cx="4838700" cy="1981203"/>
        </p:xfrm>
        <a:graphic>
          <a:graphicData uri="http://schemas.openxmlformats.org/drawingml/2006/table">
            <a:tbl>
              <a:tblPr/>
              <a:tblGrid>
                <a:gridCol w="3704108"/>
                <a:gridCol w="1134592"/>
              </a:tblGrid>
              <a:tr h="28302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4D4D46"/>
                          </a:solidFill>
                          <a:latin typeface="Helvetica"/>
                        </a:rPr>
                        <a:t>HT Capability Item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solidFill>
                            <a:srgbClr val="4D4D46"/>
                          </a:solidFill>
                          <a:latin typeface="Helvetica"/>
                        </a:rPr>
                        <a:t>Size (bits)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3029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rgbClr val="4D4D46"/>
                          </a:solidFill>
                          <a:latin typeface="Helvetica"/>
                        </a:rPr>
                        <a:t>Supported Channel Width Set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solidFill>
                            <a:srgbClr val="4D4D46"/>
                          </a:solidFill>
                          <a:latin typeface="Helvetica"/>
                        </a:rPr>
                        <a:t>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3029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rgbClr val="4D4D46"/>
                          </a:solidFill>
                          <a:latin typeface="Helvetica"/>
                        </a:rPr>
                        <a:t>HT-Greenfield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solidFill>
                            <a:srgbClr val="4D4D46"/>
                          </a:solidFill>
                          <a:latin typeface="Helvetica"/>
                        </a:rPr>
                        <a:t>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3029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solidFill>
                            <a:srgbClr val="4D4D46"/>
                          </a:solidFill>
                          <a:latin typeface="Helvetica"/>
                        </a:rPr>
                        <a:t>Tx STBC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rgbClr val="4D4D46"/>
                          </a:solidFill>
                          <a:latin typeface="Helvetica"/>
                        </a:rPr>
                        <a:t>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3029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solidFill>
                            <a:srgbClr val="4D4D46"/>
                          </a:solidFill>
                          <a:latin typeface="Helvetica"/>
                        </a:rPr>
                        <a:t>Rx STBC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rgbClr val="4D4D46"/>
                          </a:solidFill>
                          <a:latin typeface="Helvetica"/>
                        </a:rPr>
                        <a:t>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3029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solidFill>
                            <a:srgbClr val="4D4D46"/>
                          </a:solidFill>
                          <a:latin typeface="Helvetica"/>
                        </a:rPr>
                        <a:t>Reserved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rgbClr val="4D4D46"/>
                          </a:solidFill>
                          <a:latin typeface="Helvetica"/>
                        </a:rPr>
                        <a:t>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3029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solidFill>
                            <a:srgbClr val="4D4D46"/>
                          </a:solidFill>
                          <a:latin typeface="Helvetica"/>
                        </a:rPr>
                        <a:t>40 MHz Intolerant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rgbClr val="4D4D46"/>
                          </a:solidFill>
                          <a:latin typeface="Helvetica"/>
                        </a:rPr>
                        <a:t>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19100" y="4305300"/>
            <a:ext cx="8115300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/>
          <a:p>
            <a:pPr marL="514350" marR="0" lvl="1" indent="-287338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Wingdings" pitchFamily="2" charset="2"/>
              <a:buChar char="Ø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HT PHY Info in FD Frame: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1333500" y="5067300"/>
            <a:ext cx="457200" cy="5715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81000" y="4724400"/>
            <a:ext cx="53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Bits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333500" y="4762500"/>
            <a:ext cx="419100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B0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790700" y="4762500"/>
            <a:ext cx="53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B1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209800" y="4762500"/>
            <a:ext cx="53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B2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705100" y="4762500"/>
            <a:ext cx="53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B3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162300" y="4762500"/>
            <a:ext cx="53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B4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619500" y="4762500"/>
            <a:ext cx="53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B5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114800" y="4762500"/>
            <a:ext cx="53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B6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533900" y="4762500"/>
            <a:ext cx="53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B7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19100" y="594360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Supported Channel Width Set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057400" y="6019800"/>
            <a:ext cx="14859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HT-Greenfield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581400" y="5181600"/>
            <a:ext cx="10287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Reserved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381500" y="5867401"/>
            <a:ext cx="1790700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40 MHz Intolerant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26" name="Straight Arrow Connector 25"/>
          <p:cNvCxnSpPr/>
          <p:nvPr/>
        </p:nvCxnSpPr>
        <p:spPr bwMode="auto">
          <a:xfrm rot="5400000">
            <a:off x="1152525" y="5476875"/>
            <a:ext cx="266700" cy="5905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Straight Arrow Connector 26"/>
          <p:cNvCxnSpPr/>
          <p:nvPr/>
        </p:nvCxnSpPr>
        <p:spPr bwMode="auto">
          <a:xfrm rot="16200000" flipH="1">
            <a:off x="1933575" y="5705475"/>
            <a:ext cx="381000" cy="2476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>
            <a:off x="4762500" y="5638800"/>
            <a:ext cx="247650" cy="2286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9" name="Rectangle 28"/>
          <p:cNvSpPr/>
          <p:nvPr/>
        </p:nvSpPr>
        <p:spPr bwMode="auto">
          <a:xfrm>
            <a:off x="1790700" y="5067300"/>
            <a:ext cx="457200" cy="5715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2247900" y="5067300"/>
            <a:ext cx="457200" cy="5715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4533900" y="5067300"/>
            <a:ext cx="457200" cy="5715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2705100" y="5067300"/>
            <a:ext cx="914400" cy="5715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4991100" y="5067300"/>
            <a:ext cx="3200400" cy="5715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029200" y="4762500"/>
            <a:ext cx="53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B8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7658100" y="4762500"/>
            <a:ext cx="53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B15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676900" y="5219701"/>
            <a:ext cx="14859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Primary Channel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705100" y="5178623"/>
            <a:ext cx="10287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RX STBC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2171700" y="5105400"/>
            <a:ext cx="647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TX STBC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Background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19100" y="1333500"/>
            <a:ext cx="8077200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Straws poll conducted in 2012-May meeting about FILS Discovery Frame content design clearly shows two different opinions:</a:t>
            </a:r>
          </a:p>
          <a:p>
            <a:pPr marL="790575" lvl="1" indent="-4572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+mj-lt"/>
              <a:buAutoNum type="arabicParenR"/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Times New Roman"/>
                <a:ea typeface="+mn-ea"/>
              </a:rPr>
              <a:t>Enough info for initiating association</a:t>
            </a:r>
          </a:p>
          <a:p>
            <a:pPr marL="790575" lvl="1" indent="-4572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+mj-lt"/>
              <a:buAutoNum type="arabicParenR"/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Times New Roman"/>
                <a:ea typeface="+mn-ea"/>
              </a:rPr>
              <a:t>Certain info for assisting scanning, but need to receive more info for initiating association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This contribution will focus on further discussions about  the 11ai FILS Discovery frame content design.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Another related but separate contribution, 12/0742, focuses on the discussions about the 11ai FILS Discovery frame format design.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43900" cy="533400"/>
          </a:xfrm>
        </p:spPr>
        <p:txBody>
          <a:bodyPr/>
          <a:lstStyle/>
          <a:p>
            <a:pPr lvl="0"/>
            <a:r>
              <a:rPr lang="en-US" sz="2400" dirty="0" smtClean="0"/>
              <a:t>Information for Enabling STA to Transmit – </a:t>
            </a:r>
            <a:r>
              <a:rPr lang="en-US" sz="2400" dirty="0" err="1" smtClean="0"/>
              <a:t>con’t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57300"/>
            <a:ext cx="8115300" cy="5181600"/>
          </a:xfrm>
        </p:spPr>
        <p:txBody>
          <a:bodyPr>
            <a:normAutofit/>
          </a:bodyPr>
          <a:lstStyle/>
          <a:p>
            <a:pPr marL="227013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US" sz="2200" dirty="0" smtClean="0">
                <a:solidFill>
                  <a:schemeClr val="tx1"/>
                </a:solidFill>
              </a:rPr>
              <a:t>PHY specific info:</a:t>
            </a:r>
          </a:p>
          <a:p>
            <a:pPr marL="514350" lvl="1" indent="-287338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11ac: multiple IEs in Beacon frame and Probe Response frame based on P802.11ac/D3.0,  e.g.,</a:t>
            </a:r>
          </a:p>
          <a:p>
            <a:pPr marL="914400" lvl="2" indent="-287338">
              <a:spcBef>
                <a:spcPts val="600"/>
              </a:spcBef>
              <a:spcAft>
                <a:spcPts val="600"/>
              </a:spcAft>
              <a:buFont typeface="Courier New" pitchFamily="49" charset="0"/>
              <a:buChar char="o"/>
            </a:pPr>
            <a:r>
              <a:rPr lang="en-US" dirty="0" smtClean="0"/>
              <a:t>VHT Capabilities element: 12 bytes for  info fields;</a:t>
            </a:r>
          </a:p>
          <a:p>
            <a:pPr marL="914400" lvl="2" indent="-287338">
              <a:spcBef>
                <a:spcPts val="600"/>
              </a:spcBef>
              <a:spcAft>
                <a:spcPts val="600"/>
              </a:spcAft>
              <a:buFont typeface="Courier New" pitchFamily="49" charset="0"/>
              <a:buChar char="o"/>
            </a:pPr>
            <a:r>
              <a:rPr lang="en-US" dirty="0" smtClean="0"/>
              <a:t>VHT Operation element: 5 bytes for info fields;</a:t>
            </a:r>
          </a:p>
          <a:p>
            <a:pPr marL="914400" lvl="2" indent="-287338">
              <a:spcBef>
                <a:spcPts val="600"/>
              </a:spcBef>
              <a:spcAft>
                <a:spcPts val="600"/>
              </a:spcAft>
              <a:buFont typeface="Courier New" pitchFamily="49" charset="0"/>
              <a:buChar char="o"/>
            </a:pPr>
            <a:r>
              <a:rPr lang="en-US" dirty="0" smtClean="0"/>
              <a:t>VHT Transmit Power Envelope element: 2 to 5 bytes for info fields;</a:t>
            </a:r>
          </a:p>
          <a:p>
            <a:pPr marL="514350" lvl="1" indent="-287338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What’re needed in FILS Discovery frame for 11ac PHY specific?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43900" cy="533400"/>
          </a:xfrm>
        </p:spPr>
        <p:txBody>
          <a:bodyPr/>
          <a:lstStyle/>
          <a:p>
            <a:pPr marL="342900" lvl="1" indent="-342900">
              <a:spcBef>
                <a:spcPts val="400"/>
              </a:spcBef>
              <a:spcAft>
                <a:spcPts val="400"/>
              </a:spcAft>
            </a:pPr>
            <a:r>
              <a:rPr lang="en-US" sz="2400" dirty="0" smtClean="0"/>
              <a:t>Information for Enabling STA to Transmit – </a:t>
            </a:r>
            <a:r>
              <a:rPr lang="en-US" sz="2400" dirty="0" err="1" smtClean="0"/>
              <a:t>Con’t</a:t>
            </a:r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57300"/>
            <a:ext cx="8115300" cy="5181600"/>
          </a:xfrm>
        </p:spPr>
        <p:txBody>
          <a:bodyPr>
            <a:normAutofit/>
          </a:bodyPr>
          <a:lstStyle/>
          <a:p>
            <a:pPr marL="227013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US" sz="2200" dirty="0" smtClean="0">
                <a:solidFill>
                  <a:schemeClr val="tx1"/>
                </a:solidFill>
              </a:rPr>
              <a:t>Power Constraint</a:t>
            </a:r>
          </a:p>
          <a:p>
            <a:pPr marL="514350" lvl="1" indent="-287338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Power Constraint IE in Beacon and Probe Response frame, </a:t>
            </a:r>
          </a:p>
          <a:p>
            <a:pPr marL="914400" lvl="2" indent="-287338">
              <a:spcBef>
                <a:spcPts val="600"/>
              </a:spcBef>
              <a:spcAft>
                <a:spcPts val="600"/>
              </a:spcAft>
              <a:buFont typeface="Courier New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1 byte info body;</a:t>
            </a:r>
          </a:p>
          <a:p>
            <a:pPr marL="914400" lvl="2" indent="-287338">
              <a:spcBef>
                <a:spcPts val="600"/>
              </a:spcBef>
              <a:spcAft>
                <a:spcPts val="600"/>
              </a:spcAft>
              <a:buFont typeface="Courier New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contains the information necessary to allow a STA to determine the local maximum transmit power in the current channel.</a:t>
            </a:r>
          </a:p>
          <a:p>
            <a:pPr marL="514350" lvl="1" indent="-287338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Questions: </a:t>
            </a:r>
          </a:p>
          <a:p>
            <a:pPr marL="914400" lvl="2" indent="-287338">
              <a:spcBef>
                <a:spcPts val="600"/>
              </a:spcBef>
              <a:spcAft>
                <a:spcPts val="600"/>
              </a:spcAft>
              <a:buFont typeface="Courier New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do </a:t>
            </a:r>
            <a:r>
              <a:rPr lang="en-US" dirty="0" smtClean="0">
                <a:solidFill>
                  <a:schemeClr val="tx1"/>
                </a:solidFill>
              </a:rPr>
              <a:t>we really need this parameter in the FD frame</a:t>
            </a:r>
            <a:r>
              <a:rPr lang="en-US" dirty="0" smtClean="0">
                <a:solidFill>
                  <a:schemeClr val="tx1"/>
                </a:solidFill>
              </a:rPr>
              <a:t>?</a:t>
            </a:r>
          </a:p>
          <a:p>
            <a:pPr marL="914400" lvl="2" indent="-287338">
              <a:spcBef>
                <a:spcPts val="600"/>
              </a:spcBef>
              <a:spcAft>
                <a:spcPts val="600"/>
              </a:spcAft>
              <a:buFont typeface="Courier New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If so, should it be part of the PHY </a:t>
            </a:r>
            <a:r>
              <a:rPr lang="en-US" smtClean="0">
                <a:solidFill>
                  <a:schemeClr val="tx1"/>
                </a:solidFill>
              </a:rPr>
              <a:t>specific info?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43900" cy="533400"/>
          </a:xfrm>
        </p:spPr>
        <p:txBody>
          <a:bodyPr/>
          <a:lstStyle/>
          <a:p>
            <a:pPr lvl="0"/>
            <a:r>
              <a:rPr lang="en-US" sz="2400" dirty="0" smtClean="0"/>
              <a:t>Detailed Discussions about FD Frame Contents – </a:t>
            </a:r>
            <a:r>
              <a:rPr lang="en-US" sz="2400" dirty="0" err="1" smtClean="0"/>
              <a:t>con’t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57300"/>
            <a:ext cx="8115300" cy="5181600"/>
          </a:xfrm>
        </p:spPr>
        <p:txBody>
          <a:bodyPr>
            <a:normAutofit/>
          </a:bodyPr>
          <a:lstStyle/>
          <a:p>
            <a:pPr marL="342900" lvl="1" indent="-342900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sz="2400" dirty="0" smtClean="0"/>
              <a:t>Other Optional IEs ?</a:t>
            </a:r>
            <a:endParaRPr lang="en-US" sz="2400" dirty="0" smtClean="0">
              <a:solidFill>
                <a:schemeClr val="tx1"/>
              </a:solidFill>
            </a:endParaRPr>
          </a:p>
          <a:p>
            <a:pPr marL="627063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?????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43900" cy="533400"/>
          </a:xfrm>
        </p:spPr>
        <p:txBody>
          <a:bodyPr/>
          <a:lstStyle/>
          <a:p>
            <a:pPr lvl="0"/>
            <a:r>
              <a:rPr lang="en-US" sz="2800" dirty="0" smtClean="0"/>
              <a:t>Basic Approach of FD Frame Content Design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57300"/>
            <a:ext cx="7770813" cy="5029200"/>
          </a:xfrm>
        </p:spPr>
        <p:txBody>
          <a:bodyPr>
            <a:normAutofit/>
          </a:bodyPr>
          <a:lstStyle/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Investigating Existing Reference Materials</a:t>
            </a:r>
          </a:p>
          <a:p>
            <a:pPr marL="684213" lvl="1" indent="-342900">
              <a:spcBef>
                <a:spcPts val="400"/>
              </a:spcBef>
              <a:spcAft>
                <a:spcPts val="400"/>
              </a:spcAft>
              <a:buFont typeface="+mj-lt"/>
              <a:buAutoNum type="arabicParenR"/>
            </a:pPr>
            <a:r>
              <a:rPr lang="en-GB" dirty="0" smtClean="0">
                <a:solidFill>
                  <a:schemeClr val="tx1"/>
                </a:solidFill>
              </a:rPr>
              <a:t>802.11ah Short Beacon</a:t>
            </a:r>
          </a:p>
          <a:p>
            <a:pPr marL="684213" lvl="1" indent="-342900">
              <a:spcBef>
                <a:spcPts val="400"/>
              </a:spcBef>
              <a:spcAft>
                <a:spcPts val="400"/>
              </a:spcAft>
              <a:buFont typeface="+mj-lt"/>
              <a:buAutoNum type="arabicParenR"/>
            </a:pPr>
            <a:r>
              <a:rPr lang="en-GB" dirty="0" smtClean="0">
                <a:solidFill>
                  <a:schemeClr val="tx1"/>
                </a:solidFill>
              </a:rPr>
              <a:t>Measurement Pilot Frame</a:t>
            </a:r>
          </a:p>
          <a:p>
            <a:pPr marL="684213" lvl="1" indent="-342900">
              <a:spcBef>
                <a:spcPts val="400"/>
              </a:spcBef>
              <a:spcAft>
                <a:spcPts val="400"/>
              </a:spcAft>
              <a:buFont typeface="+mj-lt"/>
              <a:buAutoNum type="arabicParenR"/>
            </a:pPr>
            <a:r>
              <a:rPr lang="en-GB" dirty="0" smtClean="0">
                <a:solidFill>
                  <a:schemeClr val="tx1"/>
                </a:solidFill>
              </a:rPr>
              <a:t>Beacon Frame / Probe Response frame</a:t>
            </a:r>
          </a:p>
          <a:p>
            <a:pPr marL="684213" lvl="1" indent="-342900">
              <a:spcBef>
                <a:spcPts val="400"/>
              </a:spcBef>
              <a:spcAft>
                <a:spcPts val="400"/>
              </a:spcAft>
              <a:buFont typeface="+mj-lt"/>
              <a:buAutoNum type="arabicParenR"/>
            </a:pPr>
            <a:r>
              <a:rPr lang="en-GB" dirty="0" smtClean="0">
                <a:solidFill>
                  <a:schemeClr val="tx1"/>
                </a:solidFill>
              </a:rPr>
              <a:t>11ai relevant contributions</a:t>
            </a:r>
          </a:p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Identifying FD Frame contents based on its basic functions:</a:t>
            </a:r>
          </a:p>
          <a:p>
            <a:pPr marL="682625" lvl="1" indent="-341313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Advertize the presence of the AP on the channel</a:t>
            </a:r>
          </a:p>
          <a:p>
            <a:pPr marL="682625" lvl="1" indent="-341313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Synchronize the STAs</a:t>
            </a:r>
          </a:p>
          <a:p>
            <a:pPr marL="682625" lvl="1" indent="-341313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Provide necessary information for a fast AP/Network selection</a:t>
            </a:r>
          </a:p>
          <a:p>
            <a:pPr marL="682625" lvl="1" indent="-341313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Provide necessary information to enable STA to transmit</a:t>
            </a:r>
            <a:endParaRPr lang="en-GB" dirty="0" smtClean="0">
              <a:solidFill>
                <a:schemeClr val="tx1"/>
              </a:solidFill>
            </a:endParaRPr>
          </a:p>
          <a:p>
            <a:pPr marL="682625" lvl="1" indent="-341313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GB" dirty="0" smtClean="0">
                <a:solidFill>
                  <a:schemeClr val="tx1"/>
                </a:solidFill>
              </a:rPr>
              <a:t>Anything else ???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8600" y="609600"/>
            <a:ext cx="8343900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Recap of 802.11ah Short Beacon Frame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95300" y="1181100"/>
            <a:ext cx="8229600" cy="3543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 fontScale="85000" lnSpcReduction="20000"/>
          </a:bodyPr>
          <a:lstStyle/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802.11ah has introduced a Short Beacon Frame into 11ah SFD (11/1137r9), based on proposals presented in contributions, 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11/1503r2 and 12/129r3;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Overview of 11ah short beacon:</a:t>
            </a:r>
          </a:p>
          <a:p>
            <a:pPr marL="627063" marR="0" lvl="1" indent="-285750" algn="l" defTabSz="449263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>
                <a:srgbClr val="000000"/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A short beacon allows for reduced medium occupancy </a:t>
            </a:r>
          </a:p>
          <a:p>
            <a:pPr marL="914400" marR="0" lvl="2" indent="-287338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Wingdings" pitchFamily="2" charset="2"/>
              <a:buChar char="Ø"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reduced power consumption for TX at AP and RX at STAs</a:t>
            </a:r>
          </a:p>
          <a:p>
            <a:pPr marL="627063" marR="0" lvl="1" indent="-285750" algn="l" defTabSz="449263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>
                <a:srgbClr val="000000"/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Or, for the same overhead as a ‘normal’ beacon, allows for shorter Beacon Intervals, improving synchronization and power save at the STAs </a:t>
            </a:r>
          </a:p>
          <a:p>
            <a:pPr marL="914400" marR="0" lvl="2" indent="-287338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Wingdings" pitchFamily="2" charset="2"/>
              <a:buChar char="Ø"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Asynchronous STAs waking up at a random time can get in synch quickly</a:t>
            </a:r>
          </a:p>
          <a:p>
            <a:pPr marL="627063" marR="0" lvl="1" indent="-285750" algn="l" defTabSz="449263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>
                <a:srgbClr val="000000"/>
              </a:buClr>
              <a:buSzPct val="100000"/>
              <a:buFont typeface="Wingdings" pitchFamily="2" charset="2"/>
              <a:buChar char="§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The short beacon is not meant to displace the normal beacon</a:t>
            </a:r>
          </a:p>
          <a:p>
            <a:pPr marL="914400" marR="0" lvl="2" indent="-287338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Wingdings" pitchFamily="2" charset="2"/>
              <a:buChar char="Ø"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AP may e.g. send a normal ‘full’ beacon every N short beacons</a:t>
            </a:r>
          </a:p>
          <a:p>
            <a:pPr marL="914400" marR="0" lvl="2" indent="-287338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Wingdings" pitchFamily="2" charset="2"/>
              <a:buChar char="Ø"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Short beacon is an additional frame for optimized operation</a:t>
            </a:r>
          </a:p>
          <a:p>
            <a:pPr marL="627063" lvl="1" eaLnBrk="1" hangingPunct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tx1"/>
                </a:solidFill>
              </a:rPr>
              <a:t>Frame Format and Contents of 802.11ah Short Beacon Frame: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</a:endParaRPr>
          </a:p>
        </p:txBody>
      </p:sp>
      <p:pic>
        <p:nvPicPr>
          <p:cNvPr id="11" name="Picture 10"/>
          <p:cNvPicPr/>
          <p:nvPr/>
        </p:nvPicPr>
        <p:blipFill>
          <a:blip r:embed="rId2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952500" y="4762499"/>
            <a:ext cx="7353300" cy="1714501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43900" cy="533400"/>
          </a:xfrm>
        </p:spPr>
        <p:txBody>
          <a:bodyPr/>
          <a:lstStyle/>
          <a:p>
            <a:pPr lvl="0"/>
            <a:r>
              <a:rPr lang="en-US" sz="2800" dirty="0" smtClean="0"/>
              <a:t>Investigation of 802.11ah Short Beacon Frame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57200" y="1257299"/>
          <a:ext cx="8343900" cy="5220244"/>
        </p:xfrm>
        <a:graphic>
          <a:graphicData uri="http://schemas.openxmlformats.org/drawingml/2006/table">
            <a:tbl>
              <a:tblPr/>
              <a:tblGrid>
                <a:gridCol w="848936"/>
                <a:gridCol w="2467467"/>
                <a:gridCol w="571246"/>
                <a:gridCol w="1343487"/>
                <a:gridCol w="677033"/>
                <a:gridCol w="2435731"/>
              </a:tblGrid>
              <a:tr h="54642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Information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description / Notes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size (bytes)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Apply to 11ai FILS Discovery (FD) frame?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size in 11ai FD frame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Notes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76219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Short Timestamp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used for Time Synchronization Function (TSF); mandatory in 11ah-SB.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yes, 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Based on slide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 on the 11ah-short beacon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contribution, 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11/1503r1, it shows it is sufficient to have 4 bytes TSF field, not 8 bytes.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032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Change sequence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used to Signal if network information has changed; Mandatory in 11ah-SB;</a:t>
                      </a:r>
                      <a:b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mainly for power saving operations, e.g., sleep mode, after STA's initial association.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no, but debatable.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mainly for power saving operations, e.g., sleep mode, after STA's initial association.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642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time of next full beacon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Informs the STA of the arrival time of the next full beacon; optional in 11ah-SB; 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Yes, but could be designed to use only 1 byte.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could be designed as an offset value for the FD frame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Tx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time, so that only need 1 byte in size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219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conpressed SSID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The SSID element indicates the identity of an ESS or IBSS. optional in 11ah-SB; 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Yes, 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11ah Proposal 12/0129r3: Compressed SSID should be a hash of the full SSID; and Hashing function should be standardized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642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Access network options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indicate access services provided by AP/Network; optional in 11ah-SB;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Yes,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can use the same format as Figure 8-352, in 802.11-2012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219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BSS bandwidth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mandatory in 11ah-SB; inside FC field of the new MAC header design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3bits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yes, but not as a separate parameter.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should be considered as part of the Channel descriptor along with other channel parameters</a:t>
                      </a:r>
                    </a:p>
                  </a:txBody>
                  <a:tcPr marL="5802" marR="5802" marT="58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43900" cy="533400"/>
          </a:xfrm>
        </p:spPr>
        <p:txBody>
          <a:bodyPr/>
          <a:lstStyle/>
          <a:p>
            <a:pPr lvl="0"/>
            <a:r>
              <a:rPr lang="en-US" sz="2800" dirty="0" smtClean="0"/>
              <a:t>Recap of Measurement Pilot (MP) Frame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57300"/>
            <a:ext cx="7770813" cy="502920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Based on 802.11-2012, t</a:t>
            </a:r>
            <a:r>
              <a:rPr lang="en-US" dirty="0" smtClean="0"/>
              <a:t>he Measurement Pilot (MP) frame</a:t>
            </a:r>
          </a:p>
          <a:p>
            <a:pPr marL="633413" lvl="1">
              <a:buFont typeface="Wingdings" pitchFamily="2" charset="2"/>
              <a:buChar char="§"/>
            </a:pPr>
            <a:r>
              <a:rPr lang="en-US" dirty="0" smtClean="0"/>
              <a:t> is a compact Action frame transmitted pseudo-periodically by an AP at a small interval relative </a:t>
            </a:r>
            <a:r>
              <a:rPr lang="en-US" sz="2000" dirty="0" smtClean="0"/>
              <a:t>to a Beacon Interval</a:t>
            </a:r>
            <a:r>
              <a:rPr lang="en-US" dirty="0" smtClean="0"/>
              <a:t>;</a:t>
            </a:r>
            <a:endParaRPr lang="en-US" sz="2000" dirty="0" smtClean="0"/>
          </a:p>
          <a:p>
            <a:pPr marL="633413" lvl="1">
              <a:buFont typeface="Wingdings" pitchFamily="2" charset="2"/>
              <a:buChar char="§"/>
            </a:pPr>
            <a:r>
              <a:rPr lang="en-US" sz="2000" dirty="0" smtClean="0"/>
              <a:t>provides reduced information relative to a Beacon frame to allow for the required small interval.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The purpose of the Measurement Pilot </a:t>
            </a:r>
            <a:r>
              <a:rPr lang="en-US" dirty="0" smtClean="0"/>
              <a:t>frame </a:t>
            </a:r>
            <a:r>
              <a:rPr lang="en-US" dirty="0" smtClean="0">
                <a:solidFill>
                  <a:schemeClr val="tx1"/>
                </a:solidFill>
              </a:rPr>
              <a:t>is to assist a STA with the following functions:</a:t>
            </a:r>
          </a:p>
          <a:p>
            <a:pPr marL="633413" lvl="1">
              <a:buFont typeface="Wingdings" pitchFamily="2" charset="2"/>
              <a:buChar char="§"/>
            </a:pPr>
            <a:r>
              <a:rPr lang="en-US" sz="2100" dirty="0" smtClean="0"/>
              <a:t>Rapid discovery of the existence of a BSS via passive scanning;</a:t>
            </a:r>
          </a:p>
          <a:p>
            <a:pPr marL="633413" lvl="1">
              <a:buFont typeface="Wingdings" pitchFamily="2" charset="2"/>
              <a:buChar char="§"/>
            </a:pPr>
            <a:r>
              <a:rPr lang="en-US" sz="2100" dirty="0" smtClean="0"/>
              <a:t>Rapid collection of neighbor AP signal strength measurements via passive scanning;</a:t>
            </a:r>
          </a:p>
          <a:p>
            <a:pPr marL="633413" lvl="1">
              <a:buFont typeface="Wingdings" pitchFamily="2" charset="2"/>
              <a:buChar char="§"/>
            </a:pPr>
            <a:r>
              <a:rPr lang="en-US" sz="2100" dirty="0" smtClean="0"/>
              <a:t>Enable transmission of a Probe Request.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43900" cy="533400"/>
          </a:xfrm>
        </p:spPr>
        <p:txBody>
          <a:bodyPr/>
          <a:lstStyle/>
          <a:p>
            <a:pPr lvl="0"/>
            <a:r>
              <a:rPr lang="en-US" sz="2800" dirty="0" smtClean="0"/>
              <a:t>Recap of Measurement Pilot (MP) Frame – </a:t>
            </a:r>
            <a:r>
              <a:rPr lang="en-US" sz="2800" dirty="0" err="1" smtClean="0"/>
              <a:t>con’t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57300"/>
            <a:ext cx="7770813" cy="457200"/>
          </a:xfrm>
        </p:spPr>
        <p:txBody>
          <a:bodyPr>
            <a:norm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Frame Format and Contents of </a:t>
            </a:r>
            <a:r>
              <a:rPr lang="en-US" sz="2000" dirty="0" smtClean="0"/>
              <a:t>Measurement Pilot (MP) frame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  <p:graphicFrame>
        <p:nvGraphicFramePr>
          <p:cNvPr id="86019" name="Object 3"/>
          <p:cNvGraphicFramePr>
            <a:graphicFrameLocks noChangeAspect="1"/>
          </p:cNvGraphicFramePr>
          <p:nvPr/>
        </p:nvGraphicFramePr>
        <p:xfrm>
          <a:off x="571500" y="1714500"/>
          <a:ext cx="7734300" cy="4914900"/>
        </p:xfrm>
        <a:graphic>
          <a:graphicData uri="http://schemas.openxmlformats.org/presentationml/2006/ole">
            <p:oleObj spid="_x0000_s86019" name="Visio" r:id="rId3" imgW="5558400" imgH="4544280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6BA44925D6774DAAAE4851C3660231" ma:contentTypeVersion="0" ma:contentTypeDescription="Create a new document." ma:contentTypeScope="" ma:versionID="f59c400df60e69bdea7e932f2be50d75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1126C232-CB9E-4C1D-9A1D-FF83F24851FD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112D949B-22B9-402C-ABB9-3F8AA271433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5683213-1B0F-49E7-915B-39D8BA408C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25254</TotalTime>
  <Words>4720</Words>
  <Application>Microsoft Office PowerPoint</Application>
  <PresentationFormat>On-screen Show (4:3)</PresentationFormat>
  <Paragraphs>732</Paragraphs>
  <Slides>42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42</vt:i4>
      </vt:variant>
    </vt:vector>
  </HeadingPairs>
  <TitlesOfParts>
    <vt:vector size="45" baseType="lpstr">
      <vt:lpstr>802-11-Submission</vt:lpstr>
      <vt:lpstr>Document</vt:lpstr>
      <vt:lpstr>Visio</vt:lpstr>
      <vt:lpstr>Discussions about 802.11ai FILS Discovery Frame (DF) Content Design </vt:lpstr>
      <vt:lpstr>Abstract</vt:lpstr>
      <vt:lpstr>Slide 3</vt:lpstr>
      <vt:lpstr>Slide 4</vt:lpstr>
      <vt:lpstr>Basic Approach of FD Frame Content Design</vt:lpstr>
      <vt:lpstr>Slide 6</vt:lpstr>
      <vt:lpstr>Investigation of 802.11ah Short Beacon Frame</vt:lpstr>
      <vt:lpstr>Recap of Measurement Pilot (MP) Frame</vt:lpstr>
      <vt:lpstr>Recap of Measurement Pilot (MP) Frame – con’t</vt:lpstr>
      <vt:lpstr>Investigation of 802.11 Measurement Pilot Frame</vt:lpstr>
      <vt:lpstr>References in Beacon, Probe Response, and 11ai Contributions</vt:lpstr>
      <vt:lpstr>Investigation of Beacon, Probe Response, 11ai Contributions, …</vt:lpstr>
      <vt:lpstr>Investigation of Beacon, Probe Response, 11ai Contributions, … -- Con’t</vt:lpstr>
      <vt:lpstr>Discussions about FILS Discovery (FD) Frame Contents</vt:lpstr>
      <vt:lpstr>Summary of FILS Discovery Frame Content Considerations</vt:lpstr>
      <vt:lpstr>Summary of FILS Discovery Frame Content Considerations -- Con’t</vt:lpstr>
      <vt:lpstr>Discussions about FD Frame Contents and Relevant Procedures</vt:lpstr>
      <vt:lpstr>Discussions about FD Frame Contents and Relevant Procedures – Con’t</vt:lpstr>
      <vt:lpstr>Straw-Polls</vt:lpstr>
      <vt:lpstr>Straw-Polls</vt:lpstr>
      <vt:lpstr>Motions for Proposed Text for SFD</vt:lpstr>
      <vt:lpstr>Motions for Proposed Text for SFD</vt:lpstr>
      <vt:lpstr>Slide 23</vt:lpstr>
      <vt:lpstr>Slide 24</vt:lpstr>
      <vt:lpstr>Detailed Discussions about FD Frame Contents</vt:lpstr>
      <vt:lpstr>Information for Advertizing the presence  of the AP on the channel</vt:lpstr>
      <vt:lpstr>Information for Advertizing the presence  of the AP on the channel – Con’t</vt:lpstr>
      <vt:lpstr>Information for Synchronizing STA</vt:lpstr>
      <vt:lpstr>Information for Facilitating a Fast AP/Network Selection</vt:lpstr>
      <vt:lpstr>Information for Facilitating a Fast AP/Network Selection – con’t</vt:lpstr>
      <vt:lpstr>Slide 31</vt:lpstr>
      <vt:lpstr>Slide 32</vt:lpstr>
      <vt:lpstr>Slide 33</vt:lpstr>
      <vt:lpstr>Slide 34</vt:lpstr>
      <vt:lpstr>Slide 35</vt:lpstr>
      <vt:lpstr>Information for Enabling STA to Transmit</vt:lpstr>
      <vt:lpstr>Information for Enabling STA to Transmit – con’t</vt:lpstr>
      <vt:lpstr>Information for Enabling STA to Transmit – con’t</vt:lpstr>
      <vt:lpstr>Information for Enabling STA to Transmit – con’t</vt:lpstr>
      <vt:lpstr>Information for Enabling STA to Transmit – con’t</vt:lpstr>
      <vt:lpstr>Information for Enabling STA to Transmit – Con’t</vt:lpstr>
      <vt:lpstr>Detailed Discussions about FD Frame Contents – con’t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LeiW</dc:creator>
  <cp:lastModifiedBy>LeiW</cp:lastModifiedBy>
  <cp:revision>339</cp:revision>
  <cp:lastPrinted>1601-01-01T00:00:00Z</cp:lastPrinted>
  <dcterms:created xsi:type="dcterms:W3CDTF">2012-01-06T05:35:07Z</dcterms:created>
  <dcterms:modified xsi:type="dcterms:W3CDTF">2012-07-15T03:09:13Z</dcterms:modified>
  <cp:contentType>Document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0x010100EF6BA44925D6774DAAAE4851C3660231</vt:lpwstr>
  </property>
</Properties>
</file>