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7"/>
  </p:notesMasterIdLst>
  <p:handoutMasterIdLst>
    <p:handoutMasterId r:id="rId48"/>
  </p:handoutMasterIdLst>
  <p:sldIdLst>
    <p:sldId id="269" r:id="rId2"/>
    <p:sldId id="270" r:id="rId3"/>
    <p:sldId id="274" r:id="rId4"/>
    <p:sldId id="271" r:id="rId5"/>
    <p:sldId id="275" r:id="rId6"/>
    <p:sldId id="272" r:id="rId7"/>
    <p:sldId id="276" r:id="rId8"/>
    <p:sldId id="273" r:id="rId9"/>
    <p:sldId id="277" r:id="rId10"/>
    <p:sldId id="279" r:id="rId11"/>
    <p:sldId id="280" r:id="rId12"/>
    <p:sldId id="281" r:id="rId13"/>
    <p:sldId id="282" r:id="rId14"/>
    <p:sldId id="283" r:id="rId15"/>
    <p:sldId id="284" r:id="rId16"/>
    <p:sldId id="285" r:id="rId17"/>
    <p:sldId id="286" r:id="rId18"/>
    <p:sldId id="287" r:id="rId19"/>
    <p:sldId id="288" r:id="rId20"/>
    <p:sldId id="289" r:id="rId21"/>
    <p:sldId id="290" r:id="rId22"/>
    <p:sldId id="291" r:id="rId23"/>
    <p:sldId id="292" r:id="rId24"/>
    <p:sldId id="293" r:id="rId25"/>
    <p:sldId id="294" r:id="rId26"/>
    <p:sldId id="295" r:id="rId27"/>
    <p:sldId id="296" r:id="rId28"/>
    <p:sldId id="297" r:id="rId29"/>
    <p:sldId id="298" r:id="rId30"/>
    <p:sldId id="299" r:id="rId31"/>
    <p:sldId id="300" r:id="rId32"/>
    <p:sldId id="301" r:id="rId33"/>
    <p:sldId id="302" r:id="rId34"/>
    <p:sldId id="303" r:id="rId35"/>
    <p:sldId id="304" r:id="rId36"/>
    <p:sldId id="305" r:id="rId37"/>
    <p:sldId id="306" r:id="rId38"/>
    <p:sldId id="307" r:id="rId39"/>
    <p:sldId id="308" r:id="rId40"/>
    <p:sldId id="309" r:id="rId41"/>
    <p:sldId id="310" r:id="rId42"/>
    <p:sldId id="311" r:id="rId43"/>
    <p:sldId id="312" r:id="rId44"/>
    <p:sldId id="313" r:id="rId45"/>
    <p:sldId id="314" r:id="rId46"/>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99"/>
    <a:srgbClr val="FF9966"/>
    <a:srgbClr val="FF9933"/>
    <a:srgbClr val="FFFF00"/>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9371" autoAdjust="0"/>
    <p:restoredTop sz="86358" autoAdjust="0"/>
  </p:normalViewPr>
  <p:slideViewPr>
    <p:cSldViewPr>
      <p:cViewPr>
        <p:scale>
          <a:sx n="100" d="100"/>
          <a:sy n="100" d="100"/>
        </p:scale>
        <p:origin x="-336" y="-72"/>
      </p:cViewPr>
      <p:guideLst>
        <p:guide orient="horz" pos="2160"/>
        <p:guide pos="2880"/>
      </p:guideLst>
    </p:cSldViewPr>
  </p:slideViewPr>
  <p:outlineViewPr>
    <p:cViewPr>
      <p:scale>
        <a:sx n="33" d="100"/>
        <a:sy n="33" d="100"/>
      </p:scale>
      <p:origin x="0" y="174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728"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802.11-06/0528r0</a:t>
            </a:r>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May 2006</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802.11-06/0528r0</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May 2006</a:t>
            </a:r>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802.11-06/0528r0</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May 2006</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4017617" y="95706"/>
            <a:ext cx="2195858" cy="215444"/>
          </a:xfrm>
          <a:ln/>
        </p:spPr>
        <p:txBody>
          <a:bodyPr/>
          <a:lstStyle/>
          <a:p>
            <a:r>
              <a:rPr lang="en-US" dirty="0" smtClean="0"/>
              <a:t>doc.: IEEE 802.11-12/0621r3</a:t>
            </a:r>
            <a:endParaRPr lang="en-US" dirty="0"/>
          </a:p>
        </p:txBody>
      </p:sp>
      <p:sp>
        <p:nvSpPr>
          <p:cNvPr id="5" name="Rectangle 3"/>
          <p:cNvSpPr>
            <a:spLocks noGrp="1" noChangeArrowheads="1"/>
          </p:cNvSpPr>
          <p:nvPr>
            <p:ph type="dt"/>
          </p:nvPr>
        </p:nvSpPr>
        <p:spPr>
          <a:xfrm>
            <a:off x="646113" y="95706"/>
            <a:ext cx="732573" cy="215444"/>
          </a:xfrm>
          <a:ln/>
        </p:spPr>
        <p:txBody>
          <a:bodyPr/>
          <a:lstStyle/>
          <a:p>
            <a:r>
              <a:rPr lang="en-US" dirty="0" smtClean="0"/>
              <a:t>July 2012</a:t>
            </a:r>
            <a:endParaRPr lang="en-US" dirty="0"/>
          </a:p>
        </p:txBody>
      </p:sp>
      <p:sp>
        <p:nvSpPr>
          <p:cNvPr id="6" name="Rectangle 6"/>
          <p:cNvSpPr>
            <a:spLocks noGrp="1" noChangeArrowheads="1"/>
          </p:cNvSpPr>
          <p:nvPr>
            <p:ph type="ftr"/>
          </p:nvPr>
        </p:nvSpPr>
        <p:spPr>
          <a:xfrm>
            <a:off x="5287963" y="9001125"/>
            <a:ext cx="5338000" cy="369332"/>
          </a:xfrm>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xfrm>
            <a:off x="3278936" y="9001125"/>
            <a:ext cx="415177" cy="184666"/>
          </a:xfrm>
          <a:ln/>
        </p:spPr>
        <p:txBody>
          <a:bodyPr/>
          <a:lstStyle/>
          <a:p>
            <a:r>
              <a:rPr lang="en-US" dirty="0"/>
              <a:t>Page </a:t>
            </a:r>
            <a:fld id="{35E0D7E8-EBB2-4683-98FD-8E18BC106EDA}" type="slidenum">
              <a:rPr lang="en-US"/>
              <a:pPr/>
              <a:t>36</a:t>
            </a:fld>
            <a:endParaRPr lang="en-US" dirty="0"/>
          </a:p>
        </p:txBody>
      </p:sp>
      <p:sp>
        <p:nvSpPr>
          <p:cNvPr id="18433" name="Rectangle 1"/>
          <p:cNvSpPr txBox="1">
            <a:spLocks noGrp="1" noRot="1" noChangeAspect="1" noChangeArrowheads="1"/>
          </p:cNvSpPr>
          <p:nvPr>
            <p:ph type="sldImg"/>
          </p:nvPr>
        </p:nvSpPr>
        <p:spPr bwMode="auto">
          <a:xfrm>
            <a:off x="1114425" y="703263"/>
            <a:ext cx="4629150" cy="3473450"/>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13772" y="4416029"/>
            <a:ext cx="5030456" cy="4277680"/>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4017617" y="95706"/>
            <a:ext cx="2195858" cy="215444"/>
          </a:xfrm>
          <a:ln/>
        </p:spPr>
        <p:txBody>
          <a:bodyPr/>
          <a:lstStyle/>
          <a:p>
            <a:r>
              <a:rPr lang="en-US" smtClean="0"/>
              <a:t>doc.: IEEE 802.11-12/0970r0</a:t>
            </a:r>
            <a:endParaRPr lang="en-US"/>
          </a:p>
        </p:txBody>
      </p:sp>
      <p:sp>
        <p:nvSpPr>
          <p:cNvPr id="5" name="Rectangle 3"/>
          <p:cNvSpPr>
            <a:spLocks noGrp="1" noChangeArrowheads="1"/>
          </p:cNvSpPr>
          <p:nvPr>
            <p:ph type="dt"/>
          </p:nvPr>
        </p:nvSpPr>
        <p:spPr>
          <a:xfrm>
            <a:off x="646113" y="95706"/>
            <a:ext cx="732573" cy="215444"/>
          </a:xfrm>
          <a:ln/>
        </p:spPr>
        <p:txBody>
          <a:bodyPr/>
          <a:lstStyle/>
          <a:p>
            <a:r>
              <a:rPr lang="en-US" smtClean="0"/>
              <a:t>July 2012</a:t>
            </a:r>
            <a:endParaRPr lang="en-US"/>
          </a:p>
        </p:txBody>
      </p:sp>
      <p:sp>
        <p:nvSpPr>
          <p:cNvPr id="6" name="Rectangle 6"/>
          <p:cNvSpPr>
            <a:spLocks noGrp="1" noChangeArrowheads="1"/>
          </p:cNvSpPr>
          <p:nvPr>
            <p:ph type="ftr"/>
          </p:nvPr>
        </p:nvSpPr>
        <p:spPr>
          <a:xfrm>
            <a:off x="5287963" y="9001125"/>
            <a:ext cx="4038606" cy="369332"/>
          </a:xfrm>
          <a:ln/>
        </p:spPr>
        <p:txBody>
          <a:bodyPr/>
          <a:lstStyle/>
          <a:p>
            <a:r>
              <a:rPr lang="en-US" smtClean="0"/>
              <a:t>Dan Harkins, Aruba Networks</a:t>
            </a:r>
            <a:endParaRPr lang="en-US"/>
          </a:p>
        </p:txBody>
      </p:sp>
      <p:sp>
        <p:nvSpPr>
          <p:cNvPr id="7" name="Rectangle 7"/>
          <p:cNvSpPr>
            <a:spLocks noGrp="1" noChangeArrowheads="1"/>
          </p:cNvSpPr>
          <p:nvPr>
            <p:ph type="sldNum"/>
          </p:nvPr>
        </p:nvSpPr>
        <p:spPr>
          <a:xfrm>
            <a:off x="3278936" y="9001125"/>
            <a:ext cx="415177" cy="184666"/>
          </a:xfrm>
          <a:ln/>
        </p:spPr>
        <p:txBody>
          <a:bodyPr/>
          <a:lstStyle/>
          <a:p>
            <a:r>
              <a:rPr lang="en-US"/>
              <a:t>Page </a:t>
            </a:r>
            <a:fld id="{465D53FD-DB5F-4815-BF01-6488A8FBD189}" type="slidenum">
              <a:rPr lang="en-US"/>
              <a:pPr/>
              <a:t>38</a:t>
            </a:fld>
            <a:endParaRPr lang="en-US"/>
          </a:p>
        </p:txBody>
      </p:sp>
      <p:sp>
        <p:nvSpPr>
          <p:cNvPr id="12289" name="Text Box 1"/>
          <p:cNvSpPr txBox="1">
            <a:spLocks noChangeArrowheads="1"/>
          </p:cNvSpPr>
          <p:nvPr/>
        </p:nvSpPr>
        <p:spPr bwMode="auto">
          <a:xfrm>
            <a:off x="1141431" y="702875"/>
            <a:ext cx="4575140" cy="3474621"/>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13772" y="4416029"/>
            <a:ext cx="5030456" cy="4277680"/>
          </a:xfrm>
          <a:prstGeom prst="rect">
            <a:avLst/>
          </a:prstGeom>
          <a:noFill/>
          <a:ln>
            <a:round/>
            <a:headEnd/>
            <a:tailEnd/>
          </a:ln>
        </p:spPr>
        <p:txBody>
          <a:bodyPr wrap="none" anchor="ct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4017617" y="95706"/>
            <a:ext cx="2195858" cy="215444"/>
          </a:xfrm>
          <a:ln/>
        </p:spPr>
        <p:txBody>
          <a:bodyPr/>
          <a:lstStyle/>
          <a:p>
            <a:r>
              <a:rPr lang="en-US" smtClean="0"/>
              <a:t>doc.: IEEE 802.11-12/0970r0</a:t>
            </a:r>
            <a:endParaRPr lang="en-US"/>
          </a:p>
        </p:txBody>
      </p:sp>
      <p:sp>
        <p:nvSpPr>
          <p:cNvPr id="5" name="Rectangle 3"/>
          <p:cNvSpPr>
            <a:spLocks noGrp="1" noChangeArrowheads="1"/>
          </p:cNvSpPr>
          <p:nvPr>
            <p:ph type="dt"/>
          </p:nvPr>
        </p:nvSpPr>
        <p:spPr>
          <a:xfrm>
            <a:off x="646113" y="95706"/>
            <a:ext cx="732573" cy="215444"/>
          </a:xfrm>
          <a:ln/>
        </p:spPr>
        <p:txBody>
          <a:bodyPr/>
          <a:lstStyle/>
          <a:p>
            <a:r>
              <a:rPr lang="en-US" smtClean="0"/>
              <a:t>July 2012</a:t>
            </a:r>
            <a:endParaRPr lang="en-US"/>
          </a:p>
        </p:txBody>
      </p:sp>
      <p:sp>
        <p:nvSpPr>
          <p:cNvPr id="6" name="Rectangle 6"/>
          <p:cNvSpPr>
            <a:spLocks noGrp="1" noChangeArrowheads="1"/>
          </p:cNvSpPr>
          <p:nvPr>
            <p:ph type="ftr"/>
          </p:nvPr>
        </p:nvSpPr>
        <p:spPr>
          <a:xfrm>
            <a:off x="5287963" y="9001125"/>
            <a:ext cx="4038606" cy="369332"/>
          </a:xfrm>
          <a:ln/>
        </p:spPr>
        <p:txBody>
          <a:bodyPr/>
          <a:lstStyle/>
          <a:p>
            <a:r>
              <a:rPr lang="en-US" smtClean="0"/>
              <a:t>Dan Harkins, Aruba Networks</a:t>
            </a:r>
            <a:endParaRPr lang="en-US"/>
          </a:p>
        </p:txBody>
      </p:sp>
      <p:sp>
        <p:nvSpPr>
          <p:cNvPr id="7" name="Rectangle 7"/>
          <p:cNvSpPr>
            <a:spLocks noGrp="1" noChangeArrowheads="1"/>
          </p:cNvSpPr>
          <p:nvPr>
            <p:ph type="sldNum"/>
          </p:nvPr>
        </p:nvSpPr>
        <p:spPr>
          <a:xfrm>
            <a:off x="3278936" y="9001125"/>
            <a:ext cx="415177" cy="184666"/>
          </a:xfrm>
          <a:ln/>
        </p:spPr>
        <p:txBody>
          <a:bodyPr/>
          <a:lstStyle/>
          <a:p>
            <a:r>
              <a:rPr lang="en-US"/>
              <a:t>Page </a:t>
            </a:r>
            <a:fld id="{CA5AFF69-4AEE-4693-9CD6-98E2EBC076EC}" type="slidenum">
              <a:rPr lang="en-US"/>
              <a:pPr/>
              <a:t>39</a:t>
            </a:fld>
            <a:endParaRPr lang="en-US"/>
          </a:p>
        </p:txBody>
      </p:sp>
      <p:sp>
        <p:nvSpPr>
          <p:cNvPr id="13313" name="Text Box 1"/>
          <p:cNvSpPr txBox="1">
            <a:spLocks noChangeArrowheads="1"/>
          </p:cNvSpPr>
          <p:nvPr/>
        </p:nvSpPr>
        <p:spPr bwMode="auto">
          <a:xfrm>
            <a:off x="1141431" y="702875"/>
            <a:ext cx="4575140" cy="3474621"/>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13772" y="4416029"/>
            <a:ext cx="5030456" cy="4277680"/>
          </a:xfrm>
          <a:prstGeom prst="rect">
            <a:avLst/>
          </a:prstGeom>
          <a:noFill/>
          <a:ln>
            <a:round/>
            <a:headEnd/>
            <a:tailEnd/>
          </a:ln>
        </p:spPr>
        <p:txBody>
          <a:bodyPr wrap="none" anchor="ct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4017617" y="95706"/>
            <a:ext cx="2195858" cy="215444"/>
          </a:xfrm>
          <a:ln/>
        </p:spPr>
        <p:txBody>
          <a:bodyPr/>
          <a:lstStyle/>
          <a:p>
            <a:r>
              <a:rPr lang="en-US" smtClean="0"/>
              <a:t>doc.: IEEE 802.11-12/0970r0</a:t>
            </a:r>
            <a:endParaRPr lang="en-US"/>
          </a:p>
        </p:txBody>
      </p:sp>
      <p:sp>
        <p:nvSpPr>
          <p:cNvPr id="5" name="Rectangle 3"/>
          <p:cNvSpPr>
            <a:spLocks noGrp="1" noChangeArrowheads="1"/>
          </p:cNvSpPr>
          <p:nvPr>
            <p:ph type="dt"/>
          </p:nvPr>
        </p:nvSpPr>
        <p:spPr>
          <a:xfrm>
            <a:off x="646113" y="95706"/>
            <a:ext cx="732573" cy="215444"/>
          </a:xfrm>
          <a:ln/>
        </p:spPr>
        <p:txBody>
          <a:bodyPr/>
          <a:lstStyle/>
          <a:p>
            <a:r>
              <a:rPr lang="en-US" smtClean="0"/>
              <a:t>July 2012</a:t>
            </a:r>
            <a:endParaRPr lang="en-US"/>
          </a:p>
        </p:txBody>
      </p:sp>
      <p:sp>
        <p:nvSpPr>
          <p:cNvPr id="6" name="Rectangle 6"/>
          <p:cNvSpPr>
            <a:spLocks noGrp="1" noChangeArrowheads="1"/>
          </p:cNvSpPr>
          <p:nvPr>
            <p:ph type="ftr"/>
          </p:nvPr>
        </p:nvSpPr>
        <p:spPr>
          <a:xfrm>
            <a:off x="5287963" y="9001125"/>
            <a:ext cx="4038606" cy="369332"/>
          </a:xfrm>
          <a:ln/>
        </p:spPr>
        <p:txBody>
          <a:bodyPr/>
          <a:lstStyle/>
          <a:p>
            <a:r>
              <a:rPr lang="en-US" smtClean="0"/>
              <a:t>Dan Harkins, Aruba Networks</a:t>
            </a:r>
            <a:endParaRPr lang="en-US"/>
          </a:p>
        </p:txBody>
      </p:sp>
      <p:sp>
        <p:nvSpPr>
          <p:cNvPr id="7" name="Rectangle 7"/>
          <p:cNvSpPr>
            <a:spLocks noGrp="1" noChangeArrowheads="1"/>
          </p:cNvSpPr>
          <p:nvPr>
            <p:ph type="sldNum"/>
          </p:nvPr>
        </p:nvSpPr>
        <p:spPr>
          <a:xfrm>
            <a:off x="3278936" y="9001125"/>
            <a:ext cx="415177" cy="184666"/>
          </a:xfrm>
          <a:ln/>
        </p:spPr>
        <p:txBody>
          <a:bodyPr/>
          <a:lstStyle/>
          <a:p>
            <a:r>
              <a:rPr lang="en-US"/>
              <a:t>Page </a:t>
            </a:r>
            <a:fld id="{35E0D7E8-EBB2-4683-98FD-8E18BC106EDA}" type="slidenum">
              <a:rPr lang="en-US"/>
              <a:pPr/>
              <a:t>42</a:t>
            </a:fld>
            <a:endParaRPr lang="en-US"/>
          </a:p>
        </p:txBody>
      </p:sp>
      <p:sp>
        <p:nvSpPr>
          <p:cNvPr id="18433" name="Rectangle 1"/>
          <p:cNvSpPr txBox="1">
            <a:spLocks noGrp="1" noRot="1" noChangeAspect="1" noChangeArrowheads="1"/>
          </p:cNvSpPr>
          <p:nvPr>
            <p:ph type="sldImg"/>
          </p:nvPr>
        </p:nvSpPr>
        <p:spPr bwMode="auto">
          <a:xfrm>
            <a:off x="1114425" y="703263"/>
            <a:ext cx="4629150" cy="3473450"/>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13772" y="4416029"/>
            <a:ext cx="5030456" cy="4277680"/>
          </a:xfrm>
          <a:prstGeom prst="rect">
            <a:avLst/>
          </a:prstGeom>
          <a:noFill/>
          <a:ln>
            <a:round/>
            <a:headEnd/>
            <a:tailEnd/>
          </a:ln>
        </p:spPr>
        <p:txBody>
          <a:bodyPr wrap="none" anchor="ct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4017617" y="95706"/>
            <a:ext cx="2195858" cy="215444"/>
          </a:xfrm>
          <a:ln/>
        </p:spPr>
        <p:txBody>
          <a:bodyPr/>
          <a:lstStyle/>
          <a:p>
            <a:r>
              <a:rPr lang="en-US" smtClean="0"/>
              <a:t>doc.: IEEE 802.11-12/0970r0</a:t>
            </a:r>
            <a:endParaRPr lang="en-US"/>
          </a:p>
        </p:txBody>
      </p:sp>
      <p:sp>
        <p:nvSpPr>
          <p:cNvPr id="5" name="Rectangle 3"/>
          <p:cNvSpPr>
            <a:spLocks noGrp="1" noChangeArrowheads="1"/>
          </p:cNvSpPr>
          <p:nvPr>
            <p:ph type="dt"/>
          </p:nvPr>
        </p:nvSpPr>
        <p:spPr>
          <a:xfrm>
            <a:off x="646113" y="95706"/>
            <a:ext cx="732573" cy="215444"/>
          </a:xfrm>
          <a:ln/>
        </p:spPr>
        <p:txBody>
          <a:bodyPr/>
          <a:lstStyle/>
          <a:p>
            <a:r>
              <a:rPr lang="en-US" smtClean="0"/>
              <a:t>July 2012</a:t>
            </a:r>
            <a:endParaRPr lang="en-US"/>
          </a:p>
        </p:txBody>
      </p:sp>
      <p:sp>
        <p:nvSpPr>
          <p:cNvPr id="6" name="Rectangle 6"/>
          <p:cNvSpPr>
            <a:spLocks noGrp="1" noChangeArrowheads="1"/>
          </p:cNvSpPr>
          <p:nvPr>
            <p:ph type="ftr"/>
          </p:nvPr>
        </p:nvSpPr>
        <p:spPr>
          <a:xfrm>
            <a:off x="5287963" y="9001125"/>
            <a:ext cx="4038606" cy="369332"/>
          </a:xfrm>
          <a:ln/>
        </p:spPr>
        <p:txBody>
          <a:bodyPr/>
          <a:lstStyle/>
          <a:p>
            <a:r>
              <a:rPr lang="en-US" smtClean="0"/>
              <a:t>Dan Harkins, Aruba Networks</a:t>
            </a:r>
            <a:endParaRPr lang="en-US"/>
          </a:p>
        </p:txBody>
      </p:sp>
      <p:sp>
        <p:nvSpPr>
          <p:cNvPr id="7" name="Rectangle 7"/>
          <p:cNvSpPr>
            <a:spLocks noGrp="1" noChangeArrowheads="1"/>
          </p:cNvSpPr>
          <p:nvPr>
            <p:ph type="sldNum"/>
          </p:nvPr>
        </p:nvSpPr>
        <p:spPr>
          <a:xfrm>
            <a:off x="3278936" y="9001125"/>
            <a:ext cx="415177" cy="184666"/>
          </a:xfrm>
          <a:ln/>
        </p:spPr>
        <p:txBody>
          <a:bodyPr/>
          <a:lstStyle/>
          <a:p>
            <a:r>
              <a:rPr lang="en-US"/>
              <a:t>Page </a:t>
            </a:r>
            <a:fld id="{07B9ED38-6DD0-4691-9FC3-0BE6EBBA3E57}" type="slidenum">
              <a:rPr lang="en-US"/>
              <a:pPr/>
              <a:t>43</a:t>
            </a:fld>
            <a:endParaRPr lang="en-US"/>
          </a:p>
        </p:txBody>
      </p:sp>
      <p:sp>
        <p:nvSpPr>
          <p:cNvPr id="19457" name="Rectangle 1"/>
          <p:cNvSpPr txBox="1">
            <a:spLocks noGrp="1" noRot="1" noChangeAspect="1" noChangeArrowheads="1"/>
          </p:cNvSpPr>
          <p:nvPr>
            <p:ph type="sldImg"/>
          </p:nvPr>
        </p:nvSpPr>
        <p:spPr bwMode="auto">
          <a:xfrm>
            <a:off x="1114425" y="703263"/>
            <a:ext cx="4629150" cy="3473450"/>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13772" y="4416029"/>
            <a:ext cx="5030456" cy="4277680"/>
          </a:xfrm>
          <a:prstGeom prst="rect">
            <a:avLst/>
          </a:prstGeom>
          <a:noFill/>
          <a:ln>
            <a:round/>
            <a:headEnd/>
            <a:tailEnd/>
          </a:ln>
        </p:spPr>
        <p:txBody>
          <a:bodyPr wrap="none" anchor="ct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4017617" y="95706"/>
            <a:ext cx="2195858" cy="215444"/>
          </a:xfrm>
          <a:ln/>
        </p:spPr>
        <p:txBody>
          <a:bodyPr/>
          <a:lstStyle/>
          <a:p>
            <a:r>
              <a:rPr lang="en-US" smtClean="0"/>
              <a:t>doc.: IEEE 802.11-12/0970r0</a:t>
            </a:r>
            <a:endParaRPr lang="en-US"/>
          </a:p>
        </p:txBody>
      </p:sp>
      <p:sp>
        <p:nvSpPr>
          <p:cNvPr id="5" name="Rectangle 3"/>
          <p:cNvSpPr>
            <a:spLocks noGrp="1" noChangeArrowheads="1"/>
          </p:cNvSpPr>
          <p:nvPr>
            <p:ph type="dt"/>
          </p:nvPr>
        </p:nvSpPr>
        <p:spPr>
          <a:xfrm>
            <a:off x="646113" y="95706"/>
            <a:ext cx="732573" cy="215444"/>
          </a:xfrm>
          <a:ln/>
        </p:spPr>
        <p:txBody>
          <a:bodyPr/>
          <a:lstStyle/>
          <a:p>
            <a:r>
              <a:rPr lang="en-US" smtClean="0"/>
              <a:t>July 2012</a:t>
            </a:r>
            <a:endParaRPr lang="en-US"/>
          </a:p>
        </p:txBody>
      </p:sp>
      <p:sp>
        <p:nvSpPr>
          <p:cNvPr id="6" name="Rectangle 6"/>
          <p:cNvSpPr>
            <a:spLocks noGrp="1" noChangeArrowheads="1"/>
          </p:cNvSpPr>
          <p:nvPr>
            <p:ph type="ftr"/>
          </p:nvPr>
        </p:nvSpPr>
        <p:spPr>
          <a:xfrm>
            <a:off x="5287963" y="9001125"/>
            <a:ext cx="4038606" cy="369332"/>
          </a:xfrm>
          <a:ln/>
        </p:spPr>
        <p:txBody>
          <a:bodyPr/>
          <a:lstStyle/>
          <a:p>
            <a:r>
              <a:rPr lang="en-US" smtClean="0"/>
              <a:t>Dan Harkins, Aruba Networks</a:t>
            </a:r>
            <a:endParaRPr lang="en-US"/>
          </a:p>
        </p:txBody>
      </p:sp>
      <p:sp>
        <p:nvSpPr>
          <p:cNvPr id="7" name="Rectangle 7"/>
          <p:cNvSpPr>
            <a:spLocks noGrp="1" noChangeArrowheads="1"/>
          </p:cNvSpPr>
          <p:nvPr>
            <p:ph type="sldNum"/>
          </p:nvPr>
        </p:nvSpPr>
        <p:spPr>
          <a:xfrm>
            <a:off x="3278936" y="9001125"/>
            <a:ext cx="415177" cy="184666"/>
          </a:xfrm>
          <a:ln/>
        </p:spPr>
        <p:txBody>
          <a:bodyPr/>
          <a:lstStyle/>
          <a:p>
            <a:r>
              <a:rPr lang="en-US"/>
              <a:t>Page </a:t>
            </a:r>
            <a:fld id="{E6AF579C-E269-44CC-A9F4-B7D1E2EA3836}" type="slidenum">
              <a:rPr lang="en-US"/>
              <a:pPr/>
              <a:t>45</a:t>
            </a:fld>
            <a:endParaRPr lang="en-US"/>
          </a:p>
        </p:txBody>
      </p:sp>
      <p:sp>
        <p:nvSpPr>
          <p:cNvPr id="20481" name="Rectangle 1"/>
          <p:cNvSpPr txBox="1">
            <a:spLocks noGrp="1" noRot="1" noChangeAspect="1" noChangeArrowheads="1"/>
          </p:cNvSpPr>
          <p:nvPr>
            <p:ph type="sldImg"/>
          </p:nvPr>
        </p:nvSpPr>
        <p:spPr bwMode="auto">
          <a:xfrm>
            <a:off x="1114425" y="703263"/>
            <a:ext cx="4629150" cy="3473450"/>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13772" y="4416029"/>
            <a:ext cx="5030456" cy="4277680"/>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802.11-06/0528r0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May 2006</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E7628765-BB07-4236-84F8-D507B9C5330C}" type="slidenum">
              <a:rPr lang="en-US" sz="1200" b="0" smtClean="0"/>
              <a:pPr/>
              <a:t>2</a:t>
            </a:fld>
            <a:endParaRPr 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p:spPr>
        <p:txBody>
          <a:bodyPr/>
          <a:lstStyle/>
          <a:p>
            <a:endParaRPr lang="en-US" smtClean="0"/>
          </a:p>
        </p:txBody>
      </p:sp>
      <p:sp>
        <p:nvSpPr>
          <p:cNvPr id="25604" name="Header Placeholder 3"/>
          <p:cNvSpPr>
            <a:spLocks noGrp="1"/>
          </p:cNvSpPr>
          <p:nvPr>
            <p:ph type="hdr" sz="quarter"/>
          </p:nvPr>
        </p:nvSpPr>
        <p:spPr>
          <a:noFill/>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802.11-10/0800r9</a:t>
            </a:r>
          </a:p>
        </p:txBody>
      </p:sp>
      <p:sp>
        <p:nvSpPr>
          <p:cNvPr id="25605" name="Date Placeholder 4"/>
          <p:cNvSpPr>
            <a:spLocks noGrp="1"/>
          </p:cNvSpPr>
          <p:nvPr>
            <p:ph type="dt" sz="quarter" idx="1"/>
          </p:nvPr>
        </p:nvSpPr>
        <p:spPr>
          <a:noFill/>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November 2010</a:t>
            </a:r>
          </a:p>
        </p:txBody>
      </p:sp>
      <p:sp>
        <p:nvSpPr>
          <p:cNvPr id="25606" name="Footer Placeholder 5"/>
          <p:cNvSpPr>
            <a:spLocks noGrp="1"/>
          </p:cNvSpPr>
          <p:nvPr>
            <p:ph type="ftr" sz="quarter" idx="4"/>
          </p:nvPr>
        </p:nvSpPr>
        <p:spPr>
          <a:noFill/>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25607" name="Slide Number Placeholder 6"/>
          <p:cNvSpPr>
            <a:spLocks noGrp="1"/>
          </p:cNvSpPr>
          <p:nvPr>
            <p:ph type="sldNum" sz="quarter" idx="5"/>
          </p:nvPr>
        </p:nvSpPr>
        <p:spPr>
          <a:noFill/>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EF608E06-38DA-4C2A-AAB9-7525E0F7EEDF}" type="slidenum">
              <a:rPr lang="en-US" sz="1200" b="0" smtClean="0"/>
              <a:pPr/>
              <a:t>6</a:t>
            </a:fld>
            <a:endParaRPr lang="en-US" sz="1200" b="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802.11-06/0528r0</a:t>
            </a:r>
          </a:p>
        </p:txBody>
      </p:sp>
      <p:sp>
        <p:nvSpPr>
          <p:cNvPr id="512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May 2006</a:t>
            </a:r>
          </a:p>
        </p:txBody>
      </p:sp>
      <p:sp>
        <p:nvSpPr>
          <p:cNvPr id="512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512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743E5B57-6A8F-45EA-A378-573A532AE747}" type="slidenum">
              <a:rPr lang="en-US" sz="1200" b="0" smtClean="0"/>
              <a:pPr/>
              <a:t>14</a:t>
            </a:fld>
            <a:endParaRPr lang="en-US" sz="1200" b="0" smtClean="0"/>
          </a:p>
        </p:txBody>
      </p:sp>
      <p:sp>
        <p:nvSpPr>
          <p:cNvPr id="5126" name="Rectangle 2"/>
          <p:cNvSpPr>
            <a:spLocks noGrp="1" noRot="1" noChangeAspect="1" noChangeArrowheads="1" noTextEdit="1"/>
          </p:cNvSpPr>
          <p:nvPr>
            <p:ph type="sldImg"/>
          </p:nvPr>
        </p:nvSpPr>
        <p:spPr>
          <a:ln/>
        </p:spPr>
      </p:sp>
      <p:sp>
        <p:nvSpPr>
          <p:cNvPr id="51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802.11-10/0800r9</a:t>
            </a:r>
          </a:p>
        </p:txBody>
      </p:sp>
      <p:sp>
        <p:nvSpPr>
          <p:cNvPr id="18435" name="Rectangle 3"/>
          <p:cNvSpPr>
            <a:spLocks noGrp="1" noChangeArrowheads="1"/>
          </p:cNvSpPr>
          <p:nvPr>
            <p:ph type="dt" sz="quarter" idx="1"/>
          </p:nvPr>
        </p:nvSpPr>
        <p:spPr>
          <a:noFill/>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November 2010</a:t>
            </a:r>
          </a:p>
        </p:txBody>
      </p:sp>
      <p:sp>
        <p:nvSpPr>
          <p:cNvPr id="18436" name="Rectangle 6"/>
          <p:cNvSpPr>
            <a:spLocks noGrp="1" noChangeArrowheads="1"/>
          </p:cNvSpPr>
          <p:nvPr>
            <p:ph type="ftr" sz="quarter" idx="4"/>
          </p:nvPr>
        </p:nvSpPr>
        <p:spPr>
          <a:noFill/>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18437" name="Rectangle 7"/>
          <p:cNvSpPr>
            <a:spLocks noGrp="1" noChangeArrowheads="1"/>
          </p:cNvSpPr>
          <p:nvPr>
            <p:ph type="sldNum" sz="quarter" idx="5"/>
          </p:nvPr>
        </p:nvSpPr>
        <p:spPr>
          <a:noFill/>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77C6E74E-C374-4257-9B6F-1A87AE953700}" type="slidenum">
              <a:rPr lang="en-US" sz="1200" b="0" smtClean="0"/>
              <a:pPr/>
              <a:t>20</a:t>
            </a:fld>
            <a:endParaRPr lang="en-US" sz="1200" b="0" smtClean="0"/>
          </a:p>
        </p:txBody>
      </p:sp>
      <p:sp>
        <p:nvSpPr>
          <p:cNvPr id="18438" name="Rectangle 2"/>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pPr algn="r"/>
            <a:r>
              <a:rPr lang="en-US" sz="1400"/>
              <a:t>doc.: IEEE 802.11-08/1437r1</a:t>
            </a:r>
          </a:p>
        </p:txBody>
      </p:sp>
      <p:sp>
        <p:nvSpPr>
          <p:cNvPr id="18439" name="Rectangle 3"/>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a:t>November 2008</a:t>
            </a:r>
          </a:p>
        </p:txBody>
      </p:sp>
      <p:sp>
        <p:nvSpPr>
          <p:cNvPr id="18440" name="Rectangle 6"/>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lgn="r"/>
            <a:r>
              <a:rPr lang="en-US" sz="1200" b="0"/>
              <a:t>Bruce Kraemer, Marvell</a:t>
            </a:r>
          </a:p>
        </p:txBody>
      </p:sp>
      <p:sp>
        <p:nvSpPr>
          <p:cNvPr id="18441" name="Rectangle 7"/>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pPr algn="r"/>
            <a:r>
              <a:rPr lang="en-US" sz="1200" b="0"/>
              <a:t>Page </a:t>
            </a:r>
            <a:fld id="{DE127632-118E-4686-8AE6-F7CB50DB4CB4}" type="slidenum">
              <a:rPr lang="en-US" sz="1200" b="0"/>
              <a:pPr algn="r"/>
              <a:t>20</a:t>
            </a:fld>
            <a:endParaRPr lang="en-US" sz="1200" b="0"/>
          </a:p>
        </p:txBody>
      </p:sp>
      <p:sp>
        <p:nvSpPr>
          <p:cNvPr id="18442" name="Rectangle 2"/>
          <p:cNvSpPr>
            <a:spLocks noGrp="1" noRot="1" noChangeAspect="1" noChangeArrowheads="1" noTextEdit="1"/>
          </p:cNvSpPr>
          <p:nvPr>
            <p:ph type="sldImg"/>
          </p:nvPr>
        </p:nvSpPr>
        <p:spPr>
          <a:ln/>
        </p:spPr>
      </p:sp>
      <p:sp>
        <p:nvSpPr>
          <p:cNvPr id="18443" name="Rectangle 3"/>
          <p:cNvSpPr>
            <a:spLocks noGrp="1" noChangeArrowheads="1"/>
          </p:cNvSpPr>
          <p:nvPr>
            <p:ph type="body" idx="1"/>
          </p:nvPr>
        </p:nvSpPr>
        <p:spPr>
          <a:noFill/>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xfrm>
            <a:off x="1114425" y="703263"/>
            <a:ext cx="4629150" cy="3473450"/>
          </a:xfrm>
          <a:ln/>
        </p:spPr>
      </p:sp>
      <p:sp>
        <p:nvSpPr>
          <p:cNvPr id="9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9220" name="Header Placeholder 3"/>
          <p:cNvSpPr>
            <a:spLocks noGrp="1"/>
          </p:cNvSpPr>
          <p:nvPr>
            <p:ph type="hdr" sz="quarter"/>
          </p:nvPr>
        </p:nvSpPr>
        <p:spPr>
          <a:xfrm>
            <a:off x="4027492" y="95706"/>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802.11-11/0xxxr0</a:t>
            </a:r>
          </a:p>
        </p:txBody>
      </p:sp>
      <p:sp>
        <p:nvSpPr>
          <p:cNvPr id="9221" name="Date Placeholder 4"/>
          <p:cNvSpPr>
            <a:spLocks noGrp="1"/>
          </p:cNvSpPr>
          <p:nvPr>
            <p:ph type="dt" sz="quarter" idx="1"/>
          </p:nvPr>
        </p:nvSpPr>
        <p:spPr>
          <a:xfrm>
            <a:off x="646113" y="95706"/>
            <a:ext cx="118910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November 2011</a:t>
            </a:r>
          </a:p>
        </p:txBody>
      </p:sp>
      <p:sp>
        <p:nvSpPr>
          <p:cNvPr id="9222" name="Footer Placeholder 5"/>
          <p:cNvSpPr>
            <a:spLocks noGrp="1"/>
          </p:cNvSpPr>
          <p:nvPr>
            <p:ph type="ftr" sz="quarter" idx="4"/>
          </p:nvPr>
        </p:nvSpPr>
        <p:spPr>
          <a:xfrm>
            <a:off x="3793389" y="9001125"/>
            <a:ext cx="242008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Osama Aboul-Magd (Samsung)</a:t>
            </a:r>
          </a:p>
        </p:txBody>
      </p:sp>
      <p:sp>
        <p:nvSpPr>
          <p:cNvPr id="9223" name="Slide Number Placeholder 6"/>
          <p:cNvSpPr>
            <a:spLocks noGrp="1"/>
          </p:cNvSpPr>
          <p:nvPr>
            <p:ph type="sldNum" sz="quarter" idx="5"/>
          </p:nvPr>
        </p:nvSpPr>
        <p:spPr>
          <a:xfrm>
            <a:off x="3278936" y="9001125"/>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D1D93EBC-FA1D-4C12-B883-303650F05F5D}" type="slidenum">
              <a:rPr lang="en-US" smtClean="0"/>
              <a:pPr/>
              <a:t>22</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xfrm>
            <a:off x="1114425" y="703263"/>
            <a:ext cx="4629150" cy="3473450"/>
          </a:xfrm>
          <a:ln/>
        </p:spPr>
      </p:sp>
      <p:sp>
        <p:nvSpPr>
          <p:cNvPr id="102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0244" name="Header Placeholder 3"/>
          <p:cNvSpPr>
            <a:spLocks noGrp="1"/>
          </p:cNvSpPr>
          <p:nvPr>
            <p:ph type="hdr" sz="quarter"/>
          </p:nvPr>
        </p:nvSpPr>
        <p:spPr>
          <a:xfrm>
            <a:off x="4027492" y="95706"/>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802.11-11/0xxxr0</a:t>
            </a:r>
          </a:p>
        </p:txBody>
      </p:sp>
      <p:sp>
        <p:nvSpPr>
          <p:cNvPr id="10245" name="Date Placeholder 4"/>
          <p:cNvSpPr>
            <a:spLocks noGrp="1"/>
          </p:cNvSpPr>
          <p:nvPr>
            <p:ph type="dt" sz="quarter" idx="1"/>
          </p:nvPr>
        </p:nvSpPr>
        <p:spPr>
          <a:xfrm>
            <a:off x="646113" y="95706"/>
            <a:ext cx="118910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November 2011</a:t>
            </a:r>
          </a:p>
        </p:txBody>
      </p:sp>
      <p:sp>
        <p:nvSpPr>
          <p:cNvPr id="10246" name="Footer Placeholder 5"/>
          <p:cNvSpPr>
            <a:spLocks noGrp="1"/>
          </p:cNvSpPr>
          <p:nvPr>
            <p:ph type="ftr" sz="quarter" idx="4"/>
          </p:nvPr>
        </p:nvSpPr>
        <p:spPr>
          <a:xfrm>
            <a:off x="3793389" y="9001125"/>
            <a:ext cx="242008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Osama Aboul-Magd (Samsung)</a:t>
            </a:r>
          </a:p>
        </p:txBody>
      </p:sp>
      <p:sp>
        <p:nvSpPr>
          <p:cNvPr id="10247" name="Slide Number Placeholder 6"/>
          <p:cNvSpPr>
            <a:spLocks noGrp="1"/>
          </p:cNvSpPr>
          <p:nvPr>
            <p:ph type="sldNum" sz="quarter" idx="5"/>
          </p:nvPr>
        </p:nvSpPr>
        <p:spPr>
          <a:xfrm>
            <a:off x="3278936" y="9001125"/>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40411768-359C-4E56-9212-00C5BA0DC59C}" type="slidenum">
              <a:rPr lang="en-US" smtClean="0"/>
              <a:pPr/>
              <a:t>23</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802.11-12/0757r6</a:t>
            </a:r>
          </a:p>
        </p:txBody>
      </p:sp>
      <p:sp>
        <p:nvSpPr>
          <p:cNvPr id="43011"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43012"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43013"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CFEE3F1E-A61B-4C28-86F4-1FC016F80FD2}" type="slidenum">
              <a:rPr lang="en-US" smtClean="0"/>
              <a:pPr/>
              <a:t>32</a:t>
            </a:fld>
            <a:endParaRPr lang="en-US" smtClean="0"/>
          </a:p>
        </p:txBody>
      </p:sp>
      <p:sp>
        <p:nvSpPr>
          <p:cNvPr id="43014" name="Rectangle 2"/>
          <p:cNvSpPr>
            <a:spLocks noGrp="1" noRot="1" noChangeAspect="1" noChangeArrowheads="1" noTextEdit="1"/>
          </p:cNvSpPr>
          <p:nvPr>
            <p:ph type="sldImg"/>
          </p:nvPr>
        </p:nvSpPr>
        <p:spPr>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4017617" y="95706"/>
            <a:ext cx="2195858" cy="215444"/>
          </a:xfrm>
          <a:ln/>
        </p:spPr>
        <p:txBody>
          <a:bodyPr/>
          <a:lstStyle/>
          <a:p>
            <a:r>
              <a:rPr lang="en-US" smtClean="0"/>
              <a:t>doc.: IEEE 802.11-12/0589r2</a:t>
            </a:r>
            <a:endParaRPr lang="en-US"/>
          </a:p>
        </p:txBody>
      </p:sp>
      <p:sp>
        <p:nvSpPr>
          <p:cNvPr id="5" name="Rectangle 3"/>
          <p:cNvSpPr>
            <a:spLocks noGrp="1" noChangeArrowheads="1"/>
          </p:cNvSpPr>
          <p:nvPr>
            <p:ph type="dt"/>
          </p:nvPr>
        </p:nvSpPr>
        <p:spPr>
          <a:xfrm>
            <a:off x="646113" y="95706"/>
            <a:ext cx="732573" cy="215444"/>
          </a:xfrm>
          <a:ln/>
        </p:spPr>
        <p:txBody>
          <a:bodyPr/>
          <a:lstStyle/>
          <a:p>
            <a:r>
              <a:rPr lang="en-US" smtClean="0"/>
              <a:t>July 2012</a:t>
            </a:r>
            <a:endParaRPr lang="en-US"/>
          </a:p>
        </p:txBody>
      </p:sp>
      <p:sp>
        <p:nvSpPr>
          <p:cNvPr id="6" name="Rectangle 6"/>
          <p:cNvSpPr>
            <a:spLocks noGrp="1" noChangeArrowheads="1"/>
          </p:cNvSpPr>
          <p:nvPr>
            <p:ph type="ftr"/>
          </p:nvPr>
        </p:nvSpPr>
        <p:spPr>
          <a:xfrm>
            <a:off x="5287963" y="9001125"/>
            <a:ext cx="5338000" cy="369332"/>
          </a:xfrm>
          <a:ln/>
        </p:spPr>
        <p:txBody>
          <a:bodyPr/>
          <a:lstStyle/>
          <a:p>
            <a:r>
              <a:rPr lang="en-US" smtClean="0"/>
              <a:t>Donald Eastlake 3rd, Huawei R&amp;D USA</a:t>
            </a:r>
            <a:endParaRPr lang="en-US"/>
          </a:p>
        </p:txBody>
      </p:sp>
      <p:sp>
        <p:nvSpPr>
          <p:cNvPr id="7" name="Rectangle 7"/>
          <p:cNvSpPr>
            <a:spLocks noGrp="1" noChangeArrowheads="1"/>
          </p:cNvSpPr>
          <p:nvPr>
            <p:ph type="sldNum"/>
          </p:nvPr>
        </p:nvSpPr>
        <p:spPr>
          <a:xfrm>
            <a:off x="3278936" y="9001125"/>
            <a:ext cx="415177" cy="184666"/>
          </a:xfrm>
          <a:ln/>
        </p:spPr>
        <p:txBody>
          <a:bodyPr/>
          <a:lstStyle/>
          <a:p>
            <a:r>
              <a:rPr lang="en-US"/>
              <a:t>Page </a:t>
            </a:r>
            <a:fld id="{07B9ED38-6DD0-4691-9FC3-0BE6EBBA3E57}" type="slidenum">
              <a:rPr lang="en-US"/>
              <a:pPr/>
              <a:t>34</a:t>
            </a:fld>
            <a:endParaRPr lang="en-US"/>
          </a:p>
        </p:txBody>
      </p:sp>
      <p:sp>
        <p:nvSpPr>
          <p:cNvPr id="19457" name="Rectangle 1"/>
          <p:cNvSpPr txBox="1">
            <a:spLocks noGrp="1" noRot="1" noChangeAspect="1" noChangeArrowheads="1"/>
          </p:cNvSpPr>
          <p:nvPr>
            <p:ph type="sldImg"/>
          </p:nvPr>
        </p:nvSpPr>
        <p:spPr bwMode="auto">
          <a:xfrm>
            <a:off x="1114425" y="703263"/>
            <a:ext cx="4629150" cy="3473450"/>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13772" y="4416029"/>
            <a:ext cx="5030456" cy="4277680"/>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a:t>Adrian Stephens, Intel Corporation</a:t>
            </a:r>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Tree>
    <p:extLst>
      <p:ext uri="{BB962C8B-B14F-4D97-AF65-F5344CB8AC3E}">
        <p14:creationId xmlns:p14="http://schemas.microsoft.com/office/powerpoint/2010/main" val="2098254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2E031F0-8644-40AC-ABB2-532CF6186CC0}" type="slidenum">
              <a:rPr lang="en-US"/>
              <a:pPr>
                <a:defRPr/>
              </a:pPr>
              <a:t>‹#›</a:t>
            </a:fld>
            <a:endParaRPr lang="en-US"/>
          </a:p>
        </p:txBody>
      </p:sp>
    </p:spTree>
    <p:extLst>
      <p:ext uri="{BB962C8B-B14F-4D97-AF65-F5344CB8AC3E}">
        <p14:creationId xmlns:p14="http://schemas.microsoft.com/office/powerpoint/2010/main" val="1088418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49AE03E-796B-4873-946A-B6AA9F6A91EA}" type="slidenum">
              <a:rPr lang="en-US"/>
              <a:pPr>
                <a:defRPr/>
              </a:pPr>
              <a:t>‹#›</a:t>
            </a:fld>
            <a:endParaRPr lang="en-US"/>
          </a:p>
        </p:txBody>
      </p:sp>
    </p:spTree>
    <p:extLst>
      <p:ext uri="{BB962C8B-B14F-4D97-AF65-F5344CB8AC3E}">
        <p14:creationId xmlns:p14="http://schemas.microsoft.com/office/powerpoint/2010/main" val="3760624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5800" y="1981200"/>
            <a:ext cx="7772400" cy="411480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35A483-3080-47E4-BD07-3D33495BC2D3}" type="slidenum">
              <a:rPr lang="en-US"/>
              <a:pPr>
                <a:defRPr/>
              </a:pPr>
              <a:t>‹#›</a:t>
            </a:fld>
            <a:endParaRPr lang="en-US"/>
          </a:p>
        </p:txBody>
      </p:sp>
    </p:spTree>
    <p:extLst>
      <p:ext uri="{BB962C8B-B14F-4D97-AF65-F5344CB8AC3E}">
        <p14:creationId xmlns:p14="http://schemas.microsoft.com/office/powerpoint/2010/main" val="1874275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A664691-56C7-4D38-BFF3-A32E09E0A67B}" type="slidenum">
              <a:rPr lang="en-US"/>
              <a:pPr>
                <a:defRPr/>
              </a:pPr>
              <a:t>‹#›</a:t>
            </a:fld>
            <a:endParaRPr lang="en-US"/>
          </a:p>
        </p:txBody>
      </p:sp>
    </p:spTree>
    <p:extLst>
      <p:ext uri="{BB962C8B-B14F-4D97-AF65-F5344CB8AC3E}">
        <p14:creationId xmlns:p14="http://schemas.microsoft.com/office/powerpoint/2010/main" val="1048365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FDD5300-2866-4D79-87F5-BB55E78B9620}" type="slidenum">
              <a:rPr lang="en-US"/>
              <a:pPr>
                <a:defRPr/>
              </a:pPr>
              <a:t>‹#›</a:t>
            </a:fld>
            <a:endParaRPr lang="en-US"/>
          </a:p>
        </p:txBody>
      </p:sp>
    </p:spTree>
    <p:extLst>
      <p:ext uri="{BB962C8B-B14F-4D97-AF65-F5344CB8AC3E}">
        <p14:creationId xmlns:p14="http://schemas.microsoft.com/office/powerpoint/2010/main" val="2625239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338C2F6-F105-433A-AAB6-76B0B679D40D}" type="slidenum">
              <a:rPr lang="en-US"/>
              <a:pPr>
                <a:defRPr/>
              </a:pPr>
              <a:t>‹#›</a:t>
            </a:fld>
            <a:endParaRPr lang="en-US"/>
          </a:p>
        </p:txBody>
      </p:sp>
    </p:spTree>
    <p:extLst>
      <p:ext uri="{BB962C8B-B14F-4D97-AF65-F5344CB8AC3E}">
        <p14:creationId xmlns:p14="http://schemas.microsoft.com/office/powerpoint/2010/main" val="1588442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9B25F80-8C11-467D-8E41-C1B0ECCD19FE}" type="slidenum">
              <a:rPr lang="en-US"/>
              <a:pPr>
                <a:defRPr/>
              </a:pPr>
              <a:t>‹#›</a:t>
            </a:fld>
            <a:endParaRPr lang="en-US"/>
          </a:p>
        </p:txBody>
      </p:sp>
    </p:spTree>
    <p:extLst>
      <p:ext uri="{BB962C8B-B14F-4D97-AF65-F5344CB8AC3E}">
        <p14:creationId xmlns:p14="http://schemas.microsoft.com/office/powerpoint/2010/main" val="3237616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AF89681A-9631-497E-ACB4-B757B377D4BF}" type="slidenum">
              <a:rPr lang="en-US"/>
              <a:pPr>
                <a:defRPr/>
              </a:pPr>
              <a:t>‹#›</a:t>
            </a:fld>
            <a:endParaRPr lang="en-US"/>
          </a:p>
        </p:txBody>
      </p:sp>
    </p:spTree>
    <p:extLst>
      <p:ext uri="{BB962C8B-B14F-4D97-AF65-F5344CB8AC3E}">
        <p14:creationId xmlns:p14="http://schemas.microsoft.com/office/powerpoint/2010/main" val="3670015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6979DB56-C54D-4700-A77E-3F886BE74F7B}" type="slidenum">
              <a:rPr lang="en-US"/>
              <a:pPr>
                <a:defRPr/>
              </a:pPr>
              <a:t>‹#›</a:t>
            </a:fld>
            <a:endParaRPr lang="en-US"/>
          </a:p>
        </p:txBody>
      </p:sp>
    </p:spTree>
    <p:extLst>
      <p:ext uri="{BB962C8B-B14F-4D97-AF65-F5344CB8AC3E}">
        <p14:creationId xmlns:p14="http://schemas.microsoft.com/office/powerpoint/2010/main" val="1653312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EA2AD29-FE18-41FA-84E3-53BD235C0340}" type="slidenum">
              <a:rPr lang="en-US"/>
              <a:pPr>
                <a:defRPr/>
              </a:pPr>
              <a:t>‹#›</a:t>
            </a:fld>
            <a:endParaRPr lang="en-US"/>
          </a:p>
        </p:txBody>
      </p:sp>
    </p:spTree>
    <p:extLst>
      <p:ext uri="{BB962C8B-B14F-4D97-AF65-F5344CB8AC3E}">
        <p14:creationId xmlns:p14="http://schemas.microsoft.com/office/powerpoint/2010/main" val="1379047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5375AF5-85D9-46A1-B7D8-F799CB6B2300}" type="slidenum">
              <a:rPr lang="en-US"/>
              <a:pPr>
                <a:defRPr/>
              </a:pPr>
              <a:t>‹#›</a:t>
            </a:fld>
            <a:endParaRPr lang="en-US"/>
          </a:p>
        </p:txBody>
      </p:sp>
    </p:spTree>
    <p:extLst>
      <p:ext uri="{BB962C8B-B14F-4D97-AF65-F5344CB8AC3E}">
        <p14:creationId xmlns:p14="http://schemas.microsoft.com/office/powerpoint/2010/main" val="1256977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July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Adrian Stephens, Intel Corporation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802.11-12/0735r4</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 id="2147483984"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Microsoft_Word_97_-_2003_Document1.doc"/></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www.iana.org/assignments/ipsec-registry"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307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Adrian Stephens, Intel Corporation</a:t>
            </a:r>
          </a:p>
        </p:txBody>
      </p:sp>
      <p:sp>
        <p:nvSpPr>
          <p:cNvPr id="307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7F5B2C40-42CD-4067-8FE4-2A631163A022}" type="slidenum">
              <a:rPr lang="en-US" sz="1200" b="0" smtClean="0"/>
              <a:pPr/>
              <a:t>1</a:t>
            </a:fld>
            <a:endParaRPr lang="en-US" sz="1200" b="0" smtClean="0"/>
          </a:p>
        </p:txBody>
      </p:sp>
      <p:sp>
        <p:nvSpPr>
          <p:cNvPr id="3077" name="Rectangle 2"/>
          <p:cNvSpPr>
            <a:spLocks noGrp="1" noChangeArrowheads="1"/>
          </p:cNvSpPr>
          <p:nvPr>
            <p:ph type="title"/>
          </p:nvPr>
        </p:nvSpPr>
        <p:spPr>
          <a:noFill/>
        </p:spPr>
        <p:txBody>
          <a:bodyPr/>
          <a:lstStyle/>
          <a:p>
            <a:r>
              <a:rPr lang="en-US" dirty="0" smtClean="0"/>
              <a:t>802.11 July 2012 Plenary Motions</a:t>
            </a:r>
          </a:p>
        </p:txBody>
      </p:sp>
      <p:sp>
        <p:nvSpPr>
          <p:cNvPr id="3078" name="Rectangle 6"/>
          <p:cNvSpPr>
            <a:spLocks noGrp="1" noChangeArrowheads="1"/>
          </p:cNvSpPr>
          <p:nvPr>
            <p:ph type="body" idx="1"/>
          </p:nvPr>
        </p:nvSpPr>
        <p:spPr>
          <a:xfrm>
            <a:off x="685800" y="1752600"/>
            <a:ext cx="7772400" cy="381000"/>
          </a:xfrm>
          <a:noFill/>
        </p:spPr>
        <p:txBody>
          <a:bodyPr/>
          <a:lstStyle/>
          <a:p>
            <a:pPr algn="ctr">
              <a:lnSpc>
                <a:spcPct val="90000"/>
              </a:lnSpc>
              <a:buFontTx/>
              <a:buNone/>
            </a:pPr>
            <a:r>
              <a:rPr lang="en-US" sz="2000" dirty="0" smtClean="0"/>
              <a:t>Date:</a:t>
            </a:r>
            <a:r>
              <a:rPr lang="en-US" sz="2000" b="0" dirty="0" smtClean="0"/>
              <a:t> 2012-07-20</a:t>
            </a:r>
          </a:p>
          <a:p>
            <a:pPr algn="ctr">
              <a:lnSpc>
                <a:spcPct val="90000"/>
              </a:lnSpc>
              <a:buFontTx/>
              <a:buNone/>
            </a:pPr>
            <a:endParaRPr lang="en-US" sz="2000" b="0" dirty="0" smtClean="0"/>
          </a:p>
        </p:txBody>
      </p:sp>
      <p:graphicFrame>
        <p:nvGraphicFramePr>
          <p:cNvPr id="3079" name="Object 11"/>
          <p:cNvGraphicFramePr>
            <a:graphicFrameLocks noChangeAspect="1"/>
          </p:cNvGraphicFramePr>
          <p:nvPr/>
        </p:nvGraphicFramePr>
        <p:xfrm>
          <a:off x="523875" y="2276475"/>
          <a:ext cx="7772400" cy="2609850"/>
        </p:xfrm>
        <a:graphic>
          <a:graphicData uri="http://schemas.openxmlformats.org/presentationml/2006/ole">
            <mc:AlternateContent xmlns:mc="http://schemas.openxmlformats.org/markup-compatibility/2006">
              <mc:Choice xmlns:v="urn:schemas-microsoft-com:vml" Requires="v">
                <p:oleObj spid="_x0000_s3156" name="Document" r:id="rId4" imgW="8274368" imgH="2780300" progId="Word.Document.8">
                  <p:embed/>
                </p:oleObj>
              </mc:Choice>
              <mc:Fallback>
                <p:oleObj name="Document" r:id="rId4" imgW="8274368" imgH="2780300"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3875" y="2276475"/>
                        <a:ext cx="7772400" cy="2609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80"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a:t>Authors:</a:t>
            </a:r>
            <a:endParaRPr 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685800" y="685800"/>
            <a:ext cx="7772400" cy="533400"/>
          </a:xfrm>
        </p:spPr>
        <p:txBody>
          <a:bodyPr/>
          <a:lstStyle/>
          <a:p>
            <a:r>
              <a:rPr lang="en-US" dirty="0" smtClean="0"/>
              <a:t>PAR Motion</a:t>
            </a:r>
          </a:p>
        </p:txBody>
      </p:sp>
      <p:sp>
        <p:nvSpPr>
          <p:cNvPr id="32771" name="Content Placeholder 2"/>
          <p:cNvSpPr>
            <a:spLocks noGrp="1"/>
          </p:cNvSpPr>
          <p:nvPr>
            <p:ph idx="1"/>
          </p:nvPr>
        </p:nvSpPr>
        <p:spPr>
          <a:xfrm>
            <a:off x="685800" y="1219200"/>
            <a:ext cx="7772400" cy="4114800"/>
          </a:xfrm>
        </p:spPr>
        <p:txBody>
          <a:bodyPr/>
          <a:lstStyle/>
          <a:p>
            <a:r>
              <a:rPr lang="en-GB" dirty="0" smtClean="0"/>
              <a:t>Believing that the PAR content contained in the document referenced below meets IEEE-SA guidelines,</a:t>
            </a:r>
            <a:endParaRPr lang="en-US" dirty="0" smtClean="0"/>
          </a:p>
          <a:p>
            <a:r>
              <a:rPr lang="en-GB" dirty="0" smtClean="0"/>
              <a:t>Request that the PAR content contained in 802.11-12/0140r9 be posted to the IEEE 802 Executive Committee (EC) agenda for WG 802 preview and EC approval to submit to </a:t>
            </a:r>
            <a:r>
              <a:rPr lang="en-GB" dirty="0" err="1" smtClean="0"/>
              <a:t>NesCom</a:t>
            </a:r>
            <a:r>
              <a:rPr lang="en-GB" dirty="0" smtClean="0"/>
              <a:t>.</a:t>
            </a:r>
            <a:endParaRPr lang="en-US" dirty="0" smtClean="0"/>
          </a:p>
          <a:p>
            <a:r>
              <a:rPr lang="en-GB" dirty="0" smtClean="0"/>
              <a:t> Moved by </a:t>
            </a:r>
            <a:r>
              <a:rPr lang="en-GB" dirty="0" err="1" smtClean="0"/>
              <a:t>Xioaoming</a:t>
            </a:r>
            <a:r>
              <a:rPr lang="en-GB" dirty="0" smtClean="0"/>
              <a:t> Peng on behalf of CMMW SG</a:t>
            </a:r>
          </a:p>
          <a:p>
            <a:r>
              <a:rPr lang="en-GB" dirty="0" smtClean="0"/>
              <a:t>Seconded: Stuart Kerry</a:t>
            </a:r>
          </a:p>
          <a:p>
            <a:r>
              <a:rPr lang="en-GB" dirty="0" smtClean="0"/>
              <a:t>Result:  99,0,8 - passes</a:t>
            </a:r>
            <a:endParaRPr lang="en-US" dirty="0" smtClean="0"/>
          </a:p>
          <a:p>
            <a:r>
              <a:rPr lang="en-GB" dirty="0" smtClean="0"/>
              <a:t>CMMW SG vote: </a:t>
            </a:r>
            <a:endParaRPr lang="en-US" dirty="0" smtClean="0"/>
          </a:p>
          <a:p>
            <a:pPr lvl="1"/>
            <a:r>
              <a:rPr lang="en-GB" dirty="0" smtClean="0"/>
              <a:t>Moved: </a:t>
            </a:r>
            <a:r>
              <a:rPr lang="en-GB" dirty="0" err="1" smtClean="0"/>
              <a:t>Haiming</a:t>
            </a:r>
            <a:r>
              <a:rPr lang="en-GB" dirty="0" smtClean="0"/>
              <a:t> Wang,  Seconded: James Yee, Result: 15-0-4</a:t>
            </a:r>
          </a:p>
          <a:p>
            <a:r>
              <a:rPr lang="en-GB" i="1" dirty="0" smtClean="0"/>
              <a:t>Note -- .</a:t>
            </a:r>
            <a:r>
              <a:rPr lang="en-GB" i="1" dirty="0" err="1" smtClean="0"/>
              <a:t>pdf</a:t>
            </a:r>
            <a:r>
              <a:rPr lang="en-GB" i="1" dirty="0" smtClean="0"/>
              <a:t> version of PAR in </a:t>
            </a:r>
            <a:r>
              <a:rPr lang="en-GB" i="1" dirty="0" err="1" smtClean="0"/>
              <a:t>nescom</a:t>
            </a:r>
            <a:r>
              <a:rPr lang="en-GB" i="1" dirty="0" smtClean="0"/>
              <a:t> form is available at 11-12/0948r</a:t>
            </a:r>
            <a:r>
              <a:rPr lang="en-GB" dirty="0" smtClean="0"/>
              <a:t>0</a:t>
            </a:r>
          </a:p>
          <a:p>
            <a:endParaRPr lang="en-US" dirty="0" smtClean="0"/>
          </a:p>
          <a:p>
            <a:endParaRPr lang="en-US" dirty="0" smtClean="0"/>
          </a:p>
        </p:txBody>
      </p:sp>
      <p:sp>
        <p:nvSpPr>
          <p:cNvPr id="4" name="Date Placeholder 3"/>
          <p:cNvSpPr>
            <a:spLocks noGrp="1"/>
          </p:cNvSpPr>
          <p:nvPr>
            <p:ph type="dt" sz="quarter" idx="10"/>
          </p:nvPr>
        </p:nvSpPr>
        <p:spPr/>
        <p:txBody>
          <a:bodyPr/>
          <a:lstStyle/>
          <a:p>
            <a:pPr>
              <a:defRPr/>
            </a:pPr>
            <a:r>
              <a:rPr lang="en-US" dirty="0"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Eldad Perahia, Xiaoming Peng</a:t>
            </a:r>
            <a:endParaRPr lang="en-US"/>
          </a:p>
        </p:txBody>
      </p:sp>
      <p:sp>
        <p:nvSpPr>
          <p:cNvPr id="327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683CF74D-8D1B-492B-B24E-98C08CC86537}" type="slidenum">
              <a:rPr lang="en-US" smtClean="0"/>
              <a:pPr/>
              <a:t>10</a:t>
            </a:fld>
            <a:endParaRPr lang="en-US" smtClean="0"/>
          </a:p>
        </p:txBody>
      </p:sp>
    </p:spTree>
    <p:extLst>
      <p:ext uri="{BB962C8B-B14F-4D97-AF65-F5344CB8AC3E}">
        <p14:creationId xmlns:p14="http://schemas.microsoft.com/office/powerpoint/2010/main" val="38245571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dirty="0" smtClean="0"/>
              <a:t>5 Criteria Motion</a:t>
            </a:r>
          </a:p>
        </p:txBody>
      </p:sp>
      <p:sp>
        <p:nvSpPr>
          <p:cNvPr id="33795" name="Content Placeholder 2"/>
          <p:cNvSpPr>
            <a:spLocks noGrp="1"/>
          </p:cNvSpPr>
          <p:nvPr>
            <p:ph idx="1"/>
          </p:nvPr>
        </p:nvSpPr>
        <p:spPr/>
        <p:txBody>
          <a:bodyPr/>
          <a:lstStyle/>
          <a:p>
            <a:r>
              <a:rPr lang="en-GB" dirty="0" smtClean="0"/>
              <a:t>Believing that the Five Criteria contained in the document referenced below meets IEEE 802 guidelines,</a:t>
            </a:r>
            <a:endParaRPr lang="en-US" dirty="0" smtClean="0"/>
          </a:p>
          <a:p>
            <a:r>
              <a:rPr lang="en-GB" dirty="0" smtClean="0"/>
              <a:t>Request that the Five Criteria contained in 802.11-12/0141r7 be posted to the IEEE 802 Executive Committee (EC) agenda for WG 802 preview and EC approval.</a:t>
            </a:r>
            <a:endParaRPr lang="en-US" dirty="0" smtClean="0"/>
          </a:p>
          <a:p>
            <a:r>
              <a:rPr lang="en-GB" dirty="0" smtClean="0"/>
              <a:t>Moved </a:t>
            </a:r>
            <a:r>
              <a:rPr lang="en-GB" dirty="0"/>
              <a:t>by </a:t>
            </a:r>
            <a:r>
              <a:rPr lang="en-GB" dirty="0" smtClean="0"/>
              <a:t>Xiaoming </a:t>
            </a:r>
            <a:r>
              <a:rPr lang="en-GB" dirty="0"/>
              <a:t>Peng on behalf of CMMW </a:t>
            </a:r>
            <a:r>
              <a:rPr lang="en-GB" dirty="0" smtClean="0"/>
              <a:t>SG</a:t>
            </a:r>
          </a:p>
          <a:p>
            <a:r>
              <a:rPr lang="en-GB" dirty="0" smtClean="0"/>
              <a:t>Seconded: Stuart Kerry</a:t>
            </a:r>
          </a:p>
          <a:p>
            <a:r>
              <a:rPr lang="en-GB" dirty="0" smtClean="0"/>
              <a:t>Result: 95,0,6 - passes</a:t>
            </a:r>
            <a:endParaRPr lang="en-US" dirty="0"/>
          </a:p>
          <a:p>
            <a:r>
              <a:rPr lang="en-GB" dirty="0" smtClean="0"/>
              <a:t>CMMW SG vote: </a:t>
            </a:r>
            <a:endParaRPr lang="en-US" dirty="0" smtClean="0"/>
          </a:p>
          <a:p>
            <a:pPr lvl="1"/>
            <a:r>
              <a:rPr lang="en-GB" dirty="0" smtClean="0"/>
              <a:t>Moved: Liang Li,  Seconded: </a:t>
            </a:r>
            <a:r>
              <a:rPr lang="en-GB" dirty="0" err="1" smtClean="0"/>
              <a:t>Haiming</a:t>
            </a:r>
            <a:r>
              <a:rPr lang="en-GB" dirty="0" smtClean="0"/>
              <a:t> Wang, Result: 14-0-4</a:t>
            </a:r>
            <a:endParaRPr lang="en-US" dirty="0" smtClean="0"/>
          </a:p>
          <a:p>
            <a:endParaRPr lang="en-US" dirty="0" smtClean="0"/>
          </a:p>
        </p:txBody>
      </p:sp>
      <p:sp>
        <p:nvSpPr>
          <p:cNvPr id="4" name="Date Placeholder 3"/>
          <p:cNvSpPr>
            <a:spLocks noGrp="1"/>
          </p:cNvSpPr>
          <p:nvPr>
            <p:ph type="dt" sz="quarter" idx="10"/>
          </p:nvPr>
        </p:nvSpPr>
        <p:spPr/>
        <p:txBody>
          <a:bodyPr/>
          <a:lstStyle/>
          <a:p>
            <a:pPr>
              <a:defRPr/>
            </a:pPr>
            <a:r>
              <a:rPr lang="en-US" dirty="0"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Eldad Perahia, Xiaoming Peng</a:t>
            </a:r>
            <a:endParaRPr lang="en-US"/>
          </a:p>
        </p:txBody>
      </p:sp>
      <p:sp>
        <p:nvSpPr>
          <p:cNvPr id="337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D84EA9C9-9BCC-4D62-8464-D17FD95CBBDF}" type="slidenum">
              <a:rPr lang="en-US" smtClean="0"/>
              <a:pPr/>
              <a:t>11</a:t>
            </a:fld>
            <a:endParaRPr lang="en-US" smtClean="0"/>
          </a:p>
        </p:txBody>
      </p:sp>
    </p:spTree>
    <p:extLst>
      <p:ext uri="{BB962C8B-B14F-4D97-AF65-F5344CB8AC3E}">
        <p14:creationId xmlns:p14="http://schemas.microsoft.com/office/powerpoint/2010/main" val="13306697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dirty="0" smtClean="0"/>
              <a:t>Motion to Approve Response to Comments</a:t>
            </a:r>
          </a:p>
        </p:txBody>
      </p:sp>
      <p:sp>
        <p:nvSpPr>
          <p:cNvPr id="34819" name="Content Placeholder 2"/>
          <p:cNvSpPr>
            <a:spLocks noGrp="1"/>
          </p:cNvSpPr>
          <p:nvPr>
            <p:ph idx="1"/>
          </p:nvPr>
        </p:nvSpPr>
        <p:spPr/>
        <p:txBody>
          <a:bodyPr/>
          <a:lstStyle/>
          <a:p>
            <a:r>
              <a:rPr lang="en-US" dirty="0" smtClean="0"/>
              <a:t>Move to approve 12/0937r3 as the response to comments on the CMMW PAR and 5 Criteria</a:t>
            </a:r>
          </a:p>
          <a:p>
            <a:endParaRPr lang="en-US" dirty="0" smtClean="0"/>
          </a:p>
          <a:p>
            <a:r>
              <a:rPr lang="en-GB" dirty="0" smtClean="0"/>
              <a:t>Moved </a:t>
            </a:r>
            <a:r>
              <a:rPr lang="en-GB" dirty="0"/>
              <a:t>by </a:t>
            </a:r>
            <a:r>
              <a:rPr lang="en-GB" dirty="0" smtClean="0"/>
              <a:t>Xiaoming </a:t>
            </a:r>
            <a:r>
              <a:rPr lang="en-GB" dirty="0"/>
              <a:t>Peng on behalf of CMMW </a:t>
            </a:r>
            <a:r>
              <a:rPr lang="en-GB" dirty="0" smtClean="0"/>
              <a:t>SG</a:t>
            </a:r>
          </a:p>
          <a:p>
            <a:r>
              <a:rPr lang="en-GB" dirty="0" smtClean="0"/>
              <a:t>Seconded: Stuart Kerry</a:t>
            </a:r>
          </a:p>
          <a:p>
            <a:r>
              <a:rPr lang="en-GB" dirty="0" smtClean="0"/>
              <a:t>Result:  85,0,8 - passes</a:t>
            </a:r>
            <a:endParaRPr lang="en-US" dirty="0"/>
          </a:p>
          <a:p>
            <a:r>
              <a:rPr lang="en-GB" dirty="0" smtClean="0"/>
              <a:t>CMMW SG vote: </a:t>
            </a:r>
            <a:endParaRPr lang="en-US" dirty="0" smtClean="0"/>
          </a:p>
          <a:p>
            <a:pPr lvl="1"/>
            <a:r>
              <a:rPr lang="en-GB" dirty="0" smtClean="0"/>
              <a:t>Moved: </a:t>
            </a:r>
            <a:r>
              <a:rPr lang="en-GB" dirty="0" err="1" smtClean="0"/>
              <a:t>Haiming</a:t>
            </a:r>
            <a:r>
              <a:rPr lang="en-GB" dirty="0" smtClean="0"/>
              <a:t> Wang,  Seconded: Jon </a:t>
            </a:r>
            <a:r>
              <a:rPr lang="en-GB" dirty="0" err="1" smtClean="0"/>
              <a:t>Rosdahl</a:t>
            </a:r>
            <a:r>
              <a:rPr lang="en-GB" dirty="0" smtClean="0"/>
              <a:t>, Result: 12-0-5</a:t>
            </a:r>
            <a:endParaRPr lang="en-US" dirty="0" smtClean="0"/>
          </a:p>
          <a:p>
            <a:endParaRPr lang="en-US" dirty="0" smtClean="0"/>
          </a:p>
        </p:txBody>
      </p:sp>
      <p:sp>
        <p:nvSpPr>
          <p:cNvPr id="4" name="Date Placeholder 3"/>
          <p:cNvSpPr>
            <a:spLocks noGrp="1"/>
          </p:cNvSpPr>
          <p:nvPr>
            <p:ph type="dt" sz="quarter" idx="10"/>
          </p:nvPr>
        </p:nvSpPr>
        <p:spPr/>
        <p:txBody>
          <a:bodyPr/>
          <a:lstStyle/>
          <a:p>
            <a:pPr>
              <a:defRPr/>
            </a:pPr>
            <a:r>
              <a:rPr lang="en-US" dirty="0"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Eldad Perahia, Xiaoming Peng</a:t>
            </a:r>
            <a:endParaRPr lang="en-US"/>
          </a:p>
        </p:txBody>
      </p:sp>
      <p:sp>
        <p:nvSpPr>
          <p:cNvPr id="348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07BB46E3-F1F0-44FF-B730-145DDEFA67E3}" type="slidenum">
              <a:rPr lang="en-US" smtClean="0"/>
              <a:pPr/>
              <a:t>12</a:t>
            </a:fld>
            <a:endParaRPr lang="en-US" smtClean="0"/>
          </a:p>
        </p:txBody>
      </p:sp>
    </p:spTree>
    <p:extLst>
      <p:ext uri="{BB962C8B-B14F-4D97-AF65-F5344CB8AC3E}">
        <p14:creationId xmlns:p14="http://schemas.microsoft.com/office/powerpoint/2010/main" val="2849625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t>WG telecons</a:t>
            </a:r>
            <a:endParaRPr lang="en-GB"/>
          </a:p>
        </p:txBody>
      </p:sp>
      <p:sp>
        <p:nvSpPr>
          <p:cNvPr id="4" name="Footer Placeholder 3"/>
          <p:cNvSpPr>
            <a:spLocks noGrp="1"/>
          </p:cNvSpPr>
          <p:nvPr>
            <p:ph type="ftr" sz="quarter" idx="10"/>
          </p:nvPr>
        </p:nvSpPr>
        <p:spPr/>
        <p:txBody>
          <a:bodyPr/>
          <a:lstStyle/>
          <a:p>
            <a:pPr>
              <a:defRPr/>
            </a:pPr>
            <a:r>
              <a:rPr lang="en-US" smtClean="0"/>
              <a:t>Adrian Stephens, Intel Corporation</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13</a:t>
            </a:fld>
            <a:endParaRPr lang="en-US"/>
          </a:p>
        </p:txBody>
      </p:sp>
    </p:spTree>
    <p:extLst>
      <p:ext uri="{BB962C8B-B14F-4D97-AF65-F5344CB8AC3E}">
        <p14:creationId xmlns:p14="http://schemas.microsoft.com/office/powerpoint/2010/main" val="247093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3375"/>
            <a:ext cx="1182687"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July 2011</a:t>
            </a:r>
          </a:p>
        </p:txBody>
      </p:sp>
      <p:sp>
        <p:nvSpPr>
          <p:cNvPr id="307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Adrian Stephens, Intel Corporation</a:t>
            </a:r>
          </a:p>
        </p:txBody>
      </p:sp>
      <p:sp>
        <p:nvSpPr>
          <p:cNvPr id="307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56F38AC5-624C-4168-BD39-591F8E21A6CC}" type="slidenum">
              <a:rPr lang="en-US" sz="1200" b="0" smtClean="0"/>
              <a:pPr/>
              <a:t>14</a:t>
            </a:fld>
            <a:endParaRPr lang="en-US" sz="1200" b="0" smtClean="0"/>
          </a:p>
        </p:txBody>
      </p:sp>
      <p:sp>
        <p:nvSpPr>
          <p:cNvPr id="3077" name="Rectangle 2"/>
          <p:cNvSpPr>
            <a:spLocks noGrp="1" noChangeArrowheads="1"/>
          </p:cNvSpPr>
          <p:nvPr>
            <p:ph type="title"/>
          </p:nvPr>
        </p:nvSpPr>
        <p:spPr>
          <a:xfrm>
            <a:off x="685800" y="152400"/>
            <a:ext cx="6477000" cy="304800"/>
          </a:xfrm>
        </p:spPr>
        <p:txBody>
          <a:bodyPr/>
          <a:lstStyle/>
          <a:p>
            <a:r>
              <a:rPr lang="en-US" sz="2800" smtClean="0"/>
              <a:t>Teleconferences</a:t>
            </a:r>
          </a:p>
        </p:txBody>
      </p:sp>
      <p:graphicFrame>
        <p:nvGraphicFramePr>
          <p:cNvPr id="2266115" name="Group 3"/>
          <p:cNvGraphicFramePr>
            <a:graphicFrameLocks noGrp="1"/>
          </p:cNvGraphicFramePr>
          <p:nvPr>
            <p:ph idx="1"/>
            <p:extLst>
              <p:ext uri="{D42A27DB-BD31-4B8C-83A1-F6EECF244321}">
                <p14:modId xmlns:p14="http://schemas.microsoft.com/office/powerpoint/2010/main" val="2572449457"/>
              </p:ext>
            </p:extLst>
          </p:nvPr>
        </p:nvGraphicFramePr>
        <p:xfrm>
          <a:off x="381000" y="914400"/>
          <a:ext cx="8458200" cy="4866770"/>
        </p:xfrm>
        <a:graphic>
          <a:graphicData uri="http://schemas.openxmlformats.org/drawingml/2006/table">
            <a:tbl>
              <a:tblPr/>
              <a:tblGrid>
                <a:gridCol w="1371600"/>
                <a:gridCol w="4724400"/>
                <a:gridCol w="1143000"/>
                <a:gridCol w="1219200"/>
              </a:tblGrid>
              <a:tr h="240863">
                <a:tc>
                  <a:txBody>
                    <a:bodyPr/>
                    <a:lstStyle/>
                    <a:p>
                      <a:pPr marL="0" marR="0" lvl="0" indent="0" algn="ctr" defTabSz="914400" rtl="0" eaLnBrk="0" fontAlgn="base" latinLnBrk="0" hangingPunct="0">
                        <a:lnSpc>
                          <a:spcPct val="75000"/>
                        </a:lnSpc>
                        <a:spcBef>
                          <a:spcPct val="10000"/>
                        </a:spcBef>
                        <a:spcAft>
                          <a:spcPct val="0"/>
                        </a:spcAft>
                        <a:buClrTx/>
                        <a:buSzTx/>
                        <a:buFontTx/>
                        <a:buNone/>
                        <a:tabLst/>
                      </a:pPr>
                      <a:r>
                        <a:rPr kumimoji="0" lang="en-US" sz="1800" b="1" i="0" u="none" strike="noStrike" cap="none" normalizeH="0" baseline="0" dirty="0" smtClean="0">
                          <a:ln>
                            <a:noFill/>
                          </a:ln>
                          <a:solidFill>
                            <a:srgbClr val="FF0000"/>
                          </a:solidFill>
                          <a:effectLst/>
                          <a:latin typeface="Times New Roman" pitchFamily="18" charset="0"/>
                        </a:rPr>
                        <a:t>Group</a:t>
                      </a:r>
                    </a:p>
                  </a:txBody>
                  <a:tcPr marL="18000" marR="18000" marT="17997" marB="1799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75000"/>
                        </a:lnSpc>
                        <a:spcBef>
                          <a:spcPct val="10000"/>
                        </a:spcBef>
                        <a:spcAft>
                          <a:spcPct val="0"/>
                        </a:spcAft>
                        <a:buClrTx/>
                        <a:buSzTx/>
                        <a:buFontTx/>
                        <a:buNone/>
                        <a:tabLst/>
                      </a:pPr>
                      <a:r>
                        <a:rPr kumimoji="0" lang="en-US" sz="1800" b="1" i="0" u="none" strike="noStrike" cap="none" normalizeH="0" baseline="0" smtClean="0">
                          <a:ln>
                            <a:noFill/>
                          </a:ln>
                          <a:solidFill>
                            <a:srgbClr val="FF0000"/>
                          </a:solidFill>
                          <a:effectLst/>
                          <a:latin typeface="Times New Roman" pitchFamily="18" charset="0"/>
                        </a:rPr>
                        <a:t>Dates</a:t>
                      </a:r>
                    </a:p>
                  </a:txBody>
                  <a:tcPr marL="18000" marR="18000" marT="17997" marB="179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75000"/>
                        </a:lnSpc>
                        <a:spcBef>
                          <a:spcPct val="10000"/>
                        </a:spcBef>
                        <a:spcAft>
                          <a:spcPct val="0"/>
                        </a:spcAft>
                        <a:buClrTx/>
                        <a:buSzTx/>
                        <a:buFontTx/>
                        <a:buNone/>
                        <a:tabLst/>
                      </a:pPr>
                      <a:r>
                        <a:rPr kumimoji="0" lang="en-US" sz="1800" b="1" i="0" u="none" strike="noStrike" cap="none" normalizeH="0" baseline="0" smtClean="0">
                          <a:ln>
                            <a:noFill/>
                          </a:ln>
                          <a:solidFill>
                            <a:srgbClr val="FF0000"/>
                          </a:solidFill>
                          <a:effectLst/>
                          <a:latin typeface="Times New Roman" pitchFamily="18" charset="0"/>
                        </a:rPr>
                        <a:t>Start Time</a:t>
                      </a:r>
                    </a:p>
                  </a:txBody>
                  <a:tcPr marL="18000" marR="18000" marT="17997" marB="179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75000"/>
                        </a:lnSpc>
                        <a:spcBef>
                          <a:spcPct val="10000"/>
                        </a:spcBef>
                        <a:spcAft>
                          <a:spcPct val="0"/>
                        </a:spcAft>
                        <a:buClrTx/>
                        <a:buSzTx/>
                        <a:buFontTx/>
                        <a:buNone/>
                        <a:tabLst/>
                      </a:pPr>
                      <a:r>
                        <a:rPr kumimoji="0" lang="en-US" sz="1800" b="1" i="0" u="none" strike="noStrike" cap="none" normalizeH="0" baseline="0" dirty="0" smtClean="0">
                          <a:ln>
                            <a:noFill/>
                          </a:ln>
                          <a:solidFill>
                            <a:srgbClr val="FF0000"/>
                          </a:solidFill>
                          <a:effectLst/>
                          <a:latin typeface="Times New Roman" pitchFamily="18" charset="0"/>
                        </a:rPr>
                        <a:t>Duration</a:t>
                      </a:r>
                    </a:p>
                  </a:txBody>
                  <a:tcPr marL="18000" marR="18000" marT="17997" marB="179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r>
              <a:tr h="368737">
                <a:tc>
                  <a:txBody>
                    <a:bodyPr/>
                    <a:lstStyle/>
                    <a:p>
                      <a:pPr marL="0" marR="0" lvl="0" indent="0" algn="l" defTabSz="914400" rtl="0" eaLnBrk="0" fontAlgn="base" latinLnBrk="0" hangingPunct="0">
                        <a:lnSpc>
                          <a:spcPts val="2000"/>
                        </a:lnSpc>
                        <a:spcBef>
                          <a:spcPct val="0"/>
                        </a:spcBef>
                        <a:spcAft>
                          <a:spcPct val="0"/>
                        </a:spcAft>
                        <a:buClrTx/>
                        <a:buSzTx/>
                        <a:buFontTx/>
                        <a:buNone/>
                        <a:tabLst/>
                      </a:pPr>
                      <a:r>
                        <a:rPr lang="en-US" sz="2200" kern="1200" dirty="0" err="1" smtClean="0">
                          <a:solidFill>
                            <a:schemeClr val="tx1"/>
                          </a:solidFill>
                          <a:latin typeface="+mn-lt"/>
                          <a:ea typeface="+mn-ea"/>
                          <a:cs typeface="+mn-cs"/>
                        </a:rPr>
                        <a:t>TGai</a:t>
                      </a:r>
                      <a:endParaRPr lang="en-US" sz="2200" kern="1200" dirty="0" smtClean="0">
                        <a:solidFill>
                          <a:schemeClr val="tx1"/>
                        </a:solidFill>
                        <a:latin typeface="+mn-lt"/>
                        <a:ea typeface="+mn-ea"/>
                        <a:cs typeface="+mn-cs"/>
                      </a:endParaRPr>
                    </a:p>
                  </a:txBody>
                  <a:tcPr marL="18000" marR="18000" marT="17997" marB="1799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GB" sz="2200" kern="1200" dirty="0" smtClean="0">
                          <a:solidFill>
                            <a:schemeClr val="tx1"/>
                          </a:solidFill>
                          <a:latin typeface="+mn-lt"/>
                          <a:ea typeface="+mn-ea"/>
                          <a:cs typeface="+mn-cs"/>
                        </a:rPr>
                        <a:t>Tuesdays from July 31 to Sep 25 </a:t>
                      </a:r>
                    </a:p>
                    <a:p>
                      <a:endParaRPr lang="en-GB" sz="2200" kern="1200" dirty="0">
                        <a:solidFill>
                          <a:schemeClr val="tx1"/>
                        </a:solidFill>
                        <a:latin typeface="+mn-lt"/>
                        <a:ea typeface="+mn-ea"/>
                        <a:cs typeface="+mn-cs"/>
                      </a:endParaRPr>
                    </a:p>
                  </a:txBody>
                  <a:tcPr marL="18000" marR="18000" marT="17997" marB="179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GB" sz="2200" kern="1200" smtClean="0">
                          <a:solidFill>
                            <a:schemeClr val="tx1"/>
                          </a:solidFill>
                          <a:latin typeface="+mn-lt"/>
                          <a:ea typeface="+mn-ea"/>
                          <a:cs typeface="+mn-cs"/>
                        </a:rPr>
                        <a:t>18:00 </a:t>
                      </a:r>
                      <a:r>
                        <a:rPr lang="en-GB" sz="2200" kern="1200" dirty="0" smtClean="0">
                          <a:solidFill>
                            <a:schemeClr val="tx1"/>
                          </a:solidFill>
                          <a:latin typeface="+mn-lt"/>
                          <a:ea typeface="+mn-ea"/>
                          <a:cs typeface="+mn-cs"/>
                        </a:rPr>
                        <a:t>ET</a:t>
                      </a:r>
                      <a:endParaRPr lang="en-GB" sz="2200" kern="1200" dirty="0">
                        <a:solidFill>
                          <a:schemeClr val="tx1"/>
                        </a:solidFill>
                        <a:latin typeface="+mn-lt"/>
                        <a:ea typeface="+mn-ea"/>
                        <a:cs typeface="+mn-cs"/>
                      </a:endParaRPr>
                    </a:p>
                  </a:txBody>
                  <a:tcPr marL="18000" marR="18000" marT="17997" marB="179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ts val="2000"/>
                        </a:lnSpc>
                        <a:spcBef>
                          <a:spcPct val="0"/>
                        </a:spcBef>
                        <a:spcAft>
                          <a:spcPct val="0"/>
                        </a:spcAft>
                        <a:buClrTx/>
                        <a:buSzTx/>
                        <a:buFontTx/>
                        <a:buNone/>
                        <a:tabLst/>
                      </a:pPr>
                      <a:r>
                        <a:rPr lang="en-GB" sz="2200" kern="1200" dirty="0" smtClean="0">
                          <a:solidFill>
                            <a:schemeClr val="tx1"/>
                          </a:solidFill>
                          <a:latin typeface="+mn-lt"/>
                          <a:ea typeface="+mn-ea"/>
                          <a:cs typeface="+mn-cs"/>
                        </a:rPr>
                        <a:t>1 Hour</a:t>
                      </a:r>
                    </a:p>
                  </a:txBody>
                  <a:tcPr marL="18000" marR="18000" marT="17997" marB="179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610966">
                <a:tc>
                  <a:txBody>
                    <a:bodyPr/>
                    <a:lstStyle/>
                    <a:p>
                      <a:pPr marL="0" algn="l" defTabSz="914400" rtl="0" eaLnBrk="1" fontAlgn="base" latinLnBrk="0" hangingPunct="0">
                        <a:lnSpc>
                          <a:spcPts val="2000"/>
                        </a:lnSpc>
                        <a:spcAft>
                          <a:spcPts val="0"/>
                        </a:spcAft>
                      </a:pPr>
                      <a:r>
                        <a:rPr lang="en-GB" sz="2200" kern="1200">
                          <a:solidFill>
                            <a:schemeClr val="tx1"/>
                          </a:solidFill>
                          <a:latin typeface="+mn-lt"/>
                          <a:ea typeface="+mn-ea"/>
                          <a:cs typeface="+mn-cs"/>
                        </a:rPr>
                        <a:t>TGah</a:t>
                      </a:r>
                    </a:p>
                  </a:txBody>
                  <a:tcPr marL="17780" marR="17780" marT="17780" marB="1778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algn="l" defTabSz="914400" rtl="0" eaLnBrk="1" fontAlgn="base" latinLnBrk="0" hangingPunct="0">
                        <a:lnSpc>
                          <a:spcPts val="2000"/>
                        </a:lnSpc>
                        <a:spcAft>
                          <a:spcPts val="0"/>
                        </a:spcAft>
                      </a:pPr>
                      <a:r>
                        <a:rPr lang="en-GB" sz="2200" kern="1200">
                          <a:solidFill>
                            <a:schemeClr val="tx1"/>
                          </a:solidFill>
                          <a:latin typeface="+mn-lt"/>
                          <a:ea typeface="+mn-ea"/>
                          <a:cs typeface="+mn-cs"/>
                        </a:rPr>
                        <a:t>Wed Sept 12 at 10 AM ET 1 hour</a:t>
                      </a: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algn="ctr" defTabSz="914400" rtl="0" eaLnBrk="1" fontAlgn="base" latinLnBrk="0" hangingPunct="0">
                        <a:lnSpc>
                          <a:spcPts val="2000"/>
                        </a:lnSpc>
                        <a:spcAft>
                          <a:spcPts val="0"/>
                        </a:spcAft>
                      </a:pPr>
                      <a:r>
                        <a:rPr lang="en-GB" sz="2200" kern="1200">
                          <a:solidFill>
                            <a:schemeClr val="tx1"/>
                          </a:solidFill>
                          <a:latin typeface="+mn-lt"/>
                          <a:ea typeface="+mn-ea"/>
                          <a:cs typeface="+mn-cs"/>
                        </a:rPr>
                        <a:t>10:00 ET </a:t>
                      </a:r>
                    </a:p>
                    <a:p>
                      <a:pPr marL="0" algn="ctr" defTabSz="914400" rtl="0" eaLnBrk="1" fontAlgn="base" latinLnBrk="0" hangingPunct="0">
                        <a:lnSpc>
                          <a:spcPts val="2000"/>
                        </a:lnSpc>
                        <a:spcAft>
                          <a:spcPts val="0"/>
                        </a:spcAft>
                      </a:pPr>
                      <a:r>
                        <a:rPr lang="en-GB" sz="2200" kern="1200">
                          <a:solidFill>
                            <a:schemeClr val="tx1"/>
                          </a:solidFill>
                          <a:latin typeface="+mn-lt"/>
                          <a:ea typeface="+mn-ea"/>
                          <a:cs typeface="+mn-cs"/>
                        </a:rPr>
                        <a:t> </a:t>
                      </a: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algn="ctr" defTabSz="914400" rtl="0" eaLnBrk="1" fontAlgn="base" latinLnBrk="0" hangingPunct="0">
                        <a:lnSpc>
                          <a:spcPts val="2000"/>
                        </a:lnSpc>
                        <a:spcAft>
                          <a:spcPts val="0"/>
                        </a:spcAft>
                      </a:pPr>
                      <a:r>
                        <a:rPr lang="en-GB" sz="2200" kern="1200" dirty="0">
                          <a:solidFill>
                            <a:schemeClr val="tx1"/>
                          </a:solidFill>
                          <a:latin typeface="+mn-lt"/>
                          <a:ea typeface="+mn-ea"/>
                          <a:cs typeface="+mn-cs"/>
                        </a:rPr>
                        <a:t>1 Hour</a:t>
                      </a:r>
                    </a:p>
                  </a:txBody>
                  <a:tcPr marL="17780" marR="17780" marT="17780" marB="1778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25783">
                <a:tc>
                  <a:txBody>
                    <a:bodyPr/>
                    <a:lstStyle/>
                    <a:p>
                      <a:pPr marL="0" algn="l" defTabSz="914400" rtl="0" eaLnBrk="1" fontAlgn="base" latinLnBrk="0" hangingPunct="0">
                        <a:lnSpc>
                          <a:spcPts val="2000"/>
                        </a:lnSpc>
                        <a:spcAft>
                          <a:spcPts val="0"/>
                        </a:spcAft>
                      </a:pPr>
                      <a:r>
                        <a:rPr lang="en-US" sz="2200" kern="1200">
                          <a:solidFill>
                            <a:schemeClr val="tx1"/>
                          </a:solidFill>
                          <a:latin typeface="+mn-lt"/>
                          <a:ea typeface="+mn-ea"/>
                          <a:cs typeface="+mn-cs"/>
                        </a:rPr>
                        <a:t>TGac </a:t>
                      </a:r>
                      <a:endParaRPr lang="en-GB" sz="2200" kern="1200">
                        <a:solidFill>
                          <a:schemeClr val="tx1"/>
                        </a:solidFill>
                        <a:latin typeface="+mn-lt"/>
                        <a:ea typeface="+mn-ea"/>
                        <a:cs typeface="+mn-cs"/>
                      </a:endParaRPr>
                    </a:p>
                  </a:txBody>
                  <a:tcPr marL="17780" marR="17780" marT="17780" marB="1778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algn="l" defTabSz="914400" rtl="0" eaLnBrk="1" fontAlgn="base" latinLnBrk="0" hangingPunct="0">
                        <a:lnSpc>
                          <a:spcPts val="2000"/>
                        </a:lnSpc>
                        <a:spcAft>
                          <a:spcPts val="0"/>
                        </a:spcAft>
                      </a:pPr>
                      <a:r>
                        <a:rPr lang="en-US" sz="2200" kern="1200" dirty="0">
                          <a:solidFill>
                            <a:schemeClr val="tx1"/>
                          </a:solidFill>
                          <a:latin typeface="+mn-lt"/>
                          <a:ea typeface="+mn-ea"/>
                          <a:cs typeface="+mn-cs"/>
                        </a:rPr>
                        <a:t>July 26, August 9, August 23,  </a:t>
                      </a:r>
                      <a:endParaRPr lang="en-US" sz="2200" kern="1200" dirty="0" smtClean="0">
                        <a:solidFill>
                          <a:schemeClr val="tx1"/>
                        </a:solidFill>
                        <a:latin typeface="+mn-lt"/>
                        <a:ea typeface="+mn-ea"/>
                        <a:cs typeface="+mn-cs"/>
                      </a:endParaRPr>
                    </a:p>
                    <a:p>
                      <a:pPr marL="0" algn="l" defTabSz="914400" rtl="0" eaLnBrk="1" fontAlgn="base" latinLnBrk="0" hangingPunct="0">
                        <a:lnSpc>
                          <a:spcPts val="2000"/>
                        </a:lnSpc>
                        <a:spcAft>
                          <a:spcPts val="0"/>
                        </a:spcAft>
                      </a:pPr>
                      <a:r>
                        <a:rPr lang="en-US" sz="2200" kern="1200" dirty="0" smtClean="0">
                          <a:solidFill>
                            <a:schemeClr val="tx1"/>
                          </a:solidFill>
                          <a:latin typeface="+mn-lt"/>
                          <a:ea typeface="+mn-ea"/>
                          <a:cs typeface="+mn-cs"/>
                        </a:rPr>
                        <a:t>Sept </a:t>
                      </a:r>
                      <a:r>
                        <a:rPr lang="en-US" sz="2200" kern="1200" dirty="0">
                          <a:solidFill>
                            <a:schemeClr val="tx1"/>
                          </a:solidFill>
                          <a:latin typeface="+mn-lt"/>
                          <a:ea typeface="+mn-ea"/>
                          <a:cs typeface="+mn-cs"/>
                        </a:rPr>
                        <a:t>6, Sept 27, Oct 11</a:t>
                      </a:r>
                      <a:endParaRPr lang="en-GB" sz="2200" kern="1200" dirty="0">
                        <a:solidFill>
                          <a:schemeClr val="tx1"/>
                        </a:solidFill>
                        <a:latin typeface="+mn-lt"/>
                        <a:ea typeface="+mn-ea"/>
                        <a:cs typeface="+mn-cs"/>
                      </a:endParaRPr>
                    </a:p>
                    <a:p>
                      <a:pPr marL="0" algn="l" defTabSz="914400" rtl="0" eaLnBrk="1" fontAlgn="base" latinLnBrk="0" hangingPunct="0">
                        <a:lnSpc>
                          <a:spcPts val="2000"/>
                        </a:lnSpc>
                        <a:spcAft>
                          <a:spcPts val="0"/>
                        </a:spcAft>
                      </a:pPr>
                      <a:r>
                        <a:rPr lang="en-US" sz="2200" kern="1200" dirty="0" smtClean="0">
                          <a:solidFill>
                            <a:schemeClr val="tx1"/>
                          </a:solidFill>
                          <a:latin typeface="+mn-lt"/>
                          <a:ea typeface="+mn-ea"/>
                          <a:cs typeface="+mn-cs"/>
                        </a:rPr>
                        <a:t>August </a:t>
                      </a:r>
                      <a:r>
                        <a:rPr lang="en-US" sz="2200" kern="1200" dirty="0">
                          <a:solidFill>
                            <a:schemeClr val="tx1"/>
                          </a:solidFill>
                          <a:latin typeface="+mn-lt"/>
                          <a:ea typeface="+mn-ea"/>
                          <a:cs typeface="+mn-cs"/>
                        </a:rPr>
                        <a:t>2, August 16, August 30, Sept 13, Oct. 4</a:t>
                      </a:r>
                      <a:endParaRPr lang="en-GB" sz="2200" kern="1200" dirty="0">
                        <a:solidFill>
                          <a:schemeClr val="tx1"/>
                        </a:solidFill>
                        <a:latin typeface="+mn-lt"/>
                        <a:ea typeface="+mn-ea"/>
                        <a:cs typeface="+mn-cs"/>
                      </a:endParaRP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algn="ctr" defTabSz="914400" rtl="0" eaLnBrk="1" fontAlgn="base" latinLnBrk="0" hangingPunct="0">
                        <a:lnSpc>
                          <a:spcPts val="2000"/>
                        </a:lnSpc>
                        <a:spcAft>
                          <a:spcPts val="0"/>
                        </a:spcAft>
                      </a:pPr>
                      <a:r>
                        <a:rPr lang="en-GB" sz="2200" kern="1200">
                          <a:solidFill>
                            <a:schemeClr val="tx1"/>
                          </a:solidFill>
                          <a:latin typeface="+mn-lt"/>
                          <a:ea typeface="+mn-ea"/>
                          <a:cs typeface="+mn-cs"/>
                        </a:rPr>
                        <a:t>10:00 ET</a:t>
                      </a:r>
                    </a:p>
                    <a:p>
                      <a:pPr marL="0" algn="ctr" defTabSz="914400" rtl="0" eaLnBrk="1" fontAlgn="base" latinLnBrk="0" hangingPunct="0">
                        <a:lnSpc>
                          <a:spcPts val="2000"/>
                        </a:lnSpc>
                        <a:spcAft>
                          <a:spcPts val="0"/>
                        </a:spcAft>
                      </a:pPr>
                      <a:r>
                        <a:rPr lang="en-GB" sz="2200" kern="1200">
                          <a:solidFill>
                            <a:schemeClr val="tx1"/>
                          </a:solidFill>
                          <a:latin typeface="+mn-lt"/>
                          <a:ea typeface="+mn-ea"/>
                          <a:cs typeface="+mn-cs"/>
                        </a:rPr>
                        <a:t> </a:t>
                      </a:r>
                    </a:p>
                    <a:p>
                      <a:pPr marL="0" algn="ctr" defTabSz="914400" rtl="0" eaLnBrk="1" fontAlgn="base" latinLnBrk="0" hangingPunct="0">
                        <a:lnSpc>
                          <a:spcPts val="2000"/>
                        </a:lnSpc>
                        <a:spcAft>
                          <a:spcPts val="0"/>
                        </a:spcAft>
                      </a:pPr>
                      <a:r>
                        <a:rPr lang="en-GB" sz="2200" kern="1200">
                          <a:solidFill>
                            <a:schemeClr val="tx1"/>
                          </a:solidFill>
                          <a:latin typeface="+mn-lt"/>
                          <a:ea typeface="+mn-ea"/>
                          <a:cs typeface="+mn-cs"/>
                        </a:rPr>
                        <a:t>20:00 ET</a:t>
                      </a: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algn="ctr" defTabSz="914400" rtl="0" eaLnBrk="1" fontAlgn="base" latinLnBrk="0" hangingPunct="0">
                        <a:lnSpc>
                          <a:spcPts val="2000"/>
                        </a:lnSpc>
                        <a:spcAft>
                          <a:spcPts val="0"/>
                        </a:spcAft>
                      </a:pPr>
                      <a:r>
                        <a:rPr lang="en-GB" sz="2200" kern="1200" dirty="0">
                          <a:solidFill>
                            <a:schemeClr val="tx1"/>
                          </a:solidFill>
                          <a:latin typeface="+mn-lt"/>
                          <a:ea typeface="+mn-ea"/>
                          <a:cs typeface="+mn-cs"/>
                        </a:rPr>
                        <a:t>2 Hours</a:t>
                      </a:r>
                    </a:p>
                    <a:p>
                      <a:pPr marL="0" algn="ctr" defTabSz="914400" rtl="0" eaLnBrk="1" fontAlgn="base" latinLnBrk="0" hangingPunct="0">
                        <a:lnSpc>
                          <a:spcPts val="2000"/>
                        </a:lnSpc>
                        <a:spcAft>
                          <a:spcPts val="0"/>
                        </a:spcAft>
                      </a:pPr>
                      <a:r>
                        <a:rPr lang="en-GB" sz="2200" kern="1200" dirty="0">
                          <a:solidFill>
                            <a:schemeClr val="tx1"/>
                          </a:solidFill>
                          <a:latin typeface="+mn-lt"/>
                          <a:ea typeface="+mn-ea"/>
                          <a:cs typeface="+mn-cs"/>
                        </a:rPr>
                        <a:t> </a:t>
                      </a:r>
                    </a:p>
                    <a:p>
                      <a:pPr marL="0" algn="ctr" defTabSz="914400" rtl="0" eaLnBrk="1" fontAlgn="base" latinLnBrk="0" hangingPunct="0">
                        <a:lnSpc>
                          <a:spcPts val="2000"/>
                        </a:lnSpc>
                        <a:spcAft>
                          <a:spcPts val="0"/>
                        </a:spcAft>
                      </a:pPr>
                      <a:r>
                        <a:rPr lang="en-GB" sz="2200" kern="1200" dirty="0">
                          <a:solidFill>
                            <a:schemeClr val="tx1"/>
                          </a:solidFill>
                          <a:latin typeface="+mn-lt"/>
                          <a:ea typeface="+mn-ea"/>
                          <a:cs typeface="+mn-cs"/>
                        </a:rPr>
                        <a:t>2 Hours</a:t>
                      </a:r>
                    </a:p>
                  </a:txBody>
                  <a:tcPr marL="17780" marR="17780" marT="17780" marB="1778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r>
              <a:tr h="542364">
                <a:tc>
                  <a:txBody>
                    <a:bodyPr/>
                    <a:lstStyle/>
                    <a:p>
                      <a:pPr fontAlgn="base" hangingPunct="0">
                        <a:lnSpc>
                          <a:spcPts val="2000"/>
                        </a:lnSpc>
                        <a:spcAft>
                          <a:spcPts val="0"/>
                        </a:spcAft>
                      </a:pPr>
                      <a:r>
                        <a:rPr lang="en-GB" sz="2200"/>
                        <a:t>TGad</a:t>
                      </a:r>
                    </a:p>
                  </a:txBody>
                  <a:tcPr marL="17780" marR="17780" marT="17780" marB="1778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fontAlgn="base" hangingPunct="0">
                        <a:lnSpc>
                          <a:spcPts val="2000"/>
                        </a:lnSpc>
                        <a:spcAft>
                          <a:spcPts val="0"/>
                        </a:spcAft>
                      </a:pPr>
                      <a:r>
                        <a:rPr lang="en-GB" sz="2200"/>
                        <a:t>Aug 16, Aug 30, Sept 13, Oct 4 </a:t>
                      </a:r>
                    </a:p>
                    <a:p>
                      <a:pPr fontAlgn="base" hangingPunct="0">
                        <a:lnSpc>
                          <a:spcPts val="2000"/>
                        </a:lnSpc>
                        <a:spcAft>
                          <a:spcPts val="0"/>
                        </a:spcAft>
                      </a:pPr>
                      <a:r>
                        <a:rPr lang="en-GB" sz="2200" dirty="0"/>
                        <a:t>Aug 23, Sept 6, Sept 27, Oct 11</a:t>
                      </a: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fontAlgn="base" hangingPunct="0">
                        <a:lnSpc>
                          <a:spcPts val="2000"/>
                        </a:lnSpc>
                        <a:spcAft>
                          <a:spcPts val="0"/>
                        </a:spcAft>
                      </a:pPr>
                      <a:r>
                        <a:rPr lang="en-GB" sz="2200"/>
                        <a:t>10:00 ET</a:t>
                      </a:r>
                    </a:p>
                    <a:p>
                      <a:pPr algn="ctr" fontAlgn="base" hangingPunct="0">
                        <a:lnSpc>
                          <a:spcPts val="2000"/>
                        </a:lnSpc>
                        <a:spcAft>
                          <a:spcPts val="0"/>
                        </a:spcAft>
                      </a:pPr>
                      <a:r>
                        <a:rPr lang="en-GB" sz="2200"/>
                        <a:t>20:00 ET </a:t>
                      </a: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fontAlgn="base" hangingPunct="0">
                        <a:lnSpc>
                          <a:spcPts val="2000"/>
                        </a:lnSpc>
                        <a:spcAft>
                          <a:spcPts val="0"/>
                        </a:spcAft>
                      </a:pPr>
                      <a:r>
                        <a:rPr lang="en-GB" sz="2200" dirty="0"/>
                        <a:t>2 Hours</a:t>
                      </a:r>
                    </a:p>
                  </a:txBody>
                  <a:tcPr marL="17780" marR="17780" marT="17780" marB="1778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r>
              <a:tr h="324080">
                <a:tc>
                  <a:txBody>
                    <a:bodyPr/>
                    <a:lstStyle/>
                    <a:p>
                      <a:pPr algn="l">
                        <a:spcAft>
                          <a:spcPts val="0"/>
                        </a:spcAft>
                      </a:pPr>
                      <a:r>
                        <a:rPr lang="en-GB" sz="2200" kern="1200" dirty="0" err="1">
                          <a:solidFill>
                            <a:schemeClr val="tx1"/>
                          </a:solidFill>
                          <a:latin typeface="+mn-lt"/>
                          <a:ea typeface="+mn-ea"/>
                          <a:cs typeface="+mn-cs"/>
                        </a:rPr>
                        <a:t>TGaf</a:t>
                      </a:r>
                      <a:endParaRPr lang="en-GB" sz="2200" kern="1200" dirty="0">
                        <a:solidFill>
                          <a:schemeClr val="tx1"/>
                        </a:solidFill>
                        <a:latin typeface="+mn-lt"/>
                        <a:ea typeface="+mn-ea"/>
                        <a:cs typeface="+mn-cs"/>
                      </a:endParaRPr>
                    </a:p>
                  </a:txBody>
                  <a:tcPr marL="17780" marR="17780" marT="17781" marB="17781">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spcAft>
                          <a:spcPts val="0"/>
                        </a:spcAft>
                      </a:pPr>
                      <a:r>
                        <a:rPr lang="en-GB" sz="2200" kern="1200" dirty="0" smtClean="0">
                          <a:solidFill>
                            <a:schemeClr val="tx1"/>
                          </a:solidFill>
                          <a:latin typeface="+mn-lt"/>
                          <a:ea typeface="+mn-ea"/>
                          <a:cs typeface="+mn-cs"/>
                        </a:rPr>
                        <a:t>Tuesdays to November 20th</a:t>
                      </a:r>
                    </a:p>
                  </a:txBody>
                  <a:tcPr marL="17780" marR="17780" marT="17781" marB="1778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spcAft>
                          <a:spcPts val="0"/>
                        </a:spcAft>
                      </a:pPr>
                      <a:r>
                        <a:rPr lang="en-GB" sz="2200" kern="1200">
                          <a:solidFill>
                            <a:schemeClr val="tx1"/>
                          </a:solidFill>
                          <a:latin typeface="+mn-lt"/>
                          <a:ea typeface="+mn-ea"/>
                          <a:cs typeface="+mn-cs"/>
                        </a:rPr>
                        <a:t>21:00 </a:t>
                      </a:r>
                      <a:r>
                        <a:rPr lang="en-GB" sz="2200" kern="1200" smtClean="0">
                          <a:solidFill>
                            <a:schemeClr val="tx1"/>
                          </a:solidFill>
                          <a:latin typeface="+mn-lt"/>
                          <a:ea typeface="+mn-ea"/>
                          <a:cs typeface="+mn-cs"/>
                        </a:rPr>
                        <a:t>ET</a:t>
                      </a:r>
                      <a:endParaRPr lang="en-GB" sz="2200" kern="1200" dirty="0" smtClean="0">
                        <a:solidFill>
                          <a:schemeClr val="tx1"/>
                        </a:solidFill>
                        <a:latin typeface="+mn-lt"/>
                        <a:ea typeface="+mn-ea"/>
                        <a:cs typeface="+mn-cs"/>
                      </a:endParaRPr>
                    </a:p>
                  </a:txBody>
                  <a:tcPr marL="17780" marR="17780" marT="17781" marB="1778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spcAft>
                          <a:spcPts val="0"/>
                        </a:spcAft>
                      </a:pPr>
                      <a:r>
                        <a:rPr lang="en-GB" sz="2200" kern="1200" dirty="0">
                          <a:solidFill>
                            <a:schemeClr val="tx1"/>
                          </a:solidFill>
                          <a:latin typeface="+mn-lt"/>
                          <a:ea typeface="+mn-ea"/>
                          <a:cs typeface="+mn-cs"/>
                        </a:rPr>
                        <a:t>2 </a:t>
                      </a:r>
                      <a:r>
                        <a:rPr lang="en-GB" sz="2200" kern="1200" dirty="0" smtClean="0">
                          <a:solidFill>
                            <a:schemeClr val="tx1"/>
                          </a:solidFill>
                          <a:latin typeface="+mn-lt"/>
                          <a:ea typeface="+mn-ea"/>
                          <a:cs typeface="+mn-cs"/>
                        </a:rPr>
                        <a:t>Hours</a:t>
                      </a:r>
                    </a:p>
                  </a:txBody>
                  <a:tcPr marL="17780" marR="17780" marT="17781" marB="17781">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93871">
                <a:tc>
                  <a:txBody>
                    <a:bodyPr/>
                    <a:lstStyle/>
                    <a:p>
                      <a:pPr marL="0" marR="0" lvl="0" indent="0" algn="l" defTabSz="914400" rtl="0" eaLnBrk="0" fontAlgn="base" latinLnBrk="0" hangingPunct="0">
                        <a:lnSpc>
                          <a:spcPts val="2000"/>
                        </a:lnSpc>
                        <a:spcBef>
                          <a:spcPct val="0"/>
                        </a:spcBef>
                        <a:spcAft>
                          <a:spcPct val="0"/>
                        </a:spcAft>
                        <a:buClrTx/>
                        <a:buSzTx/>
                        <a:buFontTx/>
                        <a:buNone/>
                        <a:tabLst/>
                      </a:pPr>
                      <a:r>
                        <a:rPr lang="en-US" sz="2200" kern="1200" dirty="0" smtClean="0">
                          <a:solidFill>
                            <a:schemeClr val="tx1"/>
                          </a:solidFill>
                          <a:latin typeface="+mn-lt"/>
                          <a:ea typeface="+mn-ea"/>
                          <a:cs typeface="+mn-cs"/>
                        </a:rPr>
                        <a:t>JTC1, ARC, REG SCs</a:t>
                      </a:r>
                    </a:p>
                  </a:txBody>
                  <a:tcPr marL="18000" marR="18000" marT="17997" marB="1799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ts val="2000"/>
                        </a:lnSpc>
                        <a:spcBef>
                          <a:spcPct val="0"/>
                        </a:spcBef>
                        <a:spcAft>
                          <a:spcPct val="0"/>
                        </a:spcAft>
                        <a:buClrTx/>
                        <a:buSzTx/>
                        <a:buFontTx/>
                        <a:buNone/>
                        <a:tabLst/>
                      </a:pPr>
                      <a:r>
                        <a:rPr lang="en-GB" sz="2200" kern="1200" dirty="0" smtClean="0">
                          <a:solidFill>
                            <a:schemeClr val="tx1"/>
                          </a:solidFill>
                          <a:latin typeface="+mn-lt"/>
                          <a:ea typeface="+mn-ea"/>
                          <a:cs typeface="+mn-cs"/>
                        </a:rPr>
                        <a:t>Calls to be arranged on 10-days notice as required</a:t>
                      </a:r>
                    </a:p>
                  </a:txBody>
                  <a:tcPr marL="18000" marR="18000" marT="17997" marB="179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ts val="2000"/>
                        </a:lnSpc>
                        <a:spcBef>
                          <a:spcPct val="0"/>
                        </a:spcBef>
                        <a:spcAft>
                          <a:spcPct val="0"/>
                        </a:spcAft>
                        <a:buClrTx/>
                        <a:buSzTx/>
                        <a:buFontTx/>
                        <a:buNone/>
                        <a:tabLst/>
                      </a:pPr>
                      <a:endParaRPr lang="en-US" sz="2200" kern="1200" dirty="0" smtClean="0">
                        <a:solidFill>
                          <a:schemeClr val="tx1"/>
                        </a:solidFill>
                        <a:latin typeface="+mn-lt"/>
                        <a:ea typeface="+mn-ea"/>
                        <a:cs typeface="+mn-cs"/>
                      </a:endParaRPr>
                    </a:p>
                  </a:txBody>
                  <a:tcPr marL="18000" marR="18000" marT="17997" marB="179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ts val="2000"/>
                        </a:lnSpc>
                        <a:spcBef>
                          <a:spcPct val="0"/>
                        </a:spcBef>
                        <a:spcAft>
                          <a:spcPct val="0"/>
                        </a:spcAft>
                        <a:buClrTx/>
                        <a:buSzTx/>
                        <a:buFontTx/>
                        <a:buNone/>
                        <a:tabLst/>
                      </a:pPr>
                      <a:endParaRPr lang="en-US" sz="2200" kern="1200" dirty="0" smtClean="0">
                        <a:solidFill>
                          <a:schemeClr val="tx1"/>
                        </a:solidFill>
                        <a:latin typeface="+mn-lt"/>
                        <a:ea typeface="+mn-ea"/>
                        <a:cs typeface="+mn-cs"/>
                      </a:endParaRPr>
                    </a:p>
                  </a:txBody>
                  <a:tcPr marL="18000" marR="18000" marT="17997" marB="179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635">
                <a:tc>
                  <a:txBody>
                    <a:bodyPr/>
                    <a:lstStyle/>
                    <a:p>
                      <a:pPr fontAlgn="base" hangingPunct="0">
                        <a:lnSpc>
                          <a:spcPts val="2000"/>
                        </a:lnSpc>
                        <a:spcAft>
                          <a:spcPts val="0"/>
                        </a:spcAft>
                      </a:pPr>
                      <a:r>
                        <a:rPr lang="en-GB" sz="2200" dirty="0"/>
                        <a:t>CMMW SG</a:t>
                      </a:r>
                    </a:p>
                  </a:txBody>
                  <a:tcPr marL="17780" marR="17780" marT="17780" marB="1778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fontAlgn="base" hangingPunct="0">
                        <a:lnSpc>
                          <a:spcPts val="2000"/>
                        </a:lnSpc>
                        <a:spcAft>
                          <a:spcPts val="0"/>
                        </a:spcAft>
                      </a:pPr>
                      <a:r>
                        <a:rPr lang="en-GB" sz="2200"/>
                        <a:t>Aug 23, 30</a:t>
                      </a: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ase" hangingPunct="0">
                        <a:lnSpc>
                          <a:spcPts val="2000"/>
                        </a:lnSpc>
                        <a:spcAft>
                          <a:spcPts val="0"/>
                        </a:spcAft>
                      </a:pPr>
                      <a:r>
                        <a:rPr lang="en-GB" sz="2200" dirty="0"/>
                        <a:t>19:00 ET</a:t>
                      </a: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ase" hangingPunct="0">
                        <a:lnSpc>
                          <a:spcPts val="2000"/>
                        </a:lnSpc>
                        <a:spcAft>
                          <a:spcPts val="0"/>
                        </a:spcAft>
                      </a:pPr>
                      <a:r>
                        <a:rPr lang="en-GB" sz="2200" dirty="0"/>
                        <a:t>1 Hour</a:t>
                      </a:r>
                    </a:p>
                  </a:txBody>
                  <a:tcPr marL="17780" marR="17780" marT="17780" marB="1778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4649006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t>WG OM</a:t>
            </a:r>
            <a:endParaRPr lang="en-GB"/>
          </a:p>
        </p:txBody>
      </p:sp>
      <p:sp>
        <p:nvSpPr>
          <p:cNvPr id="4" name="Footer Placeholder 3"/>
          <p:cNvSpPr>
            <a:spLocks noGrp="1"/>
          </p:cNvSpPr>
          <p:nvPr>
            <p:ph type="ftr" sz="quarter" idx="10"/>
          </p:nvPr>
        </p:nvSpPr>
        <p:spPr/>
        <p:txBody>
          <a:bodyPr/>
          <a:lstStyle/>
          <a:p>
            <a:pPr>
              <a:defRPr/>
            </a:pPr>
            <a:r>
              <a:rPr lang="en-US" smtClean="0"/>
              <a:t>Adrian Stephens, Intel Corporation</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15</a:t>
            </a:fld>
            <a:endParaRPr lang="en-US"/>
          </a:p>
        </p:txBody>
      </p:sp>
    </p:spTree>
    <p:extLst>
      <p:ext uri="{BB962C8B-B14F-4D97-AF65-F5344CB8AC3E}">
        <p14:creationId xmlns:p14="http://schemas.microsoft.com/office/powerpoint/2010/main" val="34195507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Motion</a:t>
            </a:r>
            <a:endParaRPr lang="en-US"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1AA584-A631-41C6-AA28-A674FF16BF74}" type="slidenum">
              <a:rPr lang="en-US" smtClean="0"/>
              <a:pPr>
                <a:defRPr/>
              </a:pPr>
              <a:t>16</a:t>
            </a:fld>
            <a:endParaRPr lang="en-US"/>
          </a:p>
        </p:txBody>
      </p:sp>
      <p:sp>
        <p:nvSpPr>
          <p:cNvPr id="7" name="Text Placeholder 6"/>
          <p:cNvSpPr>
            <a:spLocks noGrp="1"/>
          </p:cNvSpPr>
          <p:nvPr>
            <p:ph type="body" idx="4294967295"/>
          </p:nvPr>
        </p:nvSpPr>
        <p:spPr/>
        <p:txBody>
          <a:bodyPr/>
          <a:lstStyle/>
          <a:p>
            <a:r>
              <a:rPr lang="en-US" dirty="0" smtClean="0"/>
              <a:t>Approve 11-09/2r12 as the 802.11 Operations Manual</a:t>
            </a:r>
          </a:p>
          <a:p>
            <a:endParaRPr lang="en-US" baseline="0" dirty="0"/>
          </a:p>
          <a:p>
            <a:endParaRPr lang="en-US" dirty="0" smtClean="0"/>
          </a:p>
          <a:p>
            <a:r>
              <a:rPr lang="en-US" baseline="0" dirty="0" smtClean="0"/>
              <a:t>Moved:</a:t>
            </a:r>
            <a:r>
              <a:rPr lang="en-US" dirty="0" smtClean="0"/>
              <a:t> Jon </a:t>
            </a:r>
            <a:r>
              <a:rPr lang="en-US" dirty="0" err="1" smtClean="0"/>
              <a:t>Rosdahl</a:t>
            </a:r>
            <a:endParaRPr lang="en-US" dirty="0" smtClean="0"/>
          </a:p>
          <a:p>
            <a:r>
              <a:rPr lang="en-US" baseline="0" dirty="0" smtClean="0"/>
              <a:t>Seconded:</a:t>
            </a:r>
            <a:r>
              <a:rPr lang="en-US" dirty="0" smtClean="0"/>
              <a:t> Adrian Stephens</a:t>
            </a:r>
          </a:p>
          <a:p>
            <a:endParaRPr lang="en-US" baseline="0" dirty="0"/>
          </a:p>
          <a:p>
            <a:r>
              <a:rPr lang="en-US" baseline="0" dirty="0" smtClean="0"/>
              <a:t> </a:t>
            </a:r>
            <a:r>
              <a:rPr lang="en-US" baseline="0" dirty="0" smtClean="0"/>
              <a:t>Result: 66,0,0 passes</a:t>
            </a:r>
            <a:endParaRPr lang="en-US" dirty="0"/>
          </a:p>
        </p:txBody>
      </p:sp>
    </p:spTree>
    <p:extLst>
      <p:ext uri="{BB962C8B-B14F-4D97-AF65-F5344CB8AC3E}">
        <p14:creationId xmlns:p14="http://schemas.microsoft.com/office/powerpoint/2010/main" val="27690941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t>Publicity</a:t>
            </a:r>
            <a:endParaRPr lang="en-GB"/>
          </a:p>
        </p:txBody>
      </p:sp>
      <p:sp>
        <p:nvSpPr>
          <p:cNvPr id="4" name="Footer Placeholder 3"/>
          <p:cNvSpPr>
            <a:spLocks noGrp="1"/>
          </p:cNvSpPr>
          <p:nvPr>
            <p:ph type="ftr" sz="quarter" idx="10"/>
          </p:nvPr>
        </p:nvSpPr>
        <p:spPr/>
        <p:txBody>
          <a:bodyPr/>
          <a:lstStyle/>
          <a:p>
            <a:pPr>
              <a:defRPr/>
            </a:pPr>
            <a:r>
              <a:rPr lang="en-US" smtClean="0"/>
              <a:t>Adrian Stephens, Intel Corporation</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17</a:t>
            </a:fld>
            <a:endParaRPr lang="en-US"/>
          </a:p>
        </p:txBody>
      </p:sp>
    </p:spTree>
    <p:extLst>
      <p:ext uri="{BB962C8B-B14F-4D97-AF65-F5344CB8AC3E}">
        <p14:creationId xmlns:p14="http://schemas.microsoft.com/office/powerpoint/2010/main" val="41514216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Motion</a:t>
            </a:r>
            <a:endParaRPr lang="en-US"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1AA584-A631-41C6-AA28-A674FF16BF74}" type="slidenum">
              <a:rPr lang="en-US" smtClean="0"/>
              <a:pPr>
                <a:defRPr/>
              </a:pPr>
              <a:t>18</a:t>
            </a:fld>
            <a:endParaRPr lang="en-US"/>
          </a:p>
        </p:txBody>
      </p:sp>
      <p:sp>
        <p:nvSpPr>
          <p:cNvPr id="7" name="Text Placeholder 6"/>
          <p:cNvSpPr>
            <a:spLocks noGrp="1"/>
          </p:cNvSpPr>
          <p:nvPr>
            <p:ph type="body" idx="4294967295"/>
          </p:nvPr>
        </p:nvSpPr>
        <p:spPr/>
        <p:txBody>
          <a:bodyPr/>
          <a:lstStyle/>
          <a:p>
            <a:r>
              <a:rPr lang="en-US" dirty="0" smtClean="0"/>
              <a:t>Approve the press release in document 11-12/919r0 related to the publication of 802.11ae and 802.11aa.</a:t>
            </a:r>
          </a:p>
          <a:p>
            <a:endParaRPr lang="en-US" dirty="0"/>
          </a:p>
          <a:p>
            <a:r>
              <a:rPr lang="en-US" dirty="0" smtClean="0"/>
              <a:t>Moved:  Stephen McCann</a:t>
            </a:r>
          </a:p>
          <a:p>
            <a:r>
              <a:rPr lang="en-US" dirty="0" smtClean="0"/>
              <a:t>Seconded: Mike </a:t>
            </a:r>
            <a:r>
              <a:rPr lang="en-US" dirty="0" err="1" smtClean="0"/>
              <a:t>Montemurro</a:t>
            </a:r>
            <a:endParaRPr lang="en-US" dirty="0" smtClean="0"/>
          </a:p>
          <a:p>
            <a:endParaRPr lang="en-US" dirty="0"/>
          </a:p>
          <a:p>
            <a:r>
              <a:rPr lang="en-US" dirty="0" smtClean="0"/>
              <a:t>Result</a:t>
            </a:r>
            <a:r>
              <a:rPr lang="en-US" dirty="0" smtClean="0"/>
              <a:t>: unanimous consent</a:t>
            </a:r>
            <a:endParaRPr lang="en-US" dirty="0"/>
          </a:p>
        </p:txBody>
      </p:sp>
    </p:spTree>
    <p:extLst>
      <p:ext uri="{BB962C8B-B14F-4D97-AF65-F5344CB8AC3E}">
        <p14:creationId xmlns:p14="http://schemas.microsoft.com/office/powerpoint/2010/main" val="42702037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t>ANA request</a:t>
            </a:r>
            <a:endParaRPr lang="en-GB"/>
          </a:p>
        </p:txBody>
      </p:sp>
      <p:sp>
        <p:nvSpPr>
          <p:cNvPr id="4" name="Footer Placeholder 3"/>
          <p:cNvSpPr>
            <a:spLocks noGrp="1"/>
          </p:cNvSpPr>
          <p:nvPr>
            <p:ph type="ftr" sz="quarter" idx="10"/>
          </p:nvPr>
        </p:nvSpPr>
        <p:spPr/>
        <p:txBody>
          <a:bodyPr/>
          <a:lstStyle/>
          <a:p>
            <a:pPr>
              <a:defRPr/>
            </a:pPr>
            <a:r>
              <a:rPr lang="en-US" smtClean="0"/>
              <a:t>Adrian Stephens, Intel Corporation</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19</a:t>
            </a:fld>
            <a:endParaRPr lang="en-US"/>
          </a:p>
        </p:txBody>
      </p:sp>
    </p:spTree>
    <p:extLst>
      <p:ext uri="{BB962C8B-B14F-4D97-AF65-F5344CB8AC3E}">
        <p14:creationId xmlns:p14="http://schemas.microsoft.com/office/powerpoint/2010/main" val="980610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409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Adrian Stephens, Intel Corporation</a:t>
            </a:r>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53349FF6-67AE-4871-A670-E3D21006EF30}" type="slidenum">
              <a:rPr lang="en-US" sz="1200" b="0" smtClean="0"/>
              <a:pPr/>
              <a:t>2</a:t>
            </a:fld>
            <a:endParaRPr lang="en-US" sz="1200" b="0" smtClean="0"/>
          </a:p>
        </p:txBody>
      </p:sp>
      <p:sp>
        <p:nvSpPr>
          <p:cNvPr id="4101" name="Rectangle 2"/>
          <p:cNvSpPr>
            <a:spLocks noGrp="1" noChangeArrowheads="1"/>
          </p:cNvSpPr>
          <p:nvPr>
            <p:ph type="title"/>
          </p:nvPr>
        </p:nvSpPr>
        <p:spPr/>
        <p:txBody>
          <a:bodyPr/>
          <a:lstStyle/>
          <a:p>
            <a:r>
              <a:rPr lang="en-US" dirty="0" smtClean="0"/>
              <a:t>Abstract</a:t>
            </a:r>
          </a:p>
        </p:txBody>
      </p:sp>
      <p:sp>
        <p:nvSpPr>
          <p:cNvPr id="4102" name="Rectangle 3"/>
          <p:cNvSpPr>
            <a:spLocks noGrp="1" noChangeArrowheads="1"/>
          </p:cNvSpPr>
          <p:nvPr>
            <p:ph type="body" idx="1"/>
          </p:nvPr>
        </p:nvSpPr>
        <p:spPr/>
        <p:txBody>
          <a:bodyPr/>
          <a:lstStyle/>
          <a:p>
            <a:r>
              <a:rPr lang="en-US" b="0" dirty="0" smtClean="0"/>
              <a:t>This document is a composite of all 802.11 sub-group motions that may be brought at the July 2012 midweek and closing plenaries.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1"/>
          <p:cNvSpPr>
            <a:spLocks noGrp="1"/>
          </p:cNvSpPr>
          <p:nvPr>
            <p:ph type="dt" sz="quarter" idx="10"/>
          </p:nvPr>
        </p:nvSpPr>
        <p:spPr>
          <a:noFill/>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July 2012</a:t>
            </a:r>
          </a:p>
        </p:txBody>
      </p:sp>
      <p:sp>
        <p:nvSpPr>
          <p:cNvPr id="14339" name="Footer Placeholder 2"/>
          <p:cNvSpPr>
            <a:spLocks noGrp="1"/>
          </p:cNvSpPr>
          <p:nvPr>
            <p:ph type="ftr" sz="quarter" idx="11"/>
          </p:nvPr>
        </p:nvSpPr>
        <p:spPr>
          <a:xfrm>
            <a:off x="6367463" y="6475413"/>
            <a:ext cx="2176462" cy="184150"/>
          </a:xfrm>
          <a:noFill/>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Dorothy Stanley (Aruba Networks)</a:t>
            </a:r>
          </a:p>
        </p:txBody>
      </p:sp>
      <p:sp>
        <p:nvSpPr>
          <p:cNvPr id="14340" name="Slide Number Placeholder 3"/>
          <p:cNvSpPr>
            <a:spLocks noGrp="1"/>
          </p:cNvSpPr>
          <p:nvPr>
            <p:ph type="sldNum" sz="quarter" idx="12"/>
          </p:nvPr>
        </p:nvSpPr>
        <p:spPr>
          <a:noFill/>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8AD2F7F1-5895-4794-8115-D8BCCA351602}" type="slidenum">
              <a:rPr lang="en-US" sz="1200" b="0" smtClean="0"/>
              <a:pPr/>
              <a:t>20</a:t>
            </a:fld>
            <a:endParaRPr lang="en-US" sz="1200" b="0" smtClean="0"/>
          </a:p>
        </p:txBody>
      </p:sp>
      <p:sp>
        <p:nvSpPr>
          <p:cNvPr id="14341" name="Slide Number Placeholder 5"/>
          <p:cNvSpPr txBox="1">
            <a:spLocks noGrp="1"/>
          </p:cNvSpPr>
          <p:nvPr/>
        </p:nvSpPr>
        <p:spPr bwMode="auto">
          <a:xfrm>
            <a:off x="1803400" y="6477000"/>
            <a:ext cx="4286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ctr"/>
            <a:r>
              <a:rPr lang="en-US" sz="1200" b="0"/>
              <a:t>Slide </a:t>
            </a:r>
            <a:fld id="{8E5B36E5-EFD0-4DE4-ACAE-1AA553376A21}" type="slidenum">
              <a:rPr lang="en-US" sz="1200" b="0"/>
              <a:pPr algn="ctr"/>
              <a:t>20</a:t>
            </a:fld>
            <a:endParaRPr lang="en-US" sz="1200" b="0"/>
          </a:p>
        </p:txBody>
      </p:sp>
      <p:sp>
        <p:nvSpPr>
          <p:cNvPr id="14342" name="Rectangle 2"/>
          <p:cNvSpPr>
            <a:spLocks noGrp="1" noChangeArrowheads="1"/>
          </p:cNvSpPr>
          <p:nvPr>
            <p:ph type="title" idx="4294967295"/>
          </p:nvPr>
        </p:nvSpPr>
        <p:spPr/>
        <p:txBody>
          <a:bodyPr/>
          <a:lstStyle/>
          <a:p>
            <a:r>
              <a:rPr lang="en-GB" smtClean="0"/>
              <a:t>Motion</a:t>
            </a:r>
            <a:endParaRPr lang="en-US" smtClean="0"/>
          </a:p>
        </p:txBody>
      </p:sp>
      <p:sp>
        <p:nvSpPr>
          <p:cNvPr id="14343" name="Rectangle 3"/>
          <p:cNvSpPr>
            <a:spLocks noGrp="1" noChangeArrowheads="1"/>
          </p:cNvSpPr>
          <p:nvPr>
            <p:ph type="body" idx="4294967295"/>
          </p:nvPr>
        </p:nvSpPr>
        <p:spPr>
          <a:xfrm>
            <a:off x="381000" y="1524000"/>
            <a:ext cx="8077200" cy="4495800"/>
          </a:xfrm>
        </p:spPr>
        <p:txBody>
          <a:bodyPr/>
          <a:lstStyle/>
          <a:p>
            <a:pPr marL="514350" indent="-457200"/>
            <a:r>
              <a:rPr lang="en-GB" b="0" dirty="0" smtClean="0"/>
              <a:t>Motivation: Enable use of WNM-Notification Request frame by WFA</a:t>
            </a:r>
          </a:p>
          <a:p>
            <a:pPr marL="514350" indent="-457200"/>
            <a:endParaRPr lang="en-GB" dirty="0" smtClean="0"/>
          </a:p>
          <a:p>
            <a:pPr marL="514350" indent="-457200"/>
            <a:r>
              <a:rPr lang="en-GB" dirty="0" smtClean="0"/>
              <a:t>Move to </a:t>
            </a:r>
          </a:p>
          <a:p>
            <a:pPr marL="914400" lvl="1" indent="-457200"/>
            <a:r>
              <a:rPr lang="en-GB" dirty="0" smtClean="0"/>
              <a:t>Request the ANA to place IEEE </a:t>
            </a:r>
            <a:r>
              <a:rPr lang="en-GB" dirty="0" err="1" smtClean="0"/>
              <a:t>Std</a:t>
            </a:r>
            <a:r>
              <a:rPr lang="en-GB" dirty="0" smtClean="0"/>
              <a:t> 802.11™-2012 Table 8-256 “</a:t>
            </a:r>
            <a:r>
              <a:rPr lang="en-US" dirty="0" smtClean="0"/>
              <a:t>WNM-Notification type” </a:t>
            </a:r>
            <a:r>
              <a:rPr lang="en-GB" dirty="0" smtClean="0"/>
              <a:t>under ANA control [reference section 8.5.14.28 “</a:t>
            </a:r>
            <a:r>
              <a:rPr lang="en-US" dirty="0" smtClean="0"/>
              <a:t>WNM-Notification Request frame format</a:t>
            </a:r>
            <a:r>
              <a:rPr lang="en-US" b="1" dirty="0" smtClean="0"/>
              <a:t>”</a:t>
            </a:r>
            <a:r>
              <a:rPr lang="en-GB" dirty="0" smtClean="0"/>
              <a:t>] and </a:t>
            </a:r>
          </a:p>
          <a:p>
            <a:pPr marL="914400" lvl="1" indent="-457200"/>
            <a:r>
              <a:rPr lang="en-GB" dirty="0" smtClean="0"/>
              <a:t>Request allocation of a value,  annotated as “(Reserved for use by WFA)”. Note: indication in the standard will be “Reserved”.</a:t>
            </a:r>
          </a:p>
          <a:p>
            <a:pPr marL="514350" indent="-457200"/>
            <a:r>
              <a:rPr lang="en-GB" dirty="0" smtClean="0"/>
              <a:t>Moved: Dorothy Stanley</a:t>
            </a:r>
          </a:p>
          <a:p>
            <a:pPr marL="514350" indent="-457200"/>
            <a:r>
              <a:rPr lang="en-GB" dirty="0" smtClean="0"/>
              <a:t>Seconded: Michael </a:t>
            </a:r>
            <a:r>
              <a:rPr lang="en-GB" dirty="0" err="1" smtClean="0"/>
              <a:t>Montemurro</a:t>
            </a:r>
            <a:endParaRPr lang="en-GB" dirty="0" smtClean="0"/>
          </a:p>
          <a:p>
            <a:pPr marL="514350" indent="-457200"/>
            <a:r>
              <a:rPr lang="en-GB" dirty="0" smtClean="0"/>
              <a:t>Result</a:t>
            </a:r>
            <a:r>
              <a:rPr lang="en-GB" dirty="0" smtClean="0"/>
              <a:t>: unanimous consent</a:t>
            </a:r>
            <a:endParaRPr lang="en-GB" dirty="0" smtClean="0"/>
          </a:p>
        </p:txBody>
      </p:sp>
    </p:spTree>
    <p:extLst>
      <p:ext uri="{BB962C8B-B14F-4D97-AF65-F5344CB8AC3E}">
        <p14:creationId xmlns:p14="http://schemas.microsoft.com/office/powerpoint/2010/main" val="8946566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t>TGac</a:t>
            </a:r>
            <a:endParaRPr lang="en-GB"/>
          </a:p>
        </p:txBody>
      </p:sp>
      <p:sp>
        <p:nvSpPr>
          <p:cNvPr id="4" name="Footer Placeholder 3"/>
          <p:cNvSpPr>
            <a:spLocks noGrp="1"/>
          </p:cNvSpPr>
          <p:nvPr>
            <p:ph type="ftr" sz="quarter" idx="10"/>
          </p:nvPr>
        </p:nvSpPr>
        <p:spPr/>
        <p:txBody>
          <a:bodyPr/>
          <a:lstStyle/>
          <a:p>
            <a:pPr>
              <a:defRPr/>
            </a:pPr>
            <a:r>
              <a:rPr lang="en-US" smtClean="0"/>
              <a:t>Adrian Stephens, Intel Corporation</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21</a:t>
            </a:fld>
            <a:endParaRPr lang="en-US"/>
          </a:p>
        </p:txBody>
      </p:sp>
    </p:spTree>
    <p:extLst>
      <p:ext uri="{BB962C8B-B14F-4D97-AF65-F5344CB8AC3E}">
        <p14:creationId xmlns:p14="http://schemas.microsoft.com/office/powerpoint/2010/main" val="38535266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July 2012</a:t>
            </a:r>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Osama Aboul-Magd (Huawei Technologies)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A7DBF908-6E3D-48CA-9DF0-C853A844B4B1}" type="slidenum">
              <a:rPr lang="en-US" smtClean="0"/>
              <a:pPr/>
              <a:t>22</a:t>
            </a:fld>
            <a:endParaRPr lang="en-US" smtClean="0"/>
          </a:p>
        </p:txBody>
      </p:sp>
      <p:sp>
        <p:nvSpPr>
          <p:cNvPr id="6149" name="Rectangle 2"/>
          <p:cNvSpPr>
            <a:spLocks noGrp="1" noChangeArrowheads="1"/>
          </p:cNvSpPr>
          <p:nvPr>
            <p:ph type="title"/>
          </p:nvPr>
        </p:nvSpPr>
        <p:spPr>
          <a:xfrm>
            <a:off x="685800" y="685800"/>
            <a:ext cx="7772400" cy="685800"/>
          </a:xfrm>
        </p:spPr>
        <p:txBody>
          <a:bodyPr/>
          <a:lstStyle/>
          <a:p>
            <a:r>
              <a:rPr lang="en-US" dirty="0" err="1" smtClean="0"/>
              <a:t>TGac</a:t>
            </a:r>
            <a:r>
              <a:rPr lang="en-US" dirty="0" smtClean="0"/>
              <a:t> PAR Extension Motion</a:t>
            </a:r>
          </a:p>
        </p:txBody>
      </p:sp>
      <p:sp>
        <p:nvSpPr>
          <p:cNvPr id="6150" name="Rectangle 3"/>
          <p:cNvSpPr>
            <a:spLocks noGrp="1" noChangeArrowheads="1"/>
          </p:cNvSpPr>
          <p:nvPr>
            <p:ph type="body" idx="1"/>
          </p:nvPr>
        </p:nvSpPr>
        <p:spPr>
          <a:xfrm>
            <a:off x="533400" y="1447800"/>
            <a:ext cx="8229600" cy="5029200"/>
          </a:xfrm>
        </p:spPr>
        <p:txBody>
          <a:bodyPr/>
          <a:lstStyle/>
          <a:p>
            <a:r>
              <a:rPr lang="en-GB" dirty="0" smtClean="0"/>
              <a:t>Believing that the PAR contained in the document referenced below meets IEEE-SA guidelines,</a:t>
            </a:r>
            <a:endParaRPr lang="en-CA" dirty="0" smtClean="0"/>
          </a:p>
          <a:p>
            <a:r>
              <a:rPr lang="en-GB" dirty="0" smtClean="0"/>
              <a:t>Request that the PAR contained in 11-12/0940r0 be posted to the IEEE 802 Executive Committee (EC) agenda for EC approval to submit to </a:t>
            </a:r>
            <a:r>
              <a:rPr lang="en-GB" dirty="0" err="1" smtClean="0"/>
              <a:t>NesCom</a:t>
            </a:r>
            <a:r>
              <a:rPr lang="en-GB" dirty="0" smtClean="0"/>
              <a:t>.</a:t>
            </a:r>
            <a:endParaRPr lang="en-CA" dirty="0" smtClean="0"/>
          </a:p>
          <a:p>
            <a:endParaRPr lang="en-GB" dirty="0"/>
          </a:p>
          <a:p>
            <a:r>
              <a:rPr lang="en-GB" dirty="0" smtClean="0"/>
              <a:t>Moved: Osama </a:t>
            </a:r>
            <a:r>
              <a:rPr lang="en-GB" dirty="0" err="1" smtClean="0"/>
              <a:t>Aboul-Magd</a:t>
            </a:r>
            <a:r>
              <a:rPr lang="en-GB" dirty="0" smtClean="0"/>
              <a:t> </a:t>
            </a:r>
          </a:p>
          <a:p>
            <a:r>
              <a:rPr lang="en-GB" dirty="0" smtClean="0"/>
              <a:t>Seconded: Stephen McCann </a:t>
            </a:r>
            <a:endParaRPr lang="en-GB" dirty="0" smtClean="0"/>
          </a:p>
          <a:p>
            <a:r>
              <a:rPr lang="en-GB" dirty="0" smtClean="0"/>
              <a:t>Result:  76,0,0</a:t>
            </a:r>
            <a:endParaRPr lang="en-GB" dirty="0" smtClean="0"/>
          </a:p>
          <a:p>
            <a:endParaRPr lang="en-GB" dirty="0"/>
          </a:p>
          <a:p>
            <a:r>
              <a:rPr lang="en-GB" dirty="0" err="1" smtClean="0"/>
              <a:t>TGac</a:t>
            </a:r>
            <a:r>
              <a:rPr lang="en-GB" dirty="0" smtClean="0"/>
              <a:t> vote (on earlier version of this information): </a:t>
            </a:r>
            <a:endParaRPr lang="en-CA" dirty="0" smtClean="0"/>
          </a:p>
          <a:p>
            <a:pPr lvl="1"/>
            <a:r>
              <a:rPr lang="en-GB" dirty="0" smtClean="0"/>
              <a:t>Moved: </a:t>
            </a:r>
            <a:r>
              <a:rPr lang="en-GB" dirty="0" err="1" smtClean="0"/>
              <a:t>Eldad</a:t>
            </a:r>
            <a:r>
              <a:rPr lang="en-GB" dirty="0" smtClean="0"/>
              <a:t> </a:t>
            </a:r>
            <a:r>
              <a:rPr lang="en-GB" dirty="0" err="1" smtClean="0"/>
              <a:t>Perahia</a:t>
            </a:r>
            <a:r>
              <a:rPr lang="en-GB" dirty="0" smtClean="0"/>
              <a:t>,  Seconded: Youhan Kim, Result: 19-0-0</a:t>
            </a:r>
          </a:p>
          <a:p>
            <a:pPr lvl="1"/>
            <a:endParaRPr lang="en-CA" dirty="0" smtClean="0"/>
          </a:p>
          <a:p>
            <a:pPr>
              <a:lnSpc>
                <a:spcPct val="90000"/>
              </a:lnSpc>
            </a:pPr>
            <a:endParaRPr lang="en-US" dirty="0" smtClean="0"/>
          </a:p>
          <a:p>
            <a:pPr lvl="1">
              <a:lnSpc>
                <a:spcPct val="90000"/>
              </a:lnSpc>
            </a:pPr>
            <a:endParaRPr lang="en-US" sz="2400" dirty="0" smtClean="0"/>
          </a:p>
        </p:txBody>
      </p:sp>
    </p:spTree>
    <p:extLst>
      <p:ext uri="{BB962C8B-B14F-4D97-AF65-F5344CB8AC3E}">
        <p14:creationId xmlns:p14="http://schemas.microsoft.com/office/powerpoint/2010/main" val="23922487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July 2012</a:t>
            </a:r>
          </a:p>
        </p:txBody>
      </p:sp>
      <p:sp>
        <p:nvSpPr>
          <p:cNvPr id="717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Osama Aboul-Magd (Huawei Technologies)</a:t>
            </a:r>
          </a:p>
        </p:txBody>
      </p:sp>
      <p:sp>
        <p:nvSpPr>
          <p:cNvPr id="717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ADD22DC8-CE85-44E6-9A62-5900A7D06A69}" type="slidenum">
              <a:rPr lang="en-US" smtClean="0"/>
              <a:pPr/>
              <a:t>23</a:t>
            </a:fld>
            <a:endParaRPr lang="en-US" smtClean="0"/>
          </a:p>
        </p:txBody>
      </p:sp>
      <p:sp>
        <p:nvSpPr>
          <p:cNvPr id="7173" name="Rectangle 2"/>
          <p:cNvSpPr>
            <a:spLocks noGrp="1" noChangeArrowheads="1"/>
          </p:cNvSpPr>
          <p:nvPr>
            <p:ph type="title"/>
          </p:nvPr>
        </p:nvSpPr>
        <p:spPr/>
        <p:txBody>
          <a:bodyPr/>
          <a:lstStyle/>
          <a:p>
            <a:r>
              <a:rPr lang="en-US" smtClean="0"/>
              <a:t>TGac November Ad Hoc Meeting</a:t>
            </a:r>
          </a:p>
        </p:txBody>
      </p:sp>
      <p:sp>
        <p:nvSpPr>
          <p:cNvPr id="7174" name="Rectangle 3"/>
          <p:cNvSpPr>
            <a:spLocks noGrp="1" noChangeArrowheads="1"/>
          </p:cNvSpPr>
          <p:nvPr>
            <p:ph type="body" idx="1"/>
          </p:nvPr>
        </p:nvSpPr>
        <p:spPr>
          <a:xfrm>
            <a:off x="685800" y="1828800"/>
            <a:ext cx="7772400" cy="4114800"/>
          </a:xfrm>
        </p:spPr>
        <p:txBody>
          <a:bodyPr/>
          <a:lstStyle/>
          <a:p>
            <a:r>
              <a:rPr lang="en-GB" sz="2800" dirty="0" smtClean="0"/>
              <a:t>Authorize </a:t>
            </a:r>
            <a:r>
              <a:rPr lang="en-GB" sz="2800" dirty="0" err="1" smtClean="0"/>
              <a:t>TGac</a:t>
            </a:r>
            <a:r>
              <a:rPr lang="en-GB" sz="2800" dirty="0" smtClean="0"/>
              <a:t> to hold an ad-hoc meeting on November 8-9 in the Bay Area, for the purpose of working on comment resolution.</a:t>
            </a:r>
            <a:endParaRPr lang="en-CA" sz="2800" dirty="0" smtClean="0"/>
          </a:p>
          <a:p>
            <a:r>
              <a:rPr lang="en-GB" sz="2800" dirty="0" smtClean="0"/>
              <a:t> </a:t>
            </a:r>
            <a:endParaRPr lang="en-CA" sz="2800" dirty="0" smtClean="0"/>
          </a:p>
          <a:p>
            <a:r>
              <a:rPr lang="en-GB" sz="2800" dirty="0" smtClean="0"/>
              <a:t>Moved by Osama </a:t>
            </a:r>
            <a:r>
              <a:rPr lang="en-GB" sz="2800" dirty="0" err="1" smtClean="0"/>
              <a:t>Aboul-Magd</a:t>
            </a:r>
            <a:r>
              <a:rPr lang="en-GB" sz="2800" dirty="0" smtClean="0"/>
              <a:t> on behalf of </a:t>
            </a:r>
            <a:r>
              <a:rPr lang="en-GB" sz="2800" dirty="0" err="1" smtClean="0"/>
              <a:t>TGac</a:t>
            </a:r>
            <a:endParaRPr lang="en-GB" sz="2800" dirty="0" smtClean="0"/>
          </a:p>
          <a:p>
            <a:r>
              <a:rPr lang="en-GB" sz="2800" dirty="0" smtClean="0"/>
              <a:t>Result</a:t>
            </a:r>
            <a:r>
              <a:rPr lang="en-GB" sz="2800" dirty="0" smtClean="0"/>
              <a:t>: unanimous consent</a:t>
            </a:r>
            <a:endParaRPr lang="en-CA" sz="2800" dirty="0" smtClean="0"/>
          </a:p>
          <a:p>
            <a:r>
              <a:rPr lang="en-GB" sz="2800" dirty="0" err="1" smtClean="0"/>
              <a:t>TGac</a:t>
            </a:r>
            <a:r>
              <a:rPr lang="en-GB" sz="2800" dirty="0" smtClean="0"/>
              <a:t> vote: </a:t>
            </a:r>
            <a:endParaRPr lang="en-CA" sz="2800" dirty="0" smtClean="0"/>
          </a:p>
          <a:p>
            <a:pPr lvl="1"/>
            <a:r>
              <a:rPr lang="en-GB" dirty="0" smtClean="0"/>
              <a:t>Moved: </a:t>
            </a:r>
            <a:r>
              <a:rPr lang="en-GB" dirty="0" err="1" smtClean="0"/>
              <a:t>Eldad</a:t>
            </a:r>
            <a:r>
              <a:rPr lang="en-GB" dirty="0" smtClean="0"/>
              <a:t> </a:t>
            </a:r>
            <a:r>
              <a:rPr lang="en-GB" dirty="0" err="1" smtClean="0"/>
              <a:t>Perahia</a:t>
            </a:r>
            <a:r>
              <a:rPr lang="en-GB" dirty="0" smtClean="0"/>
              <a:t>,  Seconded: Brian Hart, Result: 19-2-3</a:t>
            </a:r>
            <a:endParaRPr lang="en-CA" dirty="0" smtClean="0"/>
          </a:p>
          <a:p>
            <a:endParaRPr lang="en-CA" sz="2800" dirty="0" smtClean="0"/>
          </a:p>
        </p:txBody>
      </p:sp>
    </p:spTree>
    <p:extLst>
      <p:ext uri="{BB962C8B-B14F-4D97-AF65-F5344CB8AC3E}">
        <p14:creationId xmlns:p14="http://schemas.microsoft.com/office/powerpoint/2010/main" val="38538322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t>TGaf</a:t>
            </a:r>
            <a:endParaRPr lang="en-GB"/>
          </a:p>
        </p:txBody>
      </p:sp>
      <p:sp>
        <p:nvSpPr>
          <p:cNvPr id="4" name="Footer Placeholder 3"/>
          <p:cNvSpPr>
            <a:spLocks noGrp="1"/>
          </p:cNvSpPr>
          <p:nvPr>
            <p:ph type="ftr" sz="quarter" idx="10"/>
          </p:nvPr>
        </p:nvSpPr>
        <p:spPr/>
        <p:txBody>
          <a:bodyPr/>
          <a:lstStyle/>
          <a:p>
            <a:pPr>
              <a:defRPr/>
            </a:pPr>
            <a:r>
              <a:rPr lang="en-US" smtClean="0"/>
              <a:t>Adrian Stephens, Intel Corporation</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24</a:t>
            </a:fld>
            <a:endParaRPr lang="en-US"/>
          </a:p>
        </p:txBody>
      </p:sp>
    </p:spTree>
    <p:extLst>
      <p:ext uri="{BB962C8B-B14F-4D97-AF65-F5344CB8AC3E}">
        <p14:creationId xmlns:p14="http://schemas.microsoft.com/office/powerpoint/2010/main" val="22459099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smtClean="0"/>
              <a:t>WG Motion</a:t>
            </a:r>
          </a:p>
        </p:txBody>
      </p:sp>
      <p:sp>
        <p:nvSpPr>
          <p:cNvPr id="3075" name="Content Placeholder 2"/>
          <p:cNvSpPr>
            <a:spLocks noGrp="1"/>
          </p:cNvSpPr>
          <p:nvPr>
            <p:ph idx="1"/>
          </p:nvPr>
        </p:nvSpPr>
        <p:spPr/>
        <p:txBody>
          <a:bodyPr/>
          <a:lstStyle/>
          <a:p>
            <a:r>
              <a:rPr lang="en-US" dirty="0" smtClean="0"/>
              <a:t>Having approved </a:t>
            </a:r>
            <a:r>
              <a:rPr lang="en-US" dirty="0" err="1" smtClean="0"/>
              <a:t>TGaf</a:t>
            </a:r>
            <a:r>
              <a:rPr lang="en-US" dirty="0" smtClean="0"/>
              <a:t> Draft 2.0,</a:t>
            </a:r>
          </a:p>
          <a:p>
            <a:r>
              <a:rPr lang="en-US" dirty="0" smtClean="0"/>
              <a:t>Approve a 30 day Working Group Technical Letter Ballot asking the question “Should </a:t>
            </a:r>
            <a:r>
              <a:rPr lang="en-US" dirty="0" err="1" smtClean="0"/>
              <a:t>TGaf</a:t>
            </a:r>
            <a:r>
              <a:rPr lang="en-US" dirty="0" smtClean="0"/>
              <a:t> D2.0 be forwarded to Sponsor Ballot?”</a:t>
            </a:r>
          </a:p>
          <a:p>
            <a:r>
              <a:rPr lang="en-GB" dirty="0" smtClean="0"/>
              <a:t> </a:t>
            </a:r>
            <a:endParaRPr lang="en-US" dirty="0" smtClean="0"/>
          </a:p>
          <a:p>
            <a:r>
              <a:rPr lang="en-GB" dirty="0" smtClean="0"/>
              <a:t>Moved by Rich Kennedy on behalf of </a:t>
            </a:r>
            <a:r>
              <a:rPr lang="en-GB" dirty="0" err="1" smtClean="0"/>
              <a:t>TGaf</a:t>
            </a:r>
            <a:endParaRPr lang="en-GB" dirty="0" smtClean="0"/>
          </a:p>
          <a:p>
            <a:r>
              <a:rPr lang="en-GB" dirty="0" smtClean="0"/>
              <a:t>Result:  77,0,0 - passes</a:t>
            </a:r>
            <a:endParaRPr lang="en-US" dirty="0" smtClean="0"/>
          </a:p>
          <a:p>
            <a:endParaRPr lang="en-GB" dirty="0" smtClean="0"/>
          </a:p>
          <a:p>
            <a:pPr lvl="1"/>
            <a:r>
              <a:rPr lang="en-GB" dirty="0" err="1" smtClean="0"/>
              <a:t>TGaf</a:t>
            </a:r>
            <a:r>
              <a:rPr lang="en-GB" dirty="0" smtClean="0"/>
              <a:t> vote: 22/0/0</a:t>
            </a:r>
            <a:endParaRPr lang="en-US" dirty="0" smtClean="0"/>
          </a:p>
          <a:p>
            <a:endParaRPr lang="en-US" dirty="0" smtClean="0"/>
          </a:p>
          <a:p>
            <a:endParaRPr lang="en-US" dirty="0" smtClean="0"/>
          </a:p>
        </p:txBody>
      </p:sp>
      <p:sp>
        <p:nvSpPr>
          <p:cNvPr id="4" name="Date Placeholder 3"/>
          <p:cNvSpPr>
            <a:spLocks noGrp="1"/>
          </p:cNvSpPr>
          <p:nvPr>
            <p:ph type="dt" sz="quarter" idx="10"/>
          </p:nvPr>
        </p:nvSpPr>
        <p:spPr/>
        <p:txBody>
          <a:bodyPr/>
          <a:lstStyle/>
          <a:p>
            <a:pPr>
              <a:defRPr/>
            </a:pPr>
            <a:r>
              <a:rPr lang="en-US"/>
              <a:t>July 2012</a:t>
            </a:r>
            <a:endParaRPr lang="en-US" dirty="0"/>
          </a:p>
        </p:txBody>
      </p:sp>
      <p:sp>
        <p:nvSpPr>
          <p:cNvPr id="5" name="Footer Placeholder 4"/>
          <p:cNvSpPr>
            <a:spLocks noGrp="1"/>
          </p:cNvSpPr>
          <p:nvPr>
            <p:ph type="ftr" sz="quarter" idx="11"/>
          </p:nvPr>
        </p:nvSpPr>
        <p:spPr/>
        <p:txBody>
          <a:bodyPr/>
          <a:lstStyle/>
          <a:p>
            <a:pPr>
              <a:defRPr/>
            </a:pPr>
            <a:r>
              <a:rPr lang="en-US" smtClean="0"/>
              <a:t>Rich Kennedy, Research In Motion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3D76EFE-7A72-464E-961F-0DA467DE11E1}" type="slidenum">
              <a:rPr lang="en-US" smtClean="0"/>
              <a:pPr>
                <a:defRPr/>
              </a:pPr>
              <a:t>25</a:t>
            </a:fld>
            <a:endParaRPr lang="en-US"/>
          </a:p>
        </p:txBody>
      </p:sp>
    </p:spTree>
    <p:extLst>
      <p:ext uri="{BB962C8B-B14F-4D97-AF65-F5344CB8AC3E}">
        <p14:creationId xmlns:p14="http://schemas.microsoft.com/office/powerpoint/2010/main" val="30841539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t>CMMW SG</a:t>
            </a:r>
            <a:endParaRPr lang="en-GB"/>
          </a:p>
        </p:txBody>
      </p:sp>
      <p:sp>
        <p:nvSpPr>
          <p:cNvPr id="4" name="Footer Placeholder 3"/>
          <p:cNvSpPr>
            <a:spLocks noGrp="1"/>
          </p:cNvSpPr>
          <p:nvPr>
            <p:ph type="ftr" sz="quarter" idx="10"/>
          </p:nvPr>
        </p:nvSpPr>
        <p:spPr/>
        <p:txBody>
          <a:bodyPr/>
          <a:lstStyle/>
          <a:p>
            <a:pPr>
              <a:defRPr/>
            </a:pPr>
            <a:r>
              <a:rPr lang="en-US" smtClean="0"/>
              <a:t>Adrian Stephens, Intel Corporation</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26</a:t>
            </a:fld>
            <a:endParaRPr lang="en-US"/>
          </a:p>
        </p:txBody>
      </p:sp>
    </p:spTree>
    <p:extLst>
      <p:ext uri="{BB962C8B-B14F-4D97-AF65-F5344CB8AC3E}">
        <p14:creationId xmlns:p14="http://schemas.microsoft.com/office/powerpoint/2010/main" val="450121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dirty="0" smtClean="0"/>
              <a:t>Motion on Task Group Logistics Document</a:t>
            </a:r>
          </a:p>
        </p:txBody>
      </p:sp>
      <p:sp>
        <p:nvSpPr>
          <p:cNvPr id="41987" name="Content Placeholder 2"/>
          <p:cNvSpPr>
            <a:spLocks noGrp="1"/>
          </p:cNvSpPr>
          <p:nvPr>
            <p:ph idx="1"/>
          </p:nvPr>
        </p:nvSpPr>
        <p:spPr/>
        <p:txBody>
          <a:bodyPr/>
          <a:lstStyle/>
          <a:p>
            <a:r>
              <a:rPr lang="en-US" dirty="0" smtClean="0"/>
              <a:t>Move to approve CMMW Task Group logistics contained in document 12/0827r2</a:t>
            </a:r>
          </a:p>
          <a:p>
            <a:endParaRPr lang="en-US" dirty="0" smtClean="0"/>
          </a:p>
          <a:p>
            <a:r>
              <a:rPr lang="en-GB" dirty="0" smtClean="0"/>
              <a:t>Moved by Xiaoming Peng on behalf of CMMW </a:t>
            </a:r>
            <a:r>
              <a:rPr lang="en-GB" dirty="0" smtClean="0"/>
              <a:t>SG</a:t>
            </a:r>
          </a:p>
          <a:p>
            <a:r>
              <a:rPr lang="en-GB" dirty="0" smtClean="0"/>
              <a:t>Seconded: </a:t>
            </a:r>
            <a:r>
              <a:rPr lang="en-GB" dirty="0" err="1" smtClean="0"/>
              <a:t>Eldad</a:t>
            </a:r>
            <a:r>
              <a:rPr lang="en-GB" dirty="0" smtClean="0"/>
              <a:t> </a:t>
            </a:r>
            <a:r>
              <a:rPr lang="en-GB" dirty="0" err="1" smtClean="0"/>
              <a:t>Perahia</a:t>
            </a:r>
            <a:endParaRPr lang="en-GB" dirty="0" smtClean="0"/>
          </a:p>
          <a:p>
            <a:r>
              <a:rPr lang="en-GB" dirty="0" smtClean="0"/>
              <a:t>Result:  77,0,1 - passes</a:t>
            </a:r>
            <a:endParaRPr lang="en-GB" dirty="0" smtClean="0"/>
          </a:p>
          <a:p>
            <a:endParaRPr lang="en-US" dirty="0" smtClean="0"/>
          </a:p>
          <a:p>
            <a:r>
              <a:rPr lang="en-GB" dirty="0" smtClean="0"/>
              <a:t>[CMMW SG vote: </a:t>
            </a:r>
            <a:endParaRPr lang="en-US" dirty="0" smtClean="0"/>
          </a:p>
          <a:p>
            <a:r>
              <a:rPr lang="en-GB" dirty="0" smtClean="0"/>
              <a:t>Moved: </a:t>
            </a:r>
            <a:r>
              <a:rPr lang="en-GB" dirty="0" err="1" smtClean="0"/>
              <a:t>Haiming</a:t>
            </a:r>
            <a:r>
              <a:rPr lang="en-GB" dirty="0" smtClean="0"/>
              <a:t> Wang,  Seconded: Edward Au, Result:10-0-1]</a:t>
            </a:r>
            <a:endParaRPr lang="en-US" dirty="0" smtClean="0"/>
          </a:p>
          <a:p>
            <a:endParaRPr lang="en-US" dirty="0" smtClean="0"/>
          </a:p>
        </p:txBody>
      </p:sp>
      <p:sp>
        <p:nvSpPr>
          <p:cNvPr id="4" name="Date Placeholder 3"/>
          <p:cNvSpPr>
            <a:spLocks noGrp="1"/>
          </p:cNvSpPr>
          <p:nvPr>
            <p:ph type="dt" sz="quarter" idx="10"/>
          </p:nvPr>
        </p:nvSpPr>
        <p:spPr/>
        <p:txBody>
          <a:bodyPr/>
          <a:lstStyle/>
          <a:p>
            <a:pPr>
              <a:defRPr/>
            </a:pPr>
            <a:r>
              <a:rPr lang="en-US" dirty="0"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Eldad Perahia, Xiaoming Peng</a:t>
            </a:r>
            <a:endParaRPr lang="en-US"/>
          </a:p>
        </p:txBody>
      </p:sp>
      <p:sp>
        <p:nvSpPr>
          <p:cNvPr id="41990" name="Slide Number Placeholder 5"/>
          <p:cNvSpPr>
            <a:spLocks noGrp="1"/>
          </p:cNvSpPr>
          <p:nvPr>
            <p:ph type="sldNum" sz="quarter" idx="12"/>
          </p:nvPr>
        </p:nvSpPr>
        <p:spPr>
          <a:noFill/>
        </p:spPr>
        <p:txBody>
          <a:bodyPr/>
          <a:lstStyle/>
          <a:p>
            <a:r>
              <a:rPr lang="en-US" smtClean="0"/>
              <a:t>Slide </a:t>
            </a:r>
            <a:fld id="{7E133E75-13A8-4FF6-B8D0-655548FCC2C4}" type="slidenum">
              <a:rPr lang="en-US" smtClean="0"/>
              <a:pPr/>
              <a:t>27</a:t>
            </a:fld>
            <a:endParaRPr lang="en-US" smtClean="0"/>
          </a:p>
        </p:txBody>
      </p:sp>
    </p:spTree>
    <p:extLst>
      <p:ext uri="{BB962C8B-B14F-4D97-AF65-F5344CB8AC3E}">
        <p14:creationId xmlns:p14="http://schemas.microsoft.com/office/powerpoint/2010/main" val="152375639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for September Meeting Logistics and Agenda </a:t>
            </a:r>
            <a:endParaRPr lang="en-US" dirty="0"/>
          </a:p>
        </p:txBody>
      </p:sp>
      <p:sp>
        <p:nvSpPr>
          <p:cNvPr id="3" name="Content Placeholder 2"/>
          <p:cNvSpPr>
            <a:spLocks noGrp="1"/>
          </p:cNvSpPr>
          <p:nvPr>
            <p:ph idx="1"/>
          </p:nvPr>
        </p:nvSpPr>
        <p:spPr/>
        <p:txBody>
          <a:bodyPr/>
          <a:lstStyle/>
          <a:p>
            <a:r>
              <a:rPr lang="en-US" dirty="0" smtClean="0"/>
              <a:t>Move to approve meeting logistics and agenda (in 12/0887r0,  slides 4 &amp; 5) for September CMMW Interim in Beijing</a:t>
            </a:r>
          </a:p>
          <a:p>
            <a:endParaRPr lang="en-US" dirty="0" smtClean="0"/>
          </a:p>
          <a:p>
            <a:r>
              <a:rPr lang="en-GB" dirty="0" smtClean="0"/>
              <a:t>Moved by Xiaoming Peng</a:t>
            </a:r>
          </a:p>
          <a:p>
            <a:r>
              <a:rPr lang="en-GB" dirty="0" smtClean="0"/>
              <a:t>Seconded:  </a:t>
            </a:r>
            <a:r>
              <a:rPr lang="en-GB" dirty="0" err="1" smtClean="0"/>
              <a:t>Eldad</a:t>
            </a:r>
            <a:r>
              <a:rPr lang="en-GB" dirty="0" smtClean="0"/>
              <a:t> </a:t>
            </a:r>
            <a:r>
              <a:rPr lang="en-GB" dirty="0" err="1" smtClean="0"/>
              <a:t>Perahia</a:t>
            </a:r>
            <a:endParaRPr lang="en-GB" dirty="0" smtClean="0"/>
          </a:p>
          <a:p>
            <a:r>
              <a:rPr lang="en-GB" dirty="0" smtClean="0"/>
              <a:t>Result</a:t>
            </a:r>
            <a:r>
              <a:rPr lang="en-GB" dirty="0" smtClean="0"/>
              <a:t>:  69,0,2 - passes</a:t>
            </a: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a:p>
        </p:txBody>
      </p:sp>
      <p:sp>
        <p:nvSpPr>
          <p:cNvPr id="5" name="Footer Placeholder 4"/>
          <p:cNvSpPr>
            <a:spLocks noGrp="1"/>
          </p:cNvSpPr>
          <p:nvPr>
            <p:ph type="ftr" sz="quarter" idx="11"/>
          </p:nvPr>
        </p:nvSpPr>
        <p:spPr/>
        <p:txBody>
          <a:bodyPr/>
          <a:lstStyle/>
          <a:p>
            <a:pPr>
              <a:defRPr/>
            </a:pPr>
            <a:r>
              <a:rPr lang="en-US" smtClean="0"/>
              <a:t>Eldad Perahia, Xiaoming Peng</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CD3078B8-00E3-44C9-8E6B-78826F8835BA}" type="slidenum">
              <a:rPr lang="en-US" smtClean="0"/>
              <a:pPr>
                <a:defRPr/>
              </a:pPr>
              <a:t>28</a:t>
            </a:fld>
            <a:endParaRPr lang="en-US"/>
          </a:p>
        </p:txBody>
      </p:sp>
    </p:spTree>
    <p:extLst>
      <p:ext uri="{BB962C8B-B14F-4D97-AF65-F5344CB8AC3E}">
        <p14:creationId xmlns:p14="http://schemas.microsoft.com/office/powerpoint/2010/main" val="332370828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smtClean="0"/>
              <a:t>Motion to Extend a Study Group</a:t>
            </a:r>
          </a:p>
        </p:txBody>
      </p:sp>
      <p:sp>
        <p:nvSpPr>
          <p:cNvPr id="38915" name="Content Placeholder 2"/>
          <p:cNvSpPr>
            <a:spLocks noGrp="1"/>
          </p:cNvSpPr>
          <p:nvPr>
            <p:ph idx="1"/>
          </p:nvPr>
        </p:nvSpPr>
        <p:spPr/>
        <p:txBody>
          <a:bodyPr/>
          <a:lstStyle/>
          <a:p>
            <a:r>
              <a:rPr lang="en-GB" dirty="0" smtClean="0"/>
              <a:t>Request the IEEE 802 LMSC to extend the 802.11 CMMW Study Group.</a:t>
            </a:r>
            <a:endParaRPr lang="en-US" dirty="0" smtClean="0"/>
          </a:p>
          <a:p>
            <a:r>
              <a:rPr lang="en-GB" dirty="0" smtClean="0"/>
              <a:t> </a:t>
            </a:r>
            <a:endParaRPr lang="en-US" dirty="0" smtClean="0"/>
          </a:p>
          <a:p>
            <a:r>
              <a:rPr lang="en-GB" dirty="0" smtClean="0"/>
              <a:t>Moved by Xiaoming Peng on behalf of CMMW SG</a:t>
            </a:r>
          </a:p>
          <a:p>
            <a:r>
              <a:rPr lang="en-GB" dirty="0" smtClean="0"/>
              <a:t>Seconded: </a:t>
            </a:r>
            <a:r>
              <a:rPr lang="en-GB" dirty="0" err="1" smtClean="0"/>
              <a:t>Eldad</a:t>
            </a:r>
            <a:r>
              <a:rPr lang="en-GB" dirty="0" smtClean="0"/>
              <a:t> </a:t>
            </a:r>
            <a:r>
              <a:rPr lang="en-GB" dirty="0" err="1" smtClean="0"/>
              <a:t>Perahia</a:t>
            </a:r>
            <a:endParaRPr lang="en-GB" dirty="0" smtClean="0"/>
          </a:p>
          <a:p>
            <a:r>
              <a:rPr lang="en-GB" dirty="0" smtClean="0"/>
              <a:t>Result:  75,0,0</a:t>
            </a:r>
            <a:endParaRPr lang="en-GB" dirty="0" smtClean="0"/>
          </a:p>
          <a:p>
            <a:endParaRPr lang="en-GB" dirty="0" smtClean="0"/>
          </a:p>
          <a:p>
            <a:r>
              <a:rPr lang="en-GB" dirty="0" smtClean="0"/>
              <a:t>[CMMW SG vote: </a:t>
            </a:r>
            <a:endParaRPr lang="en-US" dirty="0" smtClean="0"/>
          </a:p>
          <a:p>
            <a:r>
              <a:rPr lang="en-GB" dirty="0" smtClean="0"/>
              <a:t>Moved: </a:t>
            </a:r>
            <a:r>
              <a:rPr lang="en-GB" dirty="0" err="1" smtClean="0"/>
              <a:t>Haiming</a:t>
            </a:r>
            <a:r>
              <a:rPr lang="en-GB" dirty="0" smtClean="0"/>
              <a:t> Wang,  Seconded: Edward Au, Result: 14-0-0]</a:t>
            </a:r>
            <a:endParaRPr lang="en-US" dirty="0" smtClean="0"/>
          </a:p>
          <a:p>
            <a:endParaRPr lang="en-US" dirty="0" smtClean="0"/>
          </a:p>
        </p:txBody>
      </p:sp>
      <p:sp>
        <p:nvSpPr>
          <p:cNvPr id="4" name="Date Placeholder 3"/>
          <p:cNvSpPr>
            <a:spLocks noGrp="1"/>
          </p:cNvSpPr>
          <p:nvPr>
            <p:ph type="dt" sz="quarter" idx="10"/>
          </p:nvPr>
        </p:nvSpPr>
        <p:spPr>
          <a:xfrm>
            <a:off x="696913" y="332601"/>
            <a:ext cx="942566" cy="276999"/>
          </a:xfrm>
        </p:spPr>
        <p:txBody>
          <a:bodyPr/>
          <a:lstStyle/>
          <a:p>
            <a:pPr>
              <a:defRPr/>
            </a:pPr>
            <a:r>
              <a:rPr lang="en-US" dirty="0"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Eldad Perahia, Xiaoming Peng</a:t>
            </a:r>
            <a:endParaRPr lang="en-US"/>
          </a:p>
        </p:txBody>
      </p:sp>
      <p:sp>
        <p:nvSpPr>
          <p:cNvPr id="38918" name="Slide Number Placeholder 5"/>
          <p:cNvSpPr>
            <a:spLocks noGrp="1"/>
          </p:cNvSpPr>
          <p:nvPr>
            <p:ph type="sldNum" sz="quarter" idx="12"/>
          </p:nvPr>
        </p:nvSpPr>
        <p:spPr>
          <a:noFill/>
        </p:spPr>
        <p:txBody>
          <a:bodyPr/>
          <a:lstStyle/>
          <a:p>
            <a:r>
              <a:rPr lang="en-US" smtClean="0"/>
              <a:t>Slide </a:t>
            </a:r>
            <a:fld id="{A0BE5941-9537-4FDD-9F21-0233CA49D101}" type="slidenum">
              <a:rPr lang="en-US" smtClean="0"/>
              <a:pPr/>
              <a:t>29</a:t>
            </a:fld>
            <a:endParaRPr lang="en-US" smtClean="0"/>
          </a:p>
        </p:txBody>
      </p:sp>
    </p:spTree>
    <p:extLst>
      <p:ext uri="{BB962C8B-B14F-4D97-AF65-F5344CB8AC3E}">
        <p14:creationId xmlns:p14="http://schemas.microsoft.com/office/powerpoint/2010/main" val="7168613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err="1" smtClean="0"/>
              <a:t>TGad</a:t>
            </a:r>
            <a:endParaRPr lang="en-GB" dirty="0"/>
          </a:p>
        </p:txBody>
      </p:sp>
      <p:sp>
        <p:nvSpPr>
          <p:cNvPr id="7" name="Subtitle 6"/>
          <p:cNvSpPr>
            <a:spLocks noGrp="1"/>
          </p:cNvSpPr>
          <p:nvPr>
            <p:ph type="subTitle" idx="1"/>
          </p:nvPr>
        </p:nvSpPr>
        <p:spPr/>
        <p:txBody>
          <a:bodyPr/>
          <a:lstStyle/>
          <a:p>
            <a:endParaRPr lang="en-GB"/>
          </a:p>
        </p:txBody>
      </p:sp>
      <p:sp>
        <p:nvSpPr>
          <p:cNvPr id="5" name="Footer Placeholder 4"/>
          <p:cNvSpPr>
            <a:spLocks noGrp="1"/>
          </p:cNvSpPr>
          <p:nvPr>
            <p:ph type="ftr" sz="quarter" idx="10"/>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EA664691-56C7-4D38-BFF3-A32E09E0A67B}" type="slidenum">
              <a:rPr lang="en-US" smtClean="0"/>
              <a:pPr>
                <a:defRPr/>
              </a:pPr>
              <a:t>3</a:t>
            </a:fld>
            <a:endParaRPr lang="en-US"/>
          </a:p>
        </p:txBody>
      </p:sp>
      <p:sp>
        <p:nvSpPr>
          <p:cNvPr id="4" name="Date Placeholder 3"/>
          <p:cNvSpPr>
            <a:spLocks noGrp="1"/>
          </p:cNvSpPr>
          <p:nvPr>
            <p:ph type="dt" sz="half" idx="4294967295"/>
          </p:nvPr>
        </p:nvSpPr>
        <p:spPr>
          <a:xfrm>
            <a:off x="0" y="333375"/>
            <a:ext cx="1579563" cy="276225"/>
          </a:xfrm>
        </p:spPr>
        <p:txBody>
          <a:bodyPr/>
          <a:lstStyle/>
          <a:p>
            <a:pPr>
              <a:defRPr/>
            </a:pPr>
            <a:r>
              <a:rPr lang="en-US" smtClean="0"/>
              <a:t>July 2012</a:t>
            </a:r>
            <a:endParaRPr lang="en-US" dirty="0"/>
          </a:p>
        </p:txBody>
      </p:sp>
    </p:spTree>
    <p:extLst>
      <p:ext uri="{BB962C8B-B14F-4D97-AF65-F5344CB8AC3E}">
        <p14:creationId xmlns:p14="http://schemas.microsoft.com/office/powerpoint/2010/main" val="239933916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685800" y="685800"/>
            <a:ext cx="7772400" cy="914400"/>
          </a:xfrm>
        </p:spPr>
        <p:txBody>
          <a:bodyPr/>
          <a:lstStyle/>
          <a:p>
            <a:r>
              <a:rPr lang="en-US" dirty="0" smtClean="0"/>
              <a:t>Motion on Rationale for Study Group Extension</a:t>
            </a:r>
          </a:p>
        </p:txBody>
      </p:sp>
      <p:sp>
        <p:nvSpPr>
          <p:cNvPr id="37891" name="Content Placeholder 2"/>
          <p:cNvSpPr>
            <a:spLocks noGrp="1"/>
          </p:cNvSpPr>
          <p:nvPr>
            <p:ph idx="1"/>
          </p:nvPr>
        </p:nvSpPr>
        <p:spPr>
          <a:xfrm>
            <a:off x="685800" y="1981200"/>
            <a:ext cx="7772400" cy="4114800"/>
          </a:xfrm>
        </p:spPr>
        <p:txBody>
          <a:bodyPr/>
          <a:lstStyle/>
          <a:p>
            <a:r>
              <a:rPr lang="en-US" dirty="0" smtClean="0"/>
              <a:t>Move to approve “Rationale for Study Group Extension” on slide 25 of 12/886r3</a:t>
            </a:r>
          </a:p>
          <a:p>
            <a:pPr>
              <a:buNone/>
            </a:pPr>
            <a:endParaRPr lang="en-US" dirty="0" smtClean="0"/>
          </a:p>
          <a:p>
            <a:r>
              <a:rPr lang="en-GB" dirty="0" smtClean="0"/>
              <a:t>Moved by Xiaoming Peng on behalf of CMMW SG</a:t>
            </a:r>
          </a:p>
          <a:p>
            <a:r>
              <a:rPr lang="en-GB" dirty="0" smtClean="0"/>
              <a:t>Seconded: </a:t>
            </a:r>
            <a:r>
              <a:rPr lang="en-GB" dirty="0" err="1" smtClean="0"/>
              <a:t>Eldad</a:t>
            </a:r>
            <a:r>
              <a:rPr lang="en-GB" dirty="0" smtClean="0"/>
              <a:t> </a:t>
            </a:r>
            <a:r>
              <a:rPr lang="en-GB" dirty="0" err="1" smtClean="0"/>
              <a:t>Perahia</a:t>
            </a:r>
            <a:endParaRPr lang="en-GB" dirty="0" smtClean="0"/>
          </a:p>
          <a:p>
            <a:r>
              <a:rPr lang="en-GB" dirty="0" smtClean="0"/>
              <a:t>Result: 72,0,0</a:t>
            </a:r>
            <a:endParaRPr lang="en-GB" dirty="0" smtClean="0"/>
          </a:p>
          <a:p>
            <a:pPr>
              <a:buNone/>
            </a:pPr>
            <a:endParaRPr lang="en-GB" dirty="0" smtClean="0"/>
          </a:p>
          <a:p>
            <a:r>
              <a:rPr lang="en-GB" dirty="0" smtClean="0"/>
              <a:t>[CMMW SG vote: </a:t>
            </a:r>
            <a:endParaRPr lang="en-US" dirty="0" smtClean="0"/>
          </a:p>
          <a:p>
            <a:r>
              <a:rPr lang="en-GB" dirty="0" smtClean="0"/>
              <a:t>Moved: Edward Au,  Seconded: </a:t>
            </a:r>
            <a:r>
              <a:rPr lang="en-GB" dirty="0" err="1" smtClean="0"/>
              <a:t>Haiming</a:t>
            </a:r>
            <a:r>
              <a:rPr lang="en-GB" dirty="0" smtClean="0"/>
              <a:t> Wang, Result: 14-0-0]</a:t>
            </a:r>
            <a:endParaRPr lang="en-US" dirty="0" smtClean="0"/>
          </a:p>
          <a:p>
            <a:endParaRPr lang="en-US" dirty="0" smtClean="0"/>
          </a:p>
          <a:p>
            <a:pPr lvl="1"/>
            <a:endParaRPr lang="en-US" dirty="0" smtClean="0"/>
          </a:p>
        </p:txBody>
      </p:sp>
      <p:sp>
        <p:nvSpPr>
          <p:cNvPr id="4" name="Date Placeholder 3"/>
          <p:cNvSpPr>
            <a:spLocks noGrp="1"/>
          </p:cNvSpPr>
          <p:nvPr>
            <p:ph type="dt" sz="quarter" idx="10"/>
          </p:nvPr>
        </p:nvSpPr>
        <p:spPr/>
        <p:txBody>
          <a:bodyPr/>
          <a:lstStyle/>
          <a:p>
            <a:pPr>
              <a:defRPr/>
            </a:pPr>
            <a:r>
              <a:rPr lang="en-US" dirty="0"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Eldad Perahia, Xiaoming Peng</a:t>
            </a:r>
            <a:endParaRPr lang="en-US"/>
          </a:p>
        </p:txBody>
      </p:sp>
      <p:sp>
        <p:nvSpPr>
          <p:cNvPr id="37894" name="Slide Number Placeholder 5"/>
          <p:cNvSpPr>
            <a:spLocks noGrp="1"/>
          </p:cNvSpPr>
          <p:nvPr>
            <p:ph type="sldNum" sz="quarter" idx="12"/>
          </p:nvPr>
        </p:nvSpPr>
        <p:spPr>
          <a:noFill/>
        </p:spPr>
        <p:txBody>
          <a:bodyPr/>
          <a:lstStyle/>
          <a:p>
            <a:r>
              <a:rPr lang="en-US" smtClean="0"/>
              <a:t>Slide </a:t>
            </a:r>
            <a:fld id="{E381934D-78AF-4FA7-9D85-0FC4AD5E974F}" type="slidenum">
              <a:rPr lang="en-US" smtClean="0"/>
              <a:pPr/>
              <a:t>30</a:t>
            </a:fld>
            <a:endParaRPr lang="en-US" smtClean="0"/>
          </a:p>
        </p:txBody>
      </p:sp>
    </p:spTree>
    <p:extLst>
      <p:ext uri="{BB962C8B-B14F-4D97-AF65-F5344CB8AC3E}">
        <p14:creationId xmlns:p14="http://schemas.microsoft.com/office/powerpoint/2010/main" val="129605321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t>ISD SG</a:t>
            </a:r>
            <a:endParaRPr lang="en-GB"/>
          </a:p>
        </p:txBody>
      </p:sp>
      <p:sp>
        <p:nvSpPr>
          <p:cNvPr id="4" name="Footer Placeholder 3"/>
          <p:cNvSpPr>
            <a:spLocks noGrp="1"/>
          </p:cNvSpPr>
          <p:nvPr>
            <p:ph type="ftr" sz="quarter" idx="10"/>
          </p:nvPr>
        </p:nvSpPr>
        <p:spPr/>
        <p:txBody>
          <a:bodyPr/>
          <a:lstStyle/>
          <a:p>
            <a:pPr>
              <a:defRPr/>
            </a:pPr>
            <a:r>
              <a:rPr lang="en-US" smtClean="0"/>
              <a:t>Adrian Stephens, Intel Corporation</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31</a:t>
            </a:fld>
            <a:endParaRPr lang="en-US"/>
          </a:p>
        </p:txBody>
      </p:sp>
    </p:spTree>
    <p:extLst>
      <p:ext uri="{BB962C8B-B14F-4D97-AF65-F5344CB8AC3E}">
        <p14:creationId xmlns:p14="http://schemas.microsoft.com/office/powerpoint/2010/main" val="336887305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xfrm>
            <a:off x="684213" y="331788"/>
            <a:ext cx="941387" cy="2778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July 2012</a:t>
            </a:r>
          </a:p>
        </p:txBody>
      </p:sp>
      <p:sp>
        <p:nvSpPr>
          <p:cNvPr id="2150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Stephen McCann, RIM</a:t>
            </a:r>
          </a:p>
        </p:txBody>
      </p:sp>
      <p:sp>
        <p:nvSpPr>
          <p:cNvPr id="2150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36292307-DC18-4423-9C14-A1C23D554812}" type="slidenum">
              <a:rPr lang="en-US" smtClean="0"/>
              <a:pPr/>
              <a:t>32</a:t>
            </a:fld>
            <a:endParaRPr lang="en-US" smtClean="0"/>
          </a:p>
        </p:txBody>
      </p:sp>
      <p:sp>
        <p:nvSpPr>
          <p:cNvPr id="21509" name="Rectangle 2"/>
          <p:cNvSpPr>
            <a:spLocks noGrp="1" noChangeArrowheads="1"/>
          </p:cNvSpPr>
          <p:nvPr>
            <p:ph type="title"/>
          </p:nvPr>
        </p:nvSpPr>
        <p:spPr/>
        <p:txBody>
          <a:bodyPr/>
          <a:lstStyle/>
          <a:p>
            <a:r>
              <a:rPr lang="en-US" smtClean="0"/>
              <a:t>Motion </a:t>
            </a:r>
          </a:p>
        </p:txBody>
      </p:sp>
      <p:sp>
        <p:nvSpPr>
          <p:cNvPr id="21510" name="Rectangle 3"/>
          <p:cNvSpPr>
            <a:spLocks noGrp="1" noChangeArrowheads="1"/>
          </p:cNvSpPr>
          <p:nvPr>
            <p:ph type="body" idx="1"/>
          </p:nvPr>
        </p:nvSpPr>
        <p:spPr>
          <a:xfrm>
            <a:off x="685800" y="1676400"/>
            <a:ext cx="7772400" cy="4572000"/>
          </a:xfrm>
        </p:spPr>
        <p:txBody>
          <a:bodyPr/>
          <a:lstStyle/>
          <a:p>
            <a:r>
              <a:rPr lang="en-GB" dirty="0" smtClean="0"/>
              <a:t>Request the IEEE 802 LMSC to extend the IEEE 802.11 PAD Study Group.</a:t>
            </a:r>
          </a:p>
          <a:p>
            <a:pPr lvl="1"/>
            <a:r>
              <a:rPr lang="en-GB" dirty="0" smtClean="0"/>
              <a:t>Note: this is to allow further work to finalise PAR and 5 Criteria documentation</a:t>
            </a:r>
            <a:r>
              <a:rPr lang="en-GB" dirty="0" smtClean="0"/>
              <a:t>.</a:t>
            </a:r>
          </a:p>
          <a:p>
            <a:r>
              <a:rPr lang="en-GB" dirty="0" smtClean="0"/>
              <a:t>Moved by Stephen McCann on behalf of ISD (PAD) SG</a:t>
            </a:r>
          </a:p>
          <a:p>
            <a:r>
              <a:rPr lang="en-GB" dirty="0" smtClean="0"/>
              <a:t>Seconded: Dwight Smith</a:t>
            </a:r>
            <a:endParaRPr lang="en-GB" dirty="0" smtClean="0"/>
          </a:p>
          <a:p>
            <a:r>
              <a:rPr lang="en-GB" dirty="0" smtClean="0"/>
              <a:t>Result: 71,0,0 - passes</a:t>
            </a:r>
            <a:endParaRPr lang="en-GB" dirty="0" smtClean="0"/>
          </a:p>
          <a:p>
            <a:pPr>
              <a:buFontTx/>
              <a:buNone/>
            </a:pPr>
            <a:endParaRPr lang="en-GB" dirty="0" smtClean="0"/>
          </a:p>
          <a:p>
            <a:r>
              <a:rPr lang="en-GB" dirty="0" smtClean="0"/>
              <a:t>Moved:  Harry </a:t>
            </a:r>
            <a:r>
              <a:rPr lang="en-GB" dirty="0" err="1" smtClean="0"/>
              <a:t>Worstell</a:t>
            </a:r>
            <a:endParaRPr lang="en-GB" dirty="0" smtClean="0"/>
          </a:p>
          <a:p>
            <a:r>
              <a:rPr lang="en-GB" dirty="0" smtClean="0"/>
              <a:t>Second:  Dwight Smith</a:t>
            </a:r>
          </a:p>
          <a:p>
            <a:r>
              <a:rPr lang="en-GB" dirty="0" smtClean="0"/>
              <a:t>Result: 29/0/0</a:t>
            </a:r>
          </a:p>
        </p:txBody>
      </p:sp>
    </p:spTree>
    <p:extLst>
      <p:ext uri="{BB962C8B-B14F-4D97-AF65-F5344CB8AC3E}">
        <p14:creationId xmlns:p14="http://schemas.microsoft.com/office/powerpoint/2010/main" val="357094232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Link Study Group new business</a:t>
            </a:r>
            <a:endParaRPr lang="en-GB"/>
          </a:p>
        </p:txBody>
      </p:sp>
      <p:sp>
        <p:nvSpPr>
          <p:cNvPr id="4" name="Footer Placeholder 3"/>
          <p:cNvSpPr>
            <a:spLocks noGrp="1"/>
          </p:cNvSpPr>
          <p:nvPr>
            <p:ph type="ftr" sz="quarter" idx="10"/>
          </p:nvPr>
        </p:nvSpPr>
        <p:spPr/>
        <p:txBody>
          <a:bodyPr/>
          <a:lstStyle/>
          <a:p>
            <a:pPr>
              <a:defRPr/>
            </a:pPr>
            <a:r>
              <a:rPr lang="en-US" smtClean="0"/>
              <a:t>Adrian Stephens, Intel Corporation</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33</a:t>
            </a:fld>
            <a:endParaRPr lang="en-US"/>
          </a:p>
        </p:txBody>
      </p:sp>
    </p:spTree>
    <p:extLst>
      <p:ext uri="{BB962C8B-B14F-4D97-AF65-F5344CB8AC3E}">
        <p14:creationId xmlns:p14="http://schemas.microsoft.com/office/powerpoint/2010/main" val="41071078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July 2012</a:t>
            </a:r>
            <a:endParaRPr lang="en-GB"/>
          </a:p>
        </p:txBody>
      </p:sp>
      <p:sp>
        <p:nvSpPr>
          <p:cNvPr id="5" name="Footer Placeholder 4"/>
          <p:cNvSpPr>
            <a:spLocks noGrp="1"/>
          </p:cNvSpPr>
          <p:nvPr>
            <p:ph type="ftr" idx="4294967295"/>
          </p:nvPr>
        </p:nvSpPr>
        <p:spPr>
          <a:xfrm>
            <a:off x="5004048" y="6475413"/>
            <a:ext cx="3538290" cy="193947"/>
          </a:xfrm>
          <a:prstGeom prst="rect">
            <a:avLst/>
          </a:prstGeom>
        </p:spPr>
        <p:txBody>
          <a:bodyPr/>
          <a:lstStyle/>
          <a:p>
            <a:r>
              <a:rPr lang="en-GB" dirty="0" smtClean="0"/>
              <a:t>Donald Eastlake 3rd, Huawei R&amp;D USA</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000" dirty="0" smtClean="0">
                <a:solidFill>
                  <a:schemeClr val="tx1"/>
                </a:solidFill>
              </a:rPr>
              <a:t>Motion to Form a Study Group</a:t>
            </a:r>
            <a:endParaRPr lang="en-US" sz="4000" dirty="0">
              <a:solidFill>
                <a:schemeClr val="tx1"/>
              </a:solidFill>
            </a:endParaRPr>
          </a:p>
        </p:txBody>
      </p:sp>
      <p:sp>
        <p:nvSpPr>
          <p:cNvPr id="10242" name="Rectangle 2"/>
          <p:cNvSpPr>
            <a:spLocks noGrp="1" noChangeArrowheads="1"/>
          </p:cNvSpPr>
          <p:nvPr>
            <p:ph type="body" idx="1"/>
          </p:nvPr>
        </p:nvSpPr>
        <p:spPr>
          <a:xfrm>
            <a:off x="609600" y="1676400"/>
            <a:ext cx="7772400" cy="4208463"/>
          </a:xfrm>
          <a:ln/>
        </p:spPr>
        <p:txBody>
          <a:bodyPr/>
          <a:lstStyle/>
          <a:p>
            <a:pPr lvl="0"/>
            <a:r>
              <a:rPr lang="en-GB" dirty="0" smtClean="0"/>
              <a:t>Motion:</a:t>
            </a:r>
          </a:p>
          <a:p>
            <a:pPr lvl="0">
              <a:buFont typeface="Arial"/>
              <a:buChar char="•"/>
            </a:pPr>
            <a:r>
              <a:rPr lang="en-GB" dirty="0" smtClean="0"/>
              <a:t>Request </a:t>
            </a:r>
            <a:r>
              <a:rPr lang="en-GB" dirty="0"/>
              <a:t>approval by IEEE 802 LMSC to form </a:t>
            </a:r>
            <a:r>
              <a:rPr lang="en-GB" dirty="0" smtClean="0"/>
              <a:t>a Study </a:t>
            </a:r>
            <a:r>
              <a:rPr lang="en-GB" dirty="0"/>
              <a:t>Group </a:t>
            </a:r>
            <a:r>
              <a:rPr lang="en-GB" dirty="0" smtClean="0"/>
              <a:t>on enabling the use of 802.11 (including consideration of infrastructure BSS, PBSS, and IBSS associations) as general transit links capable of supporting 802.1 bridging, with </a:t>
            </a:r>
            <a:r>
              <a:rPr lang="en-GB" dirty="0"/>
              <a:t>the intent of creating a PAR and five </a:t>
            </a:r>
            <a:r>
              <a:rPr lang="en-GB" dirty="0" smtClean="0"/>
              <a:t>criteria</a:t>
            </a:r>
            <a:r>
              <a:rPr lang="en-GB" dirty="0" smtClean="0"/>
              <a:t>.</a:t>
            </a:r>
          </a:p>
          <a:p>
            <a:pPr lvl="0">
              <a:buFont typeface="Arial"/>
              <a:buChar char="•"/>
            </a:pPr>
            <a:r>
              <a:rPr lang="en-GB" dirty="0" smtClean="0"/>
              <a:t>Moved: Peter Ecclesine</a:t>
            </a:r>
          </a:p>
          <a:p>
            <a:pPr lvl="0">
              <a:buFont typeface="Arial"/>
              <a:buChar char="•"/>
            </a:pPr>
            <a:r>
              <a:rPr lang="en-GB" dirty="0" smtClean="0"/>
              <a:t>Seconded: Mark Hamilton</a:t>
            </a:r>
          </a:p>
          <a:p>
            <a:pPr lvl="0">
              <a:buFont typeface="Arial"/>
              <a:buChar char="•"/>
            </a:pPr>
            <a:r>
              <a:rPr lang="en-GB" dirty="0" smtClean="0"/>
              <a:t>Result: 56,0,5 - passes</a:t>
            </a:r>
            <a:endParaRPr lang="en-GB" dirty="0" smtClean="0"/>
          </a:p>
          <a:p>
            <a:pPr marL="0" lvl="0" indent="0"/>
            <a:r>
              <a:rPr lang="en-GB" sz="2000" dirty="0" smtClean="0"/>
              <a:t>Straw poll on similar motion in WNG: 67 yes, 0 no, 45 abstain</a:t>
            </a:r>
          </a:p>
          <a:p>
            <a:pPr marL="0" lvl="0" indent="0"/>
            <a:r>
              <a:rPr lang="en-GB" sz="2000" dirty="0" smtClean="0"/>
              <a:t>Straw poll on similar motion in ARC: 8 yes, 0 no, 0 abstain</a:t>
            </a:r>
            <a:endParaRPr lang="en-US" sz="2000" dirty="0"/>
          </a:p>
          <a:p>
            <a:pPr>
              <a:buFont typeface="Arial"/>
              <a:buChar char="•"/>
            </a:pPr>
            <a:r>
              <a:rPr lang="en-GB" dirty="0"/>
              <a:t/>
            </a:r>
            <a:br>
              <a:rPr lang="en-GB" dirty="0"/>
            </a:br>
            <a:endParaRPr lang="en-US" dirty="0"/>
          </a:p>
        </p:txBody>
      </p:sp>
    </p:spTree>
    <p:extLst>
      <p:ext uri="{BB962C8B-B14F-4D97-AF65-F5344CB8AC3E}">
        <p14:creationId xmlns:p14="http://schemas.microsoft.com/office/powerpoint/2010/main" val="428325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t>IETF Liaison on Trill</a:t>
            </a:r>
            <a:endParaRPr lang="en-GB"/>
          </a:p>
        </p:txBody>
      </p:sp>
      <p:sp>
        <p:nvSpPr>
          <p:cNvPr id="4" name="Footer Placeholder 3"/>
          <p:cNvSpPr>
            <a:spLocks noGrp="1"/>
          </p:cNvSpPr>
          <p:nvPr>
            <p:ph type="ftr" sz="quarter" idx="10"/>
          </p:nvPr>
        </p:nvSpPr>
        <p:spPr/>
        <p:txBody>
          <a:bodyPr/>
          <a:lstStyle/>
          <a:p>
            <a:pPr>
              <a:defRPr/>
            </a:pPr>
            <a:r>
              <a:rPr lang="en-US" smtClean="0"/>
              <a:t>Adrian Stephens, Intel Corporation</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35</a:t>
            </a:fld>
            <a:endParaRPr lang="en-US"/>
          </a:p>
        </p:txBody>
      </p:sp>
    </p:spTree>
    <p:extLst>
      <p:ext uri="{BB962C8B-B14F-4D97-AF65-F5344CB8AC3E}">
        <p14:creationId xmlns:p14="http://schemas.microsoft.com/office/powerpoint/2010/main" val="278687999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dirty="0" smtClean="0"/>
              <a:t>July 2012</a:t>
            </a:r>
            <a:endParaRPr lang="en-GB" dirty="0"/>
          </a:p>
        </p:txBody>
      </p:sp>
      <p:sp>
        <p:nvSpPr>
          <p:cNvPr id="5" name="Footer Placeholder 4"/>
          <p:cNvSpPr>
            <a:spLocks noGrp="1"/>
          </p:cNvSpPr>
          <p:nvPr>
            <p:ph type="ftr" idx="4294967295"/>
          </p:nvPr>
        </p:nvSpPr>
        <p:spPr>
          <a:xfrm>
            <a:off x="6286512" y="6475413"/>
            <a:ext cx="2255826" cy="180975"/>
          </a:xfrm>
          <a:prstGeom prst="rect">
            <a:avLst/>
          </a:prstGeo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36</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sz="4400" dirty="0" smtClean="0">
                <a:solidFill>
                  <a:schemeClr val="tx1"/>
                </a:solidFill>
              </a:rPr>
              <a:t>Liaison Motion</a:t>
            </a:r>
            <a:endParaRPr lang="en-US" sz="4400" dirty="0">
              <a:solidFill>
                <a:schemeClr val="tx1"/>
              </a:solidFill>
            </a:endParaRPr>
          </a:p>
        </p:txBody>
      </p:sp>
      <p:sp>
        <p:nvSpPr>
          <p:cNvPr id="9218" name="Rectangle 2"/>
          <p:cNvSpPr>
            <a:spLocks noGrp="1" noChangeArrowheads="1"/>
          </p:cNvSpPr>
          <p:nvPr>
            <p:ph type="body" idx="1"/>
          </p:nvPr>
        </p:nvSpPr>
        <p:spPr>
          <a:xfrm>
            <a:off x="685800" y="1916832"/>
            <a:ext cx="7772400" cy="4536504"/>
          </a:xfrm>
          <a:ln/>
        </p:spPr>
        <p:txBody>
          <a:bodyPr/>
          <a:lstStyle/>
          <a:p>
            <a:endParaRPr lang="en-GB" sz="1800" dirty="0" smtClean="0"/>
          </a:p>
          <a:p>
            <a:r>
              <a:rPr lang="en-GB" sz="1800" dirty="0" smtClean="0"/>
              <a:t>Motion</a:t>
            </a:r>
            <a:r>
              <a:rPr lang="en-GB" sz="1800" dirty="0"/>
              <a:t>:</a:t>
            </a:r>
            <a:endParaRPr lang="en-US" sz="1800" dirty="0"/>
          </a:p>
          <a:p>
            <a:r>
              <a:rPr lang="en-US" sz="1800" dirty="0"/>
              <a:t>Request the IEEE 802.11 WG chair </a:t>
            </a:r>
            <a:r>
              <a:rPr lang="en-US" sz="1800" dirty="0" smtClean="0"/>
              <a:t>transmit the liaison on slide 21 of “11-12-0621-04-0000-alternative-path-selection-protocol.pptx” </a:t>
            </a:r>
            <a:r>
              <a:rPr lang="en-US" sz="1800" dirty="0"/>
              <a:t>to the </a:t>
            </a:r>
            <a:r>
              <a:rPr lang="en-US" sz="1800" dirty="0" smtClean="0"/>
              <a:t>IETF TRILL WG and any additional persons he deems appropriate.</a:t>
            </a:r>
          </a:p>
          <a:p>
            <a:endParaRPr lang="en-GB" sz="1800" dirty="0"/>
          </a:p>
          <a:p>
            <a:pPr lvl="0"/>
            <a:r>
              <a:rPr lang="en-GB" sz="1800" dirty="0" smtClean="0"/>
              <a:t>Moved</a:t>
            </a:r>
            <a:r>
              <a:rPr lang="en-GB" sz="1800" dirty="0"/>
              <a:t>: </a:t>
            </a:r>
            <a:r>
              <a:rPr lang="en-GB" sz="1800" dirty="0" smtClean="0"/>
              <a:t>Dorothy Stanley</a:t>
            </a:r>
          </a:p>
          <a:p>
            <a:pPr lvl="0"/>
            <a:r>
              <a:rPr lang="en-GB" sz="1800" dirty="0" smtClean="0"/>
              <a:t>Seconded: Andrew Myles</a:t>
            </a:r>
            <a:endParaRPr lang="en-GB" sz="1800" dirty="0"/>
          </a:p>
          <a:p>
            <a:pPr lvl="0"/>
            <a:r>
              <a:rPr lang="en-GB" sz="1800" dirty="0" smtClean="0"/>
              <a:t>Result: </a:t>
            </a:r>
            <a:r>
              <a:rPr lang="en-GB" sz="1800" dirty="0" smtClean="0"/>
              <a:t>62,0,3 - passes</a:t>
            </a:r>
            <a:endParaRPr lang="en-US" sz="1800" dirty="0"/>
          </a:p>
        </p:txBody>
      </p:sp>
    </p:spTree>
    <p:extLst>
      <p:ext uri="{BB962C8B-B14F-4D97-AF65-F5344CB8AC3E}">
        <p14:creationId xmlns:p14="http://schemas.microsoft.com/office/powerpoint/2010/main" val="34307575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t>IETF Liaison on IANA</a:t>
            </a:r>
            <a:endParaRPr lang="en-GB"/>
          </a:p>
        </p:txBody>
      </p:sp>
      <p:sp>
        <p:nvSpPr>
          <p:cNvPr id="4" name="Footer Placeholder 3"/>
          <p:cNvSpPr>
            <a:spLocks noGrp="1"/>
          </p:cNvSpPr>
          <p:nvPr>
            <p:ph type="ftr" sz="quarter" idx="10"/>
          </p:nvPr>
        </p:nvSpPr>
        <p:spPr/>
        <p:txBody>
          <a:bodyPr/>
          <a:lstStyle/>
          <a:p>
            <a:pPr>
              <a:defRPr/>
            </a:pPr>
            <a:r>
              <a:rPr lang="en-US" smtClean="0"/>
              <a:t>Adrian Stephens, Intel Corporation</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37</a:t>
            </a:fld>
            <a:endParaRPr lang="en-US"/>
          </a:p>
        </p:txBody>
      </p:sp>
    </p:spTree>
    <p:extLst>
      <p:ext uri="{BB962C8B-B14F-4D97-AF65-F5344CB8AC3E}">
        <p14:creationId xmlns:p14="http://schemas.microsoft.com/office/powerpoint/2010/main" val="307388794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4294967295"/>
          </p:nvPr>
        </p:nvSpPr>
        <p:spPr>
          <a:xfrm>
            <a:off x="696912" y="333375"/>
            <a:ext cx="2303451" cy="273050"/>
          </a:xfrm>
          <a:prstGeom prst="rect">
            <a:avLst/>
          </a:prstGeom>
        </p:spPr>
        <p:txBody>
          <a:bodyPr/>
          <a:lstStyle/>
          <a:p>
            <a:r>
              <a:rPr lang="en-US" smtClean="0"/>
              <a:t>July 2012</a:t>
            </a:r>
            <a:endParaRPr lang="en-GB" dirty="0"/>
          </a:p>
        </p:txBody>
      </p:sp>
      <p:sp>
        <p:nvSpPr>
          <p:cNvPr id="7" name="Footer Placeholder 4"/>
          <p:cNvSpPr>
            <a:spLocks noGrp="1"/>
          </p:cNvSpPr>
          <p:nvPr>
            <p:ph type="ftr" idx="4294967295"/>
          </p:nvPr>
        </p:nvSpPr>
        <p:spPr>
          <a:xfrm>
            <a:off x="5500694" y="6475413"/>
            <a:ext cx="3041644" cy="180975"/>
          </a:xfrm>
          <a:prstGeom prst="rect">
            <a:avLst/>
          </a:prstGeom>
        </p:spPr>
        <p:txBody>
          <a:bodyPr/>
          <a:lstStyle/>
          <a:p>
            <a:r>
              <a:rPr lang="en-GB" smtClean="0"/>
              <a:t>Dan Harkins, Aruba Networks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38</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IETF Liaison on D-H Group Repository</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2012-07-19</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322458729"/>
              </p:ext>
            </p:extLst>
          </p:nvPr>
        </p:nvGraphicFramePr>
        <p:xfrm>
          <a:off x="508000" y="2289175"/>
          <a:ext cx="8156575" cy="2478088"/>
        </p:xfrm>
        <a:graphic>
          <a:graphicData uri="http://schemas.openxmlformats.org/presentationml/2006/ole">
            <mc:AlternateContent xmlns:mc="http://schemas.openxmlformats.org/markup-compatibility/2006">
              <mc:Choice xmlns:v="urn:schemas-microsoft-com:vml" Requires="v">
                <p:oleObj spid="_x0000_s4117" name="Document" r:id="rId4" imgW="8255000" imgH="2514600" progId="Word.Document.8">
                  <p:embed/>
                </p:oleObj>
              </mc:Choice>
              <mc:Fallback>
                <p:oleObj name="Document" r:id="rId4" imgW="8255000" imgH="2514600" progId="Word.Document.8">
                  <p:embed/>
                  <p:pic>
                    <p:nvPicPr>
                      <p:cNvPr id="0" name=""/>
                      <p:cNvPicPr>
                        <a:picLocks noChangeAspect="1" noChangeArrowheads="1"/>
                      </p:cNvPicPr>
                      <p:nvPr/>
                    </p:nvPicPr>
                    <p:blipFill>
                      <a:blip r:embed="rId5"/>
                      <a:srcRect/>
                      <a:stretch>
                        <a:fillRect/>
                      </a:stretch>
                    </p:blipFill>
                    <p:spPr bwMode="auto">
                      <a:xfrm>
                        <a:off x="508000" y="2289175"/>
                        <a:ext cx="8156575" cy="247808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TextBox 1"/>
          <p:cNvSpPr txBox="1"/>
          <p:nvPr/>
        </p:nvSpPr>
        <p:spPr>
          <a:xfrm>
            <a:off x="1143000" y="4800600"/>
            <a:ext cx="7010400" cy="830997"/>
          </a:xfrm>
          <a:prstGeom prst="rect">
            <a:avLst/>
          </a:prstGeom>
          <a:noFill/>
        </p:spPr>
        <p:txBody>
          <a:bodyPr wrap="square" rtlCol="0">
            <a:spAutoFit/>
          </a:bodyPr>
          <a:lstStyle/>
          <a:p>
            <a:r>
              <a:rPr lang="en-GB" dirty="0" smtClean="0"/>
              <a:t>This presentation is available separately as Document 11-12/0970r0</a:t>
            </a:r>
            <a:endParaRPr lang="en-GB" dirty="0"/>
          </a:p>
        </p:txBody>
      </p:sp>
    </p:spTree>
    <p:extLst>
      <p:ext uri="{BB962C8B-B14F-4D97-AF65-F5344CB8AC3E}">
        <p14:creationId xmlns:p14="http://schemas.microsoft.com/office/powerpoint/2010/main" val="30641307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696912" y="333375"/>
            <a:ext cx="2589203" cy="273050"/>
          </a:xfrm>
          <a:prstGeom prst="rect">
            <a:avLst/>
          </a:prstGeom>
        </p:spPr>
        <p:txBody>
          <a:bodyPr/>
          <a:lstStyle/>
          <a:p>
            <a:r>
              <a:rPr lang="en-US" smtClean="0"/>
              <a:t>July 2012</a:t>
            </a:r>
            <a:endParaRPr lang="en-GB" dirty="0"/>
          </a:p>
        </p:txBody>
      </p:sp>
      <p:sp>
        <p:nvSpPr>
          <p:cNvPr id="5" name="Footer Placeholder 4"/>
          <p:cNvSpPr>
            <a:spLocks noGrp="1"/>
          </p:cNvSpPr>
          <p:nvPr>
            <p:ph type="ftr" idx="4294967295"/>
          </p:nvPr>
        </p:nvSpPr>
        <p:spPr>
          <a:xfrm>
            <a:off x="5500694" y="6475413"/>
            <a:ext cx="3041644" cy="180975"/>
          </a:xfrm>
          <a:prstGeom prst="rect">
            <a:avLst/>
          </a:prstGeom>
        </p:spPr>
        <p:txBody>
          <a:bodyPr/>
          <a:lstStyle/>
          <a:p>
            <a:r>
              <a:rPr lang="en-GB" smtClean="0"/>
              <a:t>Dan Harkins, Aruba Networks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39</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IEEE 802.11-2012 uses a registry maintained by IANA (“Group Description” for IKEv1) and requests that the registry be updated to include the “</a:t>
            </a:r>
            <a:r>
              <a:rPr lang="en-GB" dirty="0" err="1" smtClean="0"/>
              <a:t>Brainpool</a:t>
            </a:r>
            <a:r>
              <a:rPr lang="en-GB" dirty="0" smtClean="0"/>
              <a:t>” set of elliptic curves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a:t>
            </a:r>
            <a:endParaRPr lang="en-GB" dirty="0"/>
          </a:p>
        </p:txBody>
      </p:sp>
    </p:spTree>
    <p:extLst>
      <p:ext uri="{BB962C8B-B14F-4D97-AF65-F5344CB8AC3E}">
        <p14:creationId xmlns:p14="http://schemas.microsoft.com/office/powerpoint/2010/main" val="8272929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dirty="0" smtClean="0"/>
              <a:t>WG Motion requesting conditional approval from EC</a:t>
            </a:r>
            <a:endParaRPr lang="en-US" dirty="0"/>
          </a:p>
        </p:txBody>
      </p:sp>
      <p:sp>
        <p:nvSpPr>
          <p:cNvPr id="3" name="Content Placeholder 2"/>
          <p:cNvSpPr>
            <a:spLocks noGrp="1"/>
          </p:cNvSpPr>
          <p:nvPr>
            <p:ph idx="1"/>
          </p:nvPr>
        </p:nvSpPr>
        <p:spPr>
          <a:xfrm>
            <a:off x="685800" y="1676400"/>
            <a:ext cx="7772400" cy="4648200"/>
          </a:xfrm>
        </p:spPr>
        <p:txBody>
          <a:bodyPr/>
          <a:lstStyle/>
          <a:p>
            <a:pPr lvl="0"/>
            <a:r>
              <a:rPr lang="en-US" dirty="0" smtClean="0"/>
              <a:t>Approve document 11-12/0885r2 as the report to the IEEE 802 Executive Committee on the requirements for conditional approval to forward P802.11ad D9.0 to </a:t>
            </a:r>
            <a:r>
              <a:rPr lang="en-US" dirty="0" err="1" smtClean="0"/>
              <a:t>RevCom</a:t>
            </a:r>
            <a:r>
              <a:rPr lang="en-US" dirty="0" smtClean="0"/>
              <a:t>, and</a:t>
            </a:r>
          </a:p>
          <a:p>
            <a:pPr lvl="0"/>
            <a:r>
              <a:rPr lang="en-US" dirty="0" smtClean="0"/>
              <a:t>Request the IEEE 802 Executive Committee to conditionally approve forwarding P802.11ad D9.0 to </a:t>
            </a:r>
            <a:r>
              <a:rPr lang="en-US" dirty="0" err="1" smtClean="0"/>
              <a:t>RevCom</a:t>
            </a:r>
            <a:r>
              <a:rPr lang="en-US" dirty="0" smtClean="0"/>
              <a:t>.</a:t>
            </a:r>
          </a:p>
          <a:p>
            <a:r>
              <a:rPr lang="en-GB" dirty="0" smtClean="0"/>
              <a:t>Moved: </a:t>
            </a:r>
            <a:r>
              <a:rPr lang="en-GB" dirty="0" err="1" smtClean="0"/>
              <a:t>Eldad</a:t>
            </a:r>
            <a:r>
              <a:rPr lang="en-GB" dirty="0" smtClean="0"/>
              <a:t> </a:t>
            </a:r>
            <a:r>
              <a:rPr lang="en-GB" dirty="0" err="1" smtClean="0"/>
              <a:t>Perahia</a:t>
            </a:r>
            <a:r>
              <a:rPr lang="en-GB" dirty="0" smtClean="0"/>
              <a:t> </a:t>
            </a:r>
          </a:p>
          <a:p>
            <a:pPr lvl="0"/>
            <a:r>
              <a:rPr lang="en-GB" dirty="0" smtClean="0"/>
              <a:t>Seconded: Donald Eastlake 3</a:t>
            </a:r>
            <a:r>
              <a:rPr lang="en-GB" baseline="30000" dirty="0" smtClean="0"/>
              <a:t>rd</a:t>
            </a:r>
            <a:endParaRPr lang="en-GB" dirty="0" smtClean="0"/>
          </a:p>
          <a:p>
            <a:pPr lvl="0"/>
            <a:r>
              <a:rPr lang="en-GB" dirty="0" smtClean="0"/>
              <a:t>Result:  117,0,0 - passes</a:t>
            </a:r>
          </a:p>
          <a:p>
            <a:pPr lvl="0"/>
            <a:r>
              <a:rPr lang="en-GB" dirty="0" err="1" smtClean="0"/>
              <a:t>TGad</a:t>
            </a:r>
            <a:r>
              <a:rPr lang="en-GB" dirty="0" smtClean="0"/>
              <a:t> vote: </a:t>
            </a:r>
            <a:endParaRPr lang="en-US" dirty="0" smtClean="0"/>
          </a:p>
          <a:p>
            <a:pPr lvl="1"/>
            <a:r>
              <a:rPr lang="en-GB" dirty="0" smtClean="0"/>
              <a:t>Moved: Solomon Trainin, Sai Nandagopalan, Result: 12-0-1</a:t>
            </a:r>
            <a:endParaRPr lang="en-US" dirty="0" smtClean="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4</a:t>
            </a:fld>
            <a:endParaRPr lang="en-US"/>
          </a:p>
        </p:txBody>
      </p:sp>
      <p:sp>
        <p:nvSpPr>
          <p:cNvPr id="6" name="Date Placeholder 5"/>
          <p:cNvSpPr>
            <a:spLocks noGrp="1"/>
          </p:cNvSpPr>
          <p:nvPr>
            <p:ph type="dt" sz="half" idx="4294967295"/>
          </p:nvPr>
        </p:nvSpPr>
        <p:spPr>
          <a:xfrm>
            <a:off x="696913" y="332601"/>
            <a:ext cx="968214" cy="276999"/>
          </a:xfrm>
          <a:prstGeom prst="rect">
            <a:avLst/>
          </a:prstGeom>
        </p:spPr>
        <p:txBody>
          <a:bodyPr/>
          <a:lstStyle/>
          <a:p>
            <a:pPr>
              <a:defRPr/>
            </a:pPr>
            <a:r>
              <a:rPr lang="en-US" sz="1200" dirty="0" smtClean="0"/>
              <a:t>July 2012</a:t>
            </a:r>
            <a:endParaRPr lang="en-US" sz="1200" dirty="0"/>
          </a:p>
        </p:txBody>
      </p:sp>
    </p:spTree>
    <p:extLst>
      <p:ext uri="{BB962C8B-B14F-4D97-AF65-F5344CB8AC3E}">
        <p14:creationId xmlns:p14="http://schemas.microsoft.com/office/powerpoint/2010/main" val="30271664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the Issue?</a:t>
            </a:r>
            <a:endParaRPr lang="en-US" dirty="0"/>
          </a:p>
        </p:txBody>
      </p:sp>
      <p:sp>
        <p:nvSpPr>
          <p:cNvPr id="3" name="Content Placeholder 2"/>
          <p:cNvSpPr>
            <a:spLocks noGrp="1"/>
          </p:cNvSpPr>
          <p:nvPr>
            <p:ph idx="1"/>
          </p:nvPr>
        </p:nvSpPr>
        <p:spPr/>
        <p:txBody>
          <a:bodyPr/>
          <a:lstStyle/>
          <a:p>
            <a:pPr>
              <a:buFont typeface="Arial"/>
              <a:buChar char="•"/>
            </a:pPr>
            <a:r>
              <a:rPr lang="en-US" dirty="0" smtClean="0"/>
              <a:t>A new set of elliptic curves has been defined in RFC 5639 called “the </a:t>
            </a:r>
            <a:r>
              <a:rPr lang="en-US" dirty="0" err="1" smtClean="0"/>
              <a:t>Brainpool</a:t>
            </a:r>
            <a:r>
              <a:rPr lang="en-US" dirty="0" smtClean="0"/>
              <a:t> curves”</a:t>
            </a:r>
          </a:p>
          <a:p>
            <a:pPr>
              <a:buFont typeface="Arial"/>
              <a:buChar char="•"/>
            </a:pPr>
            <a:r>
              <a:rPr lang="en-US" dirty="0" smtClean="0"/>
              <a:t>The SAE authentication algorithm uses code points from the “Group Description” IKEv1 registry maintained by IANA to conveniently identify domain parameter sets (802.11-2012, see 11.3.4.1)</a:t>
            </a:r>
          </a:p>
          <a:p>
            <a:pPr>
              <a:buFont typeface="Arial"/>
              <a:buChar char="•"/>
            </a:pPr>
            <a:r>
              <a:rPr lang="en-US" dirty="0" smtClean="0"/>
              <a:t>IANA is considering whether or not to allocate code points to identify the domain parameter sets for these curves in the “Group Description” registry</a:t>
            </a:r>
          </a:p>
          <a:p>
            <a:pPr>
              <a:buFont typeface="Arial"/>
              <a:buChar char="•"/>
            </a:pPr>
            <a:r>
              <a:rPr lang="en-US" dirty="0" smtClean="0"/>
              <a:t>For IEEE 802.11-2012 to use these new elliptic curves, IANA needs to assign code points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smtClean="0"/>
              <a:t>Dan Harkins, Aruba Networks</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extLst>
      <p:ext uri="{BB962C8B-B14F-4D97-AF65-F5344CB8AC3E}">
        <p14:creationId xmlns:p14="http://schemas.microsoft.com/office/powerpoint/2010/main" val="106357984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the Mapping Like?</a:t>
            </a:r>
            <a:endParaRPr lang="en-US" dirty="0"/>
          </a:p>
        </p:txBody>
      </p:sp>
      <p:sp>
        <p:nvSpPr>
          <p:cNvPr id="3" name="Content Placeholder 2"/>
          <p:cNvSpPr>
            <a:spLocks noGrp="1"/>
          </p:cNvSpPr>
          <p:nvPr>
            <p:ph idx="1"/>
          </p:nvPr>
        </p:nvSpPr>
        <p:spPr>
          <a:xfrm>
            <a:off x="685800" y="1981200"/>
            <a:ext cx="7918648" cy="4113213"/>
          </a:xfrm>
        </p:spPr>
        <p:txBody>
          <a:bodyPr/>
          <a:lstStyle/>
          <a:p>
            <a:r>
              <a:rPr lang="en-US" dirty="0" smtClean="0"/>
              <a:t>It maps an unsigned long, like “47”, to something like this:</a:t>
            </a:r>
          </a:p>
          <a:p>
            <a:endParaRPr lang="en-US" sz="900" dirty="0" smtClean="0"/>
          </a:p>
          <a:p>
            <a:r>
              <a:rPr lang="en-US" sz="1400" dirty="0" smtClean="0"/>
              <a:t>       p = A9FB57DBA1EEA9BC3E660A909D838D726E3BF623D52620282013481D1F6E5377</a:t>
            </a:r>
            <a:endParaRPr lang="en-US" sz="1400" dirty="0"/>
          </a:p>
          <a:p>
            <a:r>
              <a:rPr lang="en-US" sz="1400" dirty="0"/>
              <a:t> </a:t>
            </a:r>
            <a:r>
              <a:rPr lang="en-US" sz="1400" dirty="0" smtClean="0"/>
              <a:t>      A =7D5A0975FC2C3057EEF67530417AFFE7FB8055C126DC5C6CE94A4B44F330B5D9</a:t>
            </a:r>
            <a:endParaRPr lang="en-US" sz="1400" dirty="0"/>
          </a:p>
          <a:p>
            <a:r>
              <a:rPr lang="en-US" sz="1400" dirty="0" smtClean="0"/>
              <a:t>       B = 26DC5C6CE94A4B44F330B5D9BBD77CBF958416295CF7E1CE6BCCDC18FF8C07B6</a:t>
            </a:r>
          </a:p>
          <a:p>
            <a:r>
              <a:rPr lang="fr-FR" sz="1400" dirty="0" smtClean="0"/>
              <a:t>       x =  8BD2AEB9CB7E57CB2C4B482FFC81B7AFB9DE27E1E3BD23C23A4453BD9ACE3262</a:t>
            </a:r>
          </a:p>
          <a:p>
            <a:r>
              <a:rPr lang="es-ES_tradnl" sz="1400" dirty="0" smtClean="0"/>
              <a:t>       y = 547EF835C3DAC4FD97F8461A14611DC9C27745132DED8E545C1D54C72F046997</a:t>
            </a:r>
          </a:p>
          <a:p>
            <a:r>
              <a:rPr lang="es-ES_tradnl" sz="1400" dirty="0"/>
              <a:t> </a:t>
            </a:r>
            <a:r>
              <a:rPr lang="en-US" sz="1400" dirty="0" smtClean="0"/>
              <a:t>      q = A9FB57DBA1EEA9BC3E660A909D838D718C397AA3B561A6F7901E0E82974856A7</a:t>
            </a:r>
          </a:p>
          <a:p>
            <a:r>
              <a:rPr lang="en-US" sz="1400" dirty="0"/>
              <a:t> </a:t>
            </a:r>
            <a:r>
              <a:rPr lang="en-US" sz="1400" dirty="0" smtClean="0"/>
              <a:t>      h </a:t>
            </a:r>
            <a:r>
              <a:rPr lang="en-US" sz="1400" dirty="0"/>
              <a:t>= </a:t>
            </a:r>
            <a:r>
              <a:rPr lang="en-US" sz="1400" dirty="0" smtClean="0"/>
              <a:t>1</a:t>
            </a:r>
          </a:p>
          <a:p>
            <a:endParaRPr lang="en-US" sz="1400" dirty="0"/>
          </a:p>
          <a:p>
            <a:pPr>
              <a:buFont typeface="Arial"/>
              <a:buChar char="•"/>
            </a:pPr>
            <a:r>
              <a:rPr lang="en-US" dirty="0" smtClean="0"/>
              <a:t>It’s much more convenient to say “47”! </a:t>
            </a:r>
          </a:p>
          <a:p>
            <a:pPr>
              <a:buFont typeface="Arial"/>
              <a:buChar char="•"/>
            </a:pPr>
            <a:r>
              <a:rPr lang="en-US" dirty="0" smtClean="0"/>
              <a:t>A repository of good domain parameter sets exists – defined by the IETF, no need to invent another.</a:t>
            </a:r>
          </a:p>
          <a:p>
            <a:endParaRPr lang="en-US" sz="14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smtClean="0"/>
              <a:t>Dan Harkins, Aruba Networks</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extLst>
      <p:ext uri="{BB962C8B-B14F-4D97-AF65-F5344CB8AC3E}">
        <p14:creationId xmlns:p14="http://schemas.microsoft.com/office/powerpoint/2010/main" val="16929750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July 2012</a:t>
            </a:r>
            <a:endParaRPr lang="en-GB"/>
          </a:p>
        </p:txBody>
      </p:sp>
      <p:sp>
        <p:nvSpPr>
          <p:cNvPr id="5" name="Footer Placeholder 4"/>
          <p:cNvSpPr>
            <a:spLocks noGrp="1"/>
          </p:cNvSpPr>
          <p:nvPr>
            <p:ph type="ftr" idx="4294967295"/>
          </p:nvPr>
        </p:nvSpPr>
        <p:spPr>
          <a:xfrm>
            <a:off x="6286512" y="6475413"/>
            <a:ext cx="2255826" cy="180975"/>
          </a:xfrm>
          <a:prstGeom prst="rect">
            <a:avLst/>
          </a:prstGeom>
        </p:spPr>
        <p:txBody>
          <a:bodyPr/>
          <a:lstStyle/>
          <a:p>
            <a:r>
              <a:rPr lang="en-GB" smtClean="0"/>
              <a:t>Dan Harkins, Aruba Networks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42</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Liaison Text</a:t>
            </a:r>
            <a:endParaRPr lang="en-US" dirty="0"/>
          </a:p>
        </p:txBody>
      </p:sp>
      <p:sp>
        <p:nvSpPr>
          <p:cNvPr id="9218" name="Rectangle 2"/>
          <p:cNvSpPr>
            <a:spLocks noGrp="1" noChangeArrowheads="1"/>
          </p:cNvSpPr>
          <p:nvPr>
            <p:ph type="body" idx="1"/>
          </p:nvPr>
        </p:nvSpPr>
        <p:spPr>
          <a:xfrm>
            <a:off x="685800" y="1981200"/>
            <a:ext cx="7772400" cy="4114800"/>
          </a:xfrm>
          <a:ln/>
        </p:spPr>
        <p:txBody>
          <a:bodyPr/>
          <a:lstStyle/>
          <a:p>
            <a:pPr marL="0" indent="0"/>
            <a:r>
              <a:rPr lang="en-GB" sz="1800" dirty="0"/>
              <a:t>	</a:t>
            </a:r>
            <a:r>
              <a:rPr lang="en-GB" sz="1800" dirty="0" smtClean="0"/>
              <a:t>The IEEE 802.11 Working Group understands that a new set of elliptic curves (the “</a:t>
            </a:r>
            <a:r>
              <a:rPr lang="en-GB" sz="1800" dirty="0" err="1" smtClean="0"/>
              <a:t>Brainpool</a:t>
            </a:r>
            <a:r>
              <a:rPr lang="en-GB" sz="1800" dirty="0"/>
              <a:t> </a:t>
            </a:r>
            <a:r>
              <a:rPr lang="en-GB" sz="1800" dirty="0" smtClean="0"/>
              <a:t>curves”) defined in RFC 5639 are proposed to be added to the Group Description IANA registry that was established for IKEv1 (RFC 2409). The IEEE 802.11 Working Group supports this proposed addition.</a:t>
            </a:r>
          </a:p>
          <a:p>
            <a:pPr marL="0" indent="0"/>
            <a:r>
              <a:rPr lang="en-GB" sz="1800" dirty="0" smtClean="0"/>
              <a:t>	The code points in this registry are used by IEEE 802.11-2012 to conveniently identify domain parameter sets for use by an authentication protocol that employs discrete logarithm cryptography. </a:t>
            </a:r>
          </a:p>
          <a:p>
            <a:pPr marL="0" indent="0"/>
            <a:r>
              <a:rPr lang="en-GB" sz="1800" dirty="0" smtClean="0"/>
              <a:t>	To enable support of the “</a:t>
            </a:r>
            <a:r>
              <a:rPr lang="en-GB" sz="1800" dirty="0" err="1" smtClean="0"/>
              <a:t>Brainpool</a:t>
            </a:r>
            <a:r>
              <a:rPr lang="en-GB" sz="1800" dirty="0" smtClean="0"/>
              <a:t> curves” in IEEE 802.11-2012, the IEEE 802.11 Working Group requests that the IETF make a request to IANA to update the IKEv1 registry named “Group Description” and assign code points for the “</a:t>
            </a:r>
            <a:r>
              <a:rPr lang="en-GB" sz="1800" dirty="0" err="1" smtClean="0"/>
              <a:t>Brainpool</a:t>
            </a:r>
            <a:r>
              <a:rPr lang="en-GB" sz="1800" dirty="0"/>
              <a:t> </a:t>
            </a:r>
            <a:r>
              <a:rPr lang="en-GB" sz="1800" dirty="0" smtClean="0"/>
              <a:t>curves”.</a:t>
            </a:r>
          </a:p>
          <a:p>
            <a:pPr marL="0" indent="0"/>
            <a:endParaRPr lang="en-GB" sz="1800" dirty="0" smtClean="0"/>
          </a:p>
        </p:txBody>
      </p:sp>
    </p:spTree>
    <p:extLst>
      <p:ext uri="{BB962C8B-B14F-4D97-AF65-F5344CB8AC3E}">
        <p14:creationId xmlns:p14="http://schemas.microsoft.com/office/powerpoint/2010/main" val="321590461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July 2012</a:t>
            </a:r>
            <a:endParaRPr lang="en-GB"/>
          </a:p>
        </p:txBody>
      </p:sp>
      <p:sp>
        <p:nvSpPr>
          <p:cNvPr id="5" name="Footer Placeholder 4"/>
          <p:cNvSpPr>
            <a:spLocks noGrp="1"/>
          </p:cNvSpPr>
          <p:nvPr>
            <p:ph type="ftr" idx="4294967295"/>
          </p:nvPr>
        </p:nvSpPr>
        <p:spPr>
          <a:xfrm>
            <a:off x="6143636" y="6475413"/>
            <a:ext cx="2398702" cy="180975"/>
          </a:xfrm>
          <a:prstGeom prst="rect">
            <a:avLst/>
          </a:prstGeom>
        </p:spPr>
        <p:txBody>
          <a:bodyPr/>
          <a:lstStyle/>
          <a:p>
            <a:r>
              <a:rPr lang="en-GB" smtClean="0"/>
              <a:t>Dan Harkins, Aruba Networks</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Draft Liaison Envelope</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r>
              <a:rPr lang="en-US" sz="1800" b="0" dirty="0" smtClean="0"/>
              <a:t>To: Paul Hoffman and </a:t>
            </a:r>
            <a:r>
              <a:rPr lang="en-US" sz="1800" b="0" dirty="0" err="1" smtClean="0"/>
              <a:t>Yaron</a:t>
            </a:r>
            <a:r>
              <a:rPr lang="en-US" sz="1800" b="0" dirty="0" smtClean="0"/>
              <a:t> </a:t>
            </a:r>
            <a:r>
              <a:rPr lang="en-US" sz="1800" b="0" dirty="0" err="1" smtClean="0"/>
              <a:t>Sheffer</a:t>
            </a:r>
            <a:r>
              <a:rPr lang="en-US" sz="1800" b="0" dirty="0" smtClean="0"/>
              <a:t>, </a:t>
            </a:r>
            <a:r>
              <a:rPr lang="en-US" sz="1800" b="0" dirty="0" err="1" smtClean="0"/>
              <a:t>IPsecme</a:t>
            </a:r>
            <a:r>
              <a:rPr lang="en-US" sz="1800" b="0" dirty="0" smtClean="0"/>
              <a:t> Chairman,</a:t>
            </a:r>
          </a:p>
          <a:p>
            <a:r>
              <a:rPr lang="en-US" sz="1800" b="0" dirty="0"/>
              <a:t> </a:t>
            </a:r>
            <a:r>
              <a:rPr lang="en-US" sz="1800" b="0" dirty="0" smtClean="0"/>
              <a:t>      Russ </a:t>
            </a:r>
            <a:r>
              <a:rPr lang="en-US" sz="1800" b="0" dirty="0" err="1" smtClean="0"/>
              <a:t>Housley</a:t>
            </a:r>
            <a:r>
              <a:rPr lang="en-US" sz="1800" b="0" dirty="0" smtClean="0"/>
              <a:t>, IETF Chairman</a:t>
            </a:r>
          </a:p>
          <a:p>
            <a:r>
              <a:rPr lang="en-US" sz="1800" b="0" dirty="0" smtClean="0"/>
              <a:t>CC: Stephen </a:t>
            </a:r>
            <a:r>
              <a:rPr lang="en-US" sz="1800" b="0" dirty="0"/>
              <a:t>Farrell and Sean Turner, Security Area Co-</a:t>
            </a:r>
            <a:r>
              <a:rPr lang="en-US" sz="1800" b="0" dirty="0" smtClean="0"/>
              <a:t>Directors,</a:t>
            </a:r>
          </a:p>
          <a:p>
            <a:r>
              <a:rPr lang="en-US" sz="1800" b="0" dirty="0" smtClean="0"/>
              <a:t>       Dorothy </a:t>
            </a:r>
            <a:r>
              <a:rPr lang="en-US" sz="1800" b="0" dirty="0"/>
              <a:t>Stanley, IEEE 802.11 Liaison to the </a:t>
            </a:r>
            <a:r>
              <a:rPr lang="en-US" sz="1800" b="0" dirty="0" smtClean="0"/>
              <a:t>IETF</a:t>
            </a:r>
            <a:endParaRPr lang="en-US" sz="1800" b="0" dirty="0"/>
          </a:p>
          <a:p>
            <a:endParaRPr lang="en-US" sz="1800" b="0" dirty="0" smtClean="0"/>
          </a:p>
          <a:p>
            <a:endParaRPr lang="en-US" sz="1800" b="0" dirty="0"/>
          </a:p>
          <a:p>
            <a:r>
              <a:rPr lang="en-US" sz="1800" b="0" dirty="0" smtClean="0"/>
              <a:t>  &lt;Body of Liaison from next slide&gt;</a:t>
            </a:r>
          </a:p>
          <a:p>
            <a:endParaRPr lang="en-US" sz="1800" b="0" dirty="0" smtClean="0"/>
          </a:p>
          <a:p>
            <a:r>
              <a:rPr lang="en-US" sz="1800" b="0" dirty="0" smtClean="0"/>
              <a:t>Signed: Bruce Kramer, 802.11 WG Chairman</a:t>
            </a:r>
          </a:p>
          <a:p>
            <a:endParaRPr lang="en-US" sz="1800" b="0" dirty="0" smtClean="0"/>
          </a:p>
          <a:p>
            <a:endParaRPr lang="en-US" sz="1800" b="0" dirty="0"/>
          </a:p>
        </p:txBody>
      </p:sp>
    </p:spTree>
    <p:extLst>
      <p:ext uri="{BB962C8B-B14F-4D97-AF65-F5344CB8AC3E}">
        <p14:creationId xmlns:p14="http://schemas.microsoft.com/office/powerpoint/2010/main" val="391049998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Liaison Motion</a:t>
            </a:r>
            <a:endParaRPr lang="en-US" dirty="0"/>
          </a:p>
        </p:txBody>
      </p:sp>
      <p:sp>
        <p:nvSpPr>
          <p:cNvPr id="3" name="Content Placeholder 2"/>
          <p:cNvSpPr>
            <a:spLocks noGrp="1"/>
          </p:cNvSpPr>
          <p:nvPr>
            <p:ph idx="1"/>
          </p:nvPr>
        </p:nvSpPr>
        <p:spPr/>
        <p:txBody>
          <a:bodyPr/>
          <a:lstStyle/>
          <a:p>
            <a:r>
              <a:rPr lang="en-US" dirty="0" smtClean="0"/>
              <a:t>Motion:</a:t>
            </a:r>
          </a:p>
          <a:p>
            <a:r>
              <a:rPr lang="en-US" dirty="0" smtClean="0"/>
              <a:t>Request the IEEE 802.11 WG chair transmit the liaison on slide 5 of “11-12-0970-00-0000-ietf-liaison-on-diffie-hellman-groups.potx” to the IETF Security Area Directors and any persons he deems appropriate.</a:t>
            </a:r>
          </a:p>
          <a:p>
            <a:endParaRPr lang="en-US" dirty="0"/>
          </a:p>
          <a:p>
            <a:r>
              <a:rPr lang="en-US" dirty="0" smtClean="0"/>
              <a:t>Moved: Dan Harkins</a:t>
            </a:r>
          </a:p>
          <a:p>
            <a:r>
              <a:rPr lang="en-US" dirty="0" smtClean="0"/>
              <a:t>Seconded: Michael </a:t>
            </a:r>
            <a:r>
              <a:rPr lang="en-US" dirty="0" err="1" smtClean="0"/>
              <a:t>Montemurro</a:t>
            </a:r>
            <a:endParaRPr lang="en-US" dirty="0" smtClean="0"/>
          </a:p>
          <a:p>
            <a:r>
              <a:rPr lang="en-US" dirty="0" smtClean="0"/>
              <a:t>Result: </a:t>
            </a:r>
            <a:r>
              <a:rPr lang="en-US" dirty="0" smtClean="0"/>
              <a:t>52,0,4 </a:t>
            </a:r>
            <a:r>
              <a:rPr lang="en-US" smtClean="0"/>
              <a:t>- passes</a:t>
            </a: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smtClean="0"/>
              <a:t>Dan Harkins, Aruba Networks</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extLst>
      <p:ext uri="{BB962C8B-B14F-4D97-AF65-F5344CB8AC3E}">
        <p14:creationId xmlns:p14="http://schemas.microsoft.com/office/powerpoint/2010/main" val="422356711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July 2012</a:t>
            </a:r>
            <a:endParaRPr lang="en-GB"/>
          </a:p>
        </p:txBody>
      </p:sp>
      <p:sp>
        <p:nvSpPr>
          <p:cNvPr id="5" name="Footer Placeholder 4"/>
          <p:cNvSpPr>
            <a:spLocks noGrp="1"/>
          </p:cNvSpPr>
          <p:nvPr>
            <p:ph type="ftr" idx="4294967295"/>
          </p:nvPr>
        </p:nvSpPr>
        <p:spPr>
          <a:xfrm>
            <a:off x="6215074" y="6475413"/>
            <a:ext cx="2327264" cy="180975"/>
          </a:xfrm>
          <a:prstGeom prst="rect">
            <a:avLst/>
          </a:prstGeom>
        </p:spPr>
        <p:txBody>
          <a:bodyPr/>
          <a:lstStyle/>
          <a:p>
            <a:r>
              <a:rPr lang="en-GB" smtClean="0"/>
              <a:t>Dan Harkins, Aruba Networks</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45</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pPr>
              <a:buFont typeface="Arial"/>
              <a:buChar char="•"/>
            </a:pPr>
            <a:r>
              <a:rPr lang="en-US" dirty="0" smtClean="0"/>
              <a:t>IEEE 802.11-2012, section 11.3.4.1</a:t>
            </a:r>
          </a:p>
          <a:p>
            <a:pPr>
              <a:buFont typeface="Arial"/>
              <a:buChar char="•"/>
            </a:pPr>
            <a:r>
              <a:rPr lang="en-US" dirty="0" smtClean="0"/>
              <a:t>RFC 5639</a:t>
            </a:r>
          </a:p>
          <a:p>
            <a:pPr>
              <a:buFont typeface="Arial"/>
              <a:buChar char="•"/>
            </a:pPr>
            <a:r>
              <a:rPr lang="en-US" dirty="0">
                <a:hlinkClick r:id="rId3"/>
              </a:rPr>
              <a:t>http://www.iana.org/assignments/ipsec-</a:t>
            </a:r>
            <a:r>
              <a:rPr lang="en-US" dirty="0" smtClean="0">
                <a:hlinkClick r:id="rId3"/>
              </a:rPr>
              <a:t>registry</a:t>
            </a:r>
            <a:endParaRPr lang="en-US" dirty="0" smtClean="0"/>
          </a:p>
          <a:p>
            <a:pPr marL="0" indent="0"/>
            <a:r>
              <a:rPr lang="en-US" dirty="0" smtClean="0"/>
              <a:t>    (Group Description registry)</a:t>
            </a:r>
          </a:p>
          <a:p>
            <a:pPr marL="0" indent="0"/>
            <a:endParaRPr lang="en-US" dirty="0"/>
          </a:p>
        </p:txBody>
      </p:sp>
    </p:spTree>
    <p:extLst>
      <p:ext uri="{BB962C8B-B14F-4D97-AF65-F5344CB8AC3E}">
        <p14:creationId xmlns:p14="http://schemas.microsoft.com/office/powerpoint/2010/main" val="29076237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STD</a:t>
            </a:r>
            <a:r>
              <a:rPr lang="en-GB" baseline="0" dirty="0" smtClean="0"/>
              <a:t> 802.11-2012</a:t>
            </a:r>
            <a:endParaRPr lang="en-GB" dirty="0"/>
          </a:p>
        </p:txBody>
      </p:sp>
      <p:sp>
        <p:nvSpPr>
          <p:cNvPr id="7" name="Subtitle 6"/>
          <p:cNvSpPr>
            <a:spLocks noGrp="1"/>
          </p:cNvSpPr>
          <p:nvPr>
            <p:ph type="subTitle" idx="1"/>
          </p:nvPr>
        </p:nvSpPr>
        <p:spPr/>
        <p:txBody>
          <a:bodyPr/>
          <a:lstStyle/>
          <a:p>
            <a:endParaRPr lang="en-GB"/>
          </a:p>
        </p:txBody>
      </p:sp>
      <p:sp>
        <p:nvSpPr>
          <p:cNvPr id="5" name="Footer Placeholder 4"/>
          <p:cNvSpPr>
            <a:spLocks noGrp="1"/>
          </p:cNvSpPr>
          <p:nvPr>
            <p:ph type="ftr" sz="quarter" idx="10"/>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EA664691-56C7-4D38-BFF3-A32E09E0A67B}" type="slidenum">
              <a:rPr lang="en-US" smtClean="0"/>
              <a:pPr>
                <a:defRPr/>
              </a:pPr>
              <a:t>5</a:t>
            </a:fld>
            <a:endParaRPr lang="en-US"/>
          </a:p>
        </p:txBody>
      </p:sp>
      <p:sp>
        <p:nvSpPr>
          <p:cNvPr id="4" name="Date Placeholder 3"/>
          <p:cNvSpPr>
            <a:spLocks noGrp="1"/>
          </p:cNvSpPr>
          <p:nvPr>
            <p:ph type="dt" sz="half" idx="4294967295"/>
          </p:nvPr>
        </p:nvSpPr>
        <p:spPr>
          <a:xfrm>
            <a:off x="0" y="333375"/>
            <a:ext cx="1579563" cy="276225"/>
          </a:xfrm>
        </p:spPr>
        <p:txBody>
          <a:bodyPr/>
          <a:lstStyle/>
          <a:p>
            <a:pPr>
              <a:defRPr/>
            </a:pPr>
            <a:r>
              <a:rPr lang="en-US" smtClean="0"/>
              <a:t>July 2012</a:t>
            </a:r>
            <a:endParaRPr lang="en-US" dirty="0"/>
          </a:p>
        </p:txBody>
      </p:sp>
    </p:spTree>
    <p:extLst>
      <p:ext uri="{BB962C8B-B14F-4D97-AF65-F5344CB8AC3E}">
        <p14:creationId xmlns:p14="http://schemas.microsoft.com/office/powerpoint/2010/main" val="1929787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dirty="0" smtClean="0"/>
              <a:t>Motion</a:t>
            </a:r>
          </a:p>
        </p:txBody>
      </p:sp>
      <p:sp>
        <p:nvSpPr>
          <p:cNvPr id="19459" name="Content Placeholder 2"/>
          <p:cNvSpPr>
            <a:spLocks noGrp="1"/>
          </p:cNvSpPr>
          <p:nvPr>
            <p:ph idx="1"/>
          </p:nvPr>
        </p:nvSpPr>
        <p:spPr>
          <a:xfrm>
            <a:off x="685800" y="1676400"/>
            <a:ext cx="7772400" cy="4114800"/>
          </a:xfrm>
        </p:spPr>
        <p:txBody>
          <a:bodyPr/>
          <a:lstStyle/>
          <a:p>
            <a:r>
              <a:rPr lang="en-US" b="0" dirty="0" smtClean="0"/>
              <a:t>Move to approve the call for comment as documented in 11-12-0930-00-000-Call_for_Comment_2012.ppt.</a:t>
            </a:r>
          </a:p>
          <a:p>
            <a:endParaRPr lang="en-US" b="0" dirty="0" smtClean="0"/>
          </a:p>
          <a:p>
            <a:r>
              <a:rPr lang="en-US" b="0" dirty="0" smtClean="0"/>
              <a:t>Moved: Dorothy Stanley</a:t>
            </a:r>
          </a:p>
          <a:p>
            <a:r>
              <a:rPr lang="en-US" b="0" dirty="0" smtClean="0"/>
              <a:t>Seconded: Mark Hamilton</a:t>
            </a:r>
          </a:p>
          <a:p>
            <a:r>
              <a:rPr lang="en-US" b="0" dirty="0" smtClean="0"/>
              <a:t>Result: passes (unanimous consent)</a:t>
            </a:r>
          </a:p>
        </p:txBody>
      </p:sp>
      <p:sp>
        <p:nvSpPr>
          <p:cNvPr id="19460" name="Date Placeholder 3"/>
          <p:cNvSpPr>
            <a:spLocks noGrp="1"/>
          </p:cNvSpPr>
          <p:nvPr>
            <p:ph type="dt" sz="quarter" idx="10"/>
          </p:nvPr>
        </p:nvSpPr>
        <p:spPr>
          <a:noFill/>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July 2012</a:t>
            </a:r>
          </a:p>
        </p:txBody>
      </p:sp>
      <p:sp>
        <p:nvSpPr>
          <p:cNvPr id="19461" name="Footer Placeholder 4"/>
          <p:cNvSpPr>
            <a:spLocks noGrp="1"/>
          </p:cNvSpPr>
          <p:nvPr>
            <p:ph type="ftr" sz="quarter" idx="11"/>
          </p:nvPr>
        </p:nvSpPr>
        <p:spPr>
          <a:xfrm>
            <a:off x="6367463" y="6475413"/>
            <a:ext cx="2176462" cy="184150"/>
          </a:xfrm>
          <a:noFill/>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Dorothy Stanley (Aruba Networks)</a:t>
            </a:r>
          </a:p>
        </p:txBody>
      </p:sp>
      <p:sp>
        <p:nvSpPr>
          <p:cNvPr id="19462" name="Slide Number Placeholder 5"/>
          <p:cNvSpPr>
            <a:spLocks noGrp="1"/>
          </p:cNvSpPr>
          <p:nvPr>
            <p:ph type="sldNum" sz="quarter" idx="12"/>
          </p:nvPr>
        </p:nvSpPr>
        <p:spPr>
          <a:noFill/>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BEB25A06-7CA3-4F9B-8493-38C7BD800109}" type="slidenum">
              <a:rPr lang="en-US" sz="1200" b="0" smtClean="0"/>
              <a:pPr/>
              <a:t>6</a:t>
            </a:fld>
            <a:endParaRPr lang="en-US" sz="1200" b="0" smtClean="0"/>
          </a:p>
        </p:txBody>
      </p:sp>
    </p:spTree>
    <p:extLst>
      <p:ext uri="{BB962C8B-B14F-4D97-AF65-F5344CB8AC3E}">
        <p14:creationId xmlns:p14="http://schemas.microsoft.com/office/powerpoint/2010/main" val="25310004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M.1801</a:t>
            </a:r>
            <a:endParaRPr lang="en-GB" dirty="0"/>
          </a:p>
        </p:txBody>
      </p:sp>
      <p:sp>
        <p:nvSpPr>
          <p:cNvPr id="7" name="Subtitle 6"/>
          <p:cNvSpPr>
            <a:spLocks noGrp="1"/>
          </p:cNvSpPr>
          <p:nvPr>
            <p:ph type="subTitle" idx="1"/>
          </p:nvPr>
        </p:nvSpPr>
        <p:spPr/>
        <p:txBody>
          <a:bodyPr/>
          <a:lstStyle/>
          <a:p>
            <a:endParaRPr lang="en-GB"/>
          </a:p>
        </p:txBody>
      </p:sp>
      <p:sp>
        <p:nvSpPr>
          <p:cNvPr id="5" name="Footer Placeholder 4"/>
          <p:cNvSpPr>
            <a:spLocks noGrp="1"/>
          </p:cNvSpPr>
          <p:nvPr>
            <p:ph type="ftr" sz="quarter" idx="10"/>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EA664691-56C7-4D38-BFF3-A32E09E0A67B}" type="slidenum">
              <a:rPr lang="en-US" smtClean="0"/>
              <a:pPr>
                <a:defRPr/>
              </a:pPr>
              <a:t>7</a:t>
            </a:fld>
            <a:endParaRPr lang="en-US"/>
          </a:p>
        </p:txBody>
      </p:sp>
      <p:sp>
        <p:nvSpPr>
          <p:cNvPr id="4" name="Date Placeholder 3"/>
          <p:cNvSpPr>
            <a:spLocks noGrp="1"/>
          </p:cNvSpPr>
          <p:nvPr>
            <p:ph type="dt" sz="half" idx="4294967295"/>
          </p:nvPr>
        </p:nvSpPr>
        <p:spPr>
          <a:xfrm>
            <a:off x="0" y="333375"/>
            <a:ext cx="1579563" cy="276225"/>
          </a:xfrm>
        </p:spPr>
        <p:txBody>
          <a:bodyPr/>
          <a:lstStyle/>
          <a:p>
            <a:pPr>
              <a:defRPr/>
            </a:pPr>
            <a:r>
              <a:rPr lang="en-US" smtClean="0"/>
              <a:t>July 2012</a:t>
            </a:r>
            <a:endParaRPr lang="en-US" dirty="0"/>
          </a:p>
        </p:txBody>
      </p:sp>
    </p:spTree>
    <p:extLst>
      <p:ext uri="{BB962C8B-B14F-4D97-AF65-F5344CB8AC3E}">
        <p14:creationId xmlns:p14="http://schemas.microsoft.com/office/powerpoint/2010/main" val="1207933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Motion</a:t>
            </a:r>
            <a:endParaRPr lang="en-GB" dirty="0"/>
          </a:p>
        </p:txBody>
      </p:sp>
      <p:sp>
        <p:nvSpPr>
          <p:cNvPr id="3" name="Content Placeholder 2"/>
          <p:cNvSpPr>
            <a:spLocks noGrp="1"/>
          </p:cNvSpPr>
          <p:nvPr>
            <p:ph idx="1"/>
          </p:nvPr>
        </p:nvSpPr>
        <p:spPr/>
        <p:txBody>
          <a:bodyPr/>
          <a:lstStyle/>
          <a:p>
            <a:r>
              <a:rPr lang="en-US" sz="2400" b="1" dirty="0" smtClean="0">
                <a:solidFill>
                  <a:schemeClr val="tx1"/>
                </a:solidFill>
                <a:effectLst/>
                <a:latin typeface="+mn-lt"/>
                <a:ea typeface="+mn-ea"/>
                <a:cs typeface="+mn-cs"/>
              </a:rPr>
              <a:t>Approve 18-12/0063r2 containing updates for ITU-R M.1801 related to 802.11.</a:t>
            </a:r>
          </a:p>
          <a:p>
            <a:endParaRPr lang="en-GB" sz="2400" b="1" dirty="0" smtClean="0">
              <a:solidFill>
                <a:schemeClr val="tx1"/>
              </a:solidFill>
              <a:effectLst/>
              <a:latin typeface="+mn-lt"/>
              <a:ea typeface="+mn-ea"/>
              <a:cs typeface="+mn-cs"/>
            </a:endParaRPr>
          </a:p>
          <a:p>
            <a:r>
              <a:rPr lang="en-GB" dirty="0" smtClean="0"/>
              <a:t>Moved:  Peter Ecclesine</a:t>
            </a:r>
          </a:p>
          <a:p>
            <a:r>
              <a:rPr lang="en-GB" dirty="0" smtClean="0"/>
              <a:t>Seconded:  Richard Kennedy</a:t>
            </a:r>
          </a:p>
          <a:p>
            <a:r>
              <a:rPr lang="en-GB" dirty="0" smtClean="0"/>
              <a:t>Result:  91,0,2 </a:t>
            </a:r>
            <a:r>
              <a:rPr lang="en-GB" smtClean="0"/>
              <a:t>- passes</a:t>
            </a:r>
            <a:endParaRPr lang="en-GB"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664691-56C7-4D38-BFF3-A32E09E0A67B}" type="slidenum">
              <a:rPr lang="en-US" smtClean="0"/>
              <a:pPr>
                <a:defRPr/>
              </a:pPr>
              <a:t>8</a:t>
            </a:fld>
            <a:endParaRPr lang="en-US"/>
          </a:p>
        </p:txBody>
      </p:sp>
    </p:spTree>
    <p:extLst>
      <p:ext uri="{BB962C8B-B14F-4D97-AF65-F5344CB8AC3E}">
        <p14:creationId xmlns:p14="http://schemas.microsoft.com/office/powerpoint/2010/main" val="9783607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CMMW</a:t>
            </a:r>
            <a:endParaRPr lang="en-GB" dirty="0"/>
          </a:p>
        </p:txBody>
      </p:sp>
      <p:sp>
        <p:nvSpPr>
          <p:cNvPr id="7" name="Subtitle 6"/>
          <p:cNvSpPr>
            <a:spLocks noGrp="1"/>
          </p:cNvSpPr>
          <p:nvPr>
            <p:ph type="subTitle" idx="1"/>
          </p:nvPr>
        </p:nvSpPr>
        <p:spPr/>
        <p:txBody>
          <a:bodyPr/>
          <a:lstStyle/>
          <a:p>
            <a:endParaRPr lang="en-GB"/>
          </a:p>
        </p:txBody>
      </p:sp>
      <p:sp>
        <p:nvSpPr>
          <p:cNvPr id="5" name="Footer Placeholder 4"/>
          <p:cNvSpPr>
            <a:spLocks noGrp="1"/>
          </p:cNvSpPr>
          <p:nvPr>
            <p:ph type="ftr" sz="quarter" idx="10"/>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EA664691-56C7-4D38-BFF3-A32E09E0A67B}" type="slidenum">
              <a:rPr lang="en-US" smtClean="0"/>
              <a:pPr>
                <a:defRPr/>
              </a:pPr>
              <a:t>9</a:t>
            </a:fld>
            <a:endParaRPr lang="en-US"/>
          </a:p>
        </p:txBody>
      </p:sp>
      <p:sp>
        <p:nvSpPr>
          <p:cNvPr id="4" name="Date Placeholder 3"/>
          <p:cNvSpPr>
            <a:spLocks noGrp="1"/>
          </p:cNvSpPr>
          <p:nvPr>
            <p:ph type="dt" sz="half" idx="4294967295"/>
          </p:nvPr>
        </p:nvSpPr>
        <p:spPr>
          <a:xfrm>
            <a:off x="0" y="333375"/>
            <a:ext cx="1579563" cy="276225"/>
          </a:xfrm>
        </p:spPr>
        <p:txBody>
          <a:bodyPr/>
          <a:lstStyle/>
          <a:p>
            <a:pPr>
              <a:defRPr/>
            </a:pPr>
            <a:r>
              <a:rPr lang="en-US" smtClean="0"/>
              <a:t>July 2012</a:t>
            </a:r>
            <a:endParaRPr lang="en-US" dirty="0"/>
          </a:p>
        </p:txBody>
      </p:sp>
    </p:spTree>
    <p:extLst>
      <p:ext uri="{BB962C8B-B14F-4D97-AF65-F5344CB8AC3E}">
        <p14:creationId xmlns:p14="http://schemas.microsoft.com/office/powerpoint/2010/main" val="2951973009"/>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75264</TotalTime>
  <Words>2081</Words>
  <Application>Microsoft Office PowerPoint</Application>
  <PresentationFormat>On-screen Show (4:3)</PresentationFormat>
  <Paragraphs>455</Paragraphs>
  <Slides>45</Slides>
  <Notes>15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45</vt:i4>
      </vt:variant>
    </vt:vector>
  </HeadingPairs>
  <TitlesOfParts>
    <vt:vector size="47" baseType="lpstr">
      <vt:lpstr>Default Design</vt:lpstr>
      <vt:lpstr>Document</vt:lpstr>
      <vt:lpstr>802.11 July 2012 Plenary Motions</vt:lpstr>
      <vt:lpstr>Abstract</vt:lpstr>
      <vt:lpstr>TGad</vt:lpstr>
      <vt:lpstr>WG Motion requesting conditional approval from EC</vt:lpstr>
      <vt:lpstr>STD 802.11-2012</vt:lpstr>
      <vt:lpstr>Motion</vt:lpstr>
      <vt:lpstr>M.1801</vt:lpstr>
      <vt:lpstr>Motion</vt:lpstr>
      <vt:lpstr>CMMW</vt:lpstr>
      <vt:lpstr>PAR Motion</vt:lpstr>
      <vt:lpstr>5 Criteria Motion</vt:lpstr>
      <vt:lpstr>Motion to Approve Response to Comments</vt:lpstr>
      <vt:lpstr>WG telecons</vt:lpstr>
      <vt:lpstr>Teleconferences</vt:lpstr>
      <vt:lpstr>WG OM</vt:lpstr>
      <vt:lpstr>Motion</vt:lpstr>
      <vt:lpstr>Publicity</vt:lpstr>
      <vt:lpstr>Motion</vt:lpstr>
      <vt:lpstr>ANA request</vt:lpstr>
      <vt:lpstr>Motion</vt:lpstr>
      <vt:lpstr>TGac</vt:lpstr>
      <vt:lpstr>TGac PAR Extension Motion</vt:lpstr>
      <vt:lpstr>TGac November Ad Hoc Meeting</vt:lpstr>
      <vt:lpstr>TGaf</vt:lpstr>
      <vt:lpstr>WG Motion</vt:lpstr>
      <vt:lpstr>CMMW SG</vt:lpstr>
      <vt:lpstr>Motion on Task Group Logistics Document</vt:lpstr>
      <vt:lpstr>Motion for September Meeting Logistics and Agenda </vt:lpstr>
      <vt:lpstr>Motion to Extend a Study Group</vt:lpstr>
      <vt:lpstr>Motion on Rationale for Study Group Extension</vt:lpstr>
      <vt:lpstr>ISD SG</vt:lpstr>
      <vt:lpstr>Motion </vt:lpstr>
      <vt:lpstr>Link Study Group new business</vt:lpstr>
      <vt:lpstr>Motion to Form a Study Group</vt:lpstr>
      <vt:lpstr>IETF Liaison on Trill</vt:lpstr>
      <vt:lpstr>Liaison Motion</vt:lpstr>
      <vt:lpstr>IETF Liaison on IANA</vt:lpstr>
      <vt:lpstr>IETF Liaison on D-H Group Repository</vt:lpstr>
      <vt:lpstr>Abstract</vt:lpstr>
      <vt:lpstr>What’s the Issue?</vt:lpstr>
      <vt:lpstr>What’s the Mapping Like?</vt:lpstr>
      <vt:lpstr>Liaison Text</vt:lpstr>
      <vt:lpstr>Draft Liaison Envelope</vt:lpstr>
      <vt:lpstr>Liaison Motion</vt:lpstr>
      <vt:lpstr>References</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Plenary Motions</dc:title>
  <dc:creator>Adrian Stephens</dc:creator>
  <cp:lastModifiedBy>Adrian Stephens, 205</cp:lastModifiedBy>
  <cp:revision>1263</cp:revision>
  <cp:lastPrinted>1998-02-10T13:28:06Z</cp:lastPrinted>
  <dcterms:created xsi:type="dcterms:W3CDTF">1998-02-10T13:07:52Z</dcterms:created>
  <dcterms:modified xsi:type="dcterms:W3CDTF">2012-07-20T17:50:54Z</dcterms:modified>
</cp:coreProperties>
</file>