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313" r:id="rId3"/>
    <p:sldId id="314" r:id="rId4"/>
    <p:sldId id="315" r:id="rId5"/>
    <p:sldId id="316" r:id="rId6"/>
    <p:sldId id="311" r:id="rId7"/>
    <p:sldId id="304" r:id="rId8"/>
    <p:sldId id="306" r:id="rId9"/>
    <p:sldId id="31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40"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Motorola Mobility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Motorola Mobility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802.11-12/0455r0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Motorola Mobility</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xfrm>
            <a:off x="7141297" y="6475413"/>
            <a:ext cx="1402628" cy="184666"/>
          </a:xfrm>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p:spPr>
        <p:txBody>
          <a:bodyPr/>
          <a:lstStyle>
            <a:lvl1pPr>
              <a:defRPr>
                <a:latin typeface="Calibri" pitchFamily="34" charset="0"/>
                <a:cs typeface="Calibri" pitchFamily="34" charset="0"/>
              </a:defRPr>
            </a:lvl1pPr>
          </a:lstStyle>
          <a:p>
            <a:pPr>
              <a:defRPr/>
            </a:pPr>
            <a:r>
              <a:rPr lang="en-US" dirty="0"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Paul Lambert, Marvell</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itchFamily="34" charset="0"/>
                <a:cs typeface="Calibri" pitchFamily="34" charset="0"/>
              </a:defRPr>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7141297" y="6475413"/>
            <a:ext cx="14026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Paul Lambert, Marvell</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pPr>
              <a:defRPr/>
            </a:pPr>
            <a:r>
              <a:rPr lang="en-US" dirty="0" smtClean="0"/>
              <a:t>Slide </a:t>
            </a:r>
            <a:fld id="{5FCE21BC-3A2D-4A13-9E57-C304A74846AF}" type="slidenum">
              <a:rPr lang="en-US" smtClean="0"/>
              <a:pPr>
                <a:defRPr/>
              </a:pPr>
              <a:t>‹#›</a:t>
            </a:fld>
            <a:endParaRPr lang="en-US" dirty="0"/>
          </a:p>
        </p:txBody>
      </p:sp>
      <p:sp>
        <p:nvSpPr>
          <p:cNvPr id="1031" name="Rectangle 7"/>
          <p:cNvSpPr>
            <a:spLocks noChangeArrowheads="1"/>
          </p:cNvSpPr>
          <p:nvPr/>
        </p:nvSpPr>
        <p:spPr bwMode="auto">
          <a:xfrm>
            <a:off x="5125680" y="332601"/>
            <a:ext cx="331982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Calibri" pitchFamily="34" charset="0"/>
                <a:cs typeface="Calibri" pitchFamily="34" charset="0"/>
              </a:rPr>
              <a:t>doc.: IEEE </a:t>
            </a:r>
            <a:r>
              <a:rPr lang="en-US" sz="1800" b="1" dirty="0" smtClean="0">
                <a:latin typeface="Calibri" pitchFamily="34" charset="0"/>
                <a:cs typeface="Calibri" pitchFamily="34" charset="0"/>
              </a:rPr>
              <a:t>802.11-12/0706 r00</a:t>
            </a:r>
            <a:endParaRPr lang="en-US" sz="1800" b="1" dirty="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a:defRPr/>
            </a:pPr>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Calibri" pitchFamily="34" charset="0"/>
          <a:ea typeface="+mj-ea"/>
          <a:cs typeface="Calibri" pitchFamily="34"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0" fontAlgn="base" hangingPunct="0">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en.wikipedia.org/wiki/Cryptographic_hash_func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economist.com/blogs/johnson/2011/01/big_numbers"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xfrm>
            <a:off x="5994894" y="6475413"/>
            <a:ext cx="2549031" cy="184666"/>
          </a:xfrm>
          <a:noFill/>
        </p:spPr>
        <p:txBody>
          <a:bodyPr/>
          <a:lstStyle/>
          <a:p>
            <a:r>
              <a:rPr lang="en-US" dirty="0" smtClean="0"/>
              <a:t>Paul A. Lambert, Marvell Semiconductor</a:t>
            </a:r>
            <a:endParaRPr lang="en-US" dirty="0" smtClean="0"/>
          </a:p>
        </p:txBody>
      </p:sp>
      <p:sp>
        <p:nvSpPr>
          <p:cNvPr id="1029" name="Slide Number Placeholder 5"/>
          <p:cNvSpPr>
            <a:spLocks noGrp="1"/>
          </p:cNvSpPr>
          <p:nvPr>
            <p:ph type="sldNum" sz="quarter" idx="12"/>
          </p:nvPr>
        </p:nvSpPr>
        <p:spPr>
          <a:xfrm>
            <a:off x="4404114" y="6475413"/>
            <a:ext cx="411972" cy="184666"/>
          </a:xfrm>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Service Discovery </a:t>
            </a:r>
            <a:r>
              <a:rPr lang="en-US" dirty="0" smtClean="0"/>
              <a:t>Proposal</a:t>
            </a:r>
            <a:endParaRPr lang="en-US" dirty="0" smtClean="0"/>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2012-5-16</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xmlns="" val="1315874694"/>
              </p:ext>
            </p:extLst>
          </p:nvPr>
        </p:nvGraphicFramePr>
        <p:xfrm>
          <a:off x="534988" y="2327275"/>
          <a:ext cx="8015287" cy="3646488"/>
        </p:xfrm>
        <a:graphic>
          <a:graphicData uri="http://schemas.openxmlformats.org/presentationml/2006/ole">
            <p:oleObj spid="_x0000_s1081" name="Document" r:id="rId4" imgW="9037950" imgH="4124945"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latin typeface="Calibri" pitchFamily="34" charset="0"/>
                <a:cs typeface="Calibri" pitchFamily="34" charset="0"/>
              </a:rPr>
              <a:t>Authors:</a:t>
            </a:r>
            <a:endParaRPr lang="en-US"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Service?</a:t>
            </a:r>
            <a:endParaRPr lang="en-US" dirty="0"/>
          </a:p>
        </p:txBody>
      </p:sp>
      <p:sp>
        <p:nvSpPr>
          <p:cNvPr id="3" name="Content Placeholder 2"/>
          <p:cNvSpPr>
            <a:spLocks noGrp="1"/>
          </p:cNvSpPr>
          <p:nvPr>
            <p:ph idx="1"/>
          </p:nvPr>
        </p:nvSpPr>
        <p:spPr/>
        <p:txBody>
          <a:bodyPr/>
          <a:lstStyle/>
          <a:p>
            <a:r>
              <a:rPr lang="en-US" dirty="0" smtClean="0"/>
              <a:t>For IEEE 802.11, knowledge of “services” supported by a device help in the selection of the appropriate STA/AP for subsequent communications</a:t>
            </a:r>
          </a:p>
          <a:p>
            <a:r>
              <a:rPr lang="en-US" dirty="0" smtClean="0"/>
              <a:t>Examples might include:</a:t>
            </a:r>
          </a:p>
          <a:p>
            <a:pPr lvl="1"/>
            <a:r>
              <a:rPr lang="en-US" dirty="0" smtClean="0"/>
              <a:t>Finding the right AP to connect to a print service</a:t>
            </a:r>
          </a:p>
          <a:p>
            <a:pPr lvl="1"/>
            <a:r>
              <a:rPr lang="en-US" dirty="0" smtClean="0"/>
              <a:t>Finding a near-by WLAN supporting a particular application</a:t>
            </a:r>
          </a:p>
          <a:p>
            <a:pPr lvl="1"/>
            <a:r>
              <a:rPr lang="en-US" dirty="0" smtClean="0"/>
              <a:t>Find a network (AP) with appropriate network connectivity and services for a particular set of applications</a:t>
            </a:r>
          </a:p>
          <a:p>
            <a:pPr lvl="1"/>
            <a:r>
              <a:rPr lang="en-US" dirty="0" smtClean="0"/>
              <a:t>Find a AP/STA that can reach a particular application and user</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p:cNvGrpSpPr/>
          <p:nvPr/>
        </p:nvGrpSpPr>
        <p:grpSpPr>
          <a:xfrm rot="12584540">
            <a:off x="4781717" y="3711537"/>
            <a:ext cx="805977" cy="1059485"/>
            <a:chOff x="3976307" y="1818065"/>
            <a:chExt cx="805977" cy="1059485"/>
          </a:xfrm>
        </p:grpSpPr>
        <p:grpSp>
          <p:nvGrpSpPr>
            <p:cNvPr id="36" name="Group 10"/>
            <p:cNvGrpSpPr/>
            <p:nvPr/>
          </p:nvGrpSpPr>
          <p:grpSpPr>
            <a:xfrm rot="1985901">
              <a:off x="4047056" y="2078220"/>
              <a:ext cx="685800" cy="685800"/>
              <a:chOff x="4343400" y="2667000"/>
              <a:chExt cx="685800" cy="685800"/>
            </a:xfrm>
          </p:grpSpPr>
          <p:sp>
            <p:nvSpPr>
              <p:cNvPr id="39" name="Oval 38"/>
              <p:cNvSpPr/>
              <p:nvPr/>
            </p:nvSpPr>
            <p:spPr bwMode="auto">
              <a:xfrm>
                <a:off x="4343400" y="2667000"/>
                <a:ext cx="685800" cy="685800"/>
              </a:xfrm>
              <a:prstGeom prst="ellipse">
                <a:avLst/>
              </a:prstGeom>
              <a:noFill/>
              <a:ln w="381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Oval 39"/>
              <p:cNvSpPr/>
              <p:nvPr/>
            </p:nvSpPr>
            <p:spPr bwMode="auto">
              <a:xfrm>
                <a:off x="4457700" y="2781300"/>
                <a:ext cx="457200" cy="457200"/>
              </a:xfrm>
              <a:prstGeom prst="ellipse">
                <a:avLst/>
              </a:prstGeom>
              <a:noFill/>
              <a:ln w="381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4572000" y="2895600"/>
                <a:ext cx="228600" cy="228600"/>
              </a:xfrm>
              <a:prstGeom prst="ellipse">
                <a:avLst/>
              </a:prstGeom>
              <a:noFill/>
              <a:ln w="381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37" name="Rectangle 36"/>
            <p:cNvSpPr/>
            <p:nvPr/>
          </p:nvSpPr>
          <p:spPr bwMode="auto">
            <a:xfrm rot="1985901">
              <a:off x="4048160" y="1818065"/>
              <a:ext cx="381000" cy="83307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rot="1985901">
              <a:off x="3976307" y="2496550"/>
              <a:ext cx="805977"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5" name="Group 24"/>
          <p:cNvGrpSpPr/>
          <p:nvPr/>
        </p:nvGrpSpPr>
        <p:grpSpPr>
          <a:xfrm>
            <a:off x="2133600" y="2133600"/>
            <a:ext cx="805977" cy="1059485"/>
            <a:chOff x="3976307" y="1818065"/>
            <a:chExt cx="805977" cy="1059485"/>
          </a:xfrm>
        </p:grpSpPr>
        <p:grpSp>
          <p:nvGrpSpPr>
            <p:cNvPr id="26" name="Group 10"/>
            <p:cNvGrpSpPr/>
            <p:nvPr/>
          </p:nvGrpSpPr>
          <p:grpSpPr>
            <a:xfrm rot="1985901">
              <a:off x="4047056" y="2078220"/>
              <a:ext cx="685800" cy="685800"/>
              <a:chOff x="4343400" y="2667000"/>
              <a:chExt cx="685800" cy="685800"/>
            </a:xfrm>
          </p:grpSpPr>
          <p:sp>
            <p:nvSpPr>
              <p:cNvPr id="29" name="Oval 28"/>
              <p:cNvSpPr/>
              <p:nvPr/>
            </p:nvSpPr>
            <p:spPr bwMode="auto">
              <a:xfrm>
                <a:off x="4343400" y="2667000"/>
                <a:ext cx="685800" cy="685800"/>
              </a:xfrm>
              <a:prstGeom prst="ellipse">
                <a:avLst/>
              </a:prstGeom>
              <a:noFill/>
              <a:ln w="381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Oval 29"/>
              <p:cNvSpPr/>
              <p:nvPr/>
            </p:nvSpPr>
            <p:spPr bwMode="auto">
              <a:xfrm>
                <a:off x="4457700" y="2781300"/>
                <a:ext cx="457200" cy="457200"/>
              </a:xfrm>
              <a:prstGeom prst="ellipse">
                <a:avLst/>
              </a:prstGeom>
              <a:noFill/>
              <a:ln w="381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Oval 30"/>
              <p:cNvSpPr/>
              <p:nvPr/>
            </p:nvSpPr>
            <p:spPr bwMode="auto">
              <a:xfrm>
                <a:off x="4572000" y="2895600"/>
                <a:ext cx="228600" cy="228600"/>
              </a:xfrm>
              <a:prstGeom prst="ellipse">
                <a:avLst/>
              </a:prstGeom>
              <a:noFill/>
              <a:ln w="381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27" name="Rectangle 26"/>
            <p:cNvSpPr/>
            <p:nvPr/>
          </p:nvSpPr>
          <p:spPr bwMode="auto">
            <a:xfrm rot="1985901">
              <a:off x="4048160" y="1818065"/>
              <a:ext cx="381000" cy="83307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rot="1985901">
              <a:off x="3976307" y="2496550"/>
              <a:ext cx="805977"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2" name="Title 1"/>
          <p:cNvSpPr>
            <a:spLocks noGrp="1"/>
          </p:cNvSpPr>
          <p:nvPr>
            <p:ph type="title"/>
          </p:nvPr>
        </p:nvSpPr>
        <p:spPr/>
        <p:txBody>
          <a:bodyPr/>
          <a:lstStyle/>
          <a:p>
            <a:r>
              <a:rPr lang="en-US" dirty="0" smtClean="0"/>
              <a:t>What would this service discovery look like?</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7" name="Rectangle 6"/>
          <p:cNvSpPr/>
          <p:nvPr/>
        </p:nvSpPr>
        <p:spPr bwMode="auto">
          <a:xfrm>
            <a:off x="2133600" y="25908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11" name="Group 10"/>
          <p:cNvGrpSpPr/>
          <p:nvPr/>
        </p:nvGrpSpPr>
        <p:grpSpPr>
          <a:xfrm rot="1253876">
            <a:off x="4227451" y="5282444"/>
            <a:ext cx="685800" cy="685800"/>
            <a:chOff x="4343400" y="2667000"/>
            <a:chExt cx="685800" cy="685800"/>
          </a:xfrm>
        </p:grpSpPr>
        <p:sp>
          <p:nvSpPr>
            <p:cNvPr id="8" name="Oval 7"/>
            <p:cNvSpPr/>
            <p:nvPr/>
          </p:nvSpPr>
          <p:spPr bwMode="auto">
            <a:xfrm>
              <a:off x="4343400" y="2667000"/>
              <a:ext cx="685800" cy="685800"/>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4457700" y="2781300"/>
              <a:ext cx="457200" cy="457200"/>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4572000" y="2895600"/>
              <a:ext cx="228600" cy="228600"/>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12" name="Rectangle 11"/>
          <p:cNvSpPr/>
          <p:nvPr/>
        </p:nvSpPr>
        <p:spPr bwMode="auto">
          <a:xfrm rot="1253876">
            <a:off x="4192555" y="5058476"/>
            <a:ext cx="381000" cy="83307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rot="1253876">
            <a:off x="4213143" y="5697021"/>
            <a:ext cx="805977" cy="3810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1752600" y="53340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6553200" y="54102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5257800" y="40386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3124200" y="46482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5715000" y="21336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4191000" y="56388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4800600" y="30480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1295400" y="36576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7772400" y="3048000"/>
            <a:ext cx="304800" cy="304800"/>
          </a:xfrm>
          <a:prstGeom prst="rect">
            <a:avLst/>
          </a:prstGeom>
          <a:solidFill>
            <a:schemeClr val="accent3">
              <a:lumMod val="75000"/>
            </a:schemeClr>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2057400" y="2133600"/>
            <a:ext cx="2299027" cy="338554"/>
          </a:xfrm>
          <a:prstGeom prst="rect">
            <a:avLst/>
          </a:prstGeom>
          <a:solidFill>
            <a:schemeClr val="bg1"/>
          </a:solidFill>
        </p:spPr>
        <p:txBody>
          <a:bodyPr wrap="none">
            <a:spAutoFit/>
          </a:bodyPr>
          <a:lstStyle/>
          <a:p>
            <a:pPr marL="342900" indent="-342900">
              <a:spcBef>
                <a:spcPct val="20000"/>
              </a:spcBef>
              <a:defRPr/>
            </a:pPr>
            <a:r>
              <a:rPr lang="en-US" sz="1600" kern="0" dirty="0" smtClean="0">
                <a:latin typeface="Arial" pitchFamily="34" charset="0"/>
                <a:cs typeface="Arial" pitchFamily="34" charset="0"/>
              </a:rPr>
              <a:t>Wh</a:t>
            </a:r>
            <a:r>
              <a:rPr lang="en-US" sz="1600" kern="0" dirty="0" smtClean="0">
                <a:latin typeface="Arial" pitchFamily="34" charset="0"/>
                <a:cs typeface="Arial" pitchFamily="34" charset="0"/>
              </a:rPr>
              <a:t>o has service “</a:t>
            </a:r>
            <a:r>
              <a:rPr lang="en-US" sz="1600" kern="0" dirty="0" err="1" smtClean="0">
                <a:latin typeface="Arial" pitchFamily="34" charset="0"/>
                <a:cs typeface="Arial" pitchFamily="34" charset="0"/>
              </a:rPr>
              <a:t>foo</a:t>
            </a:r>
            <a:r>
              <a:rPr lang="en-US" sz="1600" kern="0" dirty="0" smtClean="0">
                <a:latin typeface="Arial" pitchFamily="34" charset="0"/>
                <a:cs typeface="Arial" pitchFamily="34" charset="0"/>
              </a:rPr>
              <a:t>”?</a:t>
            </a:r>
            <a:endParaRPr lang="en-US" sz="1600" kern="0" dirty="0">
              <a:latin typeface="Arial" pitchFamily="34" charset="0"/>
              <a:cs typeface="Arial" pitchFamily="34" charset="0"/>
            </a:endParaRPr>
          </a:p>
        </p:txBody>
      </p:sp>
      <p:sp>
        <p:nvSpPr>
          <p:cNvPr id="42" name="Rectangle 41"/>
          <p:cNvSpPr/>
          <p:nvPr/>
        </p:nvSpPr>
        <p:spPr bwMode="auto">
          <a:xfrm>
            <a:off x="4038600" y="3581400"/>
            <a:ext cx="1225015" cy="338554"/>
          </a:xfrm>
          <a:prstGeom prst="rect">
            <a:avLst/>
          </a:prstGeom>
          <a:solidFill>
            <a:schemeClr val="bg1"/>
          </a:solidFill>
        </p:spPr>
        <p:txBody>
          <a:bodyPr wrap="none">
            <a:spAutoFit/>
          </a:bodyPr>
          <a:lstStyle/>
          <a:p>
            <a:pPr marL="342900" indent="-342900">
              <a:spcBef>
                <a:spcPct val="20000"/>
              </a:spcBef>
              <a:defRPr/>
            </a:pPr>
            <a:r>
              <a:rPr lang="en-US" sz="1600" kern="0" dirty="0" smtClean="0">
                <a:latin typeface="Arial" pitchFamily="34" charset="0"/>
                <a:cs typeface="Arial" pitchFamily="34" charset="0"/>
              </a:rPr>
              <a:t>I have “</a:t>
            </a:r>
            <a:r>
              <a:rPr lang="en-US" sz="1600" kern="0" dirty="0" err="1" smtClean="0">
                <a:latin typeface="Arial" pitchFamily="34" charset="0"/>
                <a:cs typeface="Arial" pitchFamily="34" charset="0"/>
              </a:rPr>
              <a:t>foo</a:t>
            </a:r>
            <a:r>
              <a:rPr lang="en-US" sz="1600" kern="0" dirty="0" smtClean="0">
                <a:latin typeface="Arial" pitchFamily="34" charset="0"/>
                <a:cs typeface="Arial" pitchFamily="34" charset="0"/>
              </a:rPr>
              <a:t>”</a:t>
            </a:r>
            <a:endParaRPr lang="en-US" sz="1600" kern="0" dirty="0">
              <a:latin typeface="Arial" pitchFamily="34" charset="0"/>
              <a:cs typeface="Arial" pitchFamily="34" charset="0"/>
            </a:endParaRPr>
          </a:p>
        </p:txBody>
      </p:sp>
      <p:cxnSp>
        <p:nvCxnSpPr>
          <p:cNvPr id="44" name="Straight Arrow Connector 43"/>
          <p:cNvCxnSpPr>
            <a:stCxn id="39" idx="7"/>
          </p:cNvCxnSpPr>
          <p:nvPr/>
        </p:nvCxnSpPr>
        <p:spPr bwMode="auto">
          <a:xfrm flipH="1" flipV="1">
            <a:off x="2971800" y="2819400"/>
            <a:ext cx="1913609" cy="1247881"/>
          </a:xfrm>
          <a:prstGeom prst="straightConnector1">
            <a:avLst/>
          </a:prstGeom>
          <a:solidFill>
            <a:schemeClr val="accent1"/>
          </a:solidFill>
          <a:ln w="12700" cap="flat" cmpd="sng" algn="ctr">
            <a:solidFill>
              <a:schemeClr val="accent6">
                <a:lumMod val="40000"/>
                <a:lumOff val="60000"/>
              </a:schemeClr>
            </a:solidFill>
            <a:prstDash val="dash"/>
            <a:round/>
            <a:headEnd type="none" w="sm" len="sm"/>
            <a:tailEnd type="arrow"/>
          </a:ln>
          <a:effectLst/>
        </p:spPr>
      </p:cxnSp>
      <p:sp>
        <p:nvSpPr>
          <p:cNvPr id="45" name="Rectangle 44"/>
          <p:cNvSpPr/>
          <p:nvPr/>
        </p:nvSpPr>
        <p:spPr bwMode="auto">
          <a:xfrm>
            <a:off x="4724400" y="4876800"/>
            <a:ext cx="1236236" cy="338554"/>
          </a:xfrm>
          <a:prstGeom prst="rect">
            <a:avLst/>
          </a:prstGeom>
          <a:solidFill>
            <a:schemeClr val="bg1"/>
          </a:solidFill>
        </p:spPr>
        <p:txBody>
          <a:bodyPr wrap="none">
            <a:spAutoFit/>
          </a:bodyPr>
          <a:lstStyle/>
          <a:p>
            <a:pPr marL="342900" indent="-342900">
              <a:spcBef>
                <a:spcPct val="20000"/>
              </a:spcBef>
              <a:defRPr/>
            </a:pPr>
            <a:r>
              <a:rPr lang="en-US" sz="1600" kern="0" dirty="0" smtClean="0">
                <a:latin typeface="Arial" pitchFamily="34" charset="0"/>
                <a:cs typeface="Arial" pitchFamily="34" charset="0"/>
              </a:rPr>
              <a:t>I have “</a:t>
            </a:r>
            <a:r>
              <a:rPr lang="en-US" sz="1600" kern="0" dirty="0" smtClean="0">
                <a:latin typeface="Arial" pitchFamily="34" charset="0"/>
                <a:cs typeface="Arial" pitchFamily="34" charset="0"/>
              </a:rPr>
              <a:t>bar”</a:t>
            </a:r>
            <a:endParaRPr lang="en-US" sz="1600" kern="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“Services”</a:t>
            </a:r>
            <a:endParaRPr lang="en-US" dirty="0"/>
          </a:p>
        </p:txBody>
      </p:sp>
      <p:sp>
        <p:nvSpPr>
          <p:cNvPr id="3" name="Content Placeholder 2"/>
          <p:cNvSpPr>
            <a:spLocks noGrp="1"/>
          </p:cNvSpPr>
          <p:nvPr>
            <p:ph idx="1"/>
          </p:nvPr>
        </p:nvSpPr>
        <p:spPr/>
        <p:txBody>
          <a:bodyPr/>
          <a:lstStyle/>
          <a:p>
            <a:r>
              <a:rPr lang="en-US" sz="2000" dirty="0" smtClean="0"/>
              <a:t>There are many different existing ways to define application level services, possible examples include: UPnP, Bonjour, XML, OIDs, OUI fields, Bluetooth ids, URLS, Wi-Fi Alliance types (e.g. WFD), etc.</a:t>
            </a:r>
          </a:p>
          <a:p>
            <a:endParaRPr lang="en-US" sz="2000" dirty="0" smtClean="0"/>
          </a:p>
          <a:p>
            <a:r>
              <a:rPr lang="en-US" sz="2000" dirty="0" smtClean="0"/>
              <a:t>Some of the above can be very large (e.g. UPnP)</a:t>
            </a:r>
          </a:p>
          <a:p>
            <a:endParaRPr lang="en-US" sz="2000" dirty="0" smtClean="0"/>
          </a:p>
          <a:p>
            <a:r>
              <a:rPr lang="en-US" sz="2000" dirty="0" smtClean="0"/>
              <a:t>Many different organizations want to control and register identifiers to ensure interoperability (they want a single rooted hierarchy)</a:t>
            </a:r>
          </a:p>
          <a:p>
            <a:endParaRPr lang="en-US" sz="2000" dirty="0" smtClean="0"/>
          </a:p>
          <a:p>
            <a:r>
              <a:rPr lang="en-US" sz="2000" dirty="0" smtClean="0"/>
              <a:t>Rapid growth of new mobile applications requires a simple process to ensure unique identification from many different organizations.</a:t>
            </a:r>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services to a unique identifier</a:t>
            </a:r>
            <a:endParaRPr lang="en-US" dirty="0"/>
          </a:p>
        </p:txBody>
      </p:sp>
      <p:sp>
        <p:nvSpPr>
          <p:cNvPr id="3" name="Content Placeholder 2"/>
          <p:cNvSpPr>
            <a:spLocks noGrp="1"/>
          </p:cNvSpPr>
          <p:nvPr>
            <p:ph idx="1"/>
          </p:nvPr>
        </p:nvSpPr>
        <p:spPr>
          <a:xfrm>
            <a:off x="685800" y="1676400"/>
            <a:ext cx="4495800" cy="4419600"/>
          </a:xfrm>
        </p:spPr>
        <p:txBody>
          <a:bodyPr/>
          <a:lstStyle/>
          <a:p>
            <a:r>
              <a:rPr lang="en-US" sz="1600" dirty="0" smtClean="0"/>
              <a:t>Most identifiers are made unique by creating hierarchies that are controlled by a central authority with sub branches delegated within a limited name space </a:t>
            </a:r>
            <a:br>
              <a:rPr lang="en-US" sz="1600" dirty="0" smtClean="0"/>
            </a:br>
            <a:r>
              <a:rPr lang="en-US" sz="1600" dirty="0" smtClean="0"/>
              <a:t>(e.g. DNS names and IANA)</a:t>
            </a:r>
            <a:endParaRPr lang="en-US" sz="1600" dirty="0" smtClean="0"/>
          </a:p>
          <a:p>
            <a:r>
              <a:rPr lang="en-US" sz="1600" dirty="0" smtClean="0"/>
              <a:t>A powerful alternative is to define identifiers within a very large address space where the address space is so large that every identifier is guaranteed to a very high probability to be unique</a:t>
            </a:r>
          </a:p>
          <a:p>
            <a:r>
              <a:rPr lang="en-US" sz="1600" dirty="0" smtClean="0"/>
              <a:t>16 octets can define a very large address space (2^128) to provide unique identifiers and is actually shorter in octets than most hierarchical naming schemes</a:t>
            </a:r>
          </a:p>
          <a:p>
            <a:r>
              <a:rPr lang="en-US" sz="1600" dirty="0" smtClean="0"/>
              <a:t>A hash function can be used to define a process for the creation of unique identifiers</a:t>
            </a:r>
            <a:endParaRPr lang="en-US" sz="1600" dirty="0" smtClean="0"/>
          </a:p>
          <a:p>
            <a:endParaRPr lang="en-US" sz="16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pic>
        <p:nvPicPr>
          <p:cNvPr id="7" name="Picture 2" descr="DNS zones"/>
          <p:cNvPicPr>
            <a:picLocks noChangeAspect="1" noChangeArrowheads="1"/>
          </p:cNvPicPr>
          <p:nvPr/>
        </p:nvPicPr>
        <p:blipFill>
          <a:blip r:embed="rId2" cstate="print"/>
          <a:srcRect/>
          <a:stretch>
            <a:fillRect/>
          </a:stretch>
        </p:blipFill>
        <p:spPr bwMode="auto">
          <a:xfrm>
            <a:off x="5334000" y="1676400"/>
            <a:ext cx="3048000" cy="2396023"/>
          </a:xfrm>
          <a:prstGeom prst="rect">
            <a:avLst/>
          </a:prstGeom>
          <a:noFill/>
        </p:spPr>
      </p:pic>
      <p:sp>
        <p:nvSpPr>
          <p:cNvPr id="9" name="Oval 8"/>
          <p:cNvSpPr/>
          <p:nvPr/>
        </p:nvSpPr>
        <p:spPr bwMode="auto">
          <a:xfrm>
            <a:off x="5867400" y="4114800"/>
            <a:ext cx="2133600" cy="213360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6934200" y="4495800"/>
            <a:ext cx="76200" cy="762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6400800" y="4800600"/>
            <a:ext cx="76200" cy="762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7696200" y="4724400"/>
            <a:ext cx="76200" cy="762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7162800" y="5181600"/>
            <a:ext cx="76200" cy="762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Oval 13"/>
          <p:cNvSpPr/>
          <p:nvPr/>
        </p:nvSpPr>
        <p:spPr bwMode="auto">
          <a:xfrm>
            <a:off x="6553200" y="5562600"/>
            <a:ext cx="76200" cy="762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Oval 14"/>
          <p:cNvSpPr/>
          <p:nvPr/>
        </p:nvSpPr>
        <p:spPr bwMode="auto">
          <a:xfrm>
            <a:off x="7162800" y="5638800"/>
            <a:ext cx="76200" cy="762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ular Callout 15"/>
          <p:cNvSpPr/>
          <p:nvPr/>
        </p:nvSpPr>
        <p:spPr bwMode="auto">
          <a:xfrm>
            <a:off x="3886200" y="5867400"/>
            <a:ext cx="2362200" cy="685800"/>
          </a:xfrm>
          <a:prstGeom prst="wedgeRectCallout">
            <a:avLst>
              <a:gd name="adj1" fmla="val 59301"/>
              <a:gd name="adj2" fmla="val -156764"/>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latin typeface="Calibri" pitchFamily="34" charset="0"/>
                <a:cs typeface="Calibri" pitchFamily="34" charset="0"/>
              </a:rPr>
              <a:t>Very large set of possible identifiers. Used identifiers are a very small  set within name space</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Cryptographic Hash Functions</a:t>
            </a:r>
            <a:endParaRPr lang="en-US" dirty="0"/>
          </a:p>
        </p:txBody>
      </p:sp>
      <p:sp>
        <p:nvSpPr>
          <p:cNvPr id="3" name="Content Placeholder 2"/>
          <p:cNvSpPr>
            <a:spLocks noGrp="1"/>
          </p:cNvSpPr>
          <p:nvPr>
            <p:ph idx="1"/>
          </p:nvPr>
        </p:nvSpPr>
        <p:spPr>
          <a:xfrm>
            <a:off x="152400" y="1905000"/>
            <a:ext cx="4191000" cy="3962400"/>
          </a:xfrm>
        </p:spPr>
        <p:txBody>
          <a:bodyPr/>
          <a:lstStyle/>
          <a:p>
            <a:r>
              <a:rPr lang="en-US" sz="1600" dirty="0" smtClean="0"/>
              <a:t>A hash takes a block of data and returns a fixed size octet string such that any change in the data has a high probability of changing the hash value (aka digest)</a:t>
            </a:r>
          </a:p>
          <a:p>
            <a:r>
              <a:rPr lang="en-US" sz="1600" dirty="0" smtClean="0"/>
              <a:t>A “good’ cryptographic hash function has the property that it is infeasible to generate a message for a given hash</a:t>
            </a:r>
          </a:p>
          <a:p>
            <a:r>
              <a:rPr lang="en-US" sz="1600" dirty="0" smtClean="0"/>
              <a:t>Examples of well known cryptographic hash functions include: MD5, SHA-1, </a:t>
            </a:r>
            <a:br>
              <a:rPr lang="en-US" sz="1600" dirty="0" smtClean="0"/>
            </a:br>
            <a:r>
              <a:rPr lang="en-US" sz="1600" dirty="0" smtClean="0"/>
              <a:t>SHA-256</a:t>
            </a:r>
          </a:p>
          <a:p>
            <a:pPr>
              <a:buNone/>
            </a:pPr>
            <a:endParaRPr lang="en-US" sz="1200" dirty="0" smtClean="0"/>
          </a:p>
          <a:p>
            <a:endParaRPr lang="en-US" sz="16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Rectangle 6"/>
          <p:cNvSpPr/>
          <p:nvPr/>
        </p:nvSpPr>
        <p:spPr>
          <a:xfrm>
            <a:off x="5410200" y="5257800"/>
            <a:ext cx="3506088" cy="261610"/>
          </a:xfrm>
          <a:prstGeom prst="rect">
            <a:avLst/>
          </a:prstGeom>
        </p:spPr>
        <p:txBody>
          <a:bodyPr wrap="none">
            <a:spAutoFit/>
          </a:bodyPr>
          <a:lstStyle/>
          <a:p>
            <a:r>
              <a:rPr lang="en-US" sz="1100" dirty="0" smtClean="0">
                <a:hlinkClick r:id="rId2"/>
              </a:rPr>
              <a:t>http://</a:t>
            </a:r>
            <a:r>
              <a:rPr lang="en-US" sz="1100" dirty="0" smtClean="0">
                <a:hlinkClick r:id="rId2"/>
              </a:rPr>
              <a:t>en.wikipedia.org/wiki/Cryptographic_hash_function</a:t>
            </a:r>
            <a:r>
              <a:rPr lang="en-US" sz="1100" dirty="0" smtClean="0"/>
              <a:t> </a:t>
            </a:r>
            <a:endParaRPr lang="en-US" sz="1100" dirty="0"/>
          </a:p>
        </p:txBody>
      </p:sp>
      <p:pic>
        <p:nvPicPr>
          <p:cNvPr id="23554" name="Picture 2" descr="File:Cryptographic Hash Function.svg"/>
          <p:cNvPicPr>
            <a:picLocks noChangeAspect="1" noChangeArrowheads="1"/>
          </p:cNvPicPr>
          <p:nvPr/>
        </p:nvPicPr>
        <p:blipFill>
          <a:blip r:embed="rId3" cstate="print"/>
          <a:srcRect/>
          <a:stretch>
            <a:fillRect/>
          </a:stretch>
        </p:blipFill>
        <p:spPr bwMode="auto">
          <a:xfrm>
            <a:off x="4267200" y="1676400"/>
            <a:ext cx="4724400" cy="342199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1"/>
          <p:cNvPicPr>
            <a:picLocks noChangeAspect="1" noChangeArrowheads="1"/>
          </p:cNvPicPr>
          <p:nvPr/>
        </p:nvPicPr>
        <p:blipFill>
          <a:blip r:embed="rId2" cstate="print"/>
          <a:srcRect/>
          <a:stretch>
            <a:fillRect/>
          </a:stretch>
        </p:blipFill>
        <p:spPr bwMode="auto">
          <a:xfrm>
            <a:off x="228600" y="1752600"/>
            <a:ext cx="6088063" cy="411755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sz="3600" dirty="0" smtClean="0"/>
              <a:t>Very Big Numbers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3" name="Content Placeholder 2"/>
          <p:cNvSpPr>
            <a:spLocks noGrp="1"/>
          </p:cNvSpPr>
          <p:nvPr>
            <p:ph idx="1"/>
          </p:nvPr>
        </p:nvSpPr>
        <p:spPr>
          <a:xfrm>
            <a:off x="4724400" y="3429000"/>
            <a:ext cx="4114800" cy="2743200"/>
          </a:xfrm>
          <a:solidFill>
            <a:schemeClr val="accent3">
              <a:lumMod val="95000"/>
            </a:schemeClr>
          </a:solidFill>
          <a:ln>
            <a:noFill/>
          </a:ln>
          <a:effectLst>
            <a:outerShdw blurRad="50800" dist="38100" dir="2700000" algn="tl" rotWithShape="0">
              <a:prstClr val="black">
                <a:alpha val="40000"/>
              </a:prstClr>
            </a:outerShdw>
          </a:effectLst>
        </p:spPr>
        <p:txBody>
          <a:bodyPr/>
          <a:lstStyle/>
          <a:p>
            <a:pPr marL="0" algn="just">
              <a:buNone/>
            </a:pPr>
            <a:r>
              <a:rPr lang="en-US" sz="1600" b="0" i="1" dirty="0" smtClean="0"/>
              <a:t>“</a:t>
            </a:r>
            <a:r>
              <a:rPr lang="en-US" sz="1600" b="0" i="1" dirty="0" smtClean="0"/>
              <a:t>Astronomy has long been humanity's go-to subject when it comes to contemplating the truly enormous. But actually, if 2</a:t>
            </a:r>
            <a:r>
              <a:rPr lang="en-US" sz="1600" b="0" i="1" baseline="30000" dirty="0" smtClean="0"/>
              <a:t>128</a:t>
            </a:r>
            <a:r>
              <a:rPr lang="en-US" sz="1600" b="0" i="1" dirty="0" smtClean="0"/>
              <a:t> is so much more vast than the number of stars in the observable universe (10</a:t>
            </a:r>
            <a:r>
              <a:rPr lang="en-US" sz="1600" b="0" i="1" baseline="30000" dirty="0" smtClean="0"/>
              <a:t>15 </a:t>
            </a:r>
            <a:r>
              <a:rPr lang="en-US" sz="1600" b="0" i="1" dirty="0" smtClean="0"/>
              <a:t>times more vast*, or 4,000,000,000,000,000 in long-hand notation), then even the name "astronomical" is rather inadequate.” </a:t>
            </a:r>
            <a:endParaRPr lang="en-US" sz="1400" b="0" i="1" dirty="0" smtClean="0"/>
          </a:p>
          <a:p>
            <a:pPr marL="0" algn="just">
              <a:buNone/>
            </a:pPr>
            <a:endParaRPr lang="en-US" sz="900" dirty="0" smtClean="0"/>
          </a:p>
          <a:p>
            <a:pPr lvl="1">
              <a:buNone/>
            </a:pPr>
            <a:r>
              <a:rPr lang="en-US" sz="1200" dirty="0" smtClean="0"/>
              <a:t>-- f</a:t>
            </a:r>
            <a:r>
              <a:rPr lang="en-US" sz="1200" dirty="0" smtClean="0"/>
              <a:t>rom Economist </a:t>
            </a:r>
            <a:endParaRPr lang="en-US" sz="1200" dirty="0" smtClean="0"/>
          </a:p>
          <a:p>
            <a:pPr lvl="1">
              <a:buNone/>
            </a:pPr>
            <a:r>
              <a:rPr lang="en-US" sz="1000" dirty="0" smtClean="0">
                <a:hlinkClick r:id="rId3"/>
              </a:rPr>
              <a:t>http://www.economist.com/blogs/johnson/2011/01/big_numbers</a:t>
            </a:r>
            <a:r>
              <a:rPr lang="en-US" sz="1000" dirty="0" smtClean="0"/>
              <a:t> </a:t>
            </a:r>
          </a:p>
          <a:p>
            <a:pPr>
              <a:buNone/>
            </a:pPr>
            <a:endParaRPr lang="en-US" sz="1600" dirty="0" smtClean="0"/>
          </a:p>
          <a:p>
            <a:pPr>
              <a:buNone/>
            </a:pP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to define hash based identifiers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grpSp>
        <p:nvGrpSpPr>
          <p:cNvPr id="53" name="Group 52"/>
          <p:cNvGrpSpPr/>
          <p:nvPr/>
        </p:nvGrpSpPr>
        <p:grpSpPr>
          <a:xfrm>
            <a:off x="762000" y="2895600"/>
            <a:ext cx="381000" cy="635000"/>
            <a:chOff x="3393375" y="2590800"/>
            <a:chExt cx="2057400" cy="3429000"/>
          </a:xfrm>
        </p:grpSpPr>
        <p:sp>
          <p:nvSpPr>
            <p:cNvPr id="54" name="Oval 53"/>
            <p:cNvSpPr/>
            <p:nvPr/>
          </p:nvSpPr>
          <p:spPr bwMode="auto">
            <a:xfrm>
              <a:off x="3962400" y="2590800"/>
              <a:ext cx="914400" cy="914400"/>
            </a:xfrm>
            <a:prstGeom prst="ellipse">
              <a:avLst/>
            </a:prstGeom>
            <a:solidFill>
              <a:schemeClr val="bg1"/>
            </a:solid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55" name="Straight Connector 54"/>
            <p:cNvCxnSpPr>
              <a:stCxn id="54" idx="4"/>
            </p:cNvCxnSpPr>
            <p:nvPr/>
          </p:nvCxnSpPr>
          <p:spPr bwMode="auto">
            <a:xfrm>
              <a:off x="4419600" y="3505200"/>
              <a:ext cx="0" cy="12954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grpSp>
          <p:nvGrpSpPr>
            <p:cNvPr id="56" name="Group 21"/>
            <p:cNvGrpSpPr/>
            <p:nvPr/>
          </p:nvGrpSpPr>
          <p:grpSpPr>
            <a:xfrm>
              <a:off x="3393375" y="3276600"/>
              <a:ext cx="2057400" cy="609600"/>
              <a:chOff x="3276600" y="3200400"/>
              <a:chExt cx="2286000" cy="685800"/>
            </a:xfrm>
          </p:grpSpPr>
          <p:cxnSp>
            <p:nvCxnSpPr>
              <p:cNvPr id="60" name="Straight Connector 59"/>
              <p:cNvCxnSpPr/>
              <p:nvPr/>
            </p:nvCxnSpPr>
            <p:spPr bwMode="auto">
              <a:xfrm flipV="1">
                <a:off x="4419600" y="3200400"/>
                <a:ext cx="1143000" cy="6858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cxnSp>
            <p:nvCxnSpPr>
              <p:cNvPr id="61" name="Straight Connector 60"/>
              <p:cNvCxnSpPr/>
              <p:nvPr/>
            </p:nvCxnSpPr>
            <p:spPr bwMode="auto">
              <a:xfrm>
                <a:off x="3276600" y="3200400"/>
                <a:ext cx="1143000" cy="6858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grpSp>
        <p:grpSp>
          <p:nvGrpSpPr>
            <p:cNvPr id="57" name="Group 23"/>
            <p:cNvGrpSpPr/>
            <p:nvPr/>
          </p:nvGrpSpPr>
          <p:grpSpPr>
            <a:xfrm>
              <a:off x="3886200" y="4800600"/>
              <a:ext cx="1066800" cy="1219200"/>
              <a:chOff x="3886200" y="4800600"/>
              <a:chExt cx="1066800" cy="762000"/>
            </a:xfrm>
          </p:grpSpPr>
          <p:cxnSp>
            <p:nvCxnSpPr>
              <p:cNvPr id="58" name="Straight Connector 57"/>
              <p:cNvCxnSpPr/>
              <p:nvPr/>
            </p:nvCxnSpPr>
            <p:spPr bwMode="auto">
              <a:xfrm>
                <a:off x="4419600" y="4800600"/>
                <a:ext cx="533400" cy="7620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cxnSp>
            <p:nvCxnSpPr>
              <p:cNvPr id="59" name="Straight Connector 58"/>
              <p:cNvCxnSpPr/>
              <p:nvPr/>
            </p:nvCxnSpPr>
            <p:spPr bwMode="auto">
              <a:xfrm flipV="1">
                <a:off x="3886200" y="4800600"/>
                <a:ext cx="533400" cy="7620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grpSp>
      </p:grpSp>
      <p:grpSp>
        <p:nvGrpSpPr>
          <p:cNvPr id="62" name="Group 61"/>
          <p:cNvGrpSpPr/>
          <p:nvPr/>
        </p:nvGrpSpPr>
        <p:grpSpPr>
          <a:xfrm>
            <a:off x="1066800" y="3124200"/>
            <a:ext cx="381000" cy="635000"/>
            <a:chOff x="3393375" y="2590800"/>
            <a:chExt cx="2057400" cy="3429000"/>
          </a:xfrm>
        </p:grpSpPr>
        <p:sp>
          <p:nvSpPr>
            <p:cNvPr id="63" name="Oval 62"/>
            <p:cNvSpPr/>
            <p:nvPr/>
          </p:nvSpPr>
          <p:spPr bwMode="auto">
            <a:xfrm>
              <a:off x="3962400" y="2590800"/>
              <a:ext cx="914400" cy="914400"/>
            </a:xfrm>
            <a:prstGeom prst="ellipse">
              <a:avLst/>
            </a:prstGeom>
            <a:solidFill>
              <a:schemeClr val="bg1"/>
            </a:solid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64" name="Straight Connector 63"/>
            <p:cNvCxnSpPr>
              <a:stCxn id="63" idx="4"/>
            </p:cNvCxnSpPr>
            <p:nvPr/>
          </p:nvCxnSpPr>
          <p:spPr bwMode="auto">
            <a:xfrm>
              <a:off x="4419600" y="3505200"/>
              <a:ext cx="0" cy="12954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grpSp>
          <p:nvGrpSpPr>
            <p:cNvPr id="65" name="Group 21"/>
            <p:cNvGrpSpPr/>
            <p:nvPr/>
          </p:nvGrpSpPr>
          <p:grpSpPr>
            <a:xfrm>
              <a:off x="3393375" y="3276600"/>
              <a:ext cx="2057400" cy="609600"/>
              <a:chOff x="3276600" y="3200400"/>
              <a:chExt cx="2286000" cy="685800"/>
            </a:xfrm>
          </p:grpSpPr>
          <p:cxnSp>
            <p:nvCxnSpPr>
              <p:cNvPr id="69" name="Straight Connector 68"/>
              <p:cNvCxnSpPr/>
              <p:nvPr/>
            </p:nvCxnSpPr>
            <p:spPr bwMode="auto">
              <a:xfrm flipV="1">
                <a:off x="4419600" y="3200400"/>
                <a:ext cx="1143000" cy="6858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cxnSp>
            <p:nvCxnSpPr>
              <p:cNvPr id="70" name="Straight Connector 69"/>
              <p:cNvCxnSpPr/>
              <p:nvPr/>
            </p:nvCxnSpPr>
            <p:spPr bwMode="auto">
              <a:xfrm>
                <a:off x="3276600" y="3200400"/>
                <a:ext cx="1143000" cy="6858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grpSp>
        <p:grpSp>
          <p:nvGrpSpPr>
            <p:cNvPr id="66" name="Group 23"/>
            <p:cNvGrpSpPr/>
            <p:nvPr/>
          </p:nvGrpSpPr>
          <p:grpSpPr>
            <a:xfrm>
              <a:off x="3886200" y="4800600"/>
              <a:ext cx="1066800" cy="1219200"/>
              <a:chOff x="3886200" y="4800600"/>
              <a:chExt cx="1066800" cy="762000"/>
            </a:xfrm>
          </p:grpSpPr>
          <p:cxnSp>
            <p:nvCxnSpPr>
              <p:cNvPr id="67" name="Straight Connector 66"/>
              <p:cNvCxnSpPr/>
              <p:nvPr/>
            </p:nvCxnSpPr>
            <p:spPr bwMode="auto">
              <a:xfrm>
                <a:off x="4419600" y="4800600"/>
                <a:ext cx="533400" cy="7620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cxnSp>
            <p:nvCxnSpPr>
              <p:cNvPr id="68" name="Straight Connector 67"/>
              <p:cNvCxnSpPr/>
              <p:nvPr/>
            </p:nvCxnSpPr>
            <p:spPr bwMode="auto">
              <a:xfrm flipV="1">
                <a:off x="3886200" y="4800600"/>
                <a:ext cx="533400" cy="7620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grpSp>
      </p:grpSp>
      <p:grpSp>
        <p:nvGrpSpPr>
          <p:cNvPr id="71" name="Group 70"/>
          <p:cNvGrpSpPr/>
          <p:nvPr/>
        </p:nvGrpSpPr>
        <p:grpSpPr>
          <a:xfrm>
            <a:off x="609600" y="3581400"/>
            <a:ext cx="381000" cy="635000"/>
            <a:chOff x="3393375" y="2590800"/>
            <a:chExt cx="2057400" cy="3429000"/>
          </a:xfrm>
        </p:grpSpPr>
        <p:sp>
          <p:nvSpPr>
            <p:cNvPr id="72" name="Oval 71"/>
            <p:cNvSpPr/>
            <p:nvPr/>
          </p:nvSpPr>
          <p:spPr bwMode="auto">
            <a:xfrm>
              <a:off x="3962400" y="2590800"/>
              <a:ext cx="914400" cy="914400"/>
            </a:xfrm>
            <a:prstGeom prst="ellipse">
              <a:avLst/>
            </a:prstGeom>
            <a:solidFill>
              <a:schemeClr val="bg1"/>
            </a:solidFill>
            <a:ln w="19050" cap="flat" cmpd="sng" algn="ctr">
              <a:solidFill>
                <a:schemeClr val="accent2">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73" name="Straight Connector 72"/>
            <p:cNvCxnSpPr>
              <a:stCxn id="72" idx="4"/>
            </p:cNvCxnSpPr>
            <p:nvPr/>
          </p:nvCxnSpPr>
          <p:spPr bwMode="auto">
            <a:xfrm>
              <a:off x="4419600" y="3505200"/>
              <a:ext cx="0" cy="12954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grpSp>
          <p:nvGrpSpPr>
            <p:cNvPr id="74" name="Group 21"/>
            <p:cNvGrpSpPr/>
            <p:nvPr/>
          </p:nvGrpSpPr>
          <p:grpSpPr>
            <a:xfrm>
              <a:off x="3393375" y="3276600"/>
              <a:ext cx="2057400" cy="609600"/>
              <a:chOff x="3276600" y="3200400"/>
              <a:chExt cx="2286000" cy="685800"/>
            </a:xfrm>
          </p:grpSpPr>
          <p:cxnSp>
            <p:nvCxnSpPr>
              <p:cNvPr id="78" name="Straight Connector 77"/>
              <p:cNvCxnSpPr/>
              <p:nvPr/>
            </p:nvCxnSpPr>
            <p:spPr bwMode="auto">
              <a:xfrm flipV="1">
                <a:off x="4419600" y="3200400"/>
                <a:ext cx="1143000" cy="6858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cxnSp>
            <p:nvCxnSpPr>
              <p:cNvPr id="79" name="Straight Connector 78"/>
              <p:cNvCxnSpPr/>
              <p:nvPr/>
            </p:nvCxnSpPr>
            <p:spPr bwMode="auto">
              <a:xfrm>
                <a:off x="3276600" y="3200400"/>
                <a:ext cx="1143000" cy="6858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grpSp>
        <p:grpSp>
          <p:nvGrpSpPr>
            <p:cNvPr id="75" name="Group 74"/>
            <p:cNvGrpSpPr/>
            <p:nvPr/>
          </p:nvGrpSpPr>
          <p:grpSpPr>
            <a:xfrm>
              <a:off x="3886200" y="4800600"/>
              <a:ext cx="1066800" cy="1219200"/>
              <a:chOff x="3886200" y="4800600"/>
              <a:chExt cx="1066800" cy="762000"/>
            </a:xfrm>
          </p:grpSpPr>
          <p:cxnSp>
            <p:nvCxnSpPr>
              <p:cNvPr id="76" name="Straight Connector 75"/>
              <p:cNvCxnSpPr/>
              <p:nvPr/>
            </p:nvCxnSpPr>
            <p:spPr bwMode="auto">
              <a:xfrm>
                <a:off x="4419600" y="4800600"/>
                <a:ext cx="533400" cy="7620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cxnSp>
            <p:nvCxnSpPr>
              <p:cNvPr id="77" name="Straight Connector 76"/>
              <p:cNvCxnSpPr/>
              <p:nvPr/>
            </p:nvCxnSpPr>
            <p:spPr bwMode="auto">
              <a:xfrm flipV="1">
                <a:off x="3886200" y="4800600"/>
                <a:ext cx="533400" cy="762000"/>
              </a:xfrm>
              <a:prstGeom prst="line">
                <a:avLst/>
              </a:prstGeom>
              <a:solidFill>
                <a:schemeClr val="accent1"/>
              </a:solidFill>
              <a:ln w="28575" cap="flat" cmpd="sng" algn="ctr">
                <a:solidFill>
                  <a:schemeClr val="accent2">
                    <a:lumMod val="75000"/>
                  </a:schemeClr>
                </a:solidFill>
                <a:prstDash val="solid"/>
                <a:round/>
                <a:headEnd type="none" w="sm" len="sm"/>
                <a:tailEnd type="none" w="sm" len="sm"/>
              </a:ln>
              <a:effectLst/>
            </p:spPr>
          </p:cxnSp>
        </p:grpSp>
      </p:grpSp>
      <p:grpSp>
        <p:nvGrpSpPr>
          <p:cNvPr id="80" name="Group 79"/>
          <p:cNvGrpSpPr/>
          <p:nvPr/>
        </p:nvGrpSpPr>
        <p:grpSpPr>
          <a:xfrm flipH="1">
            <a:off x="7239000" y="3200400"/>
            <a:ext cx="381000" cy="635000"/>
            <a:chOff x="3393375" y="2590800"/>
            <a:chExt cx="2057400" cy="3429000"/>
          </a:xfrm>
        </p:grpSpPr>
        <p:sp>
          <p:nvSpPr>
            <p:cNvPr id="81" name="Oval 80"/>
            <p:cNvSpPr/>
            <p:nvPr/>
          </p:nvSpPr>
          <p:spPr bwMode="auto">
            <a:xfrm>
              <a:off x="3962400" y="2590800"/>
              <a:ext cx="914400" cy="914400"/>
            </a:xfrm>
            <a:prstGeom prst="ellipse">
              <a:avLst/>
            </a:prstGeom>
            <a:solidFill>
              <a:schemeClr val="bg1"/>
            </a:solidFill>
            <a:ln w="190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82" name="Straight Connector 81"/>
            <p:cNvCxnSpPr>
              <a:stCxn id="81" idx="4"/>
            </p:cNvCxnSpPr>
            <p:nvPr/>
          </p:nvCxnSpPr>
          <p:spPr bwMode="auto">
            <a:xfrm>
              <a:off x="4419600" y="3505200"/>
              <a:ext cx="0" cy="12954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nvGrpSpPr>
            <p:cNvPr id="83" name="Group 21"/>
            <p:cNvGrpSpPr/>
            <p:nvPr/>
          </p:nvGrpSpPr>
          <p:grpSpPr>
            <a:xfrm>
              <a:off x="3393375" y="3276600"/>
              <a:ext cx="2057400" cy="609600"/>
              <a:chOff x="3276600" y="3200400"/>
              <a:chExt cx="2286000" cy="685800"/>
            </a:xfrm>
          </p:grpSpPr>
          <p:cxnSp>
            <p:nvCxnSpPr>
              <p:cNvPr id="87" name="Straight Connector 86"/>
              <p:cNvCxnSpPr/>
              <p:nvPr/>
            </p:nvCxnSpPr>
            <p:spPr bwMode="auto">
              <a:xfrm flipV="1">
                <a:off x="4419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88" name="Straight Connector 87"/>
              <p:cNvCxnSpPr/>
              <p:nvPr/>
            </p:nvCxnSpPr>
            <p:spPr bwMode="auto">
              <a:xfrm>
                <a:off x="3276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nvGrpSpPr>
            <p:cNvPr id="84" name="Group 23"/>
            <p:cNvGrpSpPr/>
            <p:nvPr/>
          </p:nvGrpSpPr>
          <p:grpSpPr>
            <a:xfrm>
              <a:off x="3886200" y="4800600"/>
              <a:ext cx="1066800" cy="1219200"/>
              <a:chOff x="3886200" y="4800600"/>
              <a:chExt cx="1066800" cy="762000"/>
            </a:xfrm>
          </p:grpSpPr>
          <p:cxnSp>
            <p:nvCxnSpPr>
              <p:cNvPr id="85" name="Straight Connector 84"/>
              <p:cNvCxnSpPr/>
              <p:nvPr/>
            </p:nvCxnSpPr>
            <p:spPr bwMode="auto">
              <a:xfrm>
                <a:off x="44196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86" name="Straight Connector 85"/>
              <p:cNvCxnSpPr/>
              <p:nvPr/>
            </p:nvCxnSpPr>
            <p:spPr bwMode="auto">
              <a:xfrm flipV="1">
                <a:off x="38862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grpSp>
        <p:nvGrpSpPr>
          <p:cNvPr id="89" name="Group 88"/>
          <p:cNvGrpSpPr/>
          <p:nvPr/>
        </p:nvGrpSpPr>
        <p:grpSpPr>
          <a:xfrm flipH="1">
            <a:off x="7543800" y="3429000"/>
            <a:ext cx="381000" cy="635000"/>
            <a:chOff x="3393375" y="2590800"/>
            <a:chExt cx="2057400" cy="3429000"/>
          </a:xfrm>
        </p:grpSpPr>
        <p:sp>
          <p:nvSpPr>
            <p:cNvPr id="90" name="Oval 89"/>
            <p:cNvSpPr/>
            <p:nvPr/>
          </p:nvSpPr>
          <p:spPr bwMode="auto">
            <a:xfrm>
              <a:off x="3962400" y="2590800"/>
              <a:ext cx="914400" cy="914400"/>
            </a:xfrm>
            <a:prstGeom prst="ellipse">
              <a:avLst/>
            </a:prstGeom>
            <a:solidFill>
              <a:schemeClr val="bg1"/>
            </a:solidFill>
            <a:ln w="190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1" name="Straight Connector 90"/>
            <p:cNvCxnSpPr>
              <a:stCxn id="90" idx="4"/>
            </p:cNvCxnSpPr>
            <p:nvPr/>
          </p:nvCxnSpPr>
          <p:spPr bwMode="auto">
            <a:xfrm>
              <a:off x="4419600" y="3505200"/>
              <a:ext cx="0" cy="12954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nvGrpSpPr>
            <p:cNvPr id="92" name="Group 21"/>
            <p:cNvGrpSpPr/>
            <p:nvPr/>
          </p:nvGrpSpPr>
          <p:grpSpPr>
            <a:xfrm>
              <a:off x="3393375" y="3276600"/>
              <a:ext cx="2057400" cy="609600"/>
              <a:chOff x="3276600" y="3200400"/>
              <a:chExt cx="2286000" cy="685800"/>
            </a:xfrm>
          </p:grpSpPr>
          <p:cxnSp>
            <p:nvCxnSpPr>
              <p:cNvPr id="96" name="Straight Connector 95"/>
              <p:cNvCxnSpPr/>
              <p:nvPr/>
            </p:nvCxnSpPr>
            <p:spPr bwMode="auto">
              <a:xfrm flipV="1">
                <a:off x="4419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97" name="Straight Connector 96"/>
              <p:cNvCxnSpPr/>
              <p:nvPr/>
            </p:nvCxnSpPr>
            <p:spPr bwMode="auto">
              <a:xfrm>
                <a:off x="3276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nvGrpSpPr>
            <p:cNvPr id="93" name="Group 23"/>
            <p:cNvGrpSpPr/>
            <p:nvPr/>
          </p:nvGrpSpPr>
          <p:grpSpPr>
            <a:xfrm>
              <a:off x="3886200" y="4800600"/>
              <a:ext cx="1066800" cy="1219200"/>
              <a:chOff x="3886200" y="4800600"/>
              <a:chExt cx="1066800" cy="762000"/>
            </a:xfrm>
          </p:grpSpPr>
          <p:cxnSp>
            <p:nvCxnSpPr>
              <p:cNvPr id="94" name="Straight Connector 93"/>
              <p:cNvCxnSpPr/>
              <p:nvPr/>
            </p:nvCxnSpPr>
            <p:spPr bwMode="auto">
              <a:xfrm>
                <a:off x="44196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95" name="Straight Connector 94"/>
              <p:cNvCxnSpPr/>
              <p:nvPr/>
            </p:nvCxnSpPr>
            <p:spPr bwMode="auto">
              <a:xfrm flipV="1">
                <a:off x="38862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grpSp>
        <p:nvGrpSpPr>
          <p:cNvPr id="98" name="Group 97"/>
          <p:cNvGrpSpPr/>
          <p:nvPr/>
        </p:nvGrpSpPr>
        <p:grpSpPr>
          <a:xfrm flipH="1">
            <a:off x="7086600" y="3886200"/>
            <a:ext cx="381000" cy="635000"/>
            <a:chOff x="3393375" y="2590800"/>
            <a:chExt cx="2057400" cy="3429000"/>
          </a:xfrm>
        </p:grpSpPr>
        <p:sp>
          <p:nvSpPr>
            <p:cNvPr id="99" name="Oval 98"/>
            <p:cNvSpPr/>
            <p:nvPr/>
          </p:nvSpPr>
          <p:spPr bwMode="auto">
            <a:xfrm>
              <a:off x="3962400" y="2590800"/>
              <a:ext cx="914400" cy="914400"/>
            </a:xfrm>
            <a:prstGeom prst="ellipse">
              <a:avLst/>
            </a:prstGeom>
            <a:solidFill>
              <a:schemeClr val="bg1"/>
            </a:solidFill>
            <a:ln w="190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0" name="Straight Connector 99"/>
            <p:cNvCxnSpPr>
              <a:stCxn id="99" idx="4"/>
            </p:cNvCxnSpPr>
            <p:nvPr/>
          </p:nvCxnSpPr>
          <p:spPr bwMode="auto">
            <a:xfrm>
              <a:off x="4419600" y="3505200"/>
              <a:ext cx="0" cy="12954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nvGrpSpPr>
            <p:cNvPr id="101" name="Group 21"/>
            <p:cNvGrpSpPr/>
            <p:nvPr/>
          </p:nvGrpSpPr>
          <p:grpSpPr>
            <a:xfrm>
              <a:off x="3393375" y="3276600"/>
              <a:ext cx="2057400" cy="609600"/>
              <a:chOff x="3276600" y="3200400"/>
              <a:chExt cx="2286000" cy="685800"/>
            </a:xfrm>
          </p:grpSpPr>
          <p:cxnSp>
            <p:nvCxnSpPr>
              <p:cNvPr id="105" name="Straight Connector 104"/>
              <p:cNvCxnSpPr/>
              <p:nvPr/>
            </p:nvCxnSpPr>
            <p:spPr bwMode="auto">
              <a:xfrm flipV="1">
                <a:off x="4419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106" name="Straight Connector 105"/>
              <p:cNvCxnSpPr/>
              <p:nvPr/>
            </p:nvCxnSpPr>
            <p:spPr bwMode="auto">
              <a:xfrm>
                <a:off x="3276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nvGrpSpPr>
            <p:cNvPr id="102" name="Group 74"/>
            <p:cNvGrpSpPr/>
            <p:nvPr/>
          </p:nvGrpSpPr>
          <p:grpSpPr>
            <a:xfrm>
              <a:off x="3886200" y="4800600"/>
              <a:ext cx="1066800" cy="1219200"/>
              <a:chOff x="3886200" y="4800600"/>
              <a:chExt cx="1066800" cy="762000"/>
            </a:xfrm>
          </p:grpSpPr>
          <p:cxnSp>
            <p:nvCxnSpPr>
              <p:cNvPr id="103" name="Straight Connector 102"/>
              <p:cNvCxnSpPr/>
              <p:nvPr/>
            </p:nvCxnSpPr>
            <p:spPr bwMode="auto">
              <a:xfrm>
                <a:off x="44196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104" name="Straight Connector 103"/>
              <p:cNvCxnSpPr/>
              <p:nvPr/>
            </p:nvCxnSpPr>
            <p:spPr bwMode="auto">
              <a:xfrm flipV="1">
                <a:off x="38862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grpSp>
        <p:nvGrpSpPr>
          <p:cNvPr id="107" name="Group 106"/>
          <p:cNvGrpSpPr/>
          <p:nvPr/>
        </p:nvGrpSpPr>
        <p:grpSpPr>
          <a:xfrm flipH="1">
            <a:off x="7467600" y="4114800"/>
            <a:ext cx="381000" cy="635000"/>
            <a:chOff x="3393375" y="2590800"/>
            <a:chExt cx="2057400" cy="3429000"/>
          </a:xfrm>
        </p:grpSpPr>
        <p:sp>
          <p:nvSpPr>
            <p:cNvPr id="108" name="Oval 107"/>
            <p:cNvSpPr/>
            <p:nvPr/>
          </p:nvSpPr>
          <p:spPr bwMode="auto">
            <a:xfrm>
              <a:off x="3962400" y="2590800"/>
              <a:ext cx="914400" cy="914400"/>
            </a:xfrm>
            <a:prstGeom prst="ellipse">
              <a:avLst/>
            </a:prstGeom>
            <a:solidFill>
              <a:schemeClr val="bg1"/>
            </a:solidFill>
            <a:ln w="190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9" name="Straight Connector 108"/>
            <p:cNvCxnSpPr>
              <a:stCxn id="108" idx="4"/>
            </p:cNvCxnSpPr>
            <p:nvPr/>
          </p:nvCxnSpPr>
          <p:spPr bwMode="auto">
            <a:xfrm>
              <a:off x="4419600" y="3505200"/>
              <a:ext cx="0" cy="12954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nvGrpSpPr>
            <p:cNvPr id="110" name="Group 21"/>
            <p:cNvGrpSpPr/>
            <p:nvPr/>
          </p:nvGrpSpPr>
          <p:grpSpPr>
            <a:xfrm>
              <a:off x="3393375" y="3276600"/>
              <a:ext cx="2057400" cy="609600"/>
              <a:chOff x="3276600" y="3200400"/>
              <a:chExt cx="2286000" cy="685800"/>
            </a:xfrm>
          </p:grpSpPr>
          <p:cxnSp>
            <p:nvCxnSpPr>
              <p:cNvPr id="114" name="Straight Connector 113"/>
              <p:cNvCxnSpPr/>
              <p:nvPr/>
            </p:nvCxnSpPr>
            <p:spPr bwMode="auto">
              <a:xfrm flipV="1">
                <a:off x="4419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115" name="Straight Connector 114"/>
              <p:cNvCxnSpPr/>
              <p:nvPr/>
            </p:nvCxnSpPr>
            <p:spPr bwMode="auto">
              <a:xfrm>
                <a:off x="3276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nvGrpSpPr>
            <p:cNvPr id="111" name="Group 74"/>
            <p:cNvGrpSpPr/>
            <p:nvPr/>
          </p:nvGrpSpPr>
          <p:grpSpPr>
            <a:xfrm>
              <a:off x="3886200" y="4800600"/>
              <a:ext cx="1066800" cy="1219200"/>
              <a:chOff x="3886200" y="4800600"/>
              <a:chExt cx="1066800" cy="762000"/>
            </a:xfrm>
          </p:grpSpPr>
          <p:cxnSp>
            <p:nvCxnSpPr>
              <p:cNvPr id="112" name="Straight Connector 111"/>
              <p:cNvCxnSpPr/>
              <p:nvPr/>
            </p:nvCxnSpPr>
            <p:spPr bwMode="auto">
              <a:xfrm>
                <a:off x="44196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113" name="Straight Connector 112"/>
              <p:cNvCxnSpPr/>
              <p:nvPr/>
            </p:nvCxnSpPr>
            <p:spPr bwMode="auto">
              <a:xfrm flipV="1">
                <a:off x="38862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grpSp>
        <p:nvGrpSpPr>
          <p:cNvPr id="116" name="Group 115"/>
          <p:cNvGrpSpPr/>
          <p:nvPr/>
        </p:nvGrpSpPr>
        <p:grpSpPr>
          <a:xfrm flipH="1">
            <a:off x="7924800" y="3276600"/>
            <a:ext cx="381000" cy="635000"/>
            <a:chOff x="3393375" y="2590800"/>
            <a:chExt cx="2057400" cy="3429000"/>
          </a:xfrm>
        </p:grpSpPr>
        <p:sp>
          <p:nvSpPr>
            <p:cNvPr id="117" name="Oval 116"/>
            <p:cNvSpPr/>
            <p:nvPr/>
          </p:nvSpPr>
          <p:spPr bwMode="auto">
            <a:xfrm>
              <a:off x="3962400" y="2590800"/>
              <a:ext cx="914400" cy="914400"/>
            </a:xfrm>
            <a:prstGeom prst="ellipse">
              <a:avLst/>
            </a:prstGeom>
            <a:solidFill>
              <a:schemeClr val="bg1"/>
            </a:solidFill>
            <a:ln w="190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8" name="Straight Connector 117"/>
            <p:cNvCxnSpPr>
              <a:stCxn id="117" idx="4"/>
            </p:cNvCxnSpPr>
            <p:nvPr/>
          </p:nvCxnSpPr>
          <p:spPr bwMode="auto">
            <a:xfrm>
              <a:off x="4419600" y="3505200"/>
              <a:ext cx="0" cy="12954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nvGrpSpPr>
            <p:cNvPr id="119" name="Group 21"/>
            <p:cNvGrpSpPr/>
            <p:nvPr/>
          </p:nvGrpSpPr>
          <p:grpSpPr>
            <a:xfrm>
              <a:off x="3393375" y="3276600"/>
              <a:ext cx="2057400" cy="609600"/>
              <a:chOff x="3276600" y="3200400"/>
              <a:chExt cx="2286000" cy="685800"/>
            </a:xfrm>
          </p:grpSpPr>
          <p:cxnSp>
            <p:nvCxnSpPr>
              <p:cNvPr id="123" name="Straight Connector 122"/>
              <p:cNvCxnSpPr/>
              <p:nvPr/>
            </p:nvCxnSpPr>
            <p:spPr bwMode="auto">
              <a:xfrm flipV="1">
                <a:off x="4419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124" name="Straight Connector 123"/>
              <p:cNvCxnSpPr/>
              <p:nvPr/>
            </p:nvCxnSpPr>
            <p:spPr bwMode="auto">
              <a:xfrm>
                <a:off x="3276600" y="3200400"/>
                <a:ext cx="1143000" cy="6858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nvGrpSpPr>
            <p:cNvPr id="120" name="Group 74"/>
            <p:cNvGrpSpPr/>
            <p:nvPr/>
          </p:nvGrpSpPr>
          <p:grpSpPr>
            <a:xfrm>
              <a:off x="3886200" y="4800600"/>
              <a:ext cx="1066800" cy="1219200"/>
              <a:chOff x="3886200" y="4800600"/>
              <a:chExt cx="1066800" cy="762000"/>
            </a:xfrm>
          </p:grpSpPr>
          <p:cxnSp>
            <p:nvCxnSpPr>
              <p:cNvPr id="121" name="Straight Connector 120"/>
              <p:cNvCxnSpPr/>
              <p:nvPr/>
            </p:nvCxnSpPr>
            <p:spPr bwMode="auto">
              <a:xfrm>
                <a:off x="44196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cxnSp>
            <p:nvCxnSpPr>
              <p:cNvPr id="122" name="Straight Connector 121"/>
              <p:cNvCxnSpPr/>
              <p:nvPr/>
            </p:nvCxnSpPr>
            <p:spPr bwMode="auto">
              <a:xfrm flipV="1">
                <a:off x="3886200" y="4800600"/>
                <a:ext cx="533400" cy="762000"/>
              </a:xfrm>
              <a:prstGeom prst="line">
                <a:avLst/>
              </a:prstGeom>
              <a:solidFill>
                <a:schemeClr val="accent1"/>
              </a:solidFill>
              <a:ln w="28575" cap="flat" cmpd="sng" algn="ctr">
                <a:solidFill>
                  <a:srgbClr val="00B050"/>
                </a:solidFill>
                <a:prstDash val="solid"/>
                <a:round/>
                <a:headEnd type="none" w="sm" len="sm"/>
                <a:tailEnd type="none" w="sm" len="sm"/>
              </a:ln>
              <a:effectLst/>
            </p:spPr>
          </p:cxnSp>
        </p:grpSp>
      </p:grpSp>
      <p:sp>
        <p:nvSpPr>
          <p:cNvPr id="126" name="Folded Corner 125"/>
          <p:cNvSpPr/>
          <p:nvPr/>
        </p:nvSpPr>
        <p:spPr bwMode="auto">
          <a:xfrm>
            <a:off x="1562100" y="3048000"/>
            <a:ext cx="914400" cy="914400"/>
          </a:xfrm>
          <a:prstGeom prst="foldedCorner">
            <a:avLst/>
          </a:prstGeom>
          <a:solidFill>
            <a:schemeClr val="bg1"/>
          </a:solid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Definition of “</a:t>
            </a:r>
            <a:r>
              <a:rPr kumimoji="0" lang="en-US" sz="1200" b="0" i="0" u="none" strike="noStrike" cap="none" normalizeH="0" baseline="0" dirty="0" err="1" smtClean="0">
                <a:ln>
                  <a:noFill/>
                </a:ln>
                <a:solidFill>
                  <a:schemeClr val="tx1"/>
                </a:solidFill>
                <a:effectLst/>
                <a:latin typeface="Calibri" pitchFamily="34" charset="0"/>
                <a:cs typeface="Calibri" pitchFamily="34" charset="0"/>
              </a:rPr>
              <a:t>foo</a:t>
            </a:r>
            <a:r>
              <a:rPr kumimoji="0" lang="en-US" sz="1200" b="0" i="0" u="none" strike="noStrike" cap="none" normalizeH="0" baseline="0" dirty="0" smtClean="0">
                <a:ln>
                  <a:noFill/>
                </a:ln>
                <a:solidFill>
                  <a:schemeClr val="tx1"/>
                </a:solidFill>
                <a:effectLst/>
                <a:latin typeface="Calibri" pitchFamily="34" charset="0"/>
                <a:cs typeface="Calibri" pitchFamily="34" charset="0"/>
              </a:rPr>
              <a:t>” service</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28" name="Folded Corner 127"/>
          <p:cNvSpPr/>
          <p:nvPr/>
        </p:nvSpPr>
        <p:spPr bwMode="auto">
          <a:xfrm>
            <a:off x="5791200" y="3048000"/>
            <a:ext cx="914400" cy="914400"/>
          </a:xfrm>
          <a:prstGeom prst="foldedCorner">
            <a:avLst/>
          </a:prstGeom>
          <a:solidFill>
            <a:schemeClr val="bg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Definition of “bar” service</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29" name="Rectangle 128"/>
          <p:cNvSpPr/>
          <p:nvPr/>
        </p:nvSpPr>
        <p:spPr bwMode="auto">
          <a:xfrm>
            <a:off x="1447800" y="4419600"/>
            <a:ext cx="1143000" cy="304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Hash Function</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30" name="Rectangle 129"/>
          <p:cNvSpPr/>
          <p:nvPr/>
        </p:nvSpPr>
        <p:spPr bwMode="auto">
          <a:xfrm>
            <a:off x="5715000" y="4419600"/>
            <a:ext cx="1143000" cy="304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Hash Function</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cxnSp>
        <p:nvCxnSpPr>
          <p:cNvPr id="132" name="Straight Arrow Connector 131"/>
          <p:cNvCxnSpPr>
            <a:stCxn id="126" idx="2"/>
            <a:endCxn id="129" idx="0"/>
          </p:cNvCxnSpPr>
          <p:nvPr/>
        </p:nvCxnSpPr>
        <p:spPr bwMode="auto">
          <a:xfrm>
            <a:off x="2019300" y="3962400"/>
            <a:ext cx="0" cy="457200"/>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135" name="Straight Arrow Connector 134"/>
          <p:cNvCxnSpPr/>
          <p:nvPr/>
        </p:nvCxnSpPr>
        <p:spPr bwMode="auto">
          <a:xfrm>
            <a:off x="6248400" y="3962400"/>
            <a:ext cx="0" cy="457200"/>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136" name="Straight Arrow Connector 135"/>
          <p:cNvCxnSpPr/>
          <p:nvPr/>
        </p:nvCxnSpPr>
        <p:spPr bwMode="auto">
          <a:xfrm>
            <a:off x="6248400" y="4724400"/>
            <a:ext cx="0" cy="457200"/>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137" name="Straight Arrow Connector 136"/>
          <p:cNvCxnSpPr/>
          <p:nvPr/>
        </p:nvCxnSpPr>
        <p:spPr bwMode="auto">
          <a:xfrm>
            <a:off x="1981200" y="4724400"/>
            <a:ext cx="0" cy="4572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138" name="Rectangle 137"/>
          <p:cNvSpPr/>
          <p:nvPr/>
        </p:nvSpPr>
        <p:spPr bwMode="auto">
          <a:xfrm>
            <a:off x="1447800" y="5181600"/>
            <a:ext cx="12192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a:t>
            </a:r>
            <a:r>
              <a:rPr kumimoji="0" lang="en-US" sz="1200" b="0" i="0" u="none" strike="noStrike" cap="none" normalizeH="0" baseline="0" dirty="0" err="1" smtClean="0">
                <a:ln>
                  <a:noFill/>
                </a:ln>
                <a:solidFill>
                  <a:schemeClr val="tx1"/>
                </a:solidFill>
                <a:effectLst/>
                <a:latin typeface="Calibri" pitchFamily="34" charset="0"/>
                <a:cs typeface="Calibri" pitchFamily="34" charset="0"/>
              </a:rPr>
              <a:t>foo</a:t>
            </a:r>
            <a:r>
              <a:rPr kumimoji="0" lang="en-US" sz="1200" b="0" i="0" u="none" strike="noStrike" cap="none" normalizeH="0" baseline="0" dirty="0" smtClean="0">
                <a:ln>
                  <a:noFill/>
                </a:ln>
                <a:solidFill>
                  <a:schemeClr val="tx1"/>
                </a:solidFill>
                <a:effectLst/>
                <a:latin typeface="Calibri" pitchFamily="34" charset="0"/>
                <a:cs typeface="Calibri" pitchFamily="34" charset="0"/>
              </a:rPr>
              <a:t>” Service Id</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39" name="Rectangle 138"/>
          <p:cNvSpPr/>
          <p:nvPr/>
        </p:nvSpPr>
        <p:spPr bwMode="auto">
          <a:xfrm>
            <a:off x="5791200" y="5181600"/>
            <a:ext cx="12192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“bar” Service Id</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41" name="Rectangular Callout 140"/>
          <p:cNvSpPr/>
          <p:nvPr/>
        </p:nvSpPr>
        <p:spPr bwMode="auto">
          <a:xfrm>
            <a:off x="2743200" y="2057400"/>
            <a:ext cx="2362200" cy="685800"/>
          </a:xfrm>
          <a:prstGeom prst="wedgeRectCallout">
            <a:avLst>
              <a:gd name="adj1" fmla="val -121177"/>
              <a:gd name="adj2" fmla="val 71807"/>
            </a:avLst>
          </a:prstGeom>
          <a:solidFill>
            <a:schemeClr val="bg1"/>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latin typeface="Calibri" pitchFamily="34" charset="0"/>
                <a:cs typeface="Calibri" pitchFamily="34" charset="0"/>
              </a:rPr>
              <a:t>Any group can get together and define a service</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42" name="Rectangular Callout 141"/>
          <p:cNvSpPr/>
          <p:nvPr/>
        </p:nvSpPr>
        <p:spPr bwMode="auto">
          <a:xfrm>
            <a:off x="2819400" y="3124200"/>
            <a:ext cx="2362200" cy="609600"/>
          </a:xfrm>
          <a:prstGeom prst="wedgeRectCallout">
            <a:avLst>
              <a:gd name="adj1" fmla="val 76394"/>
              <a:gd name="adj2" fmla="val -2651"/>
            </a:avLst>
          </a:prstGeom>
          <a:solidFill>
            <a:schemeClr val="bg1"/>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latin typeface="Calibri" pitchFamily="34" charset="0"/>
                <a:cs typeface="Calibri" pitchFamily="34" charset="0"/>
              </a:rPr>
              <a:t>Each service needs to define an appropriate string (text or octets) to define there service</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43" name="Rectangular Callout 142"/>
          <p:cNvSpPr/>
          <p:nvPr/>
        </p:nvSpPr>
        <p:spPr bwMode="auto">
          <a:xfrm>
            <a:off x="2819400" y="4267200"/>
            <a:ext cx="2362200" cy="838200"/>
          </a:xfrm>
          <a:prstGeom prst="wedgeRectCallout">
            <a:avLst>
              <a:gd name="adj1" fmla="val -58336"/>
              <a:gd name="adj2" fmla="val -703"/>
            </a:avLst>
          </a:prstGeom>
          <a:solidFill>
            <a:schemeClr val="bg1"/>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latin typeface="Calibri" pitchFamily="34" charset="0"/>
                <a:cs typeface="Calibri" pitchFamily="34" charset="0"/>
              </a:rPr>
              <a:t>A cryptographic has is used to create a unique identifier and may be a truncated version of the full hash</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144" name="Rectangular Callout 143"/>
          <p:cNvSpPr/>
          <p:nvPr/>
        </p:nvSpPr>
        <p:spPr bwMode="auto">
          <a:xfrm>
            <a:off x="2971800" y="5410200"/>
            <a:ext cx="2362200" cy="838200"/>
          </a:xfrm>
          <a:prstGeom prst="wedgeRectCallout">
            <a:avLst>
              <a:gd name="adj1" fmla="val 69356"/>
              <a:gd name="adj2" fmla="val -67291"/>
            </a:avLst>
          </a:prstGeom>
          <a:solidFill>
            <a:schemeClr val="bg1"/>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latin typeface="Calibri" pitchFamily="34" charset="0"/>
                <a:cs typeface="Calibri" pitchFamily="34" charset="0"/>
              </a:rPr>
              <a:t>Resulting identifiers are unique and any device that recognizes the identifier will have knowledge of it’s usage </a:t>
            </a:r>
            <a:endParaRPr kumimoji="0" lang="en-US" sz="12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Discovery Proposal</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600" dirty="0" smtClean="0"/>
              <a:t>Define Service Discovery frames as new IEEE 802.11 Management frame(s) of subtype</a:t>
            </a:r>
            <a:r>
              <a:rPr lang="en-US" sz="1600" dirty="0" smtClean="0"/>
              <a:t> </a:t>
            </a:r>
            <a:r>
              <a:rPr lang="en-US" sz="1600" dirty="0" smtClean="0"/>
              <a:t>Public Action.</a:t>
            </a:r>
          </a:p>
          <a:p>
            <a:r>
              <a:rPr lang="en-US" sz="1600" dirty="0" smtClean="0"/>
              <a:t>Public Action frames carry opaque “Service Id” octet string(s) that are created as a hash of some application specific information that uniquely identifies a service.</a:t>
            </a:r>
          </a:p>
          <a:p>
            <a:r>
              <a:rPr lang="en-US" sz="1600" dirty="0" smtClean="0"/>
              <a:t>For a Service Id, there may be an optional Service Capability field to provide service specific additional constraints</a:t>
            </a:r>
          </a:p>
          <a:p>
            <a:r>
              <a:rPr lang="en-US" sz="1600" dirty="0" smtClean="0"/>
              <a:t>Service Discovery is performed by:</a:t>
            </a:r>
          </a:p>
          <a:p>
            <a:pPr lvl="1"/>
            <a:r>
              <a:rPr lang="en-US" sz="1400" dirty="0" smtClean="0"/>
              <a:t>Service Discovery request/response sequence</a:t>
            </a:r>
            <a:br>
              <a:rPr lang="en-US" sz="1400" dirty="0" smtClean="0"/>
            </a:br>
            <a:r>
              <a:rPr lang="en-US" sz="1400" dirty="0" smtClean="0"/>
              <a:t>(request may be </a:t>
            </a:r>
            <a:r>
              <a:rPr lang="en-US" sz="1400" dirty="0" err="1" smtClean="0"/>
              <a:t>unicast</a:t>
            </a:r>
            <a:r>
              <a:rPr lang="en-US" sz="1400" dirty="0" smtClean="0"/>
              <a:t> or broadcast for a Service Id)</a:t>
            </a:r>
          </a:p>
          <a:p>
            <a:pPr lvl="1"/>
            <a:r>
              <a:rPr lang="en-US" sz="1400" dirty="0" smtClean="0"/>
              <a:t>Service Announcement, a unsolicited broadcast/multicast of a Service Id</a:t>
            </a:r>
          </a:p>
          <a:p>
            <a:r>
              <a:rPr lang="en-US" sz="1600" dirty="0" smtClean="0"/>
              <a:t>46 bits of the Service Id can be used to create a multicast address for requests or announcements.</a:t>
            </a:r>
          </a:p>
          <a:p>
            <a:r>
              <a:rPr lang="en-US" sz="1600" dirty="0" smtClean="0"/>
              <a:t>Service Discovery frames may be constructed to allow request or indication of more than one service, however limitations on the fields should constrain the size of the Service Id fields, Service Capability fields and total size of the Discovery Frames.</a:t>
            </a:r>
            <a:endParaRPr lang="en-US" sz="1800"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Paul Lambert, Marvell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8542</TotalTime>
  <Words>661</Words>
  <Application>Microsoft Office PowerPoint</Application>
  <PresentationFormat>On-screen Show (4:3)</PresentationFormat>
  <Paragraphs>89</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Microsoft Office Word 97 - 2003 Document</vt:lpstr>
      <vt:lpstr>Service Discovery Proposal</vt:lpstr>
      <vt:lpstr>What is a Service?</vt:lpstr>
      <vt:lpstr>What would this service discovery look like?</vt:lpstr>
      <vt:lpstr>More on “Services”</vt:lpstr>
      <vt:lpstr>Mapping services to a unique identifier</vt:lpstr>
      <vt:lpstr>Cryptographic Hash Functions</vt:lpstr>
      <vt:lpstr>Very Big Numbers</vt:lpstr>
      <vt:lpstr>Process to define hash based identifiers</vt:lpstr>
      <vt:lpstr>Service Discovery Proposal</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Requirements</dc:title>
  <dc:creator>Paul A. Lambert</dc:creator>
  <cp:keywords>Security 11ai requirements framework</cp:keywords>
  <cp:lastModifiedBy>Paul</cp:lastModifiedBy>
  <cp:revision>288</cp:revision>
  <cp:lastPrinted>1998-02-10T13:28:06Z</cp:lastPrinted>
  <dcterms:created xsi:type="dcterms:W3CDTF">2009-11-09T00:32:22Z</dcterms:created>
  <dcterms:modified xsi:type="dcterms:W3CDTF">2012-05-17T16:40:02Z</dcterms:modified>
</cp:coreProperties>
</file>