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65" r:id="rId9"/>
    <p:sldId id="272" r:id="rId10"/>
    <p:sldId id="273" r:id="rId11"/>
    <p:sldId id="276" r:id="rId12"/>
    <p:sldId id="277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A80000"/>
    <a:srgbClr val="8002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8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altLang="ja-JP" smtClean="0"/>
              <a:pPr/>
              <a:t>12.5.16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Supplemental Information for HLCF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2012-05-17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85800" y="2286000"/>
          <a:ext cx="7924800" cy="348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371600"/>
                <a:gridCol w="2057400"/>
                <a:gridCol w="12954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Affiliations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Address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Phone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email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Hitoshi Morioka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Allied Telesis R&amp;D Center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2-14-38 </a:t>
                      </a:r>
                      <a:r>
                        <a:rPr kumimoji="1" lang="en-US" altLang="ja-JP" sz="1600" dirty="0" err="1" smtClean="0"/>
                        <a:t>Tenjin</a:t>
                      </a:r>
                      <a:r>
                        <a:rPr kumimoji="1" lang="en-US" altLang="ja-JP" sz="1600" dirty="0" smtClean="0"/>
                        <a:t>, Chuo-</a:t>
                      </a:r>
                      <a:r>
                        <a:rPr kumimoji="1" lang="en-US" altLang="ja-JP" sz="1600" dirty="0" err="1" smtClean="0"/>
                        <a:t>ku</a:t>
                      </a:r>
                      <a:r>
                        <a:rPr kumimoji="1" lang="en-US" altLang="ja-JP" sz="1600" dirty="0" smtClean="0"/>
                        <a:t> Fukuoka</a:t>
                      </a:r>
                      <a:r>
                        <a:rPr kumimoji="1" lang="en-US" altLang="ja-JP" sz="1600" baseline="0" dirty="0" smtClean="0"/>
                        <a:t> 810-0001 JAPAN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+81-92-771-7630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hmorioka@root-hq.com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Hiroki Nakano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Trans New Technology, Inc.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Sumitomo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baseline="0" dirty="0" err="1" smtClean="0"/>
                        <a:t>Seimei</a:t>
                      </a:r>
                      <a:r>
                        <a:rPr kumimoji="1" lang="en-US" altLang="ja-JP" sz="1600" baseline="0" dirty="0" smtClean="0"/>
                        <a:t> Kyoto Bldg. 8F,</a:t>
                      </a:r>
                    </a:p>
                    <a:p>
                      <a:r>
                        <a:rPr kumimoji="1" lang="en-US" altLang="ja-JP" sz="1600" baseline="0" dirty="0" smtClean="0"/>
                        <a:t>62 </a:t>
                      </a:r>
                      <a:r>
                        <a:rPr kumimoji="1" lang="en-US" altLang="ja-JP" sz="1600" baseline="0" dirty="0" err="1" smtClean="0"/>
                        <a:t>Tukiboko-cho</a:t>
                      </a:r>
                      <a:r>
                        <a:rPr kumimoji="1" lang="en-US" altLang="ja-JP" sz="1600" baseline="0" dirty="0" smtClean="0"/>
                        <a:t>, Shimogyo,</a:t>
                      </a:r>
                    </a:p>
                    <a:p>
                      <a:r>
                        <a:rPr kumimoji="1" lang="en-US" altLang="ja-JP" sz="1600" baseline="0" dirty="0" smtClean="0"/>
                        <a:t>Kyoto 600-8492 JAPAN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+81-75-213-1200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cas@gmail4.trans-nt.com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テキスト ボックス 53"/>
          <p:cNvSpPr txBox="1"/>
          <p:nvPr/>
        </p:nvSpPr>
        <p:spPr>
          <a:xfrm>
            <a:off x="5562600" y="3810000"/>
            <a:ext cx="10677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ICMPv6 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600200" y="4953000"/>
            <a:ext cx="2270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(piggyback ICMPv6 RA)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65075" y="4724400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Resp.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905000" y="1905000"/>
            <a:ext cx="163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Req.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Authentication Success &amp;</a:t>
            </a:r>
            <a:br>
              <a:rPr lang="en-US" altLang="ja-JP" sz="2400" dirty="0" smtClean="0"/>
            </a:br>
            <a:r>
              <a:rPr lang="en-US" altLang="ja-JP" sz="2400" dirty="0" smtClean="0"/>
              <a:t>IPv6 stateless address </a:t>
            </a:r>
            <a:r>
              <a:rPr lang="en-US" altLang="ja-JP" sz="2400" dirty="0" err="1" smtClean="0"/>
              <a:t>autoconfiguration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0285" y="1565614"/>
            <a:ext cx="6591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269" y="1565614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AP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24600" y="1600200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AS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67600" y="1600200"/>
            <a:ext cx="88998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Router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9400" y="2743200"/>
            <a:ext cx="1003400" cy="5847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RS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2934493" y="3161507"/>
            <a:ext cx="19050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8537" y="2179679"/>
            <a:ext cx="2732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rgbClr val="000000"/>
                </a:solidFill>
              </a:rPr>
              <a:t>(Inform </a:t>
            </a:r>
            <a:r>
              <a:rPr lang="en-US" altLang="ja-JP" sz="1100" dirty="0" smtClean="0">
                <a:solidFill>
                  <a:srgbClr val="000000"/>
                </a:solidFill>
              </a:rPr>
              <a:t>dot11AssociationResponseTimeOut)</a:t>
            </a:r>
          </a:p>
          <a:p>
            <a:pPr algn="ctr"/>
            <a:r>
              <a:rPr kumimoji="1" lang="en-US" altLang="ja-JP" sz="1100" dirty="0">
                <a:solidFill>
                  <a:srgbClr val="000000"/>
                </a:solidFill>
              </a:rPr>
              <a:t>(</a:t>
            </a:r>
            <a:r>
              <a:rPr kumimoji="1" lang="en-US" altLang="ja-JP" sz="1100" dirty="0" smtClean="0">
                <a:solidFill>
                  <a:srgbClr val="000000"/>
                </a:solidFill>
              </a:rPr>
              <a:t>piggyback ICMPv6 RS)</a:t>
            </a:r>
            <a:endParaRPr kumimoji="1" lang="ja-JP" altLang="en-US" sz="1100" dirty="0">
              <a:solidFill>
                <a:srgbClr val="000000"/>
              </a:solidFill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rot="5400000">
            <a:off x="-266546" y="3584623"/>
            <a:ext cx="28051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 rot="16200000">
            <a:off x="-315177" y="3495420"/>
            <a:ext cx="2531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&lt; dot11AssociationResponseTimeOut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/>
          <p:cNvCxnSpPr>
            <a:stCxn id="5" idx="2"/>
          </p:cNvCxnSpPr>
          <p:nvPr/>
        </p:nvCxnSpPr>
        <p:spPr bwMode="auto">
          <a:xfrm rot="16200000" flipH="1">
            <a:off x="-963007" y="4218593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 bwMode="auto">
          <a:xfrm rot="16200000" flipH="1">
            <a:off x="1938131" y="42340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auto">
          <a:xfrm>
            <a:off x="1295400" y="22098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flipH="1">
            <a:off x="1295400" y="50292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 bwMode="auto">
          <a:xfrm rot="5400000">
            <a:off x="5692663" y="2841737"/>
            <a:ext cx="1724142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4191000" y="26670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 flipH="1">
            <a:off x="4191000" y="30480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 bwMode="auto">
          <a:xfrm>
            <a:off x="4191000" y="41148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 bwMode="auto">
          <a:xfrm flipH="1">
            <a:off x="4191000" y="45720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114800" y="3352800"/>
            <a:ext cx="1558164" cy="400110"/>
          </a:xfrm>
          <a:prstGeom prst="rect">
            <a:avLst/>
          </a:prstGeom>
          <a:ln w="9525" cap="flat" cmpd="sng" algn="ctr">
            <a:solidFill>
              <a:schemeClr val="accent4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2">
                    <a:lumMod val="75000"/>
                  </a:schemeClr>
                </a:solidFill>
              </a:rPr>
              <a:t>VLAN Setup</a:t>
            </a:r>
            <a:endParaRPr kumimoji="1" lang="ja-JP" alt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 bwMode="auto">
          <a:xfrm rot="5400000">
            <a:off x="2628900" y="3619500"/>
            <a:ext cx="2819400" cy="1588"/>
          </a:xfrm>
          <a:prstGeom prst="straightConnector1">
            <a:avLst/>
          </a:prstGeom>
          <a:ln>
            <a:solidFill>
              <a:srgbClr val="A8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819400" y="4114800"/>
            <a:ext cx="1170713" cy="584776"/>
          </a:xfrm>
          <a:prstGeom prst="rect">
            <a:avLst/>
          </a:prstGeom>
          <a:solidFill>
            <a:srgbClr val="A80000"/>
          </a:solidFill>
          <a:ln>
            <a:solidFill>
              <a:srgbClr val="80020B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HLCF 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State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52600" y="5334000"/>
            <a:ext cx="208242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Association Completes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 rot="16200000" flipH="1">
            <a:off x="5671931" y="42340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日付プレースホルダ 4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6" name="スライド番号プレースホルダ 4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7" name="フッター プレースホルダ 4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752600" y="5867400"/>
            <a:ext cx="1979628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DAD by Data Frames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00600" y="2338882"/>
            <a:ext cx="980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00600" y="2743200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Resp.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62600" y="4267200"/>
            <a:ext cx="109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ICMPv6 RA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Authentication Success &amp;</a:t>
            </a:r>
            <a:br>
              <a:rPr lang="en-US" altLang="ja-JP" sz="2400" dirty="0" smtClean="0"/>
            </a:br>
            <a:r>
              <a:rPr lang="en-US" altLang="ja-JP" sz="2400" dirty="0" smtClean="0"/>
              <a:t>IPv6 </a:t>
            </a:r>
            <a:r>
              <a:rPr lang="en-US" altLang="ja-JP" sz="2400" dirty="0" err="1" smtClean="0"/>
              <a:t>stateful</a:t>
            </a:r>
            <a:r>
              <a:rPr lang="en-US" altLang="ja-JP" sz="2400" dirty="0" smtClean="0"/>
              <a:t> address </a:t>
            </a:r>
            <a:r>
              <a:rPr lang="en-US" altLang="ja-JP" sz="2400" dirty="0" err="1" smtClean="0"/>
              <a:t>autoconfiguration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0285" y="1565614"/>
            <a:ext cx="6591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269" y="1565614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AP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24600" y="1600200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AS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67600" y="1600200"/>
            <a:ext cx="88998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000000"/>
                </a:solidFill>
              </a:rPr>
              <a:t>Router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9400" y="2743200"/>
            <a:ext cx="1003400" cy="5847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RS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2934493" y="3161507"/>
            <a:ext cx="19050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8537" y="2179679"/>
            <a:ext cx="2732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rgbClr val="000000"/>
                </a:solidFill>
              </a:rPr>
              <a:t>(Inform </a:t>
            </a:r>
            <a:r>
              <a:rPr lang="en-US" altLang="ja-JP" sz="1100" dirty="0" smtClean="0">
                <a:solidFill>
                  <a:srgbClr val="000000"/>
                </a:solidFill>
              </a:rPr>
              <a:t>dot11AssociationResponseTimeOut)</a:t>
            </a:r>
          </a:p>
          <a:p>
            <a:pPr algn="ctr"/>
            <a:r>
              <a:rPr kumimoji="1" lang="en-US" altLang="ja-JP" sz="1100" dirty="0">
                <a:solidFill>
                  <a:srgbClr val="000000"/>
                </a:solidFill>
              </a:rPr>
              <a:t>(</a:t>
            </a:r>
            <a:r>
              <a:rPr kumimoji="1" lang="en-US" altLang="ja-JP" sz="1100" dirty="0" smtClean="0">
                <a:solidFill>
                  <a:srgbClr val="000000"/>
                </a:solidFill>
              </a:rPr>
              <a:t>piggyback RS)</a:t>
            </a:r>
            <a:endParaRPr kumimoji="1" lang="ja-JP" altLang="en-US" sz="1100" dirty="0">
              <a:solidFill>
                <a:srgbClr val="000000"/>
              </a:solidFill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rot="5400000">
            <a:off x="-266546" y="3584623"/>
            <a:ext cx="28051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 rot="16200000">
            <a:off x="-315177" y="3495420"/>
            <a:ext cx="2531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&lt; dot11AssociationResponseTimeOut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/>
          <p:cNvCxnSpPr>
            <a:stCxn id="5" idx="2"/>
          </p:cNvCxnSpPr>
          <p:nvPr/>
        </p:nvCxnSpPr>
        <p:spPr bwMode="auto">
          <a:xfrm rot="16200000" flipH="1">
            <a:off x="-963007" y="4218593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 bwMode="auto">
          <a:xfrm rot="16200000" flipH="1">
            <a:off x="1938131" y="42340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auto">
          <a:xfrm>
            <a:off x="1295400" y="22098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flipH="1">
            <a:off x="1295400" y="50292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 bwMode="auto">
          <a:xfrm rot="5400000">
            <a:off x="5692663" y="2841737"/>
            <a:ext cx="1724142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4191000" y="26670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 flipH="1">
            <a:off x="4191000" y="30480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 bwMode="auto">
          <a:xfrm>
            <a:off x="4191000" y="41148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 bwMode="auto">
          <a:xfrm flipH="1">
            <a:off x="4191000" y="45720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114800" y="3352800"/>
            <a:ext cx="1558164" cy="400110"/>
          </a:xfrm>
          <a:prstGeom prst="rect">
            <a:avLst/>
          </a:prstGeom>
          <a:ln w="9525" cap="flat" cmpd="sng" algn="ctr">
            <a:solidFill>
              <a:schemeClr val="accent4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2">
                    <a:lumMod val="75000"/>
                  </a:schemeClr>
                </a:solidFill>
              </a:rPr>
              <a:t>VLAN Setup</a:t>
            </a:r>
            <a:endParaRPr kumimoji="1" lang="ja-JP" alt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 bwMode="auto">
          <a:xfrm rot="5400000">
            <a:off x="2628900" y="3619500"/>
            <a:ext cx="2819400" cy="1588"/>
          </a:xfrm>
          <a:prstGeom prst="straightConnector1">
            <a:avLst/>
          </a:prstGeom>
          <a:ln>
            <a:solidFill>
              <a:srgbClr val="A8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819400" y="4114800"/>
            <a:ext cx="1170713" cy="584776"/>
          </a:xfrm>
          <a:prstGeom prst="rect">
            <a:avLst/>
          </a:prstGeom>
          <a:solidFill>
            <a:srgbClr val="A80000"/>
          </a:solidFill>
          <a:ln>
            <a:solidFill>
              <a:srgbClr val="80020B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HLCF 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State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52600" y="5334000"/>
            <a:ext cx="208242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Association Completes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 rot="5400000">
            <a:off x="6553200" y="3352801"/>
            <a:ext cx="2743201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7467600" y="4800600"/>
            <a:ext cx="8643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2000" dirty="0" smtClean="0">
                <a:solidFill>
                  <a:srgbClr val="000000"/>
                </a:solidFill>
              </a:rPr>
              <a:t>Server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rot="5400000">
            <a:off x="7469134" y="5942066"/>
            <a:ext cx="914400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左右矢印 58"/>
          <p:cNvSpPr/>
          <p:nvPr/>
        </p:nvSpPr>
        <p:spPr bwMode="auto">
          <a:xfrm>
            <a:off x="1295400" y="5715000"/>
            <a:ext cx="6629400" cy="637032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DHCP by Data Frames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日付プレースホルダ 5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1" name="スライド番号プレースホルダ 6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3" name="フッター プレースホルダ 6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562600" y="3810000"/>
            <a:ext cx="10677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ICMPv6 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00200" y="4953000"/>
            <a:ext cx="2270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(piggyback ICMPv6 RA)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865075" y="4724400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Resp.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905000" y="1905000"/>
            <a:ext cx="163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Req.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800600" y="2338882"/>
            <a:ext cx="980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800600" y="2743200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Resp.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562600" y="4267200"/>
            <a:ext cx="109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ICMPv6 RA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Authentication Failure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0285" y="1489414"/>
            <a:ext cx="6591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269" y="1489414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AP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0003" y="1457148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AS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75454" y="1734147"/>
            <a:ext cx="125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FILS Req.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52600" y="3733800"/>
            <a:ext cx="192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rgbClr val="000000"/>
                </a:solidFill>
              </a:rPr>
              <a:t>FILS Resp. (fail)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85934" y="2155465"/>
            <a:ext cx="1303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Auth. Req.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38400" y="2514600"/>
            <a:ext cx="1329498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400" dirty="0" smtClean="0">
                <a:solidFill>
                  <a:schemeClr val="bg1"/>
                </a:solidFill>
              </a:rPr>
              <a:t>HLFC 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Message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97583" y="2559783"/>
            <a:ext cx="1979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rgbClr val="000000"/>
                </a:solidFill>
              </a:rPr>
              <a:t>Auth. Resp. (fail)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3467894" y="2551906"/>
            <a:ext cx="838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8537" y="2103479"/>
            <a:ext cx="2732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rgbClr val="000000"/>
                </a:solidFill>
              </a:rPr>
              <a:t>(Inform </a:t>
            </a:r>
            <a:r>
              <a:rPr lang="en-US" altLang="ja-JP" sz="1100" dirty="0" smtClean="0">
                <a:solidFill>
                  <a:srgbClr val="000000"/>
                </a:solidFill>
              </a:rPr>
              <a:t>dot11AssociationResponseTimeOut)</a:t>
            </a:r>
          </a:p>
          <a:p>
            <a:pPr algn="ctr"/>
            <a:r>
              <a:rPr kumimoji="1" lang="en-US" altLang="ja-JP" sz="1100" dirty="0">
                <a:solidFill>
                  <a:srgbClr val="000000"/>
                </a:solidFill>
              </a:rPr>
              <a:t>(</a:t>
            </a:r>
            <a:r>
              <a:rPr kumimoji="1" lang="en-US" altLang="ja-JP" sz="1100" dirty="0" smtClean="0">
                <a:solidFill>
                  <a:srgbClr val="000000"/>
                </a:solidFill>
              </a:rPr>
              <a:t>piggyback DHCP)</a:t>
            </a:r>
            <a:endParaRPr kumimoji="1" lang="ja-JP" altLang="en-US" sz="11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/>
          <p:cNvCxnSpPr>
            <a:stCxn id="5" idx="2"/>
          </p:cNvCxnSpPr>
          <p:nvPr/>
        </p:nvCxnSpPr>
        <p:spPr bwMode="auto">
          <a:xfrm rot="16200000" flipH="1">
            <a:off x="-963007" y="4142393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 bwMode="auto">
          <a:xfrm rot="16200000" flipH="1">
            <a:off x="1938131" y="41578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auto">
          <a:xfrm>
            <a:off x="1295400" y="21336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flipH="1">
            <a:off x="1219200" y="41148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7" idx="2"/>
          </p:cNvCxnSpPr>
          <p:nvPr/>
        </p:nvCxnSpPr>
        <p:spPr bwMode="auto">
          <a:xfrm rot="5400000">
            <a:off x="5692663" y="2717795"/>
            <a:ext cx="1724142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4191000" y="2590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 flipH="1">
            <a:off x="4191000" y="2971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 bwMode="auto">
          <a:xfrm rot="5400000">
            <a:off x="3620294" y="2552700"/>
            <a:ext cx="837406" cy="794"/>
          </a:xfrm>
          <a:prstGeom prst="straightConnector1">
            <a:avLst/>
          </a:prstGeom>
          <a:ln>
            <a:solidFill>
              <a:srgbClr val="A8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667000" y="3124200"/>
            <a:ext cx="1060281" cy="523220"/>
          </a:xfrm>
          <a:prstGeom prst="rect">
            <a:avLst/>
          </a:prstGeom>
          <a:solidFill>
            <a:srgbClr val="A80000"/>
          </a:solidFill>
          <a:ln>
            <a:solidFill>
              <a:srgbClr val="80020B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400" dirty="0" smtClean="0">
                <a:solidFill>
                  <a:schemeClr val="bg1"/>
                </a:solidFill>
              </a:rPr>
              <a:t>HLCF 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State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5" name="日付プレースホルダ 4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6" name="スライド番号プレースホルダ 4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7" name="フッター プレースホルダ 4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 smtClean="0"/>
              <a:t>11-12/273r8: </a:t>
            </a:r>
            <a:r>
              <a:rPr lang="en-GB" sz="2000" dirty="0" smtClean="0"/>
              <a:t>SFD Text for Upper </a:t>
            </a:r>
            <a:r>
              <a:rPr lang="en-GB" sz="2000" dirty="0" smtClean="0"/>
              <a:t>Layers</a:t>
            </a:r>
          </a:p>
          <a:p>
            <a:pPr>
              <a:buFont typeface="Arial"/>
              <a:buChar char="•"/>
            </a:pPr>
            <a:r>
              <a:rPr lang="en-GB" sz="2000" dirty="0" smtClean="0"/>
              <a:t>RFC2131: </a:t>
            </a:r>
            <a:r>
              <a:rPr lang="en-US" altLang="ja-JP" sz="2000" dirty="0" smtClean="0"/>
              <a:t>Dynamic Host Configuration Protocol</a:t>
            </a:r>
            <a:r>
              <a:rPr lang="en-US" altLang="ja-JP" sz="2000" dirty="0" smtClean="0"/>
              <a:t>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RFC4039: </a:t>
            </a:r>
            <a:r>
              <a:rPr lang="en-US" altLang="ja-JP" sz="2000" dirty="0" smtClean="0"/>
              <a:t>Rapid Commit Option for </a:t>
            </a:r>
            <a:r>
              <a:rPr lang="en-US" altLang="ja-JP" sz="2000" dirty="0" smtClean="0"/>
              <a:t>DHCPv4</a:t>
            </a:r>
          </a:p>
          <a:p>
            <a:pPr>
              <a:buFont typeface="Arial"/>
              <a:buChar char="•"/>
            </a:pPr>
            <a:r>
              <a:rPr lang="en-US" altLang="ja-JP" sz="2000" dirty="0" smtClean="0"/>
              <a:t>RFC4862: </a:t>
            </a:r>
            <a:r>
              <a:rPr lang="en-US" altLang="ja-JP" sz="2000" dirty="0" smtClean="0"/>
              <a:t>IPv6 Stateless Address </a:t>
            </a:r>
            <a:r>
              <a:rPr lang="en-US" altLang="ja-JP" sz="2000" dirty="0" err="1" smtClean="0"/>
              <a:t>Autoconfiguration</a:t>
            </a:r>
            <a:r>
              <a:rPr lang="en-US" altLang="ja-JP" sz="2000" dirty="0" smtClean="0"/>
              <a:t> </a:t>
            </a:r>
          </a:p>
          <a:p>
            <a:pPr>
              <a:buFont typeface="Arial"/>
              <a:buChar char="•"/>
            </a:pPr>
            <a:r>
              <a:rPr lang="en-US" altLang="ja-JP" sz="2000" dirty="0" smtClean="0"/>
              <a:t>RFC3315: </a:t>
            </a:r>
            <a:r>
              <a:rPr lang="en-US" altLang="ja-JP" sz="2000" dirty="0" smtClean="0"/>
              <a:t>Dynamic Host Configuration Protocol for IPv6 </a:t>
            </a:r>
            <a:endParaRPr lang="en-US" altLang="ja-JP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shows some example </a:t>
            </a:r>
            <a:r>
              <a:rPr lang="en-GB" dirty="0" err="1" smtClean="0"/>
              <a:t>sequenses</a:t>
            </a:r>
            <a:r>
              <a:rPr lang="en-GB" dirty="0" smtClean="0"/>
              <a:t> of HLCF as a supplemental </a:t>
            </a:r>
            <a:r>
              <a:rPr lang="en-GB" dirty="0" smtClean="0"/>
              <a:t>information of 11-12/273r9.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DHCPv4</a:t>
            </a:r>
            <a:endParaRPr lang="ja-JP" altLang="en-US" dirty="0"/>
          </a:p>
        </p:txBody>
      </p:sp>
      <p:sp>
        <p:nvSpPr>
          <p:cNvPr id="52" name="コンテンツ プレースホルダ 51"/>
          <p:cNvSpPr>
            <a:spLocks noGrp="1"/>
          </p:cNvSpPr>
          <p:nvPr>
            <p:ph idx="1"/>
          </p:nvPr>
        </p:nvSpPr>
        <p:spPr>
          <a:xfrm>
            <a:off x="685800" y="4800600"/>
            <a:ext cx="7770813" cy="12938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With Rapid Commit Option (RCO), DHCPv4 can complete IP layer configuration in 1 round-trip packet exchange.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3000" y="1676400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Client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76600" y="1676400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Server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17" name="直線コネクタ 16"/>
          <p:cNvCxnSpPr>
            <a:stCxn id="7" idx="2"/>
          </p:cNvCxnSpPr>
          <p:nvPr/>
        </p:nvCxnSpPr>
        <p:spPr bwMode="auto">
          <a:xfrm rot="16200000" flipH="1">
            <a:off x="282983" y="3483381"/>
            <a:ext cx="2463224" cy="188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 bwMode="auto">
          <a:xfrm rot="5400000">
            <a:off x="2438401" y="3505200"/>
            <a:ext cx="2438399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>
            <a:off x="1524000" y="28956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828800" y="2590800"/>
            <a:ext cx="15696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DHCPDISCOVER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H="1">
            <a:off x="1524000" y="33528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995512" y="3048000"/>
            <a:ext cx="123623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DHCPOFFER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 bwMode="auto">
          <a:xfrm>
            <a:off x="1524000" y="38100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877886" y="3505200"/>
            <a:ext cx="147148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DHCPREQUEST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 bwMode="auto">
          <a:xfrm flipH="1">
            <a:off x="1524000" y="42672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100553" y="3962400"/>
            <a:ext cx="102615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029200" y="1676400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Client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162800" y="1676400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Server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30" name="直線コネクタ 29"/>
          <p:cNvCxnSpPr>
            <a:stCxn id="28" idx="2"/>
          </p:cNvCxnSpPr>
          <p:nvPr/>
        </p:nvCxnSpPr>
        <p:spPr bwMode="auto">
          <a:xfrm rot="16200000" flipH="1">
            <a:off x="4169181" y="3483383"/>
            <a:ext cx="2463226" cy="1881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 bwMode="auto">
          <a:xfrm rot="5400000">
            <a:off x="6325394" y="3505201"/>
            <a:ext cx="2437608" cy="7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 bwMode="auto">
          <a:xfrm>
            <a:off x="5410200" y="28956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422372" y="2590800"/>
            <a:ext cx="215491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DHCPDISCOVER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 bwMode="auto">
          <a:xfrm flipH="1">
            <a:off x="5410200" y="33528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5689967" y="3048000"/>
            <a:ext cx="161972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DHCPACK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IPv6 Stateless Address </a:t>
            </a:r>
            <a:r>
              <a:rPr lang="en-US" altLang="ja-JP" dirty="0" err="1" smtClean="0"/>
              <a:t>Autoconfiguration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19054" y="1748135"/>
            <a:ext cx="57229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Host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67244" y="1748135"/>
            <a:ext cx="74311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Router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9" name="直線コネクタ 8"/>
          <p:cNvCxnSpPr>
            <a:stCxn id="7" idx="2"/>
          </p:cNvCxnSpPr>
          <p:nvPr/>
        </p:nvCxnSpPr>
        <p:spPr bwMode="auto">
          <a:xfrm rot="16200000" flipH="1">
            <a:off x="2221436" y="3370453"/>
            <a:ext cx="2586336" cy="1880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8" idx="2"/>
          </p:cNvCxnSpPr>
          <p:nvPr/>
        </p:nvCxnSpPr>
        <p:spPr bwMode="auto">
          <a:xfrm rot="16200000" flipH="1">
            <a:off x="4355037" y="3370452"/>
            <a:ext cx="2586338" cy="18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>
            <a:off x="3524011" y="2844224"/>
            <a:ext cx="2133600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780860" y="2539424"/>
            <a:ext cx="1665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(Router Solicitation)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>
            <a:off x="3524011" y="3301424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731021" y="2996624"/>
            <a:ext cx="176525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Router Advertisement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flipV="1">
            <a:off x="3505200" y="3962400"/>
            <a:ext cx="1295400" cy="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741835" y="3397479"/>
            <a:ext cx="174919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Neighbor Solicitation</a:t>
            </a:r>
          </a:p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(for DAD)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" name="コンテンツ プレースホルダ 2"/>
          <p:cNvSpPr txBox="1">
            <a:spLocks/>
          </p:cNvSpPr>
          <p:nvPr/>
        </p:nvSpPr>
        <p:spPr bwMode="auto">
          <a:xfrm>
            <a:off x="685800" y="4876800"/>
            <a:ext cx="7770813" cy="836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Duplicate Address Detection (DAD) is mandatory.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IPv6 Stateless Address </a:t>
            </a:r>
            <a:r>
              <a:rPr lang="en-US" altLang="ja-JP" sz="20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Autoconfiguration</a:t>
            </a:r>
            <a:r>
              <a:rPr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can configure only IP address and default gateway.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cannot configure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items such as DNS server addresses.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DHCPv6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5181600"/>
            <a:ext cx="7770813" cy="8366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sz="1600" dirty="0" smtClean="0"/>
              <a:t>Duplicate Address Detection (DAD) is mandatory.</a:t>
            </a:r>
          </a:p>
          <a:p>
            <a:pPr>
              <a:buFont typeface="Arial"/>
              <a:buChar char="•"/>
            </a:pPr>
            <a:r>
              <a:rPr lang="en-US" altLang="ja-JP" sz="1600" dirty="0" smtClean="0"/>
              <a:t>Host determines whether DHCP to be used or not by the flag in RA.</a:t>
            </a:r>
          </a:p>
          <a:p>
            <a:pPr>
              <a:buFont typeface="Arial"/>
              <a:buChar char="•"/>
            </a:pPr>
            <a:r>
              <a:rPr lang="en-US" altLang="ja-JP" sz="1600" dirty="0" smtClean="0"/>
              <a:t>DHCPv6 cannot carry default gateway address.</a:t>
            </a:r>
          </a:p>
          <a:p>
            <a:pPr>
              <a:buFont typeface="Arial"/>
              <a:buChar char="•"/>
            </a:pPr>
            <a:r>
              <a:rPr lang="en-US" altLang="ja-JP" sz="1600" dirty="0" smtClean="0"/>
              <a:t>So DHCPv6 must be used with RA.</a:t>
            </a:r>
            <a:endParaRPr lang="ja-JP" altLang="en-US" sz="16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0654" y="1642646"/>
            <a:ext cx="57229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Host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28844" y="1642646"/>
            <a:ext cx="74311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Router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9" name="直線コネクタ 8"/>
          <p:cNvCxnSpPr>
            <a:stCxn id="7" idx="2"/>
          </p:cNvCxnSpPr>
          <p:nvPr/>
        </p:nvCxnSpPr>
        <p:spPr bwMode="auto">
          <a:xfrm rot="5400000">
            <a:off x="-533400" y="3581400"/>
            <a:ext cx="3200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8" idx="2"/>
          </p:cNvCxnSpPr>
          <p:nvPr/>
        </p:nvCxnSpPr>
        <p:spPr bwMode="auto">
          <a:xfrm rot="5400000">
            <a:off x="2705100" y="2476500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>
            <a:off x="1088390" y="2286000"/>
            <a:ext cx="2133600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345239" y="1981200"/>
            <a:ext cx="1665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(Router Solicitation)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>
            <a:off x="1088390" y="27432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295400" y="2438400"/>
            <a:ext cx="176525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Router Advertisement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flipV="1">
            <a:off x="1058765" y="5060721"/>
            <a:ext cx="1295400" cy="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066800" y="4800600"/>
            <a:ext cx="2180530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000000"/>
                </a:solidFill>
              </a:rPr>
              <a:t>Neighbor </a:t>
            </a:r>
            <a:r>
              <a:rPr kumimoji="1" lang="en-US" altLang="ja-JP" sz="1200" dirty="0" err="1" smtClean="0">
                <a:solidFill>
                  <a:srgbClr val="000000"/>
                </a:solidFill>
              </a:rPr>
              <a:t>Solicitation(for</a:t>
            </a:r>
            <a:r>
              <a:rPr kumimoji="1" lang="en-US" altLang="ja-JP" sz="1200" dirty="0" smtClean="0">
                <a:solidFill>
                  <a:srgbClr val="000000"/>
                </a:solidFill>
              </a:rPr>
              <a:t> DAD)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19400" y="3048000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Server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2477294" y="4380706"/>
            <a:ext cx="14478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>
            <a:off x="1066800" y="38100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591970" y="3505200"/>
            <a:ext cx="117211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Solicit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flipH="1">
            <a:off x="1047556" y="41148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442132" y="3810000"/>
            <a:ext cx="139012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Advertise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 bwMode="auto">
          <a:xfrm>
            <a:off x="1072468" y="44196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539930" y="4114800"/>
            <a:ext cx="128753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Request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 bwMode="auto">
          <a:xfrm flipH="1">
            <a:off x="1053224" y="4724400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576040" y="4419600"/>
            <a:ext cx="113364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Reply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72448" y="1641852"/>
            <a:ext cx="57229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Host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20638" y="1641852"/>
            <a:ext cx="74311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Router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33" name="直線コネクタ 32"/>
          <p:cNvCxnSpPr>
            <a:stCxn id="31" idx="2"/>
          </p:cNvCxnSpPr>
          <p:nvPr/>
        </p:nvCxnSpPr>
        <p:spPr bwMode="auto">
          <a:xfrm rot="5400000">
            <a:off x="3658394" y="3580606"/>
            <a:ext cx="3200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32" idx="2"/>
          </p:cNvCxnSpPr>
          <p:nvPr/>
        </p:nvCxnSpPr>
        <p:spPr bwMode="auto">
          <a:xfrm rot="5400000">
            <a:off x="6896894" y="2475706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5280184" y="2285206"/>
            <a:ext cx="2133600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537033" y="1980406"/>
            <a:ext cx="1665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(Router Solicitation)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 bwMode="auto">
          <a:xfrm flipH="1">
            <a:off x="5280184" y="2742406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487194" y="2437606"/>
            <a:ext cx="176525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Router Advertisement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 flipV="1">
            <a:off x="5249765" y="4451121"/>
            <a:ext cx="1295400" cy="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257800" y="4191000"/>
            <a:ext cx="2180530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000000"/>
                </a:solidFill>
              </a:rPr>
              <a:t>Neighbor </a:t>
            </a:r>
            <a:r>
              <a:rPr kumimoji="1" lang="en-US" altLang="ja-JP" sz="1200" dirty="0" err="1" smtClean="0">
                <a:solidFill>
                  <a:srgbClr val="000000"/>
                </a:solidFill>
              </a:rPr>
              <a:t>Solicitation(for</a:t>
            </a:r>
            <a:r>
              <a:rPr kumimoji="1" lang="en-US" altLang="ja-JP" sz="1200" dirty="0" smtClean="0">
                <a:solidFill>
                  <a:srgbClr val="000000"/>
                </a:solidFill>
              </a:rPr>
              <a:t> DAD)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011194" y="3047206"/>
            <a:ext cx="724377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DHCP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Server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42" name="直線コネクタ 41"/>
          <p:cNvCxnSpPr/>
          <p:nvPr/>
        </p:nvCxnSpPr>
        <p:spPr bwMode="auto">
          <a:xfrm rot="5400000">
            <a:off x="6669088" y="4379912"/>
            <a:ext cx="14478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 bwMode="auto">
          <a:xfrm>
            <a:off x="5258594" y="3809206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487722" y="3504406"/>
            <a:ext cx="176420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Solicit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 flipH="1">
            <a:off x="5239350" y="4114006"/>
            <a:ext cx="2133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5466877" y="3809206"/>
            <a:ext cx="172422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 Reply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IPv6 configuration issues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In both case (stateless </a:t>
            </a:r>
            <a:r>
              <a:rPr lang="en-US" altLang="ja-JP" dirty="0" err="1" smtClean="0"/>
              <a:t>autoconfiguration</a:t>
            </a:r>
            <a:r>
              <a:rPr lang="en-US" altLang="ja-JP" dirty="0" smtClean="0"/>
              <a:t> and DHCPv6), IPv6 configuration cannot complete in 1 round-trip packet exchange which initiated by STA.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Modifying IPv6 configuration mechanism is not our business.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So we have no choice but to give up 1 round-trip higher layer configuration for IPv6 at this time. (without modification of IPv6 configuration mechanism)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 STA Information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AP keeps the following information per STA during association.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HLCF message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Higher Layer Configuration </a:t>
            </a:r>
            <a:r>
              <a:rPr lang="en-US" altLang="ja-JP" dirty="0" err="1" smtClean="0"/>
              <a:t>packet(s</a:t>
            </a:r>
            <a:r>
              <a:rPr lang="en-US" altLang="ja-JP" dirty="0" smtClean="0"/>
              <a:t>) piggybacked by Association Request.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HLCF state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State of the HLCF, for example</a:t>
            </a:r>
          </a:p>
          <a:p>
            <a:pPr lvl="3">
              <a:buFont typeface="Arial"/>
              <a:buChar char="•"/>
            </a:pPr>
            <a:r>
              <a:rPr lang="en-US" altLang="ja-JP" dirty="0" smtClean="0"/>
              <a:t>Wait for authentication</a:t>
            </a:r>
          </a:p>
          <a:p>
            <a:pPr lvl="3">
              <a:buFont typeface="Arial"/>
              <a:buChar char="•"/>
            </a:pPr>
            <a:r>
              <a:rPr lang="en-US" altLang="ja-JP" dirty="0" smtClean="0"/>
              <a:t>Transmitted to server (wait for reply)</a:t>
            </a:r>
          </a:p>
          <a:p>
            <a:pPr lvl="3">
              <a:buFont typeface="Arial"/>
              <a:buChar char="•"/>
            </a:pPr>
            <a:r>
              <a:rPr lang="en-US" altLang="ja-JP" dirty="0" smtClean="0"/>
              <a:t>Received from server</a:t>
            </a:r>
          </a:p>
          <a:p>
            <a:pPr lvl="3">
              <a:buFont typeface="Arial"/>
              <a:buChar char="•"/>
            </a:pPr>
            <a:r>
              <a:rPr lang="en-US" altLang="ja-JP" dirty="0" smtClean="0"/>
              <a:t>Transmitted to STA</a:t>
            </a:r>
          </a:p>
          <a:p>
            <a:pPr lvl="3">
              <a:buFont typeface="Arial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Authentication Success &amp; DHCPv4 </a:t>
            </a:r>
            <a:r>
              <a:rPr lang="en-US" altLang="ja-JP" sz="2400" dirty="0" err="1" smtClean="0"/>
              <a:t>w</a:t>
            </a:r>
            <a:r>
              <a:rPr lang="en-US" altLang="ja-JP" sz="2400" dirty="0" smtClean="0"/>
              <a:t>/RCO in time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0285" y="1489414"/>
            <a:ext cx="6591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269" y="1489414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AP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0003" y="1457148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AS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14804" y="1457148"/>
            <a:ext cx="8643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DHCP</a:t>
            </a:r>
          </a:p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Server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05000" y="1828800"/>
            <a:ext cx="163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Req.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00600" y="2262682"/>
            <a:ext cx="980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9400" y="2667000"/>
            <a:ext cx="100340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bg1"/>
                </a:solidFill>
              </a:rPr>
              <a:t>Message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00600" y="2667000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Resp.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93420" y="3764817"/>
            <a:ext cx="1815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DHCPOFFER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91513" y="4215955"/>
            <a:ext cx="16197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DHCPACK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2934493" y="3085307"/>
            <a:ext cx="19050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8537" y="2103479"/>
            <a:ext cx="2732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rgbClr val="000000"/>
                </a:solidFill>
              </a:rPr>
              <a:t>(Inform </a:t>
            </a:r>
            <a:r>
              <a:rPr lang="en-US" altLang="ja-JP" sz="1100" dirty="0" smtClean="0">
                <a:solidFill>
                  <a:srgbClr val="000000"/>
                </a:solidFill>
              </a:rPr>
              <a:t>dot11AssociationResponseTimeOut)</a:t>
            </a:r>
          </a:p>
          <a:p>
            <a:pPr algn="ctr"/>
            <a:r>
              <a:rPr kumimoji="1" lang="en-US" altLang="ja-JP" sz="1100" dirty="0">
                <a:solidFill>
                  <a:srgbClr val="000000"/>
                </a:solidFill>
              </a:rPr>
              <a:t>(</a:t>
            </a:r>
            <a:r>
              <a:rPr kumimoji="1" lang="en-US" altLang="ja-JP" sz="1100" dirty="0" smtClean="0">
                <a:solidFill>
                  <a:srgbClr val="000000"/>
                </a:solidFill>
              </a:rPr>
              <a:t>piggyback DHCP)</a:t>
            </a:r>
            <a:endParaRPr kumimoji="1" lang="ja-JP" altLang="en-US" sz="1100" dirty="0">
              <a:solidFill>
                <a:srgbClr val="0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28800" y="4953000"/>
            <a:ext cx="177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(piggyback DHCP)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rot="5400000">
            <a:off x="-266546" y="3508423"/>
            <a:ext cx="28051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 rot="16200000">
            <a:off x="-315177" y="3419220"/>
            <a:ext cx="2531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&lt; dot11AssociationResponseTimeOut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/>
          <p:cNvCxnSpPr>
            <a:stCxn id="5" idx="2"/>
          </p:cNvCxnSpPr>
          <p:nvPr/>
        </p:nvCxnSpPr>
        <p:spPr bwMode="auto">
          <a:xfrm rot="16200000" flipH="1">
            <a:off x="-963007" y="4142393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 bwMode="auto">
          <a:xfrm rot="16200000" flipH="1">
            <a:off x="1938131" y="41578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auto">
          <a:xfrm>
            <a:off x="1295400" y="21336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flipH="1">
            <a:off x="1295400" y="49530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8" idx="2"/>
          </p:cNvCxnSpPr>
          <p:nvPr/>
        </p:nvCxnSpPr>
        <p:spPr bwMode="auto">
          <a:xfrm rot="5400000">
            <a:off x="5818004" y="4271830"/>
            <a:ext cx="4235766" cy="2217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7" idx="2"/>
          </p:cNvCxnSpPr>
          <p:nvPr/>
        </p:nvCxnSpPr>
        <p:spPr bwMode="auto">
          <a:xfrm rot="5400000">
            <a:off x="5692663" y="2717795"/>
            <a:ext cx="1724142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4191000" y="2590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 flipH="1">
            <a:off x="4191000" y="2971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 bwMode="auto">
          <a:xfrm>
            <a:off x="4191000" y="40386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 bwMode="auto">
          <a:xfrm flipH="1">
            <a:off x="4191000" y="44958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114800" y="3276600"/>
            <a:ext cx="1558164" cy="400110"/>
          </a:xfrm>
          <a:prstGeom prst="rect">
            <a:avLst/>
          </a:prstGeom>
          <a:ln w="9525" cap="flat" cmpd="sng" algn="ctr">
            <a:solidFill>
              <a:schemeClr val="accent4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2">
                    <a:lumMod val="75000"/>
                  </a:schemeClr>
                </a:solidFill>
              </a:rPr>
              <a:t>VLAN Setup</a:t>
            </a:r>
            <a:endParaRPr kumimoji="1" lang="ja-JP" alt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 bwMode="auto">
          <a:xfrm rot="5400000">
            <a:off x="2628900" y="3543300"/>
            <a:ext cx="2819400" cy="1588"/>
          </a:xfrm>
          <a:prstGeom prst="straightConnector1">
            <a:avLst/>
          </a:prstGeom>
          <a:ln>
            <a:solidFill>
              <a:srgbClr val="A8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819400" y="4038600"/>
            <a:ext cx="1170713" cy="584776"/>
          </a:xfrm>
          <a:prstGeom prst="rect">
            <a:avLst/>
          </a:prstGeom>
          <a:solidFill>
            <a:srgbClr val="A80000"/>
          </a:solidFill>
          <a:ln>
            <a:solidFill>
              <a:srgbClr val="80020B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HLCF 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State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52600" y="5257800"/>
            <a:ext cx="208242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Association Completes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4" name="日付プレースホルダ 7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75" name="スライド番号プレースホルダ 7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6" name="フッター プレースホルダ 7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865075" y="4648200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Resp.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Authentication Success &amp; DHCPv4 </a:t>
            </a:r>
            <a:r>
              <a:rPr lang="en-US" altLang="ja-JP" sz="2400" dirty="0" err="1" smtClean="0"/>
              <a:t>w</a:t>
            </a:r>
            <a:r>
              <a:rPr lang="en-US" altLang="ja-JP" sz="2400" dirty="0" smtClean="0"/>
              <a:t>/RCO not in time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0285" y="1489414"/>
            <a:ext cx="6591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269" y="1489414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AP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0003" y="1457148"/>
            <a:ext cx="51253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AS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14804" y="1457148"/>
            <a:ext cx="8643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DHCP</a:t>
            </a:r>
          </a:p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Server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9400" y="2667000"/>
            <a:ext cx="100340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bg1"/>
                </a:solidFill>
              </a:rPr>
              <a:t>Message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2934493" y="3085307"/>
            <a:ext cx="19050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8537" y="2103479"/>
            <a:ext cx="2732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rgbClr val="000000"/>
                </a:solidFill>
              </a:rPr>
              <a:t>(Inform </a:t>
            </a:r>
            <a:r>
              <a:rPr lang="en-US" altLang="ja-JP" sz="1100" dirty="0" smtClean="0">
                <a:solidFill>
                  <a:srgbClr val="000000"/>
                </a:solidFill>
              </a:rPr>
              <a:t>dot11AssociationResponseTimeOut)</a:t>
            </a:r>
          </a:p>
          <a:p>
            <a:pPr algn="ctr"/>
            <a:r>
              <a:rPr kumimoji="1" lang="en-US" altLang="ja-JP" sz="1100" dirty="0">
                <a:solidFill>
                  <a:srgbClr val="000000"/>
                </a:solidFill>
              </a:rPr>
              <a:t>(</a:t>
            </a:r>
            <a:r>
              <a:rPr kumimoji="1" lang="en-US" altLang="ja-JP" sz="1100" dirty="0" smtClean="0">
                <a:solidFill>
                  <a:srgbClr val="000000"/>
                </a:solidFill>
              </a:rPr>
              <a:t>piggyback DHCP)</a:t>
            </a:r>
            <a:endParaRPr kumimoji="1" lang="ja-JP" altLang="en-US" sz="1100" dirty="0">
              <a:solidFill>
                <a:srgbClr val="000000"/>
              </a:solidFill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rot="5400000">
            <a:off x="-266546" y="3508423"/>
            <a:ext cx="28051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 rot="16200000">
            <a:off x="-315177" y="3419220"/>
            <a:ext cx="2531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&lt; dot11AssociationResponseTimeOut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48" name="直線コネクタ 47"/>
          <p:cNvCxnSpPr>
            <a:stCxn id="5" idx="2"/>
          </p:cNvCxnSpPr>
          <p:nvPr/>
        </p:nvCxnSpPr>
        <p:spPr bwMode="auto">
          <a:xfrm rot="16200000" flipH="1">
            <a:off x="-963007" y="4142393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 bwMode="auto">
          <a:xfrm rot="16200000" flipH="1">
            <a:off x="1938131" y="4157870"/>
            <a:ext cx="4511276" cy="55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auto">
          <a:xfrm>
            <a:off x="1295400" y="21336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flipH="1">
            <a:off x="1295400" y="4953000"/>
            <a:ext cx="28956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8" idx="2"/>
          </p:cNvCxnSpPr>
          <p:nvPr/>
        </p:nvCxnSpPr>
        <p:spPr bwMode="auto">
          <a:xfrm rot="5400000">
            <a:off x="5818004" y="4271830"/>
            <a:ext cx="4235766" cy="2217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7" idx="2"/>
          </p:cNvCxnSpPr>
          <p:nvPr/>
        </p:nvCxnSpPr>
        <p:spPr bwMode="auto">
          <a:xfrm rot="5400000">
            <a:off x="5692663" y="2717795"/>
            <a:ext cx="1724142" cy="3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>
            <a:off x="4191000" y="2590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 bwMode="auto">
          <a:xfrm flipH="1">
            <a:off x="4191000" y="2971800"/>
            <a:ext cx="2362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 bwMode="auto">
          <a:xfrm>
            <a:off x="4191000" y="4038600"/>
            <a:ext cx="3733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 bwMode="auto">
          <a:xfrm rot="10800000">
            <a:off x="1295400" y="5791200"/>
            <a:ext cx="6629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114800" y="3276600"/>
            <a:ext cx="1558164" cy="400110"/>
          </a:xfrm>
          <a:prstGeom prst="rect">
            <a:avLst/>
          </a:prstGeom>
          <a:ln w="9525" cap="flat" cmpd="sng" algn="ctr">
            <a:solidFill>
              <a:schemeClr val="accent4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2">
                    <a:lumMod val="75000"/>
                  </a:schemeClr>
                </a:solidFill>
              </a:rPr>
              <a:t>VLAN Setup</a:t>
            </a:r>
            <a:endParaRPr kumimoji="1" lang="ja-JP" altLang="en-U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 bwMode="auto">
          <a:xfrm rot="5400000">
            <a:off x="2628900" y="3543300"/>
            <a:ext cx="2819400" cy="1588"/>
          </a:xfrm>
          <a:prstGeom prst="straightConnector1">
            <a:avLst/>
          </a:prstGeom>
          <a:ln>
            <a:solidFill>
              <a:srgbClr val="A8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819400" y="4038600"/>
            <a:ext cx="1170713" cy="584776"/>
          </a:xfrm>
          <a:prstGeom prst="rect">
            <a:avLst/>
          </a:prstGeom>
          <a:solidFill>
            <a:srgbClr val="A80000"/>
          </a:solidFill>
          <a:ln>
            <a:solidFill>
              <a:srgbClr val="80020B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AP Keeps</a:t>
            </a:r>
          </a:p>
          <a:p>
            <a:r>
              <a:rPr lang="en-US" altLang="ja-JP" sz="1600" dirty="0" smtClean="0">
                <a:solidFill>
                  <a:schemeClr val="bg1"/>
                </a:solidFill>
              </a:rPr>
              <a:t>HLCF 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State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52600" y="5791200"/>
            <a:ext cx="20474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(as normal data frame)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52600" y="5257800"/>
            <a:ext cx="208242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Association Completes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46" name="日付プレースホルダ 4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7" name="スライド番号プレースホルダ 4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0" name="フッター プレースホルダ 4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GB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905000" y="1828800"/>
            <a:ext cx="16324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Req.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00600" y="2262682"/>
            <a:ext cx="980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00600" y="2667000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Auth. Resp.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393420" y="3764817"/>
            <a:ext cx="1815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DHCPOFFER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334000" y="5486400"/>
            <a:ext cx="16197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DHCPACK </a:t>
            </a:r>
            <a:r>
              <a:rPr kumimoji="1" lang="en-US" altLang="ja-JP" sz="1400" dirty="0" err="1" smtClean="0">
                <a:solidFill>
                  <a:srgbClr val="00000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/RCO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28800" y="4953000"/>
            <a:ext cx="177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(piggyback DHCP)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65075" y="4648200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FILS Assoc. Resp.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default.thmx</Template>
  <TotalTime>1474</TotalTime>
  <Words>994</Words>
  <Application>Microsoft Macintosh PowerPoint</Application>
  <PresentationFormat>画面に合わせる (4:3)</PresentationFormat>
  <Paragraphs>251</Paragraphs>
  <Slides>13</Slides>
  <Notes>3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Theme</vt:lpstr>
      <vt:lpstr>Supplemental Information for HLCF</vt:lpstr>
      <vt:lpstr>Abstract</vt:lpstr>
      <vt:lpstr>DHCPv4</vt:lpstr>
      <vt:lpstr>IPv6 Stateless Address Autoconfiguration</vt:lpstr>
      <vt:lpstr>DHCPv6</vt:lpstr>
      <vt:lpstr>IPv6 configuration issues</vt:lpstr>
      <vt:lpstr>Per STA Information</vt:lpstr>
      <vt:lpstr>Authentication Success &amp; DHCPv4 w/RCO in time</vt:lpstr>
      <vt:lpstr>Authentication Success &amp; DHCPv4 w/RCO not in time</vt:lpstr>
      <vt:lpstr>Authentication Success &amp; IPv6 stateless address autoconfiguration</vt:lpstr>
      <vt:lpstr>Authentication Success &amp; IPv6 stateful address autoconfiguration</vt:lpstr>
      <vt:lpstr>Authentication Failure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Morioka Hitoshi</cp:lastModifiedBy>
  <cp:revision>39</cp:revision>
  <cp:lastPrinted>1601-01-01T00:00:00Z</cp:lastPrinted>
  <dcterms:created xsi:type="dcterms:W3CDTF">2012-05-16T13:07:11Z</dcterms:created>
  <dcterms:modified xsi:type="dcterms:W3CDTF">2012-05-17T12:16:56Z</dcterms:modified>
</cp:coreProperties>
</file>