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57" r:id="rId3"/>
    <p:sldId id="271" r:id="rId4"/>
    <p:sldId id="288" r:id="rId5"/>
    <p:sldId id="290" r:id="rId6"/>
    <p:sldId id="292" r:id="rId7"/>
    <p:sldId id="293" r:id="rId8"/>
    <p:sldId id="289" r:id="rId9"/>
    <p:sldId id="282" r:id="rId10"/>
    <p:sldId id="295" r:id="rId11"/>
    <p:sldId id="294" r:id="rId12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706" autoAdjust="0"/>
  </p:normalViewPr>
  <p:slideViewPr>
    <p:cSldViewPr>
      <p:cViewPr>
        <p:scale>
          <a:sx n="75" d="100"/>
          <a:sy n="75" d="100"/>
        </p:scale>
        <p:origin x="-101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06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766" y="-90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8" name="页眉占位符 7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9959A6CE-1F24-4625-B6E5-3B5CAD34F515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94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  <p:sp>
        <p:nvSpPr>
          <p:cNvPr id="8" name="页眉占位符 7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C484B22-A48D-497A-AE59-F5B78FE55E4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7B5733-890D-4E57-A4DB-DD6603570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58CF2B-ED5B-4B22-84C1-7B0CB2F4D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B8B7A3-0C1D-4B2D-AD54-FEDEB1831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63987" y="6475413"/>
            <a:ext cx="10799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F5F81-441B-4412-A1A3-4FB1BDD48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70ABE7-D4EF-4E25-BAB0-6A04DE330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F84C7B-6481-409C-AE66-1C51D213B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9614CF-41B1-41BF-AB2B-2C5218219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8BB3EB-ADCD-4E7A-9C82-B3F0159C7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430AB-6734-4246-A069-1CDA2A6CF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58F4EB-0F7F-40B0-B818-64BEF566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52836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9929" y="6475413"/>
            <a:ext cx="152400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53" y="334963"/>
            <a:ext cx="32702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802.11-11/xxxxr0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367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smtClean="0">
                <a:cs typeface="Arial" charset="0"/>
              </a:rPr>
              <a:t>May 2012</a:t>
            </a:r>
            <a:endParaRPr lang="en-US" dirty="0" smtClean="0">
              <a:cs typeface="Arial" charset="0"/>
            </a:endParaRPr>
          </a:p>
        </p:txBody>
      </p:sp>
      <p:sp>
        <p:nvSpPr>
          <p:cNvPr id="21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29" y="6475413"/>
            <a:ext cx="152400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Zhanji Wu, et. Al.</a:t>
            </a:r>
            <a:endParaRPr lang="en-US" dirty="0" smtClean="0">
              <a:cs typeface="Arial" charset="0"/>
            </a:endParaRPr>
          </a:p>
        </p:txBody>
      </p:sp>
      <p:sp>
        <p:nvSpPr>
          <p:cNvPr id="21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78FA4BF-601B-4C85-9F97-768BDB1459C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3058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Low-rate </a:t>
            </a:r>
            <a:r>
              <a:rPr lang="en-US" dirty="0" smtClean="0"/>
              <a:t>compatible BCC for </a:t>
            </a:r>
            <a:r>
              <a:rPr lang="en-US" dirty="0" smtClean="0"/>
              <a:t>IEEE 802.11ah lowest MCS</a:t>
            </a:r>
            <a:endParaRPr lang="en-US" dirty="0" smtClean="0"/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2012-05-06</a:t>
            </a:r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828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Object 11"/>
          <p:cNvGraphicFramePr>
            <a:graphicFrameLocks noChangeAspect="1"/>
          </p:cNvGraphicFramePr>
          <p:nvPr/>
        </p:nvGraphicFramePr>
        <p:xfrm>
          <a:off x="850900" y="2336800"/>
          <a:ext cx="7289800" cy="4610100"/>
        </p:xfrm>
        <a:graphic>
          <a:graphicData uri="http://schemas.openxmlformats.org/presentationml/2006/ole">
            <p:oleObj spid="_x0000_s2103" name="Document" r:id="rId4" imgW="8312466" imgH="516756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Straw poll </a:t>
            </a:r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Do you accept the proposed ¼-rate BCC as an enhanced scheme to be considered for </a:t>
            </a:r>
            <a:r>
              <a:rPr lang="en-US" dirty="0" smtClean="0"/>
              <a:t>IEEE 802.11ah lowest </a:t>
            </a:r>
            <a:r>
              <a:rPr lang="en-US" dirty="0" smtClean="0"/>
              <a:t>MCS in</a:t>
            </a:r>
            <a:r>
              <a:rPr lang="en-US" dirty="0" smtClean="0"/>
              <a:t> </a:t>
            </a:r>
            <a:r>
              <a:rPr lang="en-US" dirty="0" smtClean="0"/>
              <a:t>1 MHz mode</a:t>
            </a:r>
            <a:r>
              <a:rPr lang="en-US" altLang="zh-CN" dirty="0" smtClean="0">
                <a:ea typeface="宋体" charset="-122"/>
              </a:rPr>
              <a:t>?</a:t>
            </a:r>
          </a:p>
          <a:p>
            <a:pPr lvl="1">
              <a:buFontTx/>
              <a:buNone/>
            </a:pPr>
            <a:r>
              <a:rPr lang="en-US" altLang="zh-CN" sz="2400" b="1" dirty="0" smtClean="0">
                <a:ea typeface="+mn-ea"/>
                <a:cs typeface="+mn-cs"/>
              </a:rPr>
              <a:t>-Yes</a:t>
            </a:r>
          </a:p>
          <a:p>
            <a:pPr lvl="1">
              <a:buFontTx/>
              <a:buNone/>
            </a:pPr>
            <a:r>
              <a:rPr lang="en-US" altLang="zh-CN" sz="2400" b="1" dirty="0" smtClean="0">
                <a:ea typeface="+mn-ea"/>
                <a:cs typeface="+mn-cs"/>
              </a:rPr>
              <a:t>-No</a:t>
            </a:r>
          </a:p>
          <a:p>
            <a:pPr lvl="1">
              <a:buFontTx/>
              <a:buNone/>
            </a:pPr>
            <a:r>
              <a:rPr lang="en-US" altLang="zh-CN" sz="2400" b="1" dirty="0" smtClean="0">
                <a:ea typeface="+mn-ea"/>
                <a:cs typeface="+mn-cs"/>
              </a:rPr>
              <a:t>-Abstain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91400" y="6477000"/>
            <a:ext cx="1079976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References</a:t>
            </a:r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[1] 11-11-1294-00-00ah-spec-framework-text-of-11ah-                                  </a:t>
            </a:r>
            <a:r>
              <a:rPr lang="en-US" dirty="0" err="1" smtClean="0"/>
              <a:t>bw</a:t>
            </a:r>
            <a:r>
              <a:rPr lang="en-US" dirty="0" smtClean="0"/>
              <a:t>-modes</a:t>
            </a:r>
          </a:p>
          <a:p>
            <a:r>
              <a:rPr lang="en-US" dirty="0" smtClean="0"/>
              <a:t>[2] 11-11-1482-00-00ah-preamble-format-for-1-MHz</a:t>
            </a:r>
          </a:p>
          <a:p>
            <a:r>
              <a:rPr lang="en-US" altLang="zh-CN" dirty="0" smtClean="0"/>
              <a:t>[3] 11-11-1484-00-00ah-11ah-phy-transmission-flow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367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smtClean="0">
                <a:cs typeface="Arial" charset="0"/>
              </a:rPr>
              <a:t>May 2012</a:t>
            </a:r>
            <a:endParaRPr lang="en-US" dirty="0" smtClean="0">
              <a:cs typeface="Arial" charset="0"/>
            </a:endParaRPr>
          </a:p>
        </p:txBody>
      </p:sp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29" y="6475413"/>
            <a:ext cx="152400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Zhanji Wu, et. Al.</a:t>
            </a:r>
            <a:endParaRPr lang="en-US" dirty="0" smtClean="0">
              <a:cs typeface="Arial" charset="0"/>
            </a:endParaRP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767D688C-5B5E-4AF5-87E0-0BA42A00D1D8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Abstract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772400" cy="4114800"/>
          </a:xfrm>
        </p:spPr>
        <p:txBody>
          <a:bodyPr/>
          <a:lstStyle/>
          <a:p>
            <a:r>
              <a:rPr lang="en-US" sz="2800" dirty="0" smtClean="0"/>
              <a:t>We propose an efficient ¼-rate compatible binary convolutional code (BCC) for IEEE 802.11ah lowest MCS on the 1 MHz mode.</a:t>
            </a:r>
          </a:p>
          <a:p>
            <a:r>
              <a:rPr lang="en-US" sz="2800" dirty="0" smtClean="0"/>
              <a:t>It is compatible with the original half-rate BCC, and just introduces small complexity overhead.</a:t>
            </a:r>
          </a:p>
          <a:p>
            <a:r>
              <a:rPr lang="en-US" sz="2800" dirty="0" smtClean="0"/>
              <a:t>It is much better than the new MCS0- 2x Repetition mode, and then SNR gain is up t</a:t>
            </a:r>
            <a:r>
              <a:rPr lang="en-US" altLang="zh-CN" sz="2800" dirty="0" smtClean="0">
                <a:ea typeface="宋体" charset="-122"/>
              </a:rPr>
              <a:t>o </a:t>
            </a:r>
            <a:r>
              <a:rPr lang="en-US" sz="2800" dirty="0" smtClean="0"/>
              <a:t>0.85 dB at PER=0.1 .</a:t>
            </a:r>
          </a:p>
          <a:p>
            <a:endParaRPr lang="en-US" sz="2800" dirty="0" smtClean="0"/>
          </a:p>
          <a:p>
            <a:pPr eaLnBrk="1" hangingPunct="1">
              <a:buFontTx/>
              <a:buNone/>
            </a:pPr>
            <a:endParaRPr lang="en-US" sz="2800" b="0" dirty="0" smtClean="0"/>
          </a:p>
          <a:p>
            <a:pPr eaLnBrk="1" hangingPunct="1">
              <a:buFontTx/>
              <a:buNone/>
            </a:pPr>
            <a:endParaRPr lang="en-US" sz="2800" b="0" dirty="0" smtClean="0"/>
          </a:p>
          <a:p>
            <a:pPr eaLnBrk="1" hangingPunct="1">
              <a:buFontTx/>
              <a:buNone/>
            </a:pPr>
            <a:r>
              <a:rPr lang="en-US" sz="2800" b="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5334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077200" cy="4800600"/>
          </a:xfrm>
        </p:spPr>
        <p:txBody>
          <a:bodyPr/>
          <a:lstStyle/>
          <a:p>
            <a:r>
              <a:rPr lang="en-US" sz="2200" dirty="0" smtClean="0"/>
              <a:t>According to the document 1294r0</a:t>
            </a:r>
            <a:r>
              <a:rPr lang="en-US" sz="2200" baseline="30000" dirty="0" smtClean="0"/>
              <a:t>[1]</a:t>
            </a:r>
            <a:r>
              <a:rPr lang="en-US" sz="2200" dirty="0" smtClean="0"/>
              <a:t>, the group  adopted the following:</a:t>
            </a:r>
          </a:p>
          <a:p>
            <a:pPr marL="685800" lvl="2" indent="-342900">
              <a:buFont typeface="Times New Roman" pitchFamily="18" charset="0"/>
              <a:buChar char="–"/>
            </a:pPr>
            <a:r>
              <a:rPr lang="en-US" i="1" dirty="0" smtClean="0"/>
              <a:t> </a:t>
            </a:r>
            <a:r>
              <a:rPr lang="en-US" sz="1400" i="1" dirty="0" smtClean="0"/>
              <a:t>An 802.11ah STA shall support reception of 1 MHz and 2 MHz PHY transmissions.</a:t>
            </a:r>
            <a:endParaRPr lang="en-US" sz="1400" dirty="0" smtClean="0"/>
          </a:p>
          <a:p>
            <a:r>
              <a:rPr lang="en-US" sz="2200" dirty="0" smtClean="0"/>
              <a:t>Subsequently, the document 1482r0</a:t>
            </a:r>
            <a:r>
              <a:rPr lang="en-US" sz="2200" baseline="30000" dirty="0" smtClean="0"/>
              <a:t>[2]</a:t>
            </a:r>
            <a:r>
              <a:rPr lang="en-US" sz="2200" dirty="0" smtClean="0"/>
              <a:t> proposed that an MCS0-Rep2 mode in 1MHz is needed for good indoor coverage.</a:t>
            </a:r>
          </a:p>
          <a:p>
            <a:r>
              <a:rPr lang="en-US" sz="2200" dirty="0" smtClean="0"/>
              <a:t>The document 1484r0</a:t>
            </a:r>
            <a:r>
              <a:rPr lang="en-US" sz="2200" baseline="30000" dirty="0" smtClean="0"/>
              <a:t>[3]</a:t>
            </a:r>
            <a:r>
              <a:rPr lang="en-US" sz="2200" dirty="0" smtClean="0"/>
              <a:t> proposed the 11ah data transmission flow, both for regular MCS and for a new MCS0- 2x Repetition mode .</a:t>
            </a:r>
          </a:p>
          <a:p>
            <a:r>
              <a:rPr lang="en-US" sz="2200" dirty="0" smtClean="0"/>
              <a:t>An improved </a:t>
            </a:r>
            <a:r>
              <a:rPr lang="en-US" sz="2000" dirty="0" smtClean="0"/>
              <a:t>¼-rate BCC </a:t>
            </a:r>
            <a:r>
              <a:rPr lang="en-US" sz="2200" dirty="0" smtClean="0"/>
              <a:t>of the data transmission flow for 1 MHz mode is proposed, and obtains much better performance than the MCS0-2x Repetition mode with only small complexity overhead.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US" dirty="0" smtClean="0"/>
              <a:t>MCS0 ¼-rate BCC Mode in 1MHz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4343400"/>
          </a:xfrm>
        </p:spPr>
        <p:txBody>
          <a:bodyPr/>
          <a:lstStyle/>
          <a:p>
            <a:r>
              <a:rPr lang="en-US" dirty="0" smtClean="0"/>
              <a:t>We propose a ¼-rate BCC mode that just imposes minimal Tx and Rx design change from regular MCSs.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dirty="0" smtClean="0"/>
              <a:t>The first two generator polynomials of the compatible ¼-rate BCC shall use the original generator polynomials g</a:t>
            </a:r>
            <a:r>
              <a:rPr lang="en-US" altLang="zh-CN" baseline="-25000" dirty="0" smtClean="0"/>
              <a:t>0</a:t>
            </a:r>
            <a:r>
              <a:rPr lang="en-US" altLang="zh-CN" dirty="0" smtClean="0"/>
              <a:t>=133</a:t>
            </a:r>
            <a:r>
              <a:rPr lang="en-US" altLang="zh-CN" baseline="-25000" dirty="0" smtClean="0"/>
              <a:t>8 </a:t>
            </a:r>
            <a:r>
              <a:rPr lang="en-US" altLang="zh-CN" dirty="0" smtClean="0"/>
              <a:t>, g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=171</a:t>
            </a:r>
            <a:r>
              <a:rPr lang="en-US" altLang="zh-CN" baseline="-25000" dirty="0" smtClean="0"/>
              <a:t>8</a:t>
            </a:r>
            <a:r>
              <a:rPr lang="en-US" altLang="zh-CN" dirty="0" smtClean="0"/>
              <a:t>, 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dirty="0" smtClean="0"/>
              <a:t>The other two new generator polynomials are g</a:t>
            </a:r>
            <a:r>
              <a:rPr lang="en-US" altLang="zh-CN" baseline="-25000" dirty="0" smtClean="0"/>
              <a:t>2</a:t>
            </a:r>
            <a:r>
              <a:rPr lang="en-US" altLang="zh-CN" dirty="0" smtClean="0"/>
              <a:t>=117</a:t>
            </a:r>
            <a:r>
              <a:rPr lang="en-US" altLang="zh-CN" baseline="-25000" dirty="0" smtClean="0"/>
              <a:t>8</a:t>
            </a:r>
            <a:r>
              <a:rPr lang="en-US" altLang="zh-CN" dirty="0" smtClean="0"/>
              <a:t> , g</a:t>
            </a:r>
            <a:r>
              <a:rPr lang="en-US" altLang="zh-CN" baseline="-25000" dirty="0" smtClean="0"/>
              <a:t>3</a:t>
            </a:r>
            <a:r>
              <a:rPr lang="en-US" altLang="zh-CN" dirty="0" smtClean="0"/>
              <a:t>=165</a:t>
            </a:r>
            <a:r>
              <a:rPr lang="en-US" altLang="zh-CN" baseline="-25000" dirty="0" smtClean="0"/>
              <a:t>8</a:t>
            </a:r>
            <a:r>
              <a:rPr lang="en-US" altLang="zh-CN" dirty="0" smtClean="0"/>
              <a:t>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685800" y="5791200"/>
            <a:ext cx="2286000" cy="533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altLang="zh-CN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¼ -rate compatible Convolutional encoder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1295400" y="3048000"/>
          <a:ext cx="6645514" cy="3352800"/>
        </p:xfrm>
        <a:graphic>
          <a:graphicData uri="http://schemas.openxmlformats.org/presentationml/2006/ole">
            <p:oleObj spid="_x0000_s25605" name="Visio" r:id="rId3" imgW="13070010" imgH="659278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MCS0 ¼-rate BCC Tx Flow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 rot="5400000">
            <a:off x="838200" y="3352800"/>
            <a:ext cx="1524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latin typeface="Garamond" pitchFamily="18" charset="0"/>
                <a:cs typeface="Arial" charset="0"/>
              </a:rPr>
              <a:t>Scrambler</a:t>
            </a: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10668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1752600" y="3429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667000" y="3352800"/>
            <a:ext cx="762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dirty="0">
                <a:latin typeface="Garamond" pitchFamily="18" charset="0"/>
                <a:cs typeface="Arial" charset="0"/>
              </a:rPr>
              <a:t>Interleaver</a:t>
            </a: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22860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34290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25"/>
          <p:cNvSpPr>
            <a:spLocks noChangeArrowheads="1"/>
          </p:cNvSpPr>
          <p:nvPr/>
        </p:nvSpPr>
        <p:spPr bwMode="auto">
          <a:xfrm>
            <a:off x="3810000" y="32766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dirty="0">
                <a:latin typeface="Garamond" pitchFamily="18" charset="0"/>
                <a:cs typeface="Arial" charset="0"/>
              </a:rPr>
              <a:t>BPSK</a:t>
            </a:r>
          </a:p>
          <a:p>
            <a:pPr algn="ctr" eaLnBrk="1" hangingPunct="1"/>
            <a:r>
              <a:rPr lang="en-US" dirty="0">
                <a:latin typeface="Garamond" pitchFamily="18" charset="0"/>
                <a:cs typeface="Arial" charset="0"/>
              </a:rPr>
              <a:t>mapper</a:t>
            </a:r>
          </a:p>
        </p:txBody>
      </p:sp>
      <p:sp>
        <p:nvSpPr>
          <p:cNvPr id="17" name="Rectangle 39"/>
          <p:cNvSpPr>
            <a:spLocks noChangeArrowheads="1"/>
          </p:cNvSpPr>
          <p:nvPr/>
        </p:nvSpPr>
        <p:spPr bwMode="auto">
          <a:xfrm rot="5400000">
            <a:off x="3810000" y="3429000"/>
            <a:ext cx="3048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latin typeface="Garamond" pitchFamily="18" charset="0"/>
                <a:cs typeface="Arial" charset="0"/>
              </a:rPr>
              <a:t>Spatial Mapping</a:t>
            </a:r>
          </a:p>
        </p:txBody>
      </p:sp>
      <p:sp>
        <p:nvSpPr>
          <p:cNvPr id="18" name="Line 40"/>
          <p:cNvSpPr>
            <a:spLocks noChangeShapeType="1"/>
          </p:cNvSpPr>
          <p:nvPr/>
        </p:nvSpPr>
        <p:spPr bwMode="auto">
          <a:xfrm>
            <a:off x="5486400" y="2438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44"/>
          <p:cNvSpPr>
            <a:spLocks noChangeShapeType="1"/>
          </p:cNvSpPr>
          <p:nvPr/>
        </p:nvSpPr>
        <p:spPr bwMode="auto">
          <a:xfrm>
            <a:off x="5486400" y="4724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" name="Line 11"/>
          <p:cNvSpPr>
            <a:spLocks noChangeShapeType="1"/>
          </p:cNvSpPr>
          <p:nvPr/>
        </p:nvSpPr>
        <p:spPr bwMode="auto">
          <a:xfrm>
            <a:off x="47244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524000" y="4648200"/>
            <a:ext cx="12458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New ¼ rate BCC</a:t>
            </a:r>
          </a:p>
        </p:txBody>
      </p:sp>
      <p:sp>
        <p:nvSpPr>
          <p:cNvPr id="36" name="Rectangle 22"/>
          <p:cNvSpPr>
            <a:spLocks noChangeArrowheads="1"/>
          </p:cNvSpPr>
          <p:nvPr/>
        </p:nvSpPr>
        <p:spPr bwMode="auto">
          <a:xfrm rot="5400000">
            <a:off x="1524000" y="3299634"/>
            <a:ext cx="1229833" cy="2941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dirty="0" smtClean="0">
                <a:latin typeface="Garamond" pitchFamily="18" charset="0"/>
                <a:cs typeface="Arial" charset="0"/>
              </a:rPr>
              <a:t>FEC</a:t>
            </a:r>
            <a:endParaRPr lang="en-US" dirty="0">
              <a:latin typeface="Garamond" pitchFamily="18" charset="0"/>
              <a:cs typeface="Arial" charset="0"/>
            </a:endParaRPr>
          </a:p>
        </p:txBody>
      </p:sp>
      <p:cxnSp>
        <p:nvCxnSpPr>
          <p:cNvPr id="38" name="直接箭头连接符 37"/>
          <p:cNvCxnSpPr>
            <a:stCxn id="36" idx="3"/>
          </p:cNvCxnSpPr>
          <p:nvPr/>
        </p:nvCxnSpPr>
        <p:spPr bwMode="auto">
          <a:xfrm rot="5400000">
            <a:off x="1842976" y="4352260"/>
            <a:ext cx="586566" cy="5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Rectangle 41"/>
          <p:cNvSpPr>
            <a:spLocks noChangeArrowheads="1"/>
          </p:cNvSpPr>
          <p:nvPr/>
        </p:nvSpPr>
        <p:spPr bwMode="auto">
          <a:xfrm>
            <a:off x="5649433" y="2209800"/>
            <a:ext cx="4953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dirty="0" smtClean="0">
                <a:latin typeface="Garamond" pitchFamily="18" charset="0"/>
                <a:cs typeface="Arial" charset="0"/>
              </a:rPr>
              <a:t>IFFT</a:t>
            </a:r>
            <a:endParaRPr lang="en-US" dirty="0">
              <a:latin typeface="Garamond" pitchFamily="18" charset="0"/>
              <a:cs typeface="Arial" charset="0"/>
            </a:endParaRPr>
          </a:p>
        </p:txBody>
      </p:sp>
      <p:sp>
        <p:nvSpPr>
          <p:cNvPr id="51" name="Line 42"/>
          <p:cNvSpPr>
            <a:spLocks noChangeShapeType="1"/>
          </p:cNvSpPr>
          <p:nvPr/>
        </p:nvSpPr>
        <p:spPr bwMode="auto">
          <a:xfrm>
            <a:off x="6182833" y="2438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" name="Text Box 43"/>
          <p:cNvSpPr txBox="1">
            <a:spLocks noChangeArrowheads="1"/>
          </p:cNvSpPr>
          <p:nvPr/>
        </p:nvSpPr>
        <p:spPr bwMode="auto">
          <a:xfrm>
            <a:off x="5878033" y="3352800"/>
            <a:ext cx="25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:</a:t>
            </a:r>
          </a:p>
          <a:p>
            <a:r>
              <a:rPr lang="en-US"/>
              <a:t>:</a:t>
            </a:r>
          </a:p>
        </p:txBody>
      </p:sp>
      <p:sp>
        <p:nvSpPr>
          <p:cNvPr id="53" name="Rectangle 45"/>
          <p:cNvSpPr>
            <a:spLocks noChangeArrowheads="1"/>
          </p:cNvSpPr>
          <p:nvPr/>
        </p:nvSpPr>
        <p:spPr bwMode="auto">
          <a:xfrm>
            <a:off x="5649433" y="4495800"/>
            <a:ext cx="4953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dirty="0" smtClean="0">
                <a:latin typeface="Garamond" pitchFamily="18" charset="0"/>
                <a:cs typeface="Arial" charset="0"/>
              </a:rPr>
              <a:t>IFFT</a:t>
            </a:r>
            <a:endParaRPr lang="en-US" dirty="0">
              <a:latin typeface="Garamond" pitchFamily="18" charset="0"/>
              <a:cs typeface="Arial" charset="0"/>
            </a:endParaRPr>
          </a:p>
        </p:txBody>
      </p:sp>
      <p:sp>
        <p:nvSpPr>
          <p:cNvPr id="54" name="Line 46"/>
          <p:cNvSpPr>
            <a:spLocks noChangeShapeType="1"/>
          </p:cNvSpPr>
          <p:nvPr/>
        </p:nvSpPr>
        <p:spPr bwMode="auto">
          <a:xfrm>
            <a:off x="6182833" y="4724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" name="Rectangle 47"/>
          <p:cNvSpPr>
            <a:spLocks noChangeArrowheads="1"/>
          </p:cNvSpPr>
          <p:nvPr/>
        </p:nvSpPr>
        <p:spPr bwMode="auto">
          <a:xfrm>
            <a:off x="6335233" y="2133600"/>
            <a:ext cx="685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latin typeface="Garamond" pitchFamily="18" charset="0"/>
                <a:cs typeface="Arial" charset="0"/>
              </a:rPr>
              <a:t>GI &amp; </a:t>
            </a:r>
          </a:p>
          <a:p>
            <a:pPr algn="ctr" eaLnBrk="1" hangingPunct="1"/>
            <a:r>
              <a:rPr lang="en-US">
                <a:latin typeface="Garamond" pitchFamily="18" charset="0"/>
                <a:cs typeface="Arial" charset="0"/>
              </a:rPr>
              <a:t>Window</a:t>
            </a:r>
          </a:p>
        </p:txBody>
      </p:sp>
      <p:sp>
        <p:nvSpPr>
          <p:cNvPr id="56" name="Line 48"/>
          <p:cNvSpPr>
            <a:spLocks noChangeShapeType="1"/>
          </p:cNvSpPr>
          <p:nvPr/>
        </p:nvSpPr>
        <p:spPr bwMode="auto">
          <a:xfrm>
            <a:off x="7021033" y="2438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" name="Rectangle 49"/>
          <p:cNvSpPr>
            <a:spLocks noChangeArrowheads="1"/>
          </p:cNvSpPr>
          <p:nvPr/>
        </p:nvSpPr>
        <p:spPr bwMode="auto">
          <a:xfrm>
            <a:off x="7173433" y="2133600"/>
            <a:ext cx="685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latin typeface="Garamond" pitchFamily="18" charset="0"/>
                <a:cs typeface="Arial" charset="0"/>
              </a:rPr>
              <a:t>Analog </a:t>
            </a:r>
          </a:p>
          <a:p>
            <a:pPr algn="ctr" eaLnBrk="1" hangingPunct="1"/>
            <a:r>
              <a:rPr lang="en-US">
                <a:latin typeface="Garamond" pitchFamily="18" charset="0"/>
                <a:cs typeface="Arial" charset="0"/>
              </a:rPr>
              <a:t>&amp; RF</a:t>
            </a:r>
          </a:p>
        </p:txBody>
      </p:sp>
      <p:sp>
        <p:nvSpPr>
          <p:cNvPr id="58" name="Rectangle 50"/>
          <p:cNvSpPr>
            <a:spLocks noChangeArrowheads="1"/>
          </p:cNvSpPr>
          <p:nvPr/>
        </p:nvSpPr>
        <p:spPr bwMode="auto">
          <a:xfrm>
            <a:off x="6335233" y="4419600"/>
            <a:ext cx="685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latin typeface="Garamond" pitchFamily="18" charset="0"/>
                <a:cs typeface="Arial" charset="0"/>
              </a:rPr>
              <a:t>GI &amp; </a:t>
            </a:r>
          </a:p>
          <a:p>
            <a:pPr algn="ctr" eaLnBrk="1" hangingPunct="1"/>
            <a:r>
              <a:rPr lang="en-US">
                <a:latin typeface="Garamond" pitchFamily="18" charset="0"/>
                <a:cs typeface="Arial" charset="0"/>
              </a:rPr>
              <a:t>Window</a:t>
            </a:r>
          </a:p>
        </p:txBody>
      </p:sp>
      <p:sp>
        <p:nvSpPr>
          <p:cNvPr id="59" name="Line 51"/>
          <p:cNvSpPr>
            <a:spLocks noChangeShapeType="1"/>
          </p:cNvSpPr>
          <p:nvPr/>
        </p:nvSpPr>
        <p:spPr bwMode="auto">
          <a:xfrm>
            <a:off x="7021033" y="4724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" name="Rectangle 52"/>
          <p:cNvSpPr>
            <a:spLocks noChangeArrowheads="1"/>
          </p:cNvSpPr>
          <p:nvPr/>
        </p:nvSpPr>
        <p:spPr bwMode="auto">
          <a:xfrm>
            <a:off x="7173433" y="4419600"/>
            <a:ext cx="685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latin typeface="Garamond" pitchFamily="18" charset="0"/>
                <a:cs typeface="Arial" charset="0"/>
              </a:rPr>
              <a:t>Analog </a:t>
            </a:r>
          </a:p>
          <a:p>
            <a:pPr algn="ctr" eaLnBrk="1" hangingPunct="1"/>
            <a:r>
              <a:rPr lang="en-US">
                <a:latin typeface="Garamond" pitchFamily="18" charset="0"/>
                <a:cs typeface="Arial" charset="0"/>
              </a:rPr>
              <a:t>&amp; RF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362200" y="38862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Interleaver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/>
                </a:solidFill>
              </a:rPr>
              <a:t>parameters are the same as regular MCS0</a:t>
            </a:r>
          </a:p>
        </p:txBody>
      </p:sp>
      <p:cxnSp>
        <p:nvCxnSpPr>
          <p:cNvPr id="35" name="直接箭头连接符 34"/>
          <p:cNvCxnSpPr>
            <a:stCxn id="10" idx="2"/>
          </p:cNvCxnSpPr>
          <p:nvPr/>
        </p:nvCxnSpPr>
        <p:spPr bwMode="auto">
          <a:xfrm rot="16200000" flipH="1">
            <a:off x="2894670" y="3734729"/>
            <a:ext cx="313665" cy="70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矩形 36"/>
          <p:cNvSpPr/>
          <p:nvPr/>
        </p:nvSpPr>
        <p:spPr>
          <a:xfrm>
            <a:off x="2743200" y="2895600"/>
            <a:ext cx="72487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Ncol = 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800" b="0" dirty="0" smtClean="0"/>
              <a:t>Performance in AWGN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85800" y="53340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lang="en-US" altLang="zh-CN" sz="2400" b="1" kern="0" dirty="0" smtClean="0">
                <a:latin typeface="+mn-lt"/>
                <a:ea typeface="宋体" charset="-122"/>
                <a:cs typeface="+mn-cs"/>
              </a:rPr>
              <a:t>¼-rate BCC obtains </a:t>
            </a:r>
            <a:r>
              <a:rPr lang="en-US" sz="2400" b="1" dirty="0" smtClean="0"/>
              <a:t>0.7 dB SNR gain at PER=0.1 compared with Rep2x.</a:t>
            </a: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charset="-122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charset="-122"/>
              <a:cs typeface="+mn-cs"/>
            </a:endParaRPr>
          </a:p>
        </p:txBody>
      </p:sp>
      <p:pic>
        <p:nvPicPr>
          <p:cNvPr id="16386" name="Picture 2" descr="E:\2012年\仿真曲线\viterbi译码86OFDM_500000drop\802.11ah\english_awgn--86-OFDM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95400"/>
            <a:ext cx="5334000" cy="4000500"/>
          </a:xfrm>
          <a:prstGeom prst="rect">
            <a:avLst/>
          </a:prstGeom>
          <a:noFill/>
        </p:spPr>
      </p:pic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5486400" y="1676400"/>
          <a:ext cx="3276600" cy="3169923"/>
        </p:xfrm>
        <a:graphic>
          <a:graphicData uri="http://schemas.openxmlformats.org/drawingml/2006/table">
            <a:tbl>
              <a:tblPr/>
              <a:tblGrid>
                <a:gridCol w="1905000"/>
                <a:gridCol w="1371600"/>
              </a:tblGrid>
              <a:tr h="5288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New ¼-rate BCC Parameters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Value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Information</a:t>
                      </a:r>
                      <a:r>
                        <a:rPr lang="en-US" altLang="zh-CN" sz="1400" kern="100" baseline="0" dirty="0" smtClean="0">
                          <a:latin typeface="Calibri"/>
                          <a:ea typeface="宋体"/>
                          <a:cs typeface="Times New Roman"/>
                        </a:rPr>
                        <a:t> bits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516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Code Rate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1/4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Modulation Type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BPSK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Bandwidth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latin typeface="Calibri"/>
                          <a:ea typeface="宋体"/>
                          <a:cs typeface="Times New Roman"/>
                        </a:rPr>
                        <a:t>1.0 </a:t>
                      </a:r>
                      <a:r>
                        <a:rPr lang="en-US" sz="1400" kern="100" dirty="0">
                          <a:latin typeface="Calibri"/>
                          <a:ea typeface="宋体"/>
                          <a:cs typeface="Times New Roman"/>
                        </a:rPr>
                        <a:t>MHz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Number</a:t>
                      </a:r>
                      <a:r>
                        <a:rPr lang="en-US" altLang="zh-CN" sz="1400" kern="100" baseline="0" dirty="0" smtClean="0">
                          <a:latin typeface="Calibri"/>
                          <a:ea typeface="宋体"/>
                          <a:cs typeface="Times New Roman"/>
                        </a:rPr>
                        <a:t> of </a:t>
                      </a: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OFDM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latin typeface="Calibri"/>
                          <a:ea typeface="宋体"/>
                          <a:cs typeface="Times New Roman"/>
                        </a:rPr>
                        <a:t>86</a:t>
                      </a:r>
                      <a:endParaRPr lang="en-US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latin typeface="Calibri"/>
                          <a:ea typeface="宋体"/>
                          <a:cs typeface="Times New Roman"/>
                        </a:rPr>
                        <a:t>FFT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latin typeface="Calibri"/>
                          <a:ea typeface="宋体"/>
                          <a:cs typeface="Times New Roman"/>
                        </a:rPr>
                        <a:t>32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number of data subcarriers</a:t>
                      </a:r>
                      <a:endParaRPr lang="zh-CN" altLang="zh-CN" sz="1400" kern="100" dirty="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24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Subcarrier Bandwidth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31.25</a:t>
                      </a:r>
                      <a:r>
                        <a:rPr lang="en-US" altLang="zh-CN" sz="1400" kern="100" baseline="0" dirty="0" smtClean="0">
                          <a:latin typeface="Calibri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 kHz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b="0" dirty="0" smtClean="0"/>
              <a:t>Performance in SCM-</a:t>
            </a:r>
            <a:r>
              <a:rPr lang="en-US" sz="2800" b="0" dirty="0" err="1" smtClean="0"/>
              <a:t>UMa</a:t>
            </a:r>
            <a:endParaRPr lang="en-US" sz="2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43000" y="52578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lang="en-US" altLang="zh-CN" sz="2400" b="1" kern="0" dirty="0" smtClean="0">
                <a:latin typeface="+mn-lt"/>
                <a:ea typeface="宋体" charset="-122"/>
                <a:cs typeface="+mn-cs"/>
              </a:rPr>
              <a:t>New ¼-rate BCC obtains </a:t>
            </a:r>
            <a:r>
              <a:rPr lang="en-US" sz="2400" b="1" dirty="0" smtClean="0"/>
              <a:t>0.85 dB and 1.2 dB SNR gain at PER=0.1 compared with MRC and EGC Rep2x schemes, respectively.</a:t>
            </a: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charset="-122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charset="-122"/>
              <a:cs typeface="+mn-cs"/>
            </a:endParaRPr>
          </a:p>
        </p:txBody>
      </p:sp>
      <p:pic>
        <p:nvPicPr>
          <p:cNvPr id="16386" name="Picture 2" descr="E:\2012年\仿真曲线\viterbi译码86OFDM_500000drop\802.11ah\english_scm--86-OFDM_1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19200"/>
            <a:ext cx="5334000" cy="4000500"/>
          </a:xfrm>
          <a:prstGeom prst="rect">
            <a:avLst/>
          </a:prstGeom>
          <a:noFill/>
        </p:spPr>
      </p:pic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5486400" y="1554477"/>
          <a:ext cx="3276600" cy="3169923"/>
        </p:xfrm>
        <a:graphic>
          <a:graphicData uri="http://schemas.openxmlformats.org/drawingml/2006/table">
            <a:tbl>
              <a:tblPr/>
              <a:tblGrid>
                <a:gridCol w="1905000"/>
                <a:gridCol w="1371600"/>
              </a:tblGrid>
              <a:tr h="5288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New ¼-rate BCC Parameters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Value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Information</a:t>
                      </a:r>
                      <a:r>
                        <a:rPr lang="en-US" altLang="zh-CN" sz="1400" kern="100" baseline="0" dirty="0" smtClean="0">
                          <a:latin typeface="Calibri"/>
                          <a:ea typeface="宋体"/>
                          <a:cs typeface="Times New Roman"/>
                        </a:rPr>
                        <a:t> bits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516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Code Rate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1/4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Modulation Type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BPSK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Bandwidth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latin typeface="Calibri"/>
                          <a:ea typeface="宋体"/>
                          <a:cs typeface="Times New Roman"/>
                        </a:rPr>
                        <a:t>1.0 </a:t>
                      </a:r>
                      <a:r>
                        <a:rPr lang="en-US" sz="1400" kern="100" dirty="0">
                          <a:latin typeface="Calibri"/>
                          <a:ea typeface="宋体"/>
                          <a:cs typeface="Times New Roman"/>
                        </a:rPr>
                        <a:t>MHz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Number</a:t>
                      </a:r>
                      <a:r>
                        <a:rPr lang="en-US" altLang="zh-CN" sz="1400" kern="100" baseline="0" dirty="0" smtClean="0">
                          <a:latin typeface="Calibri"/>
                          <a:ea typeface="宋体"/>
                          <a:cs typeface="Times New Roman"/>
                        </a:rPr>
                        <a:t> of </a:t>
                      </a: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OFDM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latin typeface="Calibri"/>
                          <a:ea typeface="宋体"/>
                          <a:cs typeface="Times New Roman"/>
                        </a:rPr>
                        <a:t>86</a:t>
                      </a:r>
                      <a:endParaRPr lang="en-US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latin typeface="Calibri"/>
                          <a:ea typeface="宋体"/>
                          <a:cs typeface="Times New Roman"/>
                        </a:rPr>
                        <a:t>FFT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latin typeface="Calibri"/>
                          <a:ea typeface="宋体"/>
                          <a:cs typeface="Times New Roman"/>
                        </a:rPr>
                        <a:t>32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number of data subcarriers</a:t>
                      </a:r>
                      <a:endParaRPr lang="zh-CN" altLang="zh-CN" sz="1400" kern="100" dirty="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24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Subcarrier Bandwidth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31.25</a:t>
                      </a:r>
                      <a:r>
                        <a:rPr lang="en-US" altLang="zh-CN" sz="1400" kern="100" baseline="0" dirty="0" smtClean="0">
                          <a:latin typeface="Calibri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 kHz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1" name="内容占位符 30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114800"/>
          </a:xfrm>
        </p:spPr>
        <p:txBody>
          <a:bodyPr/>
          <a:lstStyle/>
          <a:p>
            <a:r>
              <a:rPr lang="en-US" dirty="0" smtClean="0"/>
              <a:t>BCC Viterbi decoder complexity depends mainly on the state number.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dirty="0" smtClean="0"/>
              <a:t>¼ -rate BCC has</a:t>
            </a:r>
            <a:r>
              <a:rPr lang="en-US" dirty="0" smtClean="0"/>
              <a:t> the same state number 64 and Trellis diagram as the ½-rate BCC, and the only difference lies in the branch probability computation.</a:t>
            </a:r>
            <a:endParaRPr lang="en-US" altLang="zh-CN" sz="2400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Number of additions and multiplications in different schemes.(assumptions: </a:t>
            </a:r>
            <a:r>
              <a:rPr lang="en-US" altLang="zh-CN" sz="2400" b="1" i="1" dirty="0" smtClean="0">
                <a:ea typeface="+mn-ea"/>
                <a:cs typeface="+mn-cs"/>
              </a:rPr>
              <a:t>l</a:t>
            </a:r>
            <a:r>
              <a:rPr lang="en-US" altLang="zh-CN" sz="2400" b="1" dirty="0" smtClean="0">
                <a:ea typeface="+mn-ea"/>
                <a:cs typeface="+mn-cs"/>
              </a:rPr>
              <a:t> information bits+Viterbi decoding)</a:t>
            </a:r>
          </a:p>
          <a:p>
            <a:pPr marL="685800" lvl="2" indent="-342900">
              <a:buFont typeface="Times New Roman" pitchFamily="18" charset="0"/>
              <a:buChar char="–"/>
            </a:pPr>
            <a:r>
              <a:rPr lang="en-US" altLang="zh-CN" sz="2200" dirty="0" smtClean="0"/>
              <a:t>For EGC Rep2x, 134*</a:t>
            </a:r>
            <a:r>
              <a:rPr lang="en-US" altLang="zh-CN" sz="2200" i="1" dirty="0" smtClean="0"/>
              <a:t>l</a:t>
            </a:r>
            <a:r>
              <a:rPr lang="en-US" altLang="zh-CN" sz="2200" dirty="0" smtClean="0"/>
              <a:t> additions</a:t>
            </a:r>
          </a:p>
          <a:p>
            <a:pPr marL="685800" lvl="2" indent="-342900">
              <a:buFont typeface="Times New Roman" pitchFamily="18" charset="0"/>
              <a:buChar char="–"/>
            </a:pPr>
            <a:r>
              <a:rPr lang="en-US" altLang="zh-CN" sz="2200" dirty="0" smtClean="0"/>
              <a:t>For MRC Rep2x,134*</a:t>
            </a:r>
            <a:r>
              <a:rPr lang="en-US" altLang="zh-CN" sz="2200" i="1" dirty="0" smtClean="0"/>
              <a:t>l</a:t>
            </a:r>
            <a:r>
              <a:rPr lang="en-US" altLang="zh-CN" sz="2200" dirty="0" smtClean="0"/>
              <a:t> additions and 4*</a:t>
            </a:r>
            <a:r>
              <a:rPr lang="en-US" altLang="zh-CN" sz="2200" i="1" dirty="0" smtClean="0"/>
              <a:t>l</a:t>
            </a:r>
            <a:r>
              <a:rPr lang="en-US" altLang="zh-CN" sz="2200" dirty="0" smtClean="0"/>
              <a:t> multiplications</a:t>
            </a:r>
          </a:p>
          <a:p>
            <a:pPr marL="685800" lvl="2" indent="-342900">
              <a:buFont typeface="Times New Roman" pitchFamily="18" charset="0"/>
              <a:buChar char="–"/>
            </a:pPr>
            <a:r>
              <a:rPr lang="en-US" altLang="zh-CN" sz="2200" dirty="0" smtClean="0"/>
              <a:t>For ¼-rate BCC, 176*</a:t>
            </a:r>
            <a:r>
              <a:rPr lang="en-US" altLang="zh-CN" sz="2200" i="1" dirty="0" smtClean="0"/>
              <a:t>l</a:t>
            </a:r>
            <a:r>
              <a:rPr lang="en-US" altLang="zh-CN" sz="2200" dirty="0" smtClean="0"/>
              <a:t> additions</a:t>
            </a:r>
          </a:p>
          <a:p>
            <a:pPr marL="685800" lvl="2" indent="-342900">
              <a:buNone/>
            </a:pPr>
            <a:endParaRPr lang="en-US" altLang="zh-CN" sz="2200" b="1" dirty="0" smtClean="0"/>
          </a:p>
          <a:p>
            <a:pPr marL="685800" lvl="2" indent="-342900">
              <a:buNone/>
            </a:pPr>
            <a:r>
              <a:rPr lang="en-US" altLang="zh-CN" sz="2200" b="1" dirty="0" smtClean="0"/>
              <a:t>Conclusion: The new complexity is almost as the MRC </a:t>
            </a:r>
            <a:r>
              <a:rPr lang="en-US" altLang="zh-CN" sz="2200" dirty="0" smtClean="0"/>
              <a:t>Rep2x</a:t>
            </a:r>
            <a:r>
              <a:rPr lang="en-US" altLang="zh-CN" sz="2200" b="1" dirty="0" smtClean="0"/>
              <a:t> </a:t>
            </a:r>
          </a:p>
        </p:txBody>
      </p:sp>
      <p:sp>
        <p:nvSpPr>
          <p:cNvPr id="36" name="标题 3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 Discussions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Conclusions</a:t>
            </a:r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400" dirty="0" smtClean="0"/>
              <a:t>An improved ¼-rate BCC data transmission flow for 1 MHz mode is proposed. </a:t>
            </a:r>
          </a:p>
          <a:p>
            <a:pPr marL="342900" lvl="1" indent="-342900">
              <a:buFontTx/>
              <a:buChar char="•"/>
            </a:pPr>
            <a:r>
              <a:rPr lang="en-US" sz="2400" dirty="0" smtClean="0"/>
              <a:t>It obtains much better performance than the MCS0-2x Repetition mode, which is up to 0.85 dB SNR gain at PER=0.1</a:t>
            </a:r>
          </a:p>
          <a:p>
            <a:pPr marL="342900" lvl="1" indent="-342900">
              <a:buFontTx/>
              <a:buChar char="•"/>
            </a:pPr>
            <a:r>
              <a:rPr lang="en-US" sz="2400" dirty="0" smtClean="0"/>
              <a:t> It is compatible with the original half-rate BCC, and just introduces small complexity overhead.</a:t>
            </a:r>
          </a:p>
          <a:p>
            <a:pPr marL="342900" lvl="1" indent="-342900">
              <a:buFontTx/>
              <a:buChar char="•"/>
            </a:pPr>
            <a:r>
              <a:rPr lang="en-US" altLang="zh-CN" sz="2400" dirty="0" smtClean="0"/>
              <a:t>It is suitable for the case where the transmit power is strictly restricted.</a:t>
            </a:r>
          </a:p>
          <a:p>
            <a:pPr>
              <a:buNone/>
            </a:pPr>
            <a:endParaRPr lang="en-US" altLang="zh-CN" sz="2800" dirty="0" smtClean="0"/>
          </a:p>
          <a:p>
            <a:pPr>
              <a:buNone/>
            </a:pPr>
            <a:endParaRPr lang="en-US" altLang="zh-CN" sz="2800" b="1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6825</TotalTime>
  <Words>687</Words>
  <Application>Microsoft Office PowerPoint</Application>
  <PresentationFormat>全屏显示(4:3)</PresentationFormat>
  <Paragraphs>152</Paragraphs>
  <Slides>11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14" baseType="lpstr">
      <vt:lpstr>place presentation subject title text here]</vt:lpstr>
      <vt:lpstr>Document</vt:lpstr>
      <vt:lpstr>Visio</vt:lpstr>
      <vt:lpstr>Low-rate compatible BCC for IEEE 802.11ah lowest MCS</vt:lpstr>
      <vt:lpstr>Abstract</vt:lpstr>
      <vt:lpstr>Overview</vt:lpstr>
      <vt:lpstr>MCS0 ¼-rate BCC Mode in 1MHz</vt:lpstr>
      <vt:lpstr>MCS0 ¼-rate BCC Tx Flow</vt:lpstr>
      <vt:lpstr>Performance in AWGN</vt:lpstr>
      <vt:lpstr>Performance in SCM-UMa</vt:lpstr>
      <vt:lpstr>Complexity Discussions</vt:lpstr>
      <vt:lpstr>Conclusions</vt:lpstr>
      <vt:lpstr>Straw poll </vt:lpstr>
      <vt:lpstr>References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Raja Banerjea</dc:creator>
  <cp:lastModifiedBy>微软用户</cp:lastModifiedBy>
  <cp:revision>351</cp:revision>
  <cp:lastPrinted>2010-12-20T20:45:24Z</cp:lastPrinted>
  <dcterms:created xsi:type="dcterms:W3CDTF">2010-12-20T20:39:38Z</dcterms:created>
  <dcterms:modified xsi:type="dcterms:W3CDTF">2012-05-14T15:25:55Z</dcterms:modified>
</cp:coreProperties>
</file>