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17" r:id="rId3"/>
    <p:sldId id="318" r:id="rId4"/>
    <p:sldId id="310" r:id="rId5"/>
    <p:sldId id="311" r:id="rId6"/>
    <p:sldId id="312" r:id="rId7"/>
    <p:sldId id="314" r:id="rId8"/>
    <p:sldId id="315" r:id="rId9"/>
    <p:sldId id="313" r:id="rId10"/>
    <p:sldId id="316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0000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16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242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802.11-10/0587r0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52C4AC4-26AD-4813-A0D3-E5FFE7DB3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802.11-10/0587r0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56F61293-5AA9-4C5D-8173-F06105B43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doc.: IEEE 802.11-10/0587r0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David Halasz, Aclara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313207B0-CB07-4215-92CD-D1741A480093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SG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doc.: IEEE 802.11-10/0587r0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David Halasz, Aclara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313207B0-CB07-4215-92CD-D1741A480093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SG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doc.: IEEE 802.11-10/0587r0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David Halasz, Aclara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313207B0-CB07-4215-92CD-D1741A480093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S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253FBC-384C-4845-BBC6-B0BFB5272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0E3DF5-1836-4CCB-84E6-4513737FD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AAF03C-C206-428E-9E80-859EF55F53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571ABF21-2FA0-4595-905D-B3330027C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4963"/>
            <a:ext cx="3263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/>
              <a:t>doc.: IEEE 802.11-12/0662r3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34963"/>
            <a:ext cx="869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eaLnBrk="0" hangingPunct="0"/>
            <a:r>
              <a:rPr lang="en-US" sz="1800" b="1"/>
              <a:t>Sep 2012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97638" y="6477000"/>
            <a:ext cx="20367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algn="r" eaLnBrk="0" hangingPunct="0">
              <a:defRPr/>
            </a:pPr>
            <a:r>
              <a:rPr lang="en-US">
                <a:cs typeface="+mn-cs"/>
              </a:rPr>
              <a:t>Wai-Leong Yeow, I2R </a:t>
            </a:r>
            <a:r>
              <a:rPr lang="en-US" dirty="0">
                <a:cs typeface="+mn-cs"/>
              </a:rPr>
              <a:t>Singapore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E9A3D225-766A-4D44-AAD4-CABDC5E6BD7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Block ACK Transmission</a:t>
            </a:r>
          </a:p>
        </p:txBody>
      </p:sp>
      <p:sp>
        <p:nvSpPr>
          <p:cNvPr id="10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2012-09-12</a:t>
            </a:r>
          </a:p>
        </p:txBody>
      </p:sp>
      <p:sp>
        <p:nvSpPr>
          <p:cNvPr id="1066" name="Rectangle 12"/>
          <p:cNvSpPr>
            <a:spLocks noChangeArrowheads="1"/>
          </p:cNvSpPr>
          <p:nvPr/>
        </p:nvSpPr>
        <p:spPr bwMode="auto">
          <a:xfrm>
            <a:off x="5334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40"/>
          <p:cNvGraphicFramePr>
            <a:graphicFrameLocks noChangeAspect="1"/>
          </p:cNvGraphicFramePr>
          <p:nvPr/>
        </p:nvGraphicFramePr>
        <p:xfrm>
          <a:off x="985838" y="2057400"/>
          <a:ext cx="7231062" cy="4306888"/>
        </p:xfrm>
        <a:graphic>
          <a:graphicData uri="http://schemas.openxmlformats.org/presentationml/2006/ole">
            <p:oleObj spid="_x0000_s1064" name="Document" r:id="rId4" imgW="9189169" imgH="546186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SG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 smtClean="0"/>
              <a:t>Do you agree that a STA may transmit an immediate Block ACK with lower (or more robust) modulation and coding rate than that of the eliciting AMPDU? </a:t>
            </a:r>
          </a:p>
          <a:p>
            <a:endParaRPr lang="en-SG" dirty="0" smtClean="0"/>
          </a:p>
        </p:txBody>
      </p:sp>
      <p:sp>
        <p:nvSpPr>
          <p:cNvPr id="4" name="Slide Number Placeholder 4"/>
          <p:cNvSpPr txBox="1">
            <a:spLocks noGrp="1"/>
          </p:cNvSpPr>
          <p:nvPr/>
        </p:nvSpPr>
        <p:spPr bwMode="auto">
          <a:xfrm>
            <a:off x="4337050" y="6475413"/>
            <a:ext cx="40798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zh-CN" dirty="0">
                <a:latin typeface="Calibri" pitchFamily="34" charset="0"/>
                <a:ea typeface="宋体" pitchFamily="2" charset="-122"/>
              </a:rPr>
              <a:t>Slide </a:t>
            </a:r>
            <a:fld id="{C6FDFFC6-CF9A-4B03-A88D-9DAB0264394C}" type="slidenum">
              <a:rPr lang="en-US" altLang="zh-CN">
                <a:latin typeface="Calibri" pitchFamily="34" charset="0"/>
                <a:ea typeface="宋体" pitchFamily="2" charset="-122"/>
              </a:rPr>
              <a:pPr algn="ctr" eaLnBrk="0" hangingPunct="0"/>
              <a:t>10</a:t>
            </a:fld>
            <a:endParaRPr lang="en-US" altLang="zh-CN" dirty="0"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E9A3D225-766A-4D44-AAD4-CABDC5E6BD70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985838" y="985838"/>
          <a:ext cx="7243762" cy="5054600"/>
        </p:xfrm>
        <a:graphic>
          <a:graphicData uri="http://schemas.openxmlformats.org/presentationml/2006/ole">
            <p:oleObj spid="_x0000_s12291" name="Document" r:id="rId4" imgW="8529114" imgH="592679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E9A3D225-766A-4D44-AAD4-CABDC5E6BD70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914400" y="1035050"/>
          <a:ext cx="7158038" cy="5289550"/>
        </p:xfrm>
        <a:graphic>
          <a:graphicData uri="http://schemas.openxmlformats.org/presentationml/2006/ole">
            <p:oleObj spid="_x0000_s13314" name="Document" r:id="rId4" imgW="8526226" imgH="614126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4294967295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altLang="zh-CN" sz="2000" dirty="0" smtClean="0">
                <a:ea typeface="宋体" pitchFamily="2" charset="-122"/>
              </a:rPr>
              <a:t>Block ACK transmission issue in IEEE 802.11ah, where asymmetric transmissions will likely to prevail [1]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1"/>
            <a:r>
              <a:rPr lang="en-US" sz="1800" dirty="0" smtClean="0"/>
              <a:t>AP to STN (Downlink) </a:t>
            </a:r>
            <a:r>
              <a:rPr lang="en-US" sz="1800" dirty="0" err="1" smtClean="0"/>
              <a:t>vs</a:t>
            </a:r>
            <a:r>
              <a:rPr lang="en-US" sz="1800" dirty="0" smtClean="0"/>
              <a:t> STN to AP (Uplink)</a:t>
            </a:r>
          </a:p>
          <a:p>
            <a:pPr lvl="1"/>
            <a:r>
              <a:rPr lang="en-US" sz="1800" dirty="0" smtClean="0"/>
              <a:t>Asymmetric data rates in uplink and downlink [2]</a:t>
            </a:r>
          </a:p>
          <a:p>
            <a:r>
              <a:rPr lang="en-US" sz="2000" dirty="0" smtClean="0"/>
              <a:t>STN has more constraints as opposed to AP</a:t>
            </a:r>
          </a:p>
          <a:p>
            <a:pPr lvl="1"/>
            <a:r>
              <a:rPr lang="en-US" sz="1800" dirty="0" smtClean="0"/>
              <a:t>Transmission power (power amplifier etc)</a:t>
            </a:r>
          </a:p>
          <a:p>
            <a:pPr lvl="1"/>
            <a:r>
              <a:rPr lang="en-US" sz="1800" dirty="0" smtClean="0"/>
              <a:t>Capability</a:t>
            </a:r>
          </a:p>
          <a:p>
            <a:pPr lvl="2"/>
            <a:r>
              <a:rPr lang="en-US" sz="2000" dirty="0" smtClean="0"/>
              <a:t>Transmission capability (1 MHz </a:t>
            </a:r>
            <a:r>
              <a:rPr lang="en-US" sz="2000" dirty="0" err="1" smtClean="0"/>
              <a:t>vs</a:t>
            </a:r>
            <a:r>
              <a:rPr lang="en-US" sz="2000" dirty="0" smtClean="0"/>
              <a:t> AP with 2 MHz and beyond)</a:t>
            </a:r>
          </a:p>
          <a:p>
            <a:pPr lvl="2"/>
            <a:r>
              <a:rPr lang="en-US" sz="2000" dirty="0" smtClean="0"/>
              <a:t>Functionalities (AP may serve different types STN)</a:t>
            </a:r>
          </a:p>
          <a:p>
            <a:r>
              <a:rPr lang="en-US" sz="2000" dirty="0" smtClean="0"/>
              <a:t>Short Block ACK limitations</a:t>
            </a:r>
          </a:p>
          <a:p>
            <a:pPr lvl="1"/>
            <a:r>
              <a:rPr lang="en-US" sz="1800" dirty="0" smtClean="0"/>
              <a:t>Basic Block ACK only, limited to at most 8 bits or 16 bits [baseline: 128octets]</a:t>
            </a:r>
          </a:p>
          <a:p>
            <a:pPr lvl="1"/>
            <a:r>
              <a:rPr lang="en-US" sz="1800" dirty="0" smtClean="0"/>
              <a:t>No fragments</a:t>
            </a:r>
          </a:p>
          <a:p>
            <a:r>
              <a:rPr lang="en-US" sz="2000" dirty="0" smtClean="0"/>
              <a:t>Use Cases: Extended range Wi-Fi, Sensors and meters</a:t>
            </a:r>
          </a:p>
        </p:txBody>
      </p:sp>
      <p:sp>
        <p:nvSpPr>
          <p:cNvPr id="22533" name="Slide Number Placeholder 4"/>
          <p:cNvSpPr txBox="1">
            <a:spLocks noGrp="1"/>
          </p:cNvSpPr>
          <p:nvPr/>
        </p:nvSpPr>
        <p:spPr bwMode="auto">
          <a:xfrm>
            <a:off x="4338638" y="6475413"/>
            <a:ext cx="40798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zh-CN">
                <a:latin typeface="Calibri" pitchFamily="34" charset="0"/>
                <a:ea typeface="宋体" pitchFamily="2" charset="-122"/>
              </a:rPr>
              <a:t>Slide </a:t>
            </a:r>
            <a:fld id="{6E0C2894-D6C7-47DA-AD36-30C3D698D506}" type="slidenum">
              <a:rPr lang="en-US" altLang="zh-CN">
                <a:latin typeface="Calibri" pitchFamily="34" charset="0"/>
                <a:ea typeface="宋体" pitchFamily="2" charset="-122"/>
              </a:rPr>
              <a:pPr algn="ctr" eaLnBrk="0" hangingPunct="0"/>
              <a:t>4</a:t>
            </a:fld>
            <a:endParaRPr lang="en-US" altLang="zh-CN"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Problems for Normal ACK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381000" y="1752600"/>
            <a:ext cx="8305800" cy="4267200"/>
          </a:xfrm>
        </p:spPr>
        <p:txBody>
          <a:bodyPr/>
          <a:lstStyle/>
          <a:p>
            <a:r>
              <a:rPr lang="en-US" dirty="0" smtClean="0"/>
              <a:t>ACK transmission [1]</a:t>
            </a:r>
          </a:p>
          <a:p>
            <a:pPr lvl="1"/>
            <a:r>
              <a:rPr lang="en-US" dirty="0" smtClean="0"/>
              <a:t>STN can receive data but AP may not receive ACK</a:t>
            </a:r>
          </a:p>
          <a:p>
            <a:pPr lvl="1"/>
            <a:r>
              <a:rPr lang="en-US" dirty="0" smtClean="0"/>
              <a:t>Simple Fix: allow STN to use lower MCS for ACK</a:t>
            </a:r>
          </a:p>
          <a:p>
            <a:endParaRPr lang="en-US" dirty="0" smtClean="0"/>
          </a:p>
          <a:p>
            <a:r>
              <a:rPr lang="en-US" dirty="0" smtClean="0"/>
              <a:t>Short ACK</a:t>
            </a:r>
          </a:p>
          <a:p>
            <a:pPr lvl="1"/>
            <a:r>
              <a:rPr lang="en-US" dirty="0" smtClean="0"/>
              <a:t>Short ACK works with lowest MCS in SIG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4338638" y="6475413"/>
            <a:ext cx="40798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zh-CN">
                <a:latin typeface="Calibri" pitchFamily="34" charset="0"/>
                <a:ea typeface="宋体" pitchFamily="2" charset="-122"/>
              </a:rPr>
              <a:t>Slide </a:t>
            </a:r>
            <a:fld id="{D63E497D-BA8E-419C-A3DF-B18CDBD465E4}" type="slidenum">
              <a:rPr lang="en-US" altLang="zh-CN">
                <a:latin typeface="Calibri" pitchFamily="34" charset="0"/>
                <a:ea typeface="宋体" pitchFamily="2" charset="-122"/>
              </a:rPr>
              <a:pPr algn="ctr" eaLnBrk="0" hangingPunct="0"/>
              <a:t>5</a:t>
            </a:fld>
            <a:endParaRPr lang="en-US" altLang="zh-CN"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Problem</a:t>
            </a:r>
            <a:r>
              <a:rPr lang="en-US" smtClean="0">
                <a:solidFill>
                  <a:srgbClr val="000000"/>
                </a:solidFill>
              </a:rPr>
              <a:t> for </a:t>
            </a:r>
            <a:r>
              <a:rPr lang="en-US" smtClean="0"/>
              <a:t>Block 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924800" cy="4419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200" smtClean="0">
                <a:solidFill>
                  <a:srgbClr val="000000"/>
                </a:solidFill>
              </a:rPr>
              <a:t>Block ACK</a:t>
            </a:r>
          </a:p>
          <a:p>
            <a:pPr lvl="1">
              <a:lnSpc>
                <a:spcPct val="80000"/>
              </a:lnSpc>
            </a:pPr>
            <a:r>
              <a:rPr lang="en-US" sz="1900" smtClean="0">
                <a:solidFill>
                  <a:srgbClr val="000000"/>
                </a:solidFill>
              </a:rPr>
              <a:t>Improves channel efficiency by aggregating several ACKs</a:t>
            </a:r>
          </a:p>
          <a:p>
            <a:pPr>
              <a:lnSpc>
                <a:spcPct val="80000"/>
              </a:lnSpc>
            </a:pPr>
            <a:r>
              <a:rPr lang="en-US" sz="2200" smtClean="0">
                <a:solidFill>
                  <a:srgbClr val="000000"/>
                </a:solidFill>
              </a:rPr>
              <a:t>Problem in asymmetric cases: Data &amp; Block ACK phase</a:t>
            </a:r>
          </a:p>
          <a:p>
            <a:pPr lvl="1">
              <a:lnSpc>
                <a:spcPct val="80000"/>
              </a:lnSpc>
            </a:pPr>
            <a:r>
              <a:rPr lang="en-US" sz="1900" smtClean="0">
                <a:solidFill>
                  <a:srgbClr val="000000"/>
                </a:solidFill>
              </a:rPr>
              <a:t>Multiple downlink data MPDUs use lower MCS</a:t>
            </a:r>
          </a:p>
          <a:p>
            <a:pPr lvl="1">
              <a:lnSpc>
                <a:spcPct val="80000"/>
              </a:lnSpc>
            </a:pPr>
            <a:r>
              <a:rPr lang="en-US" sz="1900" smtClean="0">
                <a:solidFill>
                  <a:srgbClr val="000000"/>
                </a:solidFill>
              </a:rPr>
              <a:t>Not efficient use of channel</a:t>
            </a:r>
          </a:p>
          <a:p>
            <a:pPr lvl="1">
              <a:lnSpc>
                <a:spcPct val="80000"/>
              </a:lnSpc>
            </a:pPr>
            <a:r>
              <a:rPr lang="en-US" sz="1900" smtClean="0">
                <a:solidFill>
                  <a:srgbClr val="000000"/>
                </a:solidFill>
              </a:rPr>
              <a:t>BlockAck payload can be large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100" smtClean="0">
                <a:solidFill>
                  <a:srgbClr val="000000"/>
                </a:solidFill>
              </a:rPr>
              <a:t>~ 214 bytes</a:t>
            </a:r>
          </a:p>
          <a:p>
            <a:pPr lvl="1">
              <a:lnSpc>
                <a:spcPct val="80000"/>
              </a:lnSpc>
            </a:pPr>
            <a:r>
              <a:rPr lang="en-US" sz="1900" smtClean="0">
                <a:solidFill>
                  <a:srgbClr val="000000"/>
                </a:solidFill>
              </a:rPr>
              <a:t>Short Block ACK is limited</a:t>
            </a:r>
          </a:p>
          <a:p>
            <a:pPr>
              <a:lnSpc>
                <a:spcPct val="80000"/>
              </a:lnSpc>
            </a:pPr>
            <a:r>
              <a:rPr lang="en-US" sz="2200" smtClean="0">
                <a:solidFill>
                  <a:srgbClr val="000000"/>
                </a:solidFill>
              </a:rPr>
              <a:t>Use Cases</a:t>
            </a:r>
          </a:p>
          <a:p>
            <a:pPr lvl="1">
              <a:lnSpc>
                <a:spcPct val="80000"/>
              </a:lnSpc>
            </a:pPr>
            <a:r>
              <a:rPr lang="en-US" sz="1900" smtClean="0">
                <a:solidFill>
                  <a:srgbClr val="000000"/>
                </a:solidFill>
              </a:rPr>
              <a:t>Use Case 3 : Extended range Wi-Fi</a:t>
            </a:r>
          </a:p>
          <a:p>
            <a:pPr lvl="1">
              <a:lnSpc>
                <a:spcPct val="80000"/>
              </a:lnSpc>
            </a:pPr>
            <a:r>
              <a:rPr lang="en-US" sz="1900" smtClean="0">
                <a:solidFill>
                  <a:srgbClr val="000000"/>
                </a:solidFill>
              </a:rPr>
              <a:t>Use Case 1: Sensors and meters</a:t>
            </a:r>
          </a:p>
          <a:p>
            <a:pPr>
              <a:lnSpc>
                <a:spcPct val="80000"/>
              </a:lnSpc>
            </a:pPr>
            <a:endParaRPr lang="en-US" sz="2200" smtClean="0">
              <a:solidFill>
                <a:srgbClr val="000000"/>
              </a:solidFill>
            </a:endParaRPr>
          </a:p>
        </p:txBody>
      </p:sp>
      <p:sp>
        <p:nvSpPr>
          <p:cNvPr id="24580" name="Slide Number Placeholder 4"/>
          <p:cNvSpPr txBox="1">
            <a:spLocks noGrp="1"/>
          </p:cNvSpPr>
          <p:nvPr/>
        </p:nvSpPr>
        <p:spPr bwMode="auto">
          <a:xfrm>
            <a:off x="4405313" y="6475413"/>
            <a:ext cx="40798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latin typeface="Calibri" pitchFamily="34" charset="0"/>
                <a:ea typeface="宋体" pitchFamily="2" charset="-122"/>
              </a:rPr>
              <a:t>Slide </a:t>
            </a:r>
            <a:fld id="{05DAE2AE-8AEC-4C48-B07A-CDB8D2839EBF}" type="slidenum">
              <a:rPr lang="en-US">
                <a:latin typeface="Calibri" pitchFamily="34" charset="0"/>
                <a:ea typeface="宋体" pitchFamily="2" charset="-122"/>
              </a:rPr>
              <a:pPr algn="ctr" eaLnBrk="0" hangingPunct="0"/>
              <a:t>6</a:t>
            </a:fld>
            <a:endParaRPr lang="en-US"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Example: AMPDU Transmissions and Block Ack</a:t>
            </a:r>
          </a:p>
        </p:txBody>
      </p:sp>
      <p:sp>
        <p:nvSpPr>
          <p:cNvPr id="26627" name="Slide Number Placeholder 4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/>
              <a:t>Slide </a:t>
            </a:r>
            <a:fld id="{28C9CE1B-7A3A-4496-97E0-262954396121}" type="slidenum">
              <a:rPr lang="en-US"/>
              <a:pPr algn="ctr" eaLnBrk="0" hangingPunct="0"/>
              <a:t>7</a:t>
            </a:fld>
            <a:endParaRPr lang="en-US"/>
          </a:p>
        </p:txBody>
      </p:sp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752600"/>
            <a:ext cx="3871913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Left Brace 8"/>
          <p:cNvSpPr>
            <a:spLocks/>
          </p:cNvSpPr>
          <p:nvPr/>
        </p:nvSpPr>
        <p:spPr bwMode="auto">
          <a:xfrm>
            <a:off x="2438400" y="1855788"/>
            <a:ext cx="228600" cy="1219200"/>
          </a:xfrm>
          <a:prstGeom prst="leftBrace">
            <a:avLst>
              <a:gd name="adj1" fmla="val 832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SG"/>
          </a:p>
        </p:txBody>
      </p:sp>
      <p:sp>
        <p:nvSpPr>
          <p:cNvPr id="26630" name="TextBox 9"/>
          <p:cNvSpPr txBox="1">
            <a:spLocks noChangeArrowheads="1"/>
          </p:cNvSpPr>
          <p:nvPr/>
        </p:nvSpPr>
        <p:spPr bwMode="auto">
          <a:xfrm>
            <a:off x="152400" y="2209800"/>
            <a:ext cx="2246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A-MPDU at </a:t>
            </a:r>
            <a:r>
              <a:rPr lang="en-US" sz="2000" b="1">
                <a:solidFill>
                  <a:srgbClr val="FF0000"/>
                </a:solidFill>
              </a:rPr>
              <a:t>MCS7</a:t>
            </a:r>
          </a:p>
        </p:txBody>
      </p:sp>
      <p:sp>
        <p:nvSpPr>
          <p:cNvPr id="26633" name="TextBox 13"/>
          <p:cNvSpPr txBox="1">
            <a:spLocks noChangeArrowheads="1"/>
          </p:cNvSpPr>
          <p:nvPr/>
        </p:nvSpPr>
        <p:spPr bwMode="auto">
          <a:xfrm>
            <a:off x="2538413" y="3733800"/>
            <a:ext cx="509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/>
              <a:t>AP</a:t>
            </a:r>
          </a:p>
        </p:txBody>
      </p:sp>
      <p:sp>
        <p:nvSpPr>
          <p:cNvPr id="26634" name="TextBox 14"/>
          <p:cNvSpPr txBox="1">
            <a:spLocks noChangeArrowheads="1"/>
          </p:cNvSpPr>
          <p:nvPr/>
        </p:nvSpPr>
        <p:spPr bwMode="auto">
          <a:xfrm>
            <a:off x="6040438" y="3657600"/>
            <a:ext cx="665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/>
              <a:t>STN</a:t>
            </a:r>
          </a:p>
        </p:txBody>
      </p:sp>
      <p:pic>
        <p:nvPicPr>
          <p:cNvPr id="2663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306888"/>
            <a:ext cx="3871913" cy="178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8" name="TextBox 9"/>
          <p:cNvSpPr txBox="1">
            <a:spLocks noChangeArrowheads="1"/>
          </p:cNvSpPr>
          <p:nvPr/>
        </p:nvSpPr>
        <p:spPr bwMode="auto">
          <a:xfrm>
            <a:off x="6934200" y="2895600"/>
            <a:ext cx="1568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BA at </a:t>
            </a:r>
            <a:r>
              <a:rPr lang="en-US" sz="2000" b="1">
                <a:solidFill>
                  <a:srgbClr val="FF0000"/>
                </a:solidFill>
              </a:rPr>
              <a:t>MCS7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2819400" y="30480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TextBox 9"/>
          <p:cNvSpPr txBox="1">
            <a:spLocks noChangeArrowheads="1"/>
          </p:cNvSpPr>
          <p:nvPr/>
        </p:nvSpPr>
        <p:spPr bwMode="auto">
          <a:xfrm>
            <a:off x="3746500" y="3108325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6641" name="Left Brace 8"/>
          <p:cNvSpPr>
            <a:spLocks/>
          </p:cNvSpPr>
          <p:nvPr/>
        </p:nvSpPr>
        <p:spPr bwMode="auto">
          <a:xfrm>
            <a:off x="2514600" y="4495800"/>
            <a:ext cx="228600" cy="990600"/>
          </a:xfrm>
          <a:prstGeom prst="leftBrace">
            <a:avLst>
              <a:gd name="adj1" fmla="val 676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SG"/>
          </a:p>
        </p:txBody>
      </p:sp>
      <p:sp>
        <p:nvSpPr>
          <p:cNvPr id="26642" name="TextBox 9"/>
          <p:cNvSpPr txBox="1">
            <a:spLocks noChangeArrowheads="1"/>
          </p:cNvSpPr>
          <p:nvPr/>
        </p:nvSpPr>
        <p:spPr bwMode="auto">
          <a:xfrm>
            <a:off x="192088" y="4773613"/>
            <a:ext cx="22463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A-MPDU at </a:t>
            </a:r>
            <a:r>
              <a:rPr lang="en-US" sz="2000" b="1">
                <a:solidFill>
                  <a:srgbClr val="FF0000"/>
                </a:solidFill>
              </a:rPr>
              <a:t>MCS3</a:t>
            </a:r>
          </a:p>
          <a:p>
            <a:pPr eaLnBrk="0" hangingPunct="0"/>
            <a:r>
              <a:rPr lang="en-US" sz="2000" b="1">
                <a:solidFill>
                  <a:srgbClr val="FF0000"/>
                </a:solidFill>
              </a:rPr>
              <a:t>(inefficient DL)</a:t>
            </a:r>
          </a:p>
        </p:txBody>
      </p:sp>
      <p:sp>
        <p:nvSpPr>
          <p:cNvPr id="26644" name="TextBox 9"/>
          <p:cNvSpPr txBox="1">
            <a:spLocks noChangeArrowheads="1"/>
          </p:cNvSpPr>
          <p:nvPr/>
        </p:nvSpPr>
        <p:spPr bwMode="auto">
          <a:xfrm>
            <a:off x="7042150" y="5470525"/>
            <a:ext cx="1568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BA at </a:t>
            </a:r>
            <a:r>
              <a:rPr lang="en-US" sz="2000" b="1">
                <a:solidFill>
                  <a:srgbClr val="FF0000"/>
                </a:solidFill>
              </a:rPr>
              <a:t>MCS3</a:t>
            </a: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H="1">
            <a:off x="6400800" y="3124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 flipH="1">
            <a:off x="6477000" y="5715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AMPDU Transmissions and Block Ack</a:t>
            </a:r>
            <a:endParaRPr lang="en-SG" smtClean="0"/>
          </a:p>
        </p:txBody>
      </p:sp>
      <p:sp>
        <p:nvSpPr>
          <p:cNvPr id="27652" name="TextBox 13"/>
          <p:cNvSpPr txBox="1">
            <a:spLocks noChangeArrowheads="1"/>
          </p:cNvSpPr>
          <p:nvPr/>
        </p:nvSpPr>
        <p:spPr bwMode="auto">
          <a:xfrm>
            <a:off x="2767013" y="2438400"/>
            <a:ext cx="509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/>
              <a:t>AP</a:t>
            </a:r>
          </a:p>
        </p:txBody>
      </p:sp>
      <p:sp>
        <p:nvSpPr>
          <p:cNvPr id="27653" name="TextBox 14"/>
          <p:cNvSpPr txBox="1">
            <a:spLocks noChangeArrowheads="1"/>
          </p:cNvSpPr>
          <p:nvPr/>
        </p:nvSpPr>
        <p:spPr bwMode="auto">
          <a:xfrm>
            <a:off x="6269038" y="2362200"/>
            <a:ext cx="665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/>
              <a:t>STN</a:t>
            </a:r>
          </a:p>
        </p:txBody>
      </p:sp>
      <p:pic>
        <p:nvPicPr>
          <p:cNvPr id="2765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011488"/>
            <a:ext cx="3871913" cy="178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5" name="Left Brace 8"/>
          <p:cNvSpPr>
            <a:spLocks/>
          </p:cNvSpPr>
          <p:nvPr/>
        </p:nvSpPr>
        <p:spPr bwMode="auto">
          <a:xfrm>
            <a:off x="2743200" y="3200400"/>
            <a:ext cx="228600" cy="990600"/>
          </a:xfrm>
          <a:prstGeom prst="leftBrace">
            <a:avLst>
              <a:gd name="adj1" fmla="val 676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SG"/>
          </a:p>
        </p:txBody>
      </p:sp>
      <p:sp>
        <p:nvSpPr>
          <p:cNvPr id="27656" name="TextBox 9"/>
          <p:cNvSpPr txBox="1">
            <a:spLocks noChangeArrowheads="1"/>
          </p:cNvSpPr>
          <p:nvPr/>
        </p:nvSpPr>
        <p:spPr bwMode="auto">
          <a:xfrm>
            <a:off x="420688" y="3478213"/>
            <a:ext cx="22463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A-MPDU at </a:t>
            </a:r>
            <a:r>
              <a:rPr lang="en-US" sz="2000" b="1">
                <a:solidFill>
                  <a:srgbClr val="FF0000"/>
                </a:solidFill>
              </a:rPr>
              <a:t>MCS7</a:t>
            </a:r>
          </a:p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(efficient DL)</a:t>
            </a:r>
          </a:p>
        </p:txBody>
      </p:sp>
      <p:sp>
        <p:nvSpPr>
          <p:cNvPr id="27657" name="TextBox 9"/>
          <p:cNvSpPr txBox="1">
            <a:spLocks noChangeArrowheads="1"/>
          </p:cNvSpPr>
          <p:nvPr/>
        </p:nvSpPr>
        <p:spPr bwMode="auto">
          <a:xfrm>
            <a:off x="7270750" y="4175125"/>
            <a:ext cx="1568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BA at </a:t>
            </a:r>
            <a:r>
              <a:rPr lang="en-US" sz="2000" b="1">
                <a:solidFill>
                  <a:srgbClr val="FF0000"/>
                </a:solidFill>
              </a:rPr>
              <a:t>MCS3</a:t>
            </a:r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6705600" y="4419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4"/>
          <p:cNvSpPr txBox="1">
            <a:spLocks noGrp="1"/>
          </p:cNvSpPr>
          <p:nvPr/>
        </p:nvSpPr>
        <p:spPr bwMode="auto">
          <a:xfrm>
            <a:off x="4337050" y="6475413"/>
            <a:ext cx="40798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zh-CN" dirty="0">
                <a:latin typeface="Calibri" pitchFamily="34" charset="0"/>
                <a:ea typeface="宋体" pitchFamily="2" charset="-122"/>
              </a:rPr>
              <a:t>Slide </a:t>
            </a:r>
            <a:fld id="{C6FDFFC6-CF9A-4B03-A88D-9DAB0264394C}" type="slidenum">
              <a:rPr lang="en-US" altLang="zh-CN">
                <a:latin typeface="Calibri" pitchFamily="34" charset="0"/>
                <a:ea typeface="宋体" pitchFamily="2" charset="-122"/>
              </a:rPr>
              <a:pPr algn="ctr" eaLnBrk="0" hangingPunct="0"/>
              <a:t>8</a:t>
            </a:fld>
            <a:endParaRPr lang="en-US" altLang="zh-CN" dirty="0"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References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600200"/>
            <a:ext cx="8305800" cy="4267200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[1] 802.11-12/0400r0 I2R, ACK transmission</a:t>
            </a:r>
          </a:p>
          <a:p>
            <a:pPr eaLnBrk="1" hangingPunct="1"/>
            <a:r>
              <a:rPr lang="en-US" altLang="zh-CN" smtClean="0">
                <a:ea typeface="宋体" pitchFamily="2" charset="-122"/>
              </a:rPr>
              <a:t>[2] </a:t>
            </a:r>
            <a:r>
              <a:rPr lang="en-SG" altLang="zh-CN" smtClean="0">
                <a:ea typeface="宋体" pitchFamily="2" charset="-122"/>
              </a:rPr>
              <a:t>Novarum Inc. Report, 2010 “Guidelines for Successful Large Scale Outdoor Wi-Fi Networks”</a:t>
            </a:r>
          </a:p>
          <a:p>
            <a:pPr eaLnBrk="1" hangingPunct="1"/>
            <a:r>
              <a:rPr lang="en-US" altLang="zh-CN" smtClean="0">
                <a:ea typeface="宋体" pitchFamily="2" charset="-122"/>
              </a:rPr>
              <a:t>[3] 802.11-12/0645r1 Open-Loop Link Adaptation</a:t>
            </a:r>
          </a:p>
        </p:txBody>
      </p:sp>
      <p:sp>
        <p:nvSpPr>
          <p:cNvPr id="25605" name="Slide Number Placeholder 4"/>
          <p:cNvSpPr txBox="1">
            <a:spLocks noGrp="1"/>
          </p:cNvSpPr>
          <p:nvPr/>
        </p:nvSpPr>
        <p:spPr bwMode="auto">
          <a:xfrm>
            <a:off x="4337050" y="6475413"/>
            <a:ext cx="40798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zh-CN" dirty="0">
                <a:latin typeface="Calibri" pitchFamily="34" charset="0"/>
                <a:ea typeface="宋体" pitchFamily="2" charset="-122"/>
              </a:rPr>
              <a:t>Slide </a:t>
            </a:r>
            <a:fld id="{C6FDFFC6-CF9A-4B03-A88D-9DAB0264394C}" type="slidenum">
              <a:rPr lang="en-US" altLang="zh-CN">
                <a:latin typeface="Calibri" pitchFamily="34" charset="0"/>
                <a:ea typeface="宋体" pitchFamily="2" charset="-122"/>
              </a:rPr>
              <a:pPr algn="ctr" eaLnBrk="0" hangingPunct="0"/>
              <a:t>9</a:t>
            </a:fld>
            <a:endParaRPr lang="en-US" altLang="zh-CN" dirty="0"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13616</TotalTime>
  <Words>395</Words>
  <Application>Microsoft Office PowerPoint</Application>
  <PresentationFormat>On-screen Show (4:3)</PresentationFormat>
  <Paragraphs>78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802-11-PathProtection</vt:lpstr>
      <vt:lpstr>Microsoft Office Word 97 - 2003 Document</vt:lpstr>
      <vt:lpstr>Block ACK Transmission</vt:lpstr>
      <vt:lpstr>Slide 2</vt:lpstr>
      <vt:lpstr>Slide 3</vt:lpstr>
      <vt:lpstr>Introduction</vt:lpstr>
      <vt:lpstr>Problems for Normal ACK</vt:lpstr>
      <vt:lpstr>Problem for Block ACK</vt:lpstr>
      <vt:lpstr>Example: AMPDU Transmissions and Block Ack</vt:lpstr>
      <vt:lpstr>Example: AMPDU Transmissions and Block Ack</vt:lpstr>
      <vt:lpstr>References</vt:lpstr>
      <vt:lpstr>Straw Poll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ACK Transmission</dc:title>
  <dc:creator>Zander Lei</dc:creator>
  <cp:lastModifiedBy>leizd</cp:lastModifiedBy>
  <cp:revision>336</cp:revision>
  <cp:lastPrinted>1998-02-10T13:28:06Z</cp:lastPrinted>
  <dcterms:created xsi:type="dcterms:W3CDTF">2009-11-09T00:32:22Z</dcterms:created>
  <dcterms:modified xsi:type="dcterms:W3CDTF">2012-09-17T21:05:38Z</dcterms:modified>
</cp:coreProperties>
</file>