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257" r:id="rId3"/>
    <p:sldId id="258" r:id="rId4"/>
    <p:sldId id="299" r:id="rId5"/>
    <p:sldId id="300" r:id="rId6"/>
    <p:sldId id="297" r:id="rId7"/>
    <p:sldId id="301" r:id="rId8"/>
    <p:sldId id="302" r:id="rId9"/>
    <p:sldId id="270" r:id="rId1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00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4567" autoAdjust="0"/>
    <p:restoredTop sz="86486" autoAdjust="0"/>
  </p:normalViewPr>
  <p:slideViewPr>
    <p:cSldViewPr>
      <p:cViewPr varScale="1">
        <p:scale>
          <a:sx n="89" d="100"/>
          <a:sy n="89" d="100"/>
        </p:scale>
        <p:origin x="-75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2544" y="-84"/>
      </p:cViewPr>
      <p:guideLst>
        <p:guide orient="horz" pos="2923"/>
        <p:guide pos="218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Shoukang ZHENG et. al, I2R, Singapore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EB64FD07-75B2-40A0-A6CC-AD6BE13375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95750" y="95250"/>
            <a:ext cx="2185988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187825" y="8991600"/>
            <a:ext cx="2339975" cy="185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/>
            </a:lvl1pPr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>
              <a:defRPr/>
            </a:pPr>
            <a:r>
              <a:rPr lang="en-US"/>
              <a:t>Shoukang ZHENG et. al, I2R, Singapore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DED0B3A5-C9A7-483A-BF62-1E97A8C1E7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 lvl="4">
              <a:defRPr/>
            </a:pPr>
            <a:r>
              <a:rPr lang="en-US" smtClean="0"/>
              <a:t>Shoukang ZHENG et. al, I2R, Singapore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Page </a:t>
            </a:r>
            <a:fld id="{26E28327-91EA-46E4-8142-14DE7A5F5812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 lvl="4">
              <a:defRPr/>
            </a:pPr>
            <a:r>
              <a:rPr lang="en-US" smtClean="0"/>
              <a:t>Shoukang ZHENG et. al, I2R, Singapore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Page </a:t>
            </a:r>
            <a:fld id="{CE16605F-6E35-40F3-9C5B-3D68337634C3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D10AFAF-3A54-4B1B-BB6B-FF97EE08AD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AE3EFB3-AECD-4750-BF0B-B4E7D0B6CD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85421FF-C2CB-4735-9D85-7A7FBF673F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6DF793C-47D1-4F35-BA98-6CA2BF4061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C238FDB-2AA2-4C69-A393-2860353E39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5B3BC02-DB18-4016-A909-5693AD5A76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802.11-12/0661r0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683568" y="332656"/>
            <a:ext cx="96821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 anchor="b">
            <a:spAutoFit/>
          </a:bodyPr>
          <a:lstStyle/>
          <a:p>
            <a:pPr marL="0" lvl="4" algn="l" eaLnBrk="0" hangingPunct="0">
              <a:defRPr/>
            </a:pPr>
            <a:r>
              <a:rPr lang="en-US" sz="1800" b="1" dirty="0" smtClean="0">
                <a:cs typeface="+mn-cs"/>
              </a:rPr>
              <a:t>May 2012</a:t>
            </a:r>
            <a:endParaRPr lang="en-US" sz="1800" b="1" dirty="0">
              <a:cs typeface="+mn-cs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495152" y="6453336"/>
            <a:ext cx="203728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 anchor="b">
            <a:spAutoFit/>
          </a:bodyPr>
          <a:lstStyle/>
          <a:p>
            <a:pPr marL="0" lvl="4" algn="r" eaLnBrk="0" hangingPunct="0">
              <a:defRPr/>
            </a:pPr>
            <a:r>
              <a:rPr lang="en-US" sz="1200" b="0" baseline="0" dirty="0" smtClean="0">
                <a:cs typeface="+mn-cs"/>
              </a:rPr>
              <a:t>Wai-Leong Yeow, I2R Singapore</a:t>
            </a:r>
            <a:endParaRPr lang="en-US" sz="1200" b="0" baseline="0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1E7422F0-16CF-43ED-9F02-FD8E9111A4B7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z="2800" dirty="0" smtClean="0">
                <a:ea typeface="MS PGothic" pitchFamily="34" charset="-128"/>
              </a:rPr>
              <a:t>Enhanced Uplink Channel Access for 802.11ah</a:t>
            </a:r>
            <a:endParaRPr lang="en-US" sz="2800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9575"/>
            <a:ext cx="7772400" cy="381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2012-05-14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graphicFrame>
        <p:nvGraphicFramePr>
          <p:cNvPr id="1026" name="Object 54"/>
          <p:cNvGraphicFramePr>
            <a:graphicFrameLocks noChangeAspect="1"/>
          </p:cNvGraphicFramePr>
          <p:nvPr/>
        </p:nvGraphicFramePr>
        <p:xfrm>
          <a:off x="601663" y="2419350"/>
          <a:ext cx="7015162" cy="4270375"/>
        </p:xfrm>
        <a:graphic>
          <a:graphicData uri="http://schemas.openxmlformats.org/presentationml/2006/ole">
            <p:oleObj spid="_x0000_s1026" name="Document" r:id="rId4" imgW="8499300" imgH="5175485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Abstract</a:t>
            </a:r>
          </a:p>
        </p:txBody>
      </p:sp>
      <p:sp>
        <p:nvSpPr>
          <p:cNvPr id="3075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Simulation results in earlier contributions suggest PCF or DCF to be enhanced in 802.11ah for:</a:t>
            </a:r>
          </a:p>
          <a:p>
            <a:pPr lvl="1"/>
            <a:r>
              <a:rPr lang="en-US" dirty="0" smtClean="0"/>
              <a:t>Short, </a:t>
            </a:r>
            <a:r>
              <a:rPr lang="en-US" dirty="0" err="1" smtClean="0"/>
              <a:t>bursty</a:t>
            </a:r>
            <a:r>
              <a:rPr lang="en-US" dirty="0" smtClean="0"/>
              <a:t> traffic with large number of STAs (11-10/1511r0)</a:t>
            </a:r>
          </a:p>
          <a:p>
            <a:pPr lvl="1"/>
            <a:r>
              <a:rPr lang="en-US" dirty="0" smtClean="0"/>
              <a:t>FTP traffic with </a:t>
            </a:r>
            <a:r>
              <a:rPr lang="en-US" dirty="0" err="1" smtClean="0"/>
              <a:t>Wifi</a:t>
            </a:r>
            <a:r>
              <a:rPr lang="en-US" dirty="0" smtClean="0"/>
              <a:t>-offloading (11-11/1515r0)</a:t>
            </a:r>
          </a:p>
          <a:p>
            <a:r>
              <a:rPr lang="en-US" dirty="0" smtClean="0"/>
              <a:t>We present further simulation results on scenario #5 of 11-11/0905r5 and show fairness issues in uplinks and downlinks.</a:t>
            </a:r>
          </a:p>
          <a:p>
            <a:r>
              <a:rPr lang="en-US" dirty="0" smtClean="0"/>
              <a:t>We present a mechanism for coordinated access to the wireless medium.</a:t>
            </a:r>
          </a:p>
        </p:txBody>
      </p:sp>
      <p:sp>
        <p:nvSpPr>
          <p:cNvPr id="10242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2601"/>
            <a:ext cx="968214" cy="276999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/>
              <a:t>March 2012</a:t>
            </a:r>
            <a:endParaRPr lang="en-US" dirty="0"/>
          </a:p>
        </p:txBody>
      </p:sp>
      <p:sp>
        <p:nvSpPr>
          <p:cNvPr id="3077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3E0BEAB5-C9F8-4262-9834-967730E7F1CA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Use Case 3: Extended Range Wi-Fi</a:t>
            </a:r>
          </a:p>
        </p:txBody>
      </p:sp>
      <p:sp>
        <p:nvSpPr>
          <p:cNvPr id="8198" name="Rectangle 3"/>
          <p:cNvSpPr>
            <a:spLocks noGrp="1" noChangeArrowheads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en-US" dirty="0" smtClean="0"/>
              <a:t>Parameters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en-US" dirty="0" smtClean="0"/>
              <a:t>31 STAs + 1 AP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en-US" dirty="0" smtClean="0"/>
              <a:t>2MHz channel, 600kbps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en-US" dirty="0" smtClean="0"/>
              <a:t>UDP traffic, 512 B payload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en-US" dirty="0" smtClean="0"/>
              <a:t>Uplink ~ 16kbps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en-US" dirty="0" smtClean="0"/>
              <a:t>Downlink ~ 240 kbps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en-US" dirty="0" smtClean="0"/>
              <a:t>Observation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en-US" dirty="0" smtClean="0"/>
              <a:t>Low downlink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en-US" dirty="0" smtClean="0"/>
              <a:t>3 STAs have zero uplink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en-US" dirty="0" smtClean="0"/>
              <a:t>Unfair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en-US" dirty="0" smtClean="0"/>
              <a:t>~ 70</a:t>
            </a:r>
            <a:r>
              <a:rPr lang="en-US" dirty="0" smtClean="0"/>
              <a:t>% utilization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648200" y="5585991"/>
            <a:ext cx="3810000" cy="795337"/>
          </a:xfrm>
        </p:spPr>
        <p:txBody>
          <a:bodyPr>
            <a:normAutofit fontScale="77500" lnSpcReduction="20000"/>
          </a:bodyPr>
          <a:lstStyle/>
          <a:p>
            <a:pPr marL="461963" lvl="1">
              <a:defRPr/>
            </a:pPr>
            <a:r>
              <a:rPr lang="en-US" dirty="0" smtClean="0"/>
              <a:t>Uplink: 1.5 ~ 2.1kB/s per STA</a:t>
            </a:r>
          </a:p>
          <a:p>
            <a:pPr marL="461963" lvl="1">
              <a:defRPr/>
            </a:pPr>
            <a:r>
              <a:rPr lang="en-US" dirty="0" smtClean="0"/>
              <a:t>Downlink: 2.8 </a:t>
            </a:r>
            <a:r>
              <a:rPr lang="en-US" dirty="0" err="1" smtClean="0"/>
              <a:t>kB</a:t>
            </a:r>
            <a:r>
              <a:rPr lang="en-US" dirty="0" smtClean="0"/>
              <a:t>/s total</a:t>
            </a:r>
            <a:endParaRPr lang="en-US" dirty="0"/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2FE4EA93-A3EB-4573-BF18-04C861B2DE68}" type="slidenum">
              <a:rPr lang="en-US" smtClean="0"/>
              <a:pPr/>
              <a:t>3</a:t>
            </a:fld>
            <a:endParaRPr lang="en-US" smtClean="0"/>
          </a:p>
        </p:txBody>
      </p:sp>
      <p:pic>
        <p:nvPicPr>
          <p:cNvPr id="4105" name="Picture 9" descr="C:\Documents and Settings\wlyeow\My Documents\I2R\80211ah\deterministic poll\ah-offload-std\fair-n32-0.04-0.60-nona-up-thx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03877" y="1748752"/>
            <a:ext cx="5120651" cy="38404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Case 3: Extended Range Wi-Fi (cont’d)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988840"/>
            <a:ext cx="3382144" cy="4114800"/>
          </a:xfrm>
        </p:spPr>
        <p:txBody>
          <a:bodyPr/>
          <a:lstStyle/>
          <a:p>
            <a:r>
              <a:rPr lang="en-US" dirty="0" smtClean="0"/>
              <a:t>Uplink delay performance</a:t>
            </a:r>
          </a:p>
          <a:p>
            <a:pPr lvl="1"/>
            <a:r>
              <a:rPr lang="en-US" dirty="0" smtClean="0"/>
              <a:t>Sorted in increasing values</a:t>
            </a:r>
          </a:p>
          <a:p>
            <a:pPr lvl="1"/>
            <a:r>
              <a:rPr lang="en-US" dirty="0" smtClean="0"/>
              <a:t>Unfair</a:t>
            </a:r>
          </a:p>
          <a:p>
            <a:pPr lvl="1"/>
            <a:r>
              <a:rPr lang="en-US" dirty="0" smtClean="0"/>
              <a:t>Delay values are not ideal for VoIP</a:t>
            </a:r>
          </a:p>
          <a:p>
            <a:r>
              <a:rPr lang="en-US" dirty="0" smtClean="0"/>
              <a:t>Downlink delay performance</a:t>
            </a:r>
          </a:p>
          <a:p>
            <a:pPr lvl="1"/>
            <a:r>
              <a:rPr lang="en-US" dirty="0" smtClean="0"/>
              <a:t>10 ~ 40s</a:t>
            </a:r>
          </a:p>
          <a:p>
            <a:pPr lvl="1"/>
            <a:r>
              <a:rPr lang="en-US" dirty="0" smtClean="0"/>
              <a:t>Larger than STAs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A680C710-9345-42AF-BCA1-E150C5CC9572}" type="slidenum">
              <a:rPr lang="en-US" smtClean="0"/>
              <a:pPr/>
              <a:t>4</a:t>
            </a:fld>
            <a:endParaRPr lang="en-US" smtClean="0"/>
          </a:p>
        </p:txBody>
      </p:sp>
      <p:pic>
        <p:nvPicPr>
          <p:cNvPr id="5129" name="Picture 9" descr="C:\Documents and Settings\wlyeow\My Documents\I2R\80211ah\deterministic poll\ah-offload-std\fair-n32-0.04-0.60-nona-up-dly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59861" y="1772816"/>
            <a:ext cx="5120651" cy="3840488"/>
          </a:xfrm>
          <a:prstGeom prst="rect">
            <a:avLst/>
          </a:prstGeom>
          <a:noFill/>
        </p:spPr>
      </p:pic>
      <p:sp>
        <p:nvSpPr>
          <p:cNvPr id="10" name="Right Brace 9"/>
          <p:cNvSpPr/>
          <p:nvPr/>
        </p:nvSpPr>
        <p:spPr bwMode="auto">
          <a:xfrm rot="5400000">
            <a:off x="4746304" y="5342928"/>
            <a:ext cx="155448" cy="36004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 bwMode="auto">
          <a:xfrm flipH="1" flipV="1">
            <a:off x="4860032" y="5661248"/>
            <a:ext cx="504056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Box 12"/>
          <p:cNvSpPr txBox="1"/>
          <p:nvPr/>
        </p:nvSpPr>
        <p:spPr>
          <a:xfrm>
            <a:off x="5364088" y="5733256"/>
            <a:ext cx="23310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Zero throughput, no delay</a:t>
            </a:r>
            <a:endParaRPr lang="en-US" sz="1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</a:p>
          <a:p>
            <a:pPr lvl="1"/>
            <a:r>
              <a:rPr lang="en-US" dirty="0" smtClean="0"/>
              <a:t>High delay</a:t>
            </a:r>
          </a:p>
          <a:p>
            <a:pPr lvl="1"/>
            <a:r>
              <a:rPr lang="en-US" dirty="0" smtClean="0"/>
              <a:t>Low utilization</a:t>
            </a:r>
          </a:p>
          <a:p>
            <a:pPr lvl="1"/>
            <a:r>
              <a:rPr lang="en-US" dirty="0" smtClean="0"/>
              <a:t>Unfairness between STAs and AP</a:t>
            </a:r>
          </a:p>
          <a:p>
            <a:r>
              <a:rPr lang="en-US" dirty="0" smtClean="0"/>
              <a:t>AP can coordinate uplink access through</a:t>
            </a:r>
          </a:p>
          <a:p>
            <a:pPr lvl="1"/>
            <a:r>
              <a:rPr lang="en-US" dirty="0" smtClean="0"/>
              <a:t>Point Coordination Function (PCF)</a:t>
            </a:r>
          </a:p>
          <a:p>
            <a:pPr lvl="1"/>
            <a:r>
              <a:rPr lang="en-US" dirty="0" smtClean="0"/>
              <a:t>Power-Saving Multi-Pull (PSMP)</a:t>
            </a:r>
          </a:p>
          <a:p>
            <a:r>
              <a:rPr lang="en-US" dirty="0" smtClean="0"/>
              <a:t>But these functions are not desirable in OBSS cases</a:t>
            </a:r>
          </a:p>
          <a:p>
            <a:pPr lvl="1"/>
            <a:r>
              <a:rPr lang="en-US" dirty="0" smtClean="0"/>
              <a:t>Frames are separated by SIFS</a:t>
            </a:r>
          </a:p>
          <a:p>
            <a:pPr lvl="1"/>
            <a:r>
              <a:rPr lang="en-US" dirty="0" smtClean="0"/>
              <a:t>No CCA can be performed</a:t>
            </a:r>
          </a:p>
          <a:p>
            <a:pPr lvl="1"/>
            <a:r>
              <a:rPr lang="en-US" dirty="0" smtClean="0"/>
              <a:t>Cause interference to neighbor BSS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AE3EFB3-AECD-4750-BF0B-B4E7D0B6CD2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</a:t>
            </a:r>
          </a:p>
        </p:txBody>
      </p:sp>
      <p:sp>
        <p:nvSpPr>
          <p:cNvPr id="6147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 to facilitate grouping and coordinating uplink access</a:t>
            </a:r>
          </a:p>
          <a:p>
            <a:r>
              <a:rPr lang="en-US" dirty="0" smtClean="0"/>
              <a:t>Smaller group sizes</a:t>
            </a:r>
          </a:p>
          <a:p>
            <a:pPr lvl="1"/>
            <a:r>
              <a:rPr lang="en-US" dirty="0" smtClean="0"/>
              <a:t>Manage fairness within a group</a:t>
            </a:r>
          </a:p>
          <a:p>
            <a:pPr lvl="1"/>
            <a:r>
              <a:rPr lang="en-US" dirty="0" smtClean="0"/>
              <a:t>Including downlink</a:t>
            </a:r>
          </a:p>
          <a:p>
            <a:r>
              <a:rPr lang="en-US" dirty="0" smtClean="0"/>
              <a:t>Suggest to use </a:t>
            </a:r>
            <a:r>
              <a:rPr lang="en-US" dirty="0" err="1" smtClean="0"/>
              <a:t>backoff</a:t>
            </a:r>
            <a:r>
              <a:rPr lang="en-US" dirty="0" smtClean="0"/>
              <a:t> duration to coordinate traffic</a:t>
            </a:r>
          </a:p>
          <a:p>
            <a:pPr lvl="1"/>
            <a:r>
              <a:rPr lang="en-US" dirty="0" smtClean="0"/>
              <a:t>Basic DCF mechanism is still the same: CCA is performed</a:t>
            </a:r>
          </a:p>
          <a:p>
            <a:pPr lvl="1"/>
            <a:r>
              <a:rPr lang="en-US" dirty="0" smtClean="0"/>
              <a:t>Address OBSS issues</a:t>
            </a:r>
          </a:p>
          <a:p>
            <a:pPr lvl="1"/>
            <a:r>
              <a:rPr lang="en-US" dirty="0" smtClean="0"/>
              <a:t>Improve delay performance</a:t>
            </a:r>
          </a:p>
          <a:p>
            <a:endParaRPr lang="en-US" dirty="0" smtClean="0"/>
          </a:p>
        </p:txBody>
      </p:sp>
      <p:sp>
        <p:nvSpPr>
          <p:cNvPr id="6149" name="Slide Number Placeholder 6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F907D0FE-9A7C-4B57-8A37-138464AB5A10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AE3EFB3-AECD-4750-BF0B-B4E7D0B6CD29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755576" y="2708920"/>
            <a:ext cx="756084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TextBox 7"/>
          <p:cNvSpPr txBox="1"/>
          <p:nvPr/>
        </p:nvSpPr>
        <p:spPr>
          <a:xfrm>
            <a:off x="35496" y="2276872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1043608" y="1916832"/>
            <a:ext cx="936104" cy="79208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 1 -&gt; 2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STA 2 -&gt; 4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 3 -&gt; 5</a:t>
            </a:r>
          </a:p>
        </p:txBody>
      </p:sp>
      <p:cxnSp>
        <p:nvCxnSpPr>
          <p:cNvPr id="11" name="Straight Connector 10"/>
          <p:cNvCxnSpPr/>
          <p:nvPr/>
        </p:nvCxnSpPr>
        <p:spPr bwMode="auto">
          <a:xfrm>
            <a:off x="755576" y="3429000"/>
            <a:ext cx="756084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TextBox 11"/>
          <p:cNvSpPr txBox="1"/>
          <p:nvPr/>
        </p:nvSpPr>
        <p:spPr>
          <a:xfrm>
            <a:off x="35496" y="3079993"/>
            <a:ext cx="5694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 1</a:t>
            </a:r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 bwMode="auto">
          <a:xfrm>
            <a:off x="755576" y="4149080"/>
            <a:ext cx="756084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TextBox 13"/>
          <p:cNvSpPr txBox="1"/>
          <p:nvPr/>
        </p:nvSpPr>
        <p:spPr>
          <a:xfrm>
            <a:off x="35496" y="3800073"/>
            <a:ext cx="5694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 2</a:t>
            </a:r>
            <a:endParaRPr lang="en-US" dirty="0"/>
          </a:p>
        </p:txBody>
      </p:sp>
      <p:sp>
        <p:nvSpPr>
          <p:cNvPr id="15" name="Left Brace 14"/>
          <p:cNvSpPr/>
          <p:nvPr/>
        </p:nvSpPr>
        <p:spPr bwMode="auto">
          <a:xfrm rot="5400000">
            <a:off x="2159732" y="2384884"/>
            <a:ext cx="144016" cy="504056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979712" y="2287905"/>
            <a:ext cx="5164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DIFS</a:t>
            </a:r>
            <a:endParaRPr lang="en-US" dirty="0"/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2483768" y="2204864"/>
            <a:ext cx="0" cy="208823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lg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Straight Connector 18"/>
          <p:cNvCxnSpPr/>
          <p:nvPr/>
        </p:nvCxnSpPr>
        <p:spPr bwMode="auto">
          <a:xfrm>
            <a:off x="2771800" y="2204864"/>
            <a:ext cx="0" cy="208823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lg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Straight Connector 19"/>
          <p:cNvCxnSpPr/>
          <p:nvPr/>
        </p:nvCxnSpPr>
        <p:spPr bwMode="auto">
          <a:xfrm>
            <a:off x="3059832" y="2204864"/>
            <a:ext cx="0" cy="208823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lg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Rectangle 20"/>
          <p:cNvSpPr/>
          <p:nvPr/>
        </p:nvSpPr>
        <p:spPr bwMode="auto">
          <a:xfrm>
            <a:off x="2051720" y="3140968"/>
            <a:ext cx="1008112" cy="288032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CCA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3059832" y="3140968"/>
            <a:ext cx="1152128" cy="28803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Uplink MPDU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Left Brace 24"/>
          <p:cNvSpPr/>
          <p:nvPr/>
        </p:nvSpPr>
        <p:spPr bwMode="auto">
          <a:xfrm rot="5400000">
            <a:off x="4391980" y="2384884"/>
            <a:ext cx="144016" cy="504056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211960" y="2287905"/>
            <a:ext cx="5164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DIFS</a:t>
            </a:r>
            <a:endParaRPr lang="en-US" dirty="0"/>
          </a:p>
        </p:txBody>
      </p:sp>
      <p:cxnSp>
        <p:nvCxnSpPr>
          <p:cNvPr id="27" name="Straight Connector 26"/>
          <p:cNvCxnSpPr/>
          <p:nvPr/>
        </p:nvCxnSpPr>
        <p:spPr bwMode="auto">
          <a:xfrm>
            <a:off x="4716016" y="2204864"/>
            <a:ext cx="0" cy="208823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lg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Straight Connector 27"/>
          <p:cNvCxnSpPr/>
          <p:nvPr/>
        </p:nvCxnSpPr>
        <p:spPr bwMode="auto">
          <a:xfrm>
            <a:off x="5004048" y="2204864"/>
            <a:ext cx="0" cy="208823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lg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" name="Rectangle 28"/>
          <p:cNvSpPr/>
          <p:nvPr/>
        </p:nvSpPr>
        <p:spPr bwMode="auto">
          <a:xfrm>
            <a:off x="2051720" y="3861048"/>
            <a:ext cx="1080120" cy="288032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CCA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4283968" y="3861048"/>
            <a:ext cx="720080" cy="288032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CCA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5004048" y="3861048"/>
            <a:ext cx="1224136" cy="28803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Uplink MPDU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3" name="Left Brace 32"/>
          <p:cNvSpPr/>
          <p:nvPr/>
        </p:nvSpPr>
        <p:spPr bwMode="auto">
          <a:xfrm rot="5400000">
            <a:off x="2555776" y="1916832"/>
            <a:ext cx="144016" cy="288032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059832" y="1700808"/>
            <a:ext cx="8236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aSlotTime</a:t>
            </a:r>
            <a:endParaRPr lang="en-US" dirty="0"/>
          </a:p>
        </p:txBody>
      </p:sp>
      <p:cxnSp>
        <p:nvCxnSpPr>
          <p:cNvPr id="36" name="Straight Arrow Connector 35"/>
          <p:cNvCxnSpPr>
            <a:endCxn id="33" idx="1"/>
          </p:cNvCxnSpPr>
          <p:nvPr/>
        </p:nvCxnSpPr>
        <p:spPr bwMode="auto">
          <a:xfrm flipH="1">
            <a:off x="2627784" y="1844824"/>
            <a:ext cx="360040" cy="1440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Straight Connector 36"/>
          <p:cNvCxnSpPr/>
          <p:nvPr/>
        </p:nvCxnSpPr>
        <p:spPr bwMode="auto">
          <a:xfrm>
            <a:off x="755576" y="4869160"/>
            <a:ext cx="756084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" name="TextBox 37"/>
          <p:cNvSpPr txBox="1"/>
          <p:nvPr/>
        </p:nvSpPr>
        <p:spPr>
          <a:xfrm>
            <a:off x="35496" y="4520153"/>
            <a:ext cx="5694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 3</a:t>
            </a:r>
            <a:endParaRPr lang="en-US" dirty="0"/>
          </a:p>
        </p:txBody>
      </p:sp>
      <p:cxnSp>
        <p:nvCxnSpPr>
          <p:cNvPr id="39" name="Straight Connector 38"/>
          <p:cNvCxnSpPr/>
          <p:nvPr/>
        </p:nvCxnSpPr>
        <p:spPr bwMode="auto">
          <a:xfrm>
            <a:off x="6732240" y="2924944"/>
            <a:ext cx="0" cy="208823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lg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" name="Left Brace 39"/>
          <p:cNvSpPr/>
          <p:nvPr/>
        </p:nvSpPr>
        <p:spPr bwMode="auto">
          <a:xfrm rot="5400000">
            <a:off x="6395772" y="4185084"/>
            <a:ext cx="144016" cy="504056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215752" y="4088105"/>
            <a:ext cx="5164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DIFS</a:t>
            </a:r>
            <a:endParaRPr lang="en-US" dirty="0"/>
          </a:p>
        </p:txBody>
      </p:sp>
      <p:sp>
        <p:nvSpPr>
          <p:cNvPr id="42" name="Rectangle 41"/>
          <p:cNvSpPr/>
          <p:nvPr/>
        </p:nvSpPr>
        <p:spPr bwMode="auto">
          <a:xfrm>
            <a:off x="6228184" y="4581128"/>
            <a:ext cx="504056" cy="288032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720" tIns="45720" rIns="4572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CCA</a:t>
            </a:r>
          </a:p>
        </p:txBody>
      </p:sp>
      <p:cxnSp>
        <p:nvCxnSpPr>
          <p:cNvPr id="45" name="Straight Connector 44"/>
          <p:cNvCxnSpPr/>
          <p:nvPr/>
        </p:nvCxnSpPr>
        <p:spPr bwMode="auto">
          <a:xfrm>
            <a:off x="755576" y="5589240"/>
            <a:ext cx="756084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TextBox 45"/>
          <p:cNvSpPr txBox="1"/>
          <p:nvPr/>
        </p:nvSpPr>
        <p:spPr>
          <a:xfrm>
            <a:off x="35496" y="5157192"/>
            <a:ext cx="5677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OBSS</a:t>
            </a:r>
          </a:p>
          <a:p>
            <a:r>
              <a:rPr lang="en-US" dirty="0" smtClean="0"/>
              <a:t>STA x</a:t>
            </a:r>
            <a:endParaRPr lang="en-US" dirty="0"/>
          </a:p>
        </p:txBody>
      </p:sp>
      <p:sp>
        <p:nvSpPr>
          <p:cNvPr id="47" name="Rectangle 46"/>
          <p:cNvSpPr/>
          <p:nvPr/>
        </p:nvSpPr>
        <p:spPr bwMode="auto">
          <a:xfrm>
            <a:off x="5868144" y="5301208"/>
            <a:ext cx="648072" cy="288032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CTS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6948264" y="5301208"/>
            <a:ext cx="1296144" cy="288032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Receive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7151347" y="4581128"/>
            <a:ext cx="8050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 uplink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Case 3: Extended Range </a:t>
            </a:r>
            <a:r>
              <a:rPr lang="en-US" dirty="0" err="1" smtClean="0"/>
              <a:t>Wifi</a:t>
            </a:r>
            <a:r>
              <a:rPr lang="en-US" dirty="0" smtClean="0"/>
              <a:t> Problems</a:t>
            </a:r>
          </a:p>
          <a:p>
            <a:pPr lvl="1"/>
            <a:r>
              <a:rPr lang="en-US" dirty="0" smtClean="0"/>
              <a:t>High contention for small number of STAs</a:t>
            </a:r>
          </a:p>
          <a:p>
            <a:pPr lvl="1"/>
            <a:r>
              <a:rPr lang="en-US" dirty="0" smtClean="0"/>
              <a:t>High delay, unsuitable for target applications</a:t>
            </a:r>
          </a:p>
          <a:p>
            <a:pPr lvl="1"/>
            <a:r>
              <a:rPr lang="en-US" dirty="0" smtClean="0"/>
              <a:t>Unfairness between STAs and AP</a:t>
            </a:r>
          </a:p>
          <a:p>
            <a:pPr lvl="1"/>
            <a:r>
              <a:rPr lang="en-US" dirty="0" smtClean="0"/>
              <a:t>Low channel utilization</a:t>
            </a:r>
          </a:p>
          <a:p>
            <a:r>
              <a:rPr lang="en-US" dirty="0" smtClean="0"/>
              <a:t>There is a need for AP to facilitate grouping and coordinating uplink access</a:t>
            </a:r>
          </a:p>
          <a:p>
            <a:pPr lvl="1"/>
            <a:r>
              <a:rPr lang="en-US" dirty="0" smtClean="0"/>
              <a:t>Smaller group sizes</a:t>
            </a:r>
          </a:p>
          <a:p>
            <a:pPr lvl="1"/>
            <a:r>
              <a:rPr lang="en-US" dirty="0" smtClean="0"/>
              <a:t>Suggest use of </a:t>
            </a:r>
            <a:r>
              <a:rPr lang="en-US" dirty="0" err="1" smtClean="0"/>
              <a:t>backoff</a:t>
            </a:r>
            <a:r>
              <a:rPr lang="en-US" dirty="0" smtClean="0"/>
              <a:t> duration to coordinate uplink traffic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AE3EFB3-AECD-4750-BF0B-B4E7D0B6CD29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727EA29B-480E-4144-BE11-4DB923C235EF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References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FontTx/>
              <a:buNone/>
            </a:pPr>
            <a:r>
              <a:rPr lang="en-US" smtClean="0"/>
              <a:t>[1] 11-11/0905r5, TGah </a:t>
            </a:r>
            <a:r>
              <a:rPr lang="en-GB" smtClean="0"/>
              <a:t>Functional Requirements and Evaluation Methodology Rev 5</a:t>
            </a:r>
            <a:r>
              <a:rPr lang="en-US" smtClean="0">
                <a:ea typeface="MS PGothic" pitchFamily="34" charset="-128"/>
              </a:rPr>
              <a:t>.</a:t>
            </a:r>
          </a:p>
          <a:p>
            <a:pPr marL="457200" indent="-457200">
              <a:buFontTx/>
              <a:buNone/>
            </a:pPr>
            <a:r>
              <a:rPr lang="en-US" smtClean="0">
                <a:ea typeface="MS PGothic" pitchFamily="34" charset="-128"/>
              </a:rPr>
              <a:t>[2] 11-10/1511r0, Fairness of DCF.</a:t>
            </a:r>
          </a:p>
          <a:p>
            <a:pPr marL="457200" indent="-457200">
              <a:buFontTx/>
              <a:buNone/>
            </a:pPr>
            <a:r>
              <a:rPr lang="en-US" smtClean="0">
                <a:ea typeface="MS PGothic" pitchFamily="34" charset="-128"/>
              </a:rPr>
              <a:t>[3] 11-11/1515r0, </a:t>
            </a:r>
            <a:r>
              <a:rPr lang="en-US" smtClean="0"/>
              <a:t>802.11ah Wi-Fi Offloading Considerations.</a:t>
            </a:r>
            <a:endParaRPr lang="en-US" smtClean="0">
              <a:ea typeface="MS PGothic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8732</TotalTime>
  <Words>452</Words>
  <Application>Microsoft Office PowerPoint</Application>
  <PresentationFormat>On-screen Show (4:3)</PresentationFormat>
  <Paragraphs>107</Paragraphs>
  <Slides>9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802-11-Submission</vt:lpstr>
      <vt:lpstr>Document</vt:lpstr>
      <vt:lpstr>Enhanced Uplink Channel Access for 802.11ah</vt:lpstr>
      <vt:lpstr>Abstract</vt:lpstr>
      <vt:lpstr>Use Case 3: Extended Range Wi-Fi</vt:lpstr>
      <vt:lpstr>Use Case 3: Extended Range Wi-Fi (cont’d)</vt:lpstr>
      <vt:lpstr>Issues</vt:lpstr>
      <vt:lpstr>Proposal</vt:lpstr>
      <vt:lpstr>Example</vt:lpstr>
      <vt:lpstr>Conclusion</vt:lpstr>
      <vt:lpstr>References</vt:lpstr>
    </vt:vector>
  </TitlesOfParts>
  <Company>i2r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Supporting Low Power Operation</dc:title>
  <dc:creator/>
  <cp:lastModifiedBy>WL Yeow</cp:lastModifiedBy>
  <cp:revision>339</cp:revision>
  <cp:lastPrinted>1998-02-10T13:28:06Z</cp:lastPrinted>
  <dcterms:created xsi:type="dcterms:W3CDTF">2012-01-09T09:44:15Z</dcterms:created>
  <dcterms:modified xsi:type="dcterms:W3CDTF">2012-05-15T17:45:34Z</dcterms:modified>
</cp:coreProperties>
</file>