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0" r:id="rId3"/>
    <p:sldId id="265" r:id="rId4"/>
    <p:sldId id="268" r:id="rId5"/>
    <p:sldId id="288" r:id="rId6"/>
    <p:sldId id="269" r:id="rId7"/>
    <p:sldId id="296" r:id="rId8"/>
    <p:sldId id="295" r:id="rId9"/>
    <p:sldId id="271" r:id="rId10"/>
    <p:sldId id="293" r:id="rId11"/>
    <p:sldId id="291" r:id="rId12"/>
    <p:sldId id="292" r:id="rId13"/>
  </p:sldIdLst>
  <p:sldSz cx="9144000" cy="6858000" type="screen4x3"/>
  <p:notesSz cx="6797675" cy="99282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CC66"/>
    <a:srgbClr val="FFFFCC"/>
    <a:srgbClr val="3399FF"/>
    <a:srgbClr val="CCFFFF"/>
    <a:srgbClr val="66FFFF"/>
    <a:srgbClr val="FF0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5904" autoAdjust="0"/>
  </p:normalViewPr>
  <p:slideViewPr>
    <p:cSldViewPr showGuides="1">
      <p:cViewPr varScale="1">
        <p:scale>
          <a:sx n="70" d="100"/>
          <a:sy n="70" d="100"/>
        </p:scale>
        <p:origin x="-906" y="-96"/>
      </p:cViewPr>
      <p:guideLst>
        <p:guide orient="horz" pos="391"/>
        <p:guide pos="158"/>
      </p:guideLst>
    </p:cSldViewPr>
  </p:slideViewPr>
  <p:outlineViewPr>
    <p:cViewPr varScale="1">
      <p:scale>
        <a:sx n="170" d="200"/>
        <a:sy n="170" d="200"/>
      </p:scale>
      <p:origin x="9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fld id="{EE9D6CF1-721C-4828-99EA-5BE1788A09EB}" type="datetimeFigureOut">
              <a:rPr lang="en-US" altLang="ja-JP"/>
              <a:pPr>
                <a:defRPr/>
              </a:pPr>
              <a:t>5/15/2012</a:t>
            </a:fld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ＭＳ ゴシック" pitchFamily="49" charset="-128"/>
              </a:defRPr>
            </a:lvl1pPr>
          </a:lstStyle>
          <a:p>
            <a:pPr>
              <a:defRPr/>
            </a:pPr>
            <a:fld id="{1EF60752-8C95-4C2D-9BEE-B05801D8D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97618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1"/>
          <p:cNvSpPr>
            <a:spLocks noChangeArrowheads="1"/>
          </p:cNvSpPr>
          <p:nvPr/>
        </p:nvSpPr>
        <p:spPr bwMode="auto">
          <a:xfrm>
            <a:off x="0" y="0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6" tIns="45718" rIns="91436" bIns="45718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263" y="103188"/>
            <a:ext cx="627062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581" algn="l"/>
                <a:tab pos="1829162" algn="l"/>
                <a:tab pos="2743743" algn="l"/>
                <a:tab pos="3656748" algn="l"/>
                <a:tab pos="4571329" algn="l"/>
                <a:tab pos="5485909" algn="l"/>
                <a:tab pos="6400490" algn="l"/>
                <a:tab pos="7315071" algn="l"/>
                <a:tab pos="8229652" algn="l"/>
                <a:tab pos="9144233" algn="l"/>
                <a:tab pos="10057237" algn="l"/>
              </a:tabLst>
              <a:defRPr kumimoji="0" sz="1400" b="1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50" y="103188"/>
            <a:ext cx="809625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581" algn="l"/>
                <a:tab pos="1829162" algn="l"/>
                <a:tab pos="2743743" algn="l"/>
                <a:tab pos="3656748" algn="l"/>
                <a:tab pos="4571329" algn="l"/>
                <a:tab pos="5485909" algn="l"/>
                <a:tab pos="6400490" algn="l"/>
                <a:tab pos="7315071" algn="l"/>
                <a:tab pos="8229652" algn="l"/>
                <a:tab pos="9144233" algn="l"/>
                <a:tab pos="10057237" algn="l"/>
              </a:tabLst>
              <a:defRPr kumimoji="0" sz="1400" b="1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39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16463"/>
            <a:ext cx="4983162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3596" tIns="46078" rIns="93596" bIns="4607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3038" y="9612313"/>
            <a:ext cx="903287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90" algn="l"/>
                <a:tab pos="1371871" algn="l"/>
                <a:tab pos="2286452" algn="l"/>
                <a:tab pos="3201033" algn="l"/>
                <a:tab pos="4114038" algn="l"/>
                <a:tab pos="5028619" algn="l"/>
                <a:tab pos="5943200" algn="l"/>
                <a:tab pos="6857781" algn="l"/>
                <a:tab pos="7772362" algn="l"/>
                <a:tab pos="8686943" algn="l"/>
                <a:tab pos="9601524" algn="l"/>
                <a:tab pos="10514527" algn="l"/>
              </a:tabLst>
              <a:defRPr kumimoji="0" sz="120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25" y="9612313"/>
            <a:ext cx="501650" cy="388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407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581" algn="l"/>
                <a:tab pos="1829162" algn="l"/>
                <a:tab pos="2743743" algn="l"/>
                <a:tab pos="3656748" algn="l"/>
                <a:tab pos="4571329" algn="l"/>
                <a:tab pos="5485909" algn="l"/>
                <a:tab pos="6400490" algn="l"/>
                <a:tab pos="7315071" algn="l"/>
                <a:tab pos="8229652" algn="l"/>
                <a:tab pos="9144233" algn="l"/>
                <a:tab pos="10057237" algn="l"/>
              </a:tabLst>
              <a:defRPr kumimoji="0" sz="120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D36D7A5-7FCB-4E6A-95BA-706B28A416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708025" y="96123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</a:pPr>
            <a:r>
              <a:rPr kumimoji="0" lang="en-US" altLang="ja-JP" sz="1200">
                <a:solidFill>
                  <a:srgbClr val="000000"/>
                </a:solidFill>
                <a:ea typeface="ＭＳ ゴシック" pitchFamily="49" charset="-128"/>
              </a:rPr>
              <a:t>Submission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827" tIns="45414" rIns="90827" bIns="45414"/>
          <a:lstStyle/>
          <a:p>
            <a:endParaRPr lang="ja-JP" altLang="en-US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>
            <a:off x="635000" y="317500"/>
            <a:ext cx="5527675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827" tIns="45414" rIns="90827" bIns="45414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15330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Page </a:t>
            </a:r>
            <a:fld id="{689FDC96-DAF4-443C-8940-466E8E6024F6}" type="slidenum"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 defTabSz="449263"/>
              <a:t>1</a:t>
            </a:fld>
            <a:endParaRPr kumimoji="0" lang="en-US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31888" y="750888"/>
            <a:ext cx="4533900" cy="3711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16463"/>
            <a:ext cx="4984750" cy="4568825"/>
          </a:xfrm>
          <a:noFill/>
        </p:spPr>
        <p:txBody>
          <a:bodyPr wrap="none" anchor="ctr"/>
          <a:lstStyle/>
          <a:p>
            <a:endParaRPr lang="en-US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idx="10"/>
          </p:nvPr>
        </p:nvSpPr>
        <p:spPr>
          <a:xfrm>
            <a:off x="4273550" y="6475413"/>
            <a:ext cx="585788" cy="193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127B9502-CDBF-4D0F-82E8-83FAC15B499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33730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800" b="1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4663" y="6475413"/>
            <a:ext cx="5746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 pitchFamily="50" charset="-128"/>
                <a:cs typeface="Arial Unicode MS" pitchFamily="50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50812F0A-5685-4604-B74B-6C28E801E02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GB" altLang="ja-JP" sz="1200">
                <a:solidFill>
                  <a:srgbClr val="000000"/>
                </a:solidFill>
                <a:ea typeface="ＭＳ ゴシック" pitchFamily="49" charset="-128"/>
              </a:rPr>
              <a:t>Submission</a:t>
            </a:r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US" altLang="ja-JP" sz="1800" b="1" dirty="0" smtClean="0">
                <a:solidFill>
                  <a:schemeClr val="tx1"/>
                </a:solidFill>
                <a:effectLst/>
              </a:rPr>
              <a:t>11-12-0657-00-00ah</a:t>
            </a:r>
            <a:endParaRPr kumimoji="0"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+mj-lt"/>
          <a:ea typeface="ＭＳ ゴシック" pitchFamily="49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3200" b="1">
          <a:solidFill>
            <a:srgbClr val="000000"/>
          </a:solidFill>
          <a:latin typeface="Times New Roman" pitchFamily="16" charset="0"/>
          <a:ea typeface="ＭＳ ゴシック" pitchFamily="49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400" b="1">
          <a:solidFill>
            <a:srgbClr val="000000"/>
          </a:solidFill>
          <a:latin typeface="+mn-lt"/>
          <a:ea typeface="ＭＳ ゴシック" pitchFamily="49" charset="-128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2000">
          <a:solidFill>
            <a:srgbClr val="000000"/>
          </a:solidFill>
          <a:latin typeface="+mn-lt"/>
          <a:ea typeface="ＭＳ ゴシック" pitchFamily="49" charset="-128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>
          <a:solidFill>
            <a:srgbClr val="000000"/>
          </a:solidFill>
          <a:latin typeface="+mn-lt"/>
          <a:ea typeface="ＭＳ ゴシック" pitchFamily="49" charset="-128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1600">
          <a:solidFill>
            <a:srgbClr val="000000"/>
          </a:solidFill>
          <a:latin typeface="+mn-lt"/>
          <a:ea typeface="ＭＳ ゴシック" pitchFamily="49" charset="-128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kumimoji="1" sz="1600">
          <a:solidFill>
            <a:srgbClr val="000000"/>
          </a:solidFill>
          <a:latin typeface="+mn-lt"/>
          <a:ea typeface="ＭＳ ゴシック" pitchFamily="49" charset="-128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2003___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303462" cy="273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kumimoji="0" lang="en-US" altLang="ja-JP" sz="1800" dirty="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May 2012</a:t>
            </a:r>
            <a:endParaRPr kumimoji="0" lang="en-GB" altLang="ja-JP" sz="1800" dirty="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88113"/>
            <a:ext cx="3041650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Panasonic</a:t>
            </a:r>
            <a:endParaRPr kumimoji="0" lang="en-GB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Slide </a:t>
            </a:r>
            <a:fld id="{7D5B7DA0-CB92-43B6-927E-6FE53E9C4F9E}" type="slidenum"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/>
              <a:t>1</a:t>
            </a:fld>
            <a:endParaRPr kumimoji="0" lang="en-GB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0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38125" y="620713"/>
            <a:ext cx="8642350" cy="900112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Target PER at</a:t>
            </a:r>
            <a:r>
              <a:rPr lang="en-GB" altLang="ja-JP" dirty="0" smtClean="0"/>
              <a:t> receiver sensitivity power level</a:t>
            </a:r>
            <a:br>
              <a:rPr lang="en-GB" altLang="ja-JP" dirty="0" smtClean="0"/>
            </a:br>
            <a:r>
              <a:rPr lang="en-GB" altLang="ja-JP" dirty="0" smtClean="0"/>
              <a:t>for use case 1g</a:t>
            </a: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59226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2012-05-XX</a:t>
            </a: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611188" y="16287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>
                <a:solidFill>
                  <a:srgbClr val="000000"/>
                </a:solidFill>
                <a:ea typeface="ＭＳ ゴシック" pitchFamily="49" charset="-128"/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003276"/>
              </p:ext>
            </p:extLst>
          </p:nvPr>
        </p:nvGraphicFramePr>
        <p:xfrm>
          <a:off x="590872" y="1993900"/>
          <a:ext cx="82296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4" imgW="8220869" imgH="4876482" progId="Word.Document.8">
                  <p:embed/>
                </p:oleObj>
              </mc:Choice>
              <mc:Fallback>
                <p:oleObj name="Document" r:id="rId4" imgW="8220869" imgH="4876482" progId="Word.Document.8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72" y="1993900"/>
                        <a:ext cx="82296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127B9502-CDBF-4D0F-82E8-83FAC15B499F}" type="slidenum">
              <a:rPr lang="en-GB" altLang="ja-JP" smtClean="0"/>
              <a:pPr>
                <a:defRPr/>
              </a:pPr>
              <a:t>10</a:t>
            </a:fld>
            <a:endParaRPr lang="en-GB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Panasonic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GB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71900" y="2816932"/>
            <a:ext cx="18245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>
                <a:solidFill>
                  <a:schemeClr val="tx1"/>
                </a:solidFill>
              </a:rPr>
              <a:t>Annex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8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127B9502-CDBF-4D0F-82E8-83FAC15B499F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Panasonic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GB" altLang="ja-JP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685800" y="620713"/>
            <a:ext cx="77724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Definition of SUN PHY (15.4g)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448780"/>
            <a:ext cx="4042116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0788"/>
            <a:ext cx="4296333" cy="405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直線コネクタ 6"/>
          <p:cNvCxnSpPr/>
          <p:nvPr/>
        </p:nvCxnSpPr>
        <p:spPr bwMode="auto">
          <a:xfrm flipV="1">
            <a:off x="4139952" y="1844824"/>
            <a:ext cx="468052" cy="57606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4139952" y="2708920"/>
            <a:ext cx="468052" cy="27723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250825" y="5589240"/>
            <a:ext cx="8641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Sub-carrier modulation techniques defined by 15.4g is very close to MCSs defined by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TGah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23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127B9502-CDBF-4D0F-82E8-83FAC15B499F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Panasonic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2"/>
          </p:nvPr>
        </p:nvSpPr>
        <p:spPr>
          <a:xfrm>
            <a:off x="647564" y="347663"/>
            <a:ext cx="1874837" cy="27305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GB" altLang="ja-JP" dirty="0"/>
          </a:p>
        </p:txBody>
      </p:sp>
      <p:sp>
        <p:nvSpPr>
          <p:cNvPr id="5" name="正方形/長方形 4"/>
          <p:cNvSpPr/>
          <p:nvPr/>
        </p:nvSpPr>
        <p:spPr>
          <a:xfrm>
            <a:off x="250825" y="1457489"/>
            <a:ext cx="86416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16.2.3.4 Forward error correction (FEC)  (d7P802-15-4g_Draft_Standard.pdf)</a:t>
            </a: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The </a:t>
            </a:r>
            <a:r>
              <a:rPr lang="en-US" altLang="ja-JP" sz="1600" dirty="0">
                <a:solidFill>
                  <a:schemeClr val="tx1"/>
                </a:solidFill>
              </a:rPr>
              <a:t>DATA field shall be coded with a convolutional encoder of coding rate R = 1/2 or 3/4, corresponding </a:t>
            </a:r>
            <a:r>
              <a:rPr lang="en-US" altLang="ja-JP" sz="1600" dirty="0" smtClean="0">
                <a:solidFill>
                  <a:schemeClr val="tx1"/>
                </a:solidFill>
              </a:rPr>
              <a:t>to the </a:t>
            </a:r>
            <a:r>
              <a:rPr lang="en-US" altLang="ja-JP" sz="1600" dirty="0">
                <a:solidFill>
                  <a:schemeClr val="tx1"/>
                </a:solidFill>
              </a:rPr>
              <a:t>desired data rate. The convolutional encoder shall use the generator polynomials expressed in </a:t>
            </a:r>
            <a:r>
              <a:rPr lang="en-US" altLang="ja-JP" sz="1600" dirty="0" smtClean="0">
                <a:solidFill>
                  <a:schemeClr val="tx1"/>
                </a:solidFill>
              </a:rPr>
              <a:t>octal </a:t>
            </a:r>
            <a:r>
              <a:rPr lang="en-US" altLang="ja-JP" sz="1600" dirty="0">
                <a:solidFill>
                  <a:schemeClr val="tx1"/>
                </a:solidFill>
              </a:rPr>
              <a:t>representation, g0 = 133</a:t>
            </a:r>
            <a:r>
              <a:rPr lang="en-US" altLang="ja-JP" sz="1600" baseline="-25000" dirty="0">
                <a:solidFill>
                  <a:schemeClr val="tx1"/>
                </a:solidFill>
              </a:rPr>
              <a:t>8</a:t>
            </a:r>
            <a:r>
              <a:rPr lang="en-US" altLang="ja-JP" sz="1600" dirty="0">
                <a:solidFill>
                  <a:schemeClr val="tx1"/>
                </a:solidFill>
              </a:rPr>
              <a:t> and g1 = 171</a:t>
            </a:r>
            <a:r>
              <a:rPr lang="en-US" altLang="ja-JP" sz="1600" baseline="-25000" dirty="0">
                <a:solidFill>
                  <a:schemeClr val="tx1"/>
                </a:solidFill>
              </a:rPr>
              <a:t>8</a:t>
            </a:r>
            <a:r>
              <a:rPr lang="en-US" altLang="ja-JP" sz="1600" dirty="0">
                <a:solidFill>
                  <a:schemeClr val="tx1"/>
                </a:solidFill>
              </a:rPr>
              <a:t>, of rate R = ½, as shown in Figure 125. The convolutional </a:t>
            </a:r>
            <a:r>
              <a:rPr lang="en-US" altLang="ja-JP" sz="1600" dirty="0" smtClean="0">
                <a:solidFill>
                  <a:schemeClr val="tx1"/>
                </a:solidFill>
              </a:rPr>
              <a:t>encoder shall </a:t>
            </a:r>
            <a:r>
              <a:rPr lang="en-US" altLang="ja-JP" sz="1600" dirty="0">
                <a:solidFill>
                  <a:schemeClr val="tx1"/>
                </a:solidFill>
              </a:rPr>
              <a:t>be initialized to the all zeros state before encoding the PHR and then reset to the all zeros state </a:t>
            </a:r>
            <a:r>
              <a:rPr lang="en-US" altLang="ja-JP" sz="1600" dirty="0" smtClean="0">
                <a:solidFill>
                  <a:schemeClr val="tx1"/>
                </a:solidFill>
              </a:rPr>
              <a:t>before encoding </a:t>
            </a:r>
            <a:r>
              <a:rPr lang="en-US" altLang="ja-JP" sz="1600" dirty="0">
                <a:solidFill>
                  <a:schemeClr val="tx1"/>
                </a:solidFill>
              </a:rPr>
              <a:t>the PSDU.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0825" y="4858124"/>
            <a:ext cx="86416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FEC technique </a:t>
            </a:r>
            <a:r>
              <a:rPr lang="en-US" altLang="ja-JP" sz="2000" dirty="0" smtClean="0">
                <a:solidFill>
                  <a:schemeClr val="tx1"/>
                </a:solidFill>
              </a:rPr>
              <a:t>of IEEE802.15.4g when coding rate R is ½ is as same as the MCS0 defined by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TGah</a:t>
            </a:r>
            <a:r>
              <a:rPr lang="en-US" altLang="ja-JP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altLang="ja-JP" sz="2000" dirty="0" smtClean="0">
                <a:solidFill>
                  <a:schemeClr val="tx1"/>
                </a:solidFill>
              </a:rPr>
              <a:t>Difference between 15.4g and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TGah</a:t>
            </a:r>
            <a:r>
              <a:rPr lang="en-US" altLang="ja-JP" sz="2000" dirty="0" smtClean="0">
                <a:solidFill>
                  <a:schemeClr val="tx1"/>
                </a:solidFill>
              </a:rPr>
              <a:t> is repetition technique.</a:t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15.4g: frequency domain repetition, 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TGah</a:t>
            </a:r>
            <a:r>
              <a:rPr lang="en-US" altLang="ja-JP" sz="2000" dirty="0" smtClean="0">
                <a:solidFill>
                  <a:schemeClr val="tx1"/>
                </a:solidFill>
              </a:rPr>
              <a:t>: time domain repetition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altLang="ja-JP" sz="2000" dirty="0" smtClean="0">
                <a:solidFill>
                  <a:schemeClr val="tx1"/>
                </a:solidFill>
              </a:rPr>
              <a:t>Comparison with 15.4g target PER can be reasonable.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63888" y="3189166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R=1/2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K = 7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685800" y="620713"/>
            <a:ext cx="77724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FEC of 15.4g OFDM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0928"/>
            <a:ext cx="3342688" cy="2052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780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127B9502-CDBF-4D0F-82E8-83FAC15B499F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Panasonic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  <a:endParaRPr lang="en-GB" altLang="ja-JP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500070"/>
              </p:ext>
            </p:extLst>
          </p:nvPr>
        </p:nvGraphicFramePr>
        <p:xfrm>
          <a:off x="593725" y="1341438"/>
          <a:ext cx="8153400" cy="492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3" imgW="8220869" imgH="4971514" progId="Word.Document.8">
                  <p:embed/>
                </p:oleObj>
              </mc:Choice>
              <mc:Fallback>
                <p:oleObj name="Document" r:id="rId3" imgW="8220869" imgH="4971514" progId="Word.Document.8">
                  <p:embed/>
                  <p:pic>
                    <p:nvPicPr>
                      <p:cNvPr id="0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1341438"/>
                        <a:ext cx="8153400" cy="492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7005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Slide </a:t>
            </a:r>
            <a:fld id="{59E78983-52E2-4CEF-B6CC-98A425A2678A}" type="slidenum"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/>
              <a:t>3</a:t>
            </a:fld>
            <a:endParaRPr kumimoji="0" lang="en-GB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099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Panasonic</a:t>
            </a:r>
          </a:p>
        </p:txBody>
      </p:sp>
      <p:sp>
        <p:nvSpPr>
          <p:cNvPr id="4100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kumimoji="0" lang="en-US" altLang="ja-JP" sz="1800" dirty="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May 2012</a:t>
            </a:r>
            <a:endParaRPr kumimoji="0" lang="en-GB" altLang="ja-JP" sz="1800" dirty="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101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Abstract</a:t>
            </a:r>
          </a:p>
        </p:txBody>
      </p:sp>
      <p:sp>
        <p:nvSpPr>
          <p:cNvPr id="4102" name="テキスト ボックス 5"/>
          <p:cNvSpPr txBox="1">
            <a:spLocks noChangeArrowheads="1"/>
          </p:cNvSpPr>
          <p:nvPr/>
        </p:nvSpPr>
        <p:spPr bwMode="auto">
          <a:xfrm>
            <a:off x="250825" y="1449388"/>
            <a:ext cx="8642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Wingdings" pitchFamily="2" charset="2"/>
              <a:buChar char="l"/>
            </a:pPr>
            <a:r>
              <a:rPr lang="en-US" altLang="ja-JP" dirty="0">
                <a:solidFill>
                  <a:schemeClr val="tx1"/>
                </a:solidFill>
                <a:ea typeface="ＭＳ ゴシック" pitchFamily="49" charset="-128"/>
              </a:rPr>
              <a:t>Propose target PER at receiver sensitivity power level for use case </a:t>
            </a: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1g </a:t>
            </a:r>
            <a:r>
              <a:rPr lang="en-US" altLang="ja-JP" baseline="30000" dirty="0" smtClean="0">
                <a:solidFill>
                  <a:schemeClr val="tx1"/>
                </a:solidFill>
                <a:ea typeface="ＭＳ ゴシック" pitchFamily="49" charset="-128"/>
              </a:rPr>
              <a:t>[1]</a:t>
            </a: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.</a:t>
            </a:r>
            <a:endParaRPr lang="en-US" altLang="ja-JP" dirty="0">
              <a:solidFill>
                <a:schemeClr val="tx1"/>
              </a:solidFill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Slide </a:t>
            </a:r>
            <a:fld id="{F5059FBC-46FB-405D-9659-FB3D28DABA35}" type="slidenum"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/>
              <a:t>4</a:t>
            </a:fld>
            <a:endParaRPr kumimoji="0" lang="en-GB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123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Panasonic</a:t>
            </a:r>
          </a:p>
        </p:txBody>
      </p:sp>
      <p:sp>
        <p:nvSpPr>
          <p:cNvPr id="5124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r>
              <a:rPr kumimoji="0" lang="en-US" altLang="ja-JP" sz="1800" dirty="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May 2012</a:t>
            </a:r>
            <a:endParaRPr kumimoji="0" lang="en-GB" altLang="ja-JP" sz="1800" dirty="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125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Background and motivation</a:t>
            </a:r>
          </a:p>
        </p:txBody>
      </p:sp>
      <p:sp>
        <p:nvSpPr>
          <p:cNvPr id="5126" name="テキスト ボックス 6"/>
          <p:cNvSpPr txBox="1">
            <a:spLocks noChangeArrowheads="1"/>
          </p:cNvSpPr>
          <p:nvPr/>
        </p:nvSpPr>
        <p:spPr bwMode="auto">
          <a:xfrm>
            <a:off x="250825" y="1268760"/>
            <a:ext cx="864235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1950" indent="-361950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Straw poll result of DCN 11-12-0244r0 at the last F2F meeting was</a:t>
            </a:r>
            <a:b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</a:br>
            <a:r>
              <a:rPr lang="en-US" altLang="ja-JP" sz="1200" dirty="0" smtClean="0">
                <a:solidFill>
                  <a:schemeClr val="tx1"/>
                </a:solidFill>
                <a:ea typeface="ＭＳ ゴシック" pitchFamily="49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ea typeface="ＭＳ ゴシック" pitchFamily="49" charset="-128"/>
              </a:rPr>
            </a:b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“Do you agree that in addition to MCS0 rep2 other technique to improve link margin should to be devised and included in Spec Framework?”</a:t>
            </a:r>
            <a:b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</a:b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RESULT: YES: 28   NO: 0   ABSTAIN: 21</a:t>
            </a:r>
          </a:p>
          <a:p>
            <a:pPr marL="0" indent="0">
              <a:buClr>
                <a:srgbClr val="000000"/>
              </a:buClr>
              <a:buSzPct val="100000"/>
              <a:defRPr/>
            </a:pPr>
            <a:r>
              <a:rPr lang="en-US" altLang="ja-JP" sz="1600" dirty="0" smtClean="0">
                <a:solidFill>
                  <a:schemeClr val="tx1"/>
                </a:solidFill>
                <a:ea typeface="ＭＳ ゴシック" pitchFamily="49" charset="-128"/>
              </a:rPr>
              <a:t> </a:t>
            </a:r>
          </a:p>
          <a:p>
            <a:pPr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altLang="ja-JP" dirty="0">
                <a:solidFill>
                  <a:schemeClr val="tx1"/>
                </a:solidFill>
                <a:ea typeface="ＭＳ ゴシック" pitchFamily="49" charset="-128"/>
              </a:rPr>
              <a:t>A comment “Link budget depends on target PER.” was received about DCN 11-12-0244r00 at IEEE802 Plenary Meeting Mar  2012</a:t>
            </a: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.</a:t>
            </a:r>
          </a:p>
          <a:p>
            <a:pPr marL="0" indent="0">
              <a:buClr>
                <a:srgbClr val="000000"/>
              </a:buClr>
              <a:buSzPct val="100000"/>
              <a:defRPr/>
            </a:pPr>
            <a:endParaRPr lang="en-US" altLang="ja-JP" sz="1600" dirty="0" smtClean="0">
              <a:solidFill>
                <a:schemeClr val="tx1"/>
              </a:solidFill>
              <a:ea typeface="ＭＳ ゴシック" pitchFamily="49" charset="-128"/>
            </a:endParaRPr>
          </a:p>
          <a:p>
            <a:pPr>
              <a:buClr>
                <a:srgbClr val="000000"/>
              </a:buClr>
              <a:buSzPct val="100000"/>
              <a:buFontTx/>
              <a:buChar char="•"/>
              <a:defRPr/>
            </a:pP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Target PER</a:t>
            </a:r>
            <a:r>
              <a:rPr lang="ja-JP" altLang="en-US" dirty="0" smtClean="0">
                <a:solidFill>
                  <a:schemeClr val="tx1"/>
                </a:solidFill>
                <a:ea typeface="ＭＳ ゴシック" pitchFamily="49" charset="-128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ea typeface="ＭＳ ゴシック" pitchFamily="49" charset="-128"/>
              </a:rPr>
              <a:t>should be clarified for fair comparison to decide the above other techniques in simulation.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ja-JP" smtClean="0">
                <a:ea typeface="Arial Unicode MS" pitchFamily="34" charset="-122"/>
                <a:cs typeface="Arial Unicode MS" pitchFamily="34" charset="-122"/>
              </a:rPr>
              <a:t>Slide </a:t>
            </a:r>
            <a:fld id="{3318FDD2-B2E9-4FB6-83E0-9A512E7BA4C3}" type="slidenum">
              <a:rPr lang="en-GB" altLang="ja-JP" smtClean="0">
                <a:ea typeface="Arial Unicode MS" pitchFamily="34" charset="-122"/>
                <a:cs typeface="Arial Unicode MS" pitchFamily="34" charset="-122"/>
              </a:rPr>
              <a:pPr/>
              <a:t>5</a:t>
            </a:fld>
            <a:endParaRPr lang="en-GB" altLang="ja-JP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147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ＭＳ ゴシック" pitchFamily="49" charset="-128"/>
                <a:cs typeface="Arial Unicode MS" pitchFamily="34" charset="-122"/>
              </a:rPr>
              <a:t>Panasonic</a:t>
            </a:r>
          </a:p>
        </p:txBody>
      </p:sp>
      <p:sp>
        <p:nvSpPr>
          <p:cNvPr id="6148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>
                <a:ea typeface="Arial Unicode MS" pitchFamily="34" charset="-122"/>
                <a:cs typeface="Arial Unicode MS" pitchFamily="34" charset="-122"/>
              </a:rPr>
              <a:t>May 2012</a:t>
            </a:r>
            <a:endParaRPr lang="en-GB" altLang="ja-JP" dirty="0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6149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Basic policy to decide target PER</a:t>
            </a:r>
          </a:p>
        </p:txBody>
      </p:sp>
      <p:sp>
        <p:nvSpPr>
          <p:cNvPr id="9226" name="テキスト ボックス 1"/>
          <p:cNvSpPr txBox="1">
            <a:spLocks noChangeArrowheads="1"/>
          </p:cNvSpPr>
          <p:nvPr/>
        </p:nvSpPr>
        <p:spPr bwMode="auto">
          <a:xfrm>
            <a:off x="250825" y="1449388"/>
            <a:ext cx="86423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Target PER for 802.11ah should be equal to or better than the IEEE802.15.4g </a:t>
            </a:r>
          </a:p>
          <a:p>
            <a:pPr>
              <a:defRPr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Why?</a:t>
            </a:r>
          </a:p>
          <a:p>
            <a:pPr marL="457200" indent="-457200">
              <a:buFont typeface="+mj-lt"/>
              <a:buAutoNum type="alphaLcPeriod"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Use case 1g (i.e. HEMS, BEMS) 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[1]</a:t>
            </a:r>
            <a:r>
              <a:rPr lang="en-US" altLang="ja-JP" dirty="0" smtClean="0">
                <a:solidFill>
                  <a:schemeClr val="tx1"/>
                </a:solidFill>
              </a:rPr>
              <a:t> is similar to one target application of IEEE802.15.4g.</a:t>
            </a:r>
            <a:endParaRPr lang="ja-JP" altLang="ja-JP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LcPeriod"/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Devices of 11ah might not be used if 11ah devices’ performance was worse than devices of 15.4g for senor networks.</a:t>
            </a:r>
            <a:endParaRPr lang="ja-JP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3645024"/>
            <a:ext cx="7652253" cy="2556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0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ja-JP" smtClean="0">
                <a:ea typeface="Arial Unicode MS" pitchFamily="34" charset="-122"/>
                <a:cs typeface="Arial Unicode MS" pitchFamily="34" charset="-122"/>
              </a:rPr>
              <a:t>Slide </a:t>
            </a:r>
            <a:fld id="{051BB008-3878-4D02-AE32-AC0D1BDBD66C}" type="slidenum">
              <a:rPr lang="en-GB" altLang="ja-JP" smtClean="0">
                <a:ea typeface="Arial Unicode MS" pitchFamily="34" charset="-122"/>
                <a:cs typeface="Arial Unicode MS" pitchFamily="34" charset="-122"/>
              </a:rPr>
              <a:pPr/>
              <a:t>6</a:t>
            </a:fld>
            <a:endParaRPr lang="en-GB" altLang="ja-JP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171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ＭＳ ゴシック" pitchFamily="49" charset="-128"/>
                <a:cs typeface="Arial Unicode MS" pitchFamily="34" charset="-122"/>
              </a:rPr>
              <a:t>Panasonic</a:t>
            </a:r>
          </a:p>
        </p:txBody>
      </p:sp>
      <p:sp>
        <p:nvSpPr>
          <p:cNvPr id="7172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>
                <a:ea typeface="Arial Unicode MS" pitchFamily="34" charset="-122"/>
                <a:cs typeface="Arial Unicode MS" pitchFamily="34" charset="-122"/>
              </a:rPr>
              <a:t>May 2012</a:t>
            </a:r>
            <a:endParaRPr lang="en-GB" altLang="ja-JP" dirty="0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174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>
                <a:solidFill>
                  <a:srgbClr val="000000"/>
                </a:solidFill>
                <a:ea typeface="ＭＳ ゴシック" pitchFamily="49" charset="-128"/>
              </a:rPr>
              <a:t>IEEE802.15.4g </a:t>
            </a: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target PER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7175" name="正方形/長方形 6"/>
          <p:cNvSpPr>
            <a:spLocks noChangeArrowheads="1"/>
          </p:cNvSpPr>
          <p:nvPr/>
        </p:nvSpPr>
        <p:spPr bwMode="auto">
          <a:xfrm>
            <a:off x="250825" y="3248980"/>
            <a:ext cx="8642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802.15.4g-2012.pdf (official version) specifies </a:t>
            </a:r>
            <a:r>
              <a:rPr lang="en-US" altLang="ja-JP" sz="1800" dirty="0">
                <a:solidFill>
                  <a:schemeClr val="tx1"/>
                </a:solidFill>
              </a:rPr>
              <a:t>the following PER.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7176" name="テキスト ボックス 7"/>
          <p:cNvSpPr txBox="1">
            <a:spLocks noChangeArrowheads="1"/>
          </p:cNvSpPr>
          <p:nvPr/>
        </p:nvSpPr>
        <p:spPr bwMode="auto">
          <a:xfrm>
            <a:off x="791580" y="6115199"/>
            <a:ext cx="3354387" cy="338137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chemeClr val="tx1"/>
                </a:solidFill>
              </a:rPr>
              <a:t>SUN stands for Smart Utility Network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77" name="角丸四角形 1"/>
          <p:cNvSpPr>
            <a:spLocks noChangeArrowheads="1"/>
          </p:cNvSpPr>
          <p:nvPr/>
        </p:nvSpPr>
        <p:spPr bwMode="auto">
          <a:xfrm>
            <a:off x="5436096" y="4545124"/>
            <a:ext cx="2520280" cy="288032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7178" name="テキスト ボックス 1"/>
          <p:cNvSpPr txBox="1">
            <a:spLocks noChangeArrowheads="1"/>
          </p:cNvSpPr>
          <p:nvPr/>
        </p:nvSpPr>
        <p:spPr bwMode="auto">
          <a:xfrm>
            <a:off x="265113" y="1449388"/>
            <a:ext cx="86423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en-US" altLang="ja-JP" dirty="0">
                <a:solidFill>
                  <a:schemeClr val="tx1"/>
                </a:solidFill>
              </a:rPr>
              <a:t>A few 100 octets packet size is needed for use case 1g </a:t>
            </a:r>
            <a:r>
              <a:rPr lang="en-US" altLang="ja-JP" baseline="30000" dirty="0">
                <a:solidFill>
                  <a:schemeClr val="tx1"/>
                </a:solidFill>
              </a:rPr>
              <a:t>[1]</a:t>
            </a:r>
            <a:r>
              <a:rPr lang="en-US" altLang="ja-JP" dirty="0">
                <a:solidFill>
                  <a:schemeClr val="tx1"/>
                </a:solidFill>
              </a:rPr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ja-JP" dirty="0" smtClean="0">
                <a:solidFill>
                  <a:schemeClr val="tx1"/>
                </a:solidFill>
              </a:rPr>
              <a:t>PER specification of IEEE802.15.4g </a:t>
            </a:r>
            <a:r>
              <a:rPr lang="en-US" altLang="ja-JP" dirty="0">
                <a:solidFill>
                  <a:schemeClr val="tx1"/>
                </a:solidFill>
              </a:rPr>
              <a:t>at receiver sensitivity power level is</a:t>
            </a:r>
            <a:br>
              <a:rPr lang="en-US" altLang="ja-JP" dirty="0">
                <a:solidFill>
                  <a:schemeClr val="tx1"/>
                </a:solidFill>
              </a:rPr>
            </a:br>
            <a:r>
              <a:rPr lang="en-US" altLang="ja-JP" dirty="0">
                <a:solidFill>
                  <a:schemeClr val="tx1"/>
                </a:solidFill>
              </a:rPr>
              <a:t>PER &lt; 10 % for a packet with 250 octets. </a:t>
            </a:r>
          </a:p>
        </p:txBody>
      </p:sp>
      <p:sp>
        <p:nvSpPr>
          <p:cNvPr id="15" name="角丸四角形 1"/>
          <p:cNvSpPr>
            <a:spLocks noChangeArrowheads="1"/>
          </p:cNvSpPr>
          <p:nvPr/>
        </p:nvSpPr>
        <p:spPr bwMode="auto">
          <a:xfrm>
            <a:off x="5400092" y="5193197"/>
            <a:ext cx="2520280" cy="252028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ja-JP" smtClean="0">
                <a:ea typeface="Arial Unicode MS" pitchFamily="34" charset="-122"/>
                <a:cs typeface="Arial Unicode MS" pitchFamily="34" charset="-122"/>
              </a:rPr>
              <a:t>Slide </a:t>
            </a:r>
            <a:fld id="{87D41993-8379-43DE-9FAE-379431812730}" type="slidenum">
              <a:rPr lang="en-GB" altLang="ja-JP" smtClean="0">
                <a:ea typeface="Arial Unicode MS" pitchFamily="34" charset="-122"/>
                <a:cs typeface="Arial Unicode MS" pitchFamily="34" charset="-122"/>
              </a:rPr>
              <a:pPr/>
              <a:t>7</a:t>
            </a:fld>
            <a:endParaRPr lang="en-GB" altLang="ja-JP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195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ＭＳ ゴシック" pitchFamily="49" charset="-128"/>
                <a:cs typeface="Arial Unicode MS" pitchFamily="34" charset="-122"/>
              </a:rPr>
              <a:t>Panasonic</a:t>
            </a:r>
          </a:p>
        </p:txBody>
      </p:sp>
      <p:sp>
        <p:nvSpPr>
          <p:cNvPr id="8196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>
                <a:ea typeface="Arial Unicode MS" pitchFamily="34" charset="-122"/>
                <a:cs typeface="Arial Unicode MS" pitchFamily="34" charset="-122"/>
              </a:rPr>
              <a:t>May 2012</a:t>
            </a:r>
            <a:endParaRPr lang="en-GB" altLang="ja-JP" dirty="0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197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 err="1">
                <a:solidFill>
                  <a:srgbClr val="000000"/>
                </a:solidFill>
                <a:ea typeface="ＭＳ ゴシック" pitchFamily="49" charset="-128"/>
              </a:rPr>
              <a:t>TGah</a:t>
            </a:r>
            <a:r>
              <a:rPr lang="en-GB" altLang="ja-JP" sz="3600" b="1" dirty="0">
                <a:solidFill>
                  <a:srgbClr val="000000"/>
                </a:solidFill>
                <a:ea typeface="ＭＳ ゴシック" pitchFamily="49" charset="-128"/>
              </a:rPr>
              <a:t> target </a:t>
            </a: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PER for use case 1g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8198" name="テキスト ボックス 2"/>
          <p:cNvSpPr txBox="1">
            <a:spLocks noChangeArrowheads="1"/>
          </p:cNvSpPr>
          <p:nvPr/>
        </p:nvSpPr>
        <p:spPr bwMode="auto">
          <a:xfrm>
            <a:off x="250825" y="1449388"/>
            <a:ext cx="86423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Target PER </a:t>
            </a:r>
            <a:r>
              <a:rPr lang="en-US" altLang="ja-JP" dirty="0" smtClean="0">
                <a:solidFill>
                  <a:schemeClr val="tx1"/>
                </a:solidFill>
              </a:rPr>
              <a:t>at receiver sensitivity level should be  better or equal to the IEEE802.15.4g PER for use case 1g.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Therefore,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PER at receiver sensitivity level </a:t>
            </a:r>
            <a:r>
              <a:rPr lang="en-US" altLang="ja-JP" dirty="0" smtClean="0">
                <a:solidFill>
                  <a:schemeClr val="tx1"/>
                </a:solidFill>
              </a:rPr>
              <a:t>shall </a:t>
            </a:r>
            <a:r>
              <a:rPr lang="en-US" altLang="ja-JP" dirty="0">
                <a:solidFill>
                  <a:schemeClr val="tx1"/>
                </a:solidFill>
              </a:rPr>
              <a:t>be less than 10% for PSDU length 250 </a:t>
            </a:r>
            <a:r>
              <a:rPr lang="en-US" altLang="ja-JP" dirty="0" smtClean="0">
                <a:solidFill>
                  <a:schemeClr val="tx1"/>
                </a:solidFill>
              </a:rPr>
              <a:t>octets for use case 1g.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3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ja-JP" smtClean="0">
                <a:ea typeface="Arial Unicode MS" pitchFamily="34" charset="-122"/>
                <a:cs typeface="Arial Unicode MS" pitchFamily="34" charset="-122"/>
              </a:rPr>
              <a:t>Slide </a:t>
            </a:r>
            <a:fld id="{604D8850-5696-4C68-B7DA-466EEB290C2E}" type="slidenum">
              <a:rPr lang="en-GB" altLang="ja-JP" smtClean="0">
                <a:ea typeface="Arial Unicode MS" pitchFamily="34" charset="-122"/>
                <a:cs typeface="Arial Unicode MS" pitchFamily="34" charset="-122"/>
              </a:rPr>
              <a:pPr/>
              <a:t>8</a:t>
            </a:fld>
            <a:endParaRPr lang="en-GB" altLang="ja-JP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267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ＭＳ ゴシック" pitchFamily="49" charset="-128"/>
                <a:cs typeface="Arial Unicode MS" pitchFamily="34" charset="-122"/>
              </a:rPr>
              <a:t>Panasonic</a:t>
            </a:r>
          </a:p>
        </p:txBody>
      </p:sp>
      <p:sp>
        <p:nvSpPr>
          <p:cNvPr id="11268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>
                <a:ea typeface="Arial Unicode MS" pitchFamily="34" charset="-122"/>
                <a:cs typeface="Arial Unicode MS" pitchFamily="34" charset="-122"/>
              </a:rPr>
              <a:t>May 2012</a:t>
            </a:r>
            <a:endParaRPr lang="en-GB" altLang="ja-JP" dirty="0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1269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 dirty="0">
                <a:solidFill>
                  <a:srgbClr val="000000"/>
                </a:solidFill>
                <a:ea typeface="ＭＳ ゴシック" pitchFamily="49" charset="-128"/>
              </a:rPr>
              <a:t>Straw </a:t>
            </a:r>
            <a:r>
              <a:rPr lang="en-GB" altLang="ja-JP" sz="3600" b="1" dirty="0" smtClean="0">
                <a:solidFill>
                  <a:srgbClr val="000000"/>
                </a:solidFill>
                <a:ea typeface="ＭＳ ゴシック" pitchFamily="49" charset="-128"/>
              </a:rPr>
              <a:t>Poll</a:t>
            </a:r>
            <a:endParaRPr lang="en-GB" altLang="ja-JP" sz="3600" b="1" dirty="0">
              <a:solidFill>
                <a:srgbClr val="000000"/>
              </a:solidFill>
              <a:ea typeface="ＭＳ ゴシック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825" y="1556792"/>
            <a:ext cx="86416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you agree that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for </a:t>
            </a:r>
            <a:r>
              <a:rPr lang="en-US" altLang="ja-JP" dirty="0">
                <a:solidFill>
                  <a:schemeClr val="tx1"/>
                </a:solidFill>
              </a:rPr>
              <a:t>determining receiver sensitivity level requirements PER shall be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less than 10% and PSDU length 250 octets for use case 1g</a:t>
            </a:r>
            <a:r>
              <a:rPr lang="en-US" altLang="ja-JP" dirty="0" smtClean="0">
                <a:solidFill>
                  <a:schemeClr val="tx1"/>
                </a:solidFill>
              </a:rPr>
              <a:t>?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Yes: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No: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Abstain: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332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ja-JP" smtClean="0">
                <a:ea typeface="Arial Unicode MS" pitchFamily="34" charset="-122"/>
                <a:cs typeface="Arial Unicode MS" pitchFamily="34" charset="-122"/>
              </a:rPr>
              <a:t>Slide </a:t>
            </a:r>
            <a:fld id="{370E070F-A2BB-4992-AFF0-06A9D762EC8E}" type="slidenum">
              <a:rPr lang="en-GB" altLang="ja-JP" smtClean="0">
                <a:ea typeface="Arial Unicode MS" pitchFamily="34" charset="-122"/>
                <a:cs typeface="Arial Unicode MS" pitchFamily="34" charset="-122"/>
              </a:rPr>
              <a:pPr/>
              <a:t>9</a:t>
            </a:fld>
            <a:endParaRPr lang="en-GB" altLang="ja-JP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291" name="フッター プレースホルダー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Font typeface="Times New Roman" pitchFamily="18" charset="0"/>
              <a:buNone/>
            </a:pPr>
            <a:r>
              <a:rPr kumimoji="0" lang="en-GB" altLang="ja-JP" sz="1200" smtClean="0">
                <a:solidFill>
                  <a:srgbClr val="000000"/>
                </a:solidFill>
                <a:ea typeface="ＭＳ ゴシック" pitchFamily="49" charset="-128"/>
                <a:cs typeface="Arial Unicode MS" pitchFamily="34" charset="-122"/>
              </a:rPr>
              <a:t>Panasonic</a:t>
            </a:r>
          </a:p>
        </p:txBody>
      </p:sp>
      <p:sp>
        <p:nvSpPr>
          <p:cNvPr id="12292" name="日付プレースホルダー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ja-JP" dirty="0" smtClean="0">
                <a:ea typeface="Arial Unicode MS" pitchFamily="34" charset="-122"/>
                <a:cs typeface="Arial Unicode MS" pitchFamily="34" charset="-122"/>
              </a:rPr>
              <a:t>May 2012</a:t>
            </a:r>
            <a:endParaRPr lang="en-GB" altLang="ja-JP" dirty="0" smtClean="0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293" name="正方形/長方形 5"/>
          <p:cNvSpPr>
            <a:spLocks noChangeArrowheads="1"/>
          </p:cNvSpPr>
          <p:nvPr/>
        </p:nvSpPr>
        <p:spPr bwMode="auto">
          <a:xfrm>
            <a:off x="250825" y="1450975"/>
            <a:ext cx="86407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dirty="0">
                <a:solidFill>
                  <a:schemeClr val="tx1"/>
                </a:solidFill>
              </a:rPr>
              <a:t>[1]	DCN </a:t>
            </a:r>
            <a:r>
              <a:rPr lang="en-US" altLang="ja-JP" dirty="0" smtClean="0">
                <a:solidFill>
                  <a:schemeClr val="tx1"/>
                </a:solidFill>
              </a:rPr>
              <a:t>11-11-0457r0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2294" name="Rectangle 1"/>
          <p:cNvSpPr txBox="1">
            <a:spLocks noChangeArrowheads="1"/>
          </p:cNvSpPr>
          <p:nvPr/>
        </p:nvSpPr>
        <p:spPr bwMode="auto">
          <a:xfrm>
            <a:off x="250825" y="620713"/>
            <a:ext cx="8642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altLang="ja-JP" sz="3600" b="1">
                <a:solidFill>
                  <a:srgbClr val="000000"/>
                </a:solidFill>
                <a:ea typeface="ＭＳ ゴシック" pitchFamily="49" charset="-128"/>
              </a:rPr>
              <a:t>References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ユーザー定義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tlCol="0" anchor="ctr">
        <a:spAutoFit/>
      </a:bodyPr>
      <a:lstStyle>
        <a:defPPr algn="ctr">
          <a:defRPr kumimoji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8831</TotalTime>
  <Words>464</Words>
  <Application>Microsoft Office PowerPoint</Application>
  <PresentationFormat>画面に合わせる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Target PER at receiver sensitivity power level for use case 1g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Kenichi Mori</dc:creator>
  <cp:lastModifiedBy>Kenichi Mori</cp:lastModifiedBy>
  <cp:revision>323</cp:revision>
  <cp:lastPrinted>2012-02-28T03:05:54Z</cp:lastPrinted>
  <dcterms:created xsi:type="dcterms:W3CDTF">2012-02-08T01:47:05Z</dcterms:created>
  <dcterms:modified xsi:type="dcterms:W3CDTF">2012-05-15T14:45:18Z</dcterms:modified>
</cp:coreProperties>
</file>