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57" r:id="rId4"/>
    <p:sldId id="260" r:id="rId5"/>
    <p:sldId id="261" r:id="rId6"/>
    <p:sldId id="262" r:id="rId7"/>
    <p:sldId id="263" r:id="rId8"/>
    <p:sldId id="264" r:id="rId9"/>
    <p:sldId id="265" r:id="rId10"/>
    <p:sldId id="266" r:id="rId11"/>
    <p:sldId id="269" r:id="rId12"/>
    <p:sldId id="270" r:id="rId13"/>
    <p:sldId id="271" r:id="rId14"/>
    <p:sldId id="272" r:id="rId15"/>
    <p:sldId id="273" r:id="rId16"/>
    <p:sldId id="267" r:id="rId17"/>
    <p:sldId id="268" r:id="rId18"/>
  </p:sldIdLst>
  <p:sldSz cx="9144000" cy="6858000" type="screen4x3"/>
  <p:notesSz cx="6797675" cy="9928225"/>
  <p:defaultTextStyle>
    <a:defPPr>
      <a:defRPr lang="en-GB"/>
    </a:defPPr>
    <a:lvl1pPr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1pPr>
    <a:lvl2pPr marL="742950" indent="-28575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2pPr>
    <a:lvl3pPr marL="11430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3pPr>
    <a:lvl4pPr marL="16002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4pPr>
    <a:lvl5pPr marL="20574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5pPr>
    <a:lvl6pPr marL="22860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6pPr>
    <a:lvl7pPr marL="27432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7pPr>
    <a:lvl8pPr marL="32004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8pPr>
    <a:lvl9pPr marL="36576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a:srgbClr val="FF9900"/>
    <a:srgbClr val="3399FF"/>
    <a:srgbClr val="FFFFCC"/>
    <a:srgbClr val="CCFFFF"/>
    <a:srgbClr val="66FFFF"/>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00" autoAdjust="0"/>
    <p:restoredTop sz="94660"/>
  </p:normalViewPr>
  <p:slideViewPr>
    <p:cSldViewPr>
      <p:cViewPr>
        <p:scale>
          <a:sx n="100" d="100"/>
          <a:sy n="100" d="100"/>
        </p:scale>
        <p:origin x="-72" y="444"/>
      </p:cViewPr>
      <p:guideLst>
        <p:guide orient="horz" pos="391"/>
        <p:guide pos="158"/>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lvl1pPr eaLnBrk="0" hangingPunct="0">
              <a:buClr>
                <a:srgbClr val="000000"/>
              </a:buClr>
              <a:buSzPct val="100000"/>
              <a:buFont typeface="Times New Roman" pitchFamily="18" charset="0"/>
              <a:buNone/>
              <a:defRPr kumimoji="0" sz="1200">
                <a:ea typeface="ＭＳ ゴシック" pitchFamily="49" charset="-128"/>
              </a:defRPr>
            </a:lvl1pPr>
          </a:lstStyle>
          <a:p>
            <a:pPr>
              <a:defRPr/>
            </a:pPr>
            <a:endParaRPr lang="en-US" altLang="ja-JP" dirty="0"/>
          </a:p>
        </p:txBody>
      </p:sp>
      <p:sp>
        <p:nvSpPr>
          <p:cNvPr id="3" name="Date Placeholder 2"/>
          <p:cNvSpPr>
            <a:spLocks noGrp="1"/>
          </p:cNvSpPr>
          <p:nvPr>
            <p:ph type="dt" sz="quarter" idx="1"/>
          </p:nvPr>
        </p:nvSpPr>
        <p:spPr bwMode="auto">
          <a:xfrm>
            <a:off x="3849688"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lvl1pPr algn="r" eaLnBrk="0" hangingPunct="0">
              <a:buClr>
                <a:srgbClr val="000000"/>
              </a:buClr>
              <a:buSzPct val="100000"/>
              <a:buFont typeface="Times New Roman" pitchFamily="18" charset="0"/>
              <a:buNone/>
              <a:defRPr kumimoji="0" sz="1200">
                <a:ea typeface="ＭＳ ゴシック" pitchFamily="49" charset="-128"/>
              </a:defRPr>
            </a:lvl1pPr>
          </a:lstStyle>
          <a:p>
            <a:pPr>
              <a:defRPr/>
            </a:pPr>
            <a:fld id="{FF45E140-5FC9-4DEA-A3AE-FEDDBE3EE721}" type="datetimeFigureOut">
              <a:rPr lang="en-US" altLang="ja-JP"/>
              <a:pPr>
                <a:defRPr/>
              </a:pPr>
              <a:t>9/15/2012</a:t>
            </a:fld>
            <a:endParaRPr lang="en-US" altLang="ja-JP" dirty="0"/>
          </a:p>
        </p:txBody>
      </p:sp>
      <p:sp>
        <p:nvSpPr>
          <p:cNvPr id="4" name="Footer Placeholder 3"/>
          <p:cNvSpPr>
            <a:spLocks noGrp="1"/>
          </p:cNvSpPr>
          <p:nvPr>
            <p:ph type="ftr" sz="quarter" idx="2"/>
          </p:nvPr>
        </p:nvSpPr>
        <p:spPr bwMode="auto">
          <a:xfrm>
            <a:off x="0"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b" anchorCtr="0" compatLnSpc="1">
            <a:prstTxWarp prst="textNoShape">
              <a:avLst/>
            </a:prstTxWarp>
          </a:bodyPr>
          <a:lstStyle>
            <a:lvl1pPr eaLnBrk="0" hangingPunct="0">
              <a:buClr>
                <a:srgbClr val="000000"/>
              </a:buClr>
              <a:buSzPct val="100000"/>
              <a:buFont typeface="Times New Roman" pitchFamily="18" charset="0"/>
              <a:buNone/>
              <a:defRPr kumimoji="0" sz="1200">
                <a:ea typeface="ＭＳ ゴシック" pitchFamily="49" charset="-128"/>
              </a:defRPr>
            </a:lvl1pPr>
          </a:lstStyle>
          <a:p>
            <a:pPr>
              <a:defRPr/>
            </a:pPr>
            <a:endParaRPr lang="en-US" altLang="ja-JP" dirty="0"/>
          </a:p>
        </p:txBody>
      </p:sp>
      <p:sp>
        <p:nvSpPr>
          <p:cNvPr id="5" name="Slide Number Placeholder 4"/>
          <p:cNvSpPr>
            <a:spLocks noGrp="1"/>
          </p:cNvSpPr>
          <p:nvPr>
            <p:ph type="sldNum" sz="quarter" idx="3"/>
          </p:nvPr>
        </p:nvSpPr>
        <p:spPr bwMode="auto">
          <a:xfrm>
            <a:off x="3849688"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b" anchorCtr="0" compatLnSpc="1">
            <a:prstTxWarp prst="textNoShape">
              <a:avLst/>
            </a:prstTxWarp>
          </a:bodyPr>
          <a:lstStyle>
            <a:lvl1pPr algn="r" eaLnBrk="0" hangingPunct="0">
              <a:buClr>
                <a:srgbClr val="000000"/>
              </a:buClr>
              <a:buSzPct val="100000"/>
              <a:buFont typeface="Times New Roman" pitchFamily="18" charset="0"/>
              <a:buNone/>
              <a:defRPr kumimoji="0" sz="1200">
                <a:ea typeface="ＭＳ ゴシック" pitchFamily="49" charset="-128"/>
              </a:defRPr>
            </a:lvl1pPr>
          </a:lstStyle>
          <a:p>
            <a:pPr>
              <a:defRPr/>
            </a:pPr>
            <a:fld id="{31BF733D-6865-41DB-BA70-D010E6E22565}" type="slidenum">
              <a:rPr lang="en-US" altLang="ja-JP"/>
              <a:pPr>
                <a:defRPr/>
              </a:pPr>
              <a:t>‹#›</a:t>
            </a:fld>
            <a:endParaRPr lang="en-US" altLang="ja-JP" dirty="0"/>
          </a:p>
        </p:txBody>
      </p:sp>
    </p:spTree>
    <p:extLst>
      <p:ext uri="{BB962C8B-B14F-4D97-AF65-F5344CB8AC3E}">
        <p14:creationId xmlns:p14="http://schemas.microsoft.com/office/powerpoint/2010/main" val="41694645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797675" cy="99282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36" tIns="45718" rIns="91436" bIns="45718" anchor="ctr"/>
          <a:lstStyle/>
          <a:p>
            <a:pPr eaLnBrk="0" hangingPunct="0">
              <a:buClr>
                <a:srgbClr val="000000"/>
              </a:buClr>
              <a:buSzPct val="100000"/>
              <a:buFont typeface="Times New Roman" pitchFamily="18" charset="0"/>
              <a:buNone/>
            </a:pPr>
            <a:endParaRPr kumimoji="0" lang="en-GB" altLang="ja-JP" dirty="0">
              <a:ea typeface="ＭＳ ゴシック" pitchFamily="49" charset="-128"/>
            </a:endParaRPr>
          </a:p>
        </p:txBody>
      </p:sp>
      <p:sp>
        <p:nvSpPr>
          <p:cNvPr id="2050" name="Rectangle 2"/>
          <p:cNvSpPr>
            <a:spLocks noGrp="1" noChangeArrowheads="1"/>
          </p:cNvSpPr>
          <p:nvPr>
            <p:ph type="hdr"/>
          </p:nvPr>
        </p:nvSpPr>
        <p:spPr bwMode="auto">
          <a:xfrm>
            <a:off x="5529263" y="103188"/>
            <a:ext cx="627062"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defTabSz="449407" eaLnBrk="0" hangingPunct="0">
              <a:buClr>
                <a:srgbClr val="000000"/>
              </a:buClr>
              <a:buSzPct val="100000"/>
              <a:buFont typeface="Times New Roman" pitchFamily="18" charset="0"/>
              <a:buNone/>
              <a:tabLst>
                <a:tab pos="0" algn="l"/>
                <a:tab pos="914581" algn="l"/>
                <a:tab pos="1829162" algn="l"/>
                <a:tab pos="2743743" algn="l"/>
                <a:tab pos="3656748" algn="l"/>
                <a:tab pos="4571329" algn="l"/>
                <a:tab pos="5485909" algn="l"/>
                <a:tab pos="6400490" algn="l"/>
                <a:tab pos="7315071" algn="l"/>
                <a:tab pos="8229652" algn="l"/>
                <a:tab pos="9144233" algn="l"/>
                <a:tab pos="10057237" algn="l"/>
              </a:tabLst>
              <a:defRPr kumimoji="0" sz="1400" b="1">
                <a:solidFill>
                  <a:srgbClr val="000000"/>
                </a:solidFill>
                <a:ea typeface="Arial Unicode MS" pitchFamily="50" charset="-128"/>
                <a:cs typeface="Arial Unicode MS" pitchFamily="50" charset="-128"/>
              </a:defRPr>
            </a:lvl1pPr>
          </a:lstStyle>
          <a:p>
            <a:pPr>
              <a:defRPr/>
            </a:pPr>
            <a:r>
              <a:rPr lang="en-US" altLang="ja-JP" dirty="0"/>
              <a:t>doc.: IEEE 802.11-yy/xxxxr0</a:t>
            </a:r>
          </a:p>
        </p:txBody>
      </p:sp>
      <p:sp>
        <p:nvSpPr>
          <p:cNvPr id="2051" name="Rectangle 3"/>
          <p:cNvSpPr>
            <a:spLocks noGrp="1" noChangeArrowheads="1"/>
          </p:cNvSpPr>
          <p:nvPr>
            <p:ph type="dt"/>
          </p:nvPr>
        </p:nvSpPr>
        <p:spPr bwMode="auto">
          <a:xfrm>
            <a:off x="641350" y="103188"/>
            <a:ext cx="809625"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defTabSz="449407" eaLnBrk="0" hangingPunct="0">
              <a:buClr>
                <a:srgbClr val="000000"/>
              </a:buClr>
              <a:buSzPct val="100000"/>
              <a:buFont typeface="Times New Roman" pitchFamily="18" charset="0"/>
              <a:buNone/>
              <a:tabLst>
                <a:tab pos="0" algn="l"/>
                <a:tab pos="914581" algn="l"/>
                <a:tab pos="1829162" algn="l"/>
                <a:tab pos="2743743" algn="l"/>
                <a:tab pos="3656748" algn="l"/>
                <a:tab pos="4571329" algn="l"/>
                <a:tab pos="5485909" algn="l"/>
                <a:tab pos="6400490" algn="l"/>
                <a:tab pos="7315071" algn="l"/>
                <a:tab pos="8229652" algn="l"/>
                <a:tab pos="9144233" algn="l"/>
                <a:tab pos="10057237" algn="l"/>
              </a:tabLst>
              <a:defRPr kumimoji="0" sz="1400" b="1">
                <a:solidFill>
                  <a:srgbClr val="000000"/>
                </a:solidFill>
                <a:ea typeface="Arial Unicode MS" pitchFamily="50" charset="-128"/>
                <a:cs typeface="Arial Unicode MS" pitchFamily="50" charset="-128"/>
              </a:defRPr>
            </a:lvl1pPr>
          </a:lstStyle>
          <a:p>
            <a:pPr>
              <a:defRPr/>
            </a:pPr>
            <a:r>
              <a:rPr lang="en-US" altLang="ja-JP" dirty="0"/>
              <a:t>Month Year</a:t>
            </a:r>
          </a:p>
        </p:txBody>
      </p:sp>
      <p:sp>
        <p:nvSpPr>
          <p:cNvPr id="22533" name="Rectangle 4"/>
          <p:cNvSpPr>
            <a:spLocks noGrp="1" noRot="1" noChangeAspect="1" noChangeArrowheads="1"/>
          </p:cNvSpPr>
          <p:nvPr>
            <p:ph type="sldImg"/>
          </p:nvPr>
        </p:nvSpPr>
        <p:spPr bwMode="auto">
          <a:xfrm>
            <a:off x="923925" y="750888"/>
            <a:ext cx="4946650" cy="3709987"/>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p:nvPr>
        </p:nvSpPr>
        <p:spPr bwMode="auto">
          <a:xfrm>
            <a:off x="906463" y="4716463"/>
            <a:ext cx="4983162"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3596" tIns="46078" rIns="93596" bIns="46078" numCol="1" anchor="t" anchorCtr="0" compatLnSpc="1">
            <a:prstTxWarp prst="textNoShape">
              <a:avLst/>
            </a:prstTxWarp>
          </a:bodyPr>
          <a:lstStyle/>
          <a:p>
            <a:pPr lvl="0"/>
            <a:endParaRPr lang="en-US" altLang="ja-JP" noProof="0" smtClean="0"/>
          </a:p>
        </p:txBody>
      </p:sp>
      <p:sp>
        <p:nvSpPr>
          <p:cNvPr id="2054" name="Rectangle 6"/>
          <p:cNvSpPr>
            <a:spLocks noGrp="1" noChangeArrowheads="1"/>
          </p:cNvSpPr>
          <p:nvPr>
            <p:ph type="ftr"/>
          </p:nvPr>
        </p:nvSpPr>
        <p:spPr bwMode="auto">
          <a:xfrm>
            <a:off x="5253038" y="9612313"/>
            <a:ext cx="903287"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407" eaLnBrk="0" hangingPunct="0">
              <a:buClr>
                <a:srgbClr val="000000"/>
              </a:buClr>
              <a:buSzPct val="100000"/>
              <a:buFont typeface="Times New Roman" pitchFamily="18" charset="0"/>
              <a:buNone/>
              <a:tabLst>
                <a:tab pos="457290" algn="l"/>
                <a:tab pos="1371871" algn="l"/>
                <a:tab pos="2286452" algn="l"/>
                <a:tab pos="3201033" algn="l"/>
                <a:tab pos="4114038" algn="l"/>
                <a:tab pos="5028619" algn="l"/>
                <a:tab pos="5943200" algn="l"/>
                <a:tab pos="6857781" algn="l"/>
                <a:tab pos="7772362" algn="l"/>
                <a:tab pos="8686943" algn="l"/>
                <a:tab pos="9601524" algn="l"/>
                <a:tab pos="10514527" algn="l"/>
              </a:tabLst>
              <a:defRPr kumimoji="0" sz="1200">
                <a:solidFill>
                  <a:srgbClr val="000000"/>
                </a:solidFill>
                <a:ea typeface="Arial Unicode MS" pitchFamily="50" charset="-128"/>
                <a:cs typeface="Arial Unicode MS" pitchFamily="50" charset="-128"/>
              </a:defRPr>
            </a:lvl1pPr>
          </a:lstStyle>
          <a:p>
            <a:pPr>
              <a:defRPr/>
            </a:pPr>
            <a:r>
              <a:rPr lang="en-US" altLang="ja-JP" dirty="0"/>
              <a:t>John Doe, Some Company</a:t>
            </a:r>
          </a:p>
        </p:txBody>
      </p:sp>
      <p:sp>
        <p:nvSpPr>
          <p:cNvPr id="2055" name="Rectangle 7"/>
          <p:cNvSpPr>
            <a:spLocks noGrp="1" noChangeArrowheads="1"/>
          </p:cNvSpPr>
          <p:nvPr>
            <p:ph type="sldNum"/>
          </p:nvPr>
        </p:nvSpPr>
        <p:spPr bwMode="auto">
          <a:xfrm>
            <a:off x="3159125" y="9612313"/>
            <a:ext cx="501650"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0" sz="1200">
                <a:solidFill>
                  <a:srgbClr val="000000"/>
                </a:solidFill>
                <a:ea typeface="Arial Unicode MS" pitchFamily="50" charset="-128"/>
                <a:cs typeface="Arial Unicode MS" pitchFamily="50" charset="-128"/>
              </a:defRPr>
            </a:lvl1pPr>
          </a:lstStyle>
          <a:p>
            <a:pPr>
              <a:defRPr/>
            </a:pPr>
            <a:r>
              <a:rPr lang="en-US" altLang="ja-JP" dirty="0"/>
              <a:t>Page </a:t>
            </a:r>
            <a:fld id="{CEC7649A-FE65-4C38-99B0-9716009A87B4}" type="slidenum">
              <a:rPr lang="en-US" altLang="ja-JP"/>
              <a:pPr>
                <a:defRPr/>
              </a:pPr>
              <a:t>‹#›</a:t>
            </a:fld>
            <a:endParaRPr lang="en-US" altLang="ja-JP" dirty="0"/>
          </a:p>
        </p:txBody>
      </p:sp>
      <p:sp>
        <p:nvSpPr>
          <p:cNvPr id="22537" name="Rectangle 8"/>
          <p:cNvSpPr>
            <a:spLocks noChangeArrowheads="1"/>
          </p:cNvSpPr>
          <p:nvPr/>
        </p:nvSpPr>
        <p:spPr bwMode="auto">
          <a:xfrm>
            <a:off x="708025" y="96123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0" tIns="0" rIns="0" bIns="0">
            <a:spAutoFit/>
          </a:bodyPr>
          <a:lstStyle/>
          <a:p>
            <a:pPr eaLnBrk="0" hangingPunct="0">
              <a:buClr>
                <a:srgbClr val="000000"/>
              </a:buClr>
              <a:buSzPct val="100000"/>
              <a:buFont typeface="Times New Roman" pitchFamily="18" charset="0"/>
              <a:buNone/>
              <a:tabLst>
                <a:tab pos="0" algn="l"/>
                <a:tab pos="914400" algn="l"/>
                <a:tab pos="1828800" algn="l"/>
                <a:tab pos="2743200" algn="l"/>
                <a:tab pos="3656013" algn="l"/>
                <a:tab pos="4570413" algn="l"/>
                <a:tab pos="5484813" algn="l"/>
                <a:tab pos="6399213" algn="l"/>
                <a:tab pos="7313613" algn="l"/>
                <a:tab pos="8229600" algn="l"/>
                <a:tab pos="9144000" algn="l"/>
                <a:tab pos="10056813" algn="l"/>
              </a:tabLst>
            </a:pPr>
            <a:r>
              <a:rPr kumimoji="0" lang="en-US" altLang="ja-JP" sz="1200" dirty="0">
                <a:solidFill>
                  <a:srgbClr val="000000"/>
                </a:solidFill>
                <a:ea typeface="ＭＳ ゴシック" pitchFamily="49" charset="-128"/>
              </a:rPr>
              <a:t>Submission</a:t>
            </a:r>
          </a:p>
        </p:txBody>
      </p:sp>
      <p:sp>
        <p:nvSpPr>
          <p:cNvPr id="22538" name="Line 9"/>
          <p:cNvSpPr>
            <a:spLocks noChangeShapeType="1"/>
          </p:cNvSpPr>
          <p:nvPr/>
        </p:nvSpPr>
        <p:spPr bwMode="auto">
          <a:xfrm>
            <a:off x="709613" y="9610725"/>
            <a:ext cx="53784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lIns="90827" tIns="45414" rIns="90827" bIns="45414"/>
          <a:lstStyle/>
          <a:p>
            <a:endParaRPr lang="en-US" dirty="0"/>
          </a:p>
        </p:txBody>
      </p:sp>
      <p:sp>
        <p:nvSpPr>
          <p:cNvPr id="22539" name="Line 10"/>
          <p:cNvSpPr>
            <a:spLocks noChangeShapeType="1"/>
          </p:cNvSpPr>
          <p:nvPr/>
        </p:nvSpPr>
        <p:spPr bwMode="auto">
          <a:xfrm>
            <a:off x="635000" y="317500"/>
            <a:ext cx="5527675"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lIns="90827" tIns="45414" rIns="90827" bIns="45414"/>
          <a:lstStyle/>
          <a:p>
            <a:endParaRPr lang="en-US" dirty="0"/>
          </a:p>
        </p:txBody>
      </p:sp>
    </p:spTree>
    <p:extLst>
      <p:ext uri="{BB962C8B-B14F-4D97-AF65-F5344CB8AC3E}">
        <p14:creationId xmlns:p14="http://schemas.microsoft.com/office/powerpoint/2010/main" val="68548391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Slide Number Placeholder 5"/>
          <p:cNvSpPr>
            <a:spLocks noGrp="1"/>
          </p:cNvSpPr>
          <p:nvPr>
            <p:ph type="sldNum" idx="10"/>
          </p:nvPr>
        </p:nvSpPr>
        <p:spPr>
          <a:xfrm>
            <a:off x="4273550" y="6475413"/>
            <a:ext cx="585788" cy="193675"/>
          </a:xfrm>
        </p:spPr>
        <p:txBody>
          <a:bodyPr/>
          <a:lstStyle>
            <a:lvl1pPr>
              <a:defRPr/>
            </a:lvl1pPr>
          </a:lstStyle>
          <a:p>
            <a:pPr>
              <a:defRPr/>
            </a:pPr>
            <a:r>
              <a:rPr lang="en-GB" altLang="ja-JP" dirty="0"/>
              <a:t>Slide </a:t>
            </a:r>
            <a:fld id="{0CFF2505-77CA-45F8-85F4-6F21F4A0C4B9}" type="slidenum">
              <a:rPr lang="en-GB" altLang="ja-JP"/>
              <a:pPr>
                <a:defRPr/>
              </a:pPr>
              <a:t>‹#›</a:t>
            </a:fld>
            <a:endParaRPr lang="en-GB" altLang="ja-JP" dirty="0"/>
          </a:p>
        </p:txBody>
      </p:sp>
      <p:sp>
        <p:nvSpPr>
          <p:cNvPr id="3" name="Rectangle 4"/>
          <p:cNvSpPr>
            <a:spLocks noGrp="1" noChangeArrowheads="1"/>
          </p:cNvSpPr>
          <p:nvPr>
            <p:ph type="ftr" idx="11"/>
          </p:nvPr>
        </p:nvSpPr>
        <p:spPr/>
        <p:txBody>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GB" dirty="0"/>
              <a:t>Panasonic</a:t>
            </a:r>
          </a:p>
        </p:txBody>
      </p:sp>
      <p:sp>
        <p:nvSpPr>
          <p:cNvPr id="4" name="Date Placeholder 3"/>
          <p:cNvSpPr>
            <a:spLocks noGrp="1"/>
          </p:cNvSpPr>
          <p:nvPr>
            <p:ph type="dt" idx="12"/>
          </p:nvPr>
        </p:nvSpPr>
        <p:spPr/>
        <p:txBody>
          <a:bodyPr/>
          <a:lstStyle>
            <a:lvl1pPr>
              <a:defRPr/>
            </a:lvl1pPr>
          </a:lstStyle>
          <a:p>
            <a:pPr>
              <a:defRPr/>
            </a:pPr>
            <a:r>
              <a:rPr lang="en-US" altLang="ja-JP" dirty="0" smtClean="0"/>
              <a:t>September 2012</a:t>
            </a:r>
            <a:endParaRPr lang="en-GB" altLang="ja-JP" dirty="0"/>
          </a:p>
        </p:txBody>
      </p:sp>
    </p:spTree>
    <p:extLst>
      <p:ext uri="{BB962C8B-B14F-4D97-AF65-F5344CB8AC3E}">
        <p14:creationId xmlns:p14="http://schemas.microsoft.com/office/powerpoint/2010/main" val="9286748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70813"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ja-JP" smtClean="0"/>
              <a:t>Click to edit the title text format</a:t>
            </a:r>
          </a:p>
        </p:txBody>
      </p:sp>
      <p:sp>
        <p:nvSpPr>
          <p:cNvPr id="1027" name="Rectangle 2"/>
          <p:cNvSpPr>
            <a:spLocks noGrp="1" noChangeArrowheads="1"/>
          </p:cNvSpPr>
          <p:nvPr>
            <p:ph type="body" idx="1"/>
          </p:nvPr>
        </p:nvSpPr>
        <p:spPr bwMode="auto">
          <a:xfrm>
            <a:off x="685800" y="1981200"/>
            <a:ext cx="7770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ja-JP" dirty="0" smtClean="0"/>
              <a:t>Click to edit the outline text format</a:t>
            </a:r>
          </a:p>
          <a:p>
            <a:pPr lvl="1"/>
            <a:r>
              <a:rPr lang="en-GB" altLang="ja-JP" dirty="0" smtClean="0"/>
              <a:t>Second Outline Level</a:t>
            </a:r>
          </a:p>
          <a:p>
            <a:pPr lvl="2"/>
            <a:r>
              <a:rPr lang="en-GB" altLang="ja-JP" dirty="0" smtClean="0"/>
              <a:t>Third Outline Level</a:t>
            </a:r>
          </a:p>
          <a:p>
            <a:pPr lvl="3"/>
            <a:r>
              <a:rPr lang="en-GB" altLang="ja-JP" dirty="0" smtClean="0"/>
              <a:t>Fourth Outline Level</a:t>
            </a:r>
          </a:p>
          <a:p>
            <a:pPr lvl="4"/>
            <a:r>
              <a:rPr lang="en-GB" altLang="ja-JP" dirty="0" smtClean="0"/>
              <a:t>Fifth Outline Level</a:t>
            </a:r>
          </a:p>
          <a:p>
            <a:pPr lvl="4"/>
            <a:r>
              <a:rPr lang="en-GB" altLang="ja-JP" dirty="0" smtClean="0"/>
              <a:t>Sixth Outline Level</a:t>
            </a:r>
          </a:p>
          <a:p>
            <a:pPr lvl="4"/>
            <a:r>
              <a:rPr lang="en-GB" altLang="ja-JP" dirty="0" smtClean="0"/>
              <a:t>Seventh Outline Level</a:t>
            </a:r>
          </a:p>
          <a:p>
            <a:pPr lvl="4"/>
            <a:r>
              <a:rPr lang="en-GB" altLang="ja-JP" dirty="0" smtClean="0"/>
              <a:t>Eighth Outline Level</a:t>
            </a:r>
          </a:p>
          <a:p>
            <a:pPr lvl="4"/>
            <a:r>
              <a:rPr lang="en-GB" altLang="ja-JP" dirty="0" smtClean="0"/>
              <a:t>Ninth Outline Level</a:t>
            </a:r>
          </a:p>
        </p:txBody>
      </p:sp>
      <p:sp>
        <p:nvSpPr>
          <p:cNvPr id="2"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8" charset="0"/>
              <a:buNone/>
              <a:defRPr kumimoji="0" sz="1800" b="1">
                <a:solidFill>
                  <a:srgbClr val="000000"/>
                </a:solidFill>
                <a:ea typeface="Arial Unicode MS" pitchFamily="50" charset="-128"/>
                <a:cs typeface="Arial Unicode MS" pitchFamily="50" charset="-128"/>
              </a:defRPr>
            </a:lvl1pPr>
          </a:lstStyle>
          <a:p>
            <a:pPr>
              <a:defRPr/>
            </a:pPr>
            <a:r>
              <a:rPr lang="en-US" altLang="ja-JP" dirty="0" smtClean="0"/>
              <a:t>September 2012</a:t>
            </a:r>
            <a:endParaRPr lang="en-GB" altLang="ja-JP" dirty="0" smtClean="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0" sz="1200">
                <a:solidFill>
                  <a:srgbClr val="000000"/>
                </a:solidFill>
                <a:latin typeface="Times New Roman" pitchFamily="16" charset="0"/>
                <a:ea typeface="MS Gothic" charset="-128"/>
                <a:cs typeface="Arial Unicode MS" charset="0"/>
              </a:defRPr>
            </a:lvl1pPr>
          </a:lstStyle>
          <a:p>
            <a:pPr>
              <a:defRPr/>
            </a:pPr>
            <a:r>
              <a:rPr lang="en-GB" dirty="0"/>
              <a:t>Panasonic</a:t>
            </a:r>
          </a:p>
        </p:txBody>
      </p:sp>
      <p:sp>
        <p:nvSpPr>
          <p:cNvPr id="1029" name="Rectangle 5"/>
          <p:cNvSpPr>
            <a:spLocks noGrp="1" noChangeArrowheads="1"/>
          </p:cNvSpPr>
          <p:nvPr>
            <p:ph type="sldNum"/>
          </p:nvPr>
        </p:nvSpPr>
        <p:spPr bwMode="auto">
          <a:xfrm>
            <a:off x="4284663" y="6475413"/>
            <a:ext cx="57467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kumimoji="0" sz="1200">
                <a:solidFill>
                  <a:srgbClr val="000000"/>
                </a:solidFill>
                <a:ea typeface="Arial Unicode MS" pitchFamily="50" charset="-128"/>
                <a:cs typeface="Arial Unicode MS" pitchFamily="50" charset="-128"/>
              </a:defRPr>
            </a:lvl1pPr>
          </a:lstStyle>
          <a:p>
            <a:pPr>
              <a:defRPr/>
            </a:pPr>
            <a:r>
              <a:rPr lang="en-GB" altLang="ja-JP" dirty="0"/>
              <a:t>Slide </a:t>
            </a:r>
            <a:fld id="{30794E26-409C-4166-BC78-10BB3A13A84A}" type="slidenum">
              <a:rPr lang="en-GB" altLang="ja-JP"/>
              <a:pPr>
                <a:defRPr/>
              </a:pPr>
              <a:t>‹#›</a:t>
            </a:fld>
            <a:endParaRPr lang="en-GB" altLang="ja-JP" dirty="0"/>
          </a:p>
        </p:txBody>
      </p:sp>
      <p:sp>
        <p:nvSpPr>
          <p:cNvPr id="1031"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32" name="Rectangle 7"/>
          <p:cNvSpPr>
            <a:spLocks noChangeArrowheads="1"/>
          </p:cNvSpPr>
          <p:nvPr/>
        </p:nvSpPr>
        <p:spPr bwMode="auto">
          <a:xfrm>
            <a:off x="684213" y="6475413"/>
            <a:ext cx="7143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0" tIns="0" rIns="0" bIns="0">
            <a:spAutoFit/>
          </a:bodyPr>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ja-JP" sz="1200" dirty="0">
                <a:solidFill>
                  <a:srgbClr val="000000"/>
                </a:solidFill>
                <a:ea typeface="ＭＳ ゴシック" pitchFamily="49" charset="-128"/>
              </a:rPr>
              <a:t>Submission</a:t>
            </a:r>
          </a:p>
        </p:txBody>
      </p:sp>
      <p:sp>
        <p:nvSpPr>
          <p:cNvPr id="1033"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dirty="0" smtClean="0">
                <a:solidFill>
                  <a:srgbClr val="000000"/>
                </a:solidFill>
                <a:latin typeface="Times New Roman" pitchFamily="16" charset="0"/>
                <a:ea typeface="MS Gothic" charset="-128"/>
                <a:cs typeface="Arial Unicode MS" charset="0"/>
              </a:rPr>
              <a:t>doc.: IEEE 802.11-12/0656r1</a:t>
            </a:r>
          </a:p>
        </p:txBody>
      </p:sp>
    </p:spTree>
  </p:cSld>
  <p:clrMap bg1="lt1" tx1="dk1" bg2="lt2" tx2="dk2" accent1="accent1" accent2="accent2" accent3="accent3" accent4="accent4" accent5="accent5" accent6="accent6" hlink="hlink" folHlink="folHlink"/>
  <p:sldLayoutIdLst>
    <p:sldLayoutId id="2147483742" r:id="rId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kumimoji="1" sz="2400" b="1">
          <a:solidFill>
            <a:srgbClr val="000000"/>
          </a:solidFill>
          <a:latin typeface="+mn-lt"/>
          <a:ea typeface="ＭＳ ゴシック" pitchFamily="49" charset="-128"/>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ＭＳ ゴシック" pitchFamily="49" charset="-128"/>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ＭＳ ゴシック" pitchFamily="49" charset="-128"/>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8" name="Title 1"/>
          <p:cNvSpPr txBox="1">
            <a:spLocks/>
          </p:cNvSpPr>
          <p:nvPr/>
        </p:nvSpPr>
        <p:spPr bwMode="auto">
          <a:xfrm>
            <a:off x="621135" y="685800"/>
            <a:ext cx="7772400" cy="93345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Calibri" pitchFamily="34" charset="0"/>
                <a:ea typeface="+mj-ea"/>
                <a:cs typeface="Calibri" pitchFamily="34" charset="0"/>
              </a:rPr>
              <a:t>Extended Sleep mode for battery powered STAs </a:t>
            </a:r>
            <a:endParaRPr kumimoji="0" lang="en-US" sz="3200" b="1" i="0" u="none" strike="noStrike" kern="0" cap="none" spc="0" normalizeH="0" baseline="0" noProof="0" dirty="0">
              <a:ln>
                <a:noFill/>
              </a:ln>
              <a:solidFill>
                <a:srgbClr val="000000"/>
              </a:solidFill>
              <a:effectLst/>
              <a:uLnTx/>
              <a:uFillTx/>
              <a:latin typeface="Calibri" pitchFamily="34" charset="0"/>
              <a:ea typeface="+mj-ea"/>
              <a:cs typeface="Calibri" pitchFamily="34" charset="0"/>
            </a:endParaRPr>
          </a:p>
        </p:txBody>
      </p:sp>
      <p:sp>
        <p:nvSpPr>
          <p:cNvPr id="9" name="Subtitle 2"/>
          <p:cNvSpPr txBox="1">
            <a:spLocks/>
          </p:cNvSpPr>
          <p:nvPr/>
        </p:nvSpPr>
        <p:spPr bwMode="auto">
          <a:xfrm>
            <a:off x="1345035" y="1600200"/>
            <a:ext cx="6400800" cy="53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b="1">
                <a:solidFill>
                  <a:schemeClr val="tx1"/>
                </a:solidFill>
                <a:latin typeface="Calibri" pitchFamily="34" charset="0"/>
                <a:ea typeface="+mn-ea"/>
                <a:cs typeface="Calibri" pitchFamily="34" charset="0"/>
              </a:defRPr>
            </a:lvl1pPr>
            <a:lvl2pPr marL="457200" indent="0" algn="ctr" rtl="0" eaLnBrk="1" fontAlgn="base" hangingPunct="1">
              <a:spcBef>
                <a:spcPct val="20000"/>
              </a:spcBef>
              <a:spcAft>
                <a:spcPct val="0"/>
              </a:spcAft>
              <a:buNone/>
              <a:defRPr sz="2000">
                <a:solidFill>
                  <a:schemeClr val="tx1"/>
                </a:solidFill>
                <a:latin typeface="Calibri" pitchFamily="34" charset="0"/>
                <a:cs typeface="Calibri" pitchFamily="34" charset="0"/>
              </a:defRPr>
            </a:lvl2pPr>
            <a:lvl3pPr marL="914400" indent="0" algn="ctr" rtl="0" eaLnBrk="1" fontAlgn="base" hangingPunct="1">
              <a:spcBef>
                <a:spcPct val="20000"/>
              </a:spcBef>
              <a:spcAft>
                <a:spcPct val="0"/>
              </a:spcAft>
              <a:buNone/>
              <a:defRPr>
                <a:solidFill>
                  <a:schemeClr val="tx1"/>
                </a:solidFill>
                <a:latin typeface="Calibri" pitchFamily="34" charset="0"/>
                <a:cs typeface="Calibri" pitchFamily="34" charset="0"/>
              </a:defRPr>
            </a:lvl3pPr>
            <a:lvl4pPr marL="1371600" indent="0" algn="ctr" rtl="0" eaLnBrk="1" fontAlgn="base" hangingPunct="1">
              <a:spcBef>
                <a:spcPct val="20000"/>
              </a:spcBef>
              <a:spcAft>
                <a:spcPct val="0"/>
              </a:spcAft>
              <a:buNone/>
              <a:defRPr sz="1600">
                <a:solidFill>
                  <a:schemeClr val="tx1"/>
                </a:solidFill>
                <a:latin typeface="Calibri" pitchFamily="34" charset="0"/>
                <a:cs typeface="Calibri" pitchFamily="34" charset="0"/>
              </a:defRPr>
            </a:lvl4pPr>
            <a:lvl5pPr marL="1828800" indent="0" algn="ctr" rtl="0" eaLnBrk="1" fontAlgn="base" hangingPunct="1">
              <a:spcBef>
                <a:spcPct val="20000"/>
              </a:spcBef>
              <a:spcAft>
                <a:spcPct val="0"/>
              </a:spcAft>
              <a:buNone/>
              <a:defRPr sz="1600">
                <a:solidFill>
                  <a:schemeClr val="tx1"/>
                </a:solidFill>
                <a:latin typeface="Calibri" pitchFamily="34" charset="0"/>
                <a:cs typeface="Calibri" pitchFamily="34" charset="0"/>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altLang="ja-JP" sz="2400" b="1" i="0" u="none" strike="noStrike" kern="0" cap="none" spc="0" normalizeH="0" baseline="0" noProof="0" smtClean="0">
                <a:ln>
                  <a:noFill/>
                </a:ln>
                <a:solidFill>
                  <a:srgbClr val="000000"/>
                </a:solidFill>
                <a:effectLst/>
                <a:uLnTx/>
                <a:uFillTx/>
                <a:latin typeface="Calibri" pitchFamily="34" charset="0"/>
                <a:ea typeface="+mn-ea"/>
                <a:cs typeface="Calibri" pitchFamily="34" charset="0"/>
              </a:rPr>
              <a:t>Date:</a:t>
            </a:r>
            <a:r>
              <a:rPr kumimoji="0" lang="en-GB" altLang="ja-JP" sz="2400" b="0" i="0" u="none" strike="noStrike" kern="0" cap="none" spc="0" normalizeH="0" baseline="0" noProof="0" smtClean="0">
                <a:ln>
                  <a:noFill/>
                </a:ln>
                <a:solidFill>
                  <a:srgbClr val="000000"/>
                </a:solidFill>
                <a:effectLst/>
                <a:uLnTx/>
                <a:uFillTx/>
                <a:latin typeface="Calibri" pitchFamily="34" charset="0"/>
                <a:ea typeface="+mn-ea"/>
                <a:cs typeface="Calibri" pitchFamily="34" charset="0"/>
              </a:rPr>
              <a:t> 2012-09-07</a:t>
            </a:r>
            <a:endParaRPr kumimoji="0" lang="en-GB" altLang="ja-JP" sz="2400" b="0"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
        <p:nvSpPr>
          <p:cNvPr id="10" name="Rectangle 4"/>
          <p:cNvSpPr>
            <a:spLocks noChangeArrowheads="1"/>
          </p:cNvSpPr>
          <p:nvPr/>
        </p:nvSpPr>
        <p:spPr bwMode="auto">
          <a:xfrm>
            <a:off x="667209" y="20281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kumimoji="0" lang="en-GB" altLang="ja-JP" sz="2000" dirty="0">
                <a:solidFill>
                  <a:srgbClr val="000000"/>
                </a:solidFill>
                <a:ea typeface="ＭＳ ゴシック" pitchFamily="49" charset="-128"/>
              </a:rPr>
              <a:t>Authors:</a:t>
            </a:r>
          </a:p>
        </p:txBody>
      </p:sp>
      <p:graphicFrame>
        <p:nvGraphicFramePr>
          <p:cNvPr id="11" name="Table 10"/>
          <p:cNvGraphicFramePr>
            <a:graphicFrameLocks noGrp="1"/>
          </p:cNvGraphicFramePr>
          <p:nvPr>
            <p:extLst>
              <p:ext uri="{D42A27DB-BD31-4B8C-83A1-F6EECF244321}">
                <p14:modId xmlns:p14="http://schemas.microsoft.com/office/powerpoint/2010/main" val="3330279243"/>
              </p:ext>
            </p:extLst>
          </p:nvPr>
        </p:nvGraphicFramePr>
        <p:xfrm>
          <a:off x="680560" y="2438400"/>
          <a:ext cx="8158640" cy="4206240"/>
        </p:xfrm>
        <a:graphic>
          <a:graphicData uri="http://schemas.openxmlformats.org/drawingml/2006/table">
            <a:tbl>
              <a:tblPr/>
              <a:tblGrid>
                <a:gridCol w="1713316"/>
                <a:gridCol w="1631726"/>
                <a:gridCol w="1543003"/>
                <a:gridCol w="1199639"/>
                <a:gridCol w="2070956"/>
              </a:tblGrid>
              <a:tr h="76810">
                <a:tc>
                  <a:txBody>
                    <a:bodyPr/>
                    <a:lstStyle/>
                    <a:p>
                      <a:pPr marL="0" marR="0" algn="ctr">
                        <a:lnSpc>
                          <a:spcPct val="100000"/>
                        </a:lnSpc>
                        <a:spcBef>
                          <a:spcPts val="600"/>
                        </a:spcBef>
                        <a:spcAft>
                          <a:spcPts val="0"/>
                        </a:spcAft>
                      </a:pPr>
                      <a:r>
                        <a:rPr lang="en-US" sz="1200" b="1" kern="0" dirty="0">
                          <a:latin typeface="+mj-lt"/>
                          <a:ea typeface="Batang"/>
                        </a:rPr>
                        <a:t>Name</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Phone</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dirty="0" err="1">
                          <a:effectLst/>
                          <a:latin typeface="Times New Roman"/>
                          <a:ea typeface="MS Mincho"/>
                        </a:rPr>
                        <a:t>Rojan</a:t>
                      </a:r>
                      <a:r>
                        <a:rPr lang="en-US" sz="1200" dirty="0">
                          <a:effectLst/>
                          <a:latin typeface="Times New Roman"/>
                          <a:ea typeface="MS Mincho"/>
                        </a:rPr>
                        <a:t> </a:t>
                      </a:r>
                      <a:r>
                        <a:rPr lang="en-US" sz="1200" dirty="0" err="1">
                          <a:effectLst/>
                          <a:latin typeface="Times New Roman"/>
                          <a:ea typeface="MS Mincho"/>
                        </a:rPr>
                        <a:t>Chitrakar</a:t>
                      </a:r>
                      <a:endParaRPr lang="en-US" sz="1200" dirty="0">
                        <a:effectLst/>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MS Mincho"/>
                        </a:rPr>
                        <a:t>Panasonic R&amp;D center Singapore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MS Mincho"/>
                        </a:rPr>
                        <a:t>Blk1022 Tai Seng Ave #06-3530 Singapore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MS Mincho"/>
                        </a:rPr>
                        <a:t>+65-65505347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MS Mincho"/>
                        </a:rPr>
                        <a:t>Rojan.Chitrakar@sg.panasonic.com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marL="0" marR="0">
                        <a:spcBef>
                          <a:spcPts val="0"/>
                        </a:spcBef>
                        <a:spcAft>
                          <a:spcPts val="0"/>
                        </a:spcAft>
                      </a:pPr>
                      <a:r>
                        <a:rPr lang="en-US" sz="1200">
                          <a:effectLst/>
                          <a:latin typeface="Times New Roman"/>
                          <a:ea typeface="MS Mincho"/>
                        </a:rPr>
                        <a:t>Ken Mori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MS Mincho"/>
                        </a:rPr>
                        <a:t>Panasonic Corp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MS Mincho"/>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MS Mincho"/>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a:ea typeface="MS Mincho"/>
                        </a:rPr>
                        <a:t>Mori.ken1@jp.panasonic.com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algn="l"/>
                      <a:r>
                        <a:rPr lang="en-US" sz="1200" dirty="0" smtClean="0">
                          <a:latin typeface="+mj-lt"/>
                        </a:rPr>
                        <a:t>Chittabrata Ghosh</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Berkeley,</a:t>
                      </a:r>
                      <a:r>
                        <a:rPr lang="en-US" sz="1200" baseline="0" dirty="0" smtClean="0">
                          <a:latin typeface="+mj-lt"/>
                        </a:rPr>
                        <a:t> CA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+1 650 200 7566</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chittabrata.ghosh@nokia.com</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
                <a:tc>
                  <a:txBody>
                    <a:bodyPr/>
                    <a:lstStyle/>
                    <a:p>
                      <a:pPr algn="l"/>
                      <a:r>
                        <a:rPr lang="en-US" sz="1200" dirty="0" smtClean="0">
                          <a:latin typeface="+mj-lt"/>
                        </a:rPr>
                        <a:t>Klaus Doppler</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7">
                <a:tc>
                  <a:txBody>
                    <a:bodyPr/>
                    <a:lstStyle/>
                    <a:p>
                      <a:pPr algn="l"/>
                      <a:r>
                        <a:rPr lang="en-US" sz="1200" dirty="0" err="1" smtClean="0">
                          <a:latin typeface="+mj-lt"/>
                        </a:rPr>
                        <a:t>Taejoon</a:t>
                      </a:r>
                      <a:r>
                        <a:rPr lang="en-US" sz="1200" dirty="0" smtClean="0">
                          <a:latin typeface="+mj-lt"/>
                        </a:rPr>
                        <a:t> Kim</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r>
                        <a:rPr lang="en-US" sz="1200" dirty="0" smtClean="0">
                          <a:latin typeface="+mj-lt"/>
                        </a:rPr>
                        <a:t>Sayantan Choudhury</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smtClean="0">
                          <a:latin typeface="+mj-lt"/>
                        </a:rPr>
                        <a:t>Nokia</a:t>
                      </a:r>
                      <a:endParaRPr lang="en-US" sz="1200" dirty="0">
                        <a:latin typeface="+mj-lt"/>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Minyoung Park</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Hillsboro, OR</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+1 503</a:t>
                      </a:r>
                      <a:r>
                        <a:rPr lang="en-US" sz="1200" baseline="0" dirty="0" smtClean="0">
                          <a:latin typeface="+mj-lt"/>
                          <a:ea typeface="Malgun Gothic"/>
                        </a:rPr>
                        <a:t> 712 4705</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minyoung.park@intel.com</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Tom Tetzlaff</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Emily Qi</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Thomas Kenney</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smtClean="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a:latin typeface="+mj-lt"/>
                          <a:ea typeface="Malgun Gothic"/>
                        </a:rPr>
                        <a:t>Yongho Seok</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32">
                <a:tc>
                  <a:txBody>
                    <a:bodyPr/>
                    <a:lstStyle/>
                    <a:p>
                      <a:pPr marL="0" marR="0">
                        <a:lnSpc>
                          <a:spcPct val="100000"/>
                        </a:lnSpc>
                        <a:spcBef>
                          <a:spcPts val="600"/>
                        </a:spcBef>
                        <a:spcAft>
                          <a:spcPts val="0"/>
                        </a:spcAft>
                      </a:pPr>
                      <a:r>
                        <a:rPr lang="en-US" sz="1200" dirty="0" err="1">
                          <a:latin typeface="+mj-lt"/>
                          <a:ea typeface="Malgun Gothic"/>
                        </a:rPr>
                        <a:t>Jinsoo</a:t>
                      </a:r>
                      <a:r>
                        <a:rPr lang="en-US" sz="1200" dirty="0">
                          <a:latin typeface="+mj-lt"/>
                          <a:ea typeface="Malgun Gothic"/>
                        </a:rPr>
                        <a:t> </a:t>
                      </a:r>
                      <a:r>
                        <a:rPr lang="en-US" sz="1200" dirty="0" err="1">
                          <a:latin typeface="+mj-lt"/>
                          <a:ea typeface="Malgun Gothic"/>
                        </a:rPr>
                        <a:t>Choi</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2">
                <a:tc>
                  <a:txBody>
                    <a:bodyPr/>
                    <a:lstStyle/>
                    <a:p>
                      <a:pPr marL="0" marR="0">
                        <a:lnSpc>
                          <a:spcPct val="100000"/>
                        </a:lnSpc>
                        <a:spcBef>
                          <a:spcPts val="600"/>
                        </a:spcBef>
                        <a:spcAft>
                          <a:spcPts val="0"/>
                        </a:spcAft>
                      </a:pPr>
                      <a:r>
                        <a:rPr lang="en-US" sz="1200" dirty="0" err="1">
                          <a:latin typeface="+mj-lt"/>
                          <a:ea typeface="Malgun Gothic"/>
                        </a:rPr>
                        <a:t>Jeongki</a:t>
                      </a:r>
                      <a:r>
                        <a:rPr lang="en-US" sz="1200" dirty="0">
                          <a:latin typeface="+mj-lt"/>
                          <a:ea typeface="Malgun Gothic"/>
                        </a:rPr>
                        <a:t> Kim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422">
                <a:tc>
                  <a:txBody>
                    <a:bodyPr/>
                    <a:lstStyle/>
                    <a:p>
                      <a:pPr marL="0" marR="0">
                        <a:lnSpc>
                          <a:spcPct val="100000"/>
                        </a:lnSpc>
                        <a:spcBef>
                          <a:spcPts val="600"/>
                        </a:spcBef>
                        <a:spcAft>
                          <a:spcPts val="0"/>
                        </a:spcAft>
                      </a:pPr>
                      <a:r>
                        <a:rPr lang="en-US" sz="1200">
                          <a:latin typeface="+mj-lt"/>
                          <a:ea typeface="Malgun Gothic"/>
                        </a:rPr>
                        <a:t>Jin Sam Kwak</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LG Electronics</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567">
                <a:tc>
                  <a:txBody>
                    <a:bodyPr/>
                    <a:lstStyle/>
                    <a:p>
                      <a:pPr marL="0" marR="0">
                        <a:lnSpc>
                          <a:spcPct val="100000"/>
                        </a:lnSpc>
                        <a:spcBef>
                          <a:spcPts val="600"/>
                        </a:spcBef>
                        <a:spcAft>
                          <a:spcPts val="0"/>
                        </a:spcAft>
                      </a:pPr>
                      <a:r>
                        <a:rPr lang="en-US" sz="1200" dirty="0">
                          <a:latin typeface="+mj-lt"/>
                          <a:ea typeface="Malgun Gothic"/>
                        </a:rPr>
                        <a:t>ChaoChun Wang</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err="1">
                          <a:latin typeface="+mj-lt"/>
                          <a:ea typeface="Malgun Gothic"/>
                        </a:rPr>
                        <a:t>MediaTek</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07">
                <a:tc>
                  <a:txBody>
                    <a:bodyPr/>
                    <a:lstStyle/>
                    <a:p>
                      <a:pPr marL="0" marR="0">
                        <a:lnSpc>
                          <a:spcPct val="100000"/>
                        </a:lnSpc>
                        <a:spcBef>
                          <a:spcPts val="600"/>
                        </a:spcBef>
                        <a:spcAft>
                          <a:spcPts val="0"/>
                        </a:spcAft>
                      </a:pPr>
                      <a:r>
                        <a:rPr lang="en-US" sz="1200">
                          <a:latin typeface="+mj-lt"/>
                          <a:ea typeface="Malgun Gothic"/>
                        </a:rPr>
                        <a:t>James Wang</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err="1">
                          <a:latin typeface="+mj-lt"/>
                          <a:ea typeface="Malgun Gothic"/>
                        </a:rPr>
                        <a:t>MediaTek</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algun Gothic"/>
                          <a:cs typeface="+mn-cs"/>
                        </a:rPr>
                        <a:t>Jianhan</a:t>
                      </a:r>
                      <a:r>
                        <a:rPr lang="en-US" sz="1200" kern="1200" baseline="0" dirty="0" smtClean="0">
                          <a:solidFill>
                            <a:schemeClr val="tx1"/>
                          </a:solidFill>
                          <a:latin typeface="+mn-lt"/>
                          <a:ea typeface="Malgun Gothic"/>
                          <a:cs typeface="+mn-cs"/>
                        </a:rPr>
                        <a:t> Liu</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Vish </a:t>
                      </a:r>
                      <a:r>
                        <a:rPr lang="en-US" sz="1200" kern="1200" dirty="0" err="1" smtClean="0">
                          <a:solidFill>
                            <a:schemeClr val="tx1"/>
                          </a:solidFill>
                          <a:latin typeface="+mn-lt"/>
                          <a:ea typeface="Malgun Gothic"/>
                          <a:cs typeface="+mn-cs"/>
                        </a:rPr>
                        <a:t>Poonampalam</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James Yee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Thomas Pare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algun Gothic"/>
                          <a:cs typeface="+mn-cs"/>
                        </a:rPr>
                        <a:t>Kiran</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Uln</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MediaTek</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2817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10</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References</a:t>
            </a:r>
          </a:p>
        </p:txBody>
      </p:sp>
      <p:sp>
        <p:nvSpPr>
          <p:cNvPr id="6" name="テキスト ボックス 5"/>
          <p:cNvSpPr txBox="1">
            <a:spLocks noChangeArrowheads="1"/>
          </p:cNvSpPr>
          <p:nvPr/>
        </p:nvSpPr>
        <p:spPr bwMode="auto">
          <a:xfrm>
            <a:off x="250825" y="1520825"/>
            <a:ext cx="8642350" cy="216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50" charset="-128"/>
              </a:defRPr>
            </a:lvl1pPr>
            <a:lvl2pPr eaLnBrk="0" hangingPunct="0">
              <a:defRPr kumimoji="1" sz="2400">
                <a:solidFill>
                  <a:schemeClr val="bg1"/>
                </a:solidFill>
                <a:latin typeface="Times New Roman" pitchFamily="18" charset="0"/>
                <a:ea typeface="ＭＳ Ｐゴシック" pitchFamily="50" charset="-128"/>
              </a:defRPr>
            </a:lvl2pPr>
            <a:lvl3pPr eaLnBrk="0" hangingPunct="0">
              <a:defRPr kumimoji="1" sz="2400">
                <a:solidFill>
                  <a:schemeClr val="bg1"/>
                </a:solidFill>
                <a:latin typeface="Times New Roman" pitchFamily="18" charset="0"/>
                <a:ea typeface="ＭＳ Ｐゴシック" pitchFamily="50" charset="-128"/>
              </a:defRPr>
            </a:lvl3pPr>
            <a:lvl4pPr eaLnBrk="0" hangingPunct="0">
              <a:defRPr kumimoji="1" sz="2400">
                <a:solidFill>
                  <a:schemeClr val="bg1"/>
                </a:solidFill>
                <a:latin typeface="Times New Roman" pitchFamily="18" charset="0"/>
                <a:ea typeface="ＭＳ Ｐゴシック" pitchFamily="50" charset="-128"/>
              </a:defRPr>
            </a:lvl4pPr>
            <a:lvl5pPr eaLnBrk="0" hangingPunct="0">
              <a:defRPr kumimoji="1" sz="2400">
                <a:solidFill>
                  <a:schemeClr val="bg1"/>
                </a:solidFill>
                <a:latin typeface="Times New Roman" pitchFamily="18" charset="0"/>
                <a:ea typeface="ＭＳ Ｐゴシック" pitchFamily="50"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9pPr>
          </a:lstStyle>
          <a:p>
            <a:pPr defTabSz="914400" eaLnBrk="1" hangingPunct="1">
              <a:spcBef>
                <a:spcPct val="20000"/>
              </a:spcBef>
              <a:buFontTx/>
              <a:buChar char="•"/>
              <a:defRPr/>
            </a:pPr>
            <a:r>
              <a:rPr kumimoji="0" lang="en-US" kern="0" dirty="0">
                <a:solidFill>
                  <a:srgbClr val="000000"/>
                </a:solidFill>
                <a:latin typeface="Times New Roman"/>
              </a:rPr>
              <a:t>[1] </a:t>
            </a:r>
            <a:r>
              <a:rPr lang="en-US" altLang="ja-JP" dirty="0">
                <a:solidFill>
                  <a:schemeClr val="tx1"/>
                </a:solidFill>
                <a:ea typeface="ＭＳ ゴシック" pitchFamily="49" charset="-128"/>
              </a:rPr>
              <a:t>12-127r1 Low Power Medium Access </a:t>
            </a:r>
            <a:endParaRPr kumimoji="0" lang="en-US" b="1" kern="0" dirty="0">
              <a:solidFill>
                <a:srgbClr val="000000"/>
              </a:solidFill>
              <a:latin typeface="Times New Roman"/>
            </a:endParaRPr>
          </a:p>
          <a:p>
            <a:pPr defTabSz="914400" eaLnBrk="1" hangingPunct="1">
              <a:spcBef>
                <a:spcPct val="20000"/>
              </a:spcBef>
              <a:buFontTx/>
              <a:buChar char="•"/>
              <a:defRPr/>
            </a:pPr>
            <a:r>
              <a:rPr lang="en-US" altLang="ja-JP" dirty="0">
                <a:solidFill>
                  <a:schemeClr val="tx1"/>
                </a:solidFill>
                <a:ea typeface="ＭＳ ゴシック" pitchFamily="49" charset="-128"/>
              </a:rPr>
              <a:t>[2] 12-615r0 Non-TIM Stations in </a:t>
            </a:r>
            <a:r>
              <a:rPr lang="en-US" altLang="ja-JP" dirty="0" smtClean="0">
                <a:solidFill>
                  <a:schemeClr val="tx1"/>
                </a:solidFill>
                <a:ea typeface="ＭＳ ゴシック" pitchFamily="49" charset="-128"/>
              </a:rPr>
              <a:t>11ah</a:t>
            </a:r>
            <a:endParaRPr kumimoji="0" lang="en-US" b="1" kern="0" dirty="0" smtClean="0">
              <a:solidFill>
                <a:srgbClr val="000000"/>
              </a:solidFill>
              <a:latin typeface="Times New Roman"/>
              <a:ea typeface="+mn-ea"/>
            </a:endParaRPr>
          </a:p>
          <a:p>
            <a:pPr defTabSz="914400" eaLnBrk="1" hangingPunct="1">
              <a:spcBef>
                <a:spcPct val="20000"/>
              </a:spcBef>
              <a:buFontTx/>
              <a:buChar char="•"/>
              <a:defRPr/>
            </a:pPr>
            <a:r>
              <a:rPr kumimoji="0" lang="en-US" kern="0" dirty="0" smtClean="0">
                <a:solidFill>
                  <a:srgbClr val="000000"/>
                </a:solidFill>
                <a:latin typeface="Times New Roman"/>
                <a:ea typeface="+mn-ea"/>
              </a:rPr>
              <a:t>[3] 12-0069r5 Consideration on max-idle period extension for 11ah power-save</a:t>
            </a:r>
          </a:p>
          <a:p>
            <a:pPr defTabSz="914400" eaLnBrk="1" hangingPunct="1">
              <a:spcBef>
                <a:spcPct val="20000"/>
              </a:spcBef>
              <a:buFontTx/>
              <a:buChar char="•"/>
              <a:defRPr/>
            </a:pPr>
            <a:r>
              <a:rPr kumimoji="0" lang="en-US" kern="0" dirty="0">
                <a:solidFill>
                  <a:srgbClr val="000000"/>
                </a:solidFill>
                <a:latin typeface="Times New Roman"/>
                <a:ea typeface="+mn-ea"/>
              </a:rPr>
              <a:t>[4] </a:t>
            </a:r>
            <a:r>
              <a:rPr kumimoji="0" lang="en-US" kern="0" dirty="0" smtClean="0">
                <a:solidFill>
                  <a:srgbClr val="000000"/>
                </a:solidFill>
                <a:latin typeface="Times New Roman"/>
                <a:ea typeface="+mn-ea"/>
              </a:rPr>
              <a:t>12-0618r0 Listen interval for sensor devices</a:t>
            </a:r>
          </a:p>
        </p:txBody>
      </p:sp>
    </p:spTree>
    <p:extLst>
      <p:ext uri="{BB962C8B-B14F-4D97-AF65-F5344CB8AC3E}">
        <p14:creationId xmlns:p14="http://schemas.microsoft.com/office/powerpoint/2010/main" val="3183258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11</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Straw Poll 1</a:t>
            </a:r>
          </a:p>
        </p:txBody>
      </p:sp>
      <p:sp>
        <p:nvSpPr>
          <p:cNvPr id="6" name="テキスト ボックス 5"/>
          <p:cNvSpPr txBox="1">
            <a:spLocks noChangeArrowheads="1"/>
          </p:cNvSpPr>
          <p:nvPr/>
        </p:nvSpPr>
        <p:spPr bwMode="auto">
          <a:xfrm>
            <a:off x="250825" y="1511300"/>
            <a:ext cx="864235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00000"/>
              </a:lnSpc>
              <a:spcBef>
                <a:spcPts val="0"/>
              </a:spcBef>
              <a:spcAft>
                <a:spcPts val="0"/>
              </a:spcAft>
              <a:buClr>
                <a:srgbClr val="000000"/>
              </a:buClr>
              <a:buSzPct val="100000"/>
              <a:buFontTx/>
              <a:buNone/>
              <a:tabLst/>
              <a:defRPr/>
            </a:pPr>
            <a:r>
              <a:rPr kumimoji="0" lang="en-US" altLang="ja-JP" sz="2400" b="0" i="0" u="none" strike="noStrike" kern="0" cap="none" spc="0" normalizeH="0" baseline="0" noProof="0" dirty="0">
                <a:ln>
                  <a:noFill/>
                </a:ln>
                <a:solidFill>
                  <a:srgbClr val="000000"/>
                </a:solidFill>
                <a:effectLst/>
                <a:uLnTx/>
                <a:uFillTx/>
                <a:ea typeface="ＭＳ Ｐゴシック" pitchFamily="50" charset="-128"/>
              </a:rPr>
              <a:t>Do you support </a:t>
            </a:r>
            <a:r>
              <a:rPr kumimoji="0" lang="en-US" altLang="ja-JP" sz="2400" b="0" i="0" u="none" strike="noStrike" kern="0" cap="none" spc="0" normalizeH="0" baseline="0" noProof="0" dirty="0" smtClean="0">
                <a:ln>
                  <a:noFill/>
                </a:ln>
                <a:solidFill>
                  <a:srgbClr val="000000"/>
                </a:solidFill>
                <a:effectLst/>
                <a:uLnTx/>
                <a:uFillTx/>
                <a:ea typeface="ＭＳ Ｐゴシック" pitchFamily="50" charset="-128"/>
              </a:rPr>
              <a:t>extending the </a:t>
            </a:r>
            <a:r>
              <a:rPr kumimoji="0" lang="en-US" altLang="ja-JP" sz="2400" b="0" i="0" u="none" strike="noStrike" kern="0" cap="none" spc="0" normalizeH="0" baseline="0" noProof="0" dirty="0">
                <a:ln>
                  <a:noFill/>
                </a:ln>
                <a:solidFill>
                  <a:sysClr val="windowText" lastClr="000000"/>
                </a:solidFill>
                <a:effectLst/>
                <a:uLnTx/>
                <a:uFillTx/>
                <a:ea typeface="ＭＳ ゴシック" pitchFamily="49" charset="-128"/>
              </a:rPr>
              <a:t>BSS Max Idle Period, Listen Interval and WNM-Sleep Interval </a:t>
            </a:r>
            <a:r>
              <a:rPr kumimoji="0" lang="en-US" altLang="ja-JP" sz="2400" b="0" i="0" u="none" strike="noStrike" kern="0" cap="none" spc="0" normalizeH="0" baseline="0" noProof="0" dirty="0" smtClean="0">
                <a:ln>
                  <a:noFill/>
                </a:ln>
                <a:solidFill>
                  <a:srgbClr val="000000"/>
                </a:solidFill>
                <a:effectLst/>
                <a:uLnTx/>
                <a:uFillTx/>
                <a:ea typeface="ＭＳ Ｐゴシック" pitchFamily="50" charset="-128"/>
              </a:rPr>
              <a:t>by introducing </a:t>
            </a:r>
            <a:r>
              <a:rPr kumimoji="0" lang="en-US" altLang="ja-JP" sz="2400" b="0" i="0" u="none" strike="noStrike" kern="0" cap="none" spc="0" normalizeH="0" baseline="0" noProof="0" dirty="0" smtClean="0">
                <a:ln>
                  <a:noFill/>
                </a:ln>
                <a:solidFill>
                  <a:sysClr val="windowText" lastClr="000000"/>
                </a:solidFill>
                <a:effectLst/>
                <a:uLnTx/>
                <a:uFillTx/>
              </a:rPr>
              <a:t>unified </a:t>
            </a:r>
            <a:r>
              <a:rPr kumimoji="0" lang="en-US" altLang="ja-JP" sz="2400" b="0" i="0" u="none" strike="noStrike" kern="0" cap="none" spc="0" normalizeH="0" baseline="0" noProof="0" dirty="0">
                <a:ln>
                  <a:noFill/>
                </a:ln>
                <a:solidFill>
                  <a:sysClr val="windowText" lastClr="000000"/>
                </a:solidFill>
                <a:effectLst/>
                <a:uLnTx/>
                <a:uFillTx/>
              </a:rPr>
              <a:t>Scaling Factors </a:t>
            </a:r>
            <a:r>
              <a:rPr kumimoji="0" lang="en-US" altLang="ja-JP" sz="2400" b="0" i="0" u="none" strike="noStrike" kern="0" cap="none" spc="0" normalizeH="0" baseline="0" noProof="0" dirty="0" smtClean="0">
                <a:ln>
                  <a:noFill/>
                </a:ln>
                <a:solidFill>
                  <a:sysClr val="windowText" lastClr="000000"/>
                </a:solidFill>
                <a:effectLst/>
                <a:uLnTx/>
                <a:uFillTx/>
              </a:rPr>
              <a:t>i.e.</a:t>
            </a:r>
            <a:r>
              <a:rPr kumimoji="0" lang="en-US" altLang="ja-JP" sz="2400" b="0" i="0" u="none" strike="noStrike" kern="0" cap="none" spc="0" normalizeH="0" baseline="0" noProof="0" dirty="0" smtClean="0">
                <a:ln>
                  <a:noFill/>
                </a:ln>
                <a:solidFill>
                  <a:srgbClr val="000000"/>
                </a:solidFill>
                <a:effectLst/>
                <a:uLnTx/>
                <a:uFillTx/>
                <a:ea typeface="ＭＳ ゴシック" pitchFamily="49" charset="-128"/>
              </a:rPr>
              <a:t>. </a:t>
            </a:r>
            <a:r>
              <a:rPr kumimoji="0" lang="en-US" sz="2400" b="0" i="0" u="none" strike="noStrike" kern="0" cap="none" spc="0" normalizeH="0" baseline="0" noProof="0" dirty="0" smtClean="0">
                <a:ln>
                  <a:noFill/>
                </a:ln>
                <a:solidFill>
                  <a:srgbClr val="000000"/>
                </a:solidFill>
                <a:effectLst/>
                <a:uLnTx/>
                <a:uFillTx/>
              </a:rPr>
              <a:t>using </a:t>
            </a:r>
            <a:r>
              <a:rPr kumimoji="0" lang="en-US" sz="2400" b="0" i="0" u="none" strike="noStrike" kern="0" cap="none" spc="0" normalizeH="0" baseline="0" noProof="0" dirty="0">
                <a:ln>
                  <a:noFill/>
                </a:ln>
                <a:solidFill>
                  <a:srgbClr val="000000"/>
                </a:solidFill>
                <a:effectLst/>
                <a:uLnTx/>
                <a:uFillTx/>
              </a:rPr>
              <a:t>the first two MSB bits to represent the Scaling Factor (</a:t>
            </a:r>
            <a:r>
              <a:rPr kumimoji="0" lang="en-US" sz="2400" b="1" i="0" u="none" strike="noStrike" kern="0" cap="none" spc="0" normalizeH="0" baseline="0" noProof="0" dirty="0">
                <a:ln>
                  <a:noFill/>
                </a:ln>
                <a:solidFill>
                  <a:srgbClr val="000000"/>
                </a:solidFill>
                <a:effectLst/>
                <a:uLnTx/>
                <a:uFillTx/>
              </a:rPr>
              <a:t>SF</a:t>
            </a:r>
            <a:r>
              <a:rPr kumimoji="0" lang="en-US" sz="2400" b="0" i="0" u="none" strike="noStrike" kern="0" cap="none" spc="0" normalizeH="0" baseline="0" noProof="0" dirty="0">
                <a:ln>
                  <a:noFill/>
                </a:ln>
                <a:solidFill>
                  <a:srgbClr val="000000"/>
                </a:solidFill>
                <a:effectLst/>
                <a:uLnTx/>
                <a:uFillTx/>
              </a:rPr>
              <a:t>) and the remaining 14 bits to indicate the actual </a:t>
            </a:r>
            <a:r>
              <a:rPr kumimoji="0" lang="en-US" sz="2400" b="0" i="0" u="none" strike="noStrike" kern="0" cap="none" spc="0" normalizeH="0" baseline="0" noProof="0" dirty="0" smtClean="0">
                <a:ln>
                  <a:noFill/>
                </a:ln>
                <a:solidFill>
                  <a:srgbClr val="000000"/>
                </a:solidFill>
                <a:effectLst/>
                <a:uLnTx/>
                <a:uFillTx/>
              </a:rPr>
              <a:t>value?</a:t>
            </a:r>
            <a:endParaRPr kumimoji="0" lang="en-US" sz="2400" b="1"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endParaRPr kumimoji="0" lang="en-US" altLang="ja-JP" sz="24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endParaRPr kumimoji="0" lang="en-US" altLang="ja-JP" sz="24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r>
              <a:rPr kumimoji="0" lang="en-US" altLang="ja-JP" sz="2400" b="0" i="0" u="none" strike="noStrike" kern="0" cap="none" spc="0" normalizeH="0" baseline="0" noProof="0" dirty="0">
                <a:ln>
                  <a:noFill/>
                </a:ln>
                <a:solidFill>
                  <a:srgbClr val="000000"/>
                </a:solidFill>
                <a:effectLst/>
                <a:uLnTx/>
                <a:uFillTx/>
                <a:ea typeface="ＭＳ Ｐゴシック" pitchFamily="50" charset="-128"/>
              </a:rPr>
              <a:t>Y: N: A:</a:t>
            </a:r>
          </a:p>
          <a:p>
            <a:pPr marL="457200" marR="0" lvl="0" indent="-457200" defTabSz="914400" eaLnBrk="1" fontAlgn="auto" latinLnBrk="0" hangingPunct="1">
              <a:lnSpc>
                <a:spcPct val="100000"/>
              </a:lnSpc>
              <a:spcBef>
                <a:spcPts val="0"/>
              </a:spcBef>
              <a:spcAft>
                <a:spcPts val="0"/>
              </a:spcAft>
              <a:buClr>
                <a:srgbClr val="000000"/>
              </a:buClr>
              <a:buSzPct val="100000"/>
              <a:buFont typeface="+mj-lt"/>
              <a:buAutoNum type="arabicPeriod"/>
              <a:tabLst/>
              <a:defRPr/>
            </a:pPr>
            <a:endParaRPr kumimoji="0" lang="en-US" altLang="ja-JP" sz="18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a typeface="ＭＳ Ｐゴシック"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a typeface="ＭＳ Ｐゴシック" pitchFamily="50" charset="-128"/>
            </a:endParaRPr>
          </a:p>
        </p:txBody>
      </p:sp>
      <p:sp>
        <p:nvSpPr>
          <p:cNvPr id="7" name="Left Brace 2"/>
          <p:cNvSpPr>
            <a:spLocks/>
          </p:cNvSpPr>
          <p:nvPr/>
        </p:nvSpPr>
        <p:spPr bwMode="auto">
          <a:xfrm rot="5400000">
            <a:off x="7469223" y="2360156"/>
            <a:ext cx="142875" cy="2501826"/>
          </a:xfrm>
          <a:prstGeom prst="leftBrace">
            <a:avLst>
              <a:gd name="adj1" fmla="val 8373"/>
              <a:gd name="adj2" fmla="val 50000"/>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
                <a:srgbClr val="000000"/>
              </a:buClr>
              <a:buSzPct val="100000"/>
              <a:buFont typeface="Times New Roman" pitchFamily="18" charset="0"/>
              <a:buNone/>
              <a:tabLst/>
              <a:defRPr/>
            </a:pPr>
            <a:endParaRPr kumimoji="0" lang="en-US" sz="1800" b="0" i="0" u="none" strike="noStrike" kern="0" cap="none" spc="0" normalizeH="0" baseline="0" noProof="0" dirty="0">
              <a:ln>
                <a:noFill/>
              </a:ln>
              <a:solidFill>
                <a:srgbClr val="FFFFFF"/>
              </a:solidFill>
              <a:effectLst/>
              <a:uLnTx/>
              <a:uFillTx/>
              <a:ea typeface="ＭＳ ゴシック" pitchFamily="49" charset="-128"/>
            </a:endParaRPr>
          </a:p>
        </p:txBody>
      </p:sp>
      <p:graphicFrame>
        <p:nvGraphicFramePr>
          <p:cNvPr id="8" name="Table 7"/>
          <p:cNvGraphicFramePr>
            <a:graphicFrameLocks noGrp="1"/>
          </p:cNvGraphicFramePr>
          <p:nvPr>
            <p:extLst>
              <p:ext uri="{D42A27DB-BD31-4B8C-83A1-F6EECF244321}">
                <p14:modId xmlns:p14="http://schemas.microsoft.com/office/powerpoint/2010/main" val="3040146556"/>
              </p:ext>
            </p:extLst>
          </p:nvPr>
        </p:nvGraphicFramePr>
        <p:xfrm>
          <a:off x="5946775" y="3720606"/>
          <a:ext cx="2844800" cy="381000"/>
        </p:xfrm>
        <a:graphic>
          <a:graphicData uri="http://schemas.openxmlformats.org/drawingml/2006/table">
            <a:tbl>
              <a:tblPr/>
              <a:tblGrid>
                <a:gridCol w="177800"/>
                <a:gridCol w="177800"/>
                <a:gridCol w="177800"/>
                <a:gridCol w="177800"/>
                <a:gridCol w="177800"/>
                <a:gridCol w="177800"/>
                <a:gridCol w="177800"/>
                <a:gridCol w="177800"/>
                <a:gridCol w="177800"/>
                <a:gridCol w="177800"/>
                <a:gridCol w="177800"/>
                <a:gridCol w="177800"/>
                <a:gridCol w="177800"/>
                <a:gridCol w="177800"/>
                <a:gridCol w="177800"/>
                <a:gridCol w="177800"/>
              </a:tblGrid>
              <a:tr h="190500">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bl>
          </a:graphicData>
        </a:graphic>
      </p:graphicFrame>
      <p:sp>
        <p:nvSpPr>
          <p:cNvPr id="9" name="TextBox 4"/>
          <p:cNvSpPr txBox="1">
            <a:spLocks noChangeArrowheads="1"/>
          </p:cNvSpPr>
          <p:nvPr/>
        </p:nvSpPr>
        <p:spPr bwMode="auto">
          <a:xfrm>
            <a:off x="7162800" y="3123706"/>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Value</a:t>
            </a:r>
          </a:p>
        </p:txBody>
      </p:sp>
      <p:sp>
        <p:nvSpPr>
          <p:cNvPr id="10" name="TextBox 11"/>
          <p:cNvSpPr txBox="1">
            <a:spLocks noChangeArrowheads="1"/>
          </p:cNvSpPr>
          <p:nvPr/>
        </p:nvSpPr>
        <p:spPr bwMode="auto">
          <a:xfrm>
            <a:off x="5829300" y="3123706"/>
            <a:ext cx="723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Scaling</a:t>
            </a:r>
          </a:p>
        </p:txBody>
      </p:sp>
      <p:sp>
        <p:nvSpPr>
          <p:cNvPr id="11" name="Left Brace 2"/>
          <p:cNvSpPr>
            <a:spLocks/>
          </p:cNvSpPr>
          <p:nvPr/>
        </p:nvSpPr>
        <p:spPr bwMode="auto">
          <a:xfrm rot="5400000">
            <a:off x="6056291" y="3449054"/>
            <a:ext cx="142877" cy="324034"/>
          </a:xfrm>
          <a:prstGeom prst="leftBrace">
            <a:avLst>
              <a:gd name="adj1" fmla="val 8373"/>
              <a:gd name="adj2" fmla="val 50000"/>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
                <a:srgbClr val="000000"/>
              </a:buClr>
              <a:buSzPct val="100000"/>
              <a:buFont typeface="Times New Roman" pitchFamily="18" charset="0"/>
              <a:buNone/>
              <a:tabLst/>
              <a:defRPr/>
            </a:pPr>
            <a:endParaRPr kumimoji="0" lang="en-US" sz="1800" b="0" i="0" u="none" strike="noStrike" kern="0" cap="none" spc="0" normalizeH="0" baseline="0" noProof="0" dirty="0">
              <a:ln>
                <a:noFill/>
              </a:ln>
              <a:solidFill>
                <a:srgbClr val="FFFFFF"/>
              </a:solidFill>
              <a:effectLst/>
              <a:uLnTx/>
              <a:uFillTx/>
              <a:ea typeface="ＭＳ ゴシック" pitchFamily="49" charset="-128"/>
            </a:endParaRPr>
          </a:p>
        </p:txBody>
      </p:sp>
    </p:spTree>
    <p:extLst>
      <p:ext uri="{BB962C8B-B14F-4D97-AF65-F5344CB8AC3E}">
        <p14:creationId xmlns:p14="http://schemas.microsoft.com/office/powerpoint/2010/main" val="1897281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12</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Straw Poll </a:t>
            </a:r>
            <a:r>
              <a:rPr lang="en-GB" altLang="ja-JP" sz="3600" b="1" dirty="0" smtClean="0">
                <a:solidFill>
                  <a:srgbClr val="000000"/>
                </a:solidFill>
                <a:ea typeface="ＭＳ ゴシック" pitchFamily="49" charset="-128"/>
              </a:rPr>
              <a:t>2</a:t>
            </a:r>
            <a:endParaRPr lang="en-GB" altLang="ja-JP" sz="3600" b="1" dirty="0">
              <a:solidFill>
                <a:srgbClr val="000000"/>
              </a:solidFill>
              <a:ea typeface="ＭＳ ゴシック" pitchFamily="49" charset="-128"/>
            </a:endParaRPr>
          </a:p>
        </p:txBody>
      </p:sp>
      <p:sp>
        <p:nvSpPr>
          <p:cNvPr id="6" name="テキスト ボックス 5"/>
          <p:cNvSpPr txBox="1">
            <a:spLocks noChangeArrowheads="1"/>
          </p:cNvSpPr>
          <p:nvPr/>
        </p:nvSpPr>
        <p:spPr bwMode="auto">
          <a:xfrm>
            <a:off x="250825" y="1511300"/>
            <a:ext cx="86423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Clr>
                <a:srgbClr val="000000"/>
              </a:buClr>
              <a:buSzPct val="100000"/>
            </a:pPr>
            <a:r>
              <a:rPr lang="en-US" altLang="ja-JP" sz="2400" dirty="0">
                <a:solidFill>
                  <a:srgbClr val="000000"/>
                </a:solidFill>
                <a:ea typeface="ＭＳ Ｐゴシック" pitchFamily="50" charset="-128"/>
              </a:rPr>
              <a:t>Do you support </a:t>
            </a:r>
            <a:r>
              <a:rPr lang="en-US" altLang="ja-JP" sz="2400" dirty="0" smtClean="0">
                <a:solidFill>
                  <a:srgbClr val="000000"/>
                </a:solidFill>
                <a:ea typeface="ＭＳ Ｐゴシック" pitchFamily="50" charset="-128"/>
              </a:rPr>
              <a:t>using the </a:t>
            </a:r>
            <a:r>
              <a:rPr lang="en-US" altLang="ja-JP" sz="2400" dirty="0" smtClean="0">
                <a:solidFill>
                  <a:srgbClr val="000000"/>
                </a:solidFill>
              </a:rPr>
              <a:t>Scaling Factors as shown in the table below</a:t>
            </a:r>
            <a:r>
              <a:rPr lang="en-US" altLang="ja-JP" sz="2400" dirty="0" smtClean="0">
                <a:solidFill>
                  <a:srgbClr val="000000"/>
                </a:solidFill>
                <a:ea typeface="ＭＳ ゴシック" pitchFamily="49" charset="-128"/>
              </a:rPr>
              <a:t>?</a:t>
            </a:r>
            <a:endParaRPr lang="en-US" altLang="ja-JP" sz="2400" dirty="0">
              <a:solidFill>
                <a:srgbClr val="000000"/>
              </a:solidFill>
              <a:ea typeface="ＭＳ ゴシック" pitchFamily="49" charset="-128"/>
            </a:endParaRPr>
          </a:p>
          <a:p>
            <a:pPr>
              <a:buClr>
                <a:srgbClr val="000000"/>
              </a:buClr>
              <a:buSzPct val="100000"/>
              <a:defRPr/>
            </a:pPr>
            <a:endParaRPr lang="en-US" altLang="ja-JP" sz="2400" dirty="0">
              <a:solidFill>
                <a:srgbClr val="000000"/>
              </a:solidFill>
              <a:ea typeface="ＭＳ ゴシック" pitchFamily="49" charset="-128"/>
            </a:endParaRPr>
          </a:p>
          <a:p>
            <a:pPr>
              <a:buClr>
                <a:srgbClr val="000000"/>
              </a:buClr>
              <a:buSzPct val="100000"/>
              <a:defRPr/>
            </a:pPr>
            <a:r>
              <a:rPr lang="en-US" altLang="ja-JP" sz="2400" dirty="0">
                <a:solidFill>
                  <a:srgbClr val="000000"/>
                </a:solidFill>
                <a:ea typeface="ＭＳ Ｐゴシック" pitchFamily="50" charset="-128"/>
              </a:rPr>
              <a:t>Y: N: A:</a:t>
            </a:r>
          </a:p>
          <a:p>
            <a:pPr marL="457200" indent="-457200">
              <a:buClr>
                <a:srgbClr val="000000"/>
              </a:buClr>
              <a:buSzPct val="100000"/>
              <a:buFont typeface="+mj-lt"/>
              <a:buAutoNum type="arabicPeriod"/>
              <a:defRPr/>
            </a:pPr>
            <a:endParaRPr lang="en-US" altLang="ja-JP" dirty="0">
              <a:solidFill>
                <a:srgbClr val="000000"/>
              </a:solidFill>
              <a:ea typeface="ＭＳ ゴシック" pitchFamily="49" charset="-128"/>
            </a:endParaRPr>
          </a:p>
          <a:p>
            <a:pPr>
              <a:defRPr/>
            </a:pPr>
            <a:endParaRPr lang="en-US" altLang="ja-JP" dirty="0">
              <a:solidFill>
                <a:srgbClr val="000000"/>
              </a:solidFill>
              <a:ea typeface="ＭＳ Ｐゴシック" pitchFamily="50" charset="-128"/>
            </a:endParaRPr>
          </a:p>
          <a:p>
            <a:pPr>
              <a:defRPr/>
            </a:pPr>
            <a:endParaRPr lang="en-US" altLang="ja-JP" dirty="0">
              <a:solidFill>
                <a:srgbClr val="000000"/>
              </a:solidFill>
              <a:ea typeface="ＭＳ Ｐゴシック" pitchFamily="50" charset="-128"/>
            </a:endParaRPr>
          </a:p>
        </p:txBody>
      </p:sp>
      <p:graphicFrame>
        <p:nvGraphicFramePr>
          <p:cNvPr id="7" name="表格 19"/>
          <p:cNvGraphicFramePr>
            <a:graphicFrameLocks noGrp="1"/>
          </p:cNvGraphicFramePr>
          <p:nvPr>
            <p:extLst>
              <p:ext uri="{D42A27DB-BD31-4B8C-83A1-F6EECF244321}">
                <p14:modId xmlns:p14="http://schemas.microsoft.com/office/powerpoint/2010/main" val="453481071"/>
              </p:ext>
            </p:extLst>
          </p:nvPr>
        </p:nvGraphicFramePr>
        <p:xfrm>
          <a:off x="3200400" y="2438400"/>
          <a:ext cx="2359459" cy="2019302"/>
        </p:xfrm>
        <a:graphic>
          <a:graphicData uri="http://schemas.openxmlformats.org/drawingml/2006/table">
            <a:tbl>
              <a:tblPr firstRow="1" bandRow="1">
                <a:tableStyleId>{21E4AEA4-8DFA-4A89-87EB-49C32662AFE0}</a:tableStyleId>
              </a:tblPr>
              <a:tblGrid>
                <a:gridCol w="993455"/>
                <a:gridCol w="1366004"/>
              </a:tblGrid>
              <a:tr h="632306">
                <a:tc>
                  <a:txBody>
                    <a:bodyPr/>
                    <a:lstStyle/>
                    <a:p>
                      <a:pPr algn="ctr"/>
                      <a:r>
                        <a:rPr lang="en-US" altLang="zh-CN" sz="1400" dirty="0" smtClean="0"/>
                        <a:t>B1B2</a:t>
                      </a:r>
                      <a:endParaRPr lang="zh-CN" altLang="en-US" sz="1400" dirty="0"/>
                    </a:p>
                  </a:txBody>
                  <a:tcPr/>
                </a:tc>
                <a:tc>
                  <a:txBody>
                    <a:bodyPr/>
                    <a:lstStyle/>
                    <a:p>
                      <a:pPr algn="ctr"/>
                      <a:r>
                        <a:rPr lang="en-US" altLang="zh-CN" sz="1400" dirty="0" smtClean="0"/>
                        <a:t>Scaling Factor (SF)</a:t>
                      </a:r>
                      <a:endParaRPr lang="zh-CN" altLang="en-US" sz="1400" dirty="0"/>
                    </a:p>
                  </a:txBody>
                  <a:tcPr/>
                </a:tc>
              </a:tr>
              <a:tr h="346749">
                <a:tc>
                  <a:txBody>
                    <a:bodyPr/>
                    <a:lstStyle/>
                    <a:p>
                      <a:pPr algn="ctr"/>
                      <a:r>
                        <a:rPr lang="en-US" altLang="zh-CN" sz="1400" dirty="0" smtClean="0"/>
                        <a:t>00</a:t>
                      </a:r>
                      <a:endParaRPr lang="zh-CN" altLang="en-US" sz="1400" dirty="0"/>
                    </a:p>
                  </a:txBody>
                  <a:tcPr/>
                </a:tc>
                <a:tc>
                  <a:txBody>
                    <a:bodyPr/>
                    <a:lstStyle/>
                    <a:p>
                      <a:pPr algn="ctr"/>
                      <a:r>
                        <a:rPr lang="en-US" altLang="zh-CN" sz="1400" dirty="0" smtClean="0"/>
                        <a:t>1</a:t>
                      </a:r>
                      <a:endParaRPr lang="zh-CN" altLang="en-US" sz="1400" dirty="0"/>
                    </a:p>
                  </a:txBody>
                  <a:tcPr/>
                </a:tc>
              </a:tr>
              <a:tr h="346749">
                <a:tc>
                  <a:txBody>
                    <a:bodyPr/>
                    <a:lstStyle/>
                    <a:p>
                      <a:pPr algn="ctr"/>
                      <a:r>
                        <a:rPr lang="en-US" altLang="zh-CN" sz="1400" dirty="0" smtClean="0"/>
                        <a:t>01</a:t>
                      </a:r>
                      <a:endParaRPr lang="zh-CN" altLang="en-US" sz="1400" dirty="0"/>
                    </a:p>
                  </a:txBody>
                  <a:tcPr/>
                </a:tc>
                <a:tc>
                  <a:txBody>
                    <a:bodyPr/>
                    <a:lstStyle/>
                    <a:p>
                      <a:pPr algn="ctr"/>
                      <a:r>
                        <a:rPr lang="en-US" altLang="zh-CN" sz="1400" dirty="0" smtClean="0"/>
                        <a:t>10</a:t>
                      </a:r>
                      <a:endParaRPr lang="zh-CN" altLang="en-US" sz="1400" dirty="0"/>
                    </a:p>
                  </a:txBody>
                  <a:tcPr/>
                </a:tc>
              </a:tr>
              <a:tr h="346749">
                <a:tc>
                  <a:txBody>
                    <a:bodyPr/>
                    <a:lstStyle/>
                    <a:p>
                      <a:pPr algn="ctr"/>
                      <a:r>
                        <a:rPr lang="en-US" altLang="zh-CN" sz="1400" dirty="0" smtClean="0"/>
                        <a:t>10</a:t>
                      </a:r>
                      <a:endParaRPr lang="zh-CN" altLang="en-US" sz="1400" dirty="0"/>
                    </a:p>
                  </a:txBody>
                  <a:tcPr/>
                </a:tc>
                <a:tc>
                  <a:txBody>
                    <a:bodyPr/>
                    <a:lstStyle/>
                    <a:p>
                      <a:pPr algn="ctr"/>
                      <a:r>
                        <a:rPr lang="en-US" altLang="zh-CN" sz="1400" dirty="0" smtClean="0"/>
                        <a:t>100</a:t>
                      </a:r>
                      <a:r>
                        <a:rPr lang="en-US" altLang="ja-JP" sz="1400" dirty="0" smtClean="0"/>
                        <a:t>0</a:t>
                      </a:r>
                      <a:endParaRPr lang="zh-CN" altLang="en-US" sz="1400" dirty="0"/>
                    </a:p>
                  </a:txBody>
                  <a:tcPr/>
                </a:tc>
              </a:tr>
              <a:tr h="346749">
                <a:tc>
                  <a:txBody>
                    <a:bodyPr/>
                    <a:lstStyle/>
                    <a:p>
                      <a:pPr algn="ctr"/>
                      <a:r>
                        <a:rPr lang="en-US" altLang="zh-CN" sz="1400" dirty="0" smtClean="0"/>
                        <a:t>11</a:t>
                      </a:r>
                      <a:endParaRPr lang="zh-CN" altLang="en-US" sz="1400" dirty="0"/>
                    </a:p>
                  </a:txBody>
                  <a:tcPr/>
                </a:tc>
                <a:tc>
                  <a:txBody>
                    <a:bodyPr/>
                    <a:lstStyle/>
                    <a:p>
                      <a:pPr algn="ctr"/>
                      <a:r>
                        <a:rPr lang="en-US" altLang="zh-CN" sz="1400" dirty="0" smtClean="0"/>
                        <a:t>1000</a:t>
                      </a:r>
                      <a:r>
                        <a:rPr lang="en-US" altLang="ja-JP" sz="1400" dirty="0" smtClean="0"/>
                        <a:t>0</a:t>
                      </a:r>
                      <a:endParaRPr lang="zh-CN" altLang="en-US" sz="1400" dirty="0"/>
                    </a:p>
                  </a:txBody>
                  <a:tcPr/>
                </a:tc>
              </a:tr>
            </a:tbl>
          </a:graphicData>
        </a:graphic>
      </p:graphicFrame>
    </p:spTree>
    <p:extLst>
      <p:ext uri="{BB962C8B-B14F-4D97-AF65-F5344CB8AC3E}">
        <p14:creationId xmlns:p14="http://schemas.microsoft.com/office/powerpoint/2010/main" val="2613744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13</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smtClean="0">
                <a:solidFill>
                  <a:schemeClr val="tx1"/>
                </a:solidFill>
                <a:ea typeface="ＭＳ ゴシック" pitchFamily="49" charset="-128"/>
              </a:rPr>
              <a:t>Annex</a:t>
            </a:r>
            <a:endParaRPr lang="en-GB" altLang="ja-JP" sz="3600" b="1" dirty="0">
              <a:solidFill>
                <a:schemeClr val="tx1"/>
              </a:solidFill>
              <a:ea typeface="ＭＳ ゴシック" pitchFamily="49" charset="-128"/>
            </a:endParaRPr>
          </a:p>
        </p:txBody>
      </p:sp>
    </p:spTree>
    <p:extLst>
      <p:ext uri="{BB962C8B-B14F-4D97-AF65-F5344CB8AC3E}">
        <p14:creationId xmlns:p14="http://schemas.microsoft.com/office/powerpoint/2010/main" val="2070694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14</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altLang="ja-JP" sz="3200" b="1" dirty="0" smtClean="0">
                <a:solidFill>
                  <a:srgbClr val="000000"/>
                </a:solidFill>
                <a:ea typeface="ＭＳ ゴシック" pitchFamily="49" charset="-128"/>
              </a:rPr>
              <a:t>Background: WNM </a:t>
            </a:r>
            <a:r>
              <a:rPr kumimoji="0" lang="en-US" altLang="ja-JP" sz="3200" b="1" dirty="0">
                <a:solidFill>
                  <a:srgbClr val="000000"/>
                </a:solidFill>
                <a:ea typeface="ＭＳ ゴシック" pitchFamily="49" charset="-128"/>
              </a:rPr>
              <a:t>Sleep </a:t>
            </a:r>
            <a:r>
              <a:rPr kumimoji="0" lang="en-US" altLang="ja-JP" sz="3200" b="1" dirty="0" smtClean="0">
                <a:solidFill>
                  <a:srgbClr val="000000"/>
                </a:solidFill>
                <a:ea typeface="ＭＳ ゴシック" pitchFamily="49" charset="-128"/>
              </a:rPr>
              <a:t>Mode</a:t>
            </a:r>
            <a:endParaRPr lang="en-GB" altLang="ja-JP" sz="3600" b="1" dirty="0">
              <a:solidFill>
                <a:srgbClr val="000000"/>
              </a:solidFill>
              <a:ea typeface="ＭＳ ゴシック" pitchFamily="49" charset="-128"/>
            </a:endParaRPr>
          </a:p>
        </p:txBody>
      </p:sp>
      <p:grpSp>
        <p:nvGrpSpPr>
          <p:cNvPr id="6" name="Group 24"/>
          <p:cNvGrpSpPr>
            <a:grpSpLocks/>
          </p:cNvGrpSpPr>
          <p:nvPr/>
        </p:nvGrpSpPr>
        <p:grpSpPr bwMode="auto">
          <a:xfrm>
            <a:off x="685800" y="2384574"/>
            <a:ext cx="3395663" cy="4068762"/>
            <a:chOff x="2852884" y="2854411"/>
            <a:chExt cx="3395364" cy="3474654"/>
          </a:xfrm>
        </p:grpSpPr>
        <p:cxnSp>
          <p:nvCxnSpPr>
            <p:cNvPr id="7" name="Straight Connector 19"/>
            <p:cNvCxnSpPr>
              <a:cxnSpLocks noChangeShapeType="1"/>
            </p:cNvCxnSpPr>
            <p:nvPr/>
          </p:nvCxnSpPr>
          <p:spPr bwMode="auto">
            <a:xfrm>
              <a:off x="3059832" y="2960948"/>
              <a:ext cx="0" cy="2916324"/>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8" name="Straight Connector 25"/>
            <p:cNvCxnSpPr>
              <a:cxnSpLocks noChangeShapeType="1"/>
            </p:cNvCxnSpPr>
            <p:nvPr/>
          </p:nvCxnSpPr>
          <p:spPr bwMode="auto">
            <a:xfrm>
              <a:off x="6007114" y="2941408"/>
              <a:ext cx="0" cy="2916324"/>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9" name="TextBox 26"/>
            <p:cNvSpPr txBox="1">
              <a:spLocks noChangeArrowheads="1"/>
            </p:cNvSpPr>
            <p:nvPr/>
          </p:nvSpPr>
          <p:spPr bwMode="auto">
            <a:xfrm>
              <a:off x="2852884" y="6021288"/>
              <a:ext cx="4138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AP</a:t>
              </a:r>
              <a:endParaRPr lang="en-US" sz="1400" dirty="0">
                <a:solidFill>
                  <a:srgbClr val="000000"/>
                </a:solidFill>
              </a:endParaRPr>
            </a:p>
          </p:txBody>
        </p:sp>
        <p:sp>
          <p:nvSpPr>
            <p:cNvPr id="10" name="TextBox 27"/>
            <p:cNvSpPr txBox="1">
              <a:spLocks noChangeArrowheads="1"/>
            </p:cNvSpPr>
            <p:nvPr/>
          </p:nvSpPr>
          <p:spPr bwMode="auto">
            <a:xfrm>
              <a:off x="5739711" y="6021287"/>
              <a:ext cx="5085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STA</a:t>
              </a:r>
              <a:endParaRPr lang="en-US" sz="1400" dirty="0">
                <a:solidFill>
                  <a:srgbClr val="000000"/>
                </a:solidFill>
              </a:endParaRPr>
            </a:p>
          </p:txBody>
        </p:sp>
        <p:cxnSp>
          <p:nvCxnSpPr>
            <p:cNvPr id="11" name="Straight Arrow Connector 21"/>
            <p:cNvCxnSpPr>
              <a:cxnSpLocks noChangeShapeType="1"/>
            </p:cNvCxnSpPr>
            <p:nvPr/>
          </p:nvCxnSpPr>
          <p:spPr bwMode="auto">
            <a:xfrm flipH="1">
              <a:off x="3059832" y="3068960"/>
              <a:ext cx="2947282" cy="18002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 name="TextBox 30"/>
            <p:cNvSpPr txBox="1">
              <a:spLocks noChangeArrowheads="1"/>
            </p:cNvSpPr>
            <p:nvPr/>
          </p:nvSpPr>
          <p:spPr bwMode="auto">
            <a:xfrm>
              <a:off x="3686982" y="2854411"/>
              <a:ext cx="1659283"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Association </a:t>
              </a:r>
              <a:r>
                <a:rPr lang="en-US" altLang="ja-JP" sz="1400" dirty="0">
                  <a:solidFill>
                    <a:srgbClr val="000000"/>
                  </a:solidFill>
                  <a:ea typeface="ＭＳ ゴシック" pitchFamily="49" charset="-128"/>
                </a:rPr>
                <a:t>Request</a:t>
              </a:r>
              <a:endParaRPr lang="en-US" sz="1400" dirty="0">
                <a:solidFill>
                  <a:srgbClr val="000000"/>
                </a:solidFill>
              </a:endParaRPr>
            </a:p>
          </p:txBody>
        </p:sp>
        <p:cxnSp>
          <p:nvCxnSpPr>
            <p:cNvPr id="13" name="Straight Arrow Connector 23"/>
            <p:cNvCxnSpPr>
              <a:cxnSpLocks noChangeShapeType="1"/>
            </p:cNvCxnSpPr>
            <p:nvPr/>
          </p:nvCxnSpPr>
          <p:spPr bwMode="auto">
            <a:xfrm>
              <a:off x="3059832" y="3537012"/>
              <a:ext cx="2947282" cy="25202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4" name="TextBox 33"/>
            <p:cNvSpPr txBox="1">
              <a:spLocks noChangeArrowheads="1"/>
            </p:cNvSpPr>
            <p:nvPr/>
          </p:nvSpPr>
          <p:spPr bwMode="auto">
            <a:xfrm>
              <a:off x="3686982" y="3355249"/>
              <a:ext cx="1769880"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Association </a:t>
              </a:r>
              <a:r>
                <a:rPr lang="en-US" altLang="ja-JP" sz="1400" dirty="0">
                  <a:solidFill>
                    <a:srgbClr val="000000"/>
                  </a:solidFill>
                  <a:ea typeface="ＭＳ ゴシック" pitchFamily="49" charset="-128"/>
                </a:rPr>
                <a:t>Response</a:t>
              </a:r>
              <a:endParaRPr lang="en-US" sz="1400" dirty="0">
                <a:solidFill>
                  <a:srgbClr val="000000"/>
                </a:solidFill>
              </a:endParaRPr>
            </a:p>
          </p:txBody>
        </p:sp>
        <p:cxnSp>
          <p:nvCxnSpPr>
            <p:cNvPr id="15" name="Straight Arrow Connector 34"/>
            <p:cNvCxnSpPr>
              <a:cxnSpLocks noChangeShapeType="1"/>
            </p:cNvCxnSpPr>
            <p:nvPr/>
          </p:nvCxnSpPr>
          <p:spPr bwMode="auto">
            <a:xfrm flipH="1">
              <a:off x="3059832" y="4797152"/>
              <a:ext cx="2947282" cy="18002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35"/>
            <p:cNvCxnSpPr>
              <a:cxnSpLocks noChangeShapeType="1"/>
            </p:cNvCxnSpPr>
            <p:nvPr/>
          </p:nvCxnSpPr>
          <p:spPr bwMode="auto">
            <a:xfrm>
              <a:off x="3046698" y="5533831"/>
              <a:ext cx="2960416" cy="23262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TextBox 36"/>
            <p:cNvSpPr txBox="1">
              <a:spLocks noChangeArrowheads="1"/>
            </p:cNvSpPr>
            <p:nvPr/>
          </p:nvSpPr>
          <p:spPr bwMode="auto">
            <a:xfrm>
              <a:off x="3596636" y="4489375"/>
              <a:ext cx="2178610"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WNM </a:t>
              </a:r>
              <a:r>
                <a:rPr lang="en-US" altLang="ja-JP" sz="1400" dirty="0">
                  <a:solidFill>
                    <a:srgbClr val="000000"/>
                  </a:solidFill>
                  <a:ea typeface="ＭＳ ゴシック" pitchFamily="49" charset="-128"/>
                </a:rPr>
                <a:t>Sleep Mode Request</a:t>
              </a:r>
              <a:endParaRPr lang="en-US" sz="1400" dirty="0">
                <a:solidFill>
                  <a:srgbClr val="000000"/>
                </a:solidFill>
              </a:endParaRPr>
            </a:p>
          </p:txBody>
        </p:sp>
        <p:sp>
          <p:nvSpPr>
            <p:cNvPr id="18" name="TextBox 37"/>
            <p:cNvSpPr txBox="1">
              <a:spLocks noChangeArrowheads="1"/>
            </p:cNvSpPr>
            <p:nvPr/>
          </p:nvSpPr>
          <p:spPr bwMode="auto">
            <a:xfrm>
              <a:off x="3528522" y="5226088"/>
              <a:ext cx="2289207"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WNM </a:t>
              </a:r>
              <a:r>
                <a:rPr lang="en-US" altLang="ja-JP" sz="1400" dirty="0">
                  <a:solidFill>
                    <a:srgbClr val="000000"/>
                  </a:solidFill>
                  <a:ea typeface="ＭＳ ゴシック" pitchFamily="49" charset="-128"/>
                </a:rPr>
                <a:t>Sleep Mode Response</a:t>
              </a:r>
              <a:endParaRPr lang="en-US" sz="1400" dirty="0">
                <a:solidFill>
                  <a:srgbClr val="000000"/>
                </a:solidFill>
              </a:endParaRPr>
            </a:p>
          </p:txBody>
        </p:sp>
        <p:sp>
          <p:nvSpPr>
            <p:cNvPr id="19" name="TextBox 38"/>
            <p:cNvSpPr txBox="1">
              <a:spLocks noChangeArrowheads="1"/>
            </p:cNvSpPr>
            <p:nvPr/>
          </p:nvSpPr>
          <p:spPr bwMode="auto">
            <a:xfrm>
              <a:off x="4403159" y="4011116"/>
              <a:ext cx="2343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a:t>
              </a:r>
              <a:endParaRPr lang="en-US" sz="1400" dirty="0">
                <a:solidFill>
                  <a:srgbClr val="000000"/>
                </a:solidFill>
              </a:endParaRPr>
            </a:p>
          </p:txBody>
        </p:sp>
      </p:grpSp>
      <p:sp>
        <p:nvSpPr>
          <p:cNvPr id="20" name="TextBox 40"/>
          <p:cNvSpPr txBox="1">
            <a:spLocks noChangeArrowheads="1"/>
          </p:cNvSpPr>
          <p:nvPr/>
        </p:nvSpPr>
        <p:spPr bwMode="auto">
          <a:xfrm>
            <a:off x="3992486" y="2398343"/>
            <a:ext cx="4848225"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400" dirty="0" smtClean="0">
                <a:solidFill>
                  <a:srgbClr val="000000"/>
                </a:solidFill>
                <a:ea typeface="ＭＳ ゴシック" pitchFamily="49" charset="-128"/>
              </a:rPr>
              <a:t>1) Max Idle Period negotiation:</a:t>
            </a:r>
          </a:p>
          <a:p>
            <a:pPr marL="285750" indent="-285750">
              <a:buFont typeface="Arial" pitchFamily="34" charset="0"/>
              <a:buChar char="•"/>
            </a:pPr>
            <a:r>
              <a:rPr lang="en-US" altLang="ja-JP" sz="1400" dirty="0" smtClean="0">
                <a:solidFill>
                  <a:srgbClr val="000000"/>
                </a:solidFill>
                <a:ea typeface="ＭＳ ゴシック" pitchFamily="49" charset="-128"/>
              </a:rPr>
              <a:t>STA </a:t>
            </a:r>
            <a:r>
              <a:rPr lang="en-US" altLang="ja-JP" sz="1400" dirty="0">
                <a:solidFill>
                  <a:srgbClr val="000000"/>
                </a:solidFill>
                <a:ea typeface="ＭＳ ゴシック" pitchFamily="49" charset="-128"/>
              </a:rPr>
              <a:t>indicates </a:t>
            </a:r>
            <a:r>
              <a:rPr lang="en-US" altLang="ja-JP" sz="1400" dirty="0" smtClean="0">
                <a:solidFill>
                  <a:srgbClr val="000000"/>
                </a:solidFill>
                <a:ea typeface="ＭＳ ゴシック" pitchFamily="49" charset="-128"/>
              </a:rPr>
              <a:t>to the AP that it supports WNM-Sleep Mode by setting the WNM-Sleep Mode field to 1 in the Extended Capabilities </a:t>
            </a:r>
            <a:r>
              <a:rPr lang="en-US" altLang="ja-JP" sz="1400" dirty="0">
                <a:solidFill>
                  <a:srgbClr val="000000"/>
                </a:solidFill>
                <a:ea typeface="ＭＳ ゴシック" pitchFamily="49" charset="-128"/>
              </a:rPr>
              <a:t>IE in the Association Request Frame</a:t>
            </a:r>
            <a:r>
              <a:rPr lang="en-US" altLang="ja-JP" sz="1400" dirty="0" smtClean="0">
                <a:solidFill>
                  <a:srgbClr val="000000"/>
                </a:solidFill>
                <a:ea typeface="ＭＳ ゴシック" pitchFamily="49" charset="-128"/>
              </a:rPr>
              <a:t>.</a:t>
            </a:r>
          </a:p>
          <a:p>
            <a:pPr marL="285750" indent="-285750">
              <a:buFont typeface="Arial" pitchFamily="34" charset="0"/>
              <a:buChar char="•"/>
            </a:pPr>
            <a:r>
              <a:rPr lang="en-US" altLang="ja-JP" sz="1400" dirty="0" smtClean="0">
                <a:solidFill>
                  <a:srgbClr val="000000"/>
                </a:solidFill>
                <a:ea typeface="ＭＳ ゴシック" pitchFamily="49" charset="-128"/>
              </a:rPr>
              <a:t>AP </a:t>
            </a:r>
            <a:r>
              <a:rPr lang="en-US" altLang="ja-JP" sz="1400" dirty="0">
                <a:solidFill>
                  <a:srgbClr val="000000"/>
                </a:solidFill>
                <a:ea typeface="ＭＳ ゴシック" pitchFamily="49" charset="-128"/>
              </a:rPr>
              <a:t>decides the Max Idle Period it can support based on the available resources and notifies the STA in the Association Response Frame</a:t>
            </a:r>
            <a:r>
              <a:rPr lang="en-US" altLang="ja-JP" sz="1400" dirty="0" smtClean="0">
                <a:solidFill>
                  <a:srgbClr val="000000"/>
                </a:solidFill>
                <a:ea typeface="ＭＳ ゴシック" pitchFamily="49" charset="-128"/>
              </a:rPr>
              <a:t>.</a:t>
            </a:r>
            <a:endParaRPr lang="en-US" sz="1400" dirty="0">
              <a:solidFill>
                <a:srgbClr val="FF0000"/>
              </a:solidFill>
            </a:endParaRPr>
          </a:p>
        </p:txBody>
      </p:sp>
      <p:sp>
        <p:nvSpPr>
          <p:cNvPr id="21" name="TextBox 41"/>
          <p:cNvSpPr txBox="1">
            <a:spLocks noChangeArrowheads="1"/>
          </p:cNvSpPr>
          <p:nvPr/>
        </p:nvSpPr>
        <p:spPr bwMode="auto">
          <a:xfrm>
            <a:off x="3938588" y="4407715"/>
            <a:ext cx="48498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400" dirty="0" smtClean="0">
                <a:solidFill>
                  <a:srgbClr val="000000"/>
                </a:solidFill>
                <a:ea typeface="ＭＳ ゴシック" pitchFamily="49" charset="-128"/>
              </a:rPr>
              <a:t>2) WNM-Sleep Mode Setup: </a:t>
            </a:r>
          </a:p>
          <a:p>
            <a:pPr marL="285750" indent="-285750">
              <a:buFont typeface="Arial" pitchFamily="34" charset="0"/>
              <a:buChar char="•"/>
            </a:pPr>
            <a:r>
              <a:rPr lang="en-US" altLang="ja-JP" sz="1400" dirty="0" smtClean="0">
                <a:solidFill>
                  <a:srgbClr val="000000"/>
                </a:solidFill>
                <a:ea typeface="ＭＳ ゴシック" pitchFamily="49" charset="-128"/>
              </a:rPr>
              <a:t>STA </a:t>
            </a:r>
            <a:r>
              <a:rPr lang="en-US" altLang="ja-JP" sz="1400" dirty="0">
                <a:solidFill>
                  <a:srgbClr val="000000"/>
                </a:solidFill>
                <a:ea typeface="ＭＳ ゴシック" pitchFamily="49" charset="-128"/>
              </a:rPr>
              <a:t>requests permission to enter WNM-Sleep Mode and optionally also indicates the actual wake up time in the “WNM-Sleep Interval” field in the WNM-Sleep Mode Request frame if the STA wishes to receive group-addressed traffic indicated in the DTIM</a:t>
            </a:r>
            <a:r>
              <a:rPr lang="en-US" altLang="ja-JP" sz="1400" dirty="0" smtClean="0">
                <a:solidFill>
                  <a:srgbClr val="000000"/>
                </a:solidFill>
                <a:ea typeface="ＭＳ ゴシック" pitchFamily="49" charset="-128"/>
              </a:rPr>
              <a:t>.</a:t>
            </a:r>
            <a:r>
              <a:rPr lang="en-US" sz="1400" dirty="0">
                <a:solidFill>
                  <a:srgbClr val="000000"/>
                </a:solidFill>
                <a:ea typeface="ＭＳ ゴシック" pitchFamily="49" charset="-128"/>
              </a:rPr>
              <a:t> </a:t>
            </a:r>
            <a:endParaRPr lang="en-US" sz="1400" dirty="0" smtClean="0">
              <a:solidFill>
                <a:srgbClr val="000000"/>
              </a:solidFill>
              <a:ea typeface="ＭＳ ゴシック" pitchFamily="49" charset="-128"/>
            </a:endParaRPr>
          </a:p>
          <a:p>
            <a:pPr marL="285750" indent="-285750">
              <a:buFont typeface="Arial" pitchFamily="34" charset="0"/>
              <a:buChar char="•"/>
            </a:pPr>
            <a:r>
              <a:rPr lang="en-US" sz="1400" dirty="0" smtClean="0">
                <a:solidFill>
                  <a:srgbClr val="000000"/>
                </a:solidFill>
                <a:ea typeface="ＭＳ ゴシック" pitchFamily="49" charset="-128"/>
              </a:rPr>
              <a:t>AP </a:t>
            </a:r>
            <a:r>
              <a:rPr lang="en-US" sz="1400" dirty="0">
                <a:solidFill>
                  <a:srgbClr val="000000"/>
                </a:solidFill>
                <a:ea typeface="ＭＳ ゴシック" pitchFamily="49" charset="-128"/>
              </a:rPr>
              <a:t>grants/denies permission to enter WNM-Sleep Mode.</a:t>
            </a:r>
            <a:endParaRPr lang="en-US" sz="1400" dirty="0">
              <a:solidFill>
                <a:srgbClr val="000000"/>
              </a:solidFill>
            </a:endParaRPr>
          </a:p>
          <a:p>
            <a:endParaRPr lang="en-US" altLang="ja-JP" sz="1400" dirty="0">
              <a:solidFill>
                <a:srgbClr val="000000"/>
              </a:solidFill>
              <a:ea typeface="ＭＳ ゴシック" pitchFamily="49" charset="-128"/>
            </a:endParaRPr>
          </a:p>
        </p:txBody>
      </p:sp>
      <p:sp>
        <p:nvSpPr>
          <p:cNvPr id="22" name="TextBox 40"/>
          <p:cNvSpPr txBox="1">
            <a:spLocks noChangeArrowheads="1"/>
          </p:cNvSpPr>
          <p:nvPr/>
        </p:nvSpPr>
        <p:spPr bwMode="auto">
          <a:xfrm>
            <a:off x="892766" y="1260220"/>
            <a:ext cx="75896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dirty="0">
                <a:solidFill>
                  <a:srgbClr val="000000"/>
                </a:solidFill>
                <a:ea typeface="ＭＳ ゴシック" pitchFamily="49" charset="-128"/>
              </a:rPr>
              <a:t>WNM-Sleep mode </a:t>
            </a:r>
            <a:r>
              <a:rPr lang="en-US" altLang="ja-JP" sz="1600" dirty="0" smtClean="0">
                <a:solidFill>
                  <a:srgbClr val="000000"/>
                </a:solidFill>
                <a:ea typeface="ＭＳ ゴシック" pitchFamily="49" charset="-128"/>
              </a:rPr>
              <a:t>enables </a:t>
            </a:r>
            <a:r>
              <a:rPr lang="en-US" altLang="ja-JP" sz="1600" dirty="0">
                <a:solidFill>
                  <a:srgbClr val="000000"/>
                </a:solidFill>
                <a:ea typeface="ＭＳ ゴシック" pitchFamily="49" charset="-128"/>
              </a:rPr>
              <a:t>a non-AP STA to signal to an AP that it will be sleeping for a specified length of time. This enables a non-AP STA to reduce power consumption and remain associated while the non-AP STA has no traffic to send to or receive from the AP. </a:t>
            </a:r>
            <a:endParaRPr lang="en-US" sz="1600" dirty="0">
              <a:solidFill>
                <a:srgbClr val="000000"/>
              </a:solidFill>
            </a:endParaRPr>
          </a:p>
        </p:txBody>
      </p:sp>
    </p:spTree>
    <p:extLst>
      <p:ext uri="{BB962C8B-B14F-4D97-AF65-F5344CB8AC3E}">
        <p14:creationId xmlns:p14="http://schemas.microsoft.com/office/powerpoint/2010/main" val="3967092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15</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75481"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altLang="ja-JP" sz="3200" b="1" dirty="0">
                <a:solidFill>
                  <a:srgbClr val="000000"/>
                </a:solidFill>
                <a:ea typeface="ＭＳ ゴシック" pitchFamily="49" charset="-128"/>
              </a:rPr>
              <a:t>WNM Sleep Mode Setup</a:t>
            </a:r>
            <a:endParaRPr kumimoji="0" lang="en-US" sz="3200" b="1" dirty="0">
              <a:solidFill>
                <a:srgbClr val="000000"/>
              </a:solidFill>
              <a:ea typeface="ＭＳ ゴシック" pitchFamily="49" charset="-128"/>
            </a:endParaRPr>
          </a:p>
        </p:txBody>
      </p:sp>
      <p:sp>
        <p:nvSpPr>
          <p:cNvPr id="6" name="TextBox 4"/>
          <p:cNvSpPr txBox="1">
            <a:spLocks noChangeArrowheads="1"/>
          </p:cNvSpPr>
          <p:nvPr/>
        </p:nvSpPr>
        <p:spPr bwMode="auto">
          <a:xfrm>
            <a:off x="560559" y="2996952"/>
            <a:ext cx="7991475" cy="3096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sz="2400" dirty="0">
                <a:solidFill>
                  <a:srgbClr val="000000"/>
                </a:solidFill>
              </a:rPr>
              <a:t>The WNM-Sleep Interval field (16 bits) indicates to the AP how often a STA in WNM-Sleep Mode </a:t>
            </a:r>
            <a:r>
              <a:rPr lang="en-US" sz="2400" dirty="0" smtClean="0">
                <a:solidFill>
                  <a:srgbClr val="000000"/>
                </a:solidFill>
              </a:rPr>
              <a:t>wakes up </a:t>
            </a:r>
            <a:r>
              <a:rPr lang="en-US" sz="2400" dirty="0">
                <a:solidFill>
                  <a:srgbClr val="000000"/>
                </a:solidFill>
              </a:rPr>
              <a:t>to receive Beacon frames, defined as the number of DTIM intervals. </a:t>
            </a:r>
            <a:endParaRPr lang="en-US" sz="2400" dirty="0" smtClean="0">
              <a:solidFill>
                <a:srgbClr val="000000"/>
              </a:solidFill>
            </a:endParaRPr>
          </a:p>
          <a:p>
            <a:endParaRPr lang="en-US" sz="2400" dirty="0" smtClean="0">
              <a:solidFill>
                <a:srgbClr val="000000"/>
              </a:solidFill>
            </a:endParaRPr>
          </a:p>
          <a:p>
            <a:r>
              <a:rPr lang="en-US" sz="2400" dirty="0" smtClean="0">
                <a:solidFill>
                  <a:srgbClr val="000000"/>
                </a:solidFill>
              </a:rPr>
              <a:t>According to 802.11-2012 Base Specification, the WNM-Sleep Interval field shall be less than BSS Max </a:t>
            </a:r>
            <a:r>
              <a:rPr lang="en-US" sz="2400" dirty="0">
                <a:solidFill>
                  <a:srgbClr val="000000"/>
                </a:solidFill>
              </a:rPr>
              <a:t>i</a:t>
            </a:r>
            <a:r>
              <a:rPr lang="en-US" sz="2400" dirty="0" smtClean="0">
                <a:solidFill>
                  <a:srgbClr val="000000"/>
                </a:solidFill>
              </a:rPr>
              <a:t>dle period.</a:t>
            </a:r>
          </a:p>
          <a:p>
            <a:endParaRPr lang="en-US" dirty="0">
              <a:solidFill>
                <a:srgbClr val="000000"/>
              </a:solidFill>
            </a:endParaRPr>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377" y="1304764"/>
            <a:ext cx="5943600"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1"/>
          <p:cNvSpPr>
            <a:spLocks noChangeArrowheads="1"/>
          </p:cNvSpPr>
          <p:nvPr/>
        </p:nvSpPr>
        <p:spPr bwMode="auto">
          <a:xfrm>
            <a:off x="5603875" y="1304764"/>
            <a:ext cx="1924050" cy="827088"/>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en-US" dirty="0">
              <a:solidFill>
                <a:srgbClr val="000000"/>
              </a:solidFill>
            </a:endParaRPr>
          </a:p>
        </p:txBody>
      </p:sp>
    </p:spTree>
    <p:extLst>
      <p:ext uri="{BB962C8B-B14F-4D97-AF65-F5344CB8AC3E}">
        <p14:creationId xmlns:p14="http://schemas.microsoft.com/office/powerpoint/2010/main" val="2934733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16</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smtClean="0">
                <a:solidFill>
                  <a:srgbClr val="000000"/>
                </a:solidFill>
                <a:ea typeface="ＭＳ ゴシック" pitchFamily="49" charset="-128"/>
              </a:rPr>
              <a:t>Motion 1</a:t>
            </a:r>
            <a:endParaRPr lang="en-GB" altLang="ja-JP" sz="3600" b="1" dirty="0">
              <a:solidFill>
                <a:srgbClr val="000000"/>
              </a:solidFill>
              <a:ea typeface="ＭＳ ゴシック" pitchFamily="49" charset="-128"/>
            </a:endParaRPr>
          </a:p>
        </p:txBody>
      </p:sp>
      <p:sp>
        <p:nvSpPr>
          <p:cNvPr id="6" name="テキスト ボックス 5"/>
          <p:cNvSpPr txBox="1">
            <a:spLocks noChangeArrowheads="1"/>
          </p:cNvSpPr>
          <p:nvPr/>
        </p:nvSpPr>
        <p:spPr bwMode="auto">
          <a:xfrm>
            <a:off x="250825" y="1511300"/>
            <a:ext cx="864235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00000"/>
              </a:lnSpc>
              <a:spcBef>
                <a:spcPts val="0"/>
              </a:spcBef>
              <a:spcAft>
                <a:spcPts val="0"/>
              </a:spcAft>
              <a:buClr>
                <a:srgbClr val="000000"/>
              </a:buClr>
              <a:buSzPct val="100000"/>
              <a:buFontTx/>
              <a:buNone/>
              <a:tabLst/>
              <a:defRPr/>
            </a:pPr>
            <a:r>
              <a:rPr kumimoji="0" lang="en-US" altLang="ja-JP" sz="2400" b="0" i="0" u="none" strike="noStrike" kern="0" cap="none" spc="0" normalizeH="0" baseline="0" noProof="0" dirty="0" smtClean="0">
                <a:ln>
                  <a:noFill/>
                </a:ln>
                <a:solidFill>
                  <a:srgbClr val="000000"/>
                </a:solidFill>
                <a:effectLst/>
                <a:uLnTx/>
                <a:uFillTx/>
                <a:ea typeface="ＭＳ Ｐゴシック" pitchFamily="50" charset="-128"/>
              </a:rPr>
              <a:t>Move to add to SFD mechanism to extend the </a:t>
            </a:r>
            <a:r>
              <a:rPr kumimoji="0" lang="en-US" altLang="ja-JP" sz="2400" b="0" i="0" u="none" strike="noStrike" kern="0" cap="none" spc="0" normalizeH="0" baseline="0" noProof="0" dirty="0">
                <a:ln>
                  <a:noFill/>
                </a:ln>
                <a:solidFill>
                  <a:sysClr val="windowText" lastClr="000000"/>
                </a:solidFill>
                <a:effectLst/>
                <a:uLnTx/>
                <a:uFillTx/>
                <a:ea typeface="ＭＳ ゴシック" pitchFamily="49" charset="-128"/>
              </a:rPr>
              <a:t>BSS Max Idle Period, Listen Interval and WNM-Sleep Interval </a:t>
            </a:r>
            <a:r>
              <a:rPr kumimoji="0" lang="en-US" altLang="ja-JP" sz="2400" b="0" i="0" u="none" strike="noStrike" kern="0" cap="none" spc="0" normalizeH="0" baseline="0" noProof="0" dirty="0" smtClean="0">
                <a:ln>
                  <a:noFill/>
                </a:ln>
                <a:solidFill>
                  <a:srgbClr val="000000"/>
                </a:solidFill>
                <a:effectLst/>
                <a:uLnTx/>
                <a:uFillTx/>
                <a:ea typeface="ＭＳ Ｐゴシック" pitchFamily="50" charset="-128"/>
              </a:rPr>
              <a:t>by introducing </a:t>
            </a:r>
            <a:r>
              <a:rPr kumimoji="0" lang="en-US" altLang="ja-JP" sz="2400" b="0" i="0" u="none" strike="noStrike" kern="0" cap="none" spc="0" normalizeH="0" baseline="0" noProof="0" dirty="0" smtClean="0">
                <a:ln>
                  <a:noFill/>
                </a:ln>
                <a:solidFill>
                  <a:sysClr val="windowText" lastClr="000000"/>
                </a:solidFill>
                <a:effectLst/>
                <a:uLnTx/>
                <a:uFillTx/>
              </a:rPr>
              <a:t>Unified </a:t>
            </a:r>
            <a:r>
              <a:rPr kumimoji="0" lang="en-US" altLang="ja-JP" sz="2400" b="0" i="0" u="none" strike="noStrike" kern="0" cap="none" spc="0" normalizeH="0" baseline="0" noProof="0" dirty="0">
                <a:ln>
                  <a:noFill/>
                </a:ln>
                <a:solidFill>
                  <a:sysClr val="windowText" lastClr="000000"/>
                </a:solidFill>
                <a:effectLst/>
                <a:uLnTx/>
                <a:uFillTx/>
              </a:rPr>
              <a:t>Scaling Factors </a:t>
            </a:r>
            <a:r>
              <a:rPr kumimoji="0" lang="en-US" altLang="ja-JP" sz="2400" b="0" i="0" u="none" strike="noStrike" kern="0" cap="none" spc="0" normalizeH="0" baseline="0" noProof="0" dirty="0" smtClean="0">
                <a:ln>
                  <a:noFill/>
                </a:ln>
                <a:solidFill>
                  <a:sysClr val="windowText" lastClr="000000"/>
                </a:solidFill>
                <a:effectLst/>
                <a:uLnTx/>
                <a:uFillTx/>
              </a:rPr>
              <a:t>i.e.</a:t>
            </a:r>
            <a:r>
              <a:rPr kumimoji="0" lang="en-US" altLang="ja-JP" sz="2400" b="0" i="0" u="none" strike="noStrike" kern="0" cap="none" spc="0" normalizeH="0" baseline="0" noProof="0" dirty="0" smtClean="0">
                <a:ln>
                  <a:noFill/>
                </a:ln>
                <a:solidFill>
                  <a:srgbClr val="000000"/>
                </a:solidFill>
                <a:effectLst/>
                <a:uLnTx/>
                <a:uFillTx/>
                <a:ea typeface="ＭＳ ゴシック" pitchFamily="49" charset="-128"/>
              </a:rPr>
              <a:t> </a:t>
            </a:r>
            <a:r>
              <a:rPr kumimoji="0" lang="en-US" sz="2400" b="0" i="0" u="none" strike="noStrike" kern="0" cap="none" spc="0" normalizeH="0" baseline="0" noProof="0" dirty="0" smtClean="0">
                <a:ln>
                  <a:noFill/>
                </a:ln>
                <a:solidFill>
                  <a:srgbClr val="000000"/>
                </a:solidFill>
                <a:effectLst/>
                <a:uLnTx/>
                <a:uFillTx/>
              </a:rPr>
              <a:t>using </a:t>
            </a:r>
            <a:r>
              <a:rPr kumimoji="0" lang="en-US" sz="2400" b="0" i="0" u="none" strike="noStrike" kern="0" cap="none" spc="0" normalizeH="0" baseline="0" noProof="0" dirty="0">
                <a:ln>
                  <a:noFill/>
                </a:ln>
                <a:solidFill>
                  <a:srgbClr val="000000"/>
                </a:solidFill>
                <a:effectLst/>
                <a:uLnTx/>
                <a:uFillTx/>
              </a:rPr>
              <a:t>the first two MSB </a:t>
            </a:r>
            <a:r>
              <a:rPr kumimoji="0" lang="en-US" sz="2400" b="0" i="0" u="none" strike="noStrike" kern="0" cap="none" spc="0" normalizeH="0" baseline="0" noProof="0" dirty="0" smtClean="0">
                <a:ln>
                  <a:noFill/>
                </a:ln>
                <a:solidFill>
                  <a:srgbClr val="000000"/>
                </a:solidFill>
                <a:effectLst/>
                <a:uLnTx/>
                <a:uFillTx/>
              </a:rPr>
              <a:t>to </a:t>
            </a:r>
            <a:r>
              <a:rPr kumimoji="0" lang="en-US" sz="2400" b="0" i="0" u="none" strike="noStrike" kern="0" cap="none" spc="0" normalizeH="0" baseline="0" noProof="0" dirty="0">
                <a:ln>
                  <a:noFill/>
                </a:ln>
                <a:solidFill>
                  <a:srgbClr val="000000"/>
                </a:solidFill>
                <a:effectLst/>
                <a:uLnTx/>
                <a:uFillTx/>
              </a:rPr>
              <a:t>represent the Scaling Factor (</a:t>
            </a:r>
            <a:r>
              <a:rPr kumimoji="0" lang="en-US" sz="2400" b="1" i="0" u="none" strike="noStrike" kern="0" cap="none" spc="0" normalizeH="0" baseline="0" noProof="0" dirty="0">
                <a:ln>
                  <a:noFill/>
                </a:ln>
                <a:solidFill>
                  <a:srgbClr val="000000"/>
                </a:solidFill>
                <a:effectLst/>
                <a:uLnTx/>
                <a:uFillTx/>
              </a:rPr>
              <a:t>SF</a:t>
            </a:r>
            <a:r>
              <a:rPr kumimoji="0" lang="en-US" sz="2400" b="0" i="0" u="none" strike="noStrike" kern="0" cap="none" spc="0" normalizeH="0" baseline="0" noProof="0" dirty="0">
                <a:ln>
                  <a:noFill/>
                </a:ln>
                <a:solidFill>
                  <a:srgbClr val="000000"/>
                </a:solidFill>
                <a:effectLst/>
                <a:uLnTx/>
                <a:uFillTx/>
              </a:rPr>
              <a:t>) and the remaining 14 bits to indicate the actual </a:t>
            </a:r>
            <a:r>
              <a:rPr kumimoji="0" lang="en-US" sz="2400" b="0" i="0" u="none" strike="noStrike" kern="0" cap="none" spc="0" normalizeH="0" baseline="0" noProof="0" dirty="0" smtClean="0">
                <a:ln>
                  <a:noFill/>
                </a:ln>
                <a:solidFill>
                  <a:srgbClr val="000000"/>
                </a:solidFill>
                <a:effectLst/>
                <a:uLnTx/>
                <a:uFillTx/>
              </a:rPr>
              <a:t>value.</a:t>
            </a:r>
            <a:endParaRPr kumimoji="0" lang="en-US" sz="2400" b="1"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endParaRPr kumimoji="0" lang="en-US" altLang="ja-JP" sz="24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endParaRPr kumimoji="0" lang="en-US" altLang="ja-JP" sz="24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
                <a:srgbClr val="000000"/>
              </a:buClr>
              <a:buSzPct val="100000"/>
              <a:buFontTx/>
              <a:buNone/>
              <a:tabLst/>
              <a:defRPr/>
            </a:pPr>
            <a:r>
              <a:rPr kumimoji="0" lang="en-US" altLang="ja-JP" sz="2400" b="0" i="0" u="none" strike="noStrike" kern="0" cap="none" spc="0" normalizeH="0" baseline="0" noProof="0" dirty="0">
                <a:ln>
                  <a:noFill/>
                </a:ln>
                <a:solidFill>
                  <a:srgbClr val="000000"/>
                </a:solidFill>
                <a:effectLst/>
                <a:uLnTx/>
                <a:uFillTx/>
                <a:ea typeface="ＭＳ Ｐゴシック" pitchFamily="50" charset="-128"/>
              </a:rPr>
              <a:t>Y: N: A:</a:t>
            </a:r>
          </a:p>
          <a:p>
            <a:pPr marL="457200" marR="0" lvl="0" indent="-457200" defTabSz="914400" eaLnBrk="1" fontAlgn="auto" latinLnBrk="0" hangingPunct="1">
              <a:lnSpc>
                <a:spcPct val="100000"/>
              </a:lnSpc>
              <a:spcBef>
                <a:spcPts val="0"/>
              </a:spcBef>
              <a:spcAft>
                <a:spcPts val="0"/>
              </a:spcAft>
              <a:buClr>
                <a:srgbClr val="000000"/>
              </a:buClr>
              <a:buSzPct val="100000"/>
              <a:buFont typeface="+mj-lt"/>
              <a:buAutoNum type="arabicPeriod"/>
              <a:tabLst/>
              <a:defRPr/>
            </a:pPr>
            <a:endParaRPr kumimoji="0" lang="en-US" altLang="ja-JP" sz="1800" b="0" i="0" u="none" strike="noStrike" kern="0" cap="none" spc="0" normalizeH="0" baseline="0" noProof="0" dirty="0">
              <a:ln>
                <a:noFill/>
              </a:ln>
              <a:solidFill>
                <a:srgbClr val="000000"/>
              </a:solidFill>
              <a:effectLst/>
              <a:uLnTx/>
              <a:uFillTx/>
              <a:ea typeface="ＭＳ ゴシック" pitchFamily="49"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a typeface="ＭＳ Ｐゴシック"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a typeface="ＭＳ Ｐゴシック" pitchFamily="50" charset="-128"/>
            </a:endParaRPr>
          </a:p>
        </p:txBody>
      </p:sp>
      <p:sp>
        <p:nvSpPr>
          <p:cNvPr id="7" name="Left Brace 2"/>
          <p:cNvSpPr>
            <a:spLocks/>
          </p:cNvSpPr>
          <p:nvPr/>
        </p:nvSpPr>
        <p:spPr bwMode="auto">
          <a:xfrm rot="5400000">
            <a:off x="7469223" y="2360156"/>
            <a:ext cx="142875" cy="2501826"/>
          </a:xfrm>
          <a:prstGeom prst="leftBrace">
            <a:avLst>
              <a:gd name="adj1" fmla="val 8373"/>
              <a:gd name="adj2" fmla="val 50000"/>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
                <a:srgbClr val="000000"/>
              </a:buClr>
              <a:buSzPct val="100000"/>
              <a:buFont typeface="Times New Roman" pitchFamily="18" charset="0"/>
              <a:buNone/>
              <a:tabLst/>
              <a:defRPr/>
            </a:pPr>
            <a:endParaRPr kumimoji="0" lang="en-US" sz="1800" b="0" i="0" u="none" strike="noStrike" kern="0" cap="none" spc="0" normalizeH="0" baseline="0" noProof="0" dirty="0">
              <a:ln>
                <a:noFill/>
              </a:ln>
              <a:solidFill>
                <a:srgbClr val="FFFFFF"/>
              </a:solidFill>
              <a:effectLst/>
              <a:uLnTx/>
              <a:uFillTx/>
              <a:ea typeface="ＭＳ ゴシック" pitchFamily="49" charset="-128"/>
            </a:endParaRPr>
          </a:p>
        </p:txBody>
      </p:sp>
      <p:graphicFrame>
        <p:nvGraphicFramePr>
          <p:cNvPr id="8" name="Table 7"/>
          <p:cNvGraphicFramePr>
            <a:graphicFrameLocks noGrp="1"/>
          </p:cNvGraphicFramePr>
          <p:nvPr>
            <p:extLst>
              <p:ext uri="{D42A27DB-BD31-4B8C-83A1-F6EECF244321}">
                <p14:modId xmlns:p14="http://schemas.microsoft.com/office/powerpoint/2010/main" val="3552461276"/>
              </p:ext>
            </p:extLst>
          </p:nvPr>
        </p:nvGraphicFramePr>
        <p:xfrm>
          <a:off x="5946775" y="3720606"/>
          <a:ext cx="2844800" cy="381000"/>
        </p:xfrm>
        <a:graphic>
          <a:graphicData uri="http://schemas.openxmlformats.org/drawingml/2006/table">
            <a:tbl>
              <a:tblPr/>
              <a:tblGrid>
                <a:gridCol w="177800"/>
                <a:gridCol w="177800"/>
                <a:gridCol w="177800"/>
                <a:gridCol w="177800"/>
                <a:gridCol w="177800"/>
                <a:gridCol w="177800"/>
                <a:gridCol w="177800"/>
                <a:gridCol w="177800"/>
                <a:gridCol w="177800"/>
                <a:gridCol w="177800"/>
                <a:gridCol w="177800"/>
                <a:gridCol w="177800"/>
                <a:gridCol w="177800"/>
                <a:gridCol w="177800"/>
                <a:gridCol w="177800"/>
                <a:gridCol w="177800"/>
              </a:tblGrid>
              <a:tr h="190500">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Times New Roman"/>
                        </a:defRPr>
                      </a:lvl1pPr>
                      <a:lvl2pPr marL="457200" algn="l" defTabSz="914400" rtl="0" eaLnBrk="1" latinLnBrk="0" hangingPunct="1">
                        <a:defRPr kumimoji="1" sz="1800" kern="1200">
                          <a:solidFill>
                            <a:schemeClr val="tx1"/>
                          </a:solidFill>
                          <a:latin typeface="Times New Roman"/>
                        </a:defRPr>
                      </a:lvl2pPr>
                      <a:lvl3pPr marL="914400" algn="l" defTabSz="914400" rtl="0" eaLnBrk="1" latinLnBrk="0" hangingPunct="1">
                        <a:defRPr kumimoji="1" sz="1800" kern="1200">
                          <a:solidFill>
                            <a:schemeClr val="tx1"/>
                          </a:solidFill>
                          <a:latin typeface="Times New Roman"/>
                        </a:defRPr>
                      </a:lvl3pPr>
                      <a:lvl4pPr marL="1371600" algn="l" defTabSz="914400" rtl="0" eaLnBrk="1" latinLnBrk="0" hangingPunct="1">
                        <a:defRPr kumimoji="1" sz="1800" kern="1200">
                          <a:solidFill>
                            <a:schemeClr val="tx1"/>
                          </a:solidFill>
                          <a:latin typeface="Times New Roman"/>
                        </a:defRPr>
                      </a:lvl4pPr>
                      <a:lvl5pPr marL="1828800" algn="l" defTabSz="914400" rtl="0" eaLnBrk="1" latinLnBrk="0" hangingPunct="1">
                        <a:defRPr kumimoji="1" sz="1800" kern="1200">
                          <a:solidFill>
                            <a:schemeClr val="tx1"/>
                          </a:solidFill>
                          <a:latin typeface="Times New Roman"/>
                        </a:defRPr>
                      </a:lvl5pPr>
                      <a:lvl6pPr marL="2286000" algn="l" defTabSz="914400" rtl="0" eaLnBrk="1" latinLnBrk="0" hangingPunct="1">
                        <a:defRPr kumimoji="1" sz="1800" kern="1200">
                          <a:solidFill>
                            <a:schemeClr val="tx1"/>
                          </a:solidFill>
                          <a:latin typeface="Times New Roman"/>
                        </a:defRPr>
                      </a:lvl6pPr>
                      <a:lvl7pPr marL="2743200" algn="l" defTabSz="914400" rtl="0" eaLnBrk="1" latinLnBrk="0" hangingPunct="1">
                        <a:defRPr kumimoji="1" sz="1800" kern="1200">
                          <a:solidFill>
                            <a:schemeClr val="tx1"/>
                          </a:solidFill>
                          <a:latin typeface="Times New Roman"/>
                        </a:defRPr>
                      </a:lvl7pPr>
                      <a:lvl8pPr marL="3200400" algn="l" defTabSz="914400" rtl="0" eaLnBrk="1" latinLnBrk="0" hangingPunct="1">
                        <a:defRPr kumimoji="1" sz="1800" kern="1200">
                          <a:solidFill>
                            <a:schemeClr val="tx1"/>
                          </a:solidFill>
                          <a:latin typeface="Times New Roman"/>
                        </a:defRPr>
                      </a:lvl8pPr>
                      <a:lvl9pPr marL="3657600" algn="l" defTabSz="914400" rtl="0" eaLnBrk="1" latinLnBrk="0" hangingPunct="1">
                        <a:defRPr kumimoji="1" sz="1800" kern="1200">
                          <a:solidFill>
                            <a:schemeClr val="tx1"/>
                          </a:solidFill>
                          <a:latin typeface="Times New Roman"/>
                        </a:defRPr>
                      </a:lvl9pPr>
                    </a:lstStyle>
                    <a:p>
                      <a:pPr algn="ctr" fontAlgn="b"/>
                      <a:r>
                        <a:rPr lang="en-US" sz="1100" b="0" i="0" u="none" strike="noStrike" dirty="0">
                          <a:solidFill>
                            <a:srgbClr val="000000"/>
                          </a:solidFill>
                          <a:effectLst/>
                          <a:latin typeface="Calibri"/>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bl>
          </a:graphicData>
        </a:graphic>
      </p:graphicFrame>
      <p:sp>
        <p:nvSpPr>
          <p:cNvPr id="9" name="TextBox 4"/>
          <p:cNvSpPr txBox="1">
            <a:spLocks noChangeArrowheads="1"/>
          </p:cNvSpPr>
          <p:nvPr/>
        </p:nvSpPr>
        <p:spPr bwMode="auto">
          <a:xfrm>
            <a:off x="7162800" y="3123706"/>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Value</a:t>
            </a:r>
          </a:p>
        </p:txBody>
      </p:sp>
      <p:sp>
        <p:nvSpPr>
          <p:cNvPr id="10" name="TextBox 11"/>
          <p:cNvSpPr txBox="1">
            <a:spLocks noChangeArrowheads="1"/>
          </p:cNvSpPr>
          <p:nvPr/>
        </p:nvSpPr>
        <p:spPr bwMode="auto">
          <a:xfrm>
            <a:off x="5829300" y="3123706"/>
            <a:ext cx="723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Scaling</a:t>
            </a:r>
          </a:p>
        </p:txBody>
      </p:sp>
      <p:sp>
        <p:nvSpPr>
          <p:cNvPr id="11" name="Left Brace 2"/>
          <p:cNvSpPr>
            <a:spLocks/>
          </p:cNvSpPr>
          <p:nvPr/>
        </p:nvSpPr>
        <p:spPr bwMode="auto">
          <a:xfrm rot="5400000">
            <a:off x="6056291" y="3449054"/>
            <a:ext cx="142877" cy="324034"/>
          </a:xfrm>
          <a:prstGeom prst="leftBrace">
            <a:avLst>
              <a:gd name="adj1" fmla="val 8373"/>
              <a:gd name="adj2" fmla="val 50000"/>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
                <a:srgbClr val="000000"/>
              </a:buClr>
              <a:buSzPct val="100000"/>
              <a:buFont typeface="Times New Roman" pitchFamily="18" charset="0"/>
              <a:buNone/>
              <a:tabLst/>
              <a:defRPr/>
            </a:pPr>
            <a:endParaRPr kumimoji="0" lang="en-US" sz="1800" b="0" i="0" u="none" strike="noStrike" kern="0" cap="none" spc="0" normalizeH="0" baseline="0" noProof="0" dirty="0">
              <a:ln>
                <a:noFill/>
              </a:ln>
              <a:solidFill>
                <a:srgbClr val="FFFFFF"/>
              </a:solidFill>
              <a:effectLst/>
              <a:uLnTx/>
              <a:uFillTx/>
              <a:ea typeface="ＭＳ ゴシック" pitchFamily="49" charset="-128"/>
            </a:endParaRPr>
          </a:p>
        </p:txBody>
      </p:sp>
    </p:spTree>
    <p:extLst>
      <p:ext uri="{BB962C8B-B14F-4D97-AF65-F5344CB8AC3E}">
        <p14:creationId xmlns:p14="http://schemas.microsoft.com/office/powerpoint/2010/main" val="4045337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17</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smtClean="0">
                <a:solidFill>
                  <a:srgbClr val="000000"/>
                </a:solidFill>
                <a:ea typeface="ＭＳ ゴシック" pitchFamily="49" charset="-128"/>
              </a:rPr>
              <a:t>Motion 2</a:t>
            </a:r>
            <a:endParaRPr lang="en-GB" altLang="ja-JP" sz="3600" b="1" dirty="0">
              <a:solidFill>
                <a:srgbClr val="000000"/>
              </a:solidFill>
              <a:ea typeface="ＭＳ ゴシック" pitchFamily="49" charset="-128"/>
            </a:endParaRPr>
          </a:p>
        </p:txBody>
      </p:sp>
      <p:sp>
        <p:nvSpPr>
          <p:cNvPr id="6" name="テキスト ボックス 5"/>
          <p:cNvSpPr txBox="1">
            <a:spLocks noChangeArrowheads="1"/>
          </p:cNvSpPr>
          <p:nvPr/>
        </p:nvSpPr>
        <p:spPr bwMode="auto">
          <a:xfrm>
            <a:off x="250825" y="1511300"/>
            <a:ext cx="86423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Clr>
                <a:srgbClr val="000000"/>
              </a:buClr>
              <a:buSzPct val="100000"/>
            </a:pPr>
            <a:r>
              <a:rPr lang="en-US" altLang="ja-JP" sz="2400" dirty="0">
                <a:solidFill>
                  <a:srgbClr val="000000"/>
                </a:solidFill>
                <a:ea typeface="ＭＳ Ｐゴシック" pitchFamily="50" charset="-128"/>
              </a:rPr>
              <a:t>Move to add to SFD </a:t>
            </a:r>
            <a:r>
              <a:rPr lang="en-US" altLang="ja-JP" sz="2400" dirty="0" smtClean="0">
                <a:solidFill>
                  <a:srgbClr val="000000"/>
                </a:solidFill>
                <a:ea typeface="ＭＳ Ｐゴシック" pitchFamily="50" charset="-128"/>
              </a:rPr>
              <a:t>the definition of the Unified </a:t>
            </a:r>
            <a:r>
              <a:rPr lang="en-US" altLang="ja-JP" sz="2400" dirty="0" smtClean="0">
                <a:solidFill>
                  <a:srgbClr val="000000"/>
                </a:solidFill>
              </a:rPr>
              <a:t>Scaling Factors as shown in the table below:</a:t>
            </a:r>
            <a:endParaRPr lang="en-US" altLang="ja-JP" sz="2400" dirty="0">
              <a:solidFill>
                <a:srgbClr val="000000"/>
              </a:solidFill>
              <a:ea typeface="ＭＳ ゴシック" pitchFamily="49" charset="-128"/>
            </a:endParaRPr>
          </a:p>
          <a:p>
            <a:pPr>
              <a:buClr>
                <a:srgbClr val="000000"/>
              </a:buClr>
              <a:buSzPct val="100000"/>
              <a:defRPr/>
            </a:pPr>
            <a:endParaRPr lang="en-US" altLang="ja-JP" sz="2400" dirty="0">
              <a:solidFill>
                <a:srgbClr val="000000"/>
              </a:solidFill>
              <a:ea typeface="ＭＳ ゴシック" pitchFamily="49" charset="-128"/>
            </a:endParaRPr>
          </a:p>
          <a:p>
            <a:pPr>
              <a:buClr>
                <a:srgbClr val="000000"/>
              </a:buClr>
              <a:buSzPct val="100000"/>
              <a:defRPr/>
            </a:pPr>
            <a:r>
              <a:rPr lang="en-US" altLang="ja-JP" sz="2400" dirty="0">
                <a:solidFill>
                  <a:srgbClr val="000000"/>
                </a:solidFill>
                <a:ea typeface="ＭＳ Ｐゴシック" pitchFamily="50" charset="-128"/>
              </a:rPr>
              <a:t>Y: N: A:</a:t>
            </a:r>
          </a:p>
          <a:p>
            <a:pPr marL="457200" indent="-457200">
              <a:buClr>
                <a:srgbClr val="000000"/>
              </a:buClr>
              <a:buSzPct val="100000"/>
              <a:buFont typeface="+mj-lt"/>
              <a:buAutoNum type="arabicPeriod"/>
              <a:defRPr/>
            </a:pPr>
            <a:endParaRPr lang="en-US" altLang="ja-JP" dirty="0">
              <a:solidFill>
                <a:srgbClr val="000000"/>
              </a:solidFill>
              <a:ea typeface="ＭＳ ゴシック" pitchFamily="49" charset="-128"/>
            </a:endParaRPr>
          </a:p>
          <a:p>
            <a:pPr>
              <a:defRPr/>
            </a:pPr>
            <a:endParaRPr lang="en-US" altLang="ja-JP" dirty="0">
              <a:solidFill>
                <a:srgbClr val="000000"/>
              </a:solidFill>
              <a:ea typeface="ＭＳ Ｐゴシック" pitchFamily="50" charset="-128"/>
            </a:endParaRPr>
          </a:p>
          <a:p>
            <a:pPr>
              <a:defRPr/>
            </a:pPr>
            <a:endParaRPr lang="en-US" altLang="ja-JP" dirty="0">
              <a:solidFill>
                <a:srgbClr val="000000"/>
              </a:solidFill>
              <a:ea typeface="ＭＳ Ｐゴシック" pitchFamily="50" charset="-128"/>
            </a:endParaRPr>
          </a:p>
        </p:txBody>
      </p:sp>
      <p:graphicFrame>
        <p:nvGraphicFramePr>
          <p:cNvPr id="7" name="表格 19"/>
          <p:cNvGraphicFramePr>
            <a:graphicFrameLocks noGrp="1"/>
          </p:cNvGraphicFramePr>
          <p:nvPr>
            <p:extLst>
              <p:ext uri="{D42A27DB-BD31-4B8C-83A1-F6EECF244321}">
                <p14:modId xmlns:p14="http://schemas.microsoft.com/office/powerpoint/2010/main" val="1625349578"/>
              </p:ext>
            </p:extLst>
          </p:nvPr>
        </p:nvGraphicFramePr>
        <p:xfrm>
          <a:off x="3200400" y="2438400"/>
          <a:ext cx="2359459" cy="2019302"/>
        </p:xfrm>
        <a:graphic>
          <a:graphicData uri="http://schemas.openxmlformats.org/drawingml/2006/table">
            <a:tbl>
              <a:tblPr firstRow="1" bandRow="1">
                <a:tableStyleId>{21E4AEA4-8DFA-4A89-87EB-49C32662AFE0}</a:tableStyleId>
              </a:tblPr>
              <a:tblGrid>
                <a:gridCol w="993455"/>
                <a:gridCol w="1366004"/>
              </a:tblGrid>
              <a:tr h="632306">
                <a:tc>
                  <a:txBody>
                    <a:bodyPr/>
                    <a:lstStyle/>
                    <a:p>
                      <a:pPr algn="ctr"/>
                      <a:r>
                        <a:rPr lang="en-US" altLang="zh-CN" sz="1400" dirty="0" smtClean="0"/>
                        <a:t>B1B2</a:t>
                      </a:r>
                      <a:endParaRPr lang="zh-CN" altLang="en-US" sz="1400" dirty="0"/>
                    </a:p>
                  </a:txBody>
                  <a:tcPr/>
                </a:tc>
                <a:tc>
                  <a:txBody>
                    <a:bodyPr/>
                    <a:lstStyle/>
                    <a:p>
                      <a:pPr algn="ctr"/>
                      <a:r>
                        <a:rPr lang="en-US" altLang="zh-CN" sz="1400" dirty="0" smtClean="0"/>
                        <a:t>Scaling Factor (SF)</a:t>
                      </a:r>
                      <a:endParaRPr lang="zh-CN" altLang="en-US" sz="1400" dirty="0"/>
                    </a:p>
                  </a:txBody>
                  <a:tcPr/>
                </a:tc>
              </a:tr>
              <a:tr h="346749">
                <a:tc>
                  <a:txBody>
                    <a:bodyPr/>
                    <a:lstStyle/>
                    <a:p>
                      <a:pPr algn="ctr"/>
                      <a:r>
                        <a:rPr lang="en-US" altLang="zh-CN" sz="1400" dirty="0" smtClean="0"/>
                        <a:t>00</a:t>
                      </a:r>
                      <a:endParaRPr lang="zh-CN" altLang="en-US" sz="1400" dirty="0"/>
                    </a:p>
                  </a:txBody>
                  <a:tcPr/>
                </a:tc>
                <a:tc>
                  <a:txBody>
                    <a:bodyPr/>
                    <a:lstStyle/>
                    <a:p>
                      <a:pPr algn="ctr"/>
                      <a:r>
                        <a:rPr lang="en-US" altLang="zh-CN" sz="1400" dirty="0" smtClean="0"/>
                        <a:t>1</a:t>
                      </a:r>
                      <a:endParaRPr lang="zh-CN" altLang="en-US" sz="1400" dirty="0"/>
                    </a:p>
                  </a:txBody>
                  <a:tcPr/>
                </a:tc>
              </a:tr>
              <a:tr h="346749">
                <a:tc>
                  <a:txBody>
                    <a:bodyPr/>
                    <a:lstStyle/>
                    <a:p>
                      <a:pPr algn="ctr"/>
                      <a:r>
                        <a:rPr lang="en-US" altLang="zh-CN" sz="1400" dirty="0" smtClean="0"/>
                        <a:t>01</a:t>
                      </a:r>
                      <a:endParaRPr lang="zh-CN" altLang="en-US" sz="1400" dirty="0"/>
                    </a:p>
                  </a:txBody>
                  <a:tcPr/>
                </a:tc>
                <a:tc>
                  <a:txBody>
                    <a:bodyPr/>
                    <a:lstStyle/>
                    <a:p>
                      <a:pPr algn="ctr"/>
                      <a:r>
                        <a:rPr lang="en-US" altLang="zh-CN" sz="1400" dirty="0" smtClean="0"/>
                        <a:t>10</a:t>
                      </a:r>
                      <a:endParaRPr lang="zh-CN" altLang="en-US" sz="1400" dirty="0"/>
                    </a:p>
                  </a:txBody>
                  <a:tcPr/>
                </a:tc>
              </a:tr>
              <a:tr h="346749">
                <a:tc>
                  <a:txBody>
                    <a:bodyPr/>
                    <a:lstStyle/>
                    <a:p>
                      <a:pPr algn="ctr"/>
                      <a:r>
                        <a:rPr lang="en-US" altLang="zh-CN" sz="1400" dirty="0" smtClean="0"/>
                        <a:t>10</a:t>
                      </a:r>
                      <a:endParaRPr lang="zh-CN" altLang="en-US" sz="1400" dirty="0"/>
                    </a:p>
                  </a:txBody>
                  <a:tcPr/>
                </a:tc>
                <a:tc>
                  <a:txBody>
                    <a:bodyPr/>
                    <a:lstStyle/>
                    <a:p>
                      <a:pPr algn="ctr"/>
                      <a:r>
                        <a:rPr lang="en-US" altLang="zh-CN" sz="1400" dirty="0" smtClean="0"/>
                        <a:t>1000</a:t>
                      </a:r>
                      <a:endParaRPr lang="zh-CN" altLang="en-US" sz="1400" dirty="0"/>
                    </a:p>
                  </a:txBody>
                  <a:tcPr/>
                </a:tc>
              </a:tr>
              <a:tr h="346749">
                <a:tc>
                  <a:txBody>
                    <a:bodyPr/>
                    <a:lstStyle/>
                    <a:p>
                      <a:pPr algn="ctr"/>
                      <a:r>
                        <a:rPr lang="en-US" altLang="zh-CN" sz="1400" dirty="0" smtClean="0"/>
                        <a:t>11</a:t>
                      </a:r>
                      <a:endParaRPr lang="zh-CN" altLang="en-US" sz="1400" dirty="0"/>
                    </a:p>
                  </a:txBody>
                  <a:tcPr/>
                </a:tc>
                <a:tc>
                  <a:txBody>
                    <a:bodyPr/>
                    <a:lstStyle/>
                    <a:p>
                      <a:pPr algn="ctr"/>
                      <a:r>
                        <a:rPr lang="en-US" altLang="zh-CN" sz="1400" dirty="0" smtClean="0"/>
                        <a:t>10000</a:t>
                      </a:r>
                      <a:endParaRPr lang="zh-CN" altLang="en-US" sz="1400" dirty="0"/>
                    </a:p>
                  </a:txBody>
                  <a:tcPr/>
                </a:tc>
              </a:tr>
            </a:tbl>
          </a:graphicData>
        </a:graphic>
      </p:graphicFrame>
    </p:spTree>
    <p:extLst>
      <p:ext uri="{BB962C8B-B14F-4D97-AF65-F5344CB8AC3E}">
        <p14:creationId xmlns:p14="http://schemas.microsoft.com/office/powerpoint/2010/main" val="145169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2</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Title 1"/>
          <p:cNvSpPr txBox="1">
            <a:spLocks/>
          </p:cNvSpPr>
          <p:nvPr/>
        </p:nvSpPr>
        <p:spPr>
          <a:xfrm>
            <a:off x="685800" y="762000"/>
            <a:ext cx="7770813" cy="60801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algn="l"/>
            <a:r>
              <a:rPr lang="en-US" sz="2000" smtClean="0"/>
              <a:t>Authors:</a:t>
            </a:r>
            <a:r>
              <a:rPr lang="en-US" smtClean="0"/>
              <a:t>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1184597"/>
              </p:ext>
            </p:extLst>
          </p:nvPr>
        </p:nvGraphicFramePr>
        <p:xfrm>
          <a:off x="685800" y="1295400"/>
          <a:ext cx="7851235" cy="4961887"/>
        </p:xfrm>
        <a:graphic>
          <a:graphicData uri="http://schemas.openxmlformats.org/drawingml/2006/table">
            <a:tbl>
              <a:tblPr/>
              <a:tblGrid>
                <a:gridCol w="1621845"/>
                <a:gridCol w="1573542"/>
                <a:gridCol w="1491782"/>
                <a:gridCol w="1309890"/>
                <a:gridCol w="1854176"/>
              </a:tblGrid>
              <a:tr h="178068">
                <a:tc>
                  <a:txBody>
                    <a:bodyPr/>
                    <a:lstStyle/>
                    <a:p>
                      <a:pPr marL="0" marR="0" algn="ctr">
                        <a:spcBef>
                          <a:spcPts val="0"/>
                        </a:spcBef>
                        <a:spcAft>
                          <a:spcPts val="0"/>
                        </a:spcAft>
                      </a:pPr>
                      <a:r>
                        <a:rPr lang="en-US" sz="1200" b="1" kern="0" dirty="0">
                          <a:latin typeface="+mn-lt"/>
                          <a:ea typeface="SimSun"/>
                          <a:cs typeface="Times New Roman"/>
                        </a:rPr>
                        <a:t>Name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Malgun Gothic"/>
                          <a:cs typeface="Times New Roman"/>
                        </a:rPr>
                        <a:t>Affiliations</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Malgun Gothic"/>
                          <a:cs typeface="Times New Roman"/>
                        </a:rPr>
                        <a:t>Address</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latin typeface="+mn-lt"/>
                          <a:ea typeface="Malgun Gothic"/>
                          <a:cs typeface="Times New Roman"/>
                        </a:rPr>
                        <a:t>Phone</a:t>
                      </a: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Malgun Gothic"/>
                          <a:cs typeface="Times New Roman"/>
                        </a:rPr>
                        <a:t>Email</a:t>
                      </a: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gn="l" defTabSz="914400" rtl="0" eaLnBrk="1" latinLnBrk="0" hangingPunct="1">
                        <a:lnSpc>
                          <a:spcPct val="100000"/>
                        </a:lnSpc>
                        <a:spcBef>
                          <a:spcPts val="600"/>
                        </a:spcBef>
                        <a:spcAft>
                          <a:spcPts val="0"/>
                        </a:spcAft>
                      </a:pPr>
                      <a:r>
                        <a:rPr lang="en-US" sz="1200" kern="1200" dirty="0">
                          <a:solidFill>
                            <a:schemeClr val="tx1"/>
                          </a:solidFill>
                          <a:latin typeface="+mj-lt"/>
                          <a:ea typeface="Malgun Gothic"/>
                          <a:cs typeface="+mn-cs"/>
                        </a:rPr>
                        <a:t>Huai-Rong Shao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600"/>
                        </a:spcBef>
                        <a:spcAft>
                          <a:spcPts val="0"/>
                        </a:spcAft>
                      </a:pPr>
                      <a:r>
                        <a:rPr lang="en-US" sz="1200" kern="1200" dirty="0" smtClean="0">
                          <a:solidFill>
                            <a:schemeClr val="tx1"/>
                          </a:solidFill>
                          <a:latin typeface="+mj-lt"/>
                          <a:ea typeface="Malgun Gothic"/>
                          <a:cs typeface="+mn-cs"/>
                        </a:rPr>
                        <a:t>Samsung Electronics</a:t>
                      </a:r>
                      <a:endParaRPr lang="en-US" sz="1200" kern="1200" dirty="0">
                        <a:solidFill>
                          <a:schemeClr val="tx1"/>
                        </a:solidFill>
                        <a:latin typeface="+mj-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gn="l" defTabSz="914400" rtl="0" eaLnBrk="1" latinLnBrk="0" hangingPunct="1">
                        <a:lnSpc>
                          <a:spcPct val="100000"/>
                        </a:lnSpc>
                        <a:spcBef>
                          <a:spcPts val="600"/>
                        </a:spcBef>
                        <a:spcAft>
                          <a:spcPts val="0"/>
                        </a:spcAft>
                      </a:pPr>
                      <a:r>
                        <a:rPr lang="en-US" sz="1200" kern="1200" dirty="0">
                          <a:solidFill>
                            <a:schemeClr val="tx1"/>
                          </a:solidFill>
                          <a:latin typeface="+mj-lt"/>
                          <a:ea typeface="Malgun Gothic"/>
                          <a:cs typeface="+mn-cs"/>
                        </a:rPr>
                        <a:t>Chiu Ngo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200" kern="1200" dirty="0" smtClean="0">
                          <a:solidFill>
                            <a:schemeClr val="tx1"/>
                          </a:solidFill>
                          <a:latin typeface="+mj-lt"/>
                          <a:ea typeface="Malgun Gothic"/>
                          <a:cs typeface="+mn-cs"/>
                        </a:rPr>
                        <a:t>Samsung Electronics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7">
                <a:tc>
                  <a:txBody>
                    <a:bodyPr/>
                    <a:lstStyle/>
                    <a:p>
                      <a:pPr marL="0" marR="0">
                        <a:lnSpc>
                          <a:spcPts val="1455"/>
                        </a:lnSpc>
                        <a:spcBef>
                          <a:spcPts val="0"/>
                        </a:spcBef>
                        <a:spcAft>
                          <a:spcPts val="0"/>
                        </a:spcAft>
                      </a:pPr>
                      <a:r>
                        <a:rPr lang="en-US" sz="1200" kern="1200" dirty="0">
                          <a:solidFill>
                            <a:schemeClr val="tx1"/>
                          </a:solidFill>
                          <a:latin typeface="+mn-lt"/>
                          <a:ea typeface="Malgun Gothic"/>
                          <a:cs typeface="+mn-cs"/>
                        </a:rPr>
                        <a:t>Yong Liu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455"/>
                        </a:lnSpc>
                        <a:spcBef>
                          <a:spcPts val="0"/>
                        </a:spcBef>
                        <a:spcAft>
                          <a:spcPts val="0"/>
                        </a:spcAft>
                      </a:pPr>
                      <a:r>
                        <a:rPr lang="en-US" sz="1200" kern="1200" dirty="0">
                          <a:solidFill>
                            <a:schemeClr val="tx1"/>
                          </a:solidFill>
                          <a:latin typeface="+mn-lt"/>
                          <a:ea typeface="Malgun Gothic"/>
                          <a:cs typeface="+mn-cs"/>
                        </a:rPr>
                        <a:t>Marvell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7">
                <a:tc>
                  <a:txBody>
                    <a:bodyPr/>
                    <a:lstStyle/>
                    <a:p>
                      <a:pPr marL="0" marR="0">
                        <a:lnSpc>
                          <a:spcPts val="1455"/>
                        </a:lnSpc>
                        <a:spcBef>
                          <a:spcPts val="0"/>
                        </a:spcBef>
                        <a:spcAft>
                          <a:spcPts val="0"/>
                        </a:spcAft>
                      </a:pPr>
                      <a:r>
                        <a:rPr lang="en-US" sz="1200" kern="1200" dirty="0">
                          <a:solidFill>
                            <a:schemeClr val="tx1"/>
                          </a:solidFill>
                          <a:latin typeface="+mn-lt"/>
                          <a:ea typeface="Malgun Gothic"/>
                          <a:cs typeface="+mn-cs"/>
                        </a:rPr>
                        <a:t>Hongyuan Zhang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455"/>
                        </a:lnSpc>
                        <a:spcBef>
                          <a:spcPts val="0"/>
                        </a:spcBef>
                        <a:spcAft>
                          <a:spcPts val="0"/>
                        </a:spcAft>
                      </a:pPr>
                      <a:r>
                        <a:rPr lang="en-US" sz="1200" kern="1200" dirty="0" smtClean="0">
                          <a:solidFill>
                            <a:schemeClr val="tx1"/>
                          </a:solidFill>
                          <a:latin typeface="+mn-lt"/>
                          <a:ea typeface="Malgun Gothic"/>
                          <a:cs typeface="+mn-cs"/>
                        </a:rPr>
                        <a:t>Marvell</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Sudhir</a:t>
                      </a:r>
                      <a:r>
                        <a:rPr lang="en-US" sz="1200" kern="1200" dirty="0">
                          <a:solidFill>
                            <a:schemeClr val="tx1"/>
                          </a:solidFill>
                          <a:latin typeface="+mn-lt"/>
                          <a:ea typeface="Malgun Gothic"/>
                          <a:cs typeface="+mn-cs"/>
                        </a:rPr>
                        <a:t> </a:t>
                      </a:r>
                      <a:r>
                        <a:rPr lang="en-US" sz="1200" kern="1200" dirty="0" err="1">
                          <a:solidFill>
                            <a:schemeClr val="tx1"/>
                          </a:solidFill>
                          <a:latin typeface="+mn-lt"/>
                          <a:ea typeface="Malgun Gothic"/>
                          <a:cs typeface="+mn-cs"/>
                        </a:rPr>
                        <a:t>Srinivasa</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Marvell</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Simone Merlin</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rgbClr val="000000"/>
                          </a:solidFill>
                          <a:latin typeface="+mn-lt"/>
                          <a:ea typeface="Malgun Gothic"/>
                          <a:cs typeface="Times New Roman"/>
                        </a:rPr>
                        <a:t>San Diego, CA</a:t>
                      </a: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solidFill>
                            <a:srgbClr val="000000"/>
                          </a:solidFill>
                          <a:latin typeface="+mn-lt"/>
                          <a:ea typeface="Gulim"/>
                          <a:cs typeface="Times New Roman"/>
                        </a:rPr>
                        <a:t>+1 858 845 1243</a:t>
                      </a:r>
                      <a:endParaRPr lang="en-US" sz="12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solidFill>
                            <a:srgbClr val="000000"/>
                          </a:solidFill>
                          <a:latin typeface="+mn-lt"/>
                          <a:ea typeface="Gulim"/>
                          <a:cs typeface="Times New Roman"/>
                        </a:rPr>
                        <a:t>smerlin@qualcomm.com</a:t>
                      </a:r>
                      <a:endParaRPr lang="en-US" sz="12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Santosh Abraham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Menzo Wentink</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Alfred Asterjadhi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Amin Jafarian</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a:solidFill>
                            <a:schemeClr val="tx1"/>
                          </a:solidFill>
                          <a:latin typeface="+mn-lt"/>
                          <a:ea typeface="Malgun Gothic"/>
                          <a:cs typeface="+mn-cs"/>
                        </a:rPr>
                        <a:t>Hemanth Sampath</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VK Jones</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Qualcomm</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Gulim"/>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Osama Aboul-Magd</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George </a:t>
                      </a:r>
                      <a:r>
                        <a:rPr lang="en-US" sz="1200" kern="1200" dirty="0" err="1" smtClean="0">
                          <a:solidFill>
                            <a:schemeClr val="tx1"/>
                          </a:solidFill>
                          <a:latin typeface="+mn-lt"/>
                          <a:ea typeface="Malgun Gothic"/>
                          <a:cs typeface="+mn-cs"/>
                        </a:rPr>
                        <a:t>Calcev</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200" dirty="0" smtClean="0">
                          <a:solidFill>
                            <a:srgbClr val="000000"/>
                          </a:solidFill>
                          <a:latin typeface="+mn-lt"/>
                          <a:ea typeface="Malgun Gothic"/>
                          <a:cs typeface="Times New Roman"/>
                        </a:rPr>
                        <a:t>Rolling</a:t>
                      </a:r>
                      <a:r>
                        <a:rPr lang="en-US" sz="1200" kern="1200" baseline="0" dirty="0" smtClean="0">
                          <a:solidFill>
                            <a:srgbClr val="000000"/>
                          </a:solidFill>
                          <a:latin typeface="+mn-lt"/>
                          <a:ea typeface="Malgun Gothic"/>
                          <a:cs typeface="Times New Roman"/>
                        </a:rPr>
                        <a:t> </a:t>
                      </a:r>
                      <a:r>
                        <a:rPr lang="en-US" sz="1200" kern="1200" baseline="0" dirty="0" err="1" smtClean="0">
                          <a:solidFill>
                            <a:srgbClr val="000000"/>
                          </a:solidFill>
                          <a:latin typeface="+mn-lt"/>
                          <a:ea typeface="Malgun Gothic"/>
                          <a:cs typeface="Times New Roman"/>
                        </a:rPr>
                        <a:t>Meadows,IL</a:t>
                      </a: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Young</a:t>
                      </a:r>
                      <a:r>
                        <a:rPr lang="en-US" sz="1200" kern="1200" baseline="0" dirty="0" smtClean="0">
                          <a:solidFill>
                            <a:schemeClr val="tx1"/>
                          </a:solidFill>
                          <a:latin typeface="+mn-lt"/>
                          <a:ea typeface="Malgun Gothic"/>
                          <a:cs typeface="+mn-cs"/>
                        </a:rPr>
                        <a:t> </a:t>
                      </a:r>
                      <a:r>
                        <a:rPr lang="en-US" sz="1200" kern="1200" baseline="0" dirty="0" err="1" smtClean="0">
                          <a:solidFill>
                            <a:schemeClr val="tx1"/>
                          </a:solidFill>
                          <a:latin typeface="+mn-lt"/>
                          <a:ea typeface="Malgun Gothic"/>
                          <a:cs typeface="+mn-cs"/>
                        </a:rPr>
                        <a:t>Hoon</a:t>
                      </a:r>
                      <a:r>
                        <a:rPr lang="en-US" sz="1200" kern="1200" baseline="0" dirty="0" smtClean="0">
                          <a:solidFill>
                            <a:schemeClr val="tx1"/>
                          </a:solidFill>
                          <a:latin typeface="+mn-lt"/>
                          <a:ea typeface="Malgun Gothic"/>
                          <a:cs typeface="+mn-cs"/>
                        </a:rPr>
                        <a:t> Kwon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Betty</a:t>
                      </a:r>
                      <a:r>
                        <a:rPr lang="en-US" sz="1200" kern="1200" baseline="0" dirty="0" smtClean="0">
                          <a:solidFill>
                            <a:schemeClr val="tx1"/>
                          </a:solidFill>
                          <a:latin typeface="+mn-lt"/>
                          <a:ea typeface="Malgun Gothic"/>
                          <a:cs typeface="+mn-cs"/>
                        </a:rPr>
                        <a:t> Zhao</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David</a:t>
                      </a:r>
                      <a:r>
                        <a:rPr lang="en-US" sz="1200" kern="1200" baseline="0" dirty="0" smtClean="0">
                          <a:solidFill>
                            <a:schemeClr val="tx1"/>
                          </a:solidFill>
                          <a:latin typeface="+mn-lt"/>
                          <a:ea typeface="Malgun Gothic"/>
                          <a:cs typeface="+mn-cs"/>
                        </a:rPr>
                        <a:t> </a:t>
                      </a:r>
                      <a:r>
                        <a:rPr lang="en-US" sz="1200" kern="1200" baseline="0" dirty="0" err="1" smtClean="0">
                          <a:solidFill>
                            <a:schemeClr val="tx1"/>
                          </a:solidFill>
                          <a:latin typeface="+mn-lt"/>
                          <a:ea typeface="Malgun Gothic"/>
                          <a:cs typeface="+mn-cs"/>
                        </a:rPr>
                        <a:t>Yangxun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err="1">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smtClean="0">
                          <a:solidFill>
                            <a:schemeClr val="tx1"/>
                          </a:solidFill>
                          <a:latin typeface="+mn-lt"/>
                          <a:ea typeface="Malgun Gothic"/>
                          <a:cs typeface="+mn-cs"/>
                        </a:rPr>
                        <a:t>Bin Zhen</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Huawei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Minho Cheong</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67">
                <a:tc>
                  <a:txBody>
                    <a:bodyPr/>
                    <a:lstStyle/>
                    <a:p>
                      <a:pPr marL="0" marR="0">
                        <a:spcBef>
                          <a:spcPts val="0"/>
                        </a:spcBef>
                        <a:spcAft>
                          <a:spcPts val="0"/>
                        </a:spcAft>
                      </a:pPr>
                      <a:r>
                        <a:rPr lang="en-US" sz="1200" kern="1200" dirty="0" err="1">
                          <a:solidFill>
                            <a:schemeClr val="tx1"/>
                          </a:solidFill>
                          <a:latin typeface="+mn-lt"/>
                          <a:ea typeface="Malgun Gothic"/>
                          <a:cs typeface="+mn-cs"/>
                        </a:rPr>
                        <a:t>Jae Seung Lee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Hyoungjin Kwon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ETRI</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Heejung</a:t>
                      </a:r>
                      <a:r>
                        <a:rPr lang="en-US" sz="1200" kern="1200" dirty="0">
                          <a:solidFill>
                            <a:schemeClr val="tx1"/>
                          </a:solidFill>
                          <a:latin typeface="+mn-lt"/>
                          <a:ea typeface="Malgun Gothic"/>
                          <a:cs typeface="+mn-cs"/>
                        </a:rPr>
                        <a:t> Yu</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393939"/>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smtClean="0">
                          <a:solidFill>
                            <a:schemeClr val="tx1"/>
                          </a:solidFill>
                          <a:latin typeface="+mn-lt"/>
                          <a:ea typeface="Malgun Gothic"/>
                          <a:cs typeface="+mn-cs"/>
                        </a:rPr>
                        <a:t>Jaewoo</a:t>
                      </a:r>
                      <a:r>
                        <a:rPr lang="en-US" sz="1200" kern="1200" dirty="0" smtClean="0">
                          <a:solidFill>
                            <a:schemeClr val="tx1"/>
                          </a:solidFill>
                          <a:latin typeface="+mn-lt"/>
                          <a:ea typeface="Malgun Gothic"/>
                          <a:cs typeface="+mn-cs"/>
                        </a:rPr>
                        <a:t> Park</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393939"/>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spcBef>
                          <a:spcPts val="0"/>
                        </a:spcBef>
                        <a:spcAft>
                          <a:spcPts val="0"/>
                        </a:spcAft>
                      </a:pPr>
                      <a:r>
                        <a:rPr lang="en-US" sz="1200" kern="1200" dirty="0" err="1">
                          <a:solidFill>
                            <a:schemeClr val="tx1"/>
                          </a:solidFill>
                          <a:latin typeface="+mn-lt"/>
                          <a:ea typeface="Malgun Gothic"/>
                          <a:cs typeface="+mn-cs"/>
                        </a:rPr>
                        <a:t>Sok-kyu</a:t>
                      </a:r>
                      <a:r>
                        <a:rPr lang="en-US" sz="1200" kern="1200" dirty="0">
                          <a:solidFill>
                            <a:schemeClr val="tx1"/>
                          </a:solidFill>
                          <a:latin typeface="+mn-lt"/>
                          <a:ea typeface="Malgun Gothic"/>
                          <a:cs typeface="+mn-cs"/>
                        </a:rPr>
                        <a:t> Lee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ETRI</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393939"/>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nSpc>
                          <a:spcPct val="100000"/>
                        </a:lnSpc>
                        <a:spcBef>
                          <a:spcPts val="0"/>
                        </a:spcBef>
                        <a:spcAft>
                          <a:spcPts val="0"/>
                        </a:spcAft>
                      </a:pPr>
                      <a:r>
                        <a:rPr lang="en-US" sz="1200" kern="1200" dirty="0">
                          <a:solidFill>
                            <a:schemeClr val="tx1"/>
                          </a:solidFill>
                          <a:latin typeface="+mn-lt"/>
                          <a:ea typeface="Malgun Gothic"/>
                          <a:cs typeface="+mn-cs"/>
                        </a:rPr>
                        <a:t>Sun, Bo         </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kern="1200" dirty="0">
                          <a:solidFill>
                            <a:schemeClr val="tx1"/>
                          </a:solidFill>
                          <a:latin typeface="+mn-lt"/>
                          <a:ea typeface="Malgun Gothic"/>
                          <a:cs typeface="+mn-cs"/>
                        </a:rPr>
                        <a:t>ZTE</a:t>
                      </a: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8">
                <a:tc>
                  <a:txBody>
                    <a:bodyPr/>
                    <a:lstStyle/>
                    <a:p>
                      <a:pPr marL="0" marR="0">
                        <a:lnSpc>
                          <a:spcPct val="100000"/>
                        </a:lnSpc>
                        <a:spcBef>
                          <a:spcPts val="0"/>
                        </a:spcBef>
                        <a:spcAft>
                          <a:spcPts val="0"/>
                        </a:spcAft>
                      </a:pPr>
                      <a:r>
                        <a:rPr lang="en-US" sz="1200" kern="1200" dirty="0" err="1" smtClean="0">
                          <a:solidFill>
                            <a:schemeClr val="tx1"/>
                          </a:solidFill>
                          <a:latin typeface="+mn-lt"/>
                          <a:ea typeface="Malgun Gothic"/>
                          <a:cs typeface="+mn-cs"/>
                        </a:rPr>
                        <a:t>Lv</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Kaiying</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kern="1200" dirty="0" smtClean="0">
                          <a:solidFill>
                            <a:schemeClr val="tx1"/>
                          </a:solidFill>
                          <a:latin typeface="+mn-lt"/>
                          <a:ea typeface="Malgun Gothic"/>
                          <a:cs typeface="+mn-cs"/>
                        </a:rPr>
                        <a:t>ZTE</a:t>
                      </a:r>
                      <a:endParaRPr lang="en-US" sz="1200" kern="1200" dirty="0">
                        <a:solidFill>
                          <a:schemeClr val="tx1"/>
                        </a:solidFill>
                        <a:latin typeface="+mn-lt"/>
                        <a:ea typeface="Malgun Gothic"/>
                        <a:cs typeface="+mn-cs"/>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000000"/>
                        </a:solidFill>
                        <a:latin typeface="+mn-lt"/>
                        <a:ea typeface="Malgun Gothic"/>
                        <a:cs typeface="Times New Roman"/>
                      </a:endParaRPr>
                    </a:p>
                  </a:txBody>
                  <a:tcPr marL="49095" marR="490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579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3</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solidFill>
                  <a:schemeClr val="tx1"/>
                </a:solidFill>
                <a:cs typeface="Times New Roman" pitchFamily="18" charset="0"/>
              </a:rPr>
              <a:t>Authors:</a:t>
            </a:r>
            <a:endParaRPr lang="en-US" sz="2000" dirty="0">
              <a:solidFill>
                <a:schemeClr val="tx1"/>
              </a:solidFill>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66899648"/>
              </p:ext>
            </p:extLst>
          </p:nvPr>
        </p:nvGraphicFramePr>
        <p:xfrm>
          <a:off x="685800" y="1371600"/>
          <a:ext cx="7856537" cy="1828800"/>
        </p:xfrm>
        <a:graphic>
          <a:graphicData uri="http://schemas.openxmlformats.org/drawingml/2006/table">
            <a:tbl>
              <a:tblPr/>
              <a:tblGrid>
                <a:gridCol w="1649874"/>
                <a:gridCol w="1571306"/>
                <a:gridCol w="1471525"/>
                <a:gridCol w="1338277"/>
                <a:gridCol w="1825555"/>
              </a:tblGrid>
              <a:tr h="0">
                <a:tc>
                  <a:txBody>
                    <a:bodyPr/>
                    <a:lstStyle/>
                    <a:p>
                      <a:pPr marL="0" marR="0" algn="ctr">
                        <a:lnSpc>
                          <a:spcPct val="100000"/>
                        </a:lnSpc>
                        <a:spcBef>
                          <a:spcPts val="0"/>
                        </a:spcBef>
                        <a:spcAft>
                          <a:spcPts val="0"/>
                        </a:spcAft>
                      </a:pPr>
                      <a:r>
                        <a:rPr lang="en-US" sz="1200" b="1" kern="1200" dirty="0">
                          <a:solidFill>
                            <a:schemeClr val="tx1"/>
                          </a:solidFill>
                          <a:latin typeface="+mn-lt"/>
                          <a:ea typeface="Malgun Gothic"/>
                          <a:cs typeface="+mn-cs"/>
                        </a:rPr>
                        <a:t>Name</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Affiliations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Address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latin typeface="+mn-lt"/>
                          <a:ea typeface="Malgun Gothic"/>
                        </a:rPr>
                        <a:t>Phone</a:t>
                      </a:r>
                      <a:endParaRPr lang="en-US" sz="120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smtClean="0">
                          <a:latin typeface="+mn-lt"/>
                          <a:ea typeface="Malgun Gothic"/>
                        </a:rPr>
                        <a:t>Email</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85">
                <a:tc>
                  <a:txBody>
                    <a:bodyPr/>
                    <a:lstStyle/>
                    <a:p>
                      <a:pPr marL="0" marR="0">
                        <a:lnSpc>
                          <a:spcPct val="100000"/>
                        </a:lnSpc>
                        <a:spcBef>
                          <a:spcPts val="600"/>
                        </a:spcBef>
                        <a:spcAft>
                          <a:spcPts val="0"/>
                        </a:spcAft>
                      </a:pPr>
                      <a:r>
                        <a:rPr lang="en-US" sz="1200" dirty="0" smtClean="0">
                          <a:latin typeface="+mj-lt"/>
                          <a:ea typeface="Malgun Gothic"/>
                        </a:rPr>
                        <a:t>Eric Wong </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Sunnyvale, CA</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+1 408 922 6672</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ewong@broadcom.com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200" dirty="0" smtClean="0">
                          <a:latin typeface="+mj-lt"/>
                          <a:ea typeface="Malgun Gothic"/>
                        </a:rPr>
                        <a:t>Matthew Fischer </a:t>
                      </a: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mfischer@broadcom.com</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Haiguang</a:t>
                      </a:r>
                      <a:r>
                        <a:rPr lang="en-US" sz="1200" kern="1200" dirty="0" smtClean="0">
                          <a:solidFill>
                            <a:schemeClr val="tx1"/>
                          </a:solidFill>
                          <a:latin typeface="+mn-lt"/>
                          <a:ea typeface="Malgun Gothic"/>
                          <a:cs typeface="+mn-cs"/>
                        </a:rPr>
                        <a:t> Wang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5">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Shoukang</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Zheng</a:t>
                      </a:r>
                      <a:r>
                        <a:rPr lang="en-US" sz="1200" kern="1200" dirty="0" smtClean="0">
                          <a:solidFill>
                            <a:schemeClr val="tx1"/>
                          </a:solidFill>
                          <a:latin typeface="+mn-lt"/>
                          <a:ea typeface="Malgun Gothic"/>
                          <a:cs typeface="+mn-cs"/>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6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Yeow</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Wai</a:t>
                      </a:r>
                      <a:r>
                        <a:rPr lang="en-US" sz="1200" kern="1200" dirty="0" smtClean="0">
                          <a:solidFill>
                            <a:schemeClr val="tx1"/>
                          </a:solidFill>
                          <a:latin typeface="+mn-lt"/>
                          <a:ea typeface="Malgun Gothic"/>
                          <a:cs typeface="+mn-cs"/>
                        </a:rPr>
                        <a:t> Leong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05">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Zander</a:t>
                      </a:r>
                      <a:r>
                        <a:rPr lang="en-US" sz="1200" kern="1200" dirty="0" smtClean="0">
                          <a:solidFill>
                            <a:schemeClr val="tx1"/>
                          </a:solidFill>
                          <a:latin typeface="+mn-lt"/>
                          <a:ea typeface="Malgun Gothic"/>
                          <a:cs typeface="+mn-cs"/>
                        </a:rPr>
                        <a:t> Lei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5">
                <a:tc>
                  <a:txBody>
                    <a:bodyPr/>
                    <a:lstStyle/>
                    <a:p>
                      <a:pPr marL="0" marR="0" algn="l"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Jaya Shankar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90">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Anh</a:t>
                      </a:r>
                      <a:r>
                        <a:rPr lang="en-US" sz="1200" kern="1200" dirty="0" smtClean="0">
                          <a:solidFill>
                            <a:schemeClr val="tx1"/>
                          </a:solidFill>
                          <a:latin typeface="+mn-lt"/>
                          <a:ea typeface="Malgun Gothic"/>
                          <a:cs typeface="+mn-cs"/>
                        </a:rPr>
                        <a:t> Tuan Hoang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algun Gothic"/>
                          <a:cs typeface="+mn-cs"/>
                        </a:rPr>
                        <a:t>Joseph Teo Chee Ming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687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4</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Title 1"/>
          <p:cNvSpPr txBox="1">
            <a:spLocks/>
          </p:cNvSpPr>
          <p:nvPr/>
        </p:nvSpPr>
        <p:spPr>
          <a:xfrm>
            <a:off x="381000" y="685800"/>
            <a:ext cx="8305800" cy="91440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r>
              <a:rPr lang="en-GB" altLang="ja-JP" smtClean="0"/>
              <a:t>Background</a:t>
            </a:r>
            <a:endParaRPr lang="en-US" dirty="0"/>
          </a:p>
        </p:txBody>
      </p:sp>
      <p:sp>
        <p:nvSpPr>
          <p:cNvPr id="6" name="Content Placeholder 2"/>
          <p:cNvSpPr txBox="1">
            <a:spLocks/>
          </p:cNvSpPr>
          <p:nvPr/>
        </p:nvSpPr>
        <p:spPr>
          <a:xfrm>
            <a:off x="381000" y="1828800"/>
            <a:ext cx="8305800" cy="4267200"/>
          </a:xfrm>
          <a:prstGeom prst="rect">
            <a:avLst/>
          </a:prstGeom>
        </p:spPr>
        <p:txBody>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kumimoji="1" sz="2400" b="1">
                <a:solidFill>
                  <a:srgbClr val="000000"/>
                </a:solidFill>
                <a:latin typeface="+mn-lt"/>
                <a:ea typeface="ＭＳ ゴシック" pitchFamily="49" charset="-128"/>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ＭＳ ゴシック" pitchFamily="49" charset="-128"/>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ＭＳ ゴシック" pitchFamily="49" charset="-128"/>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spcBef>
                <a:spcPct val="0"/>
              </a:spcBef>
              <a:buFont typeface="Wingdings" pitchFamily="2" charset="2"/>
              <a:buChar char="l"/>
            </a:pPr>
            <a:r>
              <a:rPr lang="en-US" altLang="ja-JP" b="0" kern="1200" smtClean="0">
                <a:latin typeface="Times New Roman" pitchFamily="18" charset="0"/>
              </a:rPr>
              <a:t>12-0069r5 introduced mechanism to extend the Max Idle Period to days and even months and also added capability for the AP to support multiple Max Idle Periods extension in order to support multiple device categories. </a:t>
            </a:r>
          </a:p>
          <a:p>
            <a:pPr marL="0" indent="0">
              <a:spcBef>
                <a:spcPct val="0"/>
              </a:spcBef>
            </a:pPr>
            <a:endParaRPr lang="en-US" altLang="ja-JP" b="0" kern="1200" smtClean="0">
              <a:latin typeface="Times New Roman" pitchFamily="18" charset="0"/>
            </a:endParaRPr>
          </a:p>
          <a:p>
            <a:pPr marL="0" indent="0"/>
            <a:endParaRPr lang="en-US" dirty="0"/>
          </a:p>
        </p:txBody>
      </p:sp>
    </p:spTree>
    <p:extLst>
      <p:ext uri="{BB962C8B-B14F-4D97-AF65-F5344CB8AC3E}">
        <p14:creationId xmlns:p14="http://schemas.microsoft.com/office/powerpoint/2010/main" val="87429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5</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sz="3600" b="1" dirty="0">
                <a:solidFill>
                  <a:srgbClr val="000000"/>
                </a:solidFill>
                <a:ea typeface="ＭＳ ゴシック" pitchFamily="49" charset="-128"/>
              </a:rPr>
              <a:t>Prior Proposals</a:t>
            </a:r>
            <a:endParaRPr lang="en-GB" altLang="ja-JP" sz="4000" b="1" dirty="0">
              <a:solidFill>
                <a:srgbClr val="000000"/>
              </a:solidFill>
              <a:ea typeface="ＭＳ ゴシック" pitchFamily="49" charset="-128"/>
            </a:endParaRPr>
          </a:p>
        </p:txBody>
      </p:sp>
      <p:sp>
        <p:nvSpPr>
          <p:cNvPr id="6" name="テキスト ボックス 5"/>
          <p:cNvSpPr txBox="1">
            <a:spLocks noChangeArrowheads="1"/>
          </p:cNvSpPr>
          <p:nvPr/>
        </p:nvSpPr>
        <p:spPr bwMode="auto">
          <a:xfrm>
            <a:off x="250825" y="1400175"/>
            <a:ext cx="86423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34" charset="-128"/>
              </a:defRPr>
            </a:lvl1pPr>
            <a:lvl2pPr marL="800100" indent="-342900" eaLnBrk="0" hangingPunct="0">
              <a:defRPr kumimoji="1" sz="2400">
                <a:solidFill>
                  <a:schemeClr val="bg1"/>
                </a:solidFill>
                <a:latin typeface="Times New Roman" pitchFamily="18" charset="0"/>
                <a:ea typeface="ＭＳ Ｐゴシック" pitchFamily="34" charset="-128"/>
              </a:defRPr>
            </a:lvl2pPr>
            <a:lvl3pPr marL="914400" eaLnBrk="0" hangingPunct="0">
              <a:defRPr kumimoji="1" sz="2400">
                <a:solidFill>
                  <a:schemeClr val="bg1"/>
                </a:solidFill>
                <a:latin typeface="Times New Roman" pitchFamily="18" charset="0"/>
                <a:ea typeface="ＭＳ Ｐゴシック" pitchFamily="34" charset="-128"/>
              </a:defRPr>
            </a:lvl3pPr>
            <a:lvl4pPr eaLnBrk="0" hangingPunct="0">
              <a:defRPr kumimoji="1" sz="2400">
                <a:solidFill>
                  <a:schemeClr val="bg1"/>
                </a:solidFill>
                <a:latin typeface="Times New Roman" pitchFamily="18" charset="0"/>
                <a:ea typeface="ＭＳ Ｐゴシック" pitchFamily="34" charset="-128"/>
              </a:defRPr>
            </a:lvl4pPr>
            <a:lvl5pPr eaLnBrk="0" hangingPunct="0">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a:buClr>
                <a:srgbClr val="000000"/>
              </a:buClr>
              <a:buSzPct val="100000"/>
              <a:buFont typeface="Wingdings" pitchFamily="2" charset="2"/>
              <a:buChar char="l"/>
            </a:pPr>
            <a:r>
              <a:rPr lang="en-US" altLang="ja-JP" dirty="0" smtClean="0">
                <a:solidFill>
                  <a:schemeClr val="tx1"/>
                </a:solidFill>
                <a:ea typeface="ＭＳ ゴシック" pitchFamily="49" charset="-128"/>
              </a:rPr>
              <a:t>In 12-0656r0, we introduced mechanism </a:t>
            </a:r>
            <a:r>
              <a:rPr lang="en-US" altLang="ja-JP" dirty="0">
                <a:solidFill>
                  <a:schemeClr val="tx1"/>
                </a:solidFill>
                <a:ea typeface="ＭＳ ゴシック" pitchFamily="49" charset="-128"/>
              </a:rPr>
              <a:t>to extend the </a:t>
            </a:r>
            <a:r>
              <a:rPr lang="en-US" altLang="ja-JP" dirty="0" smtClean="0">
                <a:solidFill>
                  <a:schemeClr val="tx1"/>
                </a:solidFill>
                <a:ea typeface="ＭＳ ゴシック" pitchFamily="49" charset="-128"/>
              </a:rPr>
              <a:t>WNM-Sleep Interval of </a:t>
            </a:r>
            <a:r>
              <a:rPr lang="en-US" altLang="ja-JP" dirty="0">
                <a:solidFill>
                  <a:schemeClr val="tx1"/>
                </a:solidFill>
                <a:ea typeface="ＭＳ ゴシック" pitchFamily="49" charset="-128"/>
              </a:rPr>
              <a:t>battery powered </a:t>
            </a:r>
            <a:r>
              <a:rPr lang="en-US" altLang="ja-JP" dirty="0" smtClean="0">
                <a:solidFill>
                  <a:schemeClr val="tx1"/>
                </a:solidFill>
                <a:ea typeface="ＭＳ ゴシック" pitchFamily="49" charset="-128"/>
              </a:rPr>
              <a:t>STAs by using different scaling factors. Fair amount of support was received in the two straw polls:</a:t>
            </a:r>
          </a:p>
          <a:p>
            <a:pPr lvl="1">
              <a:buClr>
                <a:srgbClr val="000000"/>
              </a:buClr>
              <a:buSzPct val="100000"/>
              <a:buFont typeface="Wingdings" pitchFamily="2" charset="2"/>
              <a:buChar char="§"/>
            </a:pPr>
            <a:r>
              <a:rPr lang="en-US" altLang="ja-JP" sz="2000" dirty="0" smtClean="0">
                <a:solidFill>
                  <a:schemeClr val="tx1"/>
                </a:solidFill>
                <a:ea typeface="ＭＳ ゴシック" pitchFamily="49" charset="-128"/>
              </a:rPr>
              <a:t>SP1: </a:t>
            </a:r>
            <a:r>
              <a:rPr lang="en-US" altLang="ja-JP" sz="2000" dirty="0">
                <a:solidFill>
                  <a:srgbClr val="000000"/>
                </a:solidFill>
                <a:ea typeface="ＭＳ Ｐゴシック" pitchFamily="50" charset="-128"/>
              </a:rPr>
              <a:t>Do you agree that mechanisms must be considered to extend the WNM-Sleep Interval</a:t>
            </a:r>
            <a:r>
              <a:rPr lang="en-US" altLang="ja-JP" sz="2000" dirty="0" smtClean="0">
                <a:solidFill>
                  <a:srgbClr val="000000"/>
                </a:solidFill>
                <a:ea typeface="ＭＳ ゴシック" pitchFamily="49" charset="-128"/>
              </a:rPr>
              <a:t>? 14 Y: 0 N: 22 A</a:t>
            </a:r>
          </a:p>
          <a:p>
            <a:pPr lvl="1">
              <a:buClr>
                <a:srgbClr val="000000"/>
              </a:buClr>
              <a:buSzPct val="100000"/>
              <a:buFont typeface="Wingdings" pitchFamily="2" charset="2"/>
              <a:buChar char="§"/>
            </a:pPr>
            <a:r>
              <a:rPr lang="en-US" altLang="ja-JP" sz="2000" dirty="0" smtClean="0">
                <a:solidFill>
                  <a:srgbClr val="000000"/>
                </a:solidFill>
                <a:ea typeface="ＭＳ ゴシック" pitchFamily="49" charset="-128"/>
              </a:rPr>
              <a:t>SP2: </a:t>
            </a:r>
            <a:r>
              <a:rPr lang="en-US" altLang="ja-JP" sz="2000" dirty="0">
                <a:solidFill>
                  <a:srgbClr val="000000"/>
                </a:solidFill>
                <a:ea typeface="ＭＳ Ｐゴシック" pitchFamily="50" charset="-128"/>
              </a:rPr>
              <a:t>Do you support having different scaling factors for WNM-Sleep Interval </a:t>
            </a:r>
            <a:r>
              <a:rPr lang="en-US" altLang="ja-JP" sz="2000" dirty="0" smtClean="0">
                <a:solidFill>
                  <a:srgbClr val="000000"/>
                </a:solidFill>
                <a:ea typeface="ＭＳ ゴシック" pitchFamily="49" charset="-128"/>
              </a:rPr>
              <a:t>(</a:t>
            </a:r>
            <a:r>
              <a:rPr lang="en-US" altLang="ja-JP" sz="2000" dirty="0">
                <a:solidFill>
                  <a:srgbClr val="000000"/>
                </a:solidFill>
                <a:ea typeface="ＭＳ ゴシック" pitchFamily="49" charset="-128"/>
              </a:rPr>
              <a:t>using one or two bits to represent different types of units for WNM-Sleep Interval and the remaining bits for the actual </a:t>
            </a:r>
            <a:r>
              <a:rPr lang="en-US" altLang="ja-JP" sz="2000" dirty="0" smtClean="0">
                <a:solidFill>
                  <a:srgbClr val="000000"/>
                </a:solidFill>
                <a:ea typeface="ＭＳ ゴシック" pitchFamily="49" charset="-128"/>
              </a:rPr>
              <a:t>value)? 9 </a:t>
            </a:r>
            <a:r>
              <a:rPr lang="en-US" altLang="ja-JP" sz="2000" dirty="0">
                <a:solidFill>
                  <a:srgbClr val="000000"/>
                </a:solidFill>
                <a:ea typeface="ＭＳ ゴシック" pitchFamily="49" charset="-128"/>
              </a:rPr>
              <a:t>Y: 0 N: 22 </a:t>
            </a:r>
            <a:r>
              <a:rPr lang="en-US" altLang="ja-JP" sz="2000" dirty="0" smtClean="0">
                <a:solidFill>
                  <a:srgbClr val="000000"/>
                </a:solidFill>
                <a:ea typeface="ＭＳ ゴシック" pitchFamily="49" charset="-128"/>
              </a:rPr>
              <a:t>A</a:t>
            </a:r>
            <a:endParaRPr lang="en-US" altLang="ja-JP" sz="2000" dirty="0" smtClean="0">
              <a:solidFill>
                <a:schemeClr val="tx1"/>
              </a:solidFill>
              <a:ea typeface="ＭＳ ゴシック" pitchFamily="49" charset="-128"/>
            </a:endParaRPr>
          </a:p>
          <a:p>
            <a:pPr>
              <a:buClr>
                <a:srgbClr val="000000"/>
              </a:buClr>
              <a:buSzPct val="100000"/>
              <a:buFont typeface="Wingdings" pitchFamily="2" charset="2"/>
              <a:buChar char="l"/>
            </a:pPr>
            <a:r>
              <a:rPr lang="en-US" altLang="ja-JP" dirty="0" smtClean="0">
                <a:solidFill>
                  <a:schemeClr val="tx1"/>
                </a:solidFill>
                <a:ea typeface="ＭＳ ゴシック" pitchFamily="49" charset="-128"/>
              </a:rPr>
              <a:t>In this presentation, we follow up on our earlier work and propose unified </a:t>
            </a:r>
            <a:r>
              <a:rPr lang="en-US" altLang="ja-JP" dirty="0">
                <a:solidFill>
                  <a:schemeClr val="tx1"/>
                </a:solidFill>
                <a:ea typeface="ＭＳ ゴシック" pitchFamily="49" charset="-128"/>
              </a:rPr>
              <a:t>mechanism to extend </a:t>
            </a:r>
            <a:r>
              <a:rPr lang="en-US" altLang="ja-JP" dirty="0" smtClean="0">
                <a:solidFill>
                  <a:schemeClr val="tx1"/>
                </a:solidFill>
                <a:ea typeface="ＭＳ ゴシック" pitchFamily="49" charset="-128"/>
              </a:rPr>
              <a:t>BSS Max Idle Period, Listen Interval and </a:t>
            </a:r>
            <a:r>
              <a:rPr lang="en-US" altLang="ja-JP" dirty="0">
                <a:solidFill>
                  <a:schemeClr val="tx1"/>
                </a:solidFill>
                <a:ea typeface="ＭＳ ゴシック" pitchFamily="49" charset="-128"/>
              </a:rPr>
              <a:t>WNM-Sleep </a:t>
            </a:r>
            <a:r>
              <a:rPr lang="en-US" altLang="ja-JP" dirty="0" smtClean="0">
                <a:solidFill>
                  <a:schemeClr val="tx1"/>
                </a:solidFill>
                <a:ea typeface="ＭＳ ゴシック" pitchFamily="49" charset="-128"/>
              </a:rPr>
              <a:t>Interval.</a:t>
            </a:r>
          </a:p>
        </p:txBody>
      </p:sp>
    </p:spTree>
    <p:extLst>
      <p:ext uri="{BB962C8B-B14F-4D97-AF65-F5344CB8AC3E}">
        <p14:creationId xmlns:p14="http://schemas.microsoft.com/office/powerpoint/2010/main" val="61128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6</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33" y="5257800"/>
            <a:ext cx="4872037" cy="1147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381000" y="685800"/>
            <a:ext cx="8305800" cy="60960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r>
              <a:rPr lang="en-GB" altLang="ja-JP" smtClean="0"/>
              <a:t>Scaling Factor</a:t>
            </a:r>
            <a:endParaRPr lang="en-US" dirty="0"/>
          </a:p>
        </p:txBody>
      </p:sp>
      <p:sp>
        <p:nvSpPr>
          <p:cNvPr id="7" name="Rectangle 6"/>
          <p:cNvSpPr/>
          <p:nvPr/>
        </p:nvSpPr>
        <p:spPr>
          <a:xfrm>
            <a:off x="596367" y="1295400"/>
            <a:ext cx="8174640" cy="1200329"/>
          </a:xfrm>
          <a:prstGeom prst="rect">
            <a:avLst/>
          </a:prstGeom>
        </p:spPr>
        <p:txBody>
          <a:bodyPr wrap="square">
            <a:spAutoFit/>
          </a:bodyPr>
          <a:lstStyle/>
          <a:p>
            <a:r>
              <a:rPr lang="en-US" sz="1800" dirty="0" smtClean="0">
                <a:solidFill>
                  <a:srgbClr val="000000"/>
                </a:solidFill>
              </a:rPr>
              <a:t>All of the concerned fields: BSS </a:t>
            </a:r>
            <a:r>
              <a:rPr lang="en-US" sz="1800" dirty="0">
                <a:solidFill>
                  <a:srgbClr val="000000"/>
                </a:solidFill>
              </a:rPr>
              <a:t>Max Idle Period, Listen Interval and WNM-Sleep </a:t>
            </a:r>
            <a:r>
              <a:rPr lang="en-US" sz="1800" dirty="0" smtClean="0">
                <a:solidFill>
                  <a:srgbClr val="000000"/>
                </a:solidFill>
              </a:rPr>
              <a:t>Interval are two bytes long. In order to extend the range of BSS Max Idle Period, Listen Interval and WNM-Sleep Interval, we propose using the first two MSB to represent the Scaling Factor (</a:t>
            </a:r>
            <a:r>
              <a:rPr lang="en-US" sz="1800" b="1" dirty="0" smtClean="0">
                <a:solidFill>
                  <a:srgbClr val="000000"/>
                </a:solidFill>
              </a:rPr>
              <a:t>SF</a:t>
            </a:r>
            <a:r>
              <a:rPr lang="en-US" sz="1800" dirty="0" smtClean="0">
                <a:solidFill>
                  <a:srgbClr val="000000"/>
                </a:solidFill>
              </a:rPr>
              <a:t>) and the remaining 14 bits to indicate the actual value.</a:t>
            </a:r>
            <a:endParaRPr lang="en-US" sz="1800" b="1" dirty="0">
              <a:solidFill>
                <a:srgbClr val="000000"/>
              </a:solidFill>
            </a:endParaRPr>
          </a:p>
        </p:txBody>
      </p:sp>
      <p:graphicFrame>
        <p:nvGraphicFramePr>
          <p:cNvPr id="8" name="表格 19"/>
          <p:cNvGraphicFramePr>
            <a:graphicFrameLocks noGrp="1"/>
          </p:cNvGraphicFramePr>
          <p:nvPr>
            <p:extLst>
              <p:ext uri="{D42A27DB-BD31-4B8C-83A1-F6EECF244321}">
                <p14:modId xmlns:p14="http://schemas.microsoft.com/office/powerpoint/2010/main" val="4246929633"/>
              </p:ext>
            </p:extLst>
          </p:nvPr>
        </p:nvGraphicFramePr>
        <p:xfrm>
          <a:off x="6302152" y="4400547"/>
          <a:ext cx="2359459" cy="2019302"/>
        </p:xfrm>
        <a:graphic>
          <a:graphicData uri="http://schemas.openxmlformats.org/drawingml/2006/table">
            <a:tbl>
              <a:tblPr firstRow="1" bandRow="1">
                <a:tableStyleId>{21E4AEA4-8DFA-4A89-87EB-49C32662AFE0}</a:tableStyleId>
              </a:tblPr>
              <a:tblGrid>
                <a:gridCol w="993455"/>
                <a:gridCol w="1366004"/>
              </a:tblGrid>
              <a:tr h="632306">
                <a:tc>
                  <a:txBody>
                    <a:bodyPr/>
                    <a:lstStyle/>
                    <a:p>
                      <a:pPr algn="ctr"/>
                      <a:r>
                        <a:rPr lang="en-US" altLang="zh-CN" sz="1400" dirty="0" smtClean="0"/>
                        <a:t>B1B2</a:t>
                      </a:r>
                      <a:endParaRPr lang="zh-CN" altLang="en-US" sz="1400" dirty="0"/>
                    </a:p>
                  </a:txBody>
                  <a:tcPr/>
                </a:tc>
                <a:tc>
                  <a:txBody>
                    <a:bodyPr/>
                    <a:lstStyle/>
                    <a:p>
                      <a:pPr algn="ctr"/>
                      <a:r>
                        <a:rPr lang="en-US" altLang="zh-CN" sz="1400" dirty="0" smtClean="0"/>
                        <a:t>Scaling Factor (SF)</a:t>
                      </a:r>
                      <a:endParaRPr lang="zh-CN" altLang="en-US" sz="1400" dirty="0"/>
                    </a:p>
                  </a:txBody>
                  <a:tcPr/>
                </a:tc>
              </a:tr>
              <a:tr h="346749">
                <a:tc>
                  <a:txBody>
                    <a:bodyPr/>
                    <a:lstStyle/>
                    <a:p>
                      <a:pPr algn="ctr"/>
                      <a:r>
                        <a:rPr lang="en-US" altLang="zh-CN" sz="1400" dirty="0" smtClean="0"/>
                        <a:t>00</a:t>
                      </a:r>
                      <a:endParaRPr lang="zh-CN" altLang="en-US" sz="1400" dirty="0"/>
                    </a:p>
                  </a:txBody>
                  <a:tcPr/>
                </a:tc>
                <a:tc>
                  <a:txBody>
                    <a:bodyPr/>
                    <a:lstStyle/>
                    <a:p>
                      <a:pPr algn="ctr"/>
                      <a:r>
                        <a:rPr lang="en-US" altLang="zh-CN" sz="1400" dirty="0" smtClean="0"/>
                        <a:t>1</a:t>
                      </a:r>
                      <a:endParaRPr lang="zh-CN" altLang="en-US" sz="1400" dirty="0"/>
                    </a:p>
                  </a:txBody>
                  <a:tcPr/>
                </a:tc>
              </a:tr>
              <a:tr h="346749">
                <a:tc>
                  <a:txBody>
                    <a:bodyPr/>
                    <a:lstStyle/>
                    <a:p>
                      <a:pPr algn="ctr"/>
                      <a:r>
                        <a:rPr lang="en-US" altLang="zh-CN" sz="1400" dirty="0" smtClean="0"/>
                        <a:t>01</a:t>
                      </a:r>
                      <a:endParaRPr lang="zh-CN" altLang="en-US" sz="1400" dirty="0"/>
                    </a:p>
                  </a:txBody>
                  <a:tcPr/>
                </a:tc>
                <a:tc>
                  <a:txBody>
                    <a:bodyPr/>
                    <a:lstStyle/>
                    <a:p>
                      <a:pPr algn="ctr"/>
                      <a:r>
                        <a:rPr lang="en-US" altLang="zh-CN" sz="1400" dirty="0" smtClean="0"/>
                        <a:t>10</a:t>
                      </a:r>
                      <a:endParaRPr lang="zh-CN" altLang="en-US" sz="1400" dirty="0"/>
                    </a:p>
                  </a:txBody>
                  <a:tcPr/>
                </a:tc>
              </a:tr>
              <a:tr h="346749">
                <a:tc>
                  <a:txBody>
                    <a:bodyPr/>
                    <a:lstStyle/>
                    <a:p>
                      <a:pPr algn="ctr"/>
                      <a:r>
                        <a:rPr lang="en-US" altLang="zh-CN" sz="1400" dirty="0" smtClean="0"/>
                        <a:t>10</a:t>
                      </a:r>
                      <a:endParaRPr lang="zh-CN" altLang="en-US" sz="1400" dirty="0"/>
                    </a:p>
                  </a:txBody>
                  <a:tcPr/>
                </a:tc>
                <a:tc>
                  <a:txBody>
                    <a:bodyPr/>
                    <a:lstStyle/>
                    <a:p>
                      <a:pPr algn="ctr"/>
                      <a:r>
                        <a:rPr lang="en-US" altLang="zh-CN" sz="1400" dirty="0" smtClean="0"/>
                        <a:t>1000</a:t>
                      </a:r>
                      <a:endParaRPr lang="zh-CN" altLang="en-US" sz="1400" dirty="0"/>
                    </a:p>
                  </a:txBody>
                  <a:tcPr/>
                </a:tc>
              </a:tr>
              <a:tr h="346749">
                <a:tc>
                  <a:txBody>
                    <a:bodyPr/>
                    <a:lstStyle/>
                    <a:p>
                      <a:pPr algn="ctr"/>
                      <a:r>
                        <a:rPr lang="en-US" altLang="zh-CN" sz="1400" dirty="0" smtClean="0"/>
                        <a:t>11</a:t>
                      </a:r>
                      <a:endParaRPr lang="zh-CN" altLang="en-US" sz="1400" dirty="0"/>
                    </a:p>
                  </a:txBody>
                  <a:tcPr/>
                </a:tc>
                <a:tc>
                  <a:txBody>
                    <a:bodyPr/>
                    <a:lstStyle/>
                    <a:p>
                      <a:pPr algn="ctr"/>
                      <a:r>
                        <a:rPr lang="en-US" altLang="zh-CN" sz="1400" dirty="0" smtClean="0"/>
                        <a:t>10000</a:t>
                      </a:r>
                      <a:endParaRPr lang="zh-CN" altLang="en-US" sz="1400" dirty="0"/>
                    </a:p>
                  </a:txBody>
                  <a:tcPr/>
                </a:tc>
              </a:tr>
            </a:tbl>
          </a:graphicData>
        </a:graphic>
      </p:graphicFrame>
      <p:sp>
        <p:nvSpPr>
          <p:cNvPr id="9" name="Left Brace 2"/>
          <p:cNvSpPr>
            <a:spLocks/>
          </p:cNvSpPr>
          <p:nvPr/>
        </p:nvSpPr>
        <p:spPr bwMode="auto">
          <a:xfrm rot="5400000">
            <a:off x="7469223" y="2360156"/>
            <a:ext cx="142875" cy="2501826"/>
          </a:xfrm>
          <a:prstGeom prst="leftBrace">
            <a:avLst>
              <a:gd name="adj1" fmla="val 837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itchFamily="18" charset="0"/>
              <a:buNone/>
            </a:pPr>
            <a:endParaRPr lang="en-US" dirty="0">
              <a:solidFill>
                <a:srgbClr val="FFFFFF"/>
              </a:solidFill>
              <a:ea typeface="ＭＳ ゴシック" pitchFamily="49" charset="-128"/>
            </a:endParaRPr>
          </a:p>
        </p:txBody>
      </p:sp>
      <p:graphicFrame>
        <p:nvGraphicFramePr>
          <p:cNvPr id="10" name="Table 9"/>
          <p:cNvGraphicFramePr>
            <a:graphicFrameLocks noGrp="1"/>
          </p:cNvGraphicFramePr>
          <p:nvPr>
            <p:extLst>
              <p:ext uri="{D42A27DB-BD31-4B8C-83A1-F6EECF244321}">
                <p14:modId xmlns:p14="http://schemas.microsoft.com/office/powerpoint/2010/main" val="2242846151"/>
              </p:ext>
            </p:extLst>
          </p:nvPr>
        </p:nvGraphicFramePr>
        <p:xfrm>
          <a:off x="5946775" y="3720606"/>
          <a:ext cx="2844800" cy="381000"/>
        </p:xfrm>
        <a:graphic>
          <a:graphicData uri="http://schemas.openxmlformats.org/drawingml/2006/table">
            <a:tbl>
              <a:tblPr/>
              <a:tblGrid>
                <a:gridCol w="177800"/>
                <a:gridCol w="177800"/>
                <a:gridCol w="177800"/>
                <a:gridCol w="177800"/>
                <a:gridCol w="177800"/>
                <a:gridCol w="177800"/>
                <a:gridCol w="177800"/>
                <a:gridCol w="177800"/>
                <a:gridCol w="177800"/>
                <a:gridCol w="177800"/>
                <a:gridCol w="177800"/>
                <a:gridCol w="177800"/>
                <a:gridCol w="177800"/>
                <a:gridCol w="177800"/>
                <a:gridCol w="177800"/>
                <a:gridCol w="177800"/>
              </a:tblGrid>
              <a:tr h="190500">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effectLst/>
                          <a:latin typeface="Calibri"/>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1" name="TextBox 4"/>
          <p:cNvSpPr txBox="1">
            <a:spLocks noChangeArrowheads="1"/>
          </p:cNvSpPr>
          <p:nvPr/>
        </p:nvSpPr>
        <p:spPr bwMode="auto">
          <a:xfrm>
            <a:off x="7162800" y="3123706"/>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rgbClr val="000000"/>
                </a:solidFill>
              </a:rPr>
              <a:t>Value</a:t>
            </a:r>
          </a:p>
        </p:txBody>
      </p:sp>
      <p:sp>
        <p:nvSpPr>
          <p:cNvPr id="12" name="TextBox 11"/>
          <p:cNvSpPr txBox="1">
            <a:spLocks noChangeArrowheads="1"/>
          </p:cNvSpPr>
          <p:nvPr/>
        </p:nvSpPr>
        <p:spPr bwMode="auto">
          <a:xfrm>
            <a:off x="5829300" y="3123706"/>
            <a:ext cx="723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rgbClr val="000000"/>
                </a:solidFill>
              </a:rPr>
              <a:t>Scaling</a:t>
            </a:r>
          </a:p>
        </p:txBody>
      </p:sp>
      <p:sp>
        <p:nvSpPr>
          <p:cNvPr id="13" name="Left Brace 2"/>
          <p:cNvSpPr>
            <a:spLocks/>
          </p:cNvSpPr>
          <p:nvPr/>
        </p:nvSpPr>
        <p:spPr bwMode="auto">
          <a:xfrm rot="5400000">
            <a:off x="6056291" y="3449054"/>
            <a:ext cx="142877" cy="324034"/>
          </a:xfrm>
          <a:prstGeom prst="leftBrace">
            <a:avLst>
              <a:gd name="adj1" fmla="val 837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itchFamily="18" charset="0"/>
              <a:buNone/>
            </a:pPr>
            <a:endParaRPr lang="en-US" dirty="0">
              <a:solidFill>
                <a:srgbClr val="FFFFFF"/>
              </a:solidFill>
              <a:ea typeface="ＭＳ ゴシック" pitchFamily="49" charset="-128"/>
            </a:endParaRPr>
          </a:p>
        </p:txBody>
      </p:sp>
      <p:sp>
        <p:nvSpPr>
          <p:cNvPr id="14" name="Oval 1"/>
          <p:cNvSpPr>
            <a:spLocks noChangeArrowheads="1"/>
          </p:cNvSpPr>
          <p:nvPr/>
        </p:nvSpPr>
        <p:spPr bwMode="auto">
          <a:xfrm>
            <a:off x="4038600" y="5257800"/>
            <a:ext cx="1361764" cy="694869"/>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eaLnBrk="1" fontAlgn="auto" hangingPunct="1">
              <a:spcBef>
                <a:spcPts val="0"/>
              </a:spcBef>
              <a:spcAft>
                <a:spcPts val="0"/>
              </a:spcAft>
              <a:defRPr/>
            </a:pPr>
            <a:endParaRPr lang="en-US" sz="1800" kern="0" dirty="0">
              <a:solidFill>
                <a:srgbClr val="000000"/>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739" y="2590800"/>
            <a:ext cx="4767262" cy="1128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Oval 1"/>
          <p:cNvSpPr>
            <a:spLocks noChangeArrowheads="1"/>
          </p:cNvSpPr>
          <p:nvPr/>
        </p:nvSpPr>
        <p:spPr bwMode="auto">
          <a:xfrm>
            <a:off x="3048000" y="2528881"/>
            <a:ext cx="1361764" cy="694869"/>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eaLnBrk="1" fontAlgn="auto" hangingPunct="1">
              <a:spcBef>
                <a:spcPts val="0"/>
              </a:spcBef>
              <a:spcAft>
                <a:spcPts val="0"/>
              </a:spcAft>
              <a:defRPr/>
            </a:pPr>
            <a:endParaRPr lang="en-US" sz="1800" kern="0" dirty="0">
              <a:solidFill>
                <a:srgbClr val="000000"/>
              </a:solidFill>
            </a:endParaRPr>
          </a:p>
        </p:txBody>
      </p:sp>
      <p:pic>
        <p:nvPicPr>
          <p:cNvPr id="1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3887" y="3886200"/>
            <a:ext cx="3110550" cy="11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898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7</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Title 1"/>
          <p:cNvSpPr txBox="1">
            <a:spLocks/>
          </p:cNvSpPr>
          <p:nvPr/>
        </p:nvSpPr>
        <p:spPr>
          <a:xfrm>
            <a:off x="381000" y="685800"/>
            <a:ext cx="8305800" cy="91440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r>
              <a:rPr lang="en-GB" altLang="ja-JP" smtClean="0"/>
              <a:t>Minimum and Maximum Value</a:t>
            </a:r>
            <a:endParaRPr lang="en-US" dirty="0"/>
          </a:p>
        </p:txBody>
      </p:sp>
      <p:graphicFrame>
        <p:nvGraphicFramePr>
          <p:cNvPr id="6" name="表格 19"/>
          <p:cNvGraphicFramePr>
            <a:graphicFrameLocks noGrp="1"/>
          </p:cNvGraphicFramePr>
          <p:nvPr>
            <p:extLst>
              <p:ext uri="{D42A27DB-BD31-4B8C-83A1-F6EECF244321}">
                <p14:modId xmlns:p14="http://schemas.microsoft.com/office/powerpoint/2010/main" val="2403082284"/>
              </p:ext>
            </p:extLst>
          </p:nvPr>
        </p:nvGraphicFramePr>
        <p:xfrm>
          <a:off x="990600" y="2514600"/>
          <a:ext cx="6858001" cy="3645709"/>
        </p:xfrm>
        <a:graphic>
          <a:graphicData uri="http://schemas.openxmlformats.org/drawingml/2006/table">
            <a:tbl>
              <a:tblPr firstRow="1" bandRow="1">
                <a:tableStyleId>{21E4AEA4-8DFA-4A89-87EB-49C32662AFE0}</a:tableStyleId>
              </a:tblPr>
              <a:tblGrid>
                <a:gridCol w="1338146"/>
                <a:gridCol w="1781061"/>
                <a:gridCol w="1371874"/>
                <a:gridCol w="2366920"/>
              </a:tblGrid>
              <a:tr h="404389">
                <a:tc>
                  <a:txBody>
                    <a:bodyPr/>
                    <a:lstStyle/>
                    <a:p>
                      <a:pPr algn="ctr"/>
                      <a:endParaRPr lang="zh-CN" altLang="en-US" sz="1400" dirty="0"/>
                    </a:p>
                  </a:txBody>
                  <a:tcPr/>
                </a:tc>
                <a:tc gridSpan="3">
                  <a:txBody>
                    <a:bodyPr/>
                    <a:lstStyle/>
                    <a:p>
                      <a:pPr algn="ctr"/>
                      <a:endParaRPr lang="zh-CN" altLang="en-US" sz="1400" dirty="0"/>
                    </a:p>
                  </a:txBody>
                  <a:tcPr/>
                </a:tc>
                <a:tc hMerge="1">
                  <a:txBody>
                    <a:bodyPr/>
                    <a:lstStyle/>
                    <a:p>
                      <a:endParaRPr lang="en-US"/>
                    </a:p>
                  </a:txBody>
                  <a:tcPr/>
                </a:tc>
                <a:tc hMerge="1">
                  <a:txBody>
                    <a:bodyPr/>
                    <a:lstStyle/>
                    <a:p>
                      <a:pPr algn="ctr"/>
                      <a:endParaRPr lang="zh-CN" altLang="en-US" sz="1400" dirty="0"/>
                    </a:p>
                  </a:txBody>
                  <a:tcPr/>
                </a:tc>
              </a:tr>
              <a:tr h="797700">
                <a:tc>
                  <a:txBody>
                    <a:bodyPr/>
                    <a:lstStyle/>
                    <a:p>
                      <a:pPr algn="ctr"/>
                      <a:endParaRPr lang="zh-CN" altLang="en-US" sz="1400" dirty="0"/>
                    </a:p>
                  </a:txBody>
                  <a:tcPr/>
                </a:tc>
                <a:tc>
                  <a:txBody>
                    <a:bodyPr/>
                    <a:lstStyle/>
                    <a:p>
                      <a:pPr algn="ctr"/>
                      <a:r>
                        <a:rPr lang="en-US" altLang="zh-CN" sz="1400" dirty="0" smtClean="0"/>
                        <a:t>Unit</a:t>
                      </a:r>
                      <a:endParaRPr lang="zh-CN" altLang="en-US" sz="1400" dirty="0"/>
                    </a:p>
                  </a:txBody>
                  <a:tcPr/>
                </a:tc>
                <a:tc>
                  <a:txBody>
                    <a:bodyPr/>
                    <a:lstStyle/>
                    <a:p>
                      <a:pPr algn="ctr"/>
                      <a:r>
                        <a:rPr lang="en-US" altLang="zh-CN" sz="1400" dirty="0" smtClean="0"/>
                        <a:t>Min. Step Size</a:t>
                      </a:r>
                    </a:p>
                    <a:p>
                      <a:pPr algn="ctr"/>
                      <a:r>
                        <a:rPr lang="en-US" altLang="zh-CN" sz="1400" dirty="0" smtClean="0"/>
                        <a:t> (SF = 1)</a:t>
                      </a:r>
                      <a:endParaRPr lang="zh-CN" altLang="en-US" sz="1400" dirty="0"/>
                    </a:p>
                  </a:txBody>
                  <a:tcPr/>
                </a:tc>
                <a:tc>
                  <a:txBody>
                    <a:bodyPr/>
                    <a:lstStyle/>
                    <a:p>
                      <a:pPr algn="ctr"/>
                      <a:r>
                        <a:rPr lang="en-US" altLang="zh-CN" sz="1400" dirty="0" smtClean="0"/>
                        <a:t>Max. Value</a:t>
                      </a:r>
                    </a:p>
                    <a:p>
                      <a:pPr algn="ctr"/>
                      <a:r>
                        <a:rPr lang="en-US" altLang="zh-CN" sz="1400" dirty="0" smtClean="0"/>
                        <a:t>(SF = 10000)</a:t>
                      </a:r>
                      <a:endParaRPr lang="zh-CN" altLang="en-US" sz="1400" dirty="0"/>
                    </a:p>
                  </a:txBody>
                  <a:tcPr/>
                </a:tc>
              </a:tr>
              <a:tr h="797700">
                <a:tc>
                  <a:txBody>
                    <a:bodyPr/>
                    <a:lstStyle/>
                    <a:p>
                      <a:pPr algn="ctr"/>
                      <a:r>
                        <a:rPr lang="en-US" altLang="zh-CN" sz="1400" dirty="0" smtClean="0"/>
                        <a:t>BSS Max Idle Period</a:t>
                      </a:r>
                      <a:endParaRPr lang="zh-CN" altLang="en-US" sz="1400" dirty="0"/>
                    </a:p>
                  </a:txBody>
                  <a:tcPr/>
                </a:tc>
                <a:tc>
                  <a:txBody>
                    <a:bodyPr/>
                    <a:lstStyle/>
                    <a:p>
                      <a:pPr algn="ctr"/>
                      <a:r>
                        <a:rPr lang="en-US" altLang="zh-CN" sz="1600" dirty="0" smtClean="0"/>
                        <a:t>1000TU</a:t>
                      </a:r>
                      <a:endParaRPr lang="zh-CN" altLang="en-US" sz="1600" dirty="0"/>
                    </a:p>
                  </a:txBody>
                  <a:tcPr/>
                </a:tc>
                <a:tc>
                  <a:txBody>
                    <a:bodyPr/>
                    <a:lstStyle/>
                    <a:p>
                      <a:pPr algn="ctr"/>
                      <a:r>
                        <a:rPr lang="en-US" altLang="zh-CN" sz="1600" dirty="0" smtClean="0"/>
                        <a:t>1000TU</a:t>
                      </a:r>
                      <a:r>
                        <a:rPr lang="en-US" altLang="zh-CN" sz="1600" baseline="0" dirty="0" smtClean="0"/>
                        <a:t> = 1.024s</a:t>
                      </a:r>
                      <a:endParaRPr lang="zh-CN" altLang="en-US" sz="1600" dirty="0"/>
                    </a:p>
                  </a:txBody>
                  <a:tcPr/>
                </a:tc>
                <a:tc>
                  <a:txBody>
                    <a:bodyPr/>
                    <a:lstStyle/>
                    <a:p>
                      <a:pPr algn="ctr"/>
                      <a:r>
                        <a:rPr lang="en-US" altLang="zh-CN" sz="1600" dirty="0" smtClean="0"/>
                        <a:t>16383*10000*1000TU = 4660hrs ~ 1941</a:t>
                      </a:r>
                      <a:r>
                        <a:rPr lang="en-US" altLang="zh-CN" sz="1600" baseline="0" dirty="0" smtClean="0"/>
                        <a:t> days</a:t>
                      </a:r>
                      <a:endParaRPr lang="zh-CN" altLang="en-US" sz="1600" dirty="0"/>
                    </a:p>
                  </a:txBody>
                  <a:tcPr/>
                </a:tc>
              </a:tr>
              <a:tr h="631512">
                <a:tc>
                  <a:txBody>
                    <a:bodyPr/>
                    <a:lstStyle/>
                    <a:p>
                      <a:pPr algn="ctr"/>
                      <a:r>
                        <a:rPr lang="en-US" altLang="zh-CN" sz="1400" dirty="0" smtClean="0"/>
                        <a:t>Listen Interval</a:t>
                      </a:r>
                      <a:endParaRPr lang="zh-CN" altLang="en-US" sz="1400" dirty="0"/>
                    </a:p>
                  </a:txBody>
                  <a:tcPr/>
                </a:tc>
                <a:tc>
                  <a:txBody>
                    <a:bodyPr/>
                    <a:lstStyle/>
                    <a:p>
                      <a:pPr algn="ctr"/>
                      <a:r>
                        <a:rPr lang="en-US" altLang="zh-CN" sz="1600" dirty="0" smtClean="0"/>
                        <a:t>BI</a:t>
                      </a:r>
                      <a:endParaRPr lang="zh-CN" altLang="en-US" sz="1600" dirty="0"/>
                    </a:p>
                  </a:txBody>
                  <a:tcPr/>
                </a:tc>
                <a:tc>
                  <a:txBody>
                    <a:bodyPr/>
                    <a:lstStyle/>
                    <a:p>
                      <a:pPr algn="ctr"/>
                      <a:r>
                        <a:rPr lang="en-US" altLang="zh-CN" sz="1600" dirty="0" smtClean="0"/>
                        <a:t>BI</a:t>
                      </a:r>
                      <a:endParaRPr lang="zh-CN" altLang="en-US" sz="1600" dirty="0"/>
                    </a:p>
                  </a:txBody>
                  <a:tcPr/>
                </a:tc>
                <a:tc>
                  <a:txBody>
                    <a:bodyPr/>
                    <a:lstStyle/>
                    <a:p>
                      <a:pPr algn="ctr"/>
                      <a:r>
                        <a:rPr lang="en-US" altLang="zh-CN" sz="1600" dirty="0" smtClean="0"/>
                        <a:t>16383*10000*BI</a:t>
                      </a:r>
                    </a:p>
                    <a:p>
                      <a:pPr algn="ctr"/>
                      <a:r>
                        <a:rPr lang="en-US" altLang="zh-CN" sz="1600" dirty="0" smtClean="0"/>
                        <a:t>(4550 </a:t>
                      </a:r>
                      <a:r>
                        <a:rPr lang="en-US" altLang="zh-CN" sz="1600" dirty="0" err="1" smtClean="0"/>
                        <a:t>hrs</a:t>
                      </a:r>
                      <a:r>
                        <a:rPr lang="en-US" altLang="zh-CN" sz="1600" dirty="0" smtClean="0"/>
                        <a:t> ~189 days if BI = 100ms)</a:t>
                      </a:r>
                      <a:endParaRPr lang="zh-CN" altLang="en-US" sz="1600" dirty="0"/>
                    </a:p>
                  </a:txBody>
                  <a:tcPr/>
                </a:tc>
              </a:tr>
              <a:tr h="797700">
                <a:tc>
                  <a:txBody>
                    <a:bodyPr/>
                    <a:lstStyle/>
                    <a:p>
                      <a:pPr algn="ctr"/>
                      <a:r>
                        <a:rPr lang="en-US" altLang="zh-CN" sz="1400" dirty="0" smtClean="0"/>
                        <a:t>WNM-Sleep</a:t>
                      </a:r>
                      <a:r>
                        <a:rPr lang="en-US" altLang="zh-CN" sz="1400" baseline="0" dirty="0" smtClean="0"/>
                        <a:t> Interval</a:t>
                      </a:r>
                      <a:endParaRPr lang="zh-CN" altLang="en-US" sz="1400" dirty="0"/>
                    </a:p>
                  </a:txBody>
                  <a:tcPr/>
                </a:tc>
                <a:tc>
                  <a:txBody>
                    <a:bodyPr/>
                    <a:lstStyle/>
                    <a:p>
                      <a:pPr algn="ctr"/>
                      <a:r>
                        <a:rPr lang="en-US" altLang="zh-CN" sz="1600" dirty="0" smtClean="0"/>
                        <a:t>DI</a:t>
                      </a:r>
                      <a:endParaRPr lang="zh-CN" altLang="en-US" sz="1600" dirty="0"/>
                    </a:p>
                  </a:txBody>
                  <a:tcPr/>
                </a:tc>
                <a:tc>
                  <a:txBody>
                    <a:bodyPr/>
                    <a:lstStyle/>
                    <a:p>
                      <a:pPr algn="ctr"/>
                      <a:r>
                        <a:rPr lang="en-US" altLang="zh-CN" sz="1600" dirty="0" smtClean="0"/>
                        <a:t>DI</a:t>
                      </a:r>
                      <a:endParaRPr lang="zh-CN" altLang="en-US" sz="1600" dirty="0"/>
                    </a:p>
                  </a:txBody>
                  <a:tcPr/>
                </a:tc>
                <a:tc>
                  <a:txBody>
                    <a:bodyPr/>
                    <a:lstStyle/>
                    <a:p>
                      <a:pPr algn="ctr"/>
                      <a:r>
                        <a:rPr lang="en-US" altLang="zh-CN" sz="1600" dirty="0" smtClean="0"/>
                        <a:t>16383*10000*DI</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(13652 </a:t>
                      </a:r>
                      <a:r>
                        <a:rPr lang="en-US" altLang="zh-CN" sz="1600" dirty="0" err="1" smtClean="0"/>
                        <a:t>hrs</a:t>
                      </a:r>
                      <a:r>
                        <a:rPr lang="en-US" altLang="zh-CN" sz="1600" dirty="0" smtClean="0"/>
                        <a:t> ~ 568 days if BI = 100ms &amp; DI = 3*BI)</a:t>
                      </a:r>
                      <a:endParaRPr lang="zh-CN" altLang="en-US" sz="1600" dirty="0" smtClean="0"/>
                    </a:p>
                  </a:txBody>
                  <a:tcPr/>
                </a:tc>
              </a:tr>
            </a:tbl>
          </a:graphicData>
        </a:graphic>
      </p:graphicFrame>
      <p:sp>
        <p:nvSpPr>
          <p:cNvPr id="7" name="Rectangle 6"/>
          <p:cNvSpPr/>
          <p:nvPr/>
        </p:nvSpPr>
        <p:spPr>
          <a:xfrm>
            <a:off x="228600" y="1524000"/>
            <a:ext cx="8174640" cy="584775"/>
          </a:xfrm>
          <a:prstGeom prst="rect">
            <a:avLst/>
          </a:prstGeom>
        </p:spPr>
        <p:txBody>
          <a:bodyPr wrap="square">
            <a:spAutoFit/>
          </a:bodyPr>
          <a:lstStyle/>
          <a:p>
            <a:r>
              <a:rPr lang="en-US" sz="1600" dirty="0" smtClean="0">
                <a:solidFill>
                  <a:srgbClr val="000000"/>
                </a:solidFill>
              </a:rPr>
              <a:t>The minimum step size as well as the Maximum value achievable with the proposed scaling method is described in the table below:</a:t>
            </a:r>
            <a:endParaRPr lang="en-US" sz="1600" dirty="0">
              <a:solidFill>
                <a:srgbClr val="000000"/>
              </a:solidFill>
            </a:endParaRPr>
          </a:p>
        </p:txBody>
      </p:sp>
    </p:spTree>
    <p:extLst>
      <p:ext uri="{BB962C8B-B14F-4D97-AF65-F5344CB8AC3E}">
        <p14:creationId xmlns:p14="http://schemas.microsoft.com/office/powerpoint/2010/main" val="153024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8</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smtClean="0">
                <a:solidFill>
                  <a:srgbClr val="000000"/>
                </a:solidFill>
                <a:ea typeface="ＭＳ ゴシック" pitchFamily="49" charset="-128"/>
              </a:rPr>
              <a:t>Benefits</a:t>
            </a:r>
            <a:endParaRPr lang="en-GB" altLang="ja-JP" sz="3600" b="1" dirty="0">
              <a:solidFill>
                <a:srgbClr val="000000"/>
              </a:solidFill>
              <a:ea typeface="ＭＳ ゴシック" pitchFamily="49" charset="-128"/>
            </a:endParaRPr>
          </a:p>
        </p:txBody>
      </p:sp>
      <p:sp>
        <p:nvSpPr>
          <p:cNvPr id="6" name="テキスト ボックス 5"/>
          <p:cNvSpPr txBox="1">
            <a:spLocks noChangeArrowheads="1"/>
          </p:cNvSpPr>
          <p:nvPr/>
        </p:nvSpPr>
        <p:spPr bwMode="auto">
          <a:xfrm>
            <a:off x="250825" y="1520825"/>
            <a:ext cx="864235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34" charset="-128"/>
              </a:defRPr>
            </a:lvl1pPr>
            <a:lvl2pPr eaLnBrk="0" hangingPunct="0">
              <a:defRPr kumimoji="1" sz="2400">
                <a:solidFill>
                  <a:schemeClr val="bg1"/>
                </a:solidFill>
                <a:latin typeface="Times New Roman" pitchFamily="18" charset="0"/>
                <a:ea typeface="ＭＳ Ｐゴシック" pitchFamily="34" charset="-128"/>
              </a:defRPr>
            </a:lvl2pPr>
            <a:lvl3pPr eaLnBrk="0" hangingPunct="0">
              <a:defRPr kumimoji="1" sz="2400">
                <a:solidFill>
                  <a:schemeClr val="bg1"/>
                </a:solidFill>
                <a:latin typeface="Times New Roman" pitchFamily="18" charset="0"/>
                <a:ea typeface="ＭＳ Ｐゴシック" pitchFamily="34" charset="-128"/>
              </a:defRPr>
            </a:lvl3pPr>
            <a:lvl4pPr eaLnBrk="0" hangingPunct="0">
              <a:defRPr kumimoji="1" sz="2400">
                <a:solidFill>
                  <a:schemeClr val="bg1"/>
                </a:solidFill>
                <a:latin typeface="Times New Roman" pitchFamily="18" charset="0"/>
                <a:ea typeface="ＭＳ Ｐゴシック" pitchFamily="34" charset="-128"/>
              </a:defRPr>
            </a:lvl4pPr>
            <a:lvl5pPr eaLnBrk="0" hangingPunct="0">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marL="0" indent="0" eaLnBrk="1" hangingPunct="1"/>
            <a:r>
              <a:rPr lang="en-US" altLang="ja-JP" dirty="0" smtClean="0">
                <a:solidFill>
                  <a:srgbClr val="000000"/>
                </a:solidFill>
              </a:rPr>
              <a:t>Benefits of using the 2 + 14 bits method:</a:t>
            </a:r>
          </a:p>
          <a:p>
            <a:pPr marL="457200" indent="-457200" eaLnBrk="1" hangingPunct="1">
              <a:buFont typeface="+mj-lt"/>
              <a:buAutoNum type="arabicPeriod"/>
            </a:pPr>
            <a:r>
              <a:rPr lang="en-US" altLang="ja-JP" dirty="0" smtClean="0">
                <a:solidFill>
                  <a:srgbClr val="000000"/>
                </a:solidFill>
              </a:rPr>
              <a:t>No additional signaling required between AP and STAs to negotiate the Scaling Factor.</a:t>
            </a:r>
          </a:p>
          <a:p>
            <a:pPr marL="457200" indent="-457200" eaLnBrk="1" hangingPunct="1">
              <a:buFont typeface="+mj-lt"/>
              <a:buAutoNum type="arabicPeriod"/>
            </a:pPr>
            <a:r>
              <a:rPr lang="en-US" altLang="ja-JP" dirty="0" smtClean="0">
                <a:solidFill>
                  <a:srgbClr val="000000"/>
                </a:solidFill>
              </a:rPr>
              <a:t>No changes required to the current frame formats; only the interpretation of certain fields are different. </a:t>
            </a:r>
          </a:p>
          <a:p>
            <a:pPr marL="457200" indent="-457200" eaLnBrk="1" hangingPunct="1">
              <a:buFont typeface="+mj-lt"/>
              <a:buAutoNum type="arabicPeriod"/>
            </a:pPr>
            <a:r>
              <a:rPr lang="en-US" altLang="ja-JP" dirty="0" smtClean="0">
                <a:solidFill>
                  <a:srgbClr val="000000"/>
                </a:solidFill>
              </a:rPr>
              <a:t>Since the Scaling Factors are carried together with the Intervals, there is no need for AP to store the Scaling Factor used by different STAs thereby saving AP’s resources.</a:t>
            </a:r>
            <a:endParaRPr lang="ja-JP" altLang="en-US" dirty="0">
              <a:solidFill>
                <a:srgbClr val="000000"/>
              </a:solidFill>
            </a:endParaRPr>
          </a:p>
        </p:txBody>
      </p:sp>
    </p:spTree>
    <p:extLst>
      <p:ext uri="{BB962C8B-B14F-4D97-AF65-F5344CB8AC3E}">
        <p14:creationId xmlns:p14="http://schemas.microsoft.com/office/powerpoint/2010/main" val="332923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p>
            <a:pPr>
              <a:defRPr/>
            </a:pPr>
            <a:r>
              <a:rPr lang="en-GB" altLang="ja-JP" smtClean="0"/>
              <a:t>Slide </a:t>
            </a:r>
            <a:fld id="{0CFF2505-77CA-45F8-85F4-6F21F4A0C4B9}" type="slidenum">
              <a:rPr lang="en-GB" altLang="ja-JP" smtClean="0"/>
              <a:pPr>
                <a:defRPr/>
              </a:pPr>
              <a:t>9</a:t>
            </a:fld>
            <a:endParaRPr lang="en-GB" altLang="ja-JP" dirty="0"/>
          </a:p>
        </p:txBody>
      </p:sp>
      <p:sp>
        <p:nvSpPr>
          <p:cNvPr id="3" name="Footer Placeholder 2"/>
          <p:cNvSpPr>
            <a:spLocks noGrp="1"/>
          </p:cNvSpPr>
          <p:nvPr>
            <p:ph type="ftr" idx="11"/>
          </p:nvPr>
        </p:nvSpPr>
        <p:spPr/>
        <p:txBody>
          <a:bodyPr/>
          <a:lstStyle/>
          <a:p>
            <a:pPr>
              <a:defRPr/>
            </a:pPr>
            <a:r>
              <a:rPr lang="en-GB" smtClean="0"/>
              <a:t>Panasonic</a:t>
            </a:r>
            <a:endParaRPr lang="en-GB" dirty="0"/>
          </a:p>
        </p:txBody>
      </p:sp>
      <p:sp>
        <p:nvSpPr>
          <p:cNvPr id="4" name="Date Placeholder 3"/>
          <p:cNvSpPr>
            <a:spLocks noGrp="1"/>
          </p:cNvSpPr>
          <p:nvPr>
            <p:ph type="dt" idx="12"/>
          </p:nvPr>
        </p:nvSpPr>
        <p:spPr/>
        <p:txBody>
          <a:bodyPr/>
          <a:lstStyle/>
          <a:p>
            <a:pPr>
              <a:defRPr/>
            </a:pPr>
            <a:r>
              <a:rPr lang="en-US" altLang="ja-JP" smtClean="0"/>
              <a:t>September 2012</a:t>
            </a:r>
            <a:endParaRPr lang="en-GB" altLang="ja-JP" dirty="0"/>
          </a:p>
        </p:txBody>
      </p:sp>
      <p:sp>
        <p:nvSpPr>
          <p:cNvPr id="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Conclusion</a:t>
            </a:r>
          </a:p>
        </p:txBody>
      </p:sp>
      <p:sp>
        <p:nvSpPr>
          <p:cNvPr id="6" name="テキスト ボックス 5"/>
          <p:cNvSpPr txBox="1">
            <a:spLocks noChangeArrowheads="1"/>
          </p:cNvSpPr>
          <p:nvPr/>
        </p:nvSpPr>
        <p:spPr bwMode="auto">
          <a:xfrm>
            <a:off x="250825" y="1520825"/>
            <a:ext cx="8642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34" charset="-128"/>
              </a:defRPr>
            </a:lvl1pPr>
            <a:lvl2pPr eaLnBrk="0" hangingPunct="0">
              <a:defRPr kumimoji="1" sz="2400">
                <a:solidFill>
                  <a:schemeClr val="bg1"/>
                </a:solidFill>
                <a:latin typeface="Times New Roman" pitchFamily="18" charset="0"/>
                <a:ea typeface="ＭＳ Ｐゴシック" pitchFamily="34" charset="-128"/>
              </a:defRPr>
            </a:lvl2pPr>
            <a:lvl3pPr eaLnBrk="0" hangingPunct="0">
              <a:defRPr kumimoji="1" sz="2400">
                <a:solidFill>
                  <a:schemeClr val="bg1"/>
                </a:solidFill>
                <a:latin typeface="Times New Roman" pitchFamily="18" charset="0"/>
                <a:ea typeface="ＭＳ Ｐゴシック" pitchFamily="34" charset="-128"/>
              </a:defRPr>
            </a:lvl3pPr>
            <a:lvl4pPr eaLnBrk="0" hangingPunct="0">
              <a:defRPr kumimoji="1" sz="2400">
                <a:solidFill>
                  <a:schemeClr val="bg1"/>
                </a:solidFill>
                <a:latin typeface="Times New Roman" pitchFamily="18" charset="0"/>
                <a:ea typeface="ＭＳ Ｐゴシック" pitchFamily="34" charset="-128"/>
              </a:defRPr>
            </a:lvl4pPr>
            <a:lvl5pPr eaLnBrk="0" hangingPunct="0">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eaLnBrk="1" hangingPunct="1">
              <a:buFont typeface="Arial" charset="0"/>
              <a:buChar char="•"/>
            </a:pPr>
            <a:r>
              <a:rPr lang="en-US" altLang="ja-JP" dirty="0">
                <a:solidFill>
                  <a:schemeClr val="tx1"/>
                </a:solidFill>
              </a:rPr>
              <a:t>By using </a:t>
            </a:r>
            <a:r>
              <a:rPr lang="en-US" altLang="ja-JP" dirty="0" smtClean="0">
                <a:solidFill>
                  <a:schemeClr val="tx1"/>
                </a:solidFill>
              </a:rPr>
              <a:t>unified </a:t>
            </a:r>
            <a:r>
              <a:rPr lang="en-US" altLang="ja-JP" dirty="0">
                <a:solidFill>
                  <a:schemeClr val="tx1"/>
                </a:solidFill>
              </a:rPr>
              <a:t>S</a:t>
            </a:r>
            <a:r>
              <a:rPr lang="en-US" altLang="ja-JP" dirty="0" smtClean="0">
                <a:solidFill>
                  <a:schemeClr val="tx1"/>
                </a:solidFill>
              </a:rPr>
              <a:t>caling Factors for </a:t>
            </a:r>
            <a:r>
              <a:rPr lang="en-US" altLang="ja-JP" dirty="0">
                <a:solidFill>
                  <a:schemeClr val="tx1"/>
                </a:solidFill>
                <a:ea typeface="ＭＳ ゴシック" pitchFamily="49" charset="-128"/>
              </a:rPr>
              <a:t>BSS Max Idle Period, Listen Interval and WNM-Sleep Interval</a:t>
            </a:r>
            <a:r>
              <a:rPr lang="en-US" altLang="ja-JP" dirty="0" smtClean="0">
                <a:solidFill>
                  <a:schemeClr val="tx1"/>
                </a:solidFill>
              </a:rPr>
              <a:t>, </a:t>
            </a:r>
            <a:r>
              <a:rPr lang="en-US" altLang="ja-JP" dirty="0">
                <a:solidFill>
                  <a:schemeClr val="tx1"/>
                </a:solidFill>
              </a:rPr>
              <a:t>we can extend the sleep duration of </a:t>
            </a:r>
            <a:r>
              <a:rPr lang="en-US" altLang="ja-JP" dirty="0" smtClean="0">
                <a:solidFill>
                  <a:schemeClr val="tx1"/>
                </a:solidFill>
              </a:rPr>
              <a:t>both TIM and non-TIM STAs.</a:t>
            </a:r>
            <a:endParaRPr lang="ja-JP" altLang="en-US" dirty="0">
              <a:solidFill>
                <a:schemeClr val="tx1"/>
              </a:solidFill>
            </a:endParaRPr>
          </a:p>
        </p:txBody>
      </p:sp>
    </p:spTree>
    <p:extLst>
      <p:ext uri="{BB962C8B-B14F-4D97-AF65-F5344CB8AC3E}">
        <p14:creationId xmlns:p14="http://schemas.microsoft.com/office/powerpoint/2010/main" val="208422932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spAutoFit/>
      </a:bodyPr>
      <a:lstStyle>
        <a:defPPr algn="ctr">
          <a:defRPr kumimoji="1" dirty="0" smtClean="0">
            <a:solidFill>
              <a:schemeClr val="tx1"/>
            </a:solidFill>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10260</TotalTime>
  <Words>1333</Words>
  <Application>Microsoft Office PowerPoint</Application>
  <PresentationFormat>画面に合わせる (4:3)</PresentationFormat>
  <Paragraphs>419</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802-11-Submission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Panasonic R&amp;D Center Singapore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Rojan Chitrakar</dc:creator>
  <cp:lastModifiedBy>Kenichi Mori</cp:lastModifiedBy>
  <cp:revision>409</cp:revision>
  <cp:lastPrinted>2012-02-28T03:05:54Z</cp:lastPrinted>
  <dcterms:created xsi:type="dcterms:W3CDTF">2012-02-08T01:47:05Z</dcterms:created>
  <dcterms:modified xsi:type="dcterms:W3CDTF">2012-09-14T22:22:04Z</dcterms:modified>
</cp:coreProperties>
</file>