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65" r:id="rId3"/>
    <p:sldId id="287" r:id="rId4"/>
    <p:sldId id="300" r:id="rId5"/>
    <p:sldId id="282" r:id="rId6"/>
    <p:sldId id="290" r:id="rId7"/>
    <p:sldId id="302" r:id="rId8"/>
    <p:sldId id="295" r:id="rId9"/>
    <p:sldId id="280" r:id="rId10"/>
    <p:sldId id="283" r:id="rId11"/>
    <p:sldId id="301" r:id="rId12"/>
    <p:sldId id="291" r:id="rId13"/>
  </p:sldIdLst>
  <p:sldSz cx="9144000" cy="6858000" type="screen4x3"/>
  <p:notesSz cx="6797675" cy="9928225"/>
  <p:defaultTextStyle>
    <a:defPPr>
      <a:defRPr lang="en-GB"/>
    </a:defPPr>
    <a:lvl1pPr algn="l" defTabSz="449263" rtl="0" fontAlgn="base">
      <a:spcBef>
        <a:spcPct val="0"/>
      </a:spcBef>
      <a:spcAft>
        <a:spcPct val="0"/>
      </a:spcAft>
      <a:defRPr kumimoji="1" sz="2400" kern="1200">
        <a:solidFill>
          <a:schemeClr val="bg1"/>
        </a:solidFill>
        <a:latin typeface="Times New Roman" pitchFamily="18" charset="0"/>
        <a:ea typeface="ＭＳ Ｐゴシック" pitchFamily="34" charset="-128"/>
        <a:cs typeface="+mn-cs"/>
      </a:defRPr>
    </a:lvl1pPr>
    <a:lvl2pPr marL="742950" indent="-285750" algn="l" defTabSz="449263" rtl="0" fontAlgn="base">
      <a:spcBef>
        <a:spcPct val="0"/>
      </a:spcBef>
      <a:spcAft>
        <a:spcPct val="0"/>
      </a:spcAft>
      <a:defRPr kumimoji="1" sz="2400" kern="1200">
        <a:solidFill>
          <a:schemeClr val="bg1"/>
        </a:solidFill>
        <a:latin typeface="Times New Roman" pitchFamily="18" charset="0"/>
        <a:ea typeface="ＭＳ Ｐゴシック" pitchFamily="34" charset="-128"/>
        <a:cs typeface="+mn-cs"/>
      </a:defRPr>
    </a:lvl2pPr>
    <a:lvl3pPr marL="1143000" indent="-228600" algn="l" defTabSz="449263" rtl="0" fontAlgn="base">
      <a:spcBef>
        <a:spcPct val="0"/>
      </a:spcBef>
      <a:spcAft>
        <a:spcPct val="0"/>
      </a:spcAft>
      <a:defRPr kumimoji="1" sz="2400" kern="1200">
        <a:solidFill>
          <a:schemeClr val="bg1"/>
        </a:solidFill>
        <a:latin typeface="Times New Roman" pitchFamily="18" charset="0"/>
        <a:ea typeface="ＭＳ Ｐゴシック" pitchFamily="34" charset="-128"/>
        <a:cs typeface="+mn-cs"/>
      </a:defRPr>
    </a:lvl3pPr>
    <a:lvl4pPr marL="1600200" indent="-228600" algn="l" defTabSz="449263" rtl="0" fontAlgn="base">
      <a:spcBef>
        <a:spcPct val="0"/>
      </a:spcBef>
      <a:spcAft>
        <a:spcPct val="0"/>
      </a:spcAft>
      <a:defRPr kumimoji="1" sz="2400" kern="1200">
        <a:solidFill>
          <a:schemeClr val="bg1"/>
        </a:solidFill>
        <a:latin typeface="Times New Roman" pitchFamily="18" charset="0"/>
        <a:ea typeface="ＭＳ Ｐゴシック" pitchFamily="34" charset="-128"/>
        <a:cs typeface="+mn-cs"/>
      </a:defRPr>
    </a:lvl4pPr>
    <a:lvl5pPr marL="2057400" indent="-228600" algn="l" defTabSz="449263" rtl="0" fontAlgn="base">
      <a:spcBef>
        <a:spcPct val="0"/>
      </a:spcBef>
      <a:spcAft>
        <a:spcPct val="0"/>
      </a:spcAft>
      <a:defRPr kumimoji="1" sz="2400" kern="1200">
        <a:solidFill>
          <a:schemeClr val="bg1"/>
        </a:solidFill>
        <a:latin typeface="Times New Roman" pitchFamily="18" charset="0"/>
        <a:ea typeface="ＭＳ Ｐゴシック" pitchFamily="34" charset="-128"/>
        <a:cs typeface="+mn-cs"/>
      </a:defRPr>
    </a:lvl5pPr>
    <a:lvl6pPr marL="2286000" algn="l" defTabSz="914400" rtl="0" eaLnBrk="1" latinLnBrk="0" hangingPunct="1">
      <a:defRPr kumimoji="1" sz="2400" kern="1200">
        <a:solidFill>
          <a:schemeClr val="bg1"/>
        </a:solidFill>
        <a:latin typeface="Times New Roman" pitchFamily="18" charset="0"/>
        <a:ea typeface="ＭＳ Ｐゴシック" pitchFamily="34" charset="-128"/>
        <a:cs typeface="+mn-cs"/>
      </a:defRPr>
    </a:lvl6pPr>
    <a:lvl7pPr marL="2743200" algn="l" defTabSz="914400" rtl="0" eaLnBrk="1" latinLnBrk="0" hangingPunct="1">
      <a:defRPr kumimoji="1" sz="2400" kern="1200">
        <a:solidFill>
          <a:schemeClr val="bg1"/>
        </a:solidFill>
        <a:latin typeface="Times New Roman" pitchFamily="18" charset="0"/>
        <a:ea typeface="ＭＳ Ｐゴシック" pitchFamily="34" charset="-128"/>
        <a:cs typeface="+mn-cs"/>
      </a:defRPr>
    </a:lvl7pPr>
    <a:lvl8pPr marL="3200400" algn="l" defTabSz="914400" rtl="0" eaLnBrk="1" latinLnBrk="0" hangingPunct="1">
      <a:defRPr kumimoji="1" sz="2400" kern="1200">
        <a:solidFill>
          <a:schemeClr val="bg1"/>
        </a:solidFill>
        <a:latin typeface="Times New Roman" pitchFamily="18" charset="0"/>
        <a:ea typeface="ＭＳ Ｐゴシック" pitchFamily="34" charset="-128"/>
        <a:cs typeface="+mn-cs"/>
      </a:defRPr>
    </a:lvl8pPr>
    <a:lvl9pPr marL="3657600" algn="l" defTabSz="914400" rtl="0" eaLnBrk="1" latinLnBrk="0" hangingPunct="1">
      <a:defRPr kumimoji="1" sz="2400" kern="1200">
        <a:solidFill>
          <a:schemeClr val="bg1"/>
        </a:solidFill>
        <a:latin typeface="Times New Roman"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66"/>
    <a:srgbClr val="FF9900"/>
    <a:srgbClr val="3399FF"/>
    <a:srgbClr val="FFFFCC"/>
    <a:srgbClr val="CCFFFF"/>
    <a:srgbClr val="66FFFF"/>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00" autoAdjust="0"/>
    <p:restoredTop sz="94660"/>
  </p:normalViewPr>
  <p:slideViewPr>
    <p:cSldViewPr>
      <p:cViewPr>
        <p:scale>
          <a:sx n="100" d="100"/>
          <a:sy n="100" d="100"/>
        </p:scale>
        <p:origin x="-678" y="-72"/>
      </p:cViewPr>
      <p:guideLst>
        <p:guide orient="horz" pos="391"/>
        <p:guide pos="158"/>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3081"/>
        <p:guide pos="2117"/>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6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6" tIns="45718" rIns="91436" bIns="45718" numCol="1" anchor="t" anchorCtr="0" compatLnSpc="1">
            <a:prstTxWarp prst="textNoShape">
              <a:avLst/>
            </a:prstTxWarp>
          </a:bodyPr>
          <a:lstStyle>
            <a:lvl1pPr eaLnBrk="0" hangingPunct="0">
              <a:buClr>
                <a:srgbClr val="000000"/>
              </a:buClr>
              <a:buSzPct val="100000"/>
              <a:buFont typeface="Times New Roman" pitchFamily="18" charset="0"/>
              <a:buNone/>
              <a:defRPr kumimoji="0" sz="1200">
                <a:ea typeface="ＭＳ ゴシック" pitchFamily="49" charset="-128"/>
              </a:defRPr>
            </a:lvl1pPr>
          </a:lstStyle>
          <a:p>
            <a:pPr>
              <a:defRPr/>
            </a:pPr>
            <a:endParaRPr lang="en-US" altLang="ja-JP" dirty="0"/>
          </a:p>
        </p:txBody>
      </p:sp>
      <p:sp>
        <p:nvSpPr>
          <p:cNvPr id="3" name="Date Placeholder 2"/>
          <p:cNvSpPr>
            <a:spLocks noGrp="1"/>
          </p:cNvSpPr>
          <p:nvPr>
            <p:ph type="dt" sz="quarter" idx="1"/>
          </p:nvPr>
        </p:nvSpPr>
        <p:spPr bwMode="auto">
          <a:xfrm>
            <a:off x="3849688" y="0"/>
            <a:ext cx="2946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6" tIns="45718" rIns="91436" bIns="45718" numCol="1" anchor="t" anchorCtr="0" compatLnSpc="1">
            <a:prstTxWarp prst="textNoShape">
              <a:avLst/>
            </a:prstTxWarp>
          </a:bodyPr>
          <a:lstStyle>
            <a:lvl1pPr algn="r" eaLnBrk="0" hangingPunct="0">
              <a:buClr>
                <a:srgbClr val="000000"/>
              </a:buClr>
              <a:buSzPct val="100000"/>
              <a:buFont typeface="Times New Roman" pitchFamily="18" charset="0"/>
              <a:buNone/>
              <a:defRPr kumimoji="0" sz="1200">
                <a:ea typeface="ＭＳ ゴシック" pitchFamily="49" charset="-128"/>
              </a:defRPr>
            </a:lvl1pPr>
          </a:lstStyle>
          <a:p>
            <a:pPr>
              <a:defRPr/>
            </a:pPr>
            <a:fld id="{FF45E140-5FC9-4DEA-A3AE-FEDDBE3EE721}" type="datetimeFigureOut">
              <a:rPr lang="en-US" altLang="ja-JP"/>
              <a:pPr>
                <a:defRPr/>
              </a:pPr>
              <a:t>5/16/2012</a:t>
            </a:fld>
            <a:endParaRPr lang="en-US" altLang="ja-JP" dirty="0"/>
          </a:p>
        </p:txBody>
      </p:sp>
      <p:sp>
        <p:nvSpPr>
          <p:cNvPr id="4" name="Footer Placeholder 3"/>
          <p:cNvSpPr>
            <a:spLocks noGrp="1"/>
          </p:cNvSpPr>
          <p:nvPr>
            <p:ph type="ftr" sz="quarter" idx="2"/>
          </p:nvPr>
        </p:nvSpPr>
        <p:spPr bwMode="auto">
          <a:xfrm>
            <a:off x="0" y="9431338"/>
            <a:ext cx="2946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6" tIns="45718" rIns="91436" bIns="45718" numCol="1" anchor="b" anchorCtr="0" compatLnSpc="1">
            <a:prstTxWarp prst="textNoShape">
              <a:avLst/>
            </a:prstTxWarp>
          </a:bodyPr>
          <a:lstStyle>
            <a:lvl1pPr eaLnBrk="0" hangingPunct="0">
              <a:buClr>
                <a:srgbClr val="000000"/>
              </a:buClr>
              <a:buSzPct val="100000"/>
              <a:buFont typeface="Times New Roman" pitchFamily="18" charset="0"/>
              <a:buNone/>
              <a:defRPr kumimoji="0" sz="1200">
                <a:ea typeface="ＭＳ ゴシック" pitchFamily="49" charset="-128"/>
              </a:defRPr>
            </a:lvl1pPr>
          </a:lstStyle>
          <a:p>
            <a:pPr>
              <a:defRPr/>
            </a:pPr>
            <a:endParaRPr lang="en-US" altLang="ja-JP" dirty="0"/>
          </a:p>
        </p:txBody>
      </p:sp>
      <p:sp>
        <p:nvSpPr>
          <p:cNvPr id="5" name="Slide Number Placeholder 4"/>
          <p:cNvSpPr>
            <a:spLocks noGrp="1"/>
          </p:cNvSpPr>
          <p:nvPr>
            <p:ph type="sldNum" sz="quarter" idx="3"/>
          </p:nvPr>
        </p:nvSpPr>
        <p:spPr bwMode="auto">
          <a:xfrm>
            <a:off x="3849688" y="9431338"/>
            <a:ext cx="29464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6" tIns="45718" rIns="91436" bIns="45718" numCol="1" anchor="b" anchorCtr="0" compatLnSpc="1">
            <a:prstTxWarp prst="textNoShape">
              <a:avLst/>
            </a:prstTxWarp>
          </a:bodyPr>
          <a:lstStyle>
            <a:lvl1pPr algn="r" eaLnBrk="0" hangingPunct="0">
              <a:buClr>
                <a:srgbClr val="000000"/>
              </a:buClr>
              <a:buSzPct val="100000"/>
              <a:buFont typeface="Times New Roman" pitchFamily="18" charset="0"/>
              <a:buNone/>
              <a:defRPr kumimoji="0" sz="1200">
                <a:ea typeface="ＭＳ ゴシック" pitchFamily="49" charset="-128"/>
              </a:defRPr>
            </a:lvl1pPr>
          </a:lstStyle>
          <a:p>
            <a:pPr>
              <a:defRPr/>
            </a:pPr>
            <a:fld id="{31BF733D-6865-41DB-BA70-D010E6E22565}" type="slidenum">
              <a:rPr lang="en-US" altLang="ja-JP"/>
              <a:pPr>
                <a:defRPr/>
              </a:pPr>
              <a:t>‹#›</a:t>
            </a:fld>
            <a:endParaRPr lang="en-US" altLang="ja-JP" dirty="0"/>
          </a:p>
        </p:txBody>
      </p:sp>
    </p:spTree>
    <p:extLst>
      <p:ext uri="{BB962C8B-B14F-4D97-AF65-F5344CB8AC3E}">
        <p14:creationId xmlns:p14="http://schemas.microsoft.com/office/powerpoint/2010/main" val="41694645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AutoShape 1"/>
          <p:cNvSpPr>
            <a:spLocks noChangeArrowheads="1"/>
          </p:cNvSpPr>
          <p:nvPr/>
        </p:nvSpPr>
        <p:spPr bwMode="auto">
          <a:xfrm>
            <a:off x="0" y="0"/>
            <a:ext cx="6797675" cy="99282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1436" tIns="45718" rIns="91436" bIns="45718" anchor="ctr"/>
          <a:lstStyle/>
          <a:p>
            <a:pPr eaLnBrk="0" hangingPunct="0">
              <a:buClr>
                <a:srgbClr val="000000"/>
              </a:buClr>
              <a:buSzPct val="100000"/>
              <a:buFont typeface="Times New Roman" pitchFamily="18" charset="0"/>
              <a:buNone/>
            </a:pPr>
            <a:endParaRPr kumimoji="0" lang="en-GB" altLang="ja-JP" dirty="0">
              <a:ea typeface="ＭＳ ゴシック" pitchFamily="49" charset="-128"/>
            </a:endParaRPr>
          </a:p>
        </p:txBody>
      </p:sp>
      <p:sp>
        <p:nvSpPr>
          <p:cNvPr id="2050" name="Rectangle 2"/>
          <p:cNvSpPr>
            <a:spLocks noGrp="1" noChangeArrowheads="1"/>
          </p:cNvSpPr>
          <p:nvPr>
            <p:ph type="hdr"/>
          </p:nvPr>
        </p:nvSpPr>
        <p:spPr bwMode="auto">
          <a:xfrm>
            <a:off x="5529263" y="103188"/>
            <a:ext cx="627062" cy="22701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defTabSz="449407" eaLnBrk="0" hangingPunct="0">
              <a:buClr>
                <a:srgbClr val="000000"/>
              </a:buClr>
              <a:buSzPct val="100000"/>
              <a:buFont typeface="Times New Roman" pitchFamily="18" charset="0"/>
              <a:buNone/>
              <a:tabLst>
                <a:tab pos="0" algn="l"/>
                <a:tab pos="914581" algn="l"/>
                <a:tab pos="1829162" algn="l"/>
                <a:tab pos="2743743" algn="l"/>
                <a:tab pos="3656748" algn="l"/>
                <a:tab pos="4571329" algn="l"/>
                <a:tab pos="5485909" algn="l"/>
                <a:tab pos="6400490" algn="l"/>
                <a:tab pos="7315071" algn="l"/>
                <a:tab pos="8229652" algn="l"/>
                <a:tab pos="9144233" algn="l"/>
                <a:tab pos="10057237" algn="l"/>
              </a:tabLst>
              <a:defRPr kumimoji="0" sz="1400" b="1">
                <a:solidFill>
                  <a:srgbClr val="000000"/>
                </a:solidFill>
                <a:ea typeface="Arial Unicode MS" pitchFamily="50" charset="-128"/>
                <a:cs typeface="Arial Unicode MS" pitchFamily="50" charset="-128"/>
              </a:defRPr>
            </a:lvl1pPr>
          </a:lstStyle>
          <a:p>
            <a:pPr>
              <a:defRPr/>
            </a:pPr>
            <a:r>
              <a:rPr lang="en-US" altLang="ja-JP" dirty="0"/>
              <a:t>doc.: IEEE 802.11-yy/xxxxr0</a:t>
            </a:r>
          </a:p>
        </p:txBody>
      </p:sp>
      <p:sp>
        <p:nvSpPr>
          <p:cNvPr id="2051" name="Rectangle 3"/>
          <p:cNvSpPr>
            <a:spLocks noGrp="1" noChangeArrowheads="1"/>
          </p:cNvSpPr>
          <p:nvPr>
            <p:ph type="dt"/>
          </p:nvPr>
        </p:nvSpPr>
        <p:spPr bwMode="auto">
          <a:xfrm>
            <a:off x="641350" y="103188"/>
            <a:ext cx="809625" cy="22701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defTabSz="449407" eaLnBrk="0" hangingPunct="0">
              <a:buClr>
                <a:srgbClr val="000000"/>
              </a:buClr>
              <a:buSzPct val="100000"/>
              <a:buFont typeface="Times New Roman" pitchFamily="18" charset="0"/>
              <a:buNone/>
              <a:tabLst>
                <a:tab pos="0" algn="l"/>
                <a:tab pos="914581" algn="l"/>
                <a:tab pos="1829162" algn="l"/>
                <a:tab pos="2743743" algn="l"/>
                <a:tab pos="3656748" algn="l"/>
                <a:tab pos="4571329" algn="l"/>
                <a:tab pos="5485909" algn="l"/>
                <a:tab pos="6400490" algn="l"/>
                <a:tab pos="7315071" algn="l"/>
                <a:tab pos="8229652" algn="l"/>
                <a:tab pos="9144233" algn="l"/>
                <a:tab pos="10057237" algn="l"/>
              </a:tabLst>
              <a:defRPr kumimoji="0" sz="1400" b="1">
                <a:solidFill>
                  <a:srgbClr val="000000"/>
                </a:solidFill>
                <a:ea typeface="Arial Unicode MS" pitchFamily="50" charset="-128"/>
                <a:cs typeface="Arial Unicode MS" pitchFamily="50" charset="-128"/>
              </a:defRPr>
            </a:lvl1pPr>
          </a:lstStyle>
          <a:p>
            <a:pPr>
              <a:defRPr/>
            </a:pPr>
            <a:r>
              <a:rPr lang="en-US" altLang="ja-JP" dirty="0"/>
              <a:t>Month Year</a:t>
            </a:r>
          </a:p>
        </p:txBody>
      </p:sp>
      <p:sp>
        <p:nvSpPr>
          <p:cNvPr id="22533" name="Rectangle 4"/>
          <p:cNvSpPr>
            <a:spLocks noGrp="1" noRot="1" noChangeAspect="1" noChangeArrowheads="1"/>
          </p:cNvSpPr>
          <p:nvPr>
            <p:ph type="sldImg"/>
          </p:nvPr>
        </p:nvSpPr>
        <p:spPr bwMode="auto">
          <a:xfrm>
            <a:off x="923925" y="750888"/>
            <a:ext cx="4946650" cy="3709987"/>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p:nvPr>
        </p:nvSpPr>
        <p:spPr bwMode="auto">
          <a:xfrm>
            <a:off x="906463" y="4716463"/>
            <a:ext cx="4983162" cy="446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3596" tIns="46078" rIns="93596" bIns="46078" numCol="1" anchor="t" anchorCtr="0" compatLnSpc="1">
            <a:prstTxWarp prst="textNoShape">
              <a:avLst/>
            </a:prstTxWarp>
          </a:bodyPr>
          <a:lstStyle/>
          <a:p>
            <a:pPr lvl="0"/>
            <a:endParaRPr lang="en-US" altLang="ja-JP" noProof="0" smtClean="0"/>
          </a:p>
        </p:txBody>
      </p:sp>
      <p:sp>
        <p:nvSpPr>
          <p:cNvPr id="2054" name="Rectangle 6"/>
          <p:cNvSpPr>
            <a:spLocks noGrp="1" noChangeArrowheads="1"/>
          </p:cNvSpPr>
          <p:nvPr>
            <p:ph type="ftr"/>
          </p:nvPr>
        </p:nvSpPr>
        <p:spPr bwMode="auto">
          <a:xfrm>
            <a:off x="5253038" y="9612313"/>
            <a:ext cx="903287" cy="1936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407" eaLnBrk="0" hangingPunct="0">
              <a:buClr>
                <a:srgbClr val="000000"/>
              </a:buClr>
              <a:buSzPct val="100000"/>
              <a:buFont typeface="Times New Roman" pitchFamily="18" charset="0"/>
              <a:buNone/>
              <a:tabLst>
                <a:tab pos="457290" algn="l"/>
                <a:tab pos="1371871" algn="l"/>
                <a:tab pos="2286452" algn="l"/>
                <a:tab pos="3201033" algn="l"/>
                <a:tab pos="4114038" algn="l"/>
                <a:tab pos="5028619" algn="l"/>
                <a:tab pos="5943200" algn="l"/>
                <a:tab pos="6857781" algn="l"/>
                <a:tab pos="7772362" algn="l"/>
                <a:tab pos="8686943" algn="l"/>
                <a:tab pos="9601524" algn="l"/>
                <a:tab pos="10514527" algn="l"/>
              </a:tabLst>
              <a:defRPr kumimoji="0" sz="1200">
                <a:solidFill>
                  <a:srgbClr val="000000"/>
                </a:solidFill>
                <a:ea typeface="Arial Unicode MS" pitchFamily="50" charset="-128"/>
                <a:cs typeface="Arial Unicode MS" pitchFamily="50" charset="-128"/>
              </a:defRPr>
            </a:lvl1pPr>
          </a:lstStyle>
          <a:p>
            <a:pPr>
              <a:defRPr/>
            </a:pPr>
            <a:r>
              <a:rPr lang="en-US" altLang="ja-JP" dirty="0"/>
              <a:t>John Doe, Some Company</a:t>
            </a:r>
          </a:p>
        </p:txBody>
      </p:sp>
      <p:sp>
        <p:nvSpPr>
          <p:cNvPr id="2055" name="Rectangle 7"/>
          <p:cNvSpPr>
            <a:spLocks noGrp="1" noChangeArrowheads="1"/>
          </p:cNvSpPr>
          <p:nvPr>
            <p:ph type="sldNum"/>
          </p:nvPr>
        </p:nvSpPr>
        <p:spPr bwMode="auto">
          <a:xfrm>
            <a:off x="3159125" y="9612313"/>
            <a:ext cx="501650" cy="3889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0" sz="1200">
                <a:solidFill>
                  <a:srgbClr val="000000"/>
                </a:solidFill>
                <a:ea typeface="Arial Unicode MS" pitchFamily="50" charset="-128"/>
                <a:cs typeface="Arial Unicode MS" pitchFamily="50" charset="-128"/>
              </a:defRPr>
            </a:lvl1pPr>
          </a:lstStyle>
          <a:p>
            <a:pPr>
              <a:defRPr/>
            </a:pPr>
            <a:r>
              <a:rPr lang="en-US" altLang="ja-JP" dirty="0"/>
              <a:t>Page </a:t>
            </a:r>
            <a:fld id="{CEC7649A-FE65-4C38-99B0-9716009A87B4}" type="slidenum">
              <a:rPr lang="en-US" altLang="ja-JP"/>
              <a:pPr>
                <a:defRPr/>
              </a:pPr>
              <a:t>‹#›</a:t>
            </a:fld>
            <a:endParaRPr lang="en-US" altLang="ja-JP" dirty="0"/>
          </a:p>
        </p:txBody>
      </p:sp>
      <p:sp>
        <p:nvSpPr>
          <p:cNvPr id="22537" name="Rectangle 8"/>
          <p:cNvSpPr>
            <a:spLocks noChangeArrowheads="1"/>
          </p:cNvSpPr>
          <p:nvPr/>
        </p:nvSpPr>
        <p:spPr bwMode="auto">
          <a:xfrm>
            <a:off x="708025" y="96123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0" tIns="0" rIns="0" bIns="0">
            <a:spAutoFit/>
          </a:bodyPr>
          <a:lstStyle/>
          <a:p>
            <a:pPr eaLnBrk="0" hangingPunct="0">
              <a:buClr>
                <a:srgbClr val="000000"/>
              </a:buClr>
              <a:buSzPct val="100000"/>
              <a:buFont typeface="Times New Roman" pitchFamily="18" charset="0"/>
              <a:buNone/>
              <a:tabLst>
                <a:tab pos="0" algn="l"/>
                <a:tab pos="914400" algn="l"/>
                <a:tab pos="1828800" algn="l"/>
                <a:tab pos="2743200" algn="l"/>
                <a:tab pos="3656013" algn="l"/>
                <a:tab pos="4570413" algn="l"/>
                <a:tab pos="5484813" algn="l"/>
                <a:tab pos="6399213" algn="l"/>
                <a:tab pos="7313613" algn="l"/>
                <a:tab pos="8229600" algn="l"/>
                <a:tab pos="9144000" algn="l"/>
                <a:tab pos="10056813" algn="l"/>
              </a:tabLst>
            </a:pPr>
            <a:r>
              <a:rPr kumimoji="0" lang="en-US" altLang="ja-JP" sz="1200" dirty="0">
                <a:solidFill>
                  <a:srgbClr val="000000"/>
                </a:solidFill>
                <a:ea typeface="ＭＳ ゴシック" pitchFamily="49" charset="-128"/>
              </a:rPr>
              <a:t>Submission</a:t>
            </a:r>
          </a:p>
        </p:txBody>
      </p:sp>
      <p:sp>
        <p:nvSpPr>
          <p:cNvPr id="22538" name="Line 9"/>
          <p:cNvSpPr>
            <a:spLocks noChangeShapeType="1"/>
          </p:cNvSpPr>
          <p:nvPr/>
        </p:nvSpPr>
        <p:spPr bwMode="auto">
          <a:xfrm>
            <a:off x="709613" y="9610725"/>
            <a:ext cx="537845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lIns="90827" tIns="45414" rIns="90827" bIns="45414"/>
          <a:lstStyle/>
          <a:p>
            <a:endParaRPr lang="en-US" dirty="0"/>
          </a:p>
        </p:txBody>
      </p:sp>
      <p:sp>
        <p:nvSpPr>
          <p:cNvPr id="22539" name="Line 10"/>
          <p:cNvSpPr>
            <a:spLocks noChangeShapeType="1"/>
          </p:cNvSpPr>
          <p:nvPr/>
        </p:nvSpPr>
        <p:spPr bwMode="auto">
          <a:xfrm>
            <a:off x="635000" y="317500"/>
            <a:ext cx="5527675"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lIns="90827" tIns="45414" rIns="90827" bIns="45414"/>
          <a:lstStyle/>
          <a:p>
            <a:endParaRPr lang="en-US" dirty="0"/>
          </a:p>
        </p:txBody>
      </p:sp>
    </p:spTree>
    <p:extLst>
      <p:ext uri="{BB962C8B-B14F-4D97-AF65-F5344CB8AC3E}">
        <p14:creationId xmlns:p14="http://schemas.microsoft.com/office/powerpoint/2010/main" val="685483910"/>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9pPr>
          </a:lstStyle>
          <a:p>
            <a:pPr defTabSz="449263"/>
            <a:r>
              <a:rPr kumimoji="0" lang="en-US" altLang="ja-JP" sz="1400" dirty="0" smtClean="0">
                <a:solidFill>
                  <a:srgbClr val="000000"/>
                </a:solidFill>
                <a:ea typeface="Arial Unicode MS" pitchFamily="34" charset="-128"/>
                <a:cs typeface="Arial Unicode MS" pitchFamily="34" charset="-128"/>
              </a:rPr>
              <a:t>doc.: IEEE 802.11-yy/xxxxr0</a:t>
            </a:r>
          </a:p>
        </p:txBody>
      </p:sp>
      <p:sp>
        <p:nvSpPr>
          <p:cNvPr id="23555" name="Rectangle 3"/>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9pPr>
          </a:lstStyle>
          <a:p>
            <a:pPr defTabSz="449263"/>
            <a:r>
              <a:rPr kumimoji="0" lang="en-US" altLang="ja-JP" sz="1400" dirty="0" smtClean="0">
                <a:solidFill>
                  <a:srgbClr val="000000"/>
                </a:solidFill>
                <a:ea typeface="Arial Unicode MS" pitchFamily="34" charset="-128"/>
                <a:cs typeface="Arial Unicode MS" pitchFamily="34" charset="-128"/>
              </a:rPr>
              <a:t>Month Year</a:t>
            </a:r>
          </a:p>
        </p:txBody>
      </p:sp>
      <p:sp>
        <p:nvSpPr>
          <p:cNvPr id="23556" name="Rectangle 6"/>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457200" algn="l"/>
                <a:tab pos="1371600" algn="l"/>
                <a:tab pos="2286000" algn="l"/>
                <a:tab pos="3200400" algn="l"/>
                <a:tab pos="4113213" algn="l"/>
                <a:tab pos="5027613" algn="l"/>
                <a:tab pos="5942013" algn="l"/>
                <a:tab pos="6856413" algn="l"/>
                <a:tab pos="7770813" algn="l"/>
                <a:tab pos="8686800" algn="l"/>
                <a:tab pos="9601200" algn="l"/>
                <a:tab pos="10514013" algn="l"/>
              </a:tabLst>
              <a:defRPr kumimoji="1" sz="2400">
                <a:solidFill>
                  <a:schemeClr val="bg1"/>
                </a:solidFill>
                <a:latin typeface="Times New Roman" pitchFamily="18" charset="0"/>
                <a:ea typeface="ＭＳ Ｐゴシック" pitchFamily="34" charset="-128"/>
              </a:defRPr>
            </a:lvl1pPr>
            <a:lvl2pPr eaLnBrk="0" hangingPunct="0">
              <a:tabLst>
                <a:tab pos="457200" algn="l"/>
                <a:tab pos="1371600" algn="l"/>
                <a:tab pos="2286000" algn="l"/>
                <a:tab pos="3200400" algn="l"/>
                <a:tab pos="4113213" algn="l"/>
                <a:tab pos="5027613" algn="l"/>
                <a:tab pos="5942013" algn="l"/>
                <a:tab pos="6856413" algn="l"/>
                <a:tab pos="7770813" algn="l"/>
                <a:tab pos="8686800" algn="l"/>
                <a:tab pos="9601200" algn="l"/>
                <a:tab pos="10514013" algn="l"/>
              </a:tabLst>
              <a:defRPr kumimoji="1" sz="2400">
                <a:solidFill>
                  <a:schemeClr val="bg1"/>
                </a:solidFill>
                <a:latin typeface="Times New Roman" pitchFamily="18" charset="0"/>
                <a:ea typeface="ＭＳ Ｐゴシック" pitchFamily="34" charset="-128"/>
              </a:defRPr>
            </a:lvl2pPr>
            <a:lvl3pPr eaLnBrk="0" hangingPunct="0">
              <a:tabLst>
                <a:tab pos="457200" algn="l"/>
                <a:tab pos="1371600" algn="l"/>
                <a:tab pos="2286000" algn="l"/>
                <a:tab pos="3200400" algn="l"/>
                <a:tab pos="4113213" algn="l"/>
                <a:tab pos="5027613" algn="l"/>
                <a:tab pos="5942013" algn="l"/>
                <a:tab pos="6856413" algn="l"/>
                <a:tab pos="7770813" algn="l"/>
                <a:tab pos="8686800" algn="l"/>
                <a:tab pos="9601200" algn="l"/>
                <a:tab pos="10514013" algn="l"/>
              </a:tabLst>
              <a:defRPr kumimoji="1" sz="2400">
                <a:solidFill>
                  <a:schemeClr val="bg1"/>
                </a:solidFill>
                <a:latin typeface="Times New Roman" pitchFamily="18" charset="0"/>
                <a:ea typeface="ＭＳ Ｐゴシック" pitchFamily="34" charset="-128"/>
              </a:defRPr>
            </a:lvl3pPr>
            <a:lvl4pPr eaLnBrk="0" hangingPunct="0">
              <a:tabLst>
                <a:tab pos="457200" algn="l"/>
                <a:tab pos="1371600" algn="l"/>
                <a:tab pos="2286000" algn="l"/>
                <a:tab pos="3200400" algn="l"/>
                <a:tab pos="4113213" algn="l"/>
                <a:tab pos="5027613" algn="l"/>
                <a:tab pos="5942013" algn="l"/>
                <a:tab pos="6856413" algn="l"/>
                <a:tab pos="7770813" algn="l"/>
                <a:tab pos="8686800" algn="l"/>
                <a:tab pos="9601200" algn="l"/>
                <a:tab pos="10514013" algn="l"/>
              </a:tabLst>
              <a:defRPr kumimoji="1" sz="2400">
                <a:solidFill>
                  <a:schemeClr val="bg1"/>
                </a:solidFill>
                <a:latin typeface="Times New Roman" pitchFamily="18" charset="0"/>
                <a:ea typeface="ＭＳ Ｐゴシック" pitchFamily="34" charset="-128"/>
              </a:defRPr>
            </a:lvl4pPr>
            <a:lvl5pPr eaLnBrk="0" hangingPunct="0">
              <a:tabLst>
                <a:tab pos="457200" algn="l"/>
                <a:tab pos="1371600" algn="l"/>
                <a:tab pos="2286000" algn="l"/>
                <a:tab pos="3200400" algn="l"/>
                <a:tab pos="4113213" algn="l"/>
                <a:tab pos="5027613" algn="l"/>
                <a:tab pos="5942013" algn="l"/>
                <a:tab pos="6856413" algn="l"/>
                <a:tab pos="7770813" algn="l"/>
                <a:tab pos="8686800" algn="l"/>
                <a:tab pos="9601200" algn="l"/>
                <a:tab pos="10514013"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457200" algn="l"/>
                <a:tab pos="1371600" algn="l"/>
                <a:tab pos="2286000" algn="l"/>
                <a:tab pos="3200400" algn="l"/>
                <a:tab pos="4113213" algn="l"/>
                <a:tab pos="5027613" algn="l"/>
                <a:tab pos="5942013" algn="l"/>
                <a:tab pos="6856413" algn="l"/>
                <a:tab pos="7770813" algn="l"/>
                <a:tab pos="8686800" algn="l"/>
                <a:tab pos="9601200" algn="l"/>
                <a:tab pos="10514013"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457200" algn="l"/>
                <a:tab pos="1371600" algn="l"/>
                <a:tab pos="2286000" algn="l"/>
                <a:tab pos="3200400" algn="l"/>
                <a:tab pos="4113213" algn="l"/>
                <a:tab pos="5027613" algn="l"/>
                <a:tab pos="5942013" algn="l"/>
                <a:tab pos="6856413" algn="l"/>
                <a:tab pos="7770813" algn="l"/>
                <a:tab pos="8686800" algn="l"/>
                <a:tab pos="9601200" algn="l"/>
                <a:tab pos="10514013"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457200" algn="l"/>
                <a:tab pos="1371600" algn="l"/>
                <a:tab pos="2286000" algn="l"/>
                <a:tab pos="3200400" algn="l"/>
                <a:tab pos="4113213" algn="l"/>
                <a:tab pos="5027613" algn="l"/>
                <a:tab pos="5942013" algn="l"/>
                <a:tab pos="6856413" algn="l"/>
                <a:tab pos="7770813" algn="l"/>
                <a:tab pos="8686800" algn="l"/>
                <a:tab pos="9601200" algn="l"/>
                <a:tab pos="10514013"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457200" algn="l"/>
                <a:tab pos="1371600" algn="l"/>
                <a:tab pos="2286000" algn="l"/>
                <a:tab pos="3200400" algn="l"/>
                <a:tab pos="4113213" algn="l"/>
                <a:tab pos="5027613" algn="l"/>
                <a:tab pos="5942013" algn="l"/>
                <a:tab pos="6856413" algn="l"/>
                <a:tab pos="7770813" algn="l"/>
                <a:tab pos="8686800" algn="l"/>
                <a:tab pos="9601200" algn="l"/>
                <a:tab pos="10514013" algn="l"/>
              </a:tabLst>
              <a:defRPr kumimoji="1" sz="2400">
                <a:solidFill>
                  <a:schemeClr val="bg1"/>
                </a:solidFill>
                <a:latin typeface="Times New Roman" pitchFamily="18" charset="0"/>
                <a:ea typeface="ＭＳ Ｐゴシック" pitchFamily="34" charset="-128"/>
              </a:defRPr>
            </a:lvl9pPr>
          </a:lstStyle>
          <a:p>
            <a:pPr defTabSz="449263"/>
            <a:r>
              <a:rPr kumimoji="0" lang="en-US" altLang="ja-JP" sz="1200" dirty="0" smtClean="0">
                <a:solidFill>
                  <a:srgbClr val="000000"/>
                </a:solidFill>
                <a:ea typeface="Arial Unicode MS" pitchFamily="34" charset="-128"/>
                <a:cs typeface="Arial Unicode MS" pitchFamily="34" charset="-128"/>
              </a:rPr>
              <a:t>John Doe, Some Company</a:t>
            </a:r>
          </a:p>
        </p:txBody>
      </p:sp>
      <p:sp>
        <p:nvSpPr>
          <p:cNvPr id="23557"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6013" algn="l"/>
                <a:tab pos="4570413" algn="l"/>
                <a:tab pos="5484813" algn="l"/>
                <a:tab pos="6399213" algn="l"/>
                <a:tab pos="7313613" algn="l"/>
                <a:tab pos="8229600" algn="l"/>
                <a:tab pos="9144000" algn="l"/>
                <a:tab pos="10056813" algn="l"/>
              </a:tabLst>
              <a:defRPr kumimoji="1" sz="2400">
                <a:solidFill>
                  <a:schemeClr val="bg1"/>
                </a:solidFill>
                <a:latin typeface="Times New Roman" pitchFamily="18" charset="0"/>
                <a:ea typeface="ＭＳ Ｐゴシック" pitchFamily="34" charset="-128"/>
              </a:defRPr>
            </a:lvl9pPr>
          </a:lstStyle>
          <a:p>
            <a:r>
              <a:rPr kumimoji="0" lang="en-US" altLang="ja-JP" sz="1200" dirty="0" smtClean="0">
                <a:solidFill>
                  <a:srgbClr val="000000"/>
                </a:solidFill>
                <a:ea typeface="Arial Unicode MS" pitchFamily="34" charset="-128"/>
                <a:cs typeface="Arial Unicode MS" pitchFamily="34" charset="-128"/>
              </a:rPr>
              <a:t>Page </a:t>
            </a:r>
            <a:fld id="{BAC36DA8-9EAA-4581-BE9B-97AF5D429FD9}" type="slidenum">
              <a:rPr kumimoji="0" lang="en-US" altLang="ja-JP" sz="1200" smtClean="0">
                <a:solidFill>
                  <a:srgbClr val="000000"/>
                </a:solidFill>
                <a:ea typeface="Arial Unicode MS" pitchFamily="34" charset="-128"/>
                <a:cs typeface="Arial Unicode MS" pitchFamily="34" charset="-128"/>
              </a:rPr>
              <a:pPr/>
              <a:t>1</a:t>
            </a:fld>
            <a:endParaRPr kumimoji="0" lang="en-US" altLang="ja-JP" sz="1200" dirty="0" smtClean="0">
              <a:solidFill>
                <a:srgbClr val="000000"/>
              </a:solidFill>
              <a:ea typeface="Arial Unicode MS" pitchFamily="34" charset="-128"/>
              <a:cs typeface="Arial Unicode MS" pitchFamily="34" charset="-128"/>
            </a:endParaRPr>
          </a:p>
        </p:txBody>
      </p:sp>
      <p:sp>
        <p:nvSpPr>
          <p:cNvPr id="23558" name="Text Box 1"/>
          <p:cNvSpPr txBox="1">
            <a:spLocks noChangeArrowheads="1"/>
          </p:cNvSpPr>
          <p:nvPr/>
        </p:nvSpPr>
        <p:spPr bwMode="auto">
          <a:xfrm>
            <a:off x="1131888" y="750888"/>
            <a:ext cx="4533900" cy="3711575"/>
          </a:xfrm>
          <a:prstGeom prst="rect">
            <a:avLst/>
          </a:prstGeom>
          <a:solidFill>
            <a:srgbClr val="FFFFFF"/>
          </a:solidFill>
          <a:ln w="9525">
            <a:solidFill>
              <a:srgbClr val="000000"/>
            </a:solidFill>
            <a:miter lim="800000"/>
            <a:headEnd/>
            <a:tailEnd/>
          </a:ln>
        </p:spPr>
        <p:txBody>
          <a:bodyPr wrap="none" lIns="91436" tIns="45718" rIns="91436" bIns="45718" anchor="ctr"/>
          <a:lstStyle>
            <a:lvl1pPr defTabSz="452438" eaLnBrk="0" hangingPunct="0">
              <a:defRPr kumimoji="1" sz="2400">
                <a:solidFill>
                  <a:schemeClr val="bg1"/>
                </a:solidFill>
                <a:latin typeface="Times New Roman" pitchFamily="18" charset="0"/>
                <a:ea typeface="ＭＳ Ｐゴシック" pitchFamily="34" charset="-128"/>
              </a:defRPr>
            </a:lvl1pPr>
            <a:lvl2pPr defTabSz="452438" eaLnBrk="0" hangingPunct="0">
              <a:defRPr kumimoji="1" sz="2400">
                <a:solidFill>
                  <a:schemeClr val="bg1"/>
                </a:solidFill>
                <a:latin typeface="Times New Roman" pitchFamily="18" charset="0"/>
                <a:ea typeface="ＭＳ Ｐゴシック" pitchFamily="34" charset="-128"/>
              </a:defRPr>
            </a:lvl2pPr>
            <a:lvl3pPr defTabSz="452438" eaLnBrk="0" hangingPunct="0">
              <a:defRPr kumimoji="1" sz="2400">
                <a:solidFill>
                  <a:schemeClr val="bg1"/>
                </a:solidFill>
                <a:latin typeface="Times New Roman" pitchFamily="18" charset="0"/>
                <a:ea typeface="ＭＳ Ｐゴシック" pitchFamily="34" charset="-128"/>
              </a:defRPr>
            </a:lvl3pPr>
            <a:lvl4pPr defTabSz="452438" eaLnBrk="0" hangingPunct="0">
              <a:defRPr kumimoji="1" sz="2400">
                <a:solidFill>
                  <a:schemeClr val="bg1"/>
                </a:solidFill>
                <a:latin typeface="Times New Roman" pitchFamily="18" charset="0"/>
                <a:ea typeface="ＭＳ Ｐゴシック" pitchFamily="34" charset="-128"/>
              </a:defRPr>
            </a:lvl4pPr>
            <a:lvl5pPr defTabSz="452438" eaLnBrk="0" hangingPunct="0">
              <a:defRPr kumimoji="1" sz="2400">
                <a:solidFill>
                  <a:schemeClr val="bg1"/>
                </a:solidFill>
                <a:latin typeface="Times New Roman" pitchFamily="18" charset="0"/>
                <a:ea typeface="ＭＳ Ｐゴシック" pitchFamily="34" charset="-128"/>
              </a:defRPr>
            </a:lvl5pPr>
            <a:lvl6pPr marL="2514600" indent="-228600" defTabSz="452438"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6pPr>
            <a:lvl7pPr marL="2971800" indent="-228600" defTabSz="452438"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7pPr>
            <a:lvl8pPr marL="3429000" indent="-228600" defTabSz="452438"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8pPr>
            <a:lvl9pPr marL="3886200" indent="-228600" defTabSz="452438"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9pPr>
          </a:lstStyle>
          <a:p>
            <a:pPr>
              <a:buClr>
                <a:srgbClr val="000000"/>
              </a:buClr>
              <a:buSzPct val="100000"/>
              <a:buFont typeface="Times New Roman" pitchFamily="18" charset="0"/>
              <a:buNone/>
            </a:pPr>
            <a:endParaRPr kumimoji="0" lang="en-GB" altLang="ja-JP" dirty="0">
              <a:ea typeface="ＭＳ ゴシック" pitchFamily="49" charset="-128"/>
            </a:endParaRPr>
          </a:p>
        </p:txBody>
      </p:sp>
      <p:sp>
        <p:nvSpPr>
          <p:cNvPr id="23559" name="Rectangle 2"/>
          <p:cNvSpPr>
            <a:spLocks noGrp="1" noChangeArrowheads="1"/>
          </p:cNvSpPr>
          <p:nvPr>
            <p:ph type="body"/>
          </p:nvPr>
        </p:nvSpPr>
        <p:spPr>
          <a:xfrm>
            <a:off x="906463" y="4716463"/>
            <a:ext cx="4984750" cy="4568825"/>
          </a:xfrm>
          <a:noFill/>
        </p:spPr>
        <p:txBody>
          <a:bodyPr wrap="none" anchor="ctr"/>
          <a:lstStyle/>
          <a:p>
            <a:endParaRPr lang="en-US" altLang="ja-JP"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Slide Number Placeholder 5"/>
          <p:cNvSpPr>
            <a:spLocks noGrp="1"/>
          </p:cNvSpPr>
          <p:nvPr>
            <p:ph type="sldNum" idx="10"/>
          </p:nvPr>
        </p:nvSpPr>
        <p:spPr>
          <a:xfrm>
            <a:off x="4273550" y="6475413"/>
            <a:ext cx="585788" cy="193675"/>
          </a:xfrm>
        </p:spPr>
        <p:txBody>
          <a:bodyPr/>
          <a:lstStyle>
            <a:lvl1pPr>
              <a:defRPr/>
            </a:lvl1pPr>
          </a:lstStyle>
          <a:p>
            <a:pPr>
              <a:defRPr/>
            </a:pPr>
            <a:r>
              <a:rPr lang="en-GB" altLang="ja-JP" dirty="0"/>
              <a:t>Slide </a:t>
            </a:r>
            <a:fld id="{0CFF2505-77CA-45F8-85F4-6F21F4A0C4B9}" type="slidenum">
              <a:rPr lang="en-GB" altLang="ja-JP"/>
              <a:pPr>
                <a:defRPr/>
              </a:pPr>
              <a:t>‹#›</a:t>
            </a:fld>
            <a:endParaRPr lang="en-GB" altLang="ja-JP" dirty="0"/>
          </a:p>
        </p:txBody>
      </p:sp>
      <p:sp>
        <p:nvSpPr>
          <p:cNvPr id="3" name="Rectangle 4"/>
          <p:cNvSpPr>
            <a:spLocks noGrp="1" noChangeArrowheads="1"/>
          </p:cNvSpPr>
          <p:nvPr>
            <p:ph type="ftr" idx="11"/>
          </p:nvPr>
        </p:nvSpPr>
        <p:spPr/>
        <p:txBody>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a:defRPr/>
            </a:pPr>
            <a:r>
              <a:rPr lang="en-GB" dirty="0"/>
              <a:t>Panasonic</a:t>
            </a:r>
          </a:p>
        </p:txBody>
      </p:sp>
      <p:sp>
        <p:nvSpPr>
          <p:cNvPr id="4" name="Date Placeholder 3"/>
          <p:cNvSpPr>
            <a:spLocks noGrp="1"/>
          </p:cNvSpPr>
          <p:nvPr>
            <p:ph type="dt" idx="12"/>
          </p:nvPr>
        </p:nvSpPr>
        <p:spPr/>
        <p:txBody>
          <a:bodyPr/>
          <a:lstStyle>
            <a:lvl1pPr>
              <a:defRPr/>
            </a:lvl1pPr>
          </a:lstStyle>
          <a:p>
            <a:pPr>
              <a:defRPr/>
            </a:pPr>
            <a:r>
              <a:rPr lang="en-US" altLang="ja-JP" dirty="0"/>
              <a:t>March 2012</a:t>
            </a:r>
            <a:endParaRPr lang="en-GB" altLang="ja-JP" dirty="0"/>
          </a:p>
        </p:txBody>
      </p:sp>
    </p:spTree>
    <p:extLst>
      <p:ext uri="{BB962C8B-B14F-4D97-AF65-F5344CB8AC3E}">
        <p14:creationId xmlns:p14="http://schemas.microsoft.com/office/powerpoint/2010/main" val="9286748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70813" cy="106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ctr" anchorCtr="0" compatLnSpc="1">
            <a:prstTxWarp prst="textNoShape">
              <a:avLst/>
            </a:prstTxWarp>
          </a:bodyPr>
          <a:lstStyle/>
          <a:p>
            <a:pPr lvl="0"/>
            <a:r>
              <a:rPr lang="en-GB" altLang="ja-JP" smtClean="0"/>
              <a:t>Click to edit the title text format</a:t>
            </a:r>
          </a:p>
        </p:txBody>
      </p:sp>
      <p:sp>
        <p:nvSpPr>
          <p:cNvPr id="1027" name="Rectangle 2"/>
          <p:cNvSpPr>
            <a:spLocks noGrp="1" noChangeArrowheads="1"/>
          </p:cNvSpPr>
          <p:nvPr>
            <p:ph type="body" idx="1"/>
          </p:nvPr>
        </p:nvSpPr>
        <p:spPr bwMode="auto">
          <a:xfrm>
            <a:off x="685800" y="1981200"/>
            <a:ext cx="7770813"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t" anchorCtr="0" compatLnSpc="1">
            <a:prstTxWarp prst="textNoShape">
              <a:avLst/>
            </a:prstTxWarp>
          </a:bodyPr>
          <a:lstStyle/>
          <a:p>
            <a:pPr lvl="0"/>
            <a:r>
              <a:rPr lang="en-GB" altLang="ja-JP" smtClean="0"/>
              <a:t>Click to edit the outline text format</a:t>
            </a:r>
          </a:p>
          <a:p>
            <a:pPr lvl="1"/>
            <a:r>
              <a:rPr lang="en-GB" altLang="ja-JP" smtClean="0"/>
              <a:t>Second Outline Level</a:t>
            </a:r>
          </a:p>
          <a:p>
            <a:pPr lvl="2"/>
            <a:r>
              <a:rPr lang="en-GB" altLang="ja-JP" smtClean="0"/>
              <a:t>Third Outline Level</a:t>
            </a:r>
          </a:p>
          <a:p>
            <a:pPr lvl="3"/>
            <a:r>
              <a:rPr lang="en-GB" altLang="ja-JP" smtClean="0"/>
              <a:t>Fourth Outline Level</a:t>
            </a:r>
          </a:p>
          <a:p>
            <a:pPr lvl="4"/>
            <a:r>
              <a:rPr lang="en-GB" altLang="ja-JP" smtClean="0"/>
              <a:t>Fifth Outline Level</a:t>
            </a:r>
          </a:p>
          <a:p>
            <a:pPr lvl="4"/>
            <a:r>
              <a:rPr lang="en-GB" altLang="ja-JP" smtClean="0"/>
              <a:t>Sixth Outline Level</a:t>
            </a:r>
          </a:p>
          <a:p>
            <a:pPr lvl="4"/>
            <a:r>
              <a:rPr lang="en-GB" altLang="ja-JP" smtClean="0"/>
              <a:t>Seventh Outline Level</a:t>
            </a:r>
          </a:p>
          <a:p>
            <a:pPr lvl="4"/>
            <a:r>
              <a:rPr lang="en-GB" altLang="ja-JP" smtClean="0"/>
              <a:t>Eighth Outline Level</a:t>
            </a:r>
          </a:p>
          <a:p>
            <a:pPr lvl="4"/>
            <a:r>
              <a:rPr lang="en-GB" altLang="ja-JP" smtClean="0"/>
              <a:t>Ninth Outline Level</a:t>
            </a:r>
          </a:p>
        </p:txBody>
      </p:sp>
      <p:sp>
        <p:nvSpPr>
          <p:cNvPr id="2"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8" charset="0"/>
              <a:buNone/>
              <a:defRPr kumimoji="0" sz="1800" b="1">
                <a:solidFill>
                  <a:srgbClr val="000000"/>
                </a:solidFill>
                <a:ea typeface="Arial Unicode MS" pitchFamily="50" charset="-128"/>
                <a:cs typeface="Arial Unicode MS" pitchFamily="50" charset="-128"/>
              </a:defRPr>
            </a:lvl1pPr>
          </a:lstStyle>
          <a:p>
            <a:pPr>
              <a:defRPr/>
            </a:pPr>
            <a:r>
              <a:rPr lang="en-US" altLang="ja-JP" dirty="0" smtClean="0"/>
              <a:t>May 2012</a:t>
            </a:r>
            <a:endParaRPr lang="en-GB" altLang="ja-JP"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0" sz="1200">
                <a:solidFill>
                  <a:srgbClr val="000000"/>
                </a:solidFill>
                <a:latin typeface="Times New Roman" pitchFamily="16" charset="0"/>
                <a:ea typeface="MS Gothic" charset="-128"/>
                <a:cs typeface="Arial Unicode MS" charset="0"/>
              </a:defRPr>
            </a:lvl1pPr>
          </a:lstStyle>
          <a:p>
            <a:pPr>
              <a:defRPr/>
            </a:pPr>
            <a:r>
              <a:rPr lang="en-GB" dirty="0"/>
              <a:t>Panasonic</a:t>
            </a:r>
          </a:p>
        </p:txBody>
      </p:sp>
      <p:sp>
        <p:nvSpPr>
          <p:cNvPr id="1029" name="Rectangle 5"/>
          <p:cNvSpPr>
            <a:spLocks noGrp="1" noChangeArrowheads="1"/>
          </p:cNvSpPr>
          <p:nvPr>
            <p:ph type="sldNum"/>
          </p:nvPr>
        </p:nvSpPr>
        <p:spPr bwMode="auto">
          <a:xfrm>
            <a:off x="4284663" y="6475413"/>
            <a:ext cx="574675"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8" charset="0"/>
              <a:buNone/>
              <a:defRPr kumimoji="0" sz="1200">
                <a:solidFill>
                  <a:srgbClr val="000000"/>
                </a:solidFill>
                <a:ea typeface="Arial Unicode MS" pitchFamily="50" charset="-128"/>
                <a:cs typeface="Arial Unicode MS" pitchFamily="50" charset="-128"/>
              </a:defRPr>
            </a:lvl1pPr>
          </a:lstStyle>
          <a:p>
            <a:pPr>
              <a:defRPr/>
            </a:pPr>
            <a:r>
              <a:rPr lang="en-GB" altLang="ja-JP" dirty="0"/>
              <a:t>Slide </a:t>
            </a:r>
            <a:fld id="{30794E26-409C-4166-BC78-10BB3A13A84A}" type="slidenum">
              <a:rPr lang="en-GB" altLang="ja-JP"/>
              <a:pPr>
                <a:defRPr/>
              </a:pPr>
              <a:t>‹#›</a:t>
            </a:fld>
            <a:endParaRPr lang="en-GB" altLang="ja-JP" dirty="0"/>
          </a:p>
        </p:txBody>
      </p:sp>
      <p:sp>
        <p:nvSpPr>
          <p:cNvPr id="1031"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32" name="Rectangle 7"/>
          <p:cNvSpPr>
            <a:spLocks noChangeArrowheads="1"/>
          </p:cNvSpPr>
          <p:nvPr/>
        </p:nvSpPr>
        <p:spPr bwMode="auto">
          <a:xfrm>
            <a:off x="684213" y="6475413"/>
            <a:ext cx="71437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0" tIns="0" rIns="0" bIns="0">
            <a:spAutoFit/>
          </a:bodyPr>
          <a:lstStyle/>
          <a:p>
            <a:pP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n-GB" altLang="ja-JP" sz="1200" dirty="0">
                <a:solidFill>
                  <a:srgbClr val="000000"/>
                </a:solidFill>
                <a:ea typeface="ＭＳ ゴシック" pitchFamily="49" charset="-128"/>
              </a:rPr>
              <a:t>Submission</a:t>
            </a:r>
          </a:p>
        </p:txBody>
      </p:sp>
      <p:sp>
        <p:nvSpPr>
          <p:cNvPr id="1033"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dirty="0" smtClean="0">
                <a:solidFill>
                  <a:srgbClr val="000000"/>
                </a:solidFill>
                <a:latin typeface="Times New Roman" pitchFamily="16" charset="0"/>
                <a:ea typeface="MS Gothic" charset="-128"/>
                <a:cs typeface="Arial Unicode MS" charset="0"/>
              </a:rPr>
              <a:t>doc.: IEEE 802.11-12/0656r0</a:t>
            </a:r>
          </a:p>
        </p:txBody>
      </p:sp>
    </p:spTree>
  </p:cSld>
  <p:clrMap bg1="lt1" tx1="dk1" bg2="lt2" tx2="dk2" accent1="accent1" accent2="accent2" accent3="accent3" accent4="accent4" accent5="accent5" accent6="accent6" hlink="hlink" folHlink="folHlink"/>
  <p:sldLayoutIdLst>
    <p:sldLayoutId id="2147483742" r:id="rId1"/>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mj-lt"/>
          <a:ea typeface="ＭＳ ゴシック" pitchFamily="49"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kumimoji="1" sz="3200" b="1">
          <a:solidFill>
            <a:srgbClr val="000000"/>
          </a:solidFill>
          <a:latin typeface="Times New Roman" pitchFamily="16" charset="0"/>
          <a:ea typeface="ＭＳ ゴシック" pitchFamily="49"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kumimoji="1" sz="2400" b="1">
          <a:solidFill>
            <a:srgbClr val="000000"/>
          </a:solidFill>
          <a:latin typeface="+mn-lt"/>
          <a:ea typeface="ＭＳ ゴシック" pitchFamily="49" charset="-128"/>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kumimoji="1" sz="2000">
          <a:solidFill>
            <a:srgbClr val="000000"/>
          </a:solidFill>
          <a:latin typeface="+mn-lt"/>
          <a:ea typeface="ＭＳ ゴシック" pitchFamily="49" charset="-128"/>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kumimoji="1">
          <a:solidFill>
            <a:srgbClr val="000000"/>
          </a:solidFill>
          <a:latin typeface="+mn-lt"/>
          <a:ea typeface="ＭＳ ゴシック" pitchFamily="49" charset="-128"/>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kumimoji="1" sz="1600">
          <a:solidFill>
            <a:srgbClr val="000000"/>
          </a:solidFill>
          <a:latin typeface="+mn-lt"/>
          <a:ea typeface="ＭＳ ゴシック" pitchFamily="49" charset="-128"/>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kumimoji="1" sz="1600">
          <a:solidFill>
            <a:srgbClr val="000000"/>
          </a:solidFill>
          <a:latin typeface="+mn-lt"/>
          <a:ea typeface="ＭＳ ゴシック" pitchFamily="49" charset="-128"/>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2"/>
          </p:nvPr>
        </p:nvSpPr>
        <p:spPr>
          <a:xfrm>
            <a:off x="696913" y="333375"/>
            <a:ext cx="2303462" cy="273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r>
              <a:rPr kumimoji="0" lang="en-US" altLang="ja-JP" sz="1800" dirty="0" smtClean="0">
                <a:solidFill>
                  <a:srgbClr val="000000"/>
                </a:solidFill>
                <a:ea typeface="Arial Unicode MS" pitchFamily="34" charset="-128"/>
                <a:cs typeface="Arial Unicode MS" pitchFamily="34" charset="-128"/>
              </a:rPr>
              <a:t>May 2012</a:t>
            </a:r>
            <a:endParaRPr kumimoji="0" lang="en-GB" altLang="ja-JP" sz="1800" dirty="0" smtClean="0">
              <a:solidFill>
                <a:srgbClr val="000000"/>
              </a:solidFill>
              <a:ea typeface="Arial Unicode MS" pitchFamily="34" charset="-128"/>
              <a:cs typeface="Arial Unicode MS" pitchFamily="34" charset="-128"/>
            </a:endParaRPr>
          </a:p>
        </p:txBody>
      </p:sp>
      <p:sp>
        <p:nvSpPr>
          <p:cNvPr id="3075" name="Footer Placeholder 4"/>
          <p:cNvSpPr>
            <a:spLocks noGrp="1"/>
          </p:cNvSpPr>
          <p:nvPr>
            <p:ph type="ftr" sz="quarter" idx="11"/>
          </p:nvPr>
        </p:nvSpPr>
        <p:spPr>
          <a:xfrm>
            <a:off x="5500688" y="6488113"/>
            <a:ext cx="3041650"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buFont typeface="Times New Roman" pitchFamily="18" charset="0"/>
              <a:buNone/>
            </a:pPr>
            <a:r>
              <a:rPr kumimoji="0" lang="en-US" altLang="ja-JP" sz="1200" dirty="0" smtClean="0">
                <a:solidFill>
                  <a:srgbClr val="000000"/>
                </a:solidFill>
                <a:ea typeface="Arial Unicode MS" pitchFamily="34" charset="-128"/>
                <a:cs typeface="Arial Unicode MS" pitchFamily="34" charset="-128"/>
              </a:rPr>
              <a:t>Panasonic</a:t>
            </a:r>
            <a:endParaRPr kumimoji="0" lang="en-GB" altLang="ja-JP" sz="1200" dirty="0" smtClean="0">
              <a:solidFill>
                <a:srgbClr val="000000"/>
              </a:solidFill>
              <a:ea typeface="Arial Unicode MS" pitchFamily="34" charset="-128"/>
              <a:cs typeface="Arial Unicode MS" pitchFamily="34" charset="-128"/>
            </a:endParaRPr>
          </a:p>
        </p:txBody>
      </p:sp>
      <p:sp>
        <p:nvSpPr>
          <p:cNvPr id="307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r>
              <a:rPr kumimoji="0" lang="en-GB" altLang="ja-JP" sz="1200" dirty="0" smtClean="0">
                <a:solidFill>
                  <a:srgbClr val="000000"/>
                </a:solidFill>
                <a:ea typeface="Arial Unicode MS" pitchFamily="34" charset="-128"/>
                <a:cs typeface="Arial Unicode MS" pitchFamily="34" charset="-128"/>
              </a:rPr>
              <a:t>Slide </a:t>
            </a:r>
            <a:fld id="{7EAB3D51-8A08-4B85-876A-452765F4309A}" type="slidenum">
              <a:rPr kumimoji="0" lang="en-GB" altLang="ja-JP" sz="1200" smtClean="0">
                <a:solidFill>
                  <a:srgbClr val="000000"/>
                </a:solidFill>
                <a:ea typeface="Arial Unicode MS" pitchFamily="34" charset="-128"/>
                <a:cs typeface="Arial Unicode MS" pitchFamily="34" charset="-128"/>
              </a:rPr>
              <a:pPr/>
              <a:t>1</a:t>
            </a:fld>
            <a:endParaRPr kumimoji="0" lang="en-GB" altLang="ja-JP" sz="1200" dirty="0" smtClean="0">
              <a:solidFill>
                <a:srgbClr val="000000"/>
              </a:solidFill>
              <a:ea typeface="Arial Unicode MS" pitchFamily="34" charset="-128"/>
              <a:cs typeface="Arial Unicode MS" pitchFamily="34" charset="-128"/>
            </a:endParaRPr>
          </a:p>
        </p:txBody>
      </p:sp>
      <p:sp>
        <p:nvSpPr>
          <p:cNvPr id="3077" name="Rectangle 1"/>
          <p:cNvSpPr>
            <a:spLocks noGrp="1" noChangeArrowheads="1"/>
          </p:cNvSpPr>
          <p:nvPr>
            <p:ph type="title" idx="4294967295"/>
          </p:nvPr>
        </p:nvSpPr>
        <p:spPr>
          <a:xfrm>
            <a:off x="685800" y="620713"/>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Extended Sleep mode for battery powered STAs </a:t>
            </a:r>
            <a:endParaRPr lang="en-GB" altLang="ja-JP" dirty="0" smtClean="0"/>
          </a:p>
        </p:txBody>
      </p:sp>
      <p:sp>
        <p:nvSpPr>
          <p:cNvPr id="3078" name="Rectangle 2"/>
          <p:cNvSpPr>
            <a:spLocks noGrp="1" noChangeArrowheads="1"/>
          </p:cNvSpPr>
          <p:nvPr>
            <p:ph type="body" idx="4294967295"/>
          </p:nvPr>
        </p:nvSpPr>
        <p:spPr>
          <a:xfrm>
            <a:off x="684213" y="1592263"/>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sz="2000" dirty="0" smtClean="0"/>
              <a:t>Date:</a:t>
            </a:r>
            <a:r>
              <a:rPr lang="en-GB" altLang="ja-JP" sz="2000" b="0" dirty="0" smtClean="0"/>
              <a:t> 2012-05-15</a:t>
            </a:r>
          </a:p>
        </p:txBody>
      </p:sp>
      <p:sp>
        <p:nvSpPr>
          <p:cNvPr id="3079" name="Rectangle 4"/>
          <p:cNvSpPr>
            <a:spLocks noChangeArrowheads="1"/>
          </p:cNvSpPr>
          <p:nvPr/>
        </p:nvSpPr>
        <p:spPr bwMode="auto">
          <a:xfrm>
            <a:off x="621135" y="18240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kumimoji="0" lang="en-GB" altLang="ja-JP" sz="2000" dirty="0">
                <a:solidFill>
                  <a:srgbClr val="000000"/>
                </a:solidFill>
                <a:ea typeface="ＭＳ ゴシック" pitchFamily="49" charset="-128"/>
              </a:rPr>
              <a:t>Authors:</a:t>
            </a:r>
          </a:p>
        </p:txBody>
      </p:sp>
      <p:graphicFrame>
        <p:nvGraphicFramePr>
          <p:cNvPr id="3080" name="Object 1"/>
          <p:cNvGraphicFramePr>
            <a:graphicFrameLocks noChangeAspect="1"/>
          </p:cNvGraphicFramePr>
          <p:nvPr>
            <p:extLst>
              <p:ext uri="{D42A27DB-BD31-4B8C-83A1-F6EECF244321}">
                <p14:modId xmlns:p14="http://schemas.microsoft.com/office/powerpoint/2010/main" val="3808554492"/>
              </p:ext>
            </p:extLst>
          </p:nvPr>
        </p:nvGraphicFramePr>
        <p:xfrm>
          <a:off x="542925" y="2362733"/>
          <a:ext cx="7734300" cy="3838575"/>
        </p:xfrm>
        <a:graphic>
          <a:graphicData uri="http://schemas.openxmlformats.org/presentationml/2006/ole">
            <mc:AlternateContent xmlns:mc="http://schemas.openxmlformats.org/markup-compatibility/2006">
              <mc:Choice xmlns:v="urn:schemas-microsoft-com:vml" Requires="v">
                <p:oleObj spid="_x0000_s3162" name="Document" r:id="rId4" imgW="8234453" imgH="4077419" progId="Word.Document.8">
                  <p:embed/>
                </p:oleObj>
              </mc:Choice>
              <mc:Fallback>
                <p:oleObj name="Document" r:id="rId4" imgW="8234453" imgH="4077419" progId="Word.Document.8">
                  <p:embed/>
                  <p:pic>
                    <p:nvPicPr>
                      <p:cNvPr id="0" name="Object 1"/>
                      <p:cNvPicPr>
                        <a:picLocks noChangeAspect="1" noChangeArrowheads="1"/>
                      </p:cNvPicPr>
                      <p:nvPr/>
                    </p:nvPicPr>
                    <p:blipFill>
                      <a:blip r:embed="rId5"/>
                      <a:srcRect/>
                      <a:stretch>
                        <a:fillRect/>
                      </a:stretch>
                    </p:blipFill>
                    <p:spPr bwMode="auto">
                      <a:xfrm>
                        <a:off x="542925" y="2362733"/>
                        <a:ext cx="7734300" cy="383857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番号プレースホルダー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GB" altLang="ja-JP" dirty="0" smtClean="0">
                <a:ea typeface="Arial Unicode MS" pitchFamily="34" charset="-128"/>
                <a:cs typeface="Arial Unicode MS" pitchFamily="34" charset="-128"/>
              </a:rPr>
              <a:t>Slide </a:t>
            </a:r>
            <a:fld id="{6B302805-1AB0-4F16-BA08-84C5283E9C36}" type="slidenum">
              <a:rPr lang="en-GB" altLang="ja-JP" smtClean="0">
                <a:ea typeface="Arial Unicode MS" pitchFamily="34" charset="-128"/>
                <a:cs typeface="Arial Unicode MS" pitchFamily="34" charset="-128"/>
              </a:rPr>
              <a:pPr/>
              <a:t>10</a:t>
            </a:fld>
            <a:endParaRPr lang="en-GB" altLang="ja-JP" dirty="0" smtClean="0">
              <a:ea typeface="Arial Unicode MS" pitchFamily="34" charset="-128"/>
              <a:cs typeface="Arial Unicode MS" pitchFamily="34" charset="-128"/>
            </a:endParaRPr>
          </a:p>
        </p:txBody>
      </p:sp>
      <p:sp>
        <p:nvSpPr>
          <p:cNvPr id="16387"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buFont typeface="Times New Roman" pitchFamily="18" charset="0"/>
              <a:buNone/>
            </a:pPr>
            <a:r>
              <a:rPr kumimoji="0" lang="en-GB" altLang="ja-JP" sz="1200" dirty="0" smtClean="0">
                <a:solidFill>
                  <a:srgbClr val="000000"/>
                </a:solidFill>
                <a:ea typeface="ＭＳ ゴシック" pitchFamily="49" charset="-128"/>
                <a:cs typeface="Arial Unicode MS" pitchFamily="34" charset="-128"/>
              </a:rPr>
              <a:t>Panasonic</a:t>
            </a:r>
          </a:p>
        </p:txBody>
      </p:sp>
      <p:sp>
        <p:nvSpPr>
          <p:cNvPr id="16388" name="日付プレースホルダー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US" altLang="ja-JP" dirty="0" smtClean="0">
                <a:ea typeface="Arial Unicode MS" pitchFamily="34" charset="-128"/>
                <a:cs typeface="Arial Unicode MS" pitchFamily="34" charset="-128"/>
              </a:rPr>
              <a:t>May 2012</a:t>
            </a:r>
            <a:endParaRPr lang="en-GB" altLang="ja-JP" dirty="0" smtClean="0">
              <a:ea typeface="Arial Unicode MS" pitchFamily="34" charset="-128"/>
              <a:cs typeface="Arial Unicode MS" pitchFamily="34" charset="-128"/>
            </a:endParaRPr>
          </a:p>
        </p:txBody>
      </p:sp>
      <p:sp>
        <p:nvSpPr>
          <p:cNvPr id="16389"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lang="en-GB" altLang="ja-JP" sz="3600" b="1" dirty="0">
                <a:solidFill>
                  <a:srgbClr val="000000"/>
                </a:solidFill>
                <a:ea typeface="ＭＳ ゴシック" pitchFamily="49" charset="-128"/>
              </a:rPr>
              <a:t>References</a:t>
            </a:r>
          </a:p>
        </p:txBody>
      </p:sp>
      <p:sp>
        <p:nvSpPr>
          <p:cNvPr id="8198" name="テキスト ボックス 5"/>
          <p:cNvSpPr txBox="1">
            <a:spLocks noChangeArrowheads="1"/>
          </p:cNvSpPr>
          <p:nvPr/>
        </p:nvSpPr>
        <p:spPr bwMode="auto">
          <a:xfrm>
            <a:off x="250825" y="1520825"/>
            <a:ext cx="8642350" cy="2529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a:solidFill>
                  <a:schemeClr val="bg1"/>
                </a:solidFill>
                <a:latin typeface="Times New Roman" pitchFamily="18" charset="0"/>
                <a:ea typeface="ＭＳ Ｐゴシック" pitchFamily="50" charset="-128"/>
              </a:defRPr>
            </a:lvl1pPr>
            <a:lvl2pPr eaLnBrk="0" hangingPunct="0">
              <a:defRPr kumimoji="1" sz="2400">
                <a:solidFill>
                  <a:schemeClr val="bg1"/>
                </a:solidFill>
                <a:latin typeface="Times New Roman" pitchFamily="18" charset="0"/>
                <a:ea typeface="ＭＳ Ｐゴシック" pitchFamily="50" charset="-128"/>
              </a:defRPr>
            </a:lvl2pPr>
            <a:lvl3pPr eaLnBrk="0" hangingPunct="0">
              <a:defRPr kumimoji="1" sz="2400">
                <a:solidFill>
                  <a:schemeClr val="bg1"/>
                </a:solidFill>
                <a:latin typeface="Times New Roman" pitchFamily="18" charset="0"/>
                <a:ea typeface="ＭＳ Ｐゴシック" pitchFamily="50" charset="-128"/>
              </a:defRPr>
            </a:lvl3pPr>
            <a:lvl4pPr eaLnBrk="0" hangingPunct="0">
              <a:defRPr kumimoji="1" sz="2400">
                <a:solidFill>
                  <a:schemeClr val="bg1"/>
                </a:solidFill>
                <a:latin typeface="Times New Roman" pitchFamily="18" charset="0"/>
                <a:ea typeface="ＭＳ Ｐゴシック" pitchFamily="50" charset="-128"/>
              </a:defRPr>
            </a:lvl4pPr>
            <a:lvl5pPr eaLnBrk="0" hangingPunct="0">
              <a:defRPr kumimoji="1" sz="2400">
                <a:solidFill>
                  <a:schemeClr val="bg1"/>
                </a:solidFill>
                <a:latin typeface="Times New Roman" pitchFamily="18" charset="0"/>
                <a:ea typeface="ＭＳ Ｐゴシック" pitchFamily="50" charset="-128"/>
              </a:defRPr>
            </a:lvl5pPr>
            <a:lvl6pPr marL="25146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50" charset="-128"/>
              </a:defRPr>
            </a:lvl6pPr>
            <a:lvl7pPr marL="29718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50" charset="-128"/>
              </a:defRPr>
            </a:lvl7pPr>
            <a:lvl8pPr marL="34290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50" charset="-128"/>
              </a:defRPr>
            </a:lvl8pPr>
            <a:lvl9pPr marL="38862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50" charset="-128"/>
              </a:defRPr>
            </a:lvl9pPr>
          </a:lstStyle>
          <a:p>
            <a:pPr defTabSz="914400" eaLnBrk="1" hangingPunct="1">
              <a:spcBef>
                <a:spcPct val="20000"/>
              </a:spcBef>
              <a:buFontTx/>
              <a:buChar char="•"/>
              <a:defRPr/>
            </a:pPr>
            <a:r>
              <a:rPr kumimoji="0" lang="en-US" b="1" kern="0" dirty="0" smtClean="0">
                <a:solidFill>
                  <a:srgbClr val="000000"/>
                </a:solidFill>
                <a:latin typeface="Times New Roman"/>
                <a:ea typeface="+mn-ea"/>
              </a:rPr>
              <a:t>[1] 11-12-0069-02-00ah-consideration-on-max-idle-period-extension-for-11ah-power-save</a:t>
            </a:r>
          </a:p>
          <a:p>
            <a:pPr defTabSz="914400" eaLnBrk="1" hangingPunct="1">
              <a:spcBef>
                <a:spcPct val="20000"/>
              </a:spcBef>
              <a:buFontTx/>
              <a:buChar char="•"/>
              <a:defRPr/>
            </a:pPr>
            <a:r>
              <a:rPr kumimoji="0" lang="en-US" b="1" kern="0" dirty="0" smtClean="0">
                <a:solidFill>
                  <a:srgbClr val="000000"/>
                </a:solidFill>
                <a:latin typeface="Times New Roman"/>
                <a:ea typeface="+mn-ea"/>
              </a:rPr>
              <a:t>[2] 11-12-0376-01-00ah-on-the-bss-max-idle-period</a:t>
            </a:r>
          </a:p>
          <a:p>
            <a:pPr defTabSz="914400" eaLnBrk="1" hangingPunct="1">
              <a:spcBef>
                <a:spcPct val="20000"/>
              </a:spcBef>
              <a:buFontTx/>
              <a:buChar char="•"/>
              <a:defRPr/>
            </a:pPr>
            <a:r>
              <a:rPr kumimoji="0" lang="en-US" b="1" kern="0" dirty="0">
                <a:solidFill>
                  <a:srgbClr val="000000"/>
                </a:solidFill>
                <a:latin typeface="Times New Roman"/>
                <a:ea typeface="+mn-ea"/>
              </a:rPr>
              <a:t>[3] 11-12-0069-05-00ah-consideration-on-max-idle-period-extension-for-11ah-power-save</a:t>
            </a:r>
            <a:endParaRPr kumimoji="0" lang="en-US" b="1" kern="0" dirty="0" smtClean="0">
              <a:solidFill>
                <a:srgbClr val="000000"/>
              </a:solidFill>
              <a:latin typeface="Times New Roman"/>
              <a:ea typeface="+mn-ea"/>
            </a:endParaRPr>
          </a:p>
          <a:p>
            <a:pPr defTabSz="914400" eaLnBrk="1" hangingPunct="1">
              <a:spcBef>
                <a:spcPct val="20000"/>
              </a:spcBef>
              <a:buFontTx/>
              <a:buChar char="•"/>
              <a:defRPr/>
            </a:pPr>
            <a:r>
              <a:rPr kumimoji="0" lang="en-US" b="1" kern="0" dirty="0" smtClean="0">
                <a:solidFill>
                  <a:srgbClr val="000000"/>
                </a:solidFill>
                <a:latin typeface="Times New Roman"/>
                <a:ea typeface="+mn-ea"/>
              </a:rPr>
              <a:t>[4] IEEE 802.11-2012</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番号プレースホルダー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GB" altLang="ja-JP" dirty="0" smtClean="0">
                <a:ea typeface="Arial Unicode MS" pitchFamily="34" charset="-128"/>
                <a:cs typeface="Arial Unicode MS" pitchFamily="34" charset="-128"/>
              </a:rPr>
              <a:t>Slide </a:t>
            </a:r>
            <a:fld id="{9434DEF5-BC74-4E42-B16D-6DDE5800C167}" type="slidenum">
              <a:rPr lang="en-GB" altLang="ja-JP" smtClean="0">
                <a:ea typeface="Arial Unicode MS" pitchFamily="34" charset="-128"/>
                <a:cs typeface="Arial Unicode MS" pitchFamily="34" charset="-128"/>
              </a:rPr>
              <a:pPr/>
              <a:t>11</a:t>
            </a:fld>
            <a:endParaRPr lang="en-GB" altLang="ja-JP" dirty="0" smtClean="0">
              <a:ea typeface="Arial Unicode MS" pitchFamily="34" charset="-128"/>
              <a:cs typeface="Arial Unicode MS" pitchFamily="34" charset="-128"/>
            </a:endParaRPr>
          </a:p>
        </p:txBody>
      </p:sp>
      <p:sp>
        <p:nvSpPr>
          <p:cNvPr id="1843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buFont typeface="Times New Roman" pitchFamily="18" charset="0"/>
              <a:buNone/>
            </a:pPr>
            <a:r>
              <a:rPr kumimoji="0" lang="en-GB" altLang="ja-JP" sz="1200" dirty="0" smtClean="0">
                <a:solidFill>
                  <a:srgbClr val="000000"/>
                </a:solidFill>
                <a:ea typeface="ＭＳ ゴシック" pitchFamily="49" charset="-128"/>
                <a:cs typeface="Arial Unicode MS" pitchFamily="34" charset="-128"/>
              </a:rPr>
              <a:t>Panasonic</a:t>
            </a:r>
          </a:p>
        </p:txBody>
      </p:sp>
      <p:sp>
        <p:nvSpPr>
          <p:cNvPr id="18436" name="日付プレースホルダー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US" altLang="ja-JP" dirty="0" smtClean="0">
                <a:ea typeface="Arial Unicode MS" pitchFamily="34" charset="-128"/>
                <a:cs typeface="Arial Unicode MS" pitchFamily="34" charset="-128"/>
              </a:rPr>
              <a:t>May 2012</a:t>
            </a:r>
            <a:endParaRPr lang="en-GB" altLang="ja-JP" dirty="0" smtClean="0">
              <a:ea typeface="Arial Unicode MS" pitchFamily="34" charset="-128"/>
              <a:cs typeface="Arial Unicode MS" pitchFamily="34" charset="-128"/>
            </a:endParaRPr>
          </a:p>
        </p:txBody>
      </p:sp>
      <p:sp>
        <p:nvSpPr>
          <p:cNvPr id="18437"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lang="en-GB" altLang="ja-JP" sz="3600" b="1" dirty="0">
                <a:solidFill>
                  <a:schemeClr val="tx1"/>
                </a:solidFill>
                <a:ea typeface="ＭＳ ゴシック" pitchFamily="49" charset="-128"/>
              </a:rPr>
              <a:t>Straw Poll </a:t>
            </a:r>
            <a:r>
              <a:rPr lang="en-GB" altLang="ja-JP" sz="3600" b="1" dirty="0" smtClean="0">
                <a:solidFill>
                  <a:schemeClr val="tx1"/>
                </a:solidFill>
                <a:ea typeface="ＭＳ ゴシック" pitchFamily="49" charset="-128"/>
              </a:rPr>
              <a:t>1</a:t>
            </a:r>
            <a:endParaRPr lang="en-GB" altLang="ja-JP" sz="3600" b="1" dirty="0">
              <a:solidFill>
                <a:schemeClr val="tx1"/>
              </a:solidFill>
              <a:ea typeface="ＭＳ ゴシック" pitchFamily="49" charset="-128"/>
            </a:endParaRPr>
          </a:p>
        </p:txBody>
      </p:sp>
      <p:sp>
        <p:nvSpPr>
          <p:cNvPr id="11270" name="テキスト ボックス 5"/>
          <p:cNvSpPr txBox="1">
            <a:spLocks noChangeArrowheads="1"/>
          </p:cNvSpPr>
          <p:nvPr/>
        </p:nvSpPr>
        <p:spPr bwMode="auto">
          <a:xfrm>
            <a:off x="250825" y="1511300"/>
            <a:ext cx="864235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pPr>
            <a:r>
              <a:rPr lang="en-US" altLang="ja-JP" dirty="0">
                <a:solidFill>
                  <a:srgbClr val="000000"/>
                </a:solidFill>
                <a:ea typeface="ＭＳ Ｐゴシック" pitchFamily="50" charset="-128"/>
              </a:rPr>
              <a:t>Do you </a:t>
            </a:r>
            <a:r>
              <a:rPr lang="en-US" altLang="ja-JP" dirty="0" smtClean="0">
                <a:solidFill>
                  <a:srgbClr val="000000"/>
                </a:solidFill>
                <a:ea typeface="ＭＳ Ｐゴシック" pitchFamily="50" charset="-128"/>
              </a:rPr>
              <a:t>agree that mechanisms must be considered to extend the WNM-Sleep Interval</a:t>
            </a:r>
            <a:r>
              <a:rPr lang="en-US" altLang="ja-JP" dirty="0" smtClean="0">
                <a:solidFill>
                  <a:srgbClr val="000000"/>
                </a:solidFill>
                <a:ea typeface="ＭＳ ゴシック" pitchFamily="49" charset="-128"/>
              </a:rPr>
              <a:t>?</a:t>
            </a:r>
            <a:endParaRPr lang="en-US" altLang="ja-JP" dirty="0">
              <a:solidFill>
                <a:srgbClr val="000000"/>
              </a:solidFill>
              <a:ea typeface="ＭＳ ゴシック" pitchFamily="49" charset="-128"/>
            </a:endParaRPr>
          </a:p>
          <a:p>
            <a:pPr eaLnBrk="0" hangingPunct="0">
              <a:buClr>
                <a:srgbClr val="000000"/>
              </a:buClr>
              <a:buSzPct val="100000"/>
              <a:defRPr/>
            </a:pPr>
            <a:endParaRPr lang="en-US" altLang="ja-JP" dirty="0">
              <a:solidFill>
                <a:srgbClr val="000000"/>
              </a:solidFill>
              <a:ea typeface="ＭＳ ゴシック" pitchFamily="49" charset="-128"/>
            </a:endParaRPr>
          </a:p>
          <a:p>
            <a:pPr eaLnBrk="0" hangingPunct="0">
              <a:buClr>
                <a:srgbClr val="000000"/>
              </a:buClr>
              <a:buSzPct val="100000"/>
              <a:defRPr/>
            </a:pPr>
            <a:r>
              <a:rPr lang="en-US" altLang="ja-JP" dirty="0">
                <a:solidFill>
                  <a:srgbClr val="000000"/>
                </a:solidFill>
                <a:ea typeface="ＭＳ Ｐゴシック" pitchFamily="50" charset="-128"/>
              </a:rPr>
              <a:t>Y: N: A:</a:t>
            </a:r>
          </a:p>
          <a:p>
            <a:pPr marL="457200" indent="-457200" eaLnBrk="0" hangingPunct="0">
              <a:buClr>
                <a:srgbClr val="000000"/>
              </a:buClr>
              <a:buSzPct val="100000"/>
              <a:buFont typeface="+mj-lt"/>
              <a:buAutoNum type="arabicPeriod"/>
              <a:defRPr/>
            </a:pPr>
            <a:endParaRPr lang="en-US" altLang="ja-JP" dirty="0">
              <a:solidFill>
                <a:srgbClr val="000000"/>
              </a:solidFill>
              <a:ea typeface="ＭＳ ゴシック" pitchFamily="49" charset="-128"/>
            </a:endParaRPr>
          </a:p>
          <a:p>
            <a:pPr>
              <a:defRPr/>
            </a:pPr>
            <a:endParaRPr lang="en-US" altLang="ja-JP" dirty="0">
              <a:solidFill>
                <a:srgbClr val="000000"/>
              </a:solidFill>
              <a:ea typeface="ＭＳ Ｐゴシック" pitchFamily="50" charset="-128"/>
            </a:endParaRPr>
          </a:p>
          <a:p>
            <a:pPr>
              <a:defRPr/>
            </a:pPr>
            <a:endParaRPr lang="en-US" altLang="ja-JP" dirty="0">
              <a:solidFill>
                <a:srgbClr val="000000"/>
              </a:solidFill>
              <a:ea typeface="ＭＳ Ｐゴシック" pitchFamily="50" charset="-128"/>
            </a:endParaRPr>
          </a:p>
        </p:txBody>
      </p:sp>
    </p:spTree>
    <p:extLst>
      <p:ext uri="{BB962C8B-B14F-4D97-AF65-F5344CB8AC3E}">
        <p14:creationId xmlns:p14="http://schemas.microsoft.com/office/powerpoint/2010/main" val="40075504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番号プレースホルダー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GB" altLang="ja-JP" dirty="0" smtClean="0">
                <a:ea typeface="Arial Unicode MS" pitchFamily="34" charset="-128"/>
                <a:cs typeface="Arial Unicode MS" pitchFamily="34" charset="-128"/>
              </a:rPr>
              <a:t>Slide </a:t>
            </a:r>
            <a:fld id="{9434DEF5-BC74-4E42-B16D-6DDE5800C167}" type="slidenum">
              <a:rPr lang="en-GB" altLang="ja-JP" smtClean="0">
                <a:ea typeface="Arial Unicode MS" pitchFamily="34" charset="-128"/>
                <a:cs typeface="Arial Unicode MS" pitchFamily="34" charset="-128"/>
              </a:rPr>
              <a:pPr/>
              <a:t>12</a:t>
            </a:fld>
            <a:endParaRPr lang="en-GB" altLang="ja-JP" dirty="0" smtClean="0">
              <a:ea typeface="Arial Unicode MS" pitchFamily="34" charset="-128"/>
              <a:cs typeface="Arial Unicode MS" pitchFamily="34" charset="-128"/>
            </a:endParaRPr>
          </a:p>
        </p:txBody>
      </p:sp>
      <p:sp>
        <p:nvSpPr>
          <p:cNvPr id="18435"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buFont typeface="Times New Roman" pitchFamily="18" charset="0"/>
              <a:buNone/>
            </a:pPr>
            <a:r>
              <a:rPr kumimoji="0" lang="en-GB" altLang="ja-JP" sz="1200" dirty="0" smtClean="0">
                <a:solidFill>
                  <a:srgbClr val="000000"/>
                </a:solidFill>
                <a:ea typeface="ＭＳ ゴシック" pitchFamily="49" charset="-128"/>
                <a:cs typeface="Arial Unicode MS" pitchFamily="34" charset="-128"/>
              </a:rPr>
              <a:t>Panasonic</a:t>
            </a:r>
          </a:p>
        </p:txBody>
      </p:sp>
      <p:sp>
        <p:nvSpPr>
          <p:cNvPr id="18436" name="日付プレースホルダー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US" altLang="ja-JP" dirty="0" smtClean="0">
                <a:ea typeface="Arial Unicode MS" pitchFamily="34" charset="-128"/>
                <a:cs typeface="Arial Unicode MS" pitchFamily="34" charset="-128"/>
              </a:rPr>
              <a:t>May 2012</a:t>
            </a:r>
            <a:endParaRPr lang="en-GB" altLang="ja-JP" dirty="0" smtClean="0">
              <a:ea typeface="Arial Unicode MS" pitchFamily="34" charset="-128"/>
              <a:cs typeface="Arial Unicode MS" pitchFamily="34" charset="-128"/>
            </a:endParaRPr>
          </a:p>
        </p:txBody>
      </p:sp>
      <p:sp>
        <p:nvSpPr>
          <p:cNvPr id="18437"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lang="en-GB" altLang="ja-JP" sz="3600" b="1" dirty="0">
                <a:solidFill>
                  <a:schemeClr val="tx1"/>
                </a:solidFill>
                <a:ea typeface="ＭＳ ゴシック" pitchFamily="49" charset="-128"/>
              </a:rPr>
              <a:t>Straw Poll </a:t>
            </a:r>
            <a:r>
              <a:rPr lang="en-GB" altLang="ja-JP" sz="3600" b="1" dirty="0" smtClean="0">
                <a:solidFill>
                  <a:schemeClr val="tx1"/>
                </a:solidFill>
                <a:ea typeface="ＭＳ ゴシック" pitchFamily="49" charset="-128"/>
              </a:rPr>
              <a:t>2</a:t>
            </a:r>
            <a:endParaRPr lang="en-GB" altLang="ja-JP" sz="3600" b="1" dirty="0">
              <a:solidFill>
                <a:schemeClr val="tx1"/>
              </a:solidFill>
              <a:ea typeface="ＭＳ ゴシック" pitchFamily="49" charset="-128"/>
            </a:endParaRPr>
          </a:p>
        </p:txBody>
      </p:sp>
      <p:sp>
        <p:nvSpPr>
          <p:cNvPr id="11270" name="テキスト ボックス 5"/>
          <p:cNvSpPr txBox="1">
            <a:spLocks noChangeArrowheads="1"/>
          </p:cNvSpPr>
          <p:nvPr/>
        </p:nvSpPr>
        <p:spPr bwMode="auto">
          <a:xfrm>
            <a:off x="250825" y="1511300"/>
            <a:ext cx="864235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pPr>
            <a:r>
              <a:rPr lang="en-US" altLang="ja-JP" dirty="0">
                <a:solidFill>
                  <a:srgbClr val="000000"/>
                </a:solidFill>
                <a:ea typeface="ＭＳ Ｐゴシック" pitchFamily="50" charset="-128"/>
              </a:rPr>
              <a:t>Do you support </a:t>
            </a:r>
            <a:r>
              <a:rPr lang="en-US" altLang="ja-JP" dirty="0" smtClean="0">
                <a:solidFill>
                  <a:srgbClr val="000000"/>
                </a:solidFill>
                <a:ea typeface="ＭＳ Ｐゴシック" pitchFamily="50" charset="-128"/>
              </a:rPr>
              <a:t>having different scaling factors for WNM-Sleep Interval </a:t>
            </a:r>
            <a:r>
              <a:rPr lang="en-US" altLang="ja-JP" dirty="0" smtClean="0">
                <a:solidFill>
                  <a:srgbClr val="000000"/>
                </a:solidFill>
                <a:ea typeface="ＭＳ ゴシック" pitchFamily="49" charset="-128"/>
              </a:rPr>
              <a:t>as explained in slide #8, the actual scaling being TBD?</a:t>
            </a:r>
            <a:endParaRPr lang="en-US" altLang="ja-JP" dirty="0">
              <a:solidFill>
                <a:srgbClr val="000000"/>
              </a:solidFill>
              <a:ea typeface="ＭＳ ゴシック" pitchFamily="49" charset="-128"/>
            </a:endParaRPr>
          </a:p>
          <a:p>
            <a:pPr eaLnBrk="0" hangingPunct="0">
              <a:buClr>
                <a:srgbClr val="000000"/>
              </a:buClr>
              <a:buSzPct val="100000"/>
              <a:defRPr/>
            </a:pPr>
            <a:endParaRPr lang="en-US" altLang="ja-JP" dirty="0">
              <a:solidFill>
                <a:schemeClr val="tx1"/>
              </a:solidFill>
              <a:ea typeface="ＭＳ ゴシック" pitchFamily="49" charset="-128"/>
            </a:endParaRPr>
          </a:p>
          <a:p>
            <a:pPr eaLnBrk="0" hangingPunct="0">
              <a:buClr>
                <a:srgbClr val="000000"/>
              </a:buClr>
              <a:buSzPct val="100000"/>
              <a:defRPr/>
            </a:pPr>
            <a:r>
              <a:rPr lang="en-US" altLang="ja-JP" dirty="0">
                <a:solidFill>
                  <a:schemeClr val="tx1"/>
                </a:solidFill>
                <a:ea typeface="ＭＳ Ｐゴシック" pitchFamily="50" charset="-128"/>
              </a:rPr>
              <a:t>Y: N: A:</a:t>
            </a:r>
          </a:p>
          <a:p>
            <a:pPr marL="457200" indent="-457200" eaLnBrk="0" hangingPunct="0">
              <a:buClr>
                <a:srgbClr val="000000"/>
              </a:buClr>
              <a:buSzPct val="100000"/>
              <a:buFont typeface="+mj-lt"/>
              <a:buAutoNum type="arabicPeriod"/>
              <a:defRPr/>
            </a:pPr>
            <a:endParaRPr lang="en-US" altLang="ja-JP" dirty="0">
              <a:solidFill>
                <a:schemeClr val="tx1"/>
              </a:solidFill>
              <a:ea typeface="ＭＳ ゴシック" pitchFamily="49" charset="-128"/>
            </a:endParaRPr>
          </a:p>
          <a:p>
            <a:pPr>
              <a:defRPr/>
            </a:pPr>
            <a:endParaRPr lang="en-US" altLang="ja-JP" dirty="0">
              <a:solidFill>
                <a:srgbClr val="000000"/>
              </a:solidFill>
              <a:ea typeface="ＭＳ Ｐゴシック" pitchFamily="50" charset="-128"/>
            </a:endParaRPr>
          </a:p>
          <a:p>
            <a:pPr>
              <a:defRPr/>
            </a:pPr>
            <a:endParaRPr lang="en-US" altLang="ja-JP" dirty="0">
              <a:solidFill>
                <a:srgbClr val="000000"/>
              </a:solidFill>
              <a:ea typeface="ＭＳ Ｐゴシック" pitchFamily="50"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r>
              <a:rPr kumimoji="0" lang="en-GB" altLang="ja-JP" sz="1200" dirty="0" smtClean="0">
                <a:solidFill>
                  <a:srgbClr val="000000"/>
                </a:solidFill>
                <a:ea typeface="Arial Unicode MS" pitchFamily="34" charset="-128"/>
                <a:cs typeface="Arial Unicode MS" pitchFamily="34" charset="-128"/>
              </a:rPr>
              <a:t>Slide </a:t>
            </a:r>
            <a:fld id="{F5A7268D-0665-4241-A435-B04BB4724C57}" type="slidenum">
              <a:rPr kumimoji="0" lang="en-GB" altLang="ja-JP" sz="1200" smtClean="0">
                <a:solidFill>
                  <a:srgbClr val="000000"/>
                </a:solidFill>
                <a:ea typeface="Arial Unicode MS" pitchFamily="34" charset="-128"/>
                <a:cs typeface="Arial Unicode MS" pitchFamily="34" charset="-128"/>
              </a:rPr>
              <a:pPr/>
              <a:t>2</a:t>
            </a:fld>
            <a:endParaRPr kumimoji="0" lang="en-GB" altLang="ja-JP" sz="1200" dirty="0" smtClean="0">
              <a:solidFill>
                <a:srgbClr val="000000"/>
              </a:solidFill>
              <a:ea typeface="Arial Unicode MS" pitchFamily="34" charset="-128"/>
              <a:cs typeface="Arial Unicode MS" pitchFamily="34" charset="-128"/>
            </a:endParaRPr>
          </a:p>
        </p:txBody>
      </p:sp>
      <p:sp>
        <p:nvSpPr>
          <p:cNvPr id="4099"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buFont typeface="Times New Roman" pitchFamily="18" charset="0"/>
              <a:buNone/>
            </a:pPr>
            <a:r>
              <a:rPr kumimoji="0" lang="en-GB" altLang="ja-JP" sz="1200" dirty="0" smtClean="0">
                <a:solidFill>
                  <a:srgbClr val="000000"/>
                </a:solidFill>
                <a:ea typeface="Arial Unicode MS" pitchFamily="34" charset="-128"/>
                <a:cs typeface="Arial Unicode MS" pitchFamily="34" charset="-128"/>
              </a:rPr>
              <a:t>Panasonic</a:t>
            </a:r>
          </a:p>
        </p:txBody>
      </p:sp>
      <p:sp>
        <p:nvSpPr>
          <p:cNvPr id="4100" name="日付プレースホルダー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r>
              <a:rPr kumimoji="0" lang="en-US" altLang="ja-JP" sz="1800" dirty="0" smtClean="0">
                <a:solidFill>
                  <a:srgbClr val="000000"/>
                </a:solidFill>
                <a:ea typeface="Arial Unicode MS" pitchFamily="34" charset="-128"/>
                <a:cs typeface="Arial Unicode MS" pitchFamily="34" charset="-128"/>
              </a:rPr>
              <a:t>May 2012</a:t>
            </a:r>
            <a:endParaRPr kumimoji="0" lang="en-GB" altLang="ja-JP" sz="1800" dirty="0" smtClean="0">
              <a:solidFill>
                <a:srgbClr val="000000"/>
              </a:solidFill>
              <a:ea typeface="Arial Unicode MS" pitchFamily="34" charset="-128"/>
              <a:cs typeface="Arial Unicode MS" pitchFamily="34" charset="-128"/>
            </a:endParaRPr>
          </a:p>
        </p:txBody>
      </p:sp>
      <p:sp>
        <p:nvSpPr>
          <p:cNvPr id="4101"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lang="en-GB" altLang="ja-JP" sz="3600" b="1" dirty="0">
                <a:solidFill>
                  <a:srgbClr val="000000"/>
                </a:solidFill>
                <a:ea typeface="ＭＳ ゴシック" pitchFamily="49" charset="-128"/>
              </a:rPr>
              <a:t>Introduction</a:t>
            </a:r>
          </a:p>
        </p:txBody>
      </p:sp>
      <p:sp>
        <p:nvSpPr>
          <p:cNvPr id="4102" name="テキスト ボックス 5"/>
          <p:cNvSpPr txBox="1">
            <a:spLocks noChangeArrowheads="1"/>
          </p:cNvSpPr>
          <p:nvPr/>
        </p:nvSpPr>
        <p:spPr bwMode="auto">
          <a:xfrm>
            <a:off x="250825" y="1400175"/>
            <a:ext cx="864235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a:solidFill>
                  <a:schemeClr val="bg1"/>
                </a:solidFill>
                <a:latin typeface="Times New Roman" pitchFamily="18" charset="0"/>
                <a:ea typeface="ＭＳ Ｐゴシック" pitchFamily="34" charset="-128"/>
              </a:defRPr>
            </a:lvl1pPr>
            <a:lvl2pPr marL="800100" indent="-342900" eaLnBrk="0" hangingPunct="0">
              <a:defRPr kumimoji="1" sz="2400">
                <a:solidFill>
                  <a:schemeClr val="bg1"/>
                </a:solidFill>
                <a:latin typeface="Times New Roman" pitchFamily="18" charset="0"/>
                <a:ea typeface="ＭＳ Ｐゴシック" pitchFamily="34" charset="-128"/>
              </a:defRPr>
            </a:lvl2pPr>
            <a:lvl3pPr marL="914400" eaLnBrk="0" hangingPunct="0">
              <a:defRPr kumimoji="1" sz="2400">
                <a:solidFill>
                  <a:schemeClr val="bg1"/>
                </a:solidFill>
                <a:latin typeface="Times New Roman" pitchFamily="18" charset="0"/>
                <a:ea typeface="ＭＳ Ｐゴシック" pitchFamily="34" charset="-128"/>
              </a:defRPr>
            </a:lvl3pPr>
            <a:lvl4pPr eaLnBrk="0" hangingPunct="0">
              <a:defRPr kumimoji="1" sz="2400">
                <a:solidFill>
                  <a:schemeClr val="bg1"/>
                </a:solidFill>
                <a:latin typeface="Times New Roman" pitchFamily="18" charset="0"/>
                <a:ea typeface="ＭＳ Ｐゴシック" pitchFamily="34" charset="-128"/>
              </a:defRPr>
            </a:lvl4pPr>
            <a:lvl5pPr eaLnBrk="0" hangingPunct="0">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9pPr>
          </a:lstStyle>
          <a:p>
            <a:pPr>
              <a:buClr>
                <a:srgbClr val="000000"/>
              </a:buClr>
              <a:buSzPct val="100000"/>
              <a:buFont typeface="Wingdings" pitchFamily="2" charset="2"/>
              <a:buChar char="l"/>
            </a:pPr>
            <a:r>
              <a:rPr lang="en-US" altLang="ja-JP" dirty="0">
                <a:solidFill>
                  <a:schemeClr val="tx1"/>
                </a:solidFill>
                <a:ea typeface="ＭＳ ゴシック" pitchFamily="49" charset="-128"/>
              </a:rPr>
              <a:t>Some Use Cases of 802.11ah only require the STAs to report back periodic data at very long intervals. This is especially true for battery powered devices that are expected to run for very long time without replacing the battery. Potential Use Case:</a:t>
            </a:r>
          </a:p>
          <a:p>
            <a:pPr lvl="1">
              <a:buClr>
                <a:srgbClr val="000000"/>
              </a:buClr>
              <a:buSzPct val="100000"/>
              <a:buFont typeface="Wingdings" pitchFamily="2" charset="2"/>
              <a:buChar char="§"/>
            </a:pPr>
            <a:r>
              <a:rPr lang="en-US" altLang="ja-JP" dirty="0">
                <a:solidFill>
                  <a:schemeClr val="tx1"/>
                </a:solidFill>
                <a:ea typeface="ＭＳ ゴシック" pitchFamily="49" charset="-128"/>
              </a:rPr>
              <a:t>Gas/Water Meters that only need to report the meter value weekly, bi-weekly or even monthly.</a:t>
            </a:r>
          </a:p>
          <a:p>
            <a:pPr lvl="2" indent="0">
              <a:buClr>
                <a:srgbClr val="000000"/>
              </a:buClr>
              <a:buSzPct val="100000"/>
            </a:pPr>
            <a:endParaRPr lang="en-US" altLang="ja-JP" dirty="0">
              <a:solidFill>
                <a:schemeClr val="tx1"/>
              </a:solidFill>
              <a:ea typeface="ＭＳ ゴシック" pitchFamily="49" charset="-128"/>
            </a:endParaRPr>
          </a:p>
          <a:p>
            <a:pPr>
              <a:buClr>
                <a:srgbClr val="000000"/>
              </a:buClr>
              <a:buSzPct val="100000"/>
              <a:buFont typeface="Wingdings" pitchFamily="2" charset="2"/>
              <a:buChar char="l"/>
            </a:pPr>
            <a:r>
              <a:rPr lang="en-US" altLang="ja-JP" dirty="0">
                <a:solidFill>
                  <a:schemeClr val="tx1"/>
                </a:solidFill>
                <a:ea typeface="ＭＳ ゴシック" pitchFamily="49" charset="-128"/>
              </a:rPr>
              <a:t>This presentation introduces </a:t>
            </a:r>
            <a:r>
              <a:rPr lang="en-US" altLang="ja-JP" dirty="0" smtClean="0">
                <a:solidFill>
                  <a:schemeClr val="tx1"/>
                </a:solidFill>
                <a:ea typeface="ＭＳ ゴシック" pitchFamily="49" charset="-128"/>
              </a:rPr>
              <a:t>possible mechanism </a:t>
            </a:r>
            <a:r>
              <a:rPr lang="en-US" altLang="ja-JP" dirty="0">
                <a:solidFill>
                  <a:schemeClr val="tx1"/>
                </a:solidFill>
                <a:ea typeface="ＭＳ ゴシック" pitchFamily="49" charset="-128"/>
              </a:rPr>
              <a:t>to extend the </a:t>
            </a:r>
            <a:r>
              <a:rPr lang="en-US" altLang="ja-JP" dirty="0" smtClean="0">
                <a:solidFill>
                  <a:schemeClr val="tx1"/>
                </a:solidFill>
                <a:ea typeface="ＭＳ ゴシック" pitchFamily="49" charset="-128"/>
              </a:rPr>
              <a:t>WNM-Sleep Interval of </a:t>
            </a:r>
            <a:r>
              <a:rPr lang="en-US" altLang="ja-JP" dirty="0">
                <a:solidFill>
                  <a:schemeClr val="tx1"/>
                </a:solidFill>
                <a:ea typeface="ＭＳ ゴシック" pitchFamily="49" charset="-128"/>
              </a:rPr>
              <a:t>battery powered STAs.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番号プレースホルダー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GB" altLang="ja-JP" dirty="0" smtClean="0">
                <a:ea typeface="Arial Unicode MS" pitchFamily="34" charset="-128"/>
                <a:cs typeface="Arial Unicode MS" pitchFamily="34" charset="-128"/>
              </a:rPr>
              <a:t>Slide </a:t>
            </a:r>
            <a:fld id="{3E6D78F0-BFCB-4087-97B7-8B18C44DC5BB}" type="slidenum">
              <a:rPr lang="en-GB" altLang="ja-JP" smtClean="0">
                <a:ea typeface="Arial Unicode MS" pitchFamily="34" charset="-128"/>
                <a:cs typeface="Arial Unicode MS" pitchFamily="34" charset="-128"/>
              </a:rPr>
              <a:pPr/>
              <a:t>3</a:t>
            </a:fld>
            <a:endParaRPr lang="en-GB" altLang="ja-JP" dirty="0" smtClean="0">
              <a:ea typeface="Arial Unicode MS" pitchFamily="34" charset="-128"/>
              <a:cs typeface="Arial Unicode MS" pitchFamily="34" charset="-128"/>
            </a:endParaRPr>
          </a:p>
        </p:txBody>
      </p:sp>
      <p:sp>
        <p:nvSpPr>
          <p:cNvPr id="6147"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buFont typeface="Times New Roman" pitchFamily="18" charset="0"/>
              <a:buNone/>
            </a:pPr>
            <a:r>
              <a:rPr kumimoji="0" lang="en-GB" altLang="ja-JP" sz="1200" dirty="0" smtClean="0">
                <a:solidFill>
                  <a:srgbClr val="000000"/>
                </a:solidFill>
                <a:ea typeface="ＭＳ ゴシック" pitchFamily="49" charset="-128"/>
                <a:cs typeface="Arial Unicode MS" pitchFamily="34" charset="-128"/>
              </a:rPr>
              <a:t>Panasonic</a:t>
            </a:r>
          </a:p>
        </p:txBody>
      </p:sp>
      <p:sp>
        <p:nvSpPr>
          <p:cNvPr id="6148" name="日付プレースホルダー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US" altLang="ja-JP" dirty="0" smtClean="0">
                <a:ea typeface="Arial Unicode MS" pitchFamily="34" charset="-128"/>
                <a:cs typeface="Arial Unicode MS" pitchFamily="34" charset="-128"/>
              </a:rPr>
              <a:t>May 2012</a:t>
            </a:r>
            <a:endParaRPr lang="en-GB" altLang="ja-JP" dirty="0" smtClean="0">
              <a:ea typeface="Arial Unicode MS" pitchFamily="34" charset="-128"/>
              <a:cs typeface="Arial Unicode MS" pitchFamily="34" charset="-128"/>
            </a:endParaRPr>
          </a:p>
        </p:txBody>
      </p:sp>
      <p:sp>
        <p:nvSpPr>
          <p:cNvPr id="6149"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lang="en-GB" altLang="ja-JP" sz="3600" b="1" dirty="0">
                <a:solidFill>
                  <a:schemeClr val="tx1"/>
                </a:solidFill>
                <a:ea typeface="ＭＳ ゴシック" pitchFamily="49" charset="-128"/>
              </a:rPr>
              <a:t>Typical WSN </a:t>
            </a:r>
            <a:r>
              <a:rPr lang="en-GB" altLang="ja-JP" sz="3600" b="1" dirty="0" smtClean="0">
                <a:solidFill>
                  <a:schemeClr val="tx1"/>
                </a:solidFill>
                <a:ea typeface="ＭＳ ゴシック" pitchFamily="49" charset="-128"/>
              </a:rPr>
              <a:t>Reporting Interval</a:t>
            </a:r>
            <a:endParaRPr lang="en-GB" altLang="ja-JP" sz="3600" b="1" dirty="0">
              <a:solidFill>
                <a:schemeClr val="tx1"/>
              </a:solidFill>
              <a:ea typeface="ＭＳ ゴシック" pitchFamily="49" charset="-128"/>
            </a:endParaRPr>
          </a:p>
        </p:txBody>
      </p:sp>
      <p:graphicFrame>
        <p:nvGraphicFramePr>
          <p:cNvPr id="2" name="Table 1"/>
          <p:cNvGraphicFramePr>
            <a:graphicFrameLocks noGrp="1"/>
          </p:cNvGraphicFramePr>
          <p:nvPr>
            <p:extLst>
              <p:ext uri="{D42A27DB-BD31-4B8C-83A1-F6EECF244321}">
                <p14:modId xmlns:p14="http://schemas.microsoft.com/office/powerpoint/2010/main" val="2694643144"/>
              </p:ext>
            </p:extLst>
          </p:nvPr>
        </p:nvGraphicFramePr>
        <p:xfrm>
          <a:off x="900113" y="1665288"/>
          <a:ext cx="7686675" cy="3657600"/>
        </p:xfrm>
        <a:graphic>
          <a:graphicData uri="http://schemas.openxmlformats.org/drawingml/2006/table">
            <a:tbl>
              <a:tblPr firstRow="1" bandRow="1">
                <a:tableStyleId>{5C22544A-7EE6-4342-B048-85BDC9FD1C3A}</a:tableStyleId>
              </a:tblPr>
              <a:tblGrid>
                <a:gridCol w="4630753"/>
                <a:gridCol w="3055922"/>
              </a:tblGrid>
              <a:tr h="365760">
                <a:tc>
                  <a:txBody>
                    <a:bodyPr/>
                    <a:lstStyle/>
                    <a:p>
                      <a:r>
                        <a:rPr lang="en-US" sz="1800" dirty="0" smtClean="0"/>
                        <a:t>Application</a:t>
                      </a:r>
                      <a:endParaRPr lang="en-US" sz="1800" dirty="0"/>
                    </a:p>
                  </a:txBody>
                  <a:tcPr marL="91448" marR="91448" marT="45713" marB="45713"/>
                </a:tc>
                <a:tc>
                  <a:txBody>
                    <a:bodyPr/>
                    <a:lstStyle/>
                    <a:p>
                      <a:r>
                        <a:rPr lang="en-US" sz="1800" dirty="0" smtClean="0"/>
                        <a:t>Reporting</a:t>
                      </a:r>
                      <a:r>
                        <a:rPr lang="en-US" sz="1800" baseline="0" dirty="0" smtClean="0"/>
                        <a:t> Interval</a:t>
                      </a:r>
                      <a:endParaRPr lang="en-US" sz="1800" dirty="0"/>
                    </a:p>
                  </a:txBody>
                  <a:tcPr marL="91448" marR="91448" marT="45713" marB="45713"/>
                </a:tc>
              </a:tr>
              <a:tr h="365760">
                <a:tc>
                  <a:txBody>
                    <a:bodyPr/>
                    <a:lstStyle/>
                    <a:p>
                      <a:r>
                        <a:rPr lang="en-US" sz="1800" dirty="0" smtClean="0"/>
                        <a:t>Volcano</a:t>
                      </a:r>
                      <a:r>
                        <a:rPr lang="en-US" sz="1800" baseline="0" dirty="0" smtClean="0"/>
                        <a:t> Monitoring</a:t>
                      </a:r>
                      <a:endParaRPr lang="en-US" sz="1800" dirty="0"/>
                    </a:p>
                  </a:txBody>
                  <a:tcPr marL="91448" marR="91448" marT="45713" marB="45713"/>
                </a:tc>
                <a:tc>
                  <a:txBody>
                    <a:bodyPr/>
                    <a:lstStyle/>
                    <a:p>
                      <a:r>
                        <a:rPr lang="en-US" sz="1800" dirty="0" smtClean="0"/>
                        <a:t>30 ~ 60 seconds</a:t>
                      </a:r>
                      <a:endParaRPr lang="en-US" sz="1800" dirty="0"/>
                    </a:p>
                  </a:txBody>
                  <a:tcPr marL="91448" marR="91448" marT="45713" marB="45713"/>
                </a:tc>
              </a:tr>
              <a:tr h="365760">
                <a:tc>
                  <a:txBody>
                    <a:bodyPr/>
                    <a:lstStyle/>
                    <a:p>
                      <a:r>
                        <a:rPr lang="en-US" sz="1800" dirty="0" smtClean="0"/>
                        <a:t>Underwater</a:t>
                      </a:r>
                      <a:r>
                        <a:rPr lang="en-US" sz="1800" baseline="0" dirty="0" smtClean="0"/>
                        <a:t> Sensor Network</a:t>
                      </a:r>
                      <a:endParaRPr lang="en-US" sz="1800" dirty="0"/>
                    </a:p>
                  </a:txBody>
                  <a:tcPr marL="91448" marR="91448" marT="45713" marB="45713"/>
                </a:tc>
                <a:tc>
                  <a:txBody>
                    <a:bodyPr/>
                    <a:lstStyle/>
                    <a:p>
                      <a:r>
                        <a:rPr lang="en-US" sz="1800" dirty="0" smtClean="0"/>
                        <a:t>10 minutes</a:t>
                      </a:r>
                      <a:endParaRPr lang="en-US" sz="1800" dirty="0"/>
                    </a:p>
                  </a:txBody>
                  <a:tcPr marL="91448" marR="91448" marT="45713" marB="45713"/>
                </a:tc>
              </a:tr>
              <a:tr h="365760">
                <a:tc>
                  <a:txBody>
                    <a:bodyPr/>
                    <a:lstStyle/>
                    <a:p>
                      <a:r>
                        <a:rPr lang="en-US" sz="1800" dirty="0" smtClean="0"/>
                        <a:t>Forest</a:t>
                      </a:r>
                      <a:r>
                        <a:rPr lang="en-US" sz="1800" baseline="0" dirty="0" smtClean="0"/>
                        <a:t> </a:t>
                      </a:r>
                      <a:r>
                        <a:rPr lang="en-US" sz="1800" dirty="0" smtClean="0"/>
                        <a:t>Fire Detection</a:t>
                      </a:r>
                      <a:endParaRPr lang="en-US" sz="1800" dirty="0"/>
                    </a:p>
                  </a:txBody>
                  <a:tcPr marL="91448" marR="91448" marT="45713" marB="45713"/>
                </a:tc>
                <a:tc>
                  <a:txBody>
                    <a:bodyPr/>
                    <a:lstStyle/>
                    <a:p>
                      <a:r>
                        <a:rPr lang="en-US" sz="1800" dirty="0" smtClean="0"/>
                        <a:t>1 minutes</a:t>
                      </a:r>
                      <a:endParaRPr lang="en-US" sz="1800" dirty="0"/>
                    </a:p>
                  </a:txBody>
                  <a:tcPr marL="91448" marR="91448" marT="45713" marB="45713"/>
                </a:tc>
              </a:tr>
              <a:tr h="365760">
                <a:tc>
                  <a:txBody>
                    <a:bodyPr/>
                    <a:lstStyle/>
                    <a:p>
                      <a:r>
                        <a:rPr lang="en-US" sz="1800" dirty="0" smtClean="0"/>
                        <a:t>Air Pollution</a:t>
                      </a:r>
                      <a:r>
                        <a:rPr lang="en-US" sz="1800" baseline="0" dirty="0" smtClean="0"/>
                        <a:t> Monitor</a:t>
                      </a:r>
                      <a:endParaRPr lang="en-US" sz="1800" dirty="0"/>
                    </a:p>
                  </a:txBody>
                  <a:tcPr marL="91448" marR="91448" marT="45713" marB="45713"/>
                </a:tc>
                <a:tc>
                  <a:txBody>
                    <a:bodyPr/>
                    <a:lstStyle/>
                    <a:p>
                      <a:r>
                        <a:rPr lang="en-US" sz="1800" dirty="0" smtClean="0">
                          <a:solidFill>
                            <a:srgbClr val="C00000"/>
                          </a:solidFill>
                        </a:rPr>
                        <a:t>&lt; 10 seconds</a:t>
                      </a:r>
                      <a:endParaRPr lang="en-US" sz="1800" dirty="0">
                        <a:solidFill>
                          <a:srgbClr val="C00000"/>
                        </a:solidFill>
                      </a:endParaRPr>
                    </a:p>
                  </a:txBody>
                  <a:tcPr marL="91448" marR="91448" marT="45713" marB="45713"/>
                </a:tc>
              </a:tr>
              <a:tr h="365760">
                <a:tc>
                  <a:txBody>
                    <a:bodyPr/>
                    <a:lstStyle/>
                    <a:p>
                      <a:r>
                        <a:rPr lang="en-US" sz="1800" dirty="0" smtClean="0"/>
                        <a:t>Remote Environment/</a:t>
                      </a:r>
                      <a:r>
                        <a:rPr lang="en-US" sz="1800" dirty="0" smtClean="0">
                          <a:solidFill>
                            <a:schemeClr val="tx1"/>
                          </a:solidFill>
                        </a:rPr>
                        <a:t>Habitat</a:t>
                      </a:r>
                      <a:r>
                        <a:rPr lang="en-US" sz="1800" dirty="0" smtClean="0"/>
                        <a:t> Monitoring</a:t>
                      </a:r>
                      <a:endParaRPr lang="en-US" sz="1800" dirty="0"/>
                    </a:p>
                  </a:txBody>
                  <a:tcPr marL="91448" marR="91448" marT="45713" marB="45713"/>
                </a:tc>
                <a:tc>
                  <a:txBody>
                    <a:bodyPr/>
                    <a:lstStyle/>
                    <a:p>
                      <a:r>
                        <a:rPr lang="en-US" sz="1800" dirty="0" smtClean="0"/>
                        <a:t>20 minutes</a:t>
                      </a:r>
                      <a:endParaRPr lang="en-US" sz="1800" dirty="0"/>
                    </a:p>
                  </a:txBody>
                  <a:tcPr marL="91448" marR="91448" marT="45713" marB="45713"/>
                </a:tc>
              </a:tr>
              <a:tr h="365760">
                <a:tc>
                  <a:txBody>
                    <a:bodyPr/>
                    <a:lstStyle/>
                    <a:p>
                      <a:r>
                        <a:rPr lang="en-US" sz="1800" dirty="0" smtClean="0"/>
                        <a:t>Soil Temperature &amp; Humidity</a:t>
                      </a:r>
                      <a:endParaRPr lang="en-US" sz="1800" dirty="0"/>
                    </a:p>
                  </a:txBody>
                  <a:tcPr marL="91448" marR="91448" marT="45713" marB="45713"/>
                </a:tc>
                <a:tc>
                  <a:txBody>
                    <a:bodyPr/>
                    <a:lstStyle/>
                    <a:p>
                      <a:r>
                        <a:rPr lang="en-US" sz="1800" dirty="0" smtClean="0"/>
                        <a:t>15 minutes</a:t>
                      </a:r>
                      <a:endParaRPr lang="en-US" sz="1800" dirty="0"/>
                    </a:p>
                  </a:txBody>
                  <a:tcPr marL="91448" marR="91448" marT="45713" marB="45713"/>
                </a:tc>
              </a:tr>
              <a:tr h="365760">
                <a:tc>
                  <a:txBody>
                    <a:bodyPr/>
                    <a:lstStyle/>
                    <a:p>
                      <a:r>
                        <a:rPr lang="en-US" sz="1800" dirty="0" smtClean="0"/>
                        <a:t>Long term Structural Health monitoring</a:t>
                      </a:r>
                      <a:endParaRPr lang="en-US" sz="1800" dirty="0"/>
                    </a:p>
                  </a:txBody>
                  <a:tcPr marL="91448" marR="91448" marT="45713" marB="45713"/>
                </a:tc>
                <a:tc>
                  <a:txBody>
                    <a:bodyPr/>
                    <a:lstStyle/>
                    <a:p>
                      <a:r>
                        <a:rPr lang="en-US" sz="1800" dirty="0" smtClean="0">
                          <a:solidFill>
                            <a:schemeClr val="accent2"/>
                          </a:solidFill>
                        </a:rPr>
                        <a:t>1 day</a:t>
                      </a:r>
                      <a:endParaRPr lang="en-US" sz="1800" dirty="0">
                        <a:solidFill>
                          <a:schemeClr val="accent2"/>
                        </a:solidFill>
                      </a:endParaRPr>
                    </a:p>
                  </a:txBody>
                  <a:tcPr marL="91448" marR="91448" marT="45713" marB="45713"/>
                </a:tc>
              </a:tr>
              <a:tr h="365760">
                <a:tc>
                  <a:txBody>
                    <a:bodyPr/>
                    <a:lstStyle/>
                    <a:p>
                      <a:r>
                        <a:rPr lang="en-US" sz="1800" dirty="0" smtClean="0"/>
                        <a:t>Health Monitoring</a:t>
                      </a:r>
                      <a:endParaRPr lang="en-US" sz="1800" dirty="0"/>
                    </a:p>
                  </a:txBody>
                  <a:tcPr marL="91448" marR="91448" marT="45713" marB="45713"/>
                </a:tc>
                <a:tc>
                  <a:txBody>
                    <a:bodyPr/>
                    <a:lstStyle/>
                    <a:p>
                      <a:r>
                        <a:rPr lang="en-US" sz="1800" dirty="0" smtClean="0">
                          <a:solidFill>
                            <a:srgbClr val="C00000"/>
                          </a:solidFill>
                        </a:rPr>
                        <a:t>1 second</a:t>
                      </a:r>
                      <a:endParaRPr lang="en-US" sz="1800" dirty="0">
                        <a:solidFill>
                          <a:srgbClr val="C00000"/>
                        </a:solidFill>
                      </a:endParaRPr>
                    </a:p>
                  </a:txBody>
                  <a:tcPr marL="91448" marR="91448" marT="45713" marB="45713"/>
                </a:tc>
              </a:tr>
              <a:tr h="365760">
                <a:tc>
                  <a:txBody>
                    <a:bodyPr/>
                    <a:lstStyle/>
                    <a:p>
                      <a:r>
                        <a:rPr lang="en-US" sz="1800" dirty="0" smtClean="0"/>
                        <a:t>Gas Meter,</a:t>
                      </a:r>
                      <a:r>
                        <a:rPr lang="en-US" sz="1800" baseline="0" dirty="0" smtClean="0"/>
                        <a:t> Water Meter</a:t>
                      </a:r>
                      <a:endParaRPr lang="en-US" sz="1800" dirty="0"/>
                    </a:p>
                  </a:txBody>
                  <a:tcPr marL="91448" marR="91448" marT="45713" marB="45713"/>
                </a:tc>
                <a:tc>
                  <a:txBody>
                    <a:bodyPr/>
                    <a:lstStyle/>
                    <a:p>
                      <a:r>
                        <a:rPr lang="en-US" sz="1800" dirty="0" smtClean="0">
                          <a:solidFill>
                            <a:schemeClr val="accent2"/>
                          </a:solidFill>
                        </a:rPr>
                        <a:t>Weekly, Bi-weekly,</a:t>
                      </a:r>
                      <a:r>
                        <a:rPr lang="en-US" sz="1800" baseline="0" dirty="0" smtClean="0">
                          <a:solidFill>
                            <a:schemeClr val="accent2"/>
                          </a:solidFill>
                        </a:rPr>
                        <a:t> monthly</a:t>
                      </a:r>
                      <a:endParaRPr lang="en-US" sz="1800" dirty="0">
                        <a:solidFill>
                          <a:schemeClr val="accent2"/>
                        </a:solidFill>
                      </a:endParaRPr>
                    </a:p>
                  </a:txBody>
                  <a:tcPr marL="91448" marR="91448" marT="45713" marB="45713"/>
                </a:tc>
              </a:tr>
            </a:tbl>
          </a:graphicData>
        </a:graphic>
      </p:graphicFrame>
      <p:sp>
        <p:nvSpPr>
          <p:cNvPr id="6185" name="TextBox 2"/>
          <p:cNvSpPr txBox="1">
            <a:spLocks noChangeArrowheads="1"/>
          </p:cNvSpPr>
          <p:nvPr/>
        </p:nvSpPr>
        <p:spPr bwMode="auto">
          <a:xfrm>
            <a:off x="719138" y="1203325"/>
            <a:ext cx="64023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chemeClr val="tx1"/>
                </a:solidFill>
              </a:rPr>
              <a:t>Typical reporting Interval for various applications: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番号プレースホルダー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r>
              <a:rPr kumimoji="0" lang="en-GB" altLang="ja-JP" sz="1200" dirty="0" smtClean="0">
                <a:solidFill>
                  <a:srgbClr val="000000"/>
                </a:solidFill>
                <a:ea typeface="Arial Unicode MS" pitchFamily="34" charset="-128"/>
                <a:cs typeface="Arial Unicode MS" pitchFamily="34" charset="-128"/>
              </a:rPr>
              <a:t>Slide </a:t>
            </a:r>
            <a:fld id="{D1EBF772-0BBE-419B-82C5-219450F7C548}" type="slidenum">
              <a:rPr kumimoji="0" lang="en-GB" altLang="ja-JP" sz="1200" smtClean="0">
                <a:solidFill>
                  <a:srgbClr val="000000"/>
                </a:solidFill>
                <a:ea typeface="Arial Unicode MS" pitchFamily="34" charset="-128"/>
                <a:cs typeface="Arial Unicode MS" pitchFamily="34" charset="-128"/>
              </a:rPr>
              <a:pPr/>
              <a:t>4</a:t>
            </a:fld>
            <a:endParaRPr kumimoji="0" lang="en-GB" altLang="ja-JP" sz="1200" dirty="0" smtClean="0">
              <a:solidFill>
                <a:srgbClr val="000000"/>
              </a:solidFill>
              <a:ea typeface="Arial Unicode MS" pitchFamily="34" charset="-128"/>
              <a:cs typeface="Arial Unicode MS" pitchFamily="34" charset="-128"/>
            </a:endParaRPr>
          </a:p>
        </p:txBody>
      </p:sp>
      <p:sp>
        <p:nvSpPr>
          <p:cNvPr id="10243"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buFont typeface="Times New Roman" pitchFamily="18" charset="0"/>
              <a:buNone/>
            </a:pPr>
            <a:r>
              <a:rPr kumimoji="0" lang="en-GB" altLang="ja-JP" sz="1200" dirty="0" smtClean="0">
                <a:solidFill>
                  <a:srgbClr val="000000"/>
                </a:solidFill>
                <a:ea typeface="Arial Unicode MS" pitchFamily="34" charset="-128"/>
                <a:cs typeface="Arial Unicode MS" pitchFamily="34" charset="-128"/>
              </a:rPr>
              <a:t>Panasonic</a:t>
            </a:r>
          </a:p>
        </p:txBody>
      </p:sp>
      <p:sp>
        <p:nvSpPr>
          <p:cNvPr id="10244" name="日付プレースホルダー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r>
              <a:rPr kumimoji="0" lang="en-US" altLang="ja-JP" sz="1800" dirty="0" smtClean="0">
                <a:solidFill>
                  <a:srgbClr val="000000"/>
                </a:solidFill>
                <a:ea typeface="Arial Unicode MS" pitchFamily="34" charset="-128"/>
                <a:cs typeface="Arial Unicode MS" pitchFamily="34" charset="-128"/>
              </a:rPr>
              <a:t>May 2012</a:t>
            </a:r>
            <a:endParaRPr kumimoji="0" lang="en-GB" altLang="ja-JP" sz="1800" dirty="0" smtClean="0">
              <a:solidFill>
                <a:srgbClr val="000000"/>
              </a:solidFill>
              <a:ea typeface="Arial Unicode MS" pitchFamily="34" charset="-128"/>
              <a:cs typeface="Arial Unicode MS" pitchFamily="34" charset="-128"/>
            </a:endParaRPr>
          </a:p>
        </p:txBody>
      </p:sp>
      <p:sp>
        <p:nvSpPr>
          <p:cNvPr id="10245"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kumimoji="0" lang="en-US" altLang="ja-JP" sz="3200" b="1" dirty="0" smtClean="0">
                <a:solidFill>
                  <a:srgbClr val="000000"/>
                </a:solidFill>
                <a:ea typeface="ＭＳ ゴシック" pitchFamily="49" charset="-128"/>
              </a:rPr>
              <a:t>Background: WNM </a:t>
            </a:r>
            <a:r>
              <a:rPr kumimoji="0" lang="en-US" altLang="ja-JP" sz="3200" b="1" dirty="0">
                <a:solidFill>
                  <a:srgbClr val="000000"/>
                </a:solidFill>
                <a:ea typeface="ＭＳ ゴシック" pitchFamily="49" charset="-128"/>
              </a:rPr>
              <a:t>Sleep </a:t>
            </a:r>
            <a:r>
              <a:rPr kumimoji="0" lang="en-US" altLang="ja-JP" sz="3200" b="1" dirty="0" smtClean="0">
                <a:solidFill>
                  <a:srgbClr val="000000"/>
                </a:solidFill>
                <a:ea typeface="ＭＳ ゴシック" pitchFamily="49" charset="-128"/>
              </a:rPr>
              <a:t>Mode</a:t>
            </a:r>
            <a:endParaRPr lang="en-GB" altLang="ja-JP" sz="3600" b="1" dirty="0">
              <a:solidFill>
                <a:srgbClr val="000000"/>
              </a:solidFill>
              <a:ea typeface="ＭＳ ゴシック" pitchFamily="49" charset="-128"/>
            </a:endParaRPr>
          </a:p>
        </p:txBody>
      </p:sp>
      <p:grpSp>
        <p:nvGrpSpPr>
          <p:cNvPr id="10246" name="Group 24"/>
          <p:cNvGrpSpPr>
            <a:grpSpLocks/>
          </p:cNvGrpSpPr>
          <p:nvPr/>
        </p:nvGrpSpPr>
        <p:grpSpPr bwMode="auto">
          <a:xfrm>
            <a:off x="685800" y="2384574"/>
            <a:ext cx="3395663" cy="4068762"/>
            <a:chOff x="2852884" y="2854411"/>
            <a:chExt cx="3395364" cy="3474654"/>
          </a:xfrm>
        </p:grpSpPr>
        <p:cxnSp>
          <p:nvCxnSpPr>
            <p:cNvPr id="10251" name="Straight Connector 19"/>
            <p:cNvCxnSpPr>
              <a:cxnSpLocks noChangeShapeType="1"/>
            </p:cNvCxnSpPr>
            <p:nvPr/>
          </p:nvCxnSpPr>
          <p:spPr bwMode="auto">
            <a:xfrm>
              <a:off x="3059832" y="2960948"/>
              <a:ext cx="0" cy="2916324"/>
            </a:xfrm>
            <a:prstGeom prst="line">
              <a:avLst/>
            </a:prstGeom>
            <a:noFill/>
            <a:ln w="15875" algn="ctr">
              <a:solidFill>
                <a:schemeClr val="tx1"/>
              </a:solidFill>
              <a:round/>
              <a:headEnd/>
              <a:tailEnd/>
            </a:ln>
            <a:extLst>
              <a:ext uri="{909E8E84-426E-40DD-AFC4-6F175D3DCCD1}">
                <a14:hiddenFill xmlns:a14="http://schemas.microsoft.com/office/drawing/2010/main">
                  <a:noFill/>
                </a14:hiddenFill>
              </a:ext>
            </a:extLst>
          </p:spPr>
        </p:cxnSp>
        <p:cxnSp>
          <p:nvCxnSpPr>
            <p:cNvPr id="10252" name="Straight Connector 25"/>
            <p:cNvCxnSpPr>
              <a:cxnSpLocks noChangeShapeType="1"/>
            </p:cNvCxnSpPr>
            <p:nvPr/>
          </p:nvCxnSpPr>
          <p:spPr bwMode="auto">
            <a:xfrm>
              <a:off x="6007114" y="2941408"/>
              <a:ext cx="0" cy="2916324"/>
            </a:xfrm>
            <a:prstGeom prst="line">
              <a:avLst/>
            </a:prstGeom>
            <a:noFill/>
            <a:ln w="15875" algn="ctr">
              <a:solidFill>
                <a:schemeClr val="tx1"/>
              </a:solidFill>
              <a:round/>
              <a:headEnd/>
              <a:tailEnd/>
            </a:ln>
            <a:extLst>
              <a:ext uri="{909E8E84-426E-40DD-AFC4-6F175D3DCCD1}">
                <a14:hiddenFill xmlns:a14="http://schemas.microsoft.com/office/drawing/2010/main">
                  <a:noFill/>
                </a14:hiddenFill>
              </a:ext>
            </a:extLst>
          </p:spPr>
        </p:cxnSp>
        <p:sp>
          <p:nvSpPr>
            <p:cNvPr id="10253" name="TextBox 26"/>
            <p:cNvSpPr txBox="1">
              <a:spLocks noChangeArrowheads="1"/>
            </p:cNvSpPr>
            <p:nvPr/>
          </p:nvSpPr>
          <p:spPr bwMode="auto">
            <a:xfrm>
              <a:off x="2852884" y="6021288"/>
              <a:ext cx="41389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1400" dirty="0">
                  <a:solidFill>
                    <a:srgbClr val="000000"/>
                  </a:solidFill>
                  <a:ea typeface="ＭＳ ゴシック" pitchFamily="49" charset="-128"/>
                </a:rPr>
                <a:t>AP</a:t>
              </a:r>
              <a:endParaRPr lang="en-US" sz="1400" dirty="0">
                <a:solidFill>
                  <a:srgbClr val="000000"/>
                </a:solidFill>
              </a:endParaRPr>
            </a:p>
          </p:txBody>
        </p:sp>
        <p:sp>
          <p:nvSpPr>
            <p:cNvPr id="10254" name="TextBox 27"/>
            <p:cNvSpPr txBox="1">
              <a:spLocks noChangeArrowheads="1"/>
            </p:cNvSpPr>
            <p:nvPr/>
          </p:nvSpPr>
          <p:spPr bwMode="auto">
            <a:xfrm>
              <a:off x="5739711" y="6021287"/>
              <a:ext cx="5085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1400" dirty="0">
                  <a:solidFill>
                    <a:srgbClr val="000000"/>
                  </a:solidFill>
                  <a:ea typeface="ＭＳ ゴシック" pitchFamily="49" charset="-128"/>
                </a:rPr>
                <a:t>STA</a:t>
              </a:r>
              <a:endParaRPr lang="en-US" sz="1400" dirty="0">
                <a:solidFill>
                  <a:srgbClr val="000000"/>
                </a:solidFill>
              </a:endParaRPr>
            </a:p>
          </p:txBody>
        </p:sp>
        <p:cxnSp>
          <p:nvCxnSpPr>
            <p:cNvPr id="10255" name="Straight Arrow Connector 21"/>
            <p:cNvCxnSpPr>
              <a:cxnSpLocks noChangeShapeType="1"/>
            </p:cNvCxnSpPr>
            <p:nvPr/>
          </p:nvCxnSpPr>
          <p:spPr bwMode="auto">
            <a:xfrm flipH="1">
              <a:off x="3059832" y="3068960"/>
              <a:ext cx="2947282" cy="180020"/>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0256" name="TextBox 30"/>
            <p:cNvSpPr txBox="1">
              <a:spLocks noChangeArrowheads="1"/>
            </p:cNvSpPr>
            <p:nvPr/>
          </p:nvSpPr>
          <p:spPr bwMode="auto">
            <a:xfrm>
              <a:off x="3686982" y="2854411"/>
              <a:ext cx="1659283" cy="262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1400" dirty="0" smtClean="0">
                  <a:solidFill>
                    <a:srgbClr val="000000"/>
                  </a:solidFill>
                  <a:ea typeface="ＭＳ ゴシック" pitchFamily="49" charset="-128"/>
                </a:rPr>
                <a:t>Association </a:t>
              </a:r>
              <a:r>
                <a:rPr lang="en-US" altLang="ja-JP" sz="1400" dirty="0">
                  <a:solidFill>
                    <a:srgbClr val="000000"/>
                  </a:solidFill>
                  <a:ea typeface="ＭＳ ゴシック" pitchFamily="49" charset="-128"/>
                </a:rPr>
                <a:t>Request</a:t>
              </a:r>
              <a:endParaRPr lang="en-US" sz="1400" dirty="0">
                <a:solidFill>
                  <a:srgbClr val="000000"/>
                </a:solidFill>
              </a:endParaRPr>
            </a:p>
          </p:txBody>
        </p:sp>
        <p:cxnSp>
          <p:nvCxnSpPr>
            <p:cNvPr id="10257" name="Straight Arrow Connector 23"/>
            <p:cNvCxnSpPr>
              <a:cxnSpLocks noChangeShapeType="1"/>
            </p:cNvCxnSpPr>
            <p:nvPr/>
          </p:nvCxnSpPr>
          <p:spPr bwMode="auto">
            <a:xfrm>
              <a:off x="3059832" y="3537012"/>
              <a:ext cx="2947282" cy="25202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0258" name="TextBox 33"/>
            <p:cNvSpPr txBox="1">
              <a:spLocks noChangeArrowheads="1"/>
            </p:cNvSpPr>
            <p:nvPr/>
          </p:nvSpPr>
          <p:spPr bwMode="auto">
            <a:xfrm>
              <a:off x="3686982" y="3355249"/>
              <a:ext cx="1769880" cy="262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1400" dirty="0" smtClean="0">
                  <a:solidFill>
                    <a:srgbClr val="000000"/>
                  </a:solidFill>
                  <a:ea typeface="ＭＳ ゴシック" pitchFamily="49" charset="-128"/>
                </a:rPr>
                <a:t>Association </a:t>
              </a:r>
              <a:r>
                <a:rPr lang="en-US" altLang="ja-JP" sz="1400" dirty="0">
                  <a:solidFill>
                    <a:srgbClr val="000000"/>
                  </a:solidFill>
                  <a:ea typeface="ＭＳ ゴシック" pitchFamily="49" charset="-128"/>
                </a:rPr>
                <a:t>Response</a:t>
              </a:r>
              <a:endParaRPr lang="en-US" sz="1400" dirty="0">
                <a:solidFill>
                  <a:srgbClr val="000000"/>
                </a:solidFill>
              </a:endParaRPr>
            </a:p>
          </p:txBody>
        </p:sp>
        <p:cxnSp>
          <p:nvCxnSpPr>
            <p:cNvPr id="10259" name="Straight Arrow Connector 34"/>
            <p:cNvCxnSpPr>
              <a:cxnSpLocks noChangeShapeType="1"/>
            </p:cNvCxnSpPr>
            <p:nvPr/>
          </p:nvCxnSpPr>
          <p:spPr bwMode="auto">
            <a:xfrm flipH="1">
              <a:off x="3059832" y="4797152"/>
              <a:ext cx="2947282" cy="180020"/>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0260" name="Straight Arrow Connector 35"/>
            <p:cNvCxnSpPr>
              <a:cxnSpLocks noChangeShapeType="1"/>
            </p:cNvCxnSpPr>
            <p:nvPr/>
          </p:nvCxnSpPr>
          <p:spPr bwMode="auto">
            <a:xfrm>
              <a:off x="3046698" y="5533831"/>
              <a:ext cx="2960416" cy="23262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0261" name="TextBox 36"/>
            <p:cNvSpPr txBox="1">
              <a:spLocks noChangeArrowheads="1"/>
            </p:cNvSpPr>
            <p:nvPr/>
          </p:nvSpPr>
          <p:spPr bwMode="auto">
            <a:xfrm>
              <a:off x="3596636" y="4489375"/>
              <a:ext cx="2178610" cy="262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1400" dirty="0" smtClean="0">
                  <a:solidFill>
                    <a:srgbClr val="000000"/>
                  </a:solidFill>
                  <a:ea typeface="ＭＳ ゴシック" pitchFamily="49" charset="-128"/>
                </a:rPr>
                <a:t>WNM </a:t>
              </a:r>
              <a:r>
                <a:rPr lang="en-US" altLang="ja-JP" sz="1400" dirty="0">
                  <a:solidFill>
                    <a:srgbClr val="000000"/>
                  </a:solidFill>
                  <a:ea typeface="ＭＳ ゴシック" pitchFamily="49" charset="-128"/>
                </a:rPr>
                <a:t>Sleep Mode Request</a:t>
              </a:r>
              <a:endParaRPr lang="en-US" sz="1400" dirty="0">
                <a:solidFill>
                  <a:srgbClr val="000000"/>
                </a:solidFill>
              </a:endParaRPr>
            </a:p>
          </p:txBody>
        </p:sp>
        <p:sp>
          <p:nvSpPr>
            <p:cNvPr id="10262" name="TextBox 37"/>
            <p:cNvSpPr txBox="1">
              <a:spLocks noChangeArrowheads="1"/>
            </p:cNvSpPr>
            <p:nvPr/>
          </p:nvSpPr>
          <p:spPr bwMode="auto">
            <a:xfrm>
              <a:off x="3528522" y="5226088"/>
              <a:ext cx="2289207" cy="262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1400" dirty="0" smtClean="0">
                  <a:solidFill>
                    <a:srgbClr val="000000"/>
                  </a:solidFill>
                  <a:ea typeface="ＭＳ ゴシック" pitchFamily="49" charset="-128"/>
                </a:rPr>
                <a:t>WNM </a:t>
              </a:r>
              <a:r>
                <a:rPr lang="en-US" altLang="ja-JP" sz="1400" dirty="0">
                  <a:solidFill>
                    <a:srgbClr val="000000"/>
                  </a:solidFill>
                  <a:ea typeface="ＭＳ ゴシック" pitchFamily="49" charset="-128"/>
                </a:rPr>
                <a:t>Sleep Mode Response</a:t>
              </a:r>
              <a:endParaRPr lang="en-US" sz="1400" dirty="0">
                <a:solidFill>
                  <a:srgbClr val="000000"/>
                </a:solidFill>
              </a:endParaRPr>
            </a:p>
          </p:txBody>
        </p:sp>
        <p:sp>
          <p:nvSpPr>
            <p:cNvPr id="10263" name="TextBox 38"/>
            <p:cNvSpPr txBox="1">
              <a:spLocks noChangeArrowheads="1"/>
            </p:cNvSpPr>
            <p:nvPr/>
          </p:nvSpPr>
          <p:spPr bwMode="auto">
            <a:xfrm>
              <a:off x="4403159" y="4011116"/>
              <a:ext cx="2343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1400" dirty="0">
                  <a:solidFill>
                    <a:srgbClr val="000000"/>
                  </a:solidFill>
                  <a:ea typeface="ＭＳ ゴシック" pitchFamily="49" charset="-128"/>
                </a:rPr>
                <a:t>⁞</a:t>
              </a:r>
              <a:endParaRPr lang="en-US" sz="1400" dirty="0">
                <a:solidFill>
                  <a:srgbClr val="000000"/>
                </a:solidFill>
              </a:endParaRPr>
            </a:p>
          </p:txBody>
        </p:sp>
      </p:grpSp>
      <p:sp>
        <p:nvSpPr>
          <p:cNvPr id="10247" name="TextBox 40"/>
          <p:cNvSpPr txBox="1">
            <a:spLocks noChangeArrowheads="1"/>
          </p:cNvSpPr>
          <p:nvPr/>
        </p:nvSpPr>
        <p:spPr bwMode="auto">
          <a:xfrm>
            <a:off x="3992486" y="2398343"/>
            <a:ext cx="4848225"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400" dirty="0" smtClean="0">
                <a:solidFill>
                  <a:schemeClr val="tx1"/>
                </a:solidFill>
                <a:ea typeface="ＭＳ ゴシック" pitchFamily="49" charset="-128"/>
              </a:rPr>
              <a:t>1) Max Idle Period negotiation:</a:t>
            </a:r>
          </a:p>
          <a:p>
            <a:pPr marL="285750" indent="-285750">
              <a:buFont typeface="Arial" pitchFamily="34" charset="0"/>
              <a:buChar char="•"/>
            </a:pPr>
            <a:r>
              <a:rPr lang="en-US" altLang="ja-JP" sz="1400" dirty="0" smtClean="0">
                <a:solidFill>
                  <a:schemeClr val="tx1"/>
                </a:solidFill>
                <a:ea typeface="ＭＳ ゴシック" pitchFamily="49" charset="-128"/>
              </a:rPr>
              <a:t>STA </a:t>
            </a:r>
            <a:r>
              <a:rPr lang="en-US" altLang="ja-JP" sz="1400" dirty="0">
                <a:solidFill>
                  <a:schemeClr val="tx1"/>
                </a:solidFill>
                <a:ea typeface="ＭＳ ゴシック" pitchFamily="49" charset="-128"/>
              </a:rPr>
              <a:t>indicates </a:t>
            </a:r>
            <a:r>
              <a:rPr lang="en-US" altLang="ja-JP" sz="1400" dirty="0" smtClean="0">
                <a:solidFill>
                  <a:schemeClr val="tx1"/>
                </a:solidFill>
                <a:ea typeface="ＭＳ ゴシック" pitchFamily="49" charset="-128"/>
              </a:rPr>
              <a:t>to the AP that it supports WNM-Sleep Mode by setting the WNM-Sleep Mode field to 1 in the Extended Capabilities </a:t>
            </a:r>
            <a:r>
              <a:rPr lang="en-US" altLang="ja-JP" sz="1400" dirty="0">
                <a:solidFill>
                  <a:schemeClr val="tx1"/>
                </a:solidFill>
                <a:ea typeface="ＭＳ ゴシック" pitchFamily="49" charset="-128"/>
              </a:rPr>
              <a:t>IE in the Association Request Frame</a:t>
            </a:r>
            <a:r>
              <a:rPr lang="en-US" altLang="ja-JP" sz="1400" dirty="0" smtClean="0">
                <a:solidFill>
                  <a:schemeClr val="tx1"/>
                </a:solidFill>
                <a:ea typeface="ＭＳ ゴシック" pitchFamily="49" charset="-128"/>
              </a:rPr>
              <a:t>.</a:t>
            </a:r>
          </a:p>
          <a:p>
            <a:pPr marL="285750" indent="-285750">
              <a:buFont typeface="Arial" pitchFamily="34" charset="0"/>
              <a:buChar char="•"/>
            </a:pPr>
            <a:r>
              <a:rPr lang="en-US" altLang="ja-JP" sz="1400" dirty="0" smtClean="0">
                <a:solidFill>
                  <a:srgbClr val="000000"/>
                </a:solidFill>
                <a:ea typeface="ＭＳ ゴシック" pitchFamily="49" charset="-128"/>
              </a:rPr>
              <a:t>AP </a:t>
            </a:r>
            <a:r>
              <a:rPr lang="en-US" altLang="ja-JP" sz="1400" dirty="0">
                <a:solidFill>
                  <a:srgbClr val="000000"/>
                </a:solidFill>
                <a:ea typeface="ＭＳ ゴシック" pitchFamily="49" charset="-128"/>
              </a:rPr>
              <a:t>decides the Max Idle Period it can support based on the available resources and notifies the STA in the Association Response Frame</a:t>
            </a:r>
            <a:r>
              <a:rPr lang="en-US" altLang="ja-JP" sz="1400" dirty="0" smtClean="0">
                <a:solidFill>
                  <a:srgbClr val="000000"/>
                </a:solidFill>
                <a:ea typeface="ＭＳ ゴシック" pitchFamily="49" charset="-128"/>
              </a:rPr>
              <a:t>.</a:t>
            </a:r>
            <a:endParaRPr lang="en-US" sz="1400" dirty="0">
              <a:solidFill>
                <a:srgbClr val="FF0000"/>
              </a:solidFill>
            </a:endParaRPr>
          </a:p>
        </p:txBody>
      </p:sp>
      <p:sp>
        <p:nvSpPr>
          <p:cNvPr id="10248" name="TextBox 41"/>
          <p:cNvSpPr txBox="1">
            <a:spLocks noChangeArrowheads="1"/>
          </p:cNvSpPr>
          <p:nvPr/>
        </p:nvSpPr>
        <p:spPr bwMode="auto">
          <a:xfrm>
            <a:off x="3938588" y="4407715"/>
            <a:ext cx="484981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400" dirty="0" smtClean="0">
                <a:solidFill>
                  <a:srgbClr val="000000"/>
                </a:solidFill>
                <a:ea typeface="ＭＳ ゴシック" pitchFamily="49" charset="-128"/>
              </a:rPr>
              <a:t>2) WNM-Sleep Mode Setup: </a:t>
            </a:r>
          </a:p>
          <a:p>
            <a:pPr marL="285750" indent="-285750">
              <a:buFont typeface="Arial" pitchFamily="34" charset="0"/>
              <a:buChar char="•"/>
            </a:pPr>
            <a:r>
              <a:rPr lang="en-US" altLang="ja-JP" sz="1400" dirty="0" smtClean="0">
                <a:solidFill>
                  <a:schemeClr val="tx1"/>
                </a:solidFill>
                <a:ea typeface="ＭＳ ゴシック" pitchFamily="49" charset="-128"/>
              </a:rPr>
              <a:t>STA </a:t>
            </a:r>
            <a:r>
              <a:rPr lang="en-US" altLang="ja-JP" sz="1400" dirty="0">
                <a:solidFill>
                  <a:schemeClr val="tx1"/>
                </a:solidFill>
                <a:ea typeface="ＭＳ ゴシック" pitchFamily="49" charset="-128"/>
              </a:rPr>
              <a:t>requests permission to enter WNM-Sleep Mode and optionally also </a:t>
            </a:r>
            <a:r>
              <a:rPr lang="en-US" altLang="ja-JP" sz="1400" dirty="0">
                <a:solidFill>
                  <a:srgbClr val="000000"/>
                </a:solidFill>
                <a:ea typeface="ＭＳ ゴシック" pitchFamily="49" charset="-128"/>
              </a:rPr>
              <a:t>indicates the actual wake up time in the “WNM-Sleep Interval” field in the WNM-Sleep Mode Request frame if the STA wishes to receive group-addressed traffic indicated in the DTIM</a:t>
            </a:r>
            <a:r>
              <a:rPr lang="en-US" altLang="ja-JP" sz="1400" dirty="0" smtClean="0">
                <a:solidFill>
                  <a:srgbClr val="000000"/>
                </a:solidFill>
                <a:ea typeface="ＭＳ ゴシック" pitchFamily="49" charset="-128"/>
              </a:rPr>
              <a:t>.</a:t>
            </a:r>
            <a:r>
              <a:rPr lang="en-US" sz="1400" dirty="0">
                <a:solidFill>
                  <a:schemeClr val="tx1"/>
                </a:solidFill>
                <a:ea typeface="ＭＳ ゴシック" pitchFamily="49" charset="-128"/>
              </a:rPr>
              <a:t> </a:t>
            </a:r>
            <a:endParaRPr lang="en-US" sz="1400" dirty="0" smtClean="0">
              <a:solidFill>
                <a:schemeClr val="tx1"/>
              </a:solidFill>
              <a:ea typeface="ＭＳ ゴシック" pitchFamily="49" charset="-128"/>
            </a:endParaRPr>
          </a:p>
          <a:p>
            <a:pPr marL="285750" indent="-285750">
              <a:buFont typeface="Arial" pitchFamily="34" charset="0"/>
              <a:buChar char="•"/>
            </a:pPr>
            <a:r>
              <a:rPr lang="en-US" sz="1400" dirty="0" smtClean="0">
                <a:solidFill>
                  <a:schemeClr val="tx1"/>
                </a:solidFill>
                <a:ea typeface="ＭＳ ゴシック" pitchFamily="49" charset="-128"/>
              </a:rPr>
              <a:t>AP </a:t>
            </a:r>
            <a:r>
              <a:rPr lang="en-US" sz="1400" dirty="0">
                <a:solidFill>
                  <a:schemeClr val="tx1"/>
                </a:solidFill>
                <a:ea typeface="ＭＳ ゴシック" pitchFamily="49" charset="-128"/>
              </a:rPr>
              <a:t>grants/denies permission to enter WNM-Sleep Mode.</a:t>
            </a:r>
            <a:endParaRPr lang="en-US" sz="1400" dirty="0">
              <a:solidFill>
                <a:schemeClr val="tx1"/>
              </a:solidFill>
            </a:endParaRPr>
          </a:p>
          <a:p>
            <a:endParaRPr lang="en-US" altLang="ja-JP" sz="1400" dirty="0">
              <a:solidFill>
                <a:srgbClr val="000000"/>
              </a:solidFill>
              <a:ea typeface="ＭＳ ゴシック" pitchFamily="49" charset="-128"/>
            </a:endParaRPr>
          </a:p>
        </p:txBody>
      </p:sp>
      <p:sp>
        <p:nvSpPr>
          <p:cNvPr id="24" name="TextBox 40"/>
          <p:cNvSpPr txBox="1">
            <a:spLocks noChangeArrowheads="1"/>
          </p:cNvSpPr>
          <p:nvPr/>
        </p:nvSpPr>
        <p:spPr bwMode="auto">
          <a:xfrm>
            <a:off x="892766" y="1260220"/>
            <a:ext cx="758963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1600" dirty="0">
                <a:solidFill>
                  <a:srgbClr val="000000"/>
                </a:solidFill>
                <a:ea typeface="ＭＳ ゴシック" pitchFamily="49" charset="-128"/>
              </a:rPr>
              <a:t>WNM-Sleep mode </a:t>
            </a:r>
            <a:r>
              <a:rPr lang="en-US" altLang="ja-JP" sz="1600" dirty="0" smtClean="0">
                <a:solidFill>
                  <a:srgbClr val="000000"/>
                </a:solidFill>
                <a:ea typeface="ＭＳ ゴシック" pitchFamily="49" charset="-128"/>
              </a:rPr>
              <a:t>enables </a:t>
            </a:r>
            <a:r>
              <a:rPr lang="en-US" altLang="ja-JP" sz="1600" dirty="0">
                <a:solidFill>
                  <a:srgbClr val="000000"/>
                </a:solidFill>
                <a:ea typeface="ＭＳ ゴシック" pitchFamily="49" charset="-128"/>
              </a:rPr>
              <a:t>a non-AP STA to signal to an AP that it will be sleeping for a specified length of time. This enables a non-AP STA to reduce power consumption and remain associated while the non-AP STA has no traffic to send to or receive from the AP. </a:t>
            </a:r>
            <a:endParaRPr lang="en-US" sz="1600" dirty="0">
              <a:solidFill>
                <a:srgbClr val="000000"/>
              </a:solidFill>
            </a:endParaRPr>
          </a:p>
        </p:txBody>
      </p:sp>
    </p:spTree>
    <p:extLst>
      <p:ext uri="{BB962C8B-B14F-4D97-AF65-F5344CB8AC3E}">
        <p14:creationId xmlns:p14="http://schemas.microsoft.com/office/powerpoint/2010/main" val="2972772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番号プレースホルダー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r>
              <a:rPr kumimoji="0" lang="en-GB" altLang="ja-JP" sz="1200" dirty="0" smtClean="0">
                <a:solidFill>
                  <a:srgbClr val="000000"/>
                </a:solidFill>
                <a:ea typeface="Arial Unicode MS" pitchFamily="34" charset="-128"/>
                <a:cs typeface="Arial Unicode MS" pitchFamily="34" charset="-128"/>
              </a:rPr>
              <a:t>Slide </a:t>
            </a:r>
            <a:fld id="{DEA8FDCC-B38D-48E5-9614-A510E81502DE}" type="slidenum">
              <a:rPr kumimoji="0" lang="en-GB" altLang="ja-JP" sz="1200" smtClean="0">
                <a:solidFill>
                  <a:srgbClr val="000000"/>
                </a:solidFill>
                <a:ea typeface="Arial Unicode MS" pitchFamily="34" charset="-128"/>
                <a:cs typeface="Arial Unicode MS" pitchFamily="34" charset="-128"/>
              </a:rPr>
              <a:pPr/>
              <a:t>5</a:t>
            </a:fld>
            <a:endParaRPr kumimoji="0" lang="en-GB" altLang="ja-JP" sz="1200" dirty="0" smtClean="0">
              <a:solidFill>
                <a:srgbClr val="000000"/>
              </a:solidFill>
              <a:ea typeface="Arial Unicode MS" pitchFamily="34" charset="-128"/>
              <a:cs typeface="Arial Unicode MS" pitchFamily="34" charset="-128"/>
            </a:endParaRPr>
          </a:p>
        </p:txBody>
      </p:sp>
      <p:sp>
        <p:nvSpPr>
          <p:cNvPr id="5123"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buFont typeface="Times New Roman" pitchFamily="18" charset="0"/>
              <a:buNone/>
            </a:pPr>
            <a:r>
              <a:rPr kumimoji="0" lang="en-GB" altLang="ja-JP" sz="1200" dirty="0" smtClean="0">
                <a:solidFill>
                  <a:srgbClr val="000000"/>
                </a:solidFill>
                <a:ea typeface="Arial Unicode MS" pitchFamily="34" charset="-128"/>
                <a:cs typeface="Arial Unicode MS" pitchFamily="34" charset="-128"/>
              </a:rPr>
              <a:t>Panasonic</a:t>
            </a:r>
          </a:p>
        </p:txBody>
      </p:sp>
      <p:sp>
        <p:nvSpPr>
          <p:cNvPr id="5124" name="日付プレースホルダー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r>
              <a:rPr kumimoji="0" lang="en-US" altLang="ja-JP" sz="1800" dirty="0" smtClean="0">
                <a:solidFill>
                  <a:srgbClr val="000000"/>
                </a:solidFill>
                <a:ea typeface="Arial Unicode MS" pitchFamily="34" charset="-128"/>
                <a:cs typeface="Arial Unicode MS" pitchFamily="34" charset="-128"/>
              </a:rPr>
              <a:t>May 2012</a:t>
            </a:r>
            <a:endParaRPr kumimoji="0" lang="en-GB" altLang="ja-JP" sz="1800" dirty="0" smtClean="0">
              <a:solidFill>
                <a:srgbClr val="000000"/>
              </a:solidFill>
              <a:ea typeface="Arial Unicode MS" pitchFamily="34" charset="-128"/>
              <a:cs typeface="Arial Unicode MS" pitchFamily="34" charset="-128"/>
            </a:endParaRPr>
          </a:p>
        </p:txBody>
      </p:sp>
      <p:sp>
        <p:nvSpPr>
          <p:cNvPr id="5125"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kumimoji="0" lang="en-US" sz="3200" b="1" dirty="0">
                <a:solidFill>
                  <a:srgbClr val="000000"/>
                </a:solidFill>
                <a:ea typeface="ＭＳ ゴシック" pitchFamily="49" charset="-128"/>
              </a:rPr>
              <a:t>Prior Proposals</a:t>
            </a:r>
            <a:endParaRPr lang="en-GB" altLang="ja-JP" sz="3600" b="1" dirty="0">
              <a:solidFill>
                <a:srgbClr val="000000"/>
              </a:solidFill>
              <a:ea typeface="ＭＳ ゴシック" pitchFamily="49" charset="-128"/>
            </a:endParaRPr>
          </a:p>
        </p:txBody>
      </p:sp>
      <p:sp>
        <p:nvSpPr>
          <p:cNvPr id="5126" name="テキスト ボックス 5"/>
          <p:cNvSpPr txBox="1">
            <a:spLocks noChangeArrowheads="1"/>
          </p:cNvSpPr>
          <p:nvPr/>
        </p:nvSpPr>
        <p:spPr bwMode="auto">
          <a:xfrm>
            <a:off x="250825" y="1400175"/>
            <a:ext cx="8642350" cy="519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eaLnBrk="0" hangingPunct="0">
              <a:defRPr kumimoji="1" sz="2400">
                <a:solidFill>
                  <a:schemeClr val="bg1"/>
                </a:solidFill>
                <a:latin typeface="Times New Roman" pitchFamily="18" charset="0"/>
                <a:ea typeface="ＭＳ Ｐゴシック" pitchFamily="50" charset="-128"/>
              </a:defRPr>
            </a:lvl1pPr>
            <a:lvl2pPr marL="800100" indent="-342900" eaLnBrk="0" hangingPunct="0">
              <a:defRPr kumimoji="1" sz="2400">
                <a:solidFill>
                  <a:schemeClr val="bg1"/>
                </a:solidFill>
                <a:latin typeface="Times New Roman" pitchFamily="18" charset="0"/>
                <a:ea typeface="ＭＳ Ｐゴシック" pitchFamily="50" charset="-128"/>
              </a:defRPr>
            </a:lvl2pPr>
            <a:lvl3pPr eaLnBrk="0" hangingPunct="0">
              <a:defRPr kumimoji="1" sz="2400">
                <a:solidFill>
                  <a:schemeClr val="bg1"/>
                </a:solidFill>
                <a:latin typeface="Times New Roman" pitchFamily="18" charset="0"/>
                <a:ea typeface="ＭＳ Ｐゴシック" pitchFamily="50" charset="-128"/>
              </a:defRPr>
            </a:lvl3pPr>
            <a:lvl4pPr eaLnBrk="0" hangingPunct="0">
              <a:defRPr kumimoji="1" sz="2400">
                <a:solidFill>
                  <a:schemeClr val="bg1"/>
                </a:solidFill>
                <a:latin typeface="Times New Roman" pitchFamily="18" charset="0"/>
                <a:ea typeface="ＭＳ Ｐゴシック" pitchFamily="50" charset="-128"/>
              </a:defRPr>
            </a:lvl4pPr>
            <a:lvl5pPr eaLnBrk="0" hangingPunct="0">
              <a:defRPr kumimoji="1" sz="2400">
                <a:solidFill>
                  <a:schemeClr val="bg1"/>
                </a:solidFill>
                <a:latin typeface="Times New Roman" pitchFamily="18" charset="0"/>
                <a:ea typeface="ＭＳ Ｐゴシック" pitchFamily="50" charset="-128"/>
              </a:defRPr>
            </a:lvl5pPr>
            <a:lvl6pPr marL="25146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50" charset="-128"/>
              </a:defRPr>
            </a:lvl6pPr>
            <a:lvl7pPr marL="29718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50" charset="-128"/>
              </a:defRPr>
            </a:lvl7pPr>
            <a:lvl8pPr marL="34290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50" charset="-128"/>
              </a:defRPr>
            </a:lvl8pPr>
            <a:lvl9pPr marL="38862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50" charset="-128"/>
              </a:defRPr>
            </a:lvl9pPr>
          </a:lstStyle>
          <a:p>
            <a:pPr marL="0" indent="0">
              <a:buClr>
                <a:srgbClr val="000000"/>
              </a:buClr>
              <a:buSzPct val="100000"/>
              <a:defRPr/>
            </a:pPr>
            <a:r>
              <a:rPr lang="en-US" altLang="ja-JP" dirty="0">
                <a:solidFill>
                  <a:srgbClr val="000000"/>
                </a:solidFill>
                <a:ea typeface="ＭＳ ゴシック" pitchFamily="49" charset="-128"/>
              </a:rPr>
              <a:t>[</a:t>
            </a:r>
            <a:r>
              <a:rPr lang="en-US" altLang="ja-JP" dirty="0" smtClean="0">
                <a:solidFill>
                  <a:srgbClr val="000000"/>
                </a:solidFill>
                <a:ea typeface="ＭＳ ゴシック" pitchFamily="49" charset="-128"/>
              </a:rPr>
              <a:t>11-12-0069-05] has introduced mechanism to address</a:t>
            </a:r>
            <a:r>
              <a:rPr lang="en-US" altLang="ja-JP" dirty="0">
                <a:solidFill>
                  <a:srgbClr val="000000"/>
                </a:solidFill>
                <a:ea typeface="ＭＳ ゴシック" pitchFamily="49" charset="-128"/>
              </a:rPr>
              <a:t> </a:t>
            </a:r>
            <a:r>
              <a:rPr lang="en-US" altLang="ja-JP" dirty="0" smtClean="0">
                <a:solidFill>
                  <a:srgbClr val="000000"/>
                </a:solidFill>
                <a:ea typeface="ＭＳ ゴシック" pitchFamily="49" charset="-128"/>
              </a:rPr>
              <a:t>the first topic (Max Idle Period Negotiation). </a:t>
            </a:r>
          </a:p>
          <a:p>
            <a:pPr marL="0" indent="0">
              <a:buClr>
                <a:srgbClr val="000000"/>
              </a:buClr>
              <a:buSzPct val="100000"/>
              <a:defRPr/>
            </a:pPr>
            <a:endParaRPr lang="en-US" altLang="ja-JP" dirty="0" smtClean="0">
              <a:solidFill>
                <a:srgbClr val="000000"/>
              </a:solidFill>
              <a:ea typeface="ＭＳ ゴシック" pitchFamily="49" charset="-128"/>
            </a:endParaRPr>
          </a:p>
          <a:p>
            <a:pPr>
              <a:buClr>
                <a:srgbClr val="000000"/>
              </a:buClr>
              <a:buSzPct val="100000"/>
              <a:buFontTx/>
              <a:buChar char="-"/>
              <a:defRPr/>
            </a:pPr>
            <a:r>
              <a:rPr lang="en-US" altLang="ja-JP" dirty="0" smtClean="0">
                <a:solidFill>
                  <a:srgbClr val="000000"/>
                </a:solidFill>
                <a:ea typeface="ＭＳ ゴシック" pitchFamily="49" charset="-128"/>
              </a:rPr>
              <a:t>With the proposed mechanism, the Max Idle Period can be extended to days and even months.</a:t>
            </a:r>
          </a:p>
          <a:p>
            <a:pPr>
              <a:buClr>
                <a:srgbClr val="000000"/>
              </a:buClr>
              <a:buSzPct val="100000"/>
              <a:buFontTx/>
              <a:buChar char="-"/>
              <a:defRPr/>
            </a:pPr>
            <a:r>
              <a:rPr lang="en-US" altLang="ja-JP" dirty="0" smtClean="0">
                <a:solidFill>
                  <a:schemeClr val="tx1"/>
                </a:solidFill>
                <a:ea typeface="ＭＳ ゴシック" pitchFamily="49" charset="-128"/>
              </a:rPr>
              <a:t>AP can support multiple </a:t>
            </a:r>
            <a:r>
              <a:rPr lang="en-US" altLang="ja-JP" dirty="0">
                <a:solidFill>
                  <a:schemeClr val="tx1"/>
                </a:solidFill>
                <a:ea typeface="ＭＳ ゴシック" pitchFamily="49" charset="-128"/>
              </a:rPr>
              <a:t>Max </a:t>
            </a:r>
            <a:r>
              <a:rPr lang="en-US" altLang="ja-JP" dirty="0" smtClean="0">
                <a:solidFill>
                  <a:schemeClr val="tx1"/>
                </a:solidFill>
                <a:ea typeface="ＭＳ ゴシック" pitchFamily="49" charset="-128"/>
              </a:rPr>
              <a:t>Idle </a:t>
            </a:r>
            <a:r>
              <a:rPr lang="en-US" altLang="ja-JP" dirty="0">
                <a:solidFill>
                  <a:schemeClr val="tx1"/>
                </a:solidFill>
                <a:ea typeface="ＭＳ ゴシック" pitchFamily="49" charset="-128"/>
              </a:rPr>
              <a:t>Periods extension </a:t>
            </a:r>
            <a:r>
              <a:rPr lang="en-US" altLang="ja-JP" dirty="0" smtClean="0">
                <a:solidFill>
                  <a:schemeClr val="tx1"/>
                </a:solidFill>
                <a:ea typeface="ＭＳ ゴシック" pitchFamily="49" charset="-128"/>
              </a:rPr>
              <a:t>to support </a:t>
            </a:r>
            <a:r>
              <a:rPr lang="en-US" altLang="ja-JP" dirty="0">
                <a:solidFill>
                  <a:schemeClr val="tx1"/>
                </a:solidFill>
                <a:ea typeface="ＭＳ ゴシック" pitchFamily="49" charset="-128"/>
              </a:rPr>
              <a:t>multiple device </a:t>
            </a:r>
            <a:r>
              <a:rPr lang="en-US" altLang="ja-JP" dirty="0" smtClean="0">
                <a:solidFill>
                  <a:schemeClr val="tx1"/>
                </a:solidFill>
                <a:ea typeface="ＭＳ ゴシック" pitchFamily="49" charset="-128"/>
              </a:rPr>
              <a:t>categories. </a:t>
            </a:r>
          </a:p>
          <a:p>
            <a:pPr>
              <a:buClr>
                <a:srgbClr val="000000"/>
              </a:buClr>
              <a:buSzPct val="100000"/>
              <a:buFontTx/>
              <a:buChar char="-"/>
              <a:defRPr/>
            </a:pPr>
            <a:endParaRPr lang="en-US" altLang="ja-JP" dirty="0">
              <a:solidFill>
                <a:schemeClr val="tx1"/>
              </a:solidFill>
              <a:ea typeface="ＭＳ ゴシック" pitchFamily="49" charset="-128"/>
            </a:endParaRPr>
          </a:p>
          <a:p>
            <a:pPr marL="0" indent="0">
              <a:buClr>
                <a:srgbClr val="000000"/>
              </a:buClr>
              <a:buSzPct val="100000"/>
              <a:defRPr/>
            </a:pPr>
            <a:r>
              <a:rPr lang="en-US" altLang="ja-JP" dirty="0" smtClean="0">
                <a:solidFill>
                  <a:schemeClr val="tx1"/>
                </a:solidFill>
                <a:ea typeface="ＭＳ ゴシック" pitchFamily="49" charset="-128"/>
              </a:rPr>
              <a:t>This proposal addresses the second topic (WNM-Sleep Mode setup) and introduces mechanism to extend the WNM-Sleep Interval. </a:t>
            </a:r>
            <a:endParaRPr lang="en-US" altLang="ja-JP" dirty="0">
              <a:solidFill>
                <a:schemeClr val="tx1"/>
              </a:solidFill>
              <a:ea typeface="ＭＳ ゴシック" pitchFamily="49" charset="-128"/>
            </a:endParaRPr>
          </a:p>
          <a:p>
            <a:pPr marL="457200" lvl="1" indent="0">
              <a:buClr>
                <a:srgbClr val="000000"/>
              </a:buClr>
              <a:buSzPct val="100000"/>
              <a:defRPr/>
            </a:pPr>
            <a:endParaRPr lang="en-US" altLang="ja-JP" dirty="0" smtClean="0">
              <a:solidFill>
                <a:srgbClr val="000000"/>
              </a:solidFill>
              <a:ea typeface="ＭＳ ゴシック" pitchFamily="49" charset="-128"/>
            </a:endParaRPr>
          </a:p>
          <a:p>
            <a:pPr marL="457200" lvl="1" indent="0">
              <a:buClr>
                <a:srgbClr val="000000"/>
              </a:buClr>
              <a:buSzPct val="100000"/>
              <a:defRPr/>
            </a:pPr>
            <a:endParaRPr lang="en-US" altLang="ja-JP" dirty="0" smtClean="0">
              <a:solidFill>
                <a:srgbClr val="000000"/>
              </a:solidFill>
              <a:ea typeface="ＭＳ ゴシック" pitchFamily="49"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番号プレースホルダー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r>
              <a:rPr kumimoji="0" lang="en-GB" altLang="ja-JP" sz="1200" dirty="0" smtClean="0">
                <a:solidFill>
                  <a:srgbClr val="000000"/>
                </a:solidFill>
                <a:ea typeface="Arial Unicode MS" pitchFamily="34" charset="-128"/>
                <a:cs typeface="Arial Unicode MS" pitchFamily="34" charset="-128"/>
              </a:rPr>
              <a:t>Slide </a:t>
            </a:r>
            <a:fld id="{553B23A6-71C5-43F5-AD27-420ED61A0814}" type="slidenum">
              <a:rPr kumimoji="0" lang="en-GB" altLang="ja-JP" sz="1200" smtClean="0">
                <a:solidFill>
                  <a:srgbClr val="000000"/>
                </a:solidFill>
                <a:ea typeface="Arial Unicode MS" pitchFamily="34" charset="-128"/>
                <a:cs typeface="Arial Unicode MS" pitchFamily="34" charset="-128"/>
              </a:rPr>
              <a:pPr/>
              <a:t>6</a:t>
            </a:fld>
            <a:endParaRPr kumimoji="0" lang="en-GB" altLang="ja-JP" sz="1200" dirty="0" smtClean="0">
              <a:solidFill>
                <a:srgbClr val="000000"/>
              </a:solidFill>
              <a:ea typeface="Arial Unicode MS" pitchFamily="34" charset="-128"/>
              <a:cs typeface="Arial Unicode MS" pitchFamily="34" charset="-128"/>
            </a:endParaRPr>
          </a:p>
        </p:txBody>
      </p:sp>
      <p:sp>
        <p:nvSpPr>
          <p:cNvPr id="12291"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buFont typeface="Times New Roman" pitchFamily="18" charset="0"/>
              <a:buNone/>
            </a:pPr>
            <a:r>
              <a:rPr kumimoji="0" lang="en-GB" altLang="ja-JP" sz="1200" dirty="0" smtClean="0">
                <a:solidFill>
                  <a:srgbClr val="000000"/>
                </a:solidFill>
                <a:ea typeface="Arial Unicode MS" pitchFamily="34" charset="-128"/>
                <a:cs typeface="Arial Unicode MS" pitchFamily="34" charset="-128"/>
              </a:rPr>
              <a:t>Panasonic</a:t>
            </a:r>
          </a:p>
        </p:txBody>
      </p:sp>
      <p:sp>
        <p:nvSpPr>
          <p:cNvPr id="12292" name="日付プレースホルダー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r>
              <a:rPr kumimoji="0" lang="en-US" altLang="ja-JP" sz="1800" dirty="0" smtClean="0">
                <a:solidFill>
                  <a:srgbClr val="000000"/>
                </a:solidFill>
                <a:ea typeface="Arial Unicode MS" pitchFamily="34" charset="-128"/>
                <a:cs typeface="Arial Unicode MS" pitchFamily="34" charset="-128"/>
              </a:rPr>
              <a:t>May 2012</a:t>
            </a:r>
            <a:endParaRPr kumimoji="0" lang="en-GB" altLang="ja-JP" sz="1800" dirty="0" smtClean="0">
              <a:solidFill>
                <a:srgbClr val="000000"/>
              </a:solidFill>
              <a:ea typeface="Arial Unicode MS" pitchFamily="34" charset="-128"/>
              <a:cs typeface="Arial Unicode MS" pitchFamily="34" charset="-128"/>
            </a:endParaRPr>
          </a:p>
        </p:txBody>
      </p:sp>
      <p:sp>
        <p:nvSpPr>
          <p:cNvPr id="12293" name="Rectangle 1"/>
          <p:cNvSpPr txBox="1">
            <a:spLocks noChangeArrowheads="1"/>
          </p:cNvSpPr>
          <p:nvPr/>
        </p:nvSpPr>
        <p:spPr bwMode="auto">
          <a:xfrm>
            <a:off x="675481"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kumimoji="0" lang="en-US" altLang="ja-JP" sz="3200" b="1" dirty="0">
                <a:solidFill>
                  <a:schemeClr val="tx1"/>
                </a:solidFill>
                <a:ea typeface="ＭＳ ゴシック" pitchFamily="49" charset="-128"/>
              </a:rPr>
              <a:t>WNM Sleep Mode Setup</a:t>
            </a:r>
            <a:endParaRPr kumimoji="0" lang="en-US" sz="3200" b="1" dirty="0">
              <a:solidFill>
                <a:schemeClr val="tx1"/>
              </a:solidFill>
              <a:ea typeface="ＭＳ ゴシック" pitchFamily="49" charset="-128"/>
            </a:endParaRPr>
          </a:p>
        </p:txBody>
      </p:sp>
      <p:sp>
        <p:nvSpPr>
          <p:cNvPr id="12294" name="TextBox 4"/>
          <p:cNvSpPr txBox="1">
            <a:spLocks noChangeArrowheads="1"/>
          </p:cNvSpPr>
          <p:nvPr/>
        </p:nvSpPr>
        <p:spPr bwMode="auto">
          <a:xfrm>
            <a:off x="576262" y="3212976"/>
            <a:ext cx="7991475" cy="1872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r>
              <a:rPr lang="en-US" dirty="0">
                <a:solidFill>
                  <a:schemeClr val="tx1"/>
                </a:solidFill>
              </a:rPr>
              <a:t>The WNM-Sleep Interval field (16 bits) indicates to the AP how often a STA in WNM-Sleep Mode </a:t>
            </a:r>
            <a:r>
              <a:rPr lang="en-US" dirty="0" smtClean="0">
                <a:solidFill>
                  <a:schemeClr val="tx1"/>
                </a:solidFill>
              </a:rPr>
              <a:t>wakes up </a:t>
            </a:r>
            <a:r>
              <a:rPr lang="en-US" dirty="0">
                <a:solidFill>
                  <a:schemeClr val="tx1"/>
                </a:solidFill>
              </a:rPr>
              <a:t>to receive Beacon frames, defined as the number of DTIM intervals. </a:t>
            </a:r>
          </a:p>
          <a:p>
            <a:endParaRPr lang="en-US" dirty="0">
              <a:solidFill>
                <a:schemeClr val="tx1"/>
              </a:solidFill>
            </a:endParaRPr>
          </a:p>
        </p:txBody>
      </p:sp>
      <p:pic>
        <p:nvPicPr>
          <p:cNvPr id="7"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5377" y="1304764"/>
            <a:ext cx="5943600" cy="136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Oval 1"/>
          <p:cNvSpPr>
            <a:spLocks noChangeArrowheads="1"/>
          </p:cNvSpPr>
          <p:nvPr/>
        </p:nvSpPr>
        <p:spPr bwMode="auto">
          <a:xfrm>
            <a:off x="5603875" y="1304764"/>
            <a:ext cx="1924050" cy="827088"/>
          </a:xfrm>
          <a:prstGeom prst="ellipse">
            <a:avLst/>
          </a:prstGeom>
          <a:noFill/>
          <a:ln w="158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en-US"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番号プレースホルダー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r>
              <a:rPr kumimoji="0" lang="en-GB" altLang="ja-JP" sz="1200" dirty="0" smtClean="0">
                <a:solidFill>
                  <a:srgbClr val="000000"/>
                </a:solidFill>
                <a:ea typeface="Arial Unicode MS" pitchFamily="34" charset="-128"/>
                <a:cs typeface="Arial Unicode MS" pitchFamily="34" charset="-128"/>
              </a:rPr>
              <a:t>Slide </a:t>
            </a:r>
            <a:fld id="{553B23A6-71C5-43F5-AD27-420ED61A0814}" type="slidenum">
              <a:rPr kumimoji="0" lang="en-GB" altLang="ja-JP" sz="1200" smtClean="0">
                <a:solidFill>
                  <a:srgbClr val="000000"/>
                </a:solidFill>
                <a:ea typeface="Arial Unicode MS" pitchFamily="34" charset="-128"/>
                <a:cs typeface="Arial Unicode MS" pitchFamily="34" charset="-128"/>
              </a:rPr>
              <a:pPr/>
              <a:t>7</a:t>
            </a:fld>
            <a:endParaRPr kumimoji="0" lang="en-GB" altLang="ja-JP" sz="1200" dirty="0" smtClean="0">
              <a:solidFill>
                <a:srgbClr val="000000"/>
              </a:solidFill>
              <a:ea typeface="Arial Unicode MS" pitchFamily="34" charset="-128"/>
              <a:cs typeface="Arial Unicode MS" pitchFamily="34" charset="-128"/>
            </a:endParaRPr>
          </a:p>
        </p:txBody>
      </p:sp>
      <p:sp>
        <p:nvSpPr>
          <p:cNvPr id="12291"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buFont typeface="Times New Roman" pitchFamily="18" charset="0"/>
              <a:buNone/>
            </a:pPr>
            <a:r>
              <a:rPr kumimoji="0" lang="en-GB" altLang="ja-JP" sz="1200" dirty="0" smtClean="0">
                <a:solidFill>
                  <a:srgbClr val="000000"/>
                </a:solidFill>
                <a:ea typeface="Arial Unicode MS" pitchFamily="34" charset="-128"/>
                <a:cs typeface="Arial Unicode MS" pitchFamily="34" charset="-128"/>
              </a:rPr>
              <a:t>Panasonic</a:t>
            </a:r>
          </a:p>
        </p:txBody>
      </p:sp>
      <p:sp>
        <p:nvSpPr>
          <p:cNvPr id="12292" name="日付プレースホルダー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r>
              <a:rPr kumimoji="0" lang="en-US" altLang="ja-JP" sz="1800" dirty="0" smtClean="0">
                <a:solidFill>
                  <a:srgbClr val="000000"/>
                </a:solidFill>
                <a:ea typeface="Arial Unicode MS" pitchFamily="34" charset="-128"/>
                <a:cs typeface="Arial Unicode MS" pitchFamily="34" charset="-128"/>
              </a:rPr>
              <a:t>May 2012</a:t>
            </a:r>
            <a:endParaRPr kumimoji="0" lang="en-GB" altLang="ja-JP" sz="1800" dirty="0" smtClean="0">
              <a:solidFill>
                <a:srgbClr val="000000"/>
              </a:solidFill>
              <a:ea typeface="Arial Unicode MS" pitchFamily="34" charset="-128"/>
              <a:cs typeface="Arial Unicode MS" pitchFamily="34" charset="-128"/>
            </a:endParaRPr>
          </a:p>
        </p:txBody>
      </p:sp>
      <p:sp>
        <p:nvSpPr>
          <p:cNvPr id="12293"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kumimoji="0" lang="en-US" altLang="ja-JP" sz="3200" b="1" dirty="0" smtClean="0">
                <a:solidFill>
                  <a:srgbClr val="000000"/>
                </a:solidFill>
                <a:ea typeface="ＭＳ ゴシック" pitchFamily="49" charset="-128"/>
              </a:rPr>
              <a:t>Motivation</a:t>
            </a:r>
            <a:endParaRPr kumimoji="0" lang="en-US" sz="3200" b="1" dirty="0">
              <a:solidFill>
                <a:srgbClr val="000000"/>
              </a:solidFill>
              <a:ea typeface="ＭＳ ゴシック" pitchFamily="49" charset="-128"/>
            </a:endParaRPr>
          </a:p>
        </p:txBody>
      </p:sp>
      <p:sp>
        <p:nvSpPr>
          <p:cNvPr id="12294" name="TextBox 4"/>
          <p:cNvSpPr txBox="1">
            <a:spLocks noChangeArrowheads="1"/>
          </p:cNvSpPr>
          <p:nvPr/>
        </p:nvSpPr>
        <p:spPr bwMode="auto">
          <a:xfrm>
            <a:off x="469962" y="1484784"/>
            <a:ext cx="7991475" cy="1728192"/>
          </a:xfrm>
          <a:prstGeom prst="rect">
            <a:avLst/>
          </a:prstGeom>
          <a:ln/>
          <a:extLst/>
        </p:spPr>
        <p:style>
          <a:lnRef idx="1">
            <a:schemeClr val="accent2"/>
          </a:lnRef>
          <a:fillRef idx="2">
            <a:schemeClr val="accent2"/>
          </a:fillRef>
          <a:effectRef idx="1">
            <a:schemeClr val="accent2"/>
          </a:effectRef>
          <a:fontRef idx="minor">
            <a:schemeClr val="dk1"/>
          </a:fontRef>
        </p:style>
        <p:txBody>
          <a:bodyPr>
            <a:normAutofit fontScale="92500"/>
          </a:bodyPr>
          <a:lstStyle/>
          <a:p>
            <a:r>
              <a:rPr lang="en-US" dirty="0" smtClean="0">
                <a:solidFill>
                  <a:srgbClr val="000000"/>
                </a:solidFill>
              </a:rPr>
              <a:t>Since the Beacon Interval and DTIM Interval are decided by the AP, there might be cases where even though the BSS Max Idle Period allocated to a STA is very long, the actual sleep period that a STA can request is restricted by WNM-Sleep Interval.</a:t>
            </a:r>
            <a:endParaRPr lang="en-US" dirty="0">
              <a:solidFill>
                <a:srgbClr val="000000"/>
              </a:solidFill>
            </a:endParaRPr>
          </a:p>
        </p:txBody>
      </p:sp>
      <p:sp>
        <p:nvSpPr>
          <p:cNvPr id="7" name="TextBox 4"/>
          <p:cNvSpPr txBox="1">
            <a:spLocks noChangeArrowheads="1"/>
          </p:cNvSpPr>
          <p:nvPr/>
        </p:nvSpPr>
        <p:spPr bwMode="auto">
          <a:xfrm>
            <a:off x="576262" y="3501008"/>
            <a:ext cx="7991475" cy="2688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r>
              <a:rPr lang="en-US" dirty="0" smtClean="0">
                <a:solidFill>
                  <a:schemeClr val="tx1"/>
                </a:solidFill>
              </a:rPr>
              <a:t>An Example:</a:t>
            </a:r>
            <a:endParaRPr lang="en-US" dirty="0">
              <a:solidFill>
                <a:schemeClr val="tx1"/>
              </a:solidFill>
            </a:endParaRPr>
          </a:p>
          <a:p>
            <a:r>
              <a:rPr lang="en-US" dirty="0" smtClean="0">
                <a:solidFill>
                  <a:schemeClr val="tx1"/>
                </a:solidFill>
              </a:rPr>
              <a:t>If we assume a Beacon Interval of 100ms and </a:t>
            </a:r>
            <a:endParaRPr lang="en-US" dirty="0">
              <a:solidFill>
                <a:schemeClr val="tx1"/>
              </a:solidFill>
            </a:endParaRPr>
          </a:p>
          <a:p>
            <a:r>
              <a:rPr lang="en-US" dirty="0" smtClean="0">
                <a:solidFill>
                  <a:schemeClr val="tx1"/>
                </a:solidFill>
              </a:rPr>
              <a:t> DTIM Interval = Beacon Interval = 100ms,</a:t>
            </a:r>
          </a:p>
          <a:p>
            <a:r>
              <a:rPr lang="en-US" dirty="0" smtClean="0">
                <a:solidFill>
                  <a:schemeClr val="tx1"/>
                </a:solidFill>
              </a:rPr>
              <a:t>we can calculate that with 16 bits of WNM-Sleep Interval field, the maximum WNM-Sleep period that a STA can achieve is:</a:t>
            </a:r>
          </a:p>
          <a:p>
            <a:r>
              <a:rPr lang="en-US" dirty="0" smtClean="0">
                <a:solidFill>
                  <a:schemeClr val="tx1"/>
                </a:solidFill>
              </a:rPr>
              <a:t>(2</a:t>
            </a:r>
            <a:r>
              <a:rPr lang="en-US" baseline="30000" dirty="0" smtClean="0">
                <a:solidFill>
                  <a:schemeClr val="tx1"/>
                </a:solidFill>
              </a:rPr>
              <a:t>16</a:t>
            </a:r>
            <a:r>
              <a:rPr lang="en-US" dirty="0" smtClean="0">
                <a:solidFill>
                  <a:schemeClr val="tx1"/>
                </a:solidFill>
              </a:rPr>
              <a:t>-1)*100ms = 6553.5 seconds = 1.82 hours</a:t>
            </a:r>
            <a:endParaRPr lang="en-US" dirty="0">
              <a:solidFill>
                <a:schemeClr val="tx1"/>
              </a:solidFill>
            </a:endParaRPr>
          </a:p>
        </p:txBody>
      </p:sp>
    </p:spTree>
    <p:extLst>
      <p:ext uri="{BB962C8B-B14F-4D97-AF65-F5344CB8AC3E}">
        <p14:creationId xmlns:p14="http://schemas.microsoft.com/office/powerpoint/2010/main" val="38503439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ー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r>
              <a:rPr kumimoji="0" lang="en-GB" altLang="ja-JP" sz="1200" dirty="0" smtClean="0">
                <a:solidFill>
                  <a:srgbClr val="000000"/>
                </a:solidFill>
                <a:ea typeface="Arial Unicode MS" pitchFamily="34" charset="-128"/>
                <a:cs typeface="Arial Unicode MS" pitchFamily="34" charset="-128"/>
              </a:rPr>
              <a:t>Slide </a:t>
            </a:r>
            <a:fld id="{51FDA062-2F1B-4D70-A607-6F447A7D3DDB}" type="slidenum">
              <a:rPr kumimoji="0" lang="en-GB" altLang="ja-JP" sz="1200" smtClean="0">
                <a:solidFill>
                  <a:srgbClr val="000000"/>
                </a:solidFill>
                <a:ea typeface="Arial Unicode MS" pitchFamily="34" charset="-128"/>
                <a:cs typeface="Arial Unicode MS" pitchFamily="34" charset="-128"/>
              </a:rPr>
              <a:pPr/>
              <a:t>8</a:t>
            </a:fld>
            <a:endParaRPr kumimoji="0" lang="en-GB" altLang="ja-JP" sz="1200" dirty="0" smtClean="0">
              <a:solidFill>
                <a:srgbClr val="000000"/>
              </a:solidFill>
              <a:ea typeface="Arial Unicode MS" pitchFamily="34" charset="-128"/>
              <a:cs typeface="Arial Unicode MS" pitchFamily="34" charset="-128"/>
            </a:endParaRPr>
          </a:p>
        </p:txBody>
      </p:sp>
      <p:sp>
        <p:nvSpPr>
          <p:cNvPr id="13315" name="フッター プレースホルダー 2"/>
          <p:cNvSpPr>
            <a:spLocks noGrp="1"/>
          </p:cNvSpPr>
          <p:nvPr>
            <p:ph type="ftr" sz="quarter" idx="11"/>
          </p:nvPr>
        </p:nvSpPr>
        <p:spPr>
          <a:xfrm>
            <a:off x="5283200" y="6453188"/>
            <a:ext cx="3184525"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buFont typeface="Times New Roman" pitchFamily="18" charset="0"/>
              <a:buNone/>
            </a:pPr>
            <a:r>
              <a:rPr kumimoji="0" lang="en-GB" altLang="ja-JP" sz="1200" dirty="0" smtClean="0">
                <a:solidFill>
                  <a:srgbClr val="000000"/>
                </a:solidFill>
                <a:ea typeface="Arial Unicode MS" pitchFamily="34" charset="-128"/>
                <a:cs typeface="Arial Unicode MS" pitchFamily="34" charset="-128"/>
              </a:rPr>
              <a:t>Panasonic</a:t>
            </a:r>
          </a:p>
        </p:txBody>
      </p:sp>
      <p:sp>
        <p:nvSpPr>
          <p:cNvPr id="13316" name="日付プレースホルダー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r>
              <a:rPr kumimoji="0" lang="en-US" altLang="ja-JP" sz="1800" dirty="0" smtClean="0">
                <a:solidFill>
                  <a:srgbClr val="000000"/>
                </a:solidFill>
                <a:ea typeface="Arial Unicode MS" pitchFamily="34" charset="-128"/>
                <a:cs typeface="Arial Unicode MS" pitchFamily="34" charset="-128"/>
              </a:rPr>
              <a:t>May 2012</a:t>
            </a:r>
            <a:endParaRPr kumimoji="0" lang="en-GB" altLang="ja-JP" sz="1800" dirty="0" smtClean="0">
              <a:solidFill>
                <a:srgbClr val="000000"/>
              </a:solidFill>
              <a:ea typeface="Arial Unicode MS" pitchFamily="34" charset="-128"/>
              <a:cs typeface="Arial Unicode MS" pitchFamily="34" charset="-128"/>
            </a:endParaRPr>
          </a:p>
        </p:txBody>
      </p:sp>
      <p:sp>
        <p:nvSpPr>
          <p:cNvPr id="13317"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lang="en-US" altLang="ja-JP" sz="3200" dirty="0" smtClean="0">
                <a:solidFill>
                  <a:schemeClr val="tx1"/>
                </a:solidFill>
                <a:ea typeface="ＭＳ ゴシック" pitchFamily="49" charset="-128"/>
              </a:rPr>
              <a:t>Proposal: WNM-Sleep Interval Extension</a:t>
            </a:r>
            <a:endParaRPr lang="en-GB" altLang="ja-JP" sz="3200" b="1" dirty="0">
              <a:solidFill>
                <a:schemeClr val="tx1"/>
              </a:solidFill>
              <a:ea typeface="ＭＳ ゴシック" pitchFamily="49" charset="-128"/>
            </a:endParaRPr>
          </a:p>
        </p:txBody>
      </p:sp>
      <p:sp>
        <p:nvSpPr>
          <p:cNvPr id="13318" name="テキスト ボックス 5"/>
          <p:cNvSpPr txBox="1">
            <a:spLocks noChangeArrowheads="1"/>
          </p:cNvSpPr>
          <p:nvPr/>
        </p:nvSpPr>
        <p:spPr bwMode="auto">
          <a:xfrm>
            <a:off x="273050" y="1484784"/>
            <a:ext cx="86423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pPr>
            <a:r>
              <a:rPr lang="en-US" altLang="ja-JP" dirty="0" smtClean="0">
                <a:solidFill>
                  <a:srgbClr val="000000"/>
                </a:solidFill>
                <a:ea typeface="ＭＳ ゴシック" pitchFamily="49" charset="-128"/>
              </a:rPr>
              <a:t>Similar to Max Idle Period extension, WNM-Sleep Interval can be extended by using one or two bits to represent different types of units for WNM-Sleep Interval and the remaining bits for the actual value.</a:t>
            </a:r>
            <a:endParaRPr lang="en-US" altLang="ja-JP" dirty="0">
              <a:solidFill>
                <a:srgbClr val="000000"/>
              </a:solidFill>
              <a:ea typeface="ＭＳ ゴシック" pitchFamily="49" charset="-128"/>
            </a:endParaRPr>
          </a:p>
        </p:txBody>
      </p:sp>
      <p:sp>
        <p:nvSpPr>
          <p:cNvPr id="13319" name="Left Brace 2"/>
          <p:cNvSpPr>
            <a:spLocks/>
          </p:cNvSpPr>
          <p:nvPr/>
        </p:nvSpPr>
        <p:spPr bwMode="auto">
          <a:xfrm rot="5400000">
            <a:off x="7282579" y="2206169"/>
            <a:ext cx="142875" cy="2501826"/>
          </a:xfrm>
          <a:prstGeom prst="leftBrace">
            <a:avLst>
              <a:gd name="adj1" fmla="val 8373"/>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buClr>
                <a:srgbClr val="000000"/>
              </a:buClr>
              <a:buSzPct val="100000"/>
              <a:buFont typeface="Times New Roman" pitchFamily="18" charset="0"/>
              <a:buNone/>
            </a:pPr>
            <a:endParaRPr kumimoji="0" lang="en-US" dirty="0">
              <a:solidFill>
                <a:srgbClr val="FFFFFF"/>
              </a:solidFill>
              <a:ea typeface="ＭＳ ゴシック" pitchFamily="49" charset="-128"/>
            </a:endParaRPr>
          </a:p>
        </p:txBody>
      </p:sp>
      <p:graphicFrame>
        <p:nvGraphicFramePr>
          <p:cNvPr id="4" name="Table 3"/>
          <p:cNvGraphicFramePr>
            <a:graphicFrameLocks noGrp="1"/>
          </p:cNvGraphicFramePr>
          <p:nvPr>
            <p:extLst>
              <p:ext uri="{D42A27DB-BD31-4B8C-83A1-F6EECF244321}">
                <p14:modId xmlns:p14="http://schemas.microsoft.com/office/powerpoint/2010/main" val="4048498320"/>
              </p:ext>
            </p:extLst>
          </p:nvPr>
        </p:nvGraphicFramePr>
        <p:xfrm>
          <a:off x="5760131" y="3566619"/>
          <a:ext cx="2844800" cy="381000"/>
        </p:xfrm>
        <a:graphic>
          <a:graphicData uri="http://schemas.openxmlformats.org/drawingml/2006/table">
            <a:tbl>
              <a:tblPr/>
              <a:tblGrid>
                <a:gridCol w="177800"/>
                <a:gridCol w="177800"/>
                <a:gridCol w="177800"/>
                <a:gridCol w="177800"/>
                <a:gridCol w="177800"/>
                <a:gridCol w="177800"/>
                <a:gridCol w="177800"/>
                <a:gridCol w="177800"/>
                <a:gridCol w="177800"/>
                <a:gridCol w="177800"/>
                <a:gridCol w="177800"/>
                <a:gridCol w="177800"/>
                <a:gridCol w="177800"/>
                <a:gridCol w="177800"/>
                <a:gridCol w="177800"/>
                <a:gridCol w="177800"/>
              </a:tblGrid>
              <a:tr h="190500">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ctr" fontAlgn="b"/>
                      <a:r>
                        <a:rPr lang="en-US" sz="1100" b="0" i="0" u="none" strike="noStrike" dirty="0">
                          <a:solidFill>
                            <a:srgbClr val="000000"/>
                          </a:solidFill>
                          <a:effectLst/>
                          <a:latin typeface="Calibri"/>
                        </a:rPr>
                        <a:t>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15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14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13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11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10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13372" name="TextBox 4"/>
          <p:cNvSpPr txBox="1">
            <a:spLocks noChangeArrowheads="1"/>
          </p:cNvSpPr>
          <p:nvPr/>
        </p:nvSpPr>
        <p:spPr bwMode="auto">
          <a:xfrm>
            <a:off x="6976156" y="2969719"/>
            <a:ext cx="5937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dirty="0">
                <a:solidFill>
                  <a:srgbClr val="000000"/>
                </a:solidFill>
              </a:rPr>
              <a:t>Value</a:t>
            </a:r>
          </a:p>
        </p:txBody>
      </p:sp>
      <p:sp>
        <p:nvSpPr>
          <p:cNvPr id="13373" name="TextBox 11"/>
          <p:cNvSpPr txBox="1">
            <a:spLocks noChangeArrowheads="1"/>
          </p:cNvSpPr>
          <p:nvPr/>
        </p:nvSpPr>
        <p:spPr bwMode="auto">
          <a:xfrm>
            <a:off x="5642656" y="2969719"/>
            <a:ext cx="7239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400" dirty="0">
                <a:solidFill>
                  <a:srgbClr val="000000"/>
                </a:solidFill>
              </a:rPr>
              <a:t>Scaling</a:t>
            </a:r>
          </a:p>
        </p:txBody>
      </p:sp>
      <p:sp>
        <p:nvSpPr>
          <p:cNvPr id="13375" name="TextBox 9"/>
          <p:cNvSpPr txBox="1">
            <a:spLocks noChangeArrowheads="1"/>
          </p:cNvSpPr>
          <p:nvPr/>
        </p:nvSpPr>
        <p:spPr bwMode="auto">
          <a:xfrm>
            <a:off x="6257018" y="3998419"/>
            <a:ext cx="17954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ja-JP" sz="1400" b="1" u="sng" dirty="0">
                <a:solidFill>
                  <a:srgbClr val="000000"/>
                </a:solidFill>
                <a:ea typeface="ＭＳ ゴシック" pitchFamily="49" charset="-128"/>
              </a:rPr>
              <a:t>WNM-Sleep Interval</a:t>
            </a:r>
            <a:endParaRPr lang="en-US" sz="1400" b="1" u="sng" dirty="0">
              <a:solidFill>
                <a:srgbClr val="000000"/>
              </a:solidFill>
            </a:endParaRPr>
          </a:p>
        </p:txBody>
      </p:sp>
      <p:sp>
        <p:nvSpPr>
          <p:cNvPr id="15" name="Left Brace 2"/>
          <p:cNvSpPr>
            <a:spLocks/>
          </p:cNvSpPr>
          <p:nvPr/>
        </p:nvSpPr>
        <p:spPr bwMode="auto">
          <a:xfrm rot="5400000">
            <a:off x="5869647" y="3295067"/>
            <a:ext cx="142877" cy="324034"/>
          </a:xfrm>
          <a:prstGeom prst="leftBrace">
            <a:avLst>
              <a:gd name="adj1" fmla="val 8373"/>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buClr>
                <a:srgbClr val="000000"/>
              </a:buClr>
              <a:buSzPct val="100000"/>
              <a:buFont typeface="Times New Roman" pitchFamily="18" charset="0"/>
              <a:buNone/>
            </a:pPr>
            <a:endParaRPr kumimoji="0" lang="en-US" dirty="0">
              <a:solidFill>
                <a:srgbClr val="FFFFFF"/>
              </a:solidFill>
              <a:ea typeface="ＭＳ ゴシック" pitchFamily="49" charset="-128"/>
            </a:endParaRPr>
          </a:p>
        </p:txBody>
      </p:sp>
      <p:graphicFrame>
        <p:nvGraphicFramePr>
          <p:cNvPr id="16" name="表格 9"/>
          <p:cNvGraphicFramePr>
            <a:graphicFrameLocks noGrp="1"/>
          </p:cNvGraphicFramePr>
          <p:nvPr>
            <p:extLst>
              <p:ext uri="{D42A27DB-BD31-4B8C-83A1-F6EECF244321}">
                <p14:modId xmlns:p14="http://schemas.microsoft.com/office/powerpoint/2010/main" val="461392092"/>
              </p:ext>
            </p:extLst>
          </p:nvPr>
        </p:nvGraphicFramePr>
        <p:xfrm>
          <a:off x="1007604" y="2999387"/>
          <a:ext cx="1600200" cy="1112838"/>
        </p:xfrm>
        <a:graphic>
          <a:graphicData uri="http://schemas.openxmlformats.org/drawingml/2006/table">
            <a:tbl>
              <a:tblPr firstRow="1" bandRow="1">
                <a:tableStyleId>{21E4AEA4-8DFA-4A89-87EB-49C32662AFE0}</a:tableStyleId>
              </a:tblPr>
              <a:tblGrid>
                <a:gridCol w="673769"/>
                <a:gridCol w="926431"/>
              </a:tblGrid>
              <a:tr h="370946">
                <a:tc>
                  <a:txBody>
                    <a:bodyPr/>
                    <a:lstStyle/>
                    <a:p>
                      <a:pPr algn="ctr"/>
                      <a:r>
                        <a:rPr lang="en-US" altLang="zh-CN" sz="1400" dirty="0" smtClean="0"/>
                        <a:t>B1</a:t>
                      </a:r>
                      <a:endParaRPr lang="zh-CN" altLang="en-US" sz="1400" dirty="0"/>
                    </a:p>
                  </a:txBody>
                  <a:tcPr marT="45733" marB="45733"/>
                </a:tc>
                <a:tc>
                  <a:txBody>
                    <a:bodyPr/>
                    <a:lstStyle/>
                    <a:p>
                      <a:pPr algn="ctr"/>
                      <a:r>
                        <a:rPr lang="en-US" altLang="zh-CN" sz="1400" dirty="0" smtClean="0"/>
                        <a:t>Unit</a:t>
                      </a:r>
                      <a:endParaRPr lang="zh-CN" altLang="en-US" sz="1400" dirty="0"/>
                    </a:p>
                  </a:txBody>
                  <a:tcPr marT="45733" marB="45733"/>
                </a:tc>
              </a:tr>
              <a:tr h="370946">
                <a:tc>
                  <a:txBody>
                    <a:bodyPr/>
                    <a:lstStyle/>
                    <a:p>
                      <a:pPr algn="ctr"/>
                      <a:r>
                        <a:rPr lang="en-US" altLang="zh-CN" sz="1400" dirty="0" smtClean="0"/>
                        <a:t>0</a:t>
                      </a:r>
                      <a:endParaRPr lang="zh-CN" altLang="en-US" sz="1400" dirty="0"/>
                    </a:p>
                  </a:txBody>
                  <a:tcPr marT="45733" marB="45733"/>
                </a:tc>
                <a:tc>
                  <a:txBody>
                    <a:bodyPr/>
                    <a:lstStyle/>
                    <a:p>
                      <a:pPr algn="ctr"/>
                      <a:r>
                        <a:rPr lang="en-US" altLang="zh-CN" sz="1400" dirty="0" smtClean="0"/>
                        <a:t>D.I.</a:t>
                      </a:r>
                      <a:endParaRPr lang="zh-CN" altLang="en-US" sz="1400" dirty="0"/>
                    </a:p>
                  </a:txBody>
                  <a:tcPr marT="45733" marB="45733"/>
                </a:tc>
              </a:tr>
              <a:tr h="370946">
                <a:tc>
                  <a:txBody>
                    <a:bodyPr/>
                    <a:lstStyle/>
                    <a:p>
                      <a:pPr algn="ctr"/>
                      <a:r>
                        <a:rPr lang="en-US" altLang="zh-CN" sz="1400" dirty="0" smtClean="0"/>
                        <a:t>1</a:t>
                      </a:r>
                      <a:endParaRPr lang="zh-CN" altLang="en-US" sz="1400" dirty="0"/>
                    </a:p>
                  </a:txBody>
                  <a:tcPr marT="45733" marB="45733"/>
                </a:tc>
                <a:tc>
                  <a:txBody>
                    <a:bodyPr/>
                    <a:lstStyle/>
                    <a:p>
                      <a:pPr algn="ctr"/>
                      <a:r>
                        <a:rPr lang="en-US" altLang="zh-CN" sz="1400" i="0" dirty="0" smtClean="0"/>
                        <a:t>10 D.I.</a:t>
                      </a:r>
                      <a:endParaRPr lang="zh-CN" altLang="en-US" sz="1400" i="0" dirty="0"/>
                    </a:p>
                  </a:txBody>
                  <a:tcPr marT="45733" marB="45733"/>
                </a:tc>
              </a:tr>
            </a:tbl>
          </a:graphicData>
        </a:graphic>
      </p:graphicFrame>
      <p:graphicFrame>
        <p:nvGraphicFramePr>
          <p:cNvPr id="17" name="表格 19"/>
          <p:cNvGraphicFramePr>
            <a:graphicFrameLocks noGrp="1"/>
          </p:cNvGraphicFramePr>
          <p:nvPr>
            <p:extLst>
              <p:ext uri="{D42A27DB-BD31-4B8C-83A1-F6EECF244321}">
                <p14:modId xmlns:p14="http://schemas.microsoft.com/office/powerpoint/2010/main" val="2183351669"/>
              </p:ext>
            </p:extLst>
          </p:nvPr>
        </p:nvGraphicFramePr>
        <p:xfrm>
          <a:off x="3054040" y="2969719"/>
          <a:ext cx="1524000" cy="1854200"/>
        </p:xfrm>
        <a:graphic>
          <a:graphicData uri="http://schemas.openxmlformats.org/drawingml/2006/table">
            <a:tbl>
              <a:tblPr firstRow="1" bandRow="1">
                <a:tableStyleId>{21E4AEA4-8DFA-4A89-87EB-49C32662AFE0}</a:tableStyleId>
              </a:tblPr>
              <a:tblGrid>
                <a:gridCol w="641684"/>
                <a:gridCol w="882316"/>
              </a:tblGrid>
              <a:tr h="370840">
                <a:tc>
                  <a:txBody>
                    <a:bodyPr/>
                    <a:lstStyle/>
                    <a:p>
                      <a:pPr algn="ctr"/>
                      <a:r>
                        <a:rPr lang="en-US" altLang="zh-CN" sz="1400" dirty="0" smtClean="0"/>
                        <a:t>B1B2</a:t>
                      </a:r>
                      <a:endParaRPr lang="zh-CN" altLang="en-US" sz="1400" dirty="0"/>
                    </a:p>
                  </a:txBody>
                  <a:tcPr/>
                </a:tc>
                <a:tc>
                  <a:txBody>
                    <a:bodyPr/>
                    <a:lstStyle/>
                    <a:p>
                      <a:pPr algn="ctr"/>
                      <a:r>
                        <a:rPr lang="en-US" altLang="zh-CN" sz="1400" dirty="0" smtClean="0"/>
                        <a:t>Unit</a:t>
                      </a:r>
                      <a:endParaRPr lang="zh-CN" altLang="en-US" sz="1400" dirty="0"/>
                    </a:p>
                  </a:txBody>
                  <a:tcPr/>
                </a:tc>
              </a:tr>
              <a:tr h="370840">
                <a:tc>
                  <a:txBody>
                    <a:bodyPr/>
                    <a:lstStyle/>
                    <a:p>
                      <a:pPr algn="ctr"/>
                      <a:r>
                        <a:rPr lang="en-US" altLang="zh-CN" sz="1400" dirty="0" smtClean="0"/>
                        <a:t>00</a:t>
                      </a:r>
                      <a:endParaRPr lang="zh-CN" altLang="en-US" sz="1400" dirty="0"/>
                    </a:p>
                  </a:txBody>
                  <a:tcPr/>
                </a:tc>
                <a:tc>
                  <a:txBody>
                    <a:bodyPr/>
                    <a:lstStyle/>
                    <a:p>
                      <a:pPr algn="ctr"/>
                      <a:r>
                        <a:rPr lang="en-US" altLang="zh-CN" sz="1400" dirty="0" smtClean="0"/>
                        <a:t>D.I.</a:t>
                      </a:r>
                      <a:endParaRPr lang="zh-CN" altLang="en-US" sz="1400" dirty="0"/>
                    </a:p>
                  </a:txBody>
                  <a:tcPr/>
                </a:tc>
              </a:tr>
              <a:tr h="370840">
                <a:tc>
                  <a:txBody>
                    <a:bodyPr/>
                    <a:lstStyle/>
                    <a:p>
                      <a:pPr algn="ctr"/>
                      <a:r>
                        <a:rPr lang="en-US" altLang="zh-CN" sz="1400" dirty="0" smtClean="0"/>
                        <a:t>01</a:t>
                      </a:r>
                      <a:endParaRPr lang="zh-CN" altLang="en-US" sz="1400" dirty="0"/>
                    </a:p>
                  </a:txBody>
                  <a:tcPr/>
                </a:tc>
                <a:tc>
                  <a:txBody>
                    <a:bodyPr/>
                    <a:lstStyle/>
                    <a:p>
                      <a:pPr algn="ctr"/>
                      <a:r>
                        <a:rPr lang="en-US" altLang="zh-CN" sz="1400" i="0" dirty="0" smtClean="0"/>
                        <a:t>10 D.I.</a:t>
                      </a:r>
                      <a:endParaRPr lang="zh-CN" altLang="en-US" sz="1400" i="0" dirty="0"/>
                    </a:p>
                  </a:txBody>
                  <a:tcPr/>
                </a:tc>
              </a:tr>
              <a:tr h="370840">
                <a:tc>
                  <a:txBody>
                    <a:bodyPr/>
                    <a:lstStyle/>
                    <a:p>
                      <a:pPr algn="ctr"/>
                      <a:r>
                        <a:rPr lang="en-US" altLang="zh-CN" sz="1400" dirty="0" smtClean="0"/>
                        <a:t>10</a:t>
                      </a:r>
                      <a:endParaRPr lang="zh-CN" altLang="en-US" sz="1400" dirty="0"/>
                    </a:p>
                  </a:txBody>
                  <a:tcPr/>
                </a:tc>
                <a:tc>
                  <a:txBody>
                    <a:bodyPr/>
                    <a:lstStyle/>
                    <a:p>
                      <a:pPr algn="ctr"/>
                      <a:r>
                        <a:rPr lang="en-US" altLang="zh-CN" sz="1400" i="0" dirty="0" smtClean="0"/>
                        <a:t>100 D.I.</a:t>
                      </a:r>
                      <a:endParaRPr lang="zh-CN" altLang="en-US" sz="1400" i="0" dirty="0"/>
                    </a:p>
                  </a:txBody>
                  <a:tcPr/>
                </a:tc>
              </a:tr>
              <a:tr h="370840">
                <a:tc>
                  <a:txBody>
                    <a:bodyPr/>
                    <a:lstStyle/>
                    <a:p>
                      <a:pPr algn="ctr"/>
                      <a:r>
                        <a:rPr lang="en-US" altLang="zh-CN" sz="1400" dirty="0" smtClean="0"/>
                        <a:t>11</a:t>
                      </a:r>
                      <a:endParaRPr lang="zh-CN" altLang="en-US" sz="1400" dirty="0"/>
                    </a:p>
                  </a:txBody>
                  <a:tcPr/>
                </a:tc>
                <a:tc>
                  <a:txBody>
                    <a:bodyPr/>
                    <a:lstStyle/>
                    <a:p>
                      <a:pPr algn="ctr"/>
                      <a:r>
                        <a:rPr lang="en-US" altLang="zh-CN" sz="1400" i="0" dirty="0" smtClean="0"/>
                        <a:t>1000 D.I.</a:t>
                      </a:r>
                      <a:endParaRPr lang="zh-CN" altLang="en-US" sz="1400" i="0" dirty="0"/>
                    </a:p>
                  </a:txBody>
                  <a:tcPr/>
                </a:tc>
              </a:tr>
            </a:tbl>
          </a:graphicData>
        </a:graphic>
      </p:graphicFrame>
      <p:sp>
        <p:nvSpPr>
          <p:cNvPr id="18" name="テキスト ボックス 5"/>
          <p:cNvSpPr txBox="1">
            <a:spLocks noChangeArrowheads="1"/>
          </p:cNvSpPr>
          <p:nvPr/>
        </p:nvSpPr>
        <p:spPr bwMode="auto">
          <a:xfrm>
            <a:off x="391963" y="5373216"/>
            <a:ext cx="86423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pPr>
            <a:r>
              <a:rPr lang="en-US" altLang="ja-JP" dirty="0" smtClean="0">
                <a:solidFill>
                  <a:srgbClr val="000000"/>
                </a:solidFill>
                <a:ea typeface="ＭＳ ゴシック" pitchFamily="49" charset="-128"/>
              </a:rPr>
              <a:t>Depending on its specific needs, a STA can choose the unit that enables it to achieve the desired Sleep Interval.</a:t>
            </a:r>
            <a:endParaRPr lang="en-US" altLang="ja-JP" dirty="0">
              <a:solidFill>
                <a:srgbClr val="000000"/>
              </a:solidFill>
              <a:ea typeface="ＭＳ ゴシック" pitchFamily="49" charset="-128"/>
            </a:endParaRPr>
          </a:p>
        </p:txBody>
      </p:sp>
      <p:sp>
        <p:nvSpPr>
          <p:cNvPr id="19" name="テキスト ボックス 5"/>
          <p:cNvSpPr txBox="1">
            <a:spLocks noChangeArrowheads="1"/>
          </p:cNvSpPr>
          <p:nvPr/>
        </p:nvSpPr>
        <p:spPr bwMode="auto">
          <a:xfrm>
            <a:off x="575556" y="4306394"/>
            <a:ext cx="211090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pPr>
            <a:r>
              <a:rPr lang="en-US" altLang="ja-JP" sz="1600" b="1" dirty="0" smtClean="0">
                <a:solidFill>
                  <a:srgbClr val="000000"/>
                </a:solidFill>
                <a:ea typeface="ＭＳ ゴシック" pitchFamily="49" charset="-128"/>
              </a:rPr>
              <a:t>D.I. = DTIM Interval</a:t>
            </a:r>
            <a:endParaRPr lang="en-US" altLang="ja-JP" sz="1600" b="1" dirty="0">
              <a:solidFill>
                <a:srgbClr val="000000"/>
              </a:solidFill>
              <a:ea typeface="ＭＳ ゴシック" pitchFamily="49" charset="-128"/>
            </a:endParaRPr>
          </a:p>
        </p:txBody>
      </p:sp>
      <p:sp>
        <p:nvSpPr>
          <p:cNvPr id="20" name="テキスト ボックス 5"/>
          <p:cNvSpPr txBox="1">
            <a:spLocks noChangeArrowheads="1"/>
          </p:cNvSpPr>
          <p:nvPr/>
        </p:nvSpPr>
        <p:spPr bwMode="auto">
          <a:xfrm>
            <a:off x="431540" y="4928582"/>
            <a:ext cx="78946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pPr>
            <a:r>
              <a:rPr lang="en-US" altLang="ja-JP" sz="1600" dirty="0" smtClean="0">
                <a:solidFill>
                  <a:srgbClr val="000000"/>
                </a:solidFill>
                <a:ea typeface="ＭＳ ゴシック" pitchFamily="49" charset="-128"/>
              </a:rPr>
              <a:t>The scaling factors illustrated above is for example only, and the actual values are T.B.D.</a:t>
            </a:r>
            <a:endParaRPr lang="en-US" altLang="ja-JP" sz="1600" dirty="0">
              <a:solidFill>
                <a:srgbClr val="000000"/>
              </a:solidFill>
              <a:ea typeface="ＭＳ ゴシック" pitchFamily="49"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番号プレースホルダー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GB" altLang="ja-JP" dirty="0" smtClean="0">
                <a:ea typeface="Arial Unicode MS" pitchFamily="34" charset="-128"/>
                <a:cs typeface="Arial Unicode MS" pitchFamily="34" charset="-128"/>
              </a:rPr>
              <a:t>Slide </a:t>
            </a:r>
            <a:fld id="{4FDB65EC-9AE0-46C2-91DF-61BFF53EDC1B}" type="slidenum">
              <a:rPr lang="en-GB" altLang="ja-JP" smtClean="0">
                <a:ea typeface="Arial Unicode MS" pitchFamily="34" charset="-128"/>
                <a:cs typeface="Arial Unicode MS" pitchFamily="34" charset="-128"/>
              </a:rPr>
              <a:pPr/>
              <a:t>9</a:t>
            </a:fld>
            <a:endParaRPr lang="en-GB" altLang="ja-JP" dirty="0" smtClean="0">
              <a:ea typeface="Arial Unicode MS" pitchFamily="34" charset="-128"/>
              <a:cs typeface="Arial Unicode MS" pitchFamily="34" charset="-128"/>
            </a:endParaRPr>
          </a:p>
        </p:txBody>
      </p:sp>
      <p:sp>
        <p:nvSpPr>
          <p:cNvPr id="15363"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buFont typeface="Times New Roman" pitchFamily="18" charset="0"/>
              <a:buNone/>
            </a:pPr>
            <a:r>
              <a:rPr kumimoji="0" lang="en-GB" altLang="ja-JP" sz="1200" dirty="0" smtClean="0">
                <a:solidFill>
                  <a:srgbClr val="000000"/>
                </a:solidFill>
                <a:ea typeface="ＭＳ ゴシック" pitchFamily="49" charset="-128"/>
                <a:cs typeface="Arial Unicode MS" pitchFamily="34" charset="-128"/>
              </a:rPr>
              <a:t>Panasonic</a:t>
            </a:r>
          </a:p>
        </p:txBody>
      </p:sp>
      <p:sp>
        <p:nvSpPr>
          <p:cNvPr id="15364" name="日付プレースホルダー 3"/>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r>
              <a:rPr lang="en-US" altLang="ja-JP" dirty="0" smtClean="0">
                <a:ea typeface="Arial Unicode MS" pitchFamily="34" charset="-128"/>
                <a:cs typeface="Arial Unicode MS" pitchFamily="34" charset="-128"/>
              </a:rPr>
              <a:t>May 2012</a:t>
            </a:r>
            <a:endParaRPr lang="en-GB" altLang="ja-JP" dirty="0" smtClean="0">
              <a:ea typeface="Arial Unicode MS" pitchFamily="34" charset="-128"/>
              <a:cs typeface="Arial Unicode MS" pitchFamily="34" charset="-128"/>
            </a:endParaRPr>
          </a:p>
        </p:txBody>
      </p:sp>
      <p:sp>
        <p:nvSpPr>
          <p:cNvPr id="15365" name="Rectangle 1"/>
          <p:cNvSpPr txBox="1">
            <a:spLocks noChangeArrowheads="1"/>
          </p:cNvSpPr>
          <p:nvPr/>
        </p:nvSpPr>
        <p:spPr bwMode="auto">
          <a:xfrm>
            <a:off x="685800" y="620713"/>
            <a:ext cx="7772400"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Times New Roman" pitchFamily="18" charset="0"/>
                <a:ea typeface="ＭＳ Ｐゴシック" pitchFamily="34" charset="-128"/>
              </a:defRPr>
            </a:lvl9pPr>
          </a:lstStyle>
          <a:p>
            <a:pPr algn="ctr" eaLnBrk="1" hangingPunct="1">
              <a:buClr>
                <a:srgbClr val="000000"/>
              </a:buClr>
              <a:buSzPct val="100000"/>
              <a:buFont typeface="Times New Roman" pitchFamily="18" charset="0"/>
              <a:buNone/>
            </a:pPr>
            <a:r>
              <a:rPr lang="en-GB" altLang="ja-JP" sz="3600" b="1" dirty="0">
                <a:solidFill>
                  <a:srgbClr val="000000"/>
                </a:solidFill>
                <a:ea typeface="ＭＳ ゴシック" pitchFamily="49" charset="-128"/>
              </a:rPr>
              <a:t>Conclusion</a:t>
            </a:r>
          </a:p>
        </p:txBody>
      </p:sp>
      <p:sp>
        <p:nvSpPr>
          <p:cNvPr id="15366" name="テキスト ボックス 5"/>
          <p:cNvSpPr txBox="1">
            <a:spLocks noChangeArrowheads="1"/>
          </p:cNvSpPr>
          <p:nvPr/>
        </p:nvSpPr>
        <p:spPr bwMode="auto">
          <a:xfrm>
            <a:off x="250825" y="1520825"/>
            <a:ext cx="86423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a:solidFill>
                  <a:schemeClr val="bg1"/>
                </a:solidFill>
                <a:latin typeface="Times New Roman" pitchFamily="18" charset="0"/>
                <a:ea typeface="ＭＳ Ｐゴシック" pitchFamily="34" charset="-128"/>
              </a:defRPr>
            </a:lvl1pPr>
            <a:lvl2pPr eaLnBrk="0" hangingPunct="0">
              <a:defRPr kumimoji="1" sz="2400">
                <a:solidFill>
                  <a:schemeClr val="bg1"/>
                </a:solidFill>
                <a:latin typeface="Times New Roman" pitchFamily="18" charset="0"/>
                <a:ea typeface="ＭＳ Ｐゴシック" pitchFamily="34" charset="-128"/>
              </a:defRPr>
            </a:lvl2pPr>
            <a:lvl3pPr eaLnBrk="0" hangingPunct="0">
              <a:defRPr kumimoji="1" sz="2400">
                <a:solidFill>
                  <a:schemeClr val="bg1"/>
                </a:solidFill>
                <a:latin typeface="Times New Roman" pitchFamily="18" charset="0"/>
                <a:ea typeface="ＭＳ Ｐゴシック" pitchFamily="34" charset="-128"/>
              </a:defRPr>
            </a:lvl3pPr>
            <a:lvl4pPr eaLnBrk="0" hangingPunct="0">
              <a:defRPr kumimoji="1" sz="2400">
                <a:solidFill>
                  <a:schemeClr val="bg1"/>
                </a:solidFill>
                <a:latin typeface="Times New Roman" pitchFamily="18" charset="0"/>
                <a:ea typeface="ＭＳ Ｐゴシック" pitchFamily="34" charset="-128"/>
              </a:defRPr>
            </a:lvl4pPr>
            <a:lvl5pPr eaLnBrk="0" hangingPunct="0">
              <a:defRPr kumimoji="1" sz="2400">
                <a:solidFill>
                  <a:schemeClr val="bg1"/>
                </a:solidFill>
                <a:latin typeface="Times New Roman" pitchFamily="18" charset="0"/>
                <a:ea typeface="ＭＳ Ｐゴシック" pitchFamily="34" charset="-128"/>
              </a:defRPr>
            </a:lvl5pPr>
            <a:lvl6pPr marL="25146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6pPr>
            <a:lvl7pPr marL="29718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7pPr>
            <a:lvl8pPr marL="34290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8pPr>
            <a:lvl9pPr marL="3886200" indent="-228600" defTabSz="449263" eaLnBrk="0" fontAlgn="base" hangingPunct="0">
              <a:spcBef>
                <a:spcPct val="0"/>
              </a:spcBef>
              <a:spcAft>
                <a:spcPct val="0"/>
              </a:spcAft>
              <a:defRPr kumimoji="1" sz="2400">
                <a:solidFill>
                  <a:schemeClr val="bg1"/>
                </a:solidFill>
                <a:latin typeface="Times New Roman" pitchFamily="18" charset="0"/>
                <a:ea typeface="ＭＳ Ｐゴシック" pitchFamily="34" charset="-128"/>
              </a:defRPr>
            </a:lvl9pPr>
          </a:lstStyle>
          <a:p>
            <a:pPr eaLnBrk="1" hangingPunct="1">
              <a:buFont typeface="Arial" charset="0"/>
              <a:buChar char="•"/>
            </a:pPr>
            <a:r>
              <a:rPr lang="en-US" altLang="ja-JP" dirty="0">
                <a:solidFill>
                  <a:schemeClr val="tx1"/>
                </a:solidFill>
              </a:rPr>
              <a:t>By using </a:t>
            </a:r>
            <a:r>
              <a:rPr lang="en-US" altLang="ja-JP" dirty="0" smtClean="0">
                <a:solidFill>
                  <a:schemeClr val="tx1"/>
                </a:solidFill>
              </a:rPr>
              <a:t>different scaling factors of “WNM-Sleep </a:t>
            </a:r>
            <a:r>
              <a:rPr lang="en-US" altLang="ja-JP" dirty="0">
                <a:solidFill>
                  <a:schemeClr val="tx1"/>
                </a:solidFill>
              </a:rPr>
              <a:t>Interval” for different </a:t>
            </a:r>
            <a:r>
              <a:rPr lang="en-US" altLang="ja-JP" dirty="0" smtClean="0">
                <a:solidFill>
                  <a:schemeClr val="tx1"/>
                </a:solidFill>
              </a:rPr>
              <a:t>STA types, </a:t>
            </a:r>
            <a:r>
              <a:rPr lang="en-US" altLang="ja-JP" dirty="0">
                <a:solidFill>
                  <a:schemeClr val="tx1"/>
                </a:solidFill>
              </a:rPr>
              <a:t>we can extend the sleep duration of battery powered </a:t>
            </a:r>
            <a:r>
              <a:rPr lang="en-US" altLang="ja-JP" dirty="0" smtClean="0">
                <a:solidFill>
                  <a:schemeClr val="tx1"/>
                </a:solidFill>
              </a:rPr>
              <a:t>STAs.</a:t>
            </a:r>
            <a:endParaRPr lang="ja-JP" altLang="en-US"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tx1"/>
          </a:solidFill>
        </a:ln>
      </a:spPr>
      <a:bodyPr rtlCol="0" anchor="ctr">
        <a:spAutoFit/>
      </a:bodyPr>
      <a:lstStyle>
        <a:defPPr algn="ctr">
          <a:defRPr kumimoji="1" dirty="0" smtClean="0">
            <a:solidFill>
              <a:schemeClr val="tx1"/>
            </a:solidFill>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9942</TotalTime>
  <Words>861</Words>
  <Application>Microsoft Office PowerPoint</Application>
  <PresentationFormat>On-screen Show (4:3)</PresentationFormat>
  <Paragraphs>174</Paragraphs>
  <Slides>12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802-11-Submission</vt:lpstr>
      <vt:lpstr>Microsoft Word 97 - 2003 Document</vt:lpstr>
      <vt:lpstr>Extended Sleep mode for battery powered STAs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Panasonic R&amp;D Center Singapore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Rojan Chitrakar</dc:creator>
  <cp:lastModifiedBy>Rojan Chitrakar</cp:lastModifiedBy>
  <cp:revision>386</cp:revision>
  <cp:lastPrinted>2012-02-28T03:05:54Z</cp:lastPrinted>
  <dcterms:created xsi:type="dcterms:W3CDTF">2012-02-08T01:47:05Z</dcterms:created>
  <dcterms:modified xsi:type="dcterms:W3CDTF">2012-05-16T12:29:11Z</dcterms:modified>
</cp:coreProperties>
</file>