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Override PartName="/ppt/slideMasters/slideMaster2.xml" ContentType="application/vnd.openxmlformats-officedocument.presentationml.slideMaster+xml"/>
  <Override PartName="/ppt/slides/slide62.xml" ContentType="application/vnd.openxmlformats-officedocument.presentationml.slide+xml"/>
  <Default Extension="xml" ContentType="application/xml"/>
  <Override PartName="/ppt/slides/slide45.xml" ContentType="application/vnd.openxmlformats-officedocument.presentationml.slide+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8.xml" ContentType="application/vnd.openxmlformats-officedocument.presentationml.slide+xml"/>
  <Override PartName="/ppt/slides/slide54.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slides/slide5.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notesSlides/notesSlide9.xml" ContentType="application/vnd.openxmlformats-officedocument.presentationml.notes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slides/slide61.xml" ContentType="application/vnd.openxmlformats-officedocument.presentationml.slide+xml"/>
  <Override PartName="/ppt/notesSlides/notesSlide7.xml" ContentType="application/vnd.openxmlformats-officedocument.presentationml.notesSlide+xml"/>
  <Override PartName="/ppt/slides/slide44.xml" ContentType="application/vnd.openxmlformats-officedocument.presentationml.slide+xml"/>
  <Override PartName="/ppt/handoutMasters/handoutMaster1.xml" ContentType="application/vnd.openxmlformats-officedocument.presentationml.handoutMaster+xml"/>
  <Override PartName="/ppt/slides/slide27.xml" ContentType="application/vnd.openxmlformats-officedocument.presentationml.slide+xml"/>
  <Override PartName="/ppt/slides/slide53.xml" ContentType="application/vnd.openxmlformats-officedocument.presentationml.slide+xml"/>
  <Override PartName="/ppt/slides/slide20.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slideLayouts/slideLayout4.xml" ContentType="application/vnd.openxmlformats-officedocument.presentationml.slideLayout+xml"/>
  <Default Extension="png" ContentType="image/png"/>
  <Override PartName="/ppt/notesSlides/notesSlide8.xml" ContentType="application/vnd.openxmlformats-officedocument.presentationml.notesSlide+xml"/>
  <Override PartName="/ppt/slides/slide12.xml" ContentType="application/vnd.openxmlformats-officedocument.presentationml.slide+xml"/>
  <Override PartName="/ppt/notesSlides/notesSlide14.xml" ContentType="application/vnd.openxmlformats-officedocument.presentationml.notesSlide+xml"/>
  <Override PartName="/ppt/slides/slide60.xml" ContentType="application/vnd.openxmlformats-officedocument.presentationml.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43.xml" ContentType="application/vnd.openxmlformats-officedocument.presentationml.slide+xml"/>
  <Override PartName="/ppt/slides/slide59.xml" ContentType="application/vnd.openxmlformats-officedocument.presentationml.slide+xml"/>
  <Override PartName="/ppt/slides/slide26.xml" ContentType="application/vnd.openxmlformats-officedocument.presentationml.slide+xml"/>
  <Override PartName="/ppt/slides/slide52.xml" ContentType="application/vnd.openxmlformats-officedocument.presentationml.slide+xml"/>
  <Override PartName="/ppt/slides/slide35.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slides/slide49.xml" ContentType="application/vnd.openxmlformats-officedocument.presentationml.slide+xml"/>
  <Override PartName="/ppt/notesSlides/notesSlide5.xml" ContentType="application/vnd.openxmlformats-officedocument.presentationml.notesSlide+xml"/>
  <Override PartName="/ppt/slides/slide42.xml" ContentType="application/vnd.openxmlformats-officedocument.presentationml.slide+xml"/>
  <Override PartName="/ppt/slides/slide58.xml" ContentType="application/vnd.openxmlformats-officedocument.presentationml.slide+xml"/>
  <Override PartName="/ppt/theme/theme4.xml" ContentType="application/vnd.openxmlformats-officedocument.theme+xml"/>
  <Override PartName="/ppt/slides/slide25.xml" ContentType="application/vnd.openxmlformats-officedocument.presentationml.slide+xml"/>
  <Override PartName="/ppt/slides/slide51.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slides/slide48.xml" ContentType="application/vnd.openxmlformats-officedocument.presentationml.slide+xml"/>
  <Override PartName="/ppt/notesSlides/notesSlide4.xml" ContentType="application/vnd.openxmlformats-officedocument.presentationml.notesSlide+xml"/>
  <Override PartName="/ppt/slides/slide41.xml" ContentType="application/vnd.openxmlformats-officedocument.presentationml.slide+xml"/>
  <Override PartName="/ppt/slides/slide57.xml" ContentType="application/vnd.openxmlformats-officedocument.presentationml.slide+xml"/>
  <Override PartName="/ppt/theme/theme3.xml" ContentType="application/vnd.openxmlformats-officedocument.theme+xml"/>
  <Override PartName="/ppt/slides/slide24.xml" ContentType="application/vnd.openxmlformats-officedocument.presentationml.slide+xml"/>
  <Override PartName="/ppt/slideLayouts/slideLayout12.xml" ContentType="application/vnd.openxmlformats-officedocument.presentationml.slideLayout+xml"/>
  <Override PartName="/ppt/slides/slide50.xml" ContentType="application/vnd.openxmlformats-officedocument.presentationml.slide+xml"/>
  <Override PartName="/ppt/slides/slide8.xml" ContentType="application/vnd.openxmlformats-officedocument.presentationml.slide+xml"/>
  <Override PartName="/ppt/notesSlides/notesSlide10.xml" ContentType="application/vnd.openxmlformats-officedocument.presentationml.notes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commentAuthors.xml" ContentType="application/vnd.openxmlformats-officedocument.presentationml.commentAuthors+xml"/>
  <Override PartName="/ppt/viewProps.xml" ContentType="application/vnd.openxmlformats-officedocument.presentationml.viewProps+xml"/>
  <Override PartName="/ppt/notesSlides/notesSlide11.xml" ContentType="application/vnd.openxmlformats-officedocument.presentationml.notesSlide+xml"/>
  <Override PartName="/ppt/slides/slide47.xml" ContentType="application/vnd.openxmlformats-officedocument.presentationml.slide+xml"/>
  <Override PartName="/ppt/notesSlides/notesSlide3.xml" ContentType="application/vnd.openxmlformats-officedocument.presentationml.notesSlide+xml"/>
  <Override PartName="/ppt/slides/slide40.xml" ContentType="application/vnd.openxmlformats-officedocument.presentationml.slide+xml"/>
  <Override PartName="/ppt/slides/slide56.xml" ContentType="application/vnd.openxmlformats-officedocument.presentationml.slide+xml"/>
  <Override PartName="/ppt/theme/theme2.xml" ContentType="application/vnd.openxmlformats-officedocument.theme+xml"/>
  <Override PartName="/ppt/slides/slide23.xml" ContentType="application/vnd.openxmlformats-officedocument.presentationml.slide+xml"/>
  <Override PartName="/ppt/slides/slide39.xml" ContentType="application/vnd.openxmlformats-officedocument.presentationml.slide+xml"/>
  <Override PartName="/ppt/slideLayouts/slideLayout11.xml" ContentType="application/vnd.openxmlformats-officedocument.presentationml.slideLayout+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slides/slide63.xml" ContentType="application/vnd.openxmlformats-officedocument.presentationml.slide+xml"/>
  <Override PartName="/ppt/slides/slide46.xml" ContentType="application/vnd.openxmlformats-officedocument.presentationml.slide+xml"/>
  <Override PartName="/ppt/notesSlides/notesSlide2.xml" ContentType="application/vnd.openxmlformats-officedocument.presentationml.notesSlide+xml"/>
  <Override PartName="/ppt/slides/slide29.xml" ContentType="application/vnd.openxmlformats-officedocument.presentationml.slide+xml"/>
  <Override PartName="/ppt/slides/slide55.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 id="2147483662" r:id="rId2"/>
  </p:sldMasterIdLst>
  <p:notesMasterIdLst>
    <p:notesMasterId r:id="rId66"/>
  </p:notesMasterIdLst>
  <p:handoutMasterIdLst>
    <p:handoutMasterId r:id="rId67"/>
  </p:handoutMasterIdLst>
  <p:sldIdLst>
    <p:sldId id="269" r:id="rId3"/>
    <p:sldId id="257" r:id="rId4"/>
    <p:sldId id="418" r:id="rId5"/>
    <p:sldId id="305" r:id="rId6"/>
    <p:sldId id="322" r:id="rId7"/>
    <p:sldId id="419" r:id="rId8"/>
    <p:sldId id="293" r:id="rId9"/>
    <p:sldId id="566" r:id="rId10"/>
    <p:sldId id="420" r:id="rId11"/>
    <p:sldId id="421" r:id="rId12"/>
    <p:sldId id="423" r:id="rId13"/>
    <p:sldId id="424" r:id="rId14"/>
    <p:sldId id="425" r:id="rId15"/>
    <p:sldId id="426" r:id="rId16"/>
    <p:sldId id="403" r:id="rId17"/>
    <p:sldId id="404" r:id="rId18"/>
    <p:sldId id="405" r:id="rId19"/>
    <p:sldId id="406" r:id="rId20"/>
    <p:sldId id="427" r:id="rId21"/>
    <p:sldId id="428" r:id="rId22"/>
    <p:sldId id="547" r:id="rId23"/>
    <p:sldId id="548" r:id="rId24"/>
    <p:sldId id="550" r:id="rId25"/>
    <p:sldId id="559" r:id="rId26"/>
    <p:sldId id="432" r:id="rId27"/>
    <p:sldId id="520" r:id="rId28"/>
    <p:sldId id="435" r:id="rId29"/>
    <p:sldId id="517" r:id="rId30"/>
    <p:sldId id="519" r:id="rId31"/>
    <p:sldId id="524" r:id="rId32"/>
    <p:sldId id="523" r:id="rId33"/>
    <p:sldId id="442" r:id="rId34"/>
    <p:sldId id="528" r:id="rId35"/>
    <p:sldId id="530" r:id="rId36"/>
    <p:sldId id="462" r:id="rId37"/>
    <p:sldId id="463" r:id="rId38"/>
    <p:sldId id="558" r:id="rId39"/>
    <p:sldId id="464" r:id="rId40"/>
    <p:sldId id="531" r:id="rId41"/>
    <p:sldId id="491" r:id="rId42"/>
    <p:sldId id="493" r:id="rId43"/>
    <p:sldId id="509" r:id="rId44"/>
    <p:sldId id="510" r:id="rId45"/>
    <p:sldId id="511" r:id="rId46"/>
    <p:sldId id="512" r:id="rId47"/>
    <p:sldId id="555" r:id="rId48"/>
    <p:sldId id="556" r:id="rId49"/>
    <p:sldId id="557" r:id="rId50"/>
    <p:sldId id="534" r:id="rId51"/>
    <p:sldId id="533" r:id="rId52"/>
    <p:sldId id="535" r:id="rId53"/>
    <p:sldId id="536" r:id="rId54"/>
    <p:sldId id="560" r:id="rId55"/>
    <p:sldId id="562" r:id="rId56"/>
    <p:sldId id="563" r:id="rId57"/>
    <p:sldId id="570" r:id="rId58"/>
    <p:sldId id="565" r:id="rId59"/>
    <p:sldId id="564" r:id="rId60"/>
    <p:sldId id="569" r:id="rId61"/>
    <p:sldId id="567" r:id="rId62"/>
    <p:sldId id="568" r:id="rId63"/>
    <p:sldId id="573" r:id="rId64"/>
    <p:sldId id="572" r:id="rId6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showComments="0">
  <p:normalViewPr>
    <p:restoredLeft sz="22676" autoAdjust="0"/>
    <p:restoredTop sz="91172" autoAdjust="0"/>
  </p:normalViewPr>
  <p:slideViewPr>
    <p:cSldViewPr showGuides="1">
      <p:cViewPr>
        <p:scale>
          <a:sx n="66" d="100"/>
          <a:sy n="66" d="100"/>
        </p:scale>
        <p:origin x="-1664" y="-760"/>
      </p:cViewPr>
      <p:guideLst>
        <p:guide orient="horz" pos="2160"/>
        <p:guide pos="2880"/>
      </p:guideLst>
    </p:cSldViewPr>
  </p:slideViewPr>
  <p:outlineViewPr>
    <p:cViewPr>
      <p:scale>
        <a:sx n="33" d="100"/>
        <a:sy n="33" d="100"/>
      </p:scale>
      <p:origin x="0" y="25288"/>
    </p:cViewPr>
  </p:outlineViewPr>
  <p:notesTextViewPr>
    <p:cViewPr>
      <p:scale>
        <a:sx n="150" d="100"/>
        <a:sy n="150" d="100"/>
      </p:scale>
      <p:origin x="0" y="0"/>
    </p:cViewPr>
  </p:notesTextViewPr>
  <p:sorterViewPr>
    <p:cViewPr>
      <p:scale>
        <a:sx n="75" d="100"/>
        <a:sy n="75" d="100"/>
      </p:scale>
      <p:origin x="0" y="4304"/>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notesMaster" Target="notesMasters/notesMaster1.xml"/><Relationship Id="rId67" Type="http://schemas.openxmlformats.org/officeDocument/2006/relationships/handoutMaster" Target="handoutMasters/handoutMaster1.xml"/><Relationship Id="rId68" Type="http://schemas.openxmlformats.org/officeDocument/2006/relationships/printerSettings" Target="printerSettings/printerSettings1.bin"/><Relationship Id="rId69" Type="http://schemas.openxmlformats.org/officeDocument/2006/relationships/commentAuthors" Target="commentAuthors.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70" Type="http://schemas.openxmlformats.org/officeDocument/2006/relationships/presProps" Target="presProps.xml"/><Relationship Id="rId71" Type="http://schemas.openxmlformats.org/officeDocument/2006/relationships/viewProps" Target="viewProps.xml"/><Relationship Id="rId72" Type="http://schemas.openxmlformats.org/officeDocument/2006/relationships/theme" Target="theme/theme1.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73" Type="http://schemas.openxmlformats.org/officeDocument/2006/relationships/tableStyles" Target="tableStyles.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idx="11"/>
          </p:nvPr>
        </p:nvSpPr>
        <p:spPr/>
        <p:txBody>
          <a:bodyPr/>
          <a:lstStyle/>
          <a:p>
            <a:pPr>
              <a:defRPr/>
            </a:pPr>
            <a:r>
              <a:rPr lang="en-US" altLang="ja-JP" smtClean="0"/>
              <a:t>Month Year</a:t>
            </a:r>
            <a:endParaRPr lang="en-US" altLang="ja-JP"/>
          </a:p>
        </p:txBody>
      </p:sp>
      <p:sp>
        <p:nvSpPr>
          <p:cNvPr id="6" name="フッター プレースホルダ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26</a:t>
            </a:fld>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4087327" y="95706"/>
            <a:ext cx="2194411" cy="215444"/>
          </a:xfrm>
        </p:spPr>
        <p:txBody>
          <a:bodyPr/>
          <a:lstStyle/>
          <a:p>
            <a:pPr>
              <a:defRPr/>
            </a:pPr>
            <a:r>
              <a:rPr lang="en-US" smtClean="0"/>
              <a:t>doc.: IEEE 802.11-yy/xxxxr0</a:t>
            </a:r>
            <a:endParaRPr lang="en-US" dirty="0"/>
          </a:p>
        </p:txBody>
      </p:sp>
      <p:sp>
        <p:nvSpPr>
          <p:cNvPr id="5" name="Date Placeholder 4"/>
          <p:cNvSpPr>
            <a:spLocks noGrp="1"/>
          </p:cNvSpPr>
          <p:nvPr>
            <p:ph type="dt" idx="11"/>
          </p:nvPr>
        </p:nvSpPr>
        <p:spPr>
          <a:xfrm>
            <a:off x="654050" y="95706"/>
            <a:ext cx="912585"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614615" y="8985250"/>
            <a:ext cx="1667123"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837" y="8985250"/>
            <a:ext cx="414552" cy="184666"/>
          </a:xfrm>
        </p:spPr>
        <p:txBody>
          <a:bodyPr/>
          <a:lstStyle/>
          <a:p>
            <a:pPr>
              <a:defRPr/>
            </a:pPr>
            <a:r>
              <a:rPr lang="en-US" smtClean="0"/>
              <a:t>Page </a:t>
            </a:r>
            <a:fld id="{B2088AE4-128F-4ED2-9681-A3F3CB0AA482}" type="slidenum">
              <a:rPr lang="en-US" smtClean="0"/>
              <a:pPr>
                <a:defRPr/>
              </a:pPr>
              <a:t>39</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Jarkko Kneckt, Nokia</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6</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8</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16</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234377472"/>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平成二十四年 五月 十七日 </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17</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平成二十四年 五月 十七日 </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18</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solidFill>
                  <a:prstClr val="white"/>
                </a:solidFill>
              </a:rPr>
              <a:t>doc.: IEEE 802.11-12/0273r7</a:t>
            </a:r>
            <a:endParaRPr lang="en-US">
              <a:solidFill>
                <a:prstClr val="white"/>
              </a:solidFill>
            </a:endParaRPr>
          </a:p>
        </p:txBody>
      </p:sp>
      <p:sp>
        <p:nvSpPr>
          <p:cNvPr id="5" name="Rectangle 3"/>
          <p:cNvSpPr>
            <a:spLocks noGrp="1" noChangeArrowheads="1"/>
          </p:cNvSpPr>
          <p:nvPr>
            <p:ph type="dt"/>
          </p:nvPr>
        </p:nvSpPr>
        <p:spPr>
          <a:ln/>
        </p:spPr>
        <p:txBody>
          <a:bodyPr/>
          <a:lstStyle/>
          <a:p>
            <a:r>
              <a:rPr lang="en-US" smtClean="0">
                <a:solidFill>
                  <a:prstClr val="white"/>
                </a:solidFill>
              </a:rPr>
              <a:t>May 2012</a:t>
            </a:r>
            <a:endParaRPr lang="en-US">
              <a:solidFill>
                <a:prstClr val="white"/>
              </a:solidFill>
            </a:endParaRPr>
          </a:p>
        </p:txBody>
      </p:sp>
      <p:sp>
        <p:nvSpPr>
          <p:cNvPr id="6" name="Rectangle 6"/>
          <p:cNvSpPr>
            <a:spLocks noGrp="1" noChangeArrowheads="1"/>
          </p:cNvSpPr>
          <p:nvPr>
            <p:ph type="ftr"/>
          </p:nvPr>
        </p:nvSpPr>
        <p:spPr>
          <a:ln/>
        </p:spPr>
        <p:txBody>
          <a:bodyPr/>
          <a:lstStyle/>
          <a:p>
            <a:r>
              <a:rPr lang="en-US" altLang="ja-JP" smtClean="0">
                <a:solidFill>
                  <a:prstClr val="white"/>
                </a:solidFill>
              </a:rPr>
              <a:t>Hiroki Nakano, Trans New Technology, Inc.</a:t>
            </a:r>
            <a:endParaRPr lang="en-US">
              <a:solidFill>
                <a:prstClr val="white"/>
              </a:solidFill>
            </a:endParaRPr>
          </a:p>
        </p:txBody>
      </p:sp>
      <p:sp>
        <p:nvSpPr>
          <p:cNvPr id="7" name="Rectangle 7"/>
          <p:cNvSpPr>
            <a:spLocks noGrp="1" noChangeArrowheads="1"/>
          </p:cNvSpPr>
          <p:nvPr>
            <p:ph type="sldNum"/>
          </p:nvPr>
        </p:nvSpPr>
        <p:spPr>
          <a:ln/>
        </p:spPr>
        <p:txBody>
          <a:bodyPr/>
          <a:lstStyle/>
          <a:p>
            <a:r>
              <a:rPr lang="en-US">
                <a:solidFill>
                  <a:prstClr val="white"/>
                </a:solidFill>
              </a:rPr>
              <a:t>Page </a:t>
            </a:r>
            <a:fld id="{CA5AFF69-4AEE-4693-9CD6-98E2EBC076EC}" type="slidenum">
              <a:rPr lang="en-US">
                <a:solidFill>
                  <a:prstClr val="white"/>
                </a:solidFill>
              </a:rPr>
              <a:pPr/>
              <a:t>20</a:t>
            </a:fld>
            <a:endParaRPr lang="en-US">
              <a:solidFill>
                <a:prstClr val="white"/>
              </a:solidFill>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defTabSz="449263" eaLnBrk="0" hangingPunct="0">
              <a:buClr>
                <a:srgbClr val="000000"/>
              </a:buClr>
              <a:buSzPct val="100000"/>
              <a:buFont typeface="Times New Roman" pitchFamily="16" charset="0"/>
              <a:buNone/>
            </a:pPr>
            <a:endParaRPr lang="en-GB" sz="2400">
              <a:solidFill>
                <a:prstClr val="white"/>
              </a:solidFill>
              <a:latin typeface="Times New Roman" pitchFamily="16" charset="0"/>
              <a:ea typeface="MS Gothic" charset="-128"/>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(ATRD, Root, Lab)</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802.11-12-</a:t>
            </a:r>
            <a:r>
              <a:rPr lang="en-US" altLang="ja-JP" sz="1800" b="1" dirty="0" smtClean="0"/>
              <a:t>0655r5</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pPr defTabSz="449263">
              <a:buClr>
                <a:srgbClr val="000000"/>
              </a:buClr>
              <a:buSzPct val="100000"/>
              <a:buFont typeface="Times New Roman" pitchFamily="16" charset="0"/>
              <a:buNone/>
            </a:pPr>
            <a:r>
              <a:rPr lang="en-US" smtClean="0">
                <a:latin typeface="Times New Roman" pitchFamily="16" charset="0"/>
              </a:rPr>
              <a:t>May 2012</a:t>
            </a:r>
            <a:endParaRPr lang="en-GB" dirty="0">
              <a:latin typeface="Times New Roman" pitchFamily="16" charset="0"/>
            </a:endParaRPr>
          </a:p>
        </p:txBody>
      </p:sp>
      <p:sp>
        <p:nvSpPr>
          <p:cNvPr id="1028" name="Rectangle 4"/>
          <p:cNvSpPr>
            <a:spLocks noGrp="1" noChangeArrowheads="1"/>
          </p:cNvSpPr>
          <p:nvPr>
            <p:ph type="ftr"/>
          </p:nvPr>
        </p:nvSpPr>
        <p:spPr bwMode="auto">
          <a:xfrm>
            <a:off x="5357818" y="6475413"/>
            <a:ext cx="3184520" cy="3825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defTabSz="449263">
              <a:buClr>
                <a:srgbClr val="000000"/>
              </a:buClr>
              <a:buSzPct val="100000"/>
              <a:buFont typeface="Times New Roman" pitchFamily="16" charset="0"/>
              <a:buNone/>
            </a:pPr>
            <a:r>
              <a:rPr lang="en-US" altLang="ja-JP" smtClean="0">
                <a:latin typeface="Times New Roman" pitchFamily="16" charset="0"/>
              </a:rPr>
              <a:t>Hiroshi Mano (ATRD, Root, Lab)</a:t>
            </a:r>
            <a:endParaRPr lang="en-GB" dirty="0">
              <a:latin typeface="Times New Roman" pitchFamily="16" charset="0"/>
            </a:endParaRP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defTabSz="449263">
              <a:buClr>
                <a:srgbClr val="000000"/>
              </a:buClr>
              <a:buSzPct val="100000"/>
              <a:buFont typeface="Times New Roman" pitchFamily="16" charset="0"/>
              <a:buNone/>
            </a:pPr>
            <a:r>
              <a:rPr lang="en-GB">
                <a:latin typeface="Times New Roman" pitchFamily="16" charset="0"/>
              </a:rPr>
              <a:t>Slide </a:t>
            </a:r>
            <a:fld id="{D09C756B-EB39-4236-ADBB-73052B179AE4}" type="slidenum">
              <a:rPr lang="en-GB">
                <a:latin typeface="Times New Roman" pitchFamily="16" charset="0"/>
              </a:rPr>
              <a:pPr defTabSz="449263">
                <a:buClr>
                  <a:srgbClr val="000000"/>
                </a:buClr>
                <a:buSzPct val="100000"/>
                <a:buFont typeface="Times New Roman" pitchFamily="16" charset="0"/>
                <a:buNone/>
              </a:pPr>
              <a:t>‹#›</a:t>
            </a:fld>
            <a:endParaRPr lang="en-GB">
              <a:latin typeface="Times New Roman" pitchFamily="16" charset="0"/>
            </a:endParaRPr>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defTabSz="449263">
              <a:buClr>
                <a:srgbClr val="000000"/>
              </a:buClr>
              <a:buSzPct val="100000"/>
              <a:buFont typeface="Times New Roman" pitchFamily="16" charset="0"/>
              <a:buNone/>
            </a:pPr>
            <a:endParaRPr lang="en-GB" sz="2400">
              <a:solidFill>
                <a:srgbClr val="FFFFFF"/>
              </a:solidFill>
              <a:latin typeface="Times New Roman" pitchFamily="16" charset="0"/>
            </a:endParaRPr>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defTabSz="449263">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solidFill>
                  <a:srgbClr val="000000"/>
                </a:solidFill>
                <a:latin typeface="Times New Roman" pitchFamily="16" charset="0"/>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defTabSz="449263">
              <a:buClr>
                <a:srgbClr val="000000"/>
              </a:buClr>
              <a:buSzPct val="100000"/>
              <a:buFont typeface="Times New Roman" pitchFamily="16" charset="0"/>
              <a:buNone/>
            </a:pPr>
            <a:endParaRPr lang="en-GB" sz="2400">
              <a:solidFill>
                <a:srgbClr val="FFFFFF"/>
              </a:solidFill>
              <a:latin typeface="Times New Roman" pitchFamily="16" charset="0"/>
            </a:endParaRP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449263">
              <a:buClr>
                <a:srgbClr val="000000"/>
              </a:buClr>
              <a:buSzPct val="100000"/>
              <a:buFont typeface="Times New Roman" pitchFamily="16" charset="0"/>
              <a:buNone/>
              <a:tabLst>
                <a:tab pos="0" algn="l"/>
                <a:tab pos="914400" algn="l"/>
                <a:tab pos="1828800" algn="l"/>
                <a:tab pos="2679700" algn="l"/>
                <a:tab pos="3657600" algn="l"/>
                <a:tab pos="4572000" algn="l"/>
                <a:tab pos="5486400" algn="l"/>
                <a:tab pos="6400800" algn="l"/>
                <a:tab pos="7315200" algn="l"/>
                <a:tab pos="8229600" algn="l"/>
                <a:tab pos="9144000" algn="l"/>
                <a:tab pos="10058400" algn="l"/>
              </a:tabLst>
              <a:defRPr/>
            </a:pPr>
            <a:r>
              <a:rPr lang="en-GB" sz="1800" b="1" dirty="0" smtClean="0">
                <a:solidFill>
                  <a:srgbClr val="000000"/>
                </a:solidFill>
                <a:latin typeface="Times New Roman" pitchFamily="16" charset="0"/>
                <a:cs typeface="Arial Unicode MS" charset="0"/>
              </a:rPr>
              <a:t>doc.: IEEE </a:t>
            </a:r>
            <a:r>
              <a:rPr lang="en-US" sz="1800" b="1" dirty="0" smtClean="0">
                <a:solidFill>
                  <a:srgbClr val="000000"/>
                </a:solidFill>
                <a:latin typeface="Times New Roman" pitchFamily="16" charset="0"/>
              </a:rPr>
              <a:t>11-12-0655r3</a:t>
            </a:r>
          </a:p>
        </p:txBody>
      </p:sp>
      <p:sp>
        <p:nvSpPr>
          <p:cNvPr id="2" name="fc"/>
          <p:cNvSpPr txBox="1"/>
          <p:nvPr userDrawn="1"/>
        </p:nvSpPr>
        <p:spPr>
          <a:xfrm>
            <a:off x="0" y="6642100"/>
            <a:ext cx="9144000" cy="246221"/>
          </a:xfrm>
          <a:prstGeom prst="rect">
            <a:avLst/>
          </a:prstGeom>
          <a:noFill/>
        </p:spPr>
        <p:txBody>
          <a:bodyPr vert="horz" rtlCol="0">
            <a:spAutoFit/>
          </a:bodyPr>
          <a:lstStyle/>
          <a:p>
            <a:pPr algn="ctr" defTabSz="449263">
              <a:buClr>
                <a:srgbClr val="000000"/>
              </a:buClr>
              <a:buSzPct val="100000"/>
              <a:buFont typeface="Times New Roman" pitchFamily="16" charset="0"/>
              <a:buNone/>
            </a:pPr>
            <a:endParaRPr lang="en-US" sz="1000" b="1">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63"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472-00-00ai-march-2012-waikoloa-session-minutes.doc" TargetMode="External"/><Relationship Id="rId3" Type="http://schemas.openxmlformats.org/officeDocument/2006/relationships/hyperlink" Target="http://mentor.ieee.org/802.11/dcn/11/11-11-1097-00-00ai-july-2011-san-francisco-session-minutes.doc"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476-06-00ai-mar-may-teleconference-minutes.doc"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1385887" cy="276225"/>
          </a:xfrm>
          <a:noFill/>
        </p:spPr>
        <p:txBody>
          <a:bodyPr/>
          <a:lstStyle/>
          <a:p>
            <a:r>
              <a:rPr lang="en-US" altLang="ja-JP" smtClean="0">
                <a:latin typeface="Times New Roman" pitchFamily="-84" charset="0"/>
              </a:rPr>
              <a:t>May 2012</a:t>
            </a:r>
            <a:endParaRPr lang="en-US" altLang="ja-JP"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 slide deck for Atlanta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2012-</a:t>
            </a:r>
            <a:r>
              <a:rPr lang="en-US" altLang="ja-JP" sz="2000" b="0" dirty="0" smtClean="0">
                <a:ea typeface="ＭＳ Ｐゴシック" pitchFamily="-84" charset="-128"/>
                <a:cs typeface="ＭＳ Ｐゴシック" pitchFamily="-84" charset="-128"/>
              </a:rPr>
              <a:t>05-14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 (Chair)</a:t>
            </a:r>
            <a:endParaRPr lang="ja-JP" altLang="en-US" dirty="0"/>
          </a:p>
        </p:txBody>
      </p:sp>
      <p:sp>
        <p:nvSpPr>
          <p:cNvPr id="3" name="コンテンツ プレースホルダ 2"/>
          <p:cNvSpPr>
            <a:spLocks noGrp="1"/>
          </p:cNvSpPr>
          <p:nvPr>
            <p:ph idx="1"/>
          </p:nvPr>
        </p:nvSpPr>
        <p:spPr/>
        <p:txBody>
          <a:bodyPr/>
          <a:lstStyle/>
          <a:p>
            <a:pPr>
              <a:defRPr/>
            </a:pPr>
            <a:r>
              <a:rPr lang="en-US" altLang="ja-JP" dirty="0" smtClean="0"/>
              <a:t>Hiroshi </a:t>
            </a:r>
            <a:r>
              <a:rPr lang="en-US" altLang="ja-JP" dirty="0" err="1" smtClean="0"/>
              <a:t>Mano</a:t>
            </a:r>
            <a:r>
              <a:rPr lang="en-US" altLang="ja-JP" dirty="0" smtClean="0"/>
              <a:t> (Allied </a:t>
            </a:r>
            <a:r>
              <a:rPr lang="en-US" altLang="ja-JP" dirty="0" err="1" smtClean="0"/>
              <a:t>Telissis</a:t>
            </a:r>
            <a:r>
              <a:rPr lang="en-US" altLang="ja-JP" dirty="0" smtClean="0"/>
              <a:t> R&amp;D) is currently the Chair and would like to continue as Chair of </a:t>
            </a:r>
            <a:r>
              <a:rPr lang="en-US" altLang="ja-JP" dirty="0" err="1" smtClean="0"/>
              <a:t>TGai</a:t>
            </a:r>
            <a:r>
              <a:rPr lang="en-US" altLang="ja-JP" dirty="0" smtClean="0"/>
              <a:t>.</a:t>
            </a:r>
          </a:p>
          <a:p>
            <a:pPr>
              <a:defRPr/>
            </a:pPr>
            <a:r>
              <a:rPr lang="en-US" altLang="ja-JP" dirty="0" smtClean="0"/>
              <a:t>Are there any other candidates</a:t>
            </a:r>
            <a:r>
              <a:rPr lang="en-US" altLang="ja-JP" dirty="0" smtClean="0"/>
              <a:t>?</a:t>
            </a:r>
            <a:endParaRPr lang="ja-JP" altLang="en-US" dirty="0" smtClean="0"/>
          </a:p>
          <a:p>
            <a:pPr>
              <a:defRPr/>
            </a:pPr>
            <a:endParaRPr lang="ja-JP" altLang="en-US" dirty="0" smtClean="0"/>
          </a:p>
          <a:p>
            <a:pPr>
              <a:defRPr/>
            </a:pPr>
            <a:r>
              <a:rPr lang="en-US" altLang="ja-JP" dirty="0" smtClean="0"/>
              <a:t>Approved  by unanimous consent</a:t>
            </a:r>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 (Secretary)</a:t>
            </a:r>
            <a:endParaRPr lang="ja-JP" altLang="en-US" dirty="0"/>
          </a:p>
        </p:txBody>
      </p:sp>
      <p:sp>
        <p:nvSpPr>
          <p:cNvPr id="3" name="コンテンツ プレースホルダ 2"/>
          <p:cNvSpPr>
            <a:spLocks noGrp="1"/>
          </p:cNvSpPr>
          <p:nvPr>
            <p:ph idx="1"/>
          </p:nvPr>
        </p:nvSpPr>
        <p:spPr/>
        <p:txBody>
          <a:bodyPr/>
          <a:lstStyle/>
          <a:p>
            <a:pPr>
              <a:defRPr/>
            </a:pPr>
            <a:r>
              <a:rPr lang="en-US" altLang="ja-JP" dirty="0" smtClean="0"/>
              <a:t>Hitoshi Morioka (Allied </a:t>
            </a:r>
            <a:r>
              <a:rPr lang="en-US" altLang="ja-JP" dirty="0" err="1" smtClean="0"/>
              <a:t>Telissis</a:t>
            </a:r>
            <a:r>
              <a:rPr lang="en-US" altLang="ja-JP" dirty="0" smtClean="0"/>
              <a:t> R&amp;D) is currently the </a:t>
            </a:r>
            <a:r>
              <a:rPr lang="en-US" altLang="ja-JP" dirty="0" err="1" smtClean="0"/>
              <a:t>TGai</a:t>
            </a:r>
            <a:r>
              <a:rPr lang="en-US" altLang="ja-JP" dirty="0" smtClean="0"/>
              <a:t>  Secretary and would like to continue as  </a:t>
            </a:r>
            <a:r>
              <a:rPr lang="en-US" altLang="ja-JP" dirty="0" err="1" smtClean="0"/>
              <a:t>TGai</a:t>
            </a:r>
            <a:r>
              <a:rPr lang="en-US" altLang="ja-JP" dirty="0" smtClean="0"/>
              <a:t>  Secretary.</a:t>
            </a:r>
          </a:p>
          <a:p>
            <a:pPr>
              <a:defRPr/>
            </a:pPr>
            <a:r>
              <a:rPr lang="en-US" altLang="ja-JP" dirty="0" smtClean="0"/>
              <a:t>Are there any other candidates</a:t>
            </a:r>
            <a:r>
              <a:rPr lang="en-US" altLang="ja-JP" dirty="0" smtClean="0"/>
              <a:t>?</a:t>
            </a:r>
          </a:p>
          <a:p>
            <a:pPr>
              <a:defRPr/>
            </a:pPr>
            <a:r>
              <a:rPr lang="en-US" altLang="ja-JP" dirty="0" smtClean="0"/>
              <a:t>Approved  by unanimous consent</a:t>
            </a:r>
          </a:p>
          <a:p>
            <a:pPr>
              <a:defRPr/>
            </a:pPr>
            <a:endParaRPr lang="en-US" altLang="ja-JP" dirty="0" smtClean="0"/>
          </a:p>
          <a:p>
            <a:pPr>
              <a:buNone/>
            </a:pPr>
            <a:endParaRPr lang="ja-JP" altLang="en-US" dirty="0"/>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 (Technical editor)</a:t>
            </a:r>
            <a:endParaRPr lang="ja-JP" altLang="en-US" dirty="0"/>
          </a:p>
        </p:txBody>
      </p:sp>
      <p:sp>
        <p:nvSpPr>
          <p:cNvPr id="3" name="コンテンツ プレースホルダ 2"/>
          <p:cNvSpPr>
            <a:spLocks noGrp="1"/>
          </p:cNvSpPr>
          <p:nvPr>
            <p:ph idx="1"/>
          </p:nvPr>
        </p:nvSpPr>
        <p:spPr/>
        <p:txBody>
          <a:bodyPr/>
          <a:lstStyle/>
          <a:p>
            <a:r>
              <a:rPr lang="en-US" altLang="ja-JP" dirty="0" smtClean="0"/>
              <a:t>Tom </a:t>
            </a:r>
            <a:r>
              <a:rPr lang="en-US" altLang="ja-JP" dirty="0" err="1" smtClean="0"/>
              <a:t>Siep</a:t>
            </a:r>
            <a:r>
              <a:rPr lang="en-US" altLang="ja-JP" dirty="0" smtClean="0"/>
              <a:t> (CSR) ) is currently the </a:t>
            </a:r>
            <a:r>
              <a:rPr lang="en-US" altLang="ja-JP" dirty="0" err="1" smtClean="0"/>
              <a:t>TGai</a:t>
            </a:r>
            <a:r>
              <a:rPr lang="en-US" altLang="ja-JP" dirty="0" smtClean="0"/>
              <a:t>  Technical editor and would like to continue as </a:t>
            </a:r>
            <a:r>
              <a:rPr lang="en-US" altLang="ja-JP" dirty="0" err="1" smtClean="0"/>
              <a:t>TGai</a:t>
            </a:r>
            <a:r>
              <a:rPr lang="en-US" altLang="ja-JP" dirty="0" smtClean="0"/>
              <a:t> Technical editor.</a:t>
            </a:r>
          </a:p>
          <a:p>
            <a:r>
              <a:rPr lang="en-US" altLang="ja-JP" dirty="0" smtClean="0"/>
              <a:t>Are there any other candidates</a:t>
            </a:r>
            <a:r>
              <a:rPr lang="en-US" altLang="ja-JP" dirty="0" smtClean="0"/>
              <a:t>?</a:t>
            </a:r>
          </a:p>
          <a:p>
            <a:r>
              <a:rPr lang="en-US" altLang="ja-JP" dirty="0" smtClean="0"/>
              <a:t>Approved  by unanimous consent</a:t>
            </a:r>
          </a:p>
          <a:p>
            <a:endParaRPr lang="en-US" altLang="ja-JP" dirty="0" smtClean="0"/>
          </a:p>
          <a:p>
            <a:pPr>
              <a:buNone/>
            </a:pPr>
            <a:endParaRPr lang="ja-JP" altLang="en-US" dirty="0"/>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 (Vice Chair)</a:t>
            </a:r>
            <a:endParaRPr lang="ja-JP" altLang="en-US" dirty="0"/>
          </a:p>
        </p:txBody>
      </p:sp>
      <p:sp>
        <p:nvSpPr>
          <p:cNvPr id="3" name="コンテンツ プレースホルダ 2"/>
          <p:cNvSpPr>
            <a:spLocks noGrp="1"/>
          </p:cNvSpPr>
          <p:nvPr>
            <p:ph idx="1"/>
          </p:nvPr>
        </p:nvSpPr>
        <p:spPr/>
        <p:txBody>
          <a:bodyPr/>
          <a:lstStyle/>
          <a:p>
            <a:r>
              <a:rPr lang="en-US" altLang="ja-JP" dirty="0" smtClean="0"/>
              <a:t>Marc </a:t>
            </a:r>
            <a:r>
              <a:rPr lang="en-US" altLang="ja-JP" dirty="0" err="1" smtClean="0"/>
              <a:t>Emmelmann</a:t>
            </a:r>
            <a:r>
              <a:rPr lang="en-US" altLang="ja-JP" dirty="0" smtClean="0"/>
              <a:t> (</a:t>
            </a:r>
            <a:r>
              <a:rPr lang="en-US" altLang="ja-JP" dirty="0" err="1" smtClean="0"/>
              <a:t>Fokus</a:t>
            </a:r>
            <a:r>
              <a:rPr lang="en-US" altLang="ja-JP" dirty="0" smtClean="0"/>
              <a:t>) is currently the </a:t>
            </a:r>
            <a:r>
              <a:rPr lang="en-US" altLang="ja-JP" dirty="0" err="1" smtClean="0"/>
              <a:t>TGai</a:t>
            </a:r>
            <a:r>
              <a:rPr lang="en-US" altLang="ja-JP" dirty="0" smtClean="0"/>
              <a:t>  Vice Chair and would like continue as </a:t>
            </a:r>
            <a:r>
              <a:rPr lang="en-US" altLang="ja-JP" dirty="0" err="1" smtClean="0"/>
              <a:t>TGai</a:t>
            </a:r>
            <a:r>
              <a:rPr lang="en-US" altLang="ja-JP" dirty="0" smtClean="0"/>
              <a:t>  Vice </a:t>
            </a:r>
            <a:r>
              <a:rPr lang="en-US" altLang="ja-JP" dirty="0" err="1" smtClean="0"/>
              <a:t>Chai</a:t>
            </a:r>
            <a:r>
              <a:rPr lang="en-US" altLang="ja-JP" dirty="0" smtClean="0"/>
              <a:t>.</a:t>
            </a:r>
          </a:p>
          <a:p>
            <a:r>
              <a:rPr lang="en-US" altLang="ja-JP" dirty="0" smtClean="0"/>
              <a:t>Are there any other candidates</a:t>
            </a:r>
            <a:r>
              <a:rPr lang="en-US" altLang="ja-JP" dirty="0" smtClean="0"/>
              <a:t>?</a:t>
            </a:r>
          </a:p>
          <a:p>
            <a:r>
              <a:rPr lang="en-US" altLang="ja-JP" dirty="0" smtClean="0"/>
              <a:t>Approved  by unanimous consent</a:t>
            </a:r>
          </a:p>
          <a:p>
            <a:endParaRPr lang="en-US" altLang="ja-JP" dirty="0" smtClean="0"/>
          </a:p>
          <a:p>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Election 2</a:t>
            </a:r>
            <a:r>
              <a:rPr lang="en-US" altLang="ja-JP" baseline="30000" dirty="0" smtClean="0"/>
              <a:t>nd</a:t>
            </a:r>
            <a:r>
              <a:rPr lang="en-US" altLang="ja-JP" dirty="0" smtClean="0"/>
              <a:t>  Vice Chair</a:t>
            </a:r>
            <a:endParaRPr lang="ja-JP" altLang="en-US" dirty="0"/>
          </a:p>
        </p:txBody>
      </p:sp>
      <p:sp>
        <p:nvSpPr>
          <p:cNvPr id="3" name="コンテンツ プレースホルダ 2"/>
          <p:cNvSpPr>
            <a:spLocks noGrp="1"/>
          </p:cNvSpPr>
          <p:nvPr>
            <p:ph idx="1"/>
          </p:nvPr>
        </p:nvSpPr>
        <p:spPr/>
        <p:txBody>
          <a:bodyPr/>
          <a:lstStyle/>
          <a:p>
            <a:r>
              <a:rPr lang="en-US" altLang="ja-JP" dirty="0" smtClean="0"/>
              <a:t>Election by Ballot voting</a:t>
            </a:r>
          </a:p>
          <a:p>
            <a:r>
              <a:rPr lang="en-US" altLang="ja-JP" dirty="0" smtClean="0"/>
              <a:t>Result </a:t>
            </a:r>
          </a:p>
          <a:p>
            <a:pPr lvl="1"/>
            <a:r>
              <a:rPr lang="en-US" altLang="ja-JP" dirty="0" smtClean="0"/>
              <a:t>Robert Stacy (Apple) 			13	27%</a:t>
            </a:r>
          </a:p>
          <a:p>
            <a:pPr lvl="1"/>
            <a:r>
              <a:rPr lang="en-US" altLang="ja-JP" dirty="0" smtClean="0"/>
              <a:t>Lee Armstrong (Armstrong Consulting, Inc. )	 9	18%</a:t>
            </a:r>
          </a:p>
          <a:p>
            <a:pPr lvl="1"/>
            <a:r>
              <a:rPr lang="en-US" altLang="ja-JP" dirty="0" smtClean="0">
                <a:solidFill>
                  <a:srgbClr val="0000FF"/>
                </a:solidFill>
              </a:rPr>
              <a:t>Gabor </a:t>
            </a:r>
            <a:r>
              <a:rPr lang="en-US" altLang="ja-JP" dirty="0" err="1" smtClean="0">
                <a:solidFill>
                  <a:srgbClr val="0000FF"/>
                </a:solidFill>
              </a:rPr>
              <a:t>Bajko</a:t>
            </a:r>
            <a:r>
              <a:rPr lang="en-US" altLang="ja-JP" dirty="0" smtClean="0">
                <a:solidFill>
                  <a:srgbClr val="0000FF"/>
                </a:solidFill>
              </a:rPr>
              <a:t> ( Nokia )			25	51%</a:t>
            </a:r>
          </a:p>
          <a:p>
            <a:pPr lvl="1"/>
            <a:r>
              <a:rPr lang="en-US" altLang="ja-JP" dirty="0" smtClean="0"/>
              <a:t>Abstain 					 2	 4%					</a:t>
            </a:r>
          </a:p>
          <a:p>
            <a:pPr lvl="1"/>
            <a:r>
              <a:rPr lang="en-US" altLang="ja-JP" dirty="0" smtClean="0"/>
              <a:t>Total					49	100</a:t>
            </a:r>
            <a:r>
              <a:rPr lang="en-US" altLang="ja-JP" dirty="0" smtClean="0"/>
              <a:t>%</a:t>
            </a:r>
          </a:p>
          <a:p>
            <a:r>
              <a:rPr lang="en-US" altLang="ja-JP" dirty="0" smtClean="0"/>
              <a:t>Gabor </a:t>
            </a:r>
            <a:r>
              <a:rPr lang="en-US" altLang="ja-JP" dirty="0" err="1" smtClean="0"/>
              <a:t>Bajko</a:t>
            </a:r>
            <a:r>
              <a:rPr lang="en-US" altLang="ja-JP" dirty="0" smtClean="0"/>
              <a:t> was elected </a:t>
            </a:r>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r>
              <a:rPr lang="en-US" smtClean="0"/>
              <a:t>May 2012</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a:t>
            </a:fld>
            <a:endParaRPr lang="en-US" altLang="ja-JP"/>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11/1160r8 George </a:t>
            </a:r>
            <a:r>
              <a:rPr lang="en-US" altLang="ja-JP" dirty="0" err="1" smtClean="0"/>
              <a:t>Cherian</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15</a:t>
            </a:fld>
            <a:endParaRPr lang="en-US" altLang="ja-JP"/>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polls</a:t>
            </a:r>
          </a:p>
        </p:txBody>
      </p:sp>
      <p:sp>
        <p:nvSpPr>
          <p:cNvPr id="3" name="Content Placeholder 2"/>
          <p:cNvSpPr>
            <a:spLocks noGrp="1"/>
          </p:cNvSpPr>
          <p:nvPr>
            <p:ph idx="1"/>
          </p:nvPr>
        </p:nvSpPr>
        <p:spPr/>
        <p:txBody>
          <a:bodyPr/>
          <a:lstStyle/>
          <a:p>
            <a:r>
              <a:rPr lang="en-US" dirty="0" smtClean="0"/>
              <a:t>Do you support the </a:t>
            </a:r>
            <a:r>
              <a:rPr lang="en-US" dirty="0" err="1" smtClean="0"/>
              <a:t>ANonce</a:t>
            </a:r>
            <a:r>
              <a:rPr lang="en-US" dirty="0" smtClean="0"/>
              <a:t> derivation at the STA based on the </a:t>
            </a:r>
            <a:r>
              <a:rPr lang="en-US" dirty="0" err="1" smtClean="0"/>
              <a:t>ANonce</a:t>
            </a:r>
            <a:r>
              <a:rPr lang="en-US" dirty="0" smtClean="0"/>
              <a:t> seed sent by AP in Broadcast </a:t>
            </a:r>
            <a:r>
              <a:rPr lang="en-US" dirty="0" err="1" smtClean="0"/>
              <a:t>ProbeResp</a:t>
            </a:r>
            <a:r>
              <a:rPr lang="en-US" dirty="0" smtClean="0"/>
              <a:t>/Beacon?</a:t>
            </a:r>
          </a:p>
          <a:p>
            <a:endParaRPr lang="en-US" dirty="0" smtClean="0"/>
          </a:p>
          <a:p>
            <a:pPr marL="400050" lvl="1" indent="0">
              <a:buNone/>
            </a:pPr>
            <a:r>
              <a:rPr lang="en-US" dirty="0" smtClean="0"/>
              <a:t>Yes 11</a:t>
            </a:r>
          </a:p>
          <a:p>
            <a:pPr marL="400050" lvl="1" indent="0">
              <a:buNone/>
            </a:pPr>
            <a:r>
              <a:rPr lang="en-US" dirty="0" smtClean="0"/>
              <a:t>No 10</a:t>
            </a:r>
          </a:p>
          <a:p>
            <a:pPr marL="400050" lvl="1" indent="0">
              <a:buNone/>
            </a:pPr>
            <a:r>
              <a:rPr lang="en-US" dirty="0" smtClean="0"/>
              <a:t>Abstain 15</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smtClean="0"/>
              <a:t>May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16</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064070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r>
              <a:rPr lang="en-US" altLang="ja-JP" smtClean="0"/>
              <a:t>Stroll Poll 1</a:t>
            </a:r>
            <a:endParaRPr lang="ja-JP" altLang="en-US" dirty="0" smtClean="0"/>
          </a:p>
        </p:txBody>
      </p:sp>
      <p:sp>
        <p:nvSpPr>
          <p:cNvPr id="12291" name="コンテンツ プレースホルダ 2"/>
          <p:cNvSpPr>
            <a:spLocks noGrp="1"/>
          </p:cNvSpPr>
          <p:nvPr>
            <p:ph idx="1"/>
          </p:nvPr>
        </p:nvSpPr>
        <p:spPr/>
        <p:txBody>
          <a:bodyPr/>
          <a:lstStyle/>
          <a:p>
            <a:r>
              <a:rPr lang="en-US" altLang="ja-JP" smtClean="0"/>
              <a:t>Do you support network initiated EAP authentication as mentioned in slide 12,13 of 11/1160r9?</a:t>
            </a:r>
          </a:p>
          <a:p>
            <a:pPr lvl="1"/>
            <a:r>
              <a:rPr lang="en-US" altLang="ja-JP" smtClean="0"/>
              <a:t>Yes: 11</a:t>
            </a:r>
          </a:p>
          <a:p>
            <a:pPr lvl="1"/>
            <a:r>
              <a:rPr lang="en-US" altLang="ja-JP" smtClean="0"/>
              <a:t>No: 4</a:t>
            </a:r>
          </a:p>
          <a:p>
            <a:pPr lvl="1"/>
            <a:r>
              <a:rPr lang="en-US" altLang="ja-JP" smtClean="0"/>
              <a:t>More information: 20</a:t>
            </a:r>
          </a:p>
          <a:p>
            <a:endParaRPr lang="en-US" altLang="ja-JP" smtClean="0"/>
          </a:p>
          <a:p>
            <a:pPr lvl="1"/>
            <a:endParaRPr lang="en-US" altLang="ja-JP" dirty="0" smtClean="0"/>
          </a:p>
        </p:txBody>
      </p:sp>
      <p:sp>
        <p:nvSpPr>
          <p:cNvPr id="8" name="日付プレースホルダ 3"/>
          <p:cNvSpPr>
            <a:spLocks noGrp="1"/>
          </p:cNvSpPr>
          <p:nvPr>
            <p:ph type="dt" sz="quarter" idx="10"/>
          </p:nvPr>
        </p:nvSpPr>
        <p:spPr/>
        <p:txBody>
          <a:bodyPr/>
          <a:lstStyle/>
          <a:p>
            <a:r>
              <a:rPr lang="en-US" altLang="ja-JP" smtClean="0"/>
              <a:t>May 2012</a:t>
            </a:r>
            <a:endParaRPr lang="en-US" altLang="ja-JP" dirty="0" smtClean="0"/>
          </a:p>
        </p:txBody>
      </p:sp>
      <p:sp>
        <p:nvSpPr>
          <p:cNvPr id="9" name="フッター プレースホルダ 4"/>
          <p:cNvSpPr>
            <a:spLocks noGrp="1"/>
          </p:cNvSpPr>
          <p:nvPr>
            <p:ph type="ftr" sz="quarter" idx="11"/>
          </p:nvPr>
        </p:nvSpPr>
        <p:spPr/>
        <p:txBody>
          <a:bodyPr/>
          <a:lstStyle/>
          <a:p>
            <a:r>
              <a:rPr lang="en-US" altLang="ja-JP" smtClean="0"/>
              <a:t>Hiroshi Mano (ATRD, Root, Lab)</a:t>
            </a:r>
            <a:endParaRPr lang="en-US" altLang="ja-JP" dirty="0"/>
          </a:p>
        </p:txBody>
      </p:sp>
      <p:sp>
        <p:nvSpPr>
          <p:cNvPr id="12293" name="スライド番号プレースホルダ 5"/>
          <p:cNvSpPr>
            <a:spLocks noGrp="1"/>
          </p:cNvSpPr>
          <p:nvPr>
            <p:ph type="sldNum" sz="quarter" idx="12"/>
          </p:nvPr>
        </p:nvSpPr>
        <p:spPr/>
        <p:txBody>
          <a:bodyPr/>
          <a:lstStyle/>
          <a:p>
            <a:r>
              <a:rPr lang="en-US" altLang="ja-JP" smtClean="0"/>
              <a:t>Slide </a:t>
            </a:r>
            <a:fld id="{B5F7D478-1E07-49C3-9A60-4B5611529FD7}" type="slidenum">
              <a:rPr lang="en-US" altLang="ja-JP" smtClean="0"/>
              <a:pPr/>
              <a:t>17</a:t>
            </a:fld>
            <a:endParaRPr lang="en-US" altLang="ja-JP" smtClean="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293075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616285" y="762610"/>
            <a:ext cx="7772400" cy="554115"/>
          </a:xfrm>
        </p:spPr>
        <p:txBody>
          <a:bodyPr/>
          <a:lstStyle/>
          <a:p>
            <a:r>
              <a:rPr lang="en-US" altLang="ja-JP" sz="2800" dirty="0" smtClean="0">
                <a:ea typeface="MS PGothic" pitchFamily="34" charset="-128"/>
              </a:rPr>
              <a:t>Stroll Poll 2</a:t>
            </a:r>
            <a:endParaRPr lang="ja-JP" altLang="en-US" sz="2800" dirty="0" smtClean="0">
              <a:ea typeface="MS PGothic" pitchFamily="34" charset="-128"/>
            </a:endParaRPr>
          </a:p>
        </p:txBody>
      </p:sp>
      <p:sp>
        <p:nvSpPr>
          <p:cNvPr id="12291" name="コンテンツ プレースホルダ 2"/>
          <p:cNvSpPr>
            <a:spLocks noGrp="1"/>
          </p:cNvSpPr>
          <p:nvPr>
            <p:ph idx="1"/>
          </p:nvPr>
        </p:nvSpPr>
        <p:spPr>
          <a:xfrm>
            <a:off x="685799" y="1431940"/>
            <a:ext cx="7702885" cy="4608600"/>
          </a:xfrm>
        </p:spPr>
        <p:txBody>
          <a:bodyPr/>
          <a:lstStyle/>
          <a:p>
            <a:r>
              <a:rPr lang="en-US" altLang="ja-JP" sz="1800" dirty="0" smtClean="0">
                <a:ea typeface="MS PGothic" pitchFamily="34" charset="-128"/>
              </a:rPr>
              <a:t>Do you support adding an EAP Trigger Proxy function in AP for EAP-Response/Identity message generating when FILS/802.1x authentication request frame with a User Identity is received,  in order to skip EAP-Request/Identity and EAP-Response/Identity message on the air interface mentioned in slide 12,13 of 11/1160r9?</a:t>
            </a:r>
          </a:p>
          <a:p>
            <a:pPr lvl="1"/>
            <a:r>
              <a:rPr lang="en-US" altLang="ja-JP" sz="1400" dirty="0" smtClean="0">
                <a:ea typeface="MS PGothic" pitchFamily="34" charset="-128"/>
              </a:rPr>
              <a:t>Yes: 10</a:t>
            </a:r>
          </a:p>
          <a:p>
            <a:pPr lvl="1"/>
            <a:r>
              <a:rPr lang="en-US" altLang="ja-JP" sz="1400" dirty="0" smtClean="0"/>
              <a:t>No:0</a:t>
            </a:r>
          </a:p>
          <a:p>
            <a:pPr lvl="1"/>
            <a:r>
              <a:rPr lang="en-US" altLang="ja-JP" sz="1400" dirty="0" smtClean="0"/>
              <a:t>More information: 20</a:t>
            </a:r>
            <a:endParaRPr lang="en-US" altLang="ja-JP" sz="1400" dirty="0" smtClean="0">
              <a:ea typeface="MS PGothic" pitchFamily="34" charset="-128"/>
            </a:endParaRPr>
          </a:p>
          <a:p>
            <a:endParaRPr lang="en-US" altLang="ja-JP" sz="1800" dirty="0" smtClean="0">
              <a:ea typeface="MS PGothic" pitchFamily="34" charset="-128"/>
            </a:endParaRPr>
          </a:p>
          <a:p>
            <a:pPr lvl="1">
              <a:defRPr/>
            </a:pPr>
            <a:endParaRPr lang="en-US" altLang="ja-JP" sz="1600" dirty="0" smtClean="0"/>
          </a:p>
        </p:txBody>
      </p:sp>
      <p:sp>
        <p:nvSpPr>
          <p:cNvPr id="12293" name="スライド番号プレースホルダ 5"/>
          <p:cNvSpPr>
            <a:spLocks noGrp="1"/>
          </p:cNvSpPr>
          <p:nvPr>
            <p:ph type="sldNum" sz="quarter" idx="12"/>
          </p:nvPr>
        </p:nvSpPr>
        <p:spPr>
          <a:noFill/>
        </p:spPr>
        <p:txBody>
          <a:bodyPr/>
          <a:lstStyle/>
          <a:p>
            <a:r>
              <a:rPr lang="en-US" altLang="ja-JP" smtClean="0"/>
              <a:t>Slide </a:t>
            </a:r>
            <a:fld id="{B5F7D478-1E07-49C3-9A60-4B5611529FD7}" type="slidenum">
              <a:rPr lang="en-US" altLang="ja-JP" smtClean="0"/>
              <a:pPr/>
              <a:t>18</a:t>
            </a:fld>
            <a:endParaRPr lang="en-US" altLang="ja-JP" smtClean="0"/>
          </a:p>
        </p:txBody>
      </p:sp>
      <p:sp>
        <p:nvSpPr>
          <p:cNvPr id="9" name="フッター プレースホルダ 4"/>
          <p:cNvSpPr>
            <a:spLocks noGrp="1"/>
          </p:cNvSpPr>
          <p:nvPr>
            <p:ph type="ftr" sz="quarter" idx="11"/>
          </p:nvPr>
        </p:nvSpPr>
        <p:spPr>
          <a:xfrm>
            <a:off x="7101222" y="6475413"/>
            <a:ext cx="1442703" cy="184666"/>
          </a:xfrm>
        </p:spPr>
        <p:txBody>
          <a:bodyPr/>
          <a:lstStyle/>
          <a:p>
            <a:pPr>
              <a:defRPr/>
            </a:pPr>
            <a:r>
              <a:rPr lang="en-US" altLang="ja-JP" smtClean="0"/>
              <a:t>Hiroshi Mano (ATRD, Root, Lab)</a:t>
            </a:r>
            <a:endParaRPr lang="en-US" altLang="ja-JP" dirty="0"/>
          </a:p>
        </p:txBody>
      </p:sp>
      <p:sp>
        <p:nvSpPr>
          <p:cNvPr id="8" name="日付プレースホルダ 3"/>
          <p:cNvSpPr>
            <a:spLocks noGrp="1"/>
          </p:cNvSpPr>
          <p:nvPr>
            <p:ph type="dt" sz="quarter" idx="4294967295"/>
          </p:nvPr>
        </p:nvSpPr>
        <p:spPr>
          <a:xfrm>
            <a:off x="696913" y="332601"/>
            <a:ext cx="968214" cy="276999"/>
          </a:xfrm>
          <a:prstGeom prst="rect">
            <a:avLst/>
          </a:prstGeom>
        </p:spPr>
        <p:txBody>
          <a:bodyPr/>
          <a:lstStyle/>
          <a:p>
            <a:pPr>
              <a:defRPr/>
            </a:pPr>
            <a:r>
              <a:rPr lang="en-US" altLang="ja-JP" smtClean="0"/>
              <a:t>May 2012</a:t>
            </a:r>
            <a:endParaRPr lang="en-US" altLang="ja-JP" dirty="0" smtClean="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572318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12/273r7	Hiroki Nakano</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19</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May 2012</a:t>
            </a:r>
            <a:endParaRPr lang="en-US" altLang="ja-JP"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Motion slide deck of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May 2012,  Atlanta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smtClean="0"/>
              <a:t>May 2012</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en-US" altLang="ja-JP" smtClean="0"/>
              <a:t>Hiroshi Mano (ATRD, Root, Lab)</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a:t>
            </a:r>
            <a:r>
              <a:rPr lang="en-US" altLang="ja-JP" dirty="0" smtClean="0"/>
              <a:t>1</a:t>
            </a:r>
            <a:endParaRPr lang="en-GB" dirty="0"/>
          </a:p>
        </p:txBody>
      </p:sp>
      <p:sp>
        <p:nvSpPr>
          <p:cNvPr id="4098" name="Rectangle 2"/>
          <p:cNvSpPr>
            <a:spLocks noGrp="1" noChangeArrowheads="1"/>
          </p:cNvSpPr>
          <p:nvPr>
            <p:ph type="body" idx="1"/>
          </p:nvPr>
        </p:nvSpPr>
        <p:spPr>
          <a:xfrm>
            <a:off x="685800" y="1981200"/>
            <a:ext cx="7772400" cy="3733800"/>
          </a:xfrm>
          <a:ln/>
        </p:spPr>
        <p:txBody>
          <a:bodyPr/>
          <a:lstStyle/>
          <a:p>
            <a:pPr>
              <a:buNone/>
            </a:pPr>
            <a:r>
              <a:rPr lang="en-US" dirty="0" smtClean="0"/>
              <a:t>Move to add the following text to the</a:t>
            </a:r>
            <a:r>
              <a:rPr lang="ja-JP" altLang="en-US" dirty="0" smtClean="0"/>
              <a:t> </a:t>
            </a:r>
            <a:r>
              <a:rPr lang="en-US" altLang="ja-JP" dirty="0" smtClean="0"/>
              <a:t>Section</a:t>
            </a:r>
            <a:r>
              <a:rPr lang="en-US" dirty="0" smtClean="0"/>
              <a:t> 3 of SFD:</a:t>
            </a:r>
          </a:p>
          <a:p>
            <a:pPr>
              <a:buNone/>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“3.3 Encapsulation Framework for HLCF</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US" altLang="ja-JP" dirty="0" smtClean="0"/>
              <a:t>The TGai amendment defines a generalized method for upper layer transport encapsulation during FILS to enable higher layer services.”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err="1" smtClean="0"/>
              <a:t>Moved:Hiroki</a:t>
            </a:r>
            <a:r>
              <a:rPr lang="en-US" altLang="ja-JP" dirty="0" smtClean="0"/>
              <a:t> Nakano</a:t>
            </a:r>
          </a:p>
          <a:p>
            <a:pPr>
              <a:buNone/>
            </a:pPr>
            <a:r>
              <a:rPr lang="en-US" altLang="ja-JP" dirty="0" err="1" smtClean="0"/>
              <a:t>Seconded:Lee</a:t>
            </a:r>
            <a:r>
              <a:rPr lang="en-US" altLang="ja-JP" dirty="0" smtClean="0"/>
              <a:t> Armstrong</a:t>
            </a:r>
          </a:p>
          <a:p>
            <a:pPr>
              <a:buNone/>
            </a:pPr>
            <a:r>
              <a:rPr lang="en-US" altLang="ja-JP" dirty="0" smtClean="0"/>
              <a:t>Yes:	8	No:	0	Abstain:25</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7" name="ドーナツ 6"/>
          <p:cNvSpPr/>
          <p:nvPr/>
        </p:nvSpPr>
        <p:spPr bwMode="auto">
          <a:xfrm>
            <a:off x="6629400" y="4648200"/>
            <a:ext cx="609600" cy="609600"/>
          </a:xfrm>
          <a:prstGeom prst="donu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smtClean="0"/>
              <a:t>May 2012</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en-US" altLang="ja-JP" smtClean="0"/>
              <a:t>Hiroshi Mano (ATRD, Root, Lab)</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
        <p:nvSpPr>
          <p:cNvPr id="4097" name="Rectangle 1"/>
          <p:cNvSpPr>
            <a:spLocks noGrp="1" noChangeArrowheads="1"/>
          </p:cNvSpPr>
          <p:nvPr>
            <p:ph type="title"/>
          </p:nvPr>
        </p:nvSpPr>
        <p:spPr>
          <a:xfrm>
            <a:off x="685800" y="6096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Motion 2</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r>
              <a:rPr lang="en-US" altLang="ja-JP" dirty="0" smtClean="0"/>
              <a:t>5</a:t>
            </a:r>
            <a:r>
              <a:rPr lang="en-GB" dirty="0" smtClean="0"/>
              <a:t>.</a:t>
            </a:r>
            <a:r>
              <a:rPr lang="en-GB" dirty="0" err="1" smtClean="0"/>
              <a:t>x</a:t>
            </a:r>
            <a:r>
              <a:rPr lang="en-GB" dirty="0" smtClean="0"/>
              <a:t> </a:t>
            </a:r>
            <a:r>
              <a:rPr lang="en-US" dirty="0" smtClean="0"/>
              <a:t>Forwarding</a:t>
            </a:r>
            <a:r>
              <a:rPr lang="en-US" altLang="ja-JP" dirty="0" smtClean="0"/>
              <a:t> of HLCF information</a:t>
            </a:r>
            <a:endParaRPr lang="en-GB" dirty="0" smtClean="0"/>
          </a:p>
          <a:p>
            <a:pPr>
              <a:buNone/>
            </a:pPr>
            <a:r>
              <a:rPr lang="en-GB" altLang="ja-JP" dirty="0" smtClean="0"/>
              <a:t>	</a:t>
            </a:r>
            <a:r>
              <a:rPr lang="en-US" altLang="ja-JP" dirty="0" smtClean="0"/>
              <a:t>The TGai amendment defines HLCF as an AP</a:t>
            </a:r>
            <a:r>
              <a:rPr lang="ja-JP" altLang="en-US" dirty="0" smtClean="0"/>
              <a:t> </a:t>
            </a:r>
            <a:r>
              <a:rPr lang="en-US" altLang="ja-JP" dirty="0" smtClean="0"/>
              <a:t>forwards higher layer information</a:t>
            </a:r>
            <a:r>
              <a:rPr lang="ja-JP" altLang="en-US" dirty="0" smtClean="0"/>
              <a:t> </a:t>
            </a:r>
            <a:r>
              <a:rPr lang="en-US" altLang="ja-JP" dirty="0" smtClean="0"/>
              <a:t>between an non-AP STA and the others than the non-AP STA only either after successful authentication or</a:t>
            </a:r>
            <a:r>
              <a:rPr lang="ja-JP" altLang="en-US" dirty="0" smtClean="0"/>
              <a:t> </a:t>
            </a:r>
            <a:r>
              <a:rPr lang="en-US" altLang="ja-JP" dirty="0" smtClean="0"/>
              <a:t>with assurances of the same security level as the existing</a:t>
            </a:r>
            <a:r>
              <a:rPr lang="ja-JP" altLang="en-US" dirty="0" smtClean="0"/>
              <a:t> </a:t>
            </a:r>
            <a:r>
              <a:rPr lang="en-US" altLang="ja-JP" dirty="0" smtClean="0"/>
              <a:t>802.11 security framework.” </a:t>
            </a:r>
          </a:p>
          <a:p>
            <a:pPr>
              <a:buNone/>
            </a:pPr>
            <a:r>
              <a:rPr lang="en-US" altLang="ja-JP" dirty="0" smtClean="0"/>
              <a:t>Moved</a:t>
            </a:r>
            <a:r>
              <a:rPr lang="en-US" altLang="ja-JP" dirty="0" smtClean="0"/>
              <a:t>: Hiroki</a:t>
            </a:r>
          </a:p>
          <a:p>
            <a:pPr>
              <a:buNone/>
            </a:pPr>
            <a:r>
              <a:rPr lang="en-US" altLang="ja-JP" dirty="0" err="1" smtClean="0"/>
              <a:t>Seconded:Hitoshi</a:t>
            </a:r>
            <a:endParaRPr lang="en-US" altLang="ja-JP" dirty="0" smtClean="0"/>
          </a:p>
          <a:p>
            <a:pPr>
              <a:buNone/>
            </a:pPr>
            <a:r>
              <a:rPr lang="en-US" altLang="ja-JP" dirty="0" smtClean="0"/>
              <a:t>Yes:</a:t>
            </a:r>
            <a:r>
              <a:rPr lang="en-US" altLang="ja-JP" dirty="0" smtClean="0"/>
              <a:t>	6	</a:t>
            </a:r>
            <a:r>
              <a:rPr lang="en-US" altLang="ja-JP" dirty="0" smtClean="0"/>
              <a:t>No</a:t>
            </a:r>
            <a:r>
              <a:rPr lang="en-US" altLang="ja-JP" dirty="0" smtClean="0"/>
              <a:t>: 10	</a:t>
            </a:r>
            <a:r>
              <a:rPr lang="en-US" altLang="ja-JP" dirty="0" smtClean="0"/>
              <a:t>	Abstain</a:t>
            </a:r>
            <a:r>
              <a:rPr lang="en-US" altLang="ja-JP" dirty="0" smtClean="0"/>
              <a:t>: 16</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7" name="乗算記号 6"/>
          <p:cNvSpPr/>
          <p:nvPr/>
        </p:nvSpPr>
        <p:spPr bwMode="auto">
          <a:xfrm>
            <a:off x="6629400" y="5334000"/>
            <a:ext cx="609600" cy="685800"/>
          </a:xfrm>
          <a:prstGeom prst="mathMultiply">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smtClean="0"/>
              <a:t>May 2012</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en-US" altLang="ja-JP" smtClean="0"/>
              <a:t>Hiroshi Mano (ATRD, Root, Lab)</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3</a:t>
            </a:r>
            <a:endParaRPr lang="en-GB" dirty="0"/>
          </a:p>
        </p:txBody>
      </p:sp>
      <p:sp>
        <p:nvSpPr>
          <p:cNvPr id="4098" name="Rectangle 2"/>
          <p:cNvSpPr>
            <a:spLocks noGrp="1" noChangeArrowheads="1"/>
          </p:cNvSpPr>
          <p:nvPr>
            <p:ph type="body" idx="1"/>
          </p:nvPr>
        </p:nvSpPr>
        <p:spPr>
          <a:xfrm>
            <a:off x="685800" y="19050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“The TGai amendment defines </a:t>
            </a:r>
            <a:r>
              <a:rPr lang="en-US" altLang="ja-JP" dirty="0" smtClean="0"/>
              <a:t>a mechanism to provide IPv4/IPv6 address assignment to STAs during the </a:t>
            </a:r>
            <a:r>
              <a:rPr lang="en-US" altLang="ja-JP" dirty="0" smtClean="0"/>
              <a:t>association process.</a:t>
            </a:r>
            <a:r>
              <a:rPr lang="en-GB" dirty="0" smtClean="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r>
              <a:rPr lang="en-US" altLang="ja-JP" dirty="0" smtClean="0"/>
              <a:t>: Hiroki</a:t>
            </a:r>
          </a:p>
          <a:p>
            <a:pPr>
              <a:buNone/>
            </a:pPr>
            <a:r>
              <a:rPr lang="en-US" altLang="ja-JP" dirty="0" smtClean="0"/>
              <a:t>Seconded</a:t>
            </a:r>
            <a:r>
              <a:rPr lang="en-US" altLang="ja-JP" dirty="0" smtClean="0"/>
              <a:t>: Hitoshi</a:t>
            </a:r>
          </a:p>
          <a:p>
            <a:pPr>
              <a:buNone/>
            </a:pPr>
            <a:r>
              <a:rPr lang="en-US" altLang="ja-JP" dirty="0" smtClean="0"/>
              <a:t>Yes:</a:t>
            </a:r>
            <a:r>
              <a:rPr lang="en-US" altLang="ja-JP" dirty="0" smtClean="0"/>
              <a:t>	16		</a:t>
            </a:r>
            <a:r>
              <a:rPr lang="en-US" altLang="ja-JP" dirty="0" smtClean="0"/>
              <a:t>No:</a:t>
            </a:r>
            <a:r>
              <a:rPr lang="en-US" altLang="ja-JP" dirty="0" smtClean="0"/>
              <a:t>	6	</a:t>
            </a:r>
            <a:r>
              <a:rPr lang="en-US" altLang="ja-JP" dirty="0" smtClean="0"/>
              <a:t>Abstain</a:t>
            </a:r>
            <a:r>
              <a:rPr lang="en-US" altLang="ja-JP" dirty="0" smtClean="0"/>
              <a:t>: 8</a:t>
            </a:r>
          </a:p>
          <a:p>
            <a:pPr>
              <a:buNone/>
            </a:pPr>
            <a:r>
              <a:rPr lang="en-US" dirty="0" smtClean="0"/>
              <a:t>Fail</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7" name="乗算記号 6"/>
          <p:cNvSpPr/>
          <p:nvPr/>
        </p:nvSpPr>
        <p:spPr bwMode="auto">
          <a:xfrm>
            <a:off x="4724400" y="3962400"/>
            <a:ext cx="609600" cy="685800"/>
          </a:xfrm>
          <a:prstGeom prst="mathMultiply">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smtClean="0"/>
              <a:t>May 2012</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en-US" altLang="ja-JP" smtClean="0"/>
              <a:t>Hiroshi Mano (ATRD, Root, Lab)</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a:t>
            </a:r>
            <a:r>
              <a:rPr lang="en-US" altLang="ja-JP" dirty="0" smtClean="0"/>
              <a:t>5</a:t>
            </a:r>
            <a:endParaRPr lang="en-GB" dirty="0"/>
          </a:p>
        </p:txBody>
      </p:sp>
      <p:sp>
        <p:nvSpPr>
          <p:cNvPr id="4098" name="Rectangle 2"/>
          <p:cNvSpPr>
            <a:spLocks noGrp="1" noChangeArrowheads="1"/>
          </p:cNvSpPr>
          <p:nvPr>
            <p:ph type="body" idx="1"/>
          </p:nvPr>
        </p:nvSpPr>
        <p:spPr>
          <a:xfrm>
            <a:off x="685800" y="1981200"/>
            <a:ext cx="7772400" cy="4343400"/>
          </a:xfrm>
          <a:ln/>
        </p:spPr>
        <p:txBody>
          <a:bodyPr>
            <a:normAutofit fontScale="92500" lnSpcReduction="10000"/>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Indication of availability of  IP Address assignment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a:t>
            </a:r>
            <a:r>
              <a:rPr lang="en-GB" dirty="0" err="1" smtClean="0"/>
              <a:t>TGai</a:t>
            </a:r>
            <a:r>
              <a:rPr lang="en-GB" dirty="0" smtClean="0"/>
              <a:t> amendment defines a method to enable a non-AP STA to know availability of IP Address assignment in advance of the </a:t>
            </a:r>
            <a:r>
              <a:rPr lang="en-GB" dirty="0" err="1" smtClean="0"/>
              <a:t>TGai</a:t>
            </a:r>
            <a:r>
              <a:rPr lang="en-GB" dirty="0" smtClean="0"/>
              <a:t> association process.”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err="1" smtClean="0"/>
              <a:t>Moved:Hiroki</a:t>
            </a:r>
            <a:r>
              <a:rPr lang="en-US" altLang="ja-JP" dirty="0" smtClean="0"/>
              <a:t>	</a:t>
            </a:r>
          </a:p>
          <a:p>
            <a:pPr>
              <a:buNone/>
            </a:pPr>
            <a:r>
              <a:rPr lang="en-US" altLang="ja-JP" dirty="0" err="1" smtClean="0"/>
              <a:t>Seconded:Hitoshi</a:t>
            </a:r>
            <a:endParaRPr lang="en-US" altLang="ja-JP" dirty="0" smtClean="0"/>
          </a:p>
          <a:p>
            <a:pPr>
              <a:buNone/>
            </a:pPr>
            <a:r>
              <a:rPr lang="en-US" altLang="ja-JP" dirty="0" smtClean="0"/>
              <a:t>Yes:</a:t>
            </a:r>
            <a:r>
              <a:rPr lang="en-US" altLang="ja-JP" dirty="0" smtClean="0"/>
              <a:t>	22	</a:t>
            </a:r>
            <a:r>
              <a:rPr lang="en-US" altLang="ja-JP" dirty="0" smtClean="0"/>
              <a:t>No:</a:t>
            </a:r>
            <a:r>
              <a:rPr lang="en-US" altLang="ja-JP" dirty="0" smtClean="0"/>
              <a:t>	1	</a:t>
            </a:r>
            <a:r>
              <a:rPr lang="en-US" altLang="ja-JP" dirty="0" smtClean="0"/>
              <a:t>Abstain</a:t>
            </a:r>
            <a:r>
              <a:rPr lang="en-US" altLang="ja-JP" dirty="0" smtClean="0"/>
              <a:t>: 4</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7" name="ドーナツ 6"/>
          <p:cNvSpPr/>
          <p:nvPr/>
        </p:nvSpPr>
        <p:spPr bwMode="auto">
          <a:xfrm>
            <a:off x="6629400" y="4724400"/>
            <a:ext cx="609600" cy="609600"/>
          </a:xfrm>
          <a:prstGeom prst="donu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smtClean="0"/>
              <a:t>May 2012</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en-US" altLang="ja-JP" smtClean="0"/>
              <a:t>Hiroshi Mano (ATRD, Root, Lab)</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a:t>
            </a:r>
            <a:r>
              <a:rPr lang="en-US" altLang="ja-JP" dirty="0" smtClean="0"/>
              <a:t>5a</a:t>
            </a:r>
            <a:endParaRPr lang="en-GB" dirty="0"/>
          </a:p>
        </p:txBody>
      </p:sp>
      <p:sp>
        <p:nvSpPr>
          <p:cNvPr id="4098" name="Rectangle 2"/>
          <p:cNvSpPr>
            <a:spLocks noGrp="1" noChangeArrowheads="1"/>
          </p:cNvSpPr>
          <p:nvPr>
            <p:ph type="body" idx="1"/>
          </p:nvPr>
        </p:nvSpPr>
        <p:spPr>
          <a:xfrm>
            <a:off x="685800" y="1981200"/>
            <a:ext cx="7772400" cy="4343400"/>
          </a:xfrm>
          <a:ln/>
        </p:spPr>
        <p:txBody>
          <a:bodyPr>
            <a:normAutofit fontScale="92500" lnSpcReduction="10000"/>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a:t>
            </a:r>
            <a:r>
              <a:rPr lang="en-US" dirty="0" smtClean="0"/>
              <a:t> amend motion 5 as follows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Indication of </a:t>
            </a:r>
            <a:r>
              <a:rPr lang="en-GB" dirty="0" smtClean="0"/>
              <a:t>availability of  </a:t>
            </a:r>
            <a:r>
              <a:rPr lang="en-GB" dirty="0" smtClean="0">
                <a:solidFill>
                  <a:srgbClr val="3366FF"/>
                </a:solidFill>
              </a:rPr>
              <a:t>IP Address assignment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defines a method to enable a non-AP STA to know availability</a:t>
            </a:r>
            <a:r>
              <a:rPr lang="en-GB" dirty="0" smtClean="0"/>
              <a:t> of </a:t>
            </a:r>
            <a:r>
              <a:rPr lang="en-GB" dirty="0" smtClean="0">
                <a:solidFill>
                  <a:srgbClr val="3366FF"/>
                </a:solidFill>
              </a:rPr>
              <a:t>IP </a:t>
            </a:r>
            <a:r>
              <a:rPr lang="en-GB" dirty="0" smtClean="0">
                <a:solidFill>
                  <a:srgbClr val="3366FF"/>
                </a:solidFill>
              </a:rPr>
              <a:t>Address</a:t>
            </a:r>
            <a:r>
              <a:rPr lang="en-GB" dirty="0" smtClean="0">
                <a:solidFill>
                  <a:srgbClr val="3366FF"/>
                </a:solidFill>
              </a:rPr>
              <a:t> assignment </a:t>
            </a:r>
            <a:r>
              <a:rPr lang="en-GB" dirty="0" smtClean="0"/>
              <a:t>in </a:t>
            </a:r>
            <a:r>
              <a:rPr lang="en-GB" dirty="0" smtClean="0"/>
              <a:t>advance of the TGai association process.”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 Gabor</a:t>
            </a:r>
          </a:p>
          <a:p>
            <a:pPr>
              <a:buNone/>
            </a:pPr>
            <a:r>
              <a:rPr lang="en-US" altLang="ja-JP" dirty="0" err="1" smtClean="0"/>
              <a:t>Seconded:Hiroki</a:t>
            </a:r>
            <a:endParaRPr lang="en-US" altLang="ja-JP" dirty="0" smtClean="0"/>
          </a:p>
          <a:p>
            <a:pPr>
              <a:buNone/>
            </a:pPr>
            <a:r>
              <a:rPr lang="en-US" altLang="ja-JP" dirty="0" smtClean="0"/>
              <a:t>Yes:</a:t>
            </a:r>
            <a:r>
              <a:rPr lang="en-US" altLang="ja-JP" dirty="0" smtClean="0"/>
              <a:t>	20	</a:t>
            </a:r>
            <a:r>
              <a:rPr lang="en-US" altLang="ja-JP" dirty="0" smtClean="0"/>
              <a:t>No:</a:t>
            </a:r>
            <a:r>
              <a:rPr lang="en-US" altLang="ja-JP" dirty="0" smtClean="0"/>
              <a:t>	1	</a:t>
            </a:r>
            <a:r>
              <a:rPr lang="en-US" altLang="ja-JP" dirty="0" smtClean="0"/>
              <a:t>Abstain</a:t>
            </a:r>
            <a:r>
              <a:rPr lang="en-US" altLang="ja-JP" dirty="0" smtClean="0"/>
              <a:t>: 2</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7" name="ドーナツ 6"/>
          <p:cNvSpPr/>
          <p:nvPr/>
        </p:nvSpPr>
        <p:spPr bwMode="auto">
          <a:xfrm>
            <a:off x="6629400" y="4648200"/>
            <a:ext cx="609600" cy="609600"/>
          </a:xfrm>
          <a:prstGeom prst="donu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12/519r0	Lei Wang</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25</a:t>
            </a:fld>
            <a:endParaRPr lang="en-US" altLang="ja-JP"/>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pPr lvl="0"/>
            <a:r>
              <a:rPr lang="en-US" sz="2400" dirty="0" smtClean="0"/>
              <a:t>Straw polls  for Proposed Text for SFD</a:t>
            </a:r>
            <a:endParaRPr lang="en-US" dirty="0"/>
          </a:p>
        </p:txBody>
      </p:sp>
      <p:sp>
        <p:nvSpPr>
          <p:cNvPr id="3" name="Content Placeholder 2"/>
          <p:cNvSpPr>
            <a:spLocks noGrp="1"/>
          </p:cNvSpPr>
          <p:nvPr>
            <p:ph idx="1"/>
          </p:nvPr>
        </p:nvSpPr>
        <p:spPr>
          <a:xfrm>
            <a:off x="304800" y="1295400"/>
            <a:ext cx="8458200" cy="5067300"/>
          </a:xfrm>
        </p:spPr>
        <p:txBody>
          <a:bodyPr>
            <a:normAutofit/>
          </a:bodyPr>
          <a:lstStyle/>
          <a:p>
            <a:pPr marL="1201738" indent="-1201738">
              <a:spcAft>
                <a:spcPts val="600"/>
              </a:spcAft>
            </a:pPr>
            <a:r>
              <a:rPr lang="en-US" sz="2000" dirty="0" smtClean="0">
                <a:solidFill>
                  <a:schemeClr val="tx1"/>
                </a:solidFill>
              </a:rPr>
              <a:t>Straw Poll : Do you support adding the following text to Subsection “</a:t>
            </a:r>
            <a:r>
              <a:rPr lang="en-US" sz="2000" u="sng" dirty="0" smtClean="0">
                <a:solidFill>
                  <a:schemeClr val="tx1"/>
                </a:solidFill>
              </a:rPr>
              <a:t>3.1 Optimizations</a:t>
            </a:r>
            <a:r>
              <a:rPr lang="en-US" sz="2000" dirty="0" smtClean="0">
                <a:solidFill>
                  <a:schemeClr val="tx1"/>
                </a:solidFill>
              </a:rPr>
              <a:t>”,  on page 4, in the </a:t>
            </a:r>
            <a:r>
              <a:rPr lang="en-US" sz="2000" dirty="0" err="1" smtClean="0">
                <a:solidFill>
                  <a:schemeClr val="tx1"/>
                </a:solidFill>
              </a:rPr>
              <a:t>TGai</a:t>
            </a:r>
            <a:r>
              <a:rPr lang="en-US" sz="2000" dirty="0" smtClean="0">
                <a:solidFill>
                  <a:schemeClr val="tx1"/>
                </a:solidFill>
              </a:rPr>
              <a:t> SFD, 12/0151r7 </a:t>
            </a:r>
          </a:p>
          <a:p>
            <a:pPr marL="0" lvl="1" indent="0">
              <a:spcBef>
                <a:spcPts val="1200"/>
              </a:spcBef>
              <a:spcAft>
                <a:spcPts val="600"/>
              </a:spcAft>
            </a:pPr>
            <a:r>
              <a:rPr lang="en-US" sz="1600" u="sng" dirty="0" smtClean="0">
                <a:solidFill>
                  <a:srgbClr val="0000FF"/>
                </a:solidFill>
              </a:rPr>
              <a:t>A </a:t>
            </a:r>
            <a:r>
              <a:rPr lang="en-US" sz="1600" u="sng" dirty="0" err="1" smtClean="0">
                <a:solidFill>
                  <a:srgbClr val="0000FF"/>
                </a:solidFill>
              </a:rPr>
              <a:t>TGai</a:t>
            </a:r>
            <a:r>
              <a:rPr lang="en-US" sz="1600" u="sng" dirty="0" smtClean="0">
                <a:solidFill>
                  <a:srgbClr val="0000FF"/>
                </a:solidFill>
              </a:rPr>
              <a:t> solution should support a procedure for the AP-STA and Non AP-STA of the link to be setup to negotiate or synchronize the applicable link setup optimizations, called as FILS negotiation procedure.</a:t>
            </a:r>
          </a:p>
          <a:p>
            <a:pPr marL="342900" lvl="2" indent="-342900">
              <a:spcBef>
                <a:spcPts val="600"/>
              </a:spcBef>
              <a:spcAft>
                <a:spcPts val="600"/>
              </a:spcAft>
            </a:pPr>
            <a:r>
              <a:rPr lang="en-US" sz="1600" u="sng" dirty="0" smtClean="0">
                <a:solidFill>
                  <a:srgbClr val="0000FF"/>
                </a:solidFill>
              </a:rPr>
              <a:t>The FILS negotiation procedure can be initiated by AP  and/or Non AP-STA.</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9          </a:t>
            </a:r>
            <a:r>
              <a:rPr lang="en-US" sz="2000" dirty="0" smtClean="0">
                <a:solidFill>
                  <a:schemeClr val="tx1"/>
                </a:solidFill>
              </a:rPr>
              <a:t>    </a:t>
            </a:r>
            <a:r>
              <a:rPr lang="en-US" sz="2000" u="sng" dirty="0" smtClean="0">
                <a:solidFill>
                  <a:schemeClr val="tx1"/>
                </a:solidFill>
              </a:rPr>
              <a:t>NO   5       </a:t>
            </a:r>
            <a:r>
              <a:rPr lang="en-US" sz="2000" dirty="0" smtClean="0">
                <a:solidFill>
                  <a:schemeClr val="tx1"/>
                </a:solidFill>
              </a:rPr>
              <a:t>      </a:t>
            </a:r>
            <a:r>
              <a:rPr lang="en-US" sz="2000" u="sng" dirty="0" smtClean="0">
                <a:solidFill>
                  <a:schemeClr val="tx1"/>
                </a:solidFill>
              </a:rPr>
              <a:t>More information       12 </a:t>
            </a:r>
          </a:p>
          <a:p>
            <a:pPr>
              <a:spcAft>
                <a:spcPts val="600"/>
              </a:spcAft>
            </a:pPr>
            <a:endParaRPr lang="en-US" sz="2000" dirty="0" smtClean="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12/513r0	Lei Wang</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27</a:t>
            </a:fld>
            <a:endParaRPr lang="en-US" altLang="ja-JP"/>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 poll-1:Do you support adding the following text to Subsection “</a:t>
            </a:r>
            <a:r>
              <a:rPr lang="en-US" sz="2000" u="sng" dirty="0" smtClean="0">
                <a:solidFill>
                  <a:schemeClr val="tx1"/>
                </a:solidFill>
              </a:rPr>
              <a:t>3.1 Optimizations</a:t>
            </a:r>
            <a:r>
              <a:rPr lang="en-US" sz="2000" dirty="0" smtClean="0">
                <a:solidFill>
                  <a:schemeClr val="tx1"/>
                </a:solidFill>
              </a:rPr>
              <a:t>”,  on page 4, in the </a:t>
            </a:r>
            <a:r>
              <a:rPr lang="en-US" sz="2000" dirty="0" err="1" smtClean="0">
                <a:solidFill>
                  <a:schemeClr val="tx1"/>
                </a:solidFill>
              </a:rPr>
              <a:t>TGai</a:t>
            </a:r>
            <a:r>
              <a:rPr lang="en-US" sz="2000" dirty="0" smtClean="0">
                <a:solidFill>
                  <a:schemeClr val="tx1"/>
                </a:solidFill>
              </a:rPr>
              <a:t> SFD, 12/0151r7 </a:t>
            </a:r>
          </a:p>
          <a:p>
            <a:pPr marL="0" lvl="1" indent="0">
              <a:spcBef>
                <a:spcPts val="1200"/>
              </a:spcBef>
              <a:spcAft>
                <a:spcPts val="600"/>
              </a:spcAft>
            </a:pPr>
            <a:r>
              <a:rPr lang="en-US" sz="1600" u="sng" dirty="0" smtClean="0">
                <a:solidFill>
                  <a:srgbClr val="0000FF"/>
                </a:solidFill>
              </a:rPr>
              <a:t>A </a:t>
            </a:r>
            <a:r>
              <a:rPr lang="en-US" sz="1600" u="sng" dirty="0" err="1" smtClean="0">
                <a:solidFill>
                  <a:srgbClr val="0000FF"/>
                </a:solidFill>
              </a:rPr>
              <a:t>TGai</a:t>
            </a:r>
            <a:r>
              <a:rPr lang="en-US" sz="1600" u="sng" dirty="0" smtClean="0">
                <a:solidFill>
                  <a:srgbClr val="0000FF"/>
                </a:solidFill>
              </a:rPr>
              <a:t> solution should allow AP and STA to use pre-acquired knowledge to accelerate the link setup. </a:t>
            </a:r>
          </a:p>
          <a:p>
            <a:pPr marL="0" lvl="1" indent="0">
              <a:spcAft>
                <a:spcPts val="600"/>
              </a:spcAft>
            </a:pPr>
            <a:r>
              <a:rPr lang="en-US" sz="1600" u="sng" dirty="0" smtClean="0">
                <a:solidFill>
                  <a:srgbClr val="0000FF"/>
                </a:solidFill>
              </a:rPr>
              <a:t>A </a:t>
            </a:r>
            <a:r>
              <a:rPr lang="en-US" sz="1600" u="sng" dirty="0" err="1" smtClean="0">
                <a:solidFill>
                  <a:srgbClr val="0000FF"/>
                </a:solidFill>
              </a:rPr>
              <a:t>TGai</a:t>
            </a:r>
            <a:r>
              <a:rPr lang="en-US" sz="1600" u="sng" dirty="0" smtClean="0">
                <a:solidFill>
                  <a:srgbClr val="0000FF"/>
                </a:solidFill>
              </a:rPr>
              <a:t> solution should provide procedural and signaling supports for pre-acquired knowledge indication and confirmation between the two STAs of the 802.11 link to be setup.</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16              </a:t>
            </a:r>
            <a:r>
              <a:rPr lang="en-US" sz="2000" dirty="0" smtClean="0">
                <a:solidFill>
                  <a:schemeClr val="tx1"/>
                </a:solidFill>
              </a:rPr>
              <a:t>    </a:t>
            </a:r>
            <a:r>
              <a:rPr lang="en-US" sz="2000" u="sng" dirty="0" smtClean="0">
                <a:solidFill>
                  <a:schemeClr val="tx1"/>
                </a:solidFill>
              </a:rPr>
              <a:t>NO    0       </a:t>
            </a:r>
            <a:r>
              <a:rPr lang="en-US" sz="2000" dirty="0" smtClean="0">
                <a:solidFill>
                  <a:schemeClr val="tx1"/>
                </a:solidFill>
              </a:rPr>
              <a:t>     More information_____17__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 for Proposed Text for SFD – </a:t>
            </a:r>
            <a:r>
              <a:rPr lang="en-US" sz="2400" dirty="0" err="1" smtClean="0"/>
              <a:t>con’t</a:t>
            </a:r>
            <a:endParaRPr lang="en-US" dirty="0"/>
          </a:p>
        </p:txBody>
      </p:sp>
      <p:sp>
        <p:nvSpPr>
          <p:cNvPr id="3" name="Content Placeholder 2"/>
          <p:cNvSpPr>
            <a:spLocks noGrp="1"/>
          </p:cNvSpPr>
          <p:nvPr>
            <p:ph idx="1"/>
          </p:nvPr>
        </p:nvSpPr>
        <p:spPr>
          <a:xfrm>
            <a:off x="457200" y="1257300"/>
            <a:ext cx="8343900" cy="5181600"/>
          </a:xfrm>
        </p:spPr>
        <p:txBody>
          <a:bodyPr>
            <a:normAutofit/>
          </a:bodyPr>
          <a:lstStyle/>
          <a:p>
            <a:pPr marL="1201738" indent="-1201738">
              <a:spcAft>
                <a:spcPts val="600"/>
              </a:spcAft>
            </a:pPr>
            <a:r>
              <a:rPr lang="en-US" sz="2000" dirty="0" smtClean="0">
                <a:solidFill>
                  <a:schemeClr val="tx1"/>
                </a:solidFill>
              </a:rPr>
              <a:t>Straw poll -3:Do you support  </a:t>
            </a:r>
            <a:r>
              <a:rPr lang="en-US" sz="1600" dirty="0" smtClean="0">
                <a:solidFill>
                  <a:schemeClr val="tx1"/>
                </a:solidFill>
              </a:rPr>
              <a:t>adding the following text under subsection “</a:t>
            </a:r>
            <a:r>
              <a:rPr lang="en-US" sz="1600" u="sng" dirty="0" smtClean="0">
                <a:solidFill>
                  <a:schemeClr val="tx1"/>
                </a:solidFill>
              </a:rPr>
              <a:t>3.1 Optimizations</a:t>
            </a:r>
            <a:r>
              <a:rPr lang="en-US" sz="1600" dirty="0" smtClean="0">
                <a:solidFill>
                  <a:schemeClr val="tx1"/>
                </a:solidFill>
              </a:rPr>
              <a:t>”,  on page 4, in the </a:t>
            </a:r>
            <a:r>
              <a:rPr lang="en-US" sz="1600" dirty="0" err="1" smtClean="0">
                <a:solidFill>
                  <a:schemeClr val="tx1"/>
                </a:solidFill>
              </a:rPr>
              <a:t>TGai</a:t>
            </a:r>
            <a:r>
              <a:rPr lang="en-US" sz="1600" dirty="0" smtClean="0">
                <a:solidFill>
                  <a:schemeClr val="tx1"/>
                </a:solidFill>
              </a:rPr>
              <a:t> SFD, 12/0151r7:</a:t>
            </a:r>
          </a:p>
          <a:p>
            <a:pPr marL="0" lvl="1" indent="0">
              <a:spcBef>
                <a:spcPts val="1200"/>
              </a:spcBef>
              <a:spcAft>
                <a:spcPts val="600"/>
              </a:spcAft>
            </a:pPr>
            <a:r>
              <a:rPr lang="en-US" sz="1600" u="sng" dirty="0" smtClean="0">
                <a:solidFill>
                  <a:srgbClr val="0000FF"/>
                </a:solidFill>
              </a:rPr>
              <a:t>More than one FILS solutions can be defined and supported by </a:t>
            </a:r>
            <a:r>
              <a:rPr lang="en-US" sz="1600" u="sng" dirty="0" err="1" smtClean="0">
                <a:solidFill>
                  <a:srgbClr val="0000FF"/>
                </a:solidFill>
              </a:rPr>
              <a:t>TGai</a:t>
            </a:r>
            <a:r>
              <a:rPr lang="en-US" sz="1600" u="sng" dirty="0" smtClean="0">
                <a:solidFill>
                  <a:srgbClr val="0000FF"/>
                </a:solidFill>
              </a:rPr>
              <a:t> in a flexible and interoperable way.</a:t>
            </a:r>
          </a:p>
          <a:p>
            <a:pPr marL="0" lvl="1" indent="0">
              <a:spcAft>
                <a:spcPts val="600"/>
              </a:spcAft>
            </a:pPr>
            <a:r>
              <a:rPr lang="en-US" sz="1600" u="sng" dirty="0" smtClean="0">
                <a:solidFill>
                  <a:srgbClr val="0000FF"/>
                </a:solidFill>
              </a:rPr>
              <a:t>In order to accommodate more than one FILS solutions in </a:t>
            </a:r>
            <a:r>
              <a:rPr lang="en-US" sz="1600" u="sng" dirty="0" err="1" smtClean="0">
                <a:solidFill>
                  <a:srgbClr val="0000FF"/>
                </a:solidFill>
              </a:rPr>
              <a:t>TGai</a:t>
            </a:r>
            <a:r>
              <a:rPr lang="en-US" sz="1600" u="sng" dirty="0" smtClean="0">
                <a:solidFill>
                  <a:srgbClr val="0000FF"/>
                </a:solidFill>
              </a:rPr>
              <a:t>,  a negotiation procedure should be supported to customize the link setup procedure for each specific cases. </a:t>
            </a:r>
          </a:p>
          <a:p>
            <a:pPr marL="0" lvl="1" indent="0">
              <a:spcAft>
                <a:spcPts val="600"/>
              </a:spcAft>
            </a:pPr>
            <a:r>
              <a:rPr lang="en-US" sz="1600" u="sng" dirty="0" smtClean="0">
                <a:solidFill>
                  <a:srgbClr val="0000FF"/>
                </a:solidFill>
              </a:rPr>
              <a:t>The negotiation procedure for selecting a specific link setup </a:t>
            </a:r>
            <a:r>
              <a:rPr lang="en-US" sz="1600" u="sng" dirty="0" err="1" smtClean="0">
                <a:solidFill>
                  <a:srgbClr val="0000FF"/>
                </a:solidFill>
              </a:rPr>
              <a:t>procdure</a:t>
            </a:r>
            <a:r>
              <a:rPr lang="en-US" sz="1600" u="sng" dirty="0" smtClean="0">
                <a:solidFill>
                  <a:srgbClr val="0000FF"/>
                </a:solidFill>
              </a:rPr>
              <a:t> can be conducted by piggybacking the existing management message rounds, such that no additional message rounds are required.</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5        </a:t>
            </a:r>
            <a:r>
              <a:rPr lang="en-US" sz="2000" dirty="0" smtClean="0">
                <a:solidFill>
                  <a:schemeClr val="tx1"/>
                </a:solidFill>
              </a:rPr>
              <a:t>    </a:t>
            </a:r>
            <a:r>
              <a:rPr lang="en-US" sz="2000" u="sng" dirty="0" smtClean="0">
                <a:solidFill>
                  <a:schemeClr val="tx1"/>
                </a:solidFill>
              </a:rPr>
              <a:t>NO     15          </a:t>
            </a:r>
            <a:r>
              <a:rPr lang="en-US" sz="2000" dirty="0" smtClean="0">
                <a:solidFill>
                  <a:schemeClr val="tx1"/>
                </a:solidFill>
              </a:rPr>
              <a:t>     More information 15</a:t>
            </a:r>
            <a:endParaRPr lang="en-US" sz="2000" u="sng" dirty="0" smtClean="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タイトル 6"/>
          <p:cNvSpPr>
            <a:spLocks noGrp="1"/>
          </p:cNvSpPr>
          <p:nvPr>
            <p:ph type="ctrTitle"/>
          </p:nvPr>
        </p:nvSpPr>
        <p:spPr/>
        <p:txBody>
          <a:bodyPr/>
          <a:lstStyle/>
          <a:p>
            <a:r>
              <a:rPr lang="en-US" altLang="ja-JP" dirty="0" smtClean="0"/>
              <a:t>12/0630 </a:t>
            </a:r>
            <a:r>
              <a:rPr lang="en-US" altLang="ja-JP" dirty="0" err="1" smtClean="0"/>
              <a:t>TGai</a:t>
            </a:r>
            <a:r>
              <a:rPr lang="en-US" altLang="ja-JP" dirty="0" smtClean="0"/>
              <a:t> Agenda </a:t>
            </a:r>
            <a:endParaRPr lang="ja-JP" altLang="en-US" dirty="0"/>
          </a:p>
        </p:txBody>
      </p:sp>
      <p:sp>
        <p:nvSpPr>
          <p:cNvPr id="8" name="サブタイトル 7"/>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a:t>
            </a:fld>
            <a:endParaRPr lang="en-US" altLang="ja-JP"/>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タイトル 6"/>
          <p:cNvSpPr>
            <a:spLocks noGrp="1"/>
          </p:cNvSpPr>
          <p:nvPr>
            <p:ph type="ctrTitle"/>
          </p:nvPr>
        </p:nvSpPr>
        <p:spPr/>
        <p:txBody>
          <a:bodyPr/>
          <a:lstStyle/>
          <a:p>
            <a:r>
              <a:rPr lang="en-US" altLang="ja-JP" dirty="0" smtClean="0"/>
              <a:t>12/0573 Paul Lambert ( Marvel ) </a:t>
            </a:r>
            <a:endParaRPr lang="ja-JP" altLang="en-US" dirty="0"/>
          </a:p>
        </p:txBody>
      </p:sp>
      <p:sp>
        <p:nvSpPr>
          <p:cNvPr id="8" name="サブタイトル 7"/>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and Specification Framework</a:t>
            </a:r>
            <a:endParaRPr lang="en-US" dirty="0"/>
          </a:p>
        </p:txBody>
      </p:sp>
      <p:sp>
        <p:nvSpPr>
          <p:cNvPr id="3" name="Content Placeholder 2"/>
          <p:cNvSpPr>
            <a:spLocks noGrp="1"/>
          </p:cNvSpPr>
          <p:nvPr>
            <p:ph idx="1"/>
          </p:nvPr>
        </p:nvSpPr>
        <p:spPr/>
        <p:txBody>
          <a:bodyPr/>
          <a:lstStyle/>
          <a:p>
            <a:r>
              <a:rPr lang="en-US" dirty="0" smtClean="0"/>
              <a:t>Straw Poll </a:t>
            </a:r>
            <a:br>
              <a:rPr lang="en-US" dirty="0" smtClean="0"/>
            </a:br>
            <a:r>
              <a:rPr lang="en-US" dirty="0" smtClean="0"/>
              <a:t/>
            </a:r>
            <a:br>
              <a:rPr lang="en-US" dirty="0" smtClean="0"/>
            </a:br>
            <a:r>
              <a:rPr lang="en-US" dirty="0" smtClean="0"/>
              <a:t>The draft specification shall define authentication mechanisms that may be used to avoid involvement of an on-line and remote network services.</a:t>
            </a:r>
          </a:p>
          <a:p>
            <a:endParaRPr lang="en-US" dirty="0" smtClean="0"/>
          </a:p>
          <a:p>
            <a:pPr>
              <a:buNone/>
            </a:pPr>
            <a:r>
              <a:rPr lang="en-US" dirty="0" smtClean="0"/>
              <a:t>	Results: (15 </a:t>
            </a:r>
            <a:r>
              <a:rPr lang="en-US" dirty="0" smtClean="0"/>
              <a:t>yes / 8 no  </a:t>
            </a:r>
            <a:r>
              <a:rPr lang="en-US" dirty="0" smtClean="0"/>
              <a:t>/21 more info) </a:t>
            </a:r>
            <a:br>
              <a:rPr lang="en-US" dirty="0" smtClean="0"/>
            </a:br>
            <a:r>
              <a:rPr lang="en-US" dirty="0" smtClean="0"/>
              <a:t/>
            </a:r>
            <a:br>
              <a:rPr lang="en-US" dirty="0" smtClean="0"/>
            </a:br>
            <a:r>
              <a:rPr lang="en-US" dirty="0" smtClean="0"/>
              <a:t/>
            </a:r>
            <a:br>
              <a:rPr lang="en-US" dirty="0" smtClean="0"/>
            </a:br>
            <a:endParaRPr lang="en-US" sz="1600"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altLang="ja-JP" smtClean="0"/>
              <a:t>Hiroshi Mano (ATRD, Root, Lab)</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12/406r5	Lei Wang</a:t>
            </a:r>
            <a:endParaRPr lang="ja-JP" altLang="en-US" dirty="0"/>
          </a:p>
        </p:txBody>
      </p:sp>
      <p:sp>
        <p:nvSpPr>
          <p:cNvPr id="3" name="サブタイトル 2"/>
          <p:cNvSpPr>
            <a:spLocks noGrp="1"/>
          </p:cNvSpPr>
          <p:nvPr>
            <p:ph type="subTitle" idx="1"/>
          </p:nvPr>
        </p:nvSpPr>
        <p:spPr/>
        <p:txBody>
          <a:bodyPr/>
          <a:lstStyle/>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32</a:t>
            </a:fld>
            <a:endParaRPr lang="en-US" altLang="ja-JP"/>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353300" cy="800099"/>
          </a:xfrm>
        </p:spPr>
        <p:txBody>
          <a:bodyPr/>
          <a:lstStyle/>
          <a:p>
            <a:pPr lvl="0"/>
            <a:r>
              <a:rPr lang="en-US" sz="2400" dirty="0" smtClean="0"/>
              <a:t>Motions for proposed </a:t>
            </a:r>
            <a:r>
              <a:rPr lang="en-US" sz="2400" dirty="0"/>
              <a:t>t</a:t>
            </a:r>
            <a:r>
              <a:rPr lang="en-US" sz="2400" dirty="0" smtClean="0"/>
              <a:t>ext for SFD </a:t>
            </a:r>
            <a:br>
              <a:rPr lang="en-US" sz="2400" dirty="0" smtClean="0"/>
            </a:br>
            <a:r>
              <a:rPr lang="en-US" sz="2400" dirty="0" smtClean="0"/>
              <a:t>(for 2012-May meeting) </a:t>
            </a:r>
            <a:endParaRPr lang="en-US" dirty="0"/>
          </a:p>
        </p:txBody>
      </p:sp>
      <p:sp>
        <p:nvSpPr>
          <p:cNvPr id="3" name="Content Placeholder 2"/>
          <p:cNvSpPr>
            <a:spLocks noGrp="1"/>
          </p:cNvSpPr>
          <p:nvPr>
            <p:ph idx="1"/>
          </p:nvPr>
        </p:nvSpPr>
        <p:spPr>
          <a:xfrm>
            <a:off x="419100" y="1447800"/>
            <a:ext cx="8496300" cy="5067300"/>
          </a:xfrm>
        </p:spPr>
        <p:txBody>
          <a:bodyPr>
            <a:normAutofit fontScale="40000" lnSpcReduction="20000"/>
          </a:bodyPr>
          <a:lstStyle/>
          <a:p>
            <a:pPr marL="1023938" indent="-1023938">
              <a:spcAft>
                <a:spcPts val="600"/>
              </a:spcAft>
            </a:pPr>
            <a:r>
              <a:rPr lang="en-US" sz="4500" dirty="0" smtClean="0">
                <a:solidFill>
                  <a:schemeClr val="tx1"/>
                </a:solidFill>
              </a:rPr>
              <a:t>Motion-1: Insert the following text to Section 6.2.1 on page 7 of </a:t>
            </a:r>
            <a:r>
              <a:rPr lang="en-US" sz="4500" dirty="0" err="1" smtClean="0">
                <a:solidFill>
                  <a:schemeClr val="tx1"/>
                </a:solidFill>
              </a:rPr>
              <a:t>TGai</a:t>
            </a:r>
            <a:r>
              <a:rPr lang="en-US" sz="4500" dirty="0" smtClean="0">
                <a:solidFill>
                  <a:schemeClr val="tx1"/>
                </a:solidFill>
              </a:rPr>
              <a:t> SFD, 12/0151r7</a:t>
            </a:r>
          </a:p>
          <a:p>
            <a:pPr marL="0" indent="0">
              <a:spcBef>
                <a:spcPts val="400"/>
              </a:spcBef>
              <a:spcAft>
                <a:spcPts val="400"/>
              </a:spcAft>
            </a:pPr>
            <a:endParaRPr lang="en-US" dirty="0" smtClean="0">
              <a:solidFill>
                <a:srgbClr val="0000FF"/>
              </a:solidFill>
            </a:endParaRPr>
          </a:p>
          <a:p>
            <a:pPr marL="0" indent="0">
              <a:spcAft>
                <a:spcPts val="600"/>
              </a:spcAft>
            </a:pPr>
            <a:r>
              <a:rPr lang="en-US" sz="5000" dirty="0" smtClean="0">
                <a:solidFill>
                  <a:srgbClr val="0000FF"/>
                </a:solidFill>
              </a:rPr>
              <a:t>The AP may transmit a MAC frame, to be defined as “FILS Discovery Frame”, between full Beacon instances to support a quick AP/Network  Discovery for a fast initial link setup. </a:t>
            </a:r>
          </a:p>
          <a:p>
            <a:pPr marL="0" indent="0">
              <a:spcAft>
                <a:spcPts val="600"/>
              </a:spcAft>
            </a:pPr>
            <a:r>
              <a:rPr lang="en-US" sz="5000" dirty="0" smtClean="0">
                <a:solidFill>
                  <a:srgbClr val="0000FF"/>
                </a:solidFill>
              </a:rPr>
              <a:t>The FILS Discovery Frame may be transmitted periodically and/or non-periodically. </a:t>
            </a:r>
          </a:p>
          <a:p>
            <a:pPr marL="0" indent="0">
              <a:spcAft>
                <a:spcPts val="600"/>
              </a:spcAft>
            </a:pPr>
            <a:r>
              <a:rPr lang="en-US" sz="5000" dirty="0" smtClean="0">
                <a:solidFill>
                  <a:srgbClr val="0000FF"/>
                </a:solidFill>
              </a:rPr>
              <a:t>If transmitted periodically, the periodicity of the FILS Discovery Frame may be changed. </a:t>
            </a:r>
          </a:p>
          <a:p>
            <a:pPr marL="0" indent="0">
              <a:spcAft>
                <a:spcPts val="600"/>
              </a:spcAft>
            </a:pPr>
            <a:r>
              <a:rPr lang="en-US" sz="5000" dirty="0" smtClean="0">
                <a:solidFill>
                  <a:srgbClr val="0000FF"/>
                </a:solidFill>
              </a:rPr>
              <a:t>The interval between regular beacon and FILS Discovery Frame shall be no less than dot11aiFILSBeaconMinimumInterval.</a:t>
            </a:r>
          </a:p>
          <a:p>
            <a:pPr marL="0" indent="0">
              <a:spcBef>
                <a:spcPts val="400"/>
              </a:spcBef>
              <a:spcAft>
                <a:spcPts val="400"/>
              </a:spcAft>
            </a:pPr>
            <a:endParaRPr lang="en-US" dirty="0" smtClean="0"/>
          </a:p>
          <a:p>
            <a:pPr marL="0" indent="0">
              <a:spcAft>
                <a:spcPts val="600"/>
              </a:spcAft>
            </a:pPr>
            <a:r>
              <a:rPr lang="fi-FI" sz="4000" dirty="0" err="1" smtClean="0">
                <a:solidFill>
                  <a:schemeClr val="tx1"/>
                </a:solidFill>
              </a:rPr>
              <a:t>Moved</a:t>
            </a:r>
            <a:r>
              <a:rPr lang="fi-FI" sz="4000" dirty="0" smtClean="0">
                <a:solidFill>
                  <a:schemeClr val="tx1"/>
                </a:solidFill>
              </a:rPr>
              <a:t>: Lei Wang</a:t>
            </a:r>
            <a:endParaRPr lang="en-US" sz="4000" dirty="0" smtClean="0">
              <a:solidFill>
                <a:schemeClr val="tx1"/>
              </a:solidFill>
            </a:endParaRPr>
          </a:p>
          <a:p>
            <a:pPr marL="6350" lvl="1" indent="-6350">
              <a:spcAft>
                <a:spcPts val="600"/>
              </a:spcAft>
            </a:pPr>
            <a:r>
              <a:rPr lang="fi-FI" sz="4000" b="1" dirty="0" smtClean="0">
                <a:solidFill>
                  <a:schemeClr val="tx1"/>
                </a:solidFill>
                <a:cs typeface="+mn-cs"/>
              </a:rPr>
              <a:t>Seconder:  Lee Armstrong</a:t>
            </a:r>
            <a:endParaRPr lang="en-US" sz="4000" b="1" dirty="0" smtClean="0">
              <a:solidFill>
                <a:schemeClr val="tx1"/>
              </a:solidFill>
              <a:cs typeface="+mn-cs"/>
            </a:endParaRPr>
          </a:p>
          <a:p>
            <a:pPr marL="6350" lvl="1" indent="-6350">
              <a:spcAft>
                <a:spcPts val="600"/>
              </a:spcAft>
            </a:pPr>
            <a:endParaRPr lang="en-US" sz="4000" b="1" dirty="0" smtClean="0">
              <a:solidFill>
                <a:schemeClr val="tx1"/>
              </a:solidFill>
              <a:cs typeface="+mn-cs"/>
            </a:endParaRPr>
          </a:p>
          <a:p>
            <a:pPr marL="6350" lvl="1" indent="-6350">
              <a:spcAft>
                <a:spcPts val="600"/>
              </a:spcAft>
            </a:pPr>
            <a:r>
              <a:rPr lang="en-US" sz="4000" b="1" dirty="0" smtClean="0">
                <a:solidFill>
                  <a:schemeClr val="tx1"/>
                </a:solidFill>
                <a:cs typeface="+mn-cs"/>
              </a:rPr>
              <a:t>Results:    </a:t>
            </a:r>
            <a:r>
              <a:rPr lang="en-US" sz="4000" b="1" u="sng" dirty="0" smtClean="0">
                <a:solidFill>
                  <a:schemeClr val="tx1"/>
                </a:solidFill>
                <a:cs typeface="+mn-cs"/>
              </a:rPr>
              <a:t>Yes    21         </a:t>
            </a:r>
            <a:r>
              <a:rPr lang="en-US" sz="4000" b="1" dirty="0" smtClean="0">
                <a:solidFill>
                  <a:schemeClr val="tx1"/>
                </a:solidFill>
                <a:cs typeface="+mn-cs"/>
              </a:rPr>
              <a:t>        </a:t>
            </a:r>
            <a:r>
              <a:rPr lang="en-US" sz="4000" b="1" u="sng" dirty="0" smtClean="0">
                <a:solidFill>
                  <a:schemeClr val="tx1"/>
                </a:solidFill>
                <a:cs typeface="+mn-cs"/>
              </a:rPr>
              <a:t>No    1         </a:t>
            </a:r>
            <a:r>
              <a:rPr lang="en-US" sz="4000" b="1" dirty="0" smtClean="0">
                <a:solidFill>
                  <a:schemeClr val="tx1"/>
                </a:solidFill>
                <a:cs typeface="+mn-cs"/>
              </a:rPr>
              <a:t>     </a:t>
            </a:r>
            <a:r>
              <a:rPr lang="en-US" sz="4000" b="1" u="sng" dirty="0" smtClean="0">
                <a:solidFill>
                  <a:schemeClr val="tx1"/>
                </a:solidFill>
                <a:cs typeface="+mn-cs"/>
              </a:rPr>
              <a:t>Abstain</a:t>
            </a:r>
            <a:r>
              <a:rPr lang="en-US" sz="4000" u="sng" dirty="0" smtClean="0">
                <a:solidFill>
                  <a:schemeClr val="tx1"/>
                </a:solidFill>
                <a:cs typeface="+mn-cs"/>
              </a:rPr>
              <a:t>__6_______ </a:t>
            </a:r>
            <a:r>
              <a:rPr lang="en-US" sz="4000" b="1" u="sng" dirty="0" smtClean="0">
                <a:solidFill>
                  <a:schemeClr val="tx1"/>
                </a:solidFill>
                <a:cs typeface="+mn-cs"/>
              </a:rPr>
              <a:t>          Passes      </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33</a:t>
            </a:fld>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
        <p:nvSpPr>
          <p:cNvPr id="7" name="Footer Placeholder 4"/>
          <p:cNvSpPr>
            <a:spLocks noGrp="1"/>
          </p:cNvSpPr>
          <p:nvPr>
            <p:ph type="ftr" idx="4294967295"/>
          </p:nvPr>
        </p:nvSpPr>
        <p:spPr>
          <a:xfrm>
            <a:off x="5181600" y="6488112"/>
            <a:ext cx="3436938" cy="217488"/>
          </a:xfrm>
          <a:prstGeom prst="rect">
            <a:avLst/>
          </a:prstGeom>
        </p:spPr>
        <p:txBody>
          <a:bodyPr/>
          <a:lstStyle/>
          <a:p>
            <a:r>
              <a:rPr lang="en-US" altLang="ja-JP" smtClean="0"/>
              <a:t>Hiroshi Mano (ATRD, Root, Lab)</a:t>
            </a:r>
            <a:endParaRPr lang="en-GB" dirty="0"/>
          </a:p>
        </p:txBody>
      </p:sp>
      <p:sp>
        <p:nvSpPr>
          <p:cNvPr id="8" name="ドーナツ 7"/>
          <p:cNvSpPr/>
          <p:nvPr/>
        </p:nvSpPr>
        <p:spPr bwMode="auto">
          <a:xfrm>
            <a:off x="6629400" y="4648200"/>
            <a:ext cx="609600" cy="609600"/>
          </a:xfrm>
          <a:prstGeom prst="donu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800099"/>
          </a:xfrm>
        </p:spPr>
        <p:txBody>
          <a:bodyPr/>
          <a:lstStyle/>
          <a:p>
            <a:pPr lvl="0"/>
            <a:r>
              <a:rPr lang="en-US" sz="2400" dirty="0" smtClean="0"/>
              <a:t>Motions for proposed </a:t>
            </a:r>
            <a:r>
              <a:rPr lang="en-US" sz="2400" dirty="0"/>
              <a:t>t</a:t>
            </a:r>
            <a:r>
              <a:rPr lang="en-US" sz="2400" dirty="0" smtClean="0"/>
              <a:t>ext for SFD </a:t>
            </a:r>
            <a:br>
              <a:rPr lang="en-US" sz="2400" dirty="0" smtClean="0"/>
            </a:br>
            <a:r>
              <a:rPr lang="en-US" sz="2400" dirty="0" smtClean="0"/>
              <a:t>(for 2012-May meeting) </a:t>
            </a:r>
            <a:endParaRPr lang="en-US" dirty="0"/>
          </a:p>
        </p:txBody>
      </p:sp>
      <p:sp>
        <p:nvSpPr>
          <p:cNvPr id="3" name="Content Placeholder 2"/>
          <p:cNvSpPr>
            <a:spLocks noGrp="1"/>
          </p:cNvSpPr>
          <p:nvPr>
            <p:ph idx="1"/>
          </p:nvPr>
        </p:nvSpPr>
        <p:spPr>
          <a:xfrm>
            <a:off x="685800" y="1562100"/>
            <a:ext cx="7770813" cy="4532313"/>
          </a:xfrm>
          <a:noFill/>
        </p:spPr>
        <p:txBody>
          <a:bodyPr>
            <a:normAutofit fontScale="85000" lnSpcReduction="20000"/>
          </a:bodyPr>
          <a:lstStyle/>
          <a:p>
            <a:pPr marL="1023938" indent="-1023938">
              <a:spcAft>
                <a:spcPts val="600"/>
              </a:spcAft>
            </a:pPr>
            <a:r>
              <a:rPr lang="en-US" sz="2300" dirty="0" smtClean="0">
                <a:solidFill>
                  <a:schemeClr val="tx1"/>
                </a:solidFill>
              </a:rPr>
              <a:t>Motion-2: Insert the following text to Section 6.2.1 on page 7 of </a:t>
            </a:r>
            <a:r>
              <a:rPr lang="en-US" sz="2300" dirty="0" err="1" smtClean="0">
                <a:solidFill>
                  <a:schemeClr val="tx1"/>
                </a:solidFill>
              </a:rPr>
              <a:t>TGai</a:t>
            </a:r>
            <a:r>
              <a:rPr lang="en-US" sz="2300" dirty="0" smtClean="0">
                <a:solidFill>
                  <a:schemeClr val="tx1"/>
                </a:solidFill>
              </a:rPr>
              <a:t> SFD, 12/0151r7</a:t>
            </a:r>
          </a:p>
          <a:p>
            <a:pPr marL="0" indent="0">
              <a:spcBef>
                <a:spcPts val="400"/>
              </a:spcBef>
              <a:spcAft>
                <a:spcPts val="400"/>
              </a:spcAft>
            </a:pPr>
            <a:endParaRPr lang="en-US" dirty="0" smtClean="0"/>
          </a:p>
          <a:p>
            <a:pPr marL="0" indent="0">
              <a:spcBef>
                <a:spcPts val="400"/>
              </a:spcBef>
              <a:spcAft>
                <a:spcPts val="400"/>
              </a:spcAft>
            </a:pPr>
            <a:r>
              <a:rPr lang="en-US" dirty="0" smtClean="0">
                <a:solidFill>
                  <a:srgbClr val="0000FF"/>
                </a:solidFill>
              </a:rPr>
              <a:t>The FILS Discovery Frame is a public action frame, which is one of the following:</a:t>
            </a:r>
          </a:p>
          <a:p>
            <a:pPr marL="341313" indent="-231775">
              <a:spcBef>
                <a:spcPts val="400"/>
              </a:spcBef>
              <a:spcAft>
                <a:spcPts val="400"/>
              </a:spcAft>
              <a:buFont typeface="Arial" pitchFamily="34" charset="0"/>
              <a:buChar char="•"/>
            </a:pPr>
            <a:r>
              <a:rPr lang="en-US" dirty="0" smtClean="0">
                <a:solidFill>
                  <a:srgbClr val="0000FF"/>
                </a:solidFill>
              </a:rPr>
              <a:t>a Modified Measurement Pilot frame, or </a:t>
            </a:r>
          </a:p>
          <a:p>
            <a:pPr marL="341313" indent="-231775">
              <a:spcBef>
                <a:spcPts val="400"/>
              </a:spcBef>
              <a:spcAft>
                <a:spcPts val="400"/>
              </a:spcAft>
              <a:buFont typeface="Arial" pitchFamily="34" charset="0"/>
              <a:buChar char="•"/>
            </a:pPr>
            <a:r>
              <a:rPr lang="en-US" dirty="0" smtClean="0">
                <a:solidFill>
                  <a:srgbClr val="0000FF"/>
                </a:solidFill>
              </a:rPr>
              <a:t>a Modified 11ah short beacon frame, or</a:t>
            </a:r>
          </a:p>
          <a:p>
            <a:pPr marL="341313" indent="-231775">
              <a:spcBef>
                <a:spcPts val="400"/>
              </a:spcBef>
              <a:spcAft>
                <a:spcPts val="400"/>
              </a:spcAft>
              <a:buFont typeface="Arial" pitchFamily="34" charset="0"/>
              <a:buChar char="•"/>
            </a:pPr>
            <a:r>
              <a:rPr lang="en-US" dirty="0" smtClean="0">
                <a:solidFill>
                  <a:srgbClr val="0000FF"/>
                </a:solidFill>
              </a:rPr>
              <a:t>a newly designed MAC public action frame.</a:t>
            </a:r>
            <a:endParaRPr lang="en-US" dirty="0" smtClean="0">
              <a:solidFill>
                <a:srgbClr val="C00000"/>
              </a:solidFill>
            </a:endParaRPr>
          </a:p>
          <a:p>
            <a:pPr marL="0" indent="0">
              <a:spcBef>
                <a:spcPts val="400"/>
              </a:spcBef>
              <a:spcAft>
                <a:spcPts val="400"/>
              </a:spcAft>
            </a:pPr>
            <a:endParaRPr lang="en-US" dirty="0"/>
          </a:p>
          <a:p>
            <a:pPr marL="0" indent="0">
              <a:spcAft>
                <a:spcPts val="600"/>
              </a:spcAft>
            </a:pPr>
            <a:r>
              <a:rPr lang="fi-FI" dirty="0" smtClean="0">
                <a:solidFill>
                  <a:schemeClr val="tx1"/>
                </a:solidFill>
              </a:rPr>
              <a:t>Mover: Lei Wang</a:t>
            </a:r>
            <a:endParaRPr lang="en-US" dirty="0" smtClean="0">
              <a:solidFill>
                <a:schemeClr val="tx1"/>
              </a:solidFill>
            </a:endParaRPr>
          </a:p>
          <a:p>
            <a:pPr marL="6350" lvl="1" indent="-6350">
              <a:spcAft>
                <a:spcPts val="600"/>
              </a:spcAft>
            </a:pPr>
            <a:r>
              <a:rPr lang="fi-FI" b="1" dirty="0" smtClean="0">
                <a:solidFill>
                  <a:schemeClr val="tx1"/>
                </a:solidFill>
                <a:cs typeface="+mn-cs"/>
              </a:rPr>
              <a:t>Seconder: Lee Armstrong</a:t>
            </a:r>
            <a:endParaRPr lang="en-US" b="1" dirty="0" smtClean="0">
              <a:solidFill>
                <a:schemeClr val="tx1"/>
              </a:solidFill>
              <a:cs typeface="+mn-cs"/>
            </a:endParaRPr>
          </a:p>
          <a:p>
            <a:pPr marL="6350" lvl="1" indent="-6350">
              <a:spcAft>
                <a:spcPts val="600"/>
              </a:spcAft>
            </a:pPr>
            <a:endParaRPr lang="en-US" b="1" dirty="0" smtClean="0">
              <a:solidFill>
                <a:schemeClr val="tx1"/>
              </a:solidFill>
              <a:cs typeface="+mn-cs"/>
            </a:endParaRPr>
          </a:p>
          <a:p>
            <a:pPr marL="6350" lvl="1" indent="-6350">
              <a:spcAft>
                <a:spcPts val="600"/>
              </a:spcAft>
            </a:pPr>
            <a:r>
              <a:rPr lang="en-US" b="1" dirty="0" smtClean="0">
                <a:solidFill>
                  <a:schemeClr val="tx1"/>
                </a:solidFill>
                <a:cs typeface="+mn-cs"/>
              </a:rPr>
              <a:t>Results:    </a:t>
            </a:r>
            <a:r>
              <a:rPr lang="en-US" b="1" u="sng" dirty="0" smtClean="0">
                <a:solidFill>
                  <a:schemeClr val="tx1"/>
                </a:solidFill>
                <a:cs typeface="+mn-cs"/>
              </a:rPr>
              <a:t>Yes     28        </a:t>
            </a:r>
            <a:r>
              <a:rPr lang="en-US" b="1" dirty="0" smtClean="0">
                <a:solidFill>
                  <a:schemeClr val="tx1"/>
                </a:solidFill>
                <a:cs typeface="+mn-cs"/>
              </a:rPr>
              <a:t>        </a:t>
            </a:r>
            <a:r>
              <a:rPr lang="en-US" b="1" u="sng" dirty="0" smtClean="0">
                <a:solidFill>
                  <a:schemeClr val="tx1"/>
                </a:solidFill>
                <a:cs typeface="+mn-cs"/>
              </a:rPr>
              <a:t>No     1        </a:t>
            </a:r>
            <a:r>
              <a:rPr lang="en-US" b="1" dirty="0" smtClean="0">
                <a:solidFill>
                  <a:schemeClr val="tx1"/>
                </a:solidFill>
                <a:cs typeface="+mn-cs"/>
              </a:rPr>
              <a:t>     </a:t>
            </a:r>
            <a:r>
              <a:rPr lang="en-US" b="1" u="sng" dirty="0" smtClean="0">
                <a:solidFill>
                  <a:schemeClr val="tx1"/>
                </a:solidFill>
                <a:cs typeface="+mn-cs"/>
              </a:rPr>
              <a:t>Abstain</a:t>
            </a:r>
            <a:r>
              <a:rPr lang="en-US" u="sng" dirty="0" smtClean="0">
                <a:solidFill>
                  <a:schemeClr val="tx1"/>
                </a:solidFill>
                <a:cs typeface="+mn-cs"/>
              </a:rPr>
              <a:t>___5_____     </a:t>
            </a:r>
            <a:r>
              <a:rPr lang="en-US" b="1" u="sng" dirty="0" smtClean="0">
                <a:solidFill>
                  <a:schemeClr val="tx1"/>
                </a:solidFill>
                <a:cs typeface="+mn-cs"/>
              </a:rPr>
              <a:t>         Passes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
        <p:nvSpPr>
          <p:cNvPr id="7" name="Footer Placeholder 4"/>
          <p:cNvSpPr>
            <a:spLocks noGrp="1"/>
          </p:cNvSpPr>
          <p:nvPr>
            <p:ph type="ftr" idx="4294967295"/>
          </p:nvPr>
        </p:nvSpPr>
        <p:spPr>
          <a:xfrm>
            <a:off x="5181600" y="6488112"/>
            <a:ext cx="3436938" cy="217488"/>
          </a:xfrm>
          <a:prstGeom prst="rect">
            <a:avLst/>
          </a:prstGeom>
        </p:spPr>
        <p:txBody>
          <a:bodyPr/>
          <a:lstStyle/>
          <a:p>
            <a:r>
              <a:rPr lang="en-US" altLang="ja-JP" smtClean="0"/>
              <a:t>Hiroshi Mano (ATRD, Root, Lab)</a:t>
            </a:r>
            <a:endParaRPr lang="en-GB" dirty="0"/>
          </a:p>
        </p:txBody>
      </p:sp>
      <p:sp>
        <p:nvSpPr>
          <p:cNvPr id="8" name="ドーナツ 7"/>
          <p:cNvSpPr/>
          <p:nvPr/>
        </p:nvSpPr>
        <p:spPr bwMode="auto">
          <a:xfrm>
            <a:off x="6629400" y="4648200"/>
            <a:ext cx="609600" cy="609600"/>
          </a:xfrm>
          <a:prstGeom prst="donu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12/559r0	Gabor </a:t>
            </a:r>
            <a:r>
              <a:rPr lang="en-US" altLang="ja-JP" dirty="0" err="1" smtClean="0"/>
              <a:t>Bajko</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35</a:t>
            </a:fld>
            <a:endParaRPr lang="en-US" altLang="ja-JP"/>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normAutofit lnSpcReduction="10000"/>
          </a:bodyPr>
          <a:lstStyle/>
          <a:p>
            <a:r>
              <a:rPr lang="en-US" dirty="0"/>
              <a:t>Add the following text to section 6.3 of the SFD</a:t>
            </a:r>
          </a:p>
          <a:p>
            <a:endParaRPr lang="en-US" dirty="0" smtClean="0"/>
          </a:p>
          <a:p>
            <a:r>
              <a:rPr lang="en-US" dirty="0" smtClean="0"/>
              <a:t>For faster network discovery, STAs may combine Probe Requests and GAS Requests. AP STAs may combine Probe Response and GAS Response frames.</a:t>
            </a:r>
          </a:p>
          <a:p>
            <a:pPr lvl="1"/>
            <a:r>
              <a:rPr lang="en-US" dirty="0" smtClean="0"/>
              <a:t>Moved: Gabor 		</a:t>
            </a:r>
          </a:p>
          <a:p>
            <a:pPr lvl="1"/>
            <a:r>
              <a:rPr lang="en-US" dirty="0" smtClean="0"/>
              <a:t>Seconded:	</a:t>
            </a:r>
            <a:r>
              <a:rPr lang="en-US" dirty="0" err="1" smtClean="0"/>
              <a:t>Jarko</a:t>
            </a:r>
            <a:r>
              <a:rPr lang="en-US" dirty="0" smtClean="0"/>
              <a:t>	</a:t>
            </a:r>
          </a:p>
          <a:p>
            <a:pPr lvl="1"/>
            <a:r>
              <a:rPr lang="en-US" dirty="0" smtClean="0"/>
              <a:t>Yes:		</a:t>
            </a:r>
          </a:p>
          <a:p>
            <a:pPr lvl="1"/>
            <a:r>
              <a:rPr lang="en-US" dirty="0" smtClean="0"/>
              <a:t>No:		</a:t>
            </a:r>
          </a:p>
          <a:p>
            <a:pPr lvl="1"/>
            <a:r>
              <a:rPr lang="en-US" dirty="0" smtClean="0"/>
              <a:t>Abstain:	</a:t>
            </a:r>
            <a:endParaRPr lang="en-US" dirty="0" smtClean="0"/>
          </a:p>
          <a:p>
            <a:pPr lvl="1">
              <a:buNone/>
            </a:pPr>
            <a:r>
              <a:rPr lang="en-US" dirty="0" smtClean="0">
                <a:solidFill>
                  <a:srgbClr val="3366FF"/>
                </a:solidFill>
              </a:rPr>
              <a:t>	</a:t>
            </a:r>
            <a:endParaRPr lang="en-US" dirty="0" smtClean="0">
              <a:solidFill>
                <a:srgbClr val="3366FF"/>
              </a:solidFill>
            </a:endParaRPr>
          </a:p>
          <a:p>
            <a:pPr>
              <a:buNone/>
            </a:pPr>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solidFill>
                  <a:srgbClr val="000000"/>
                </a:solidFill>
              </a:rPr>
              <a:t>May 2012</a:t>
            </a:r>
            <a:endParaRPr lang="en-US" dirty="0">
              <a:solidFill>
                <a:srgbClr val="000000"/>
              </a:solidFill>
            </a:endParaRPr>
          </a:p>
        </p:txBody>
      </p:sp>
      <p:sp>
        <p:nvSpPr>
          <p:cNvPr id="5" name="Footer Placeholder 4"/>
          <p:cNvSpPr>
            <a:spLocks noGrp="1"/>
          </p:cNvSpPr>
          <p:nvPr>
            <p:ph type="ftr" sz="quarter" idx="11"/>
          </p:nvPr>
        </p:nvSpPr>
        <p:spPr/>
        <p:txBody>
          <a:bodyPr/>
          <a:lstStyle/>
          <a:p>
            <a:r>
              <a:rPr lang="en-US" altLang="ja-JP" smtClean="0">
                <a:solidFill>
                  <a:srgbClr val="000000"/>
                </a:solidFill>
              </a:rPr>
              <a:t>Hiroshi Mano (ATRD, Root, Lab)</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smtClean="0">
                <a:solidFill>
                  <a:srgbClr val="000000"/>
                </a:solidFill>
              </a:rPr>
              <a:t>Slide </a:t>
            </a:r>
            <a:fld id="{F4DBEEB7-4782-4D83-9FD5-ED10E11965F5}" type="slidenum">
              <a:rPr lang="en-US" smtClean="0">
                <a:solidFill>
                  <a:srgbClr val="000000"/>
                </a:solidFill>
              </a:rPr>
              <a:pPr/>
              <a:t>36</a:t>
            </a:fld>
            <a:endParaRPr lang="en-US">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403803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1a/1b </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table the motion 1 to tomorrow AM2</a:t>
            </a:r>
          </a:p>
          <a:p>
            <a:pPr lvl="1"/>
            <a:r>
              <a:rPr lang="en-US" altLang="ja-JP" dirty="0" smtClean="0"/>
              <a:t>by unanimous </a:t>
            </a:r>
            <a:r>
              <a:rPr lang="en-US" altLang="ja-JP" dirty="0" err="1" smtClean="0"/>
              <a:t>consen</a:t>
            </a:r>
            <a:endParaRPr lang="en-US" altLang="ja-JP" dirty="0" smtClean="0"/>
          </a:p>
          <a:p>
            <a:r>
              <a:rPr lang="en-US" altLang="ja-JP" dirty="0" smtClean="0"/>
              <a:t>Move to retable the motion 1 </a:t>
            </a:r>
          </a:p>
          <a:p>
            <a:pPr lvl="1"/>
            <a:r>
              <a:rPr lang="en-US" altLang="ja-JP" dirty="0" smtClean="0"/>
              <a:t>Y 19</a:t>
            </a:r>
          </a:p>
          <a:p>
            <a:pPr lvl="1"/>
            <a:r>
              <a:rPr lang="en-US" altLang="ja-JP" dirty="0" smtClean="0"/>
              <a:t>N 6</a:t>
            </a:r>
          </a:p>
          <a:p>
            <a:pPr lvl="1"/>
            <a:r>
              <a:rPr lang="en-US" altLang="ja-JP" dirty="0" smtClean="0"/>
              <a:t>A 3</a:t>
            </a:r>
            <a:endParaRPr lang="ja-JP" altLang="en-US" dirty="0"/>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
        <p:nvSpPr>
          <p:cNvPr id="7" name="乗算記号 6"/>
          <p:cNvSpPr/>
          <p:nvPr/>
        </p:nvSpPr>
        <p:spPr bwMode="auto">
          <a:xfrm>
            <a:off x="4724400" y="3886200"/>
            <a:ext cx="609600" cy="685800"/>
          </a:xfrm>
          <a:prstGeom prst="mathMultiply">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a:t>
            </a:r>
            <a:r>
              <a:rPr lang="en-US" altLang="ja-JP" dirty="0" smtClean="0"/>
              <a:t>/</a:t>
            </a:r>
            <a:r>
              <a:rPr lang="en-US" altLang="ja-JP" dirty="0" smtClean="0"/>
              <a:t>0549</a:t>
            </a:r>
            <a:r>
              <a:rPr lang="en-US" altLang="ja-JP" dirty="0" smtClean="0"/>
              <a:t>r4	</a:t>
            </a:r>
            <a:r>
              <a:rPr lang="en-US" altLang="ja-JP" dirty="0" err="1" smtClean="0"/>
              <a:t>Giwon</a:t>
            </a:r>
            <a:r>
              <a:rPr lang="en-US" altLang="ja-JP" dirty="0" smtClean="0"/>
              <a:t> Park</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38</a:t>
            </a:fld>
            <a:endParaRPr lang="en-US" altLang="ja-JP"/>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 </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GB" dirty="0" smtClean="0"/>
              <a:t>Modify the text of SFD 6.1.7 as following:</a:t>
            </a:r>
            <a:endParaRPr lang="en-US" b="0" dirty="0" smtClean="0"/>
          </a:p>
          <a:p>
            <a:pPr algn="just">
              <a:spcAft>
                <a:spcPts val="0"/>
              </a:spcAft>
              <a:buNone/>
            </a:pPr>
            <a:endParaRPr lang="en-US" altLang="ko-KR" b="0" dirty="0" smtClean="0">
              <a:ea typeface="맑은 고딕"/>
            </a:endParaRPr>
          </a:p>
          <a:p>
            <a:pPr algn="just">
              <a:spcAft>
                <a:spcPts val="0"/>
              </a:spcAft>
              <a:buNone/>
            </a:pPr>
            <a:r>
              <a:rPr lang="en-US" altLang="ko-KR" b="0" dirty="0" smtClean="0">
                <a:ea typeface="맑은 고딕"/>
              </a:rPr>
              <a:t>“STA may include a wait-time-for-Probe-Response element to Probe Request to provide a </a:t>
            </a:r>
            <a:r>
              <a:rPr lang="en-US" altLang="ko-KR" b="0" u="sng" dirty="0" smtClean="0">
                <a:solidFill>
                  <a:srgbClr val="0000FF"/>
                </a:solidFill>
                <a:ea typeface="맑은 고딕"/>
              </a:rPr>
              <a:t>min and</a:t>
            </a:r>
            <a:r>
              <a:rPr lang="en-US" altLang="ko-KR" b="0" dirty="0" smtClean="0">
                <a:ea typeface="맑은 고딕"/>
              </a:rPr>
              <a:t> max listening duration for which the STA indicates it will wait for Probe Response transmission.”</a:t>
            </a:r>
          </a:p>
          <a:p>
            <a:pPr algn="just">
              <a:spcAft>
                <a:spcPts val="0"/>
              </a:spcAft>
              <a:buNone/>
            </a:pPr>
            <a:endParaRPr lang="en-US" sz="2000" b="0" dirty="0" smtClean="0">
              <a:ea typeface="맑은 고딕"/>
            </a:endParaRPr>
          </a:p>
          <a:p>
            <a:pPr algn="just">
              <a:spcAft>
                <a:spcPts val="0"/>
              </a:spcAft>
              <a:buNone/>
            </a:pPr>
            <a:r>
              <a:rPr lang="en-US" sz="2000" b="0" dirty="0" smtClean="0">
                <a:ea typeface="맑은 고딕"/>
              </a:rPr>
              <a:t>Yes:4</a:t>
            </a:r>
          </a:p>
          <a:p>
            <a:pPr algn="just">
              <a:spcAft>
                <a:spcPts val="0"/>
              </a:spcAft>
              <a:buNone/>
            </a:pPr>
            <a:r>
              <a:rPr lang="en-US" sz="2000" b="0" dirty="0" smtClean="0">
                <a:ea typeface="맑은 고딕"/>
              </a:rPr>
              <a:t>No:15</a:t>
            </a:r>
          </a:p>
          <a:p>
            <a:pPr algn="just">
              <a:spcAft>
                <a:spcPts val="0"/>
              </a:spcAft>
              <a:buNone/>
            </a:pPr>
            <a:r>
              <a:rPr lang="en-US" sz="2000" b="0" dirty="0" smtClean="0">
                <a:ea typeface="맑은 고딕"/>
              </a:rPr>
              <a:t>Abstain:23</a:t>
            </a:r>
            <a:endParaRPr lang="en-US" sz="2000" dirty="0" smtClean="0"/>
          </a:p>
          <a:p>
            <a:pPr lvl="0">
              <a:buNone/>
            </a:pPr>
            <a:endParaRPr lang="en-US" sz="1800" dirty="0" smtClean="0"/>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(ATRD, Root, Lab)</a:t>
            </a:r>
            <a:endParaRPr lang="en-US" dirty="0" smtClean="0"/>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smtClean="0"/>
              <a:t>May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extLst>
      <p:ext uri="{BB962C8B-B14F-4D97-AF65-F5344CB8AC3E}">
        <p14:creationId xmlns:a="http://schemas.openxmlformats.org/drawingml/2006/main" xmlns:r="http://schemas.openxmlformats.org/officeDocument/2006/relationships" xmlns:p="http://schemas.openxmlformats.org/presentationml/2006/main" xmlns:p14="http://schemas.microsoft.com/office/powerpoint/2010/main" xmlns="" xmlns:mv="urn:schemas-microsoft-com:mac:vml" xmlns:mc="http://schemas.openxmlformats.org/markup-compatibility/2006" val="37455169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smtClean="0"/>
              <a:t> Waikoloa face-to-face meeting.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March 2012 Plenary</a:t>
            </a:r>
            <a:r>
              <a:rPr lang="en-GB" altLang="ja-JP" dirty="0" smtClean="0">
                <a:ea typeface="ＭＳ Ｐゴシック" pitchFamily="-84" charset="-128"/>
                <a:cs typeface="ＭＳ Ｐゴシック" pitchFamily="-84" charset="-128"/>
              </a:rPr>
              <a:t> :   </a:t>
            </a:r>
          </a:p>
          <a:p>
            <a:pPr lvl="1"/>
            <a:r>
              <a:rPr lang="en-US" altLang="ja-JP" dirty="0" smtClean="0"/>
              <a:t>March  2012 Waikoloa Session Minutes</a:t>
            </a:r>
          </a:p>
          <a:p>
            <a:pPr lvl="2">
              <a:defRPr/>
            </a:pPr>
            <a:r>
              <a:rPr lang="en-US" altLang="ja-JP" dirty="0" smtClean="0">
                <a:hlinkClick r:id="rId2"/>
              </a:rPr>
              <a:t>https://mentor.ieee.org/802.11/dcn/12/11-12-0472-00-00ai-march-2012-waikoloa-session-minutes.doc</a:t>
            </a:r>
            <a:endParaRPr lang="en-US" altLang="ja-JP" dirty="0" smtClean="0"/>
          </a:p>
          <a:p>
            <a:pPr>
              <a:defRPr/>
            </a:pPr>
            <a:r>
              <a:rPr lang="en-US" altLang="ja-JP" dirty="0" smtClean="0"/>
              <a:t>Moved Marc</a:t>
            </a:r>
          </a:p>
          <a:p>
            <a:pPr>
              <a:defRPr/>
            </a:pPr>
            <a:r>
              <a:rPr lang="en-US" altLang="ja-JP" dirty="0" err="1" smtClean="0"/>
              <a:t>Seconed</a:t>
            </a:r>
            <a:r>
              <a:rPr lang="en-US" altLang="ja-JP" dirty="0" smtClean="0"/>
              <a:t>  Dwight Smith</a:t>
            </a:r>
          </a:p>
          <a:p>
            <a:pPr>
              <a:defRPr/>
            </a:pPr>
            <a:r>
              <a:rPr lang="en-US" altLang="ja-JP" dirty="0" smtClean="0"/>
              <a:t>Approved  by </a:t>
            </a:r>
            <a:r>
              <a:rPr lang="en-US" altLang="ja-JP" dirty="0" smtClean="0"/>
              <a:t>unanimous consent</a:t>
            </a:r>
          </a:p>
          <a:p>
            <a:pPr>
              <a:defRPr/>
            </a:pPr>
            <a:endParaRPr lang="en-US" altLang="ja-JP" dirty="0" smtClean="0"/>
          </a:p>
          <a:p>
            <a:pPr lvl="2"/>
            <a:endParaRPr lang="ja-JP" altLang="en-US" dirty="0" smtClean="0">
              <a:ea typeface="ＭＳ Ｐゴシック" pitchFamily="-84" charset="-128"/>
              <a:hlinkClick r:id="rId3"/>
            </a:endParaRPr>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endParaRPr lang="en-US" altLang="ja-JP"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12/572r0	Jae </a:t>
            </a:r>
            <a:r>
              <a:rPr lang="en-US" altLang="ja-JP" dirty="0" err="1" smtClean="0"/>
              <a:t>Seung</a:t>
            </a:r>
            <a:r>
              <a:rPr lang="en-US" altLang="ja-JP" dirty="0" smtClean="0"/>
              <a:t> Lee</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40</a:t>
            </a:fld>
            <a:endParaRPr lang="en-US" altLang="ja-JP"/>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pPr>
              <a:defRPr/>
            </a:pPr>
            <a:r>
              <a:rPr lang="en-US" smtClean="0">
                <a:solidFill>
                  <a:srgbClr val="000000"/>
                </a:solidFill>
              </a:rPr>
              <a:t>Slide </a:t>
            </a:r>
            <a:fld id="{D9B44F08-1720-5A43-9A02-16738D6080B6}" type="slidenum">
              <a:rPr lang="en-US" smtClean="0">
                <a:solidFill>
                  <a:srgbClr val="000000"/>
                </a:solidFill>
              </a:rPr>
              <a:pPr>
                <a:defRPr/>
              </a:pPr>
              <a:t>41</a:t>
            </a:fld>
            <a:endParaRPr lang="en-US">
              <a:solidFill>
                <a:srgbClr val="000000"/>
              </a:solidFill>
            </a:endParaRPr>
          </a:p>
        </p:txBody>
      </p:sp>
      <p:sp>
        <p:nvSpPr>
          <p:cNvPr id="6"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solidFill>
                  <a:srgbClr val="000000"/>
                </a:solidFill>
              </a:rPr>
              <a:t>Slide </a:t>
            </a:r>
            <a:fld id="{D9B44F08-1720-5A43-9A02-16738D6080B6}" type="slidenum">
              <a:rPr lang="en-US" smtClean="0">
                <a:solidFill>
                  <a:srgbClr val="000000"/>
                </a:solidFill>
              </a:rPr>
              <a:pPr>
                <a:defRPr/>
              </a:pPr>
              <a:t>41</a:t>
            </a:fld>
            <a:endParaRPr lang="en-US">
              <a:solidFill>
                <a:srgbClr val="000000"/>
              </a:solidFill>
            </a:endParaRPr>
          </a:p>
        </p:txBody>
      </p:sp>
      <p:sp>
        <p:nvSpPr>
          <p:cNvPr id="7" name="슬라이드 번호 개체 틀 2"/>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solidFill>
                  <a:srgbClr val="000000"/>
                </a:solidFill>
              </a:rPr>
              <a:t>Slide </a:t>
            </a:r>
            <a:fld id="{2EFDA945-0F86-6545-9375-934CD2C0C197}" type="slidenum">
              <a:rPr lang="en-US" smtClean="0">
                <a:solidFill>
                  <a:srgbClr val="000000"/>
                </a:solidFill>
              </a:rPr>
              <a:pPr>
                <a:defRPr/>
              </a:pPr>
              <a:t>41</a:t>
            </a:fld>
            <a:endParaRPr lang="en-US">
              <a:solidFill>
                <a:srgbClr val="000000"/>
              </a:solidFill>
            </a:endParaRPr>
          </a:p>
        </p:txBody>
      </p:sp>
      <p:sp>
        <p:nvSpPr>
          <p:cNvPr id="8"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solidFill>
                  <a:srgbClr val="000000"/>
                </a:solidFill>
              </a:rPr>
              <a:t>Motion 2</a:t>
            </a:r>
            <a:endParaRPr lang="en-US" dirty="0">
              <a:solidFill>
                <a:srgbClr val="000000"/>
              </a:solidFill>
            </a:endParaRPr>
          </a:p>
        </p:txBody>
      </p:sp>
      <p:sp>
        <p:nvSpPr>
          <p:cNvPr id="9"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dirty="0" smtClean="0">
                <a:solidFill>
                  <a:srgbClr val="000000"/>
                </a:solidFill>
              </a:rPr>
              <a:t>Update the spec framework document with the following text under subsection “6.1 Active Scanning”:</a:t>
            </a:r>
          </a:p>
          <a:p>
            <a:pPr lvl="1"/>
            <a:r>
              <a:rPr lang="en-US" dirty="0" smtClean="0">
                <a:solidFill>
                  <a:srgbClr val="000000"/>
                </a:solidFill>
              </a:rPr>
              <a:t>If the non-AP STA that has sent the Probe Request is not acceptable by the responding STA because of the responding  STA’s current operating condition, then the responding STA may not transmit Probe Response.</a:t>
            </a:r>
            <a:endParaRPr lang="en-US" sz="1800" dirty="0">
              <a:solidFill>
                <a:srgbClr val="000000"/>
              </a:solidFill>
            </a:endParaRPr>
          </a:p>
          <a:p>
            <a:endParaRPr lang="en-US" sz="2000" dirty="0" smtClean="0">
              <a:solidFill>
                <a:srgbClr val="000000"/>
              </a:solidFill>
            </a:endParaRPr>
          </a:p>
          <a:p>
            <a:pPr marL="0" indent="0">
              <a:buFontTx/>
              <a:buNone/>
            </a:pPr>
            <a:r>
              <a:rPr lang="en-US" altLang="ko-KR" dirty="0">
                <a:solidFill>
                  <a:srgbClr val="000000"/>
                </a:solidFill>
              </a:rPr>
              <a:t>Moved:</a:t>
            </a:r>
            <a:r>
              <a:rPr lang="en-US" altLang="ko-KR" dirty="0" smtClean="0">
                <a:solidFill>
                  <a:srgbClr val="000000"/>
                </a:solidFill>
              </a:rPr>
              <a:t> </a:t>
            </a:r>
            <a:r>
              <a:rPr lang="en-US" altLang="ja-JP" dirty="0" smtClean="0"/>
              <a:t>Jae </a:t>
            </a:r>
            <a:r>
              <a:rPr lang="en-US" altLang="ja-JP" dirty="0" err="1" smtClean="0"/>
              <a:t>Seung</a:t>
            </a:r>
            <a:r>
              <a:rPr lang="en-US" altLang="ja-JP" dirty="0" smtClean="0"/>
              <a:t> Lee</a:t>
            </a:r>
            <a:endParaRPr lang="en-US" altLang="ko-KR" dirty="0" smtClean="0">
              <a:solidFill>
                <a:srgbClr val="000000"/>
              </a:solidFill>
            </a:endParaRPr>
          </a:p>
          <a:p>
            <a:pPr marL="0" indent="0">
              <a:buFontTx/>
              <a:buNone/>
            </a:pPr>
            <a:r>
              <a:rPr lang="en-US" altLang="ko-KR" dirty="0" smtClean="0">
                <a:solidFill>
                  <a:srgbClr val="000000"/>
                </a:solidFill>
              </a:rPr>
              <a:t>Seconded: Jae Woo</a:t>
            </a:r>
          </a:p>
          <a:p>
            <a:pPr marL="0" indent="0">
              <a:buFontTx/>
              <a:buNone/>
            </a:pPr>
            <a:endParaRPr lang="en-US" sz="2000" dirty="0" smtClean="0">
              <a:solidFill>
                <a:srgbClr val="000000"/>
              </a:solidFill>
            </a:endParaRPr>
          </a:p>
          <a:p>
            <a:r>
              <a:rPr lang="en-US" dirty="0" smtClean="0">
                <a:solidFill>
                  <a:srgbClr val="000000"/>
                </a:solidFill>
              </a:rPr>
              <a:t>Yes     </a:t>
            </a:r>
            <a:r>
              <a:rPr lang="en-US" dirty="0" smtClean="0">
                <a:solidFill>
                  <a:srgbClr val="000000"/>
                </a:solidFill>
              </a:rPr>
              <a:t> 	0       </a:t>
            </a:r>
            <a:endParaRPr lang="en-US" dirty="0" smtClean="0">
              <a:solidFill>
                <a:srgbClr val="000000"/>
              </a:solidFill>
            </a:endParaRPr>
          </a:p>
          <a:p>
            <a:r>
              <a:rPr lang="en-US" dirty="0" smtClean="0">
                <a:solidFill>
                  <a:srgbClr val="000000"/>
                </a:solidFill>
              </a:rPr>
              <a:t>No		22               </a:t>
            </a:r>
            <a:endParaRPr lang="en-US" dirty="0" smtClean="0">
              <a:solidFill>
                <a:srgbClr val="000000"/>
              </a:solidFill>
            </a:endParaRPr>
          </a:p>
          <a:p>
            <a:r>
              <a:rPr lang="en-US" dirty="0" smtClean="0">
                <a:solidFill>
                  <a:srgbClr val="000000"/>
                </a:solidFill>
              </a:rPr>
              <a:t>Abstain     </a:t>
            </a:r>
            <a:r>
              <a:rPr lang="en-US" dirty="0" smtClean="0">
                <a:solidFill>
                  <a:srgbClr val="000000"/>
                </a:solidFill>
              </a:rPr>
              <a:t> 7 			</a:t>
            </a:r>
            <a:r>
              <a:rPr lang="en-US" dirty="0" err="1" smtClean="0">
                <a:solidFill>
                  <a:srgbClr val="000000"/>
                </a:solidFill>
              </a:rPr>
              <a:t>Faild</a:t>
            </a:r>
            <a:endParaRPr lang="ko-KR" altLang="ko-KR" dirty="0" smtClean="0">
              <a:solidFill>
                <a:srgbClr val="000000"/>
              </a:solidFill>
            </a:endParaRPr>
          </a:p>
          <a:p>
            <a:pPr lvl="1"/>
            <a:endParaRPr lang="en-US" sz="1400" b="1" dirty="0" smtClean="0">
              <a:solidFill>
                <a:srgbClr val="000000"/>
              </a:solidFill>
            </a:endParaRPr>
          </a:p>
          <a:p>
            <a:pPr marL="457200" lvl="1" indent="0">
              <a:buFontTx/>
              <a:buNone/>
            </a:pPr>
            <a:endParaRPr lang="en-US" sz="1400" b="1" dirty="0" smtClean="0">
              <a:solidFill>
                <a:srgbClr val="000000"/>
              </a:solidFill>
            </a:endParaRPr>
          </a:p>
          <a:p>
            <a:pPr marL="0" indent="0">
              <a:buFontTx/>
              <a:buNone/>
            </a:pPr>
            <a:endParaRPr lang="en-GB" sz="1800" dirty="0">
              <a:solidFill>
                <a:srgbClr val="000000"/>
              </a:solidFill>
            </a:endParaRPr>
          </a:p>
        </p:txBody>
      </p:sp>
      <p:sp>
        <p:nvSpPr>
          <p:cNvPr id="1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smtClean="0">
                <a:solidFill>
                  <a:srgbClr val="000000"/>
                </a:solidFill>
              </a:rPr>
              <a:t>May 2012</a:t>
            </a:r>
            <a:endParaRPr lang="en-US" dirty="0">
              <a:solidFill>
                <a:srgbClr val="000000"/>
              </a:solidFill>
            </a:endParaRPr>
          </a:p>
        </p:txBody>
      </p:sp>
      <p:sp>
        <p:nvSpPr>
          <p:cNvPr id="11" name="フッター プレースホルダ 10"/>
          <p:cNvSpPr>
            <a:spLocks noGrp="1"/>
          </p:cNvSpPr>
          <p:nvPr>
            <p:ph type="ftr" sz="quarter" idx="11"/>
          </p:nvPr>
        </p:nvSpPr>
        <p:spPr>
          <a:xfrm>
            <a:off x="8077200" y="6477000"/>
            <a:ext cx="466725" cy="182562"/>
          </a:xfrm>
        </p:spPr>
        <p:txBody>
          <a:bodyPr/>
          <a:lstStyle/>
          <a:p>
            <a:pPr>
              <a:defRPr/>
            </a:pPr>
            <a:r>
              <a:rPr lang="en-US" altLang="ja-JP" smtClean="0"/>
              <a:t>Hiroshi Mano (ATRD, Root, Lab)</a:t>
            </a:r>
            <a:endParaRPr lang="en-US" dirty="0"/>
          </a:p>
        </p:txBody>
      </p:sp>
      <p:sp>
        <p:nvSpPr>
          <p:cNvPr id="10" name="乗算記号 9"/>
          <p:cNvSpPr/>
          <p:nvPr/>
        </p:nvSpPr>
        <p:spPr bwMode="auto">
          <a:xfrm>
            <a:off x="4724400" y="3962400"/>
            <a:ext cx="609600" cy="685800"/>
          </a:xfrm>
          <a:prstGeom prst="mathMultiply">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4959042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12/569r0	Lin </a:t>
            </a:r>
            <a:r>
              <a:rPr lang="en-US" altLang="ja-JP" dirty="0" err="1" smtClean="0"/>
              <a:t>Cai</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42</a:t>
            </a:fld>
            <a:endParaRPr lang="en-US" altLang="ja-JP"/>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smtClean="0">
                <a:solidFill>
                  <a:schemeClr val="tx1"/>
                </a:solidFill>
              </a:rPr>
              <a:t>Straw </a:t>
            </a:r>
            <a:r>
              <a:rPr lang="en-US" dirty="0" smtClean="0">
                <a:solidFill>
                  <a:schemeClr val="tx1"/>
                </a:solidFill>
              </a:rPr>
              <a:t>Poll -1 </a:t>
            </a:r>
            <a:endParaRPr lang="en-US" dirty="0" smtClean="0"/>
          </a:p>
        </p:txBody>
      </p:sp>
      <p:sp>
        <p:nvSpPr>
          <p:cNvPr id="12291" name="Content Placeholder 2"/>
          <p:cNvSpPr>
            <a:spLocks noGrp="1"/>
          </p:cNvSpPr>
          <p:nvPr>
            <p:ph idx="1"/>
          </p:nvPr>
        </p:nvSpPr>
        <p:spPr/>
        <p:txBody>
          <a:bodyPr/>
          <a:lstStyle/>
          <a:p>
            <a:r>
              <a:rPr lang="en-US" dirty="0" smtClean="0"/>
              <a:t>Do you agree to add a new section, called “</a:t>
            </a:r>
            <a:r>
              <a:rPr lang="en-US" dirty="0" err="1" smtClean="0"/>
              <a:t>QoS</a:t>
            </a:r>
            <a:r>
              <a:rPr lang="en-US" dirty="0" smtClean="0"/>
              <a:t> Provision in FILS”, in the </a:t>
            </a:r>
            <a:r>
              <a:rPr lang="en-US" dirty="0" err="1" smtClean="0"/>
              <a:t>TGai</a:t>
            </a:r>
            <a:r>
              <a:rPr lang="en-US" dirty="0" smtClean="0"/>
              <a:t> SFD, 12/0151r3, i.e., </a:t>
            </a:r>
          </a:p>
          <a:p>
            <a:pPr>
              <a:buFontTx/>
              <a:buNone/>
            </a:pPr>
            <a:r>
              <a:rPr lang="en-US" dirty="0" smtClean="0">
                <a:solidFill>
                  <a:schemeClr val="accent2"/>
                </a:solidFill>
              </a:rPr>
              <a:t>	  6. </a:t>
            </a:r>
            <a:r>
              <a:rPr lang="en-US" dirty="0" err="1" smtClean="0">
                <a:solidFill>
                  <a:schemeClr val="accent2"/>
                </a:solidFill>
              </a:rPr>
              <a:t>QoS</a:t>
            </a:r>
            <a:r>
              <a:rPr lang="en-US" dirty="0" smtClean="0">
                <a:solidFill>
                  <a:schemeClr val="accent2"/>
                </a:solidFill>
              </a:rPr>
              <a:t> Provision in FILS</a:t>
            </a:r>
          </a:p>
          <a:p>
            <a:endParaRPr lang="en-US" dirty="0" smtClean="0"/>
          </a:p>
          <a:p>
            <a:r>
              <a:rPr lang="en-US" dirty="0" smtClean="0"/>
              <a:t>Yes</a:t>
            </a:r>
            <a:r>
              <a:rPr lang="en-US" dirty="0" smtClean="0"/>
              <a:t>: 17</a:t>
            </a:r>
          </a:p>
          <a:p>
            <a:r>
              <a:rPr lang="en-US" dirty="0" smtClean="0"/>
              <a:t>No</a:t>
            </a:r>
            <a:r>
              <a:rPr lang="en-US" dirty="0" smtClean="0"/>
              <a:t>: 9</a:t>
            </a:r>
          </a:p>
          <a:p>
            <a:r>
              <a:rPr lang="en-US" dirty="0" smtClean="0"/>
              <a:t>Abstain</a:t>
            </a:r>
            <a:r>
              <a:rPr lang="en-US" dirty="0" smtClean="0"/>
              <a:t>: 12</a:t>
            </a:r>
          </a:p>
          <a:p>
            <a:endParaRPr lang="en-US" dirty="0" smtClean="0"/>
          </a:p>
        </p:txBody>
      </p:sp>
      <p:sp>
        <p:nvSpPr>
          <p:cNvPr id="4" name="Date Placeholder 3"/>
          <p:cNvSpPr>
            <a:spLocks noGrp="1"/>
          </p:cNvSpPr>
          <p:nvPr>
            <p:ph type="dt" sz="quarter" idx="10"/>
          </p:nvPr>
        </p:nvSpPr>
        <p:spPr>
          <a:xfrm>
            <a:off x="696913" y="332601"/>
            <a:ext cx="968214" cy="276999"/>
          </a:xfrm>
        </p:spPr>
        <p:txBody>
          <a:bodyPr/>
          <a:lstStyle/>
          <a:p>
            <a:pPr>
              <a:defRPr/>
            </a:pPr>
            <a:r>
              <a:rPr lang="en-US" altLang="ja-JP" smtClean="0">
                <a:solidFill>
                  <a:srgbClr val="000000"/>
                </a:solidFill>
              </a:rPr>
              <a:t>May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(ATRD, Root, Lab)</a:t>
            </a:r>
            <a:endParaRPr lang="en-US" altLang="ja-JP">
              <a:solidFill>
                <a:srgbClr val="000000"/>
              </a:solidFill>
            </a:endParaRPr>
          </a:p>
        </p:txBody>
      </p:sp>
      <p:sp>
        <p:nvSpPr>
          <p:cNvPr id="12294" name="Slide Number Placeholder 5"/>
          <p:cNvSpPr>
            <a:spLocks noGrp="1"/>
          </p:cNvSpPr>
          <p:nvPr>
            <p:ph type="sldNum" sz="quarter" idx="12"/>
          </p:nvPr>
        </p:nvSpPr>
        <p:spPr>
          <a:noFill/>
        </p:spPr>
        <p:txBody>
          <a:bodyPr/>
          <a:lstStyle/>
          <a:p>
            <a:r>
              <a:rPr lang="en-US" altLang="ja-JP">
                <a:solidFill>
                  <a:srgbClr val="000000"/>
                </a:solidFill>
              </a:rPr>
              <a:t>Slide </a:t>
            </a:r>
            <a:fld id="{0F31A7E3-C709-44C1-B12B-F845191B7E35}" type="slidenum">
              <a:rPr lang="en-US" altLang="ja-JP">
                <a:solidFill>
                  <a:srgbClr val="000000"/>
                </a:solidFill>
              </a:rPr>
              <a:pPr/>
              <a:t>43</a:t>
            </a:fld>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t>Straw </a:t>
            </a:r>
            <a:r>
              <a:rPr lang="en-US" dirty="0" smtClean="0"/>
              <a:t>Poll -2 </a:t>
            </a:r>
          </a:p>
        </p:txBody>
      </p:sp>
      <p:sp>
        <p:nvSpPr>
          <p:cNvPr id="13315" name="Content Placeholder 2"/>
          <p:cNvSpPr>
            <a:spLocks noGrp="1"/>
          </p:cNvSpPr>
          <p:nvPr>
            <p:ph idx="1"/>
          </p:nvPr>
        </p:nvSpPr>
        <p:spPr/>
        <p:txBody>
          <a:bodyPr/>
          <a:lstStyle/>
          <a:p>
            <a:r>
              <a:rPr lang="en-US" dirty="0" smtClean="0"/>
              <a:t>Do you agree to add the sentence to </a:t>
            </a:r>
            <a:r>
              <a:rPr lang="en-US" dirty="0" err="1" smtClean="0"/>
              <a:t>TGai</a:t>
            </a:r>
            <a:r>
              <a:rPr lang="en-US" dirty="0" smtClean="0"/>
              <a:t> SFD, 12/0151r3. </a:t>
            </a:r>
          </a:p>
          <a:p>
            <a:pPr lvl="1"/>
            <a:r>
              <a:rPr lang="en-US" dirty="0" smtClean="0"/>
              <a:t> “FILS devices shall support differentiated initial link setup.”?</a:t>
            </a:r>
          </a:p>
          <a:p>
            <a:endParaRPr lang="en-US" dirty="0" smtClean="0"/>
          </a:p>
          <a:p>
            <a:r>
              <a:rPr lang="en-US" dirty="0" smtClean="0"/>
              <a:t>Yes</a:t>
            </a:r>
            <a:r>
              <a:rPr lang="en-US" dirty="0" smtClean="0"/>
              <a:t>: 17</a:t>
            </a:r>
          </a:p>
          <a:p>
            <a:r>
              <a:rPr lang="en-US" dirty="0" smtClean="0"/>
              <a:t>No</a:t>
            </a:r>
            <a:r>
              <a:rPr lang="en-US" dirty="0" smtClean="0"/>
              <a:t>: 12</a:t>
            </a:r>
          </a:p>
          <a:p>
            <a:r>
              <a:rPr lang="en-US" dirty="0" smtClean="0"/>
              <a:t>Abstain</a:t>
            </a:r>
            <a:r>
              <a:rPr lang="en-US" dirty="0" smtClean="0"/>
              <a:t>: 12</a:t>
            </a:r>
          </a:p>
          <a:p>
            <a:endParaRPr lang="en-US" dirty="0" smtClean="0"/>
          </a:p>
        </p:txBody>
      </p:sp>
      <p:sp>
        <p:nvSpPr>
          <p:cNvPr id="4" name="Date Placeholder 3"/>
          <p:cNvSpPr>
            <a:spLocks noGrp="1"/>
          </p:cNvSpPr>
          <p:nvPr>
            <p:ph type="dt" sz="quarter" idx="10"/>
          </p:nvPr>
        </p:nvSpPr>
        <p:spPr>
          <a:xfrm>
            <a:off x="696913" y="332601"/>
            <a:ext cx="968214" cy="276999"/>
          </a:xfrm>
        </p:spPr>
        <p:txBody>
          <a:bodyPr/>
          <a:lstStyle/>
          <a:p>
            <a:pPr>
              <a:defRPr/>
            </a:pPr>
            <a:r>
              <a:rPr lang="en-US" altLang="ja-JP" smtClean="0">
                <a:solidFill>
                  <a:srgbClr val="000000"/>
                </a:solidFill>
              </a:rPr>
              <a:t>May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(ATRD, Root, Lab)</a:t>
            </a:r>
            <a:endParaRPr lang="en-US" altLang="ja-JP">
              <a:solidFill>
                <a:srgbClr val="000000"/>
              </a:solidFill>
            </a:endParaRPr>
          </a:p>
        </p:txBody>
      </p:sp>
      <p:sp>
        <p:nvSpPr>
          <p:cNvPr id="13318" name="Slide Number Placeholder 5"/>
          <p:cNvSpPr>
            <a:spLocks noGrp="1"/>
          </p:cNvSpPr>
          <p:nvPr>
            <p:ph type="sldNum" sz="quarter" idx="12"/>
          </p:nvPr>
        </p:nvSpPr>
        <p:spPr>
          <a:noFill/>
        </p:spPr>
        <p:txBody>
          <a:bodyPr/>
          <a:lstStyle/>
          <a:p>
            <a:r>
              <a:rPr lang="en-US" altLang="ja-JP">
                <a:solidFill>
                  <a:srgbClr val="000000"/>
                </a:solidFill>
              </a:rPr>
              <a:t>Slide </a:t>
            </a:r>
            <a:fld id="{8718BAAE-8272-435F-961D-201E4155D35D}" type="slidenum">
              <a:rPr lang="en-US" altLang="ja-JP">
                <a:solidFill>
                  <a:srgbClr val="000000"/>
                </a:solidFill>
              </a:rPr>
              <a:pPr/>
              <a:t>44</a:t>
            </a:fld>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a:t>
            </a:r>
            <a:r>
              <a:rPr lang="en-US" altLang="ja-JP" dirty="0" smtClean="0"/>
              <a:t>598r1	</a:t>
            </a:r>
            <a:r>
              <a:rPr lang="en-US" altLang="ja-JP" dirty="0" smtClean="0"/>
              <a:t>Steve </a:t>
            </a:r>
            <a:r>
              <a:rPr lang="en-US" altLang="ja-JP" dirty="0" err="1" smtClean="0"/>
              <a:t>Grau</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45</a:t>
            </a:fld>
            <a:endParaRPr lang="en-US" altLang="ja-JP"/>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Motion 1</a:t>
            </a:r>
          </a:p>
        </p:txBody>
      </p:sp>
      <p:sp>
        <p:nvSpPr>
          <p:cNvPr id="6147" name="Content Placeholder 2"/>
          <p:cNvSpPr>
            <a:spLocks noGrp="1"/>
          </p:cNvSpPr>
          <p:nvPr>
            <p:ph idx="1"/>
          </p:nvPr>
        </p:nvSpPr>
        <p:spPr/>
        <p:txBody>
          <a:bodyPr/>
          <a:lstStyle/>
          <a:p>
            <a:r>
              <a:rPr lang="en-US" sz="1800" dirty="0"/>
              <a:t>Move to add the following text to the end of Clause 2.1.3 of </a:t>
            </a:r>
            <a:r>
              <a:rPr lang="en-US" sz="1800" dirty="0" err="1"/>
              <a:t>TGai</a:t>
            </a:r>
            <a:r>
              <a:rPr lang="en-US" sz="1800" dirty="0"/>
              <a:t> Functional Requirements document (11-11/0745r5):</a:t>
            </a:r>
            <a:br>
              <a:rPr lang="en-US" sz="1800" dirty="0"/>
            </a:br>
            <a:r>
              <a:rPr lang="en-US" sz="1800" dirty="0"/>
              <a:t/>
            </a:r>
            <a:br>
              <a:rPr lang="en-US" sz="1800" dirty="0"/>
            </a:br>
            <a:r>
              <a:rPr lang="en-US" sz="1800" dirty="0"/>
              <a:t>“[Req2.1.3.2] The </a:t>
            </a:r>
            <a:r>
              <a:rPr lang="en-US" sz="1800" dirty="0" err="1"/>
              <a:t>TGai</a:t>
            </a:r>
            <a:r>
              <a:rPr lang="en-US" sz="1800" dirty="0"/>
              <a:t> amendment shall accommodate efficient use of other FILS features when L3 setup cannot be completed concurrently with authentication.</a:t>
            </a:r>
            <a:endParaRPr lang="en-US" sz="1800" dirty="0" smtClean="0"/>
          </a:p>
          <a:p>
            <a:pPr>
              <a:buFontTx/>
              <a:buNone/>
            </a:pPr>
            <a:r>
              <a:rPr lang="en-US" sz="1800" dirty="0" smtClean="0"/>
              <a:t/>
            </a:r>
            <a:br>
              <a:rPr lang="en-US" sz="1800" dirty="0" smtClean="0"/>
            </a:br>
            <a:r>
              <a:rPr lang="en-US" sz="1800" dirty="0"/>
              <a:t/>
            </a:r>
            <a:br>
              <a:rPr lang="en-US" sz="1800" dirty="0"/>
            </a:br>
            <a:r>
              <a:rPr lang="en-US" sz="1800" dirty="0"/>
              <a:t>Moved: </a:t>
            </a:r>
            <a:r>
              <a:rPr lang="en-US" sz="1800" dirty="0" smtClean="0"/>
              <a:t> Steve </a:t>
            </a:r>
            <a:br>
              <a:rPr lang="en-US" sz="1800" dirty="0" smtClean="0"/>
            </a:br>
            <a:r>
              <a:rPr lang="en-US" sz="1800" dirty="0"/>
              <a:t>Seconded</a:t>
            </a:r>
            <a:r>
              <a:rPr lang="en-US" sz="1800" dirty="0" smtClean="0"/>
              <a:t>: Paul</a:t>
            </a:r>
            <a:br>
              <a:rPr lang="en-US" sz="1800" dirty="0" smtClean="0"/>
            </a:br>
            <a:r>
              <a:rPr lang="en-US" sz="1800" dirty="0"/>
              <a:t>Vote:  </a:t>
            </a:r>
            <a:r>
              <a:rPr lang="en-US" sz="1800" dirty="0" smtClean="0"/>
              <a:t>Y 23 /N 0 /A 2</a:t>
            </a:r>
            <a:endParaRPr lang="en-US" sz="1800" dirty="0"/>
          </a:p>
        </p:txBody>
      </p:sp>
      <p:sp>
        <p:nvSpPr>
          <p:cNvPr id="6148" name="Date Placeholder 3"/>
          <p:cNvSpPr>
            <a:spLocks noGrp="1"/>
          </p:cNvSpPr>
          <p:nvPr>
            <p:ph type="dt" sz="quarter" idx="10"/>
          </p:nvPr>
        </p:nvSpPr>
        <p:spPr>
          <a:noFill/>
        </p:spPr>
        <p:txBody>
          <a:bodyPr/>
          <a:lstStyle/>
          <a:p>
            <a:r>
              <a:rPr lang="en-US"/>
              <a:t>May 2012</a:t>
            </a:r>
            <a:endParaRPr lang="en-GB" altLang="ja-JP"/>
          </a:p>
        </p:txBody>
      </p:sp>
      <p:sp>
        <p:nvSpPr>
          <p:cNvPr id="6149" name="Footer Placeholder 4"/>
          <p:cNvSpPr>
            <a:spLocks noGrp="1"/>
          </p:cNvSpPr>
          <p:nvPr>
            <p:ph type="ftr" sz="quarter" idx="11"/>
          </p:nvPr>
        </p:nvSpPr>
        <p:spPr>
          <a:noFill/>
        </p:spPr>
        <p:txBody>
          <a:bodyPr/>
          <a:lstStyle/>
          <a:p>
            <a:r>
              <a:rPr lang="en-GB" altLang="ja-JP">
                <a:latin typeface="Times New Roman" pitchFamily="-83" charset="0"/>
              </a:rPr>
              <a:t>Steve Grau, Juniper Networks</a:t>
            </a:r>
          </a:p>
        </p:txBody>
      </p:sp>
      <p:sp>
        <p:nvSpPr>
          <p:cNvPr id="6150" name="Slide Number Placeholder 5"/>
          <p:cNvSpPr>
            <a:spLocks noGrp="1"/>
          </p:cNvSpPr>
          <p:nvPr>
            <p:ph type="sldNum" sz="quarter" idx="12"/>
          </p:nvPr>
        </p:nvSpPr>
        <p:spPr>
          <a:noFill/>
        </p:spPr>
        <p:txBody>
          <a:bodyPr/>
          <a:lstStyle/>
          <a:p>
            <a:r>
              <a:rPr lang="en-GB" altLang="ja-JP"/>
              <a:t>Slide </a:t>
            </a:r>
            <a:fld id="{87DC0550-2BCD-1742-AF28-6597ECA074EE}" type="slidenum">
              <a:rPr lang="en-GB" altLang="ja-JP"/>
              <a:pPr/>
              <a:t>46</a:t>
            </a:fld>
            <a:endParaRPr lang="en-GB" altLang="ja-JP"/>
          </a:p>
        </p:txBody>
      </p:sp>
      <p:sp>
        <p:nvSpPr>
          <p:cNvPr id="7" name="ドーナツ 6"/>
          <p:cNvSpPr/>
          <p:nvPr/>
        </p:nvSpPr>
        <p:spPr bwMode="auto">
          <a:xfrm>
            <a:off x="6629400" y="4648200"/>
            <a:ext cx="609600" cy="609600"/>
          </a:xfrm>
          <a:prstGeom prst="donu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t>Motion 2</a:t>
            </a:r>
          </a:p>
        </p:txBody>
      </p:sp>
      <p:sp>
        <p:nvSpPr>
          <p:cNvPr id="7171" name="Content Placeholder 2"/>
          <p:cNvSpPr>
            <a:spLocks noGrp="1"/>
          </p:cNvSpPr>
          <p:nvPr>
            <p:ph idx="1"/>
          </p:nvPr>
        </p:nvSpPr>
        <p:spPr/>
        <p:txBody>
          <a:bodyPr/>
          <a:lstStyle/>
          <a:p>
            <a:r>
              <a:rPr lang="en-US" sz="1800" dirty="0"/>
              <a:t>Move to add the following text to the end of Clause 5 of </a:t>
            </a:r>
            <a:r>
              <a:rPr lang="en-US" sz="1800" dirty="0" err="1"/>
              <a:t>TGai</a:t>
            </a:r>
            <a:r>
              <a:rPr lang="en-US" sz="1800" dirty="0"/>
              <a:t> Specification Framework document (11-12/0151r07):</a:t>
            </a:r>
            <a:br>
              <a:rPr lang="en-US" sz="1800" dirty="0"/>
            </a:br>
            <a:r>
              <a:rPr lang="en-US" sz="1800" dirty="0"/>
              <a:t/>
            </a:r>
            <a:br>
              <a:rPr lang="en-US" sz="1800" dirty="0"/>
            </a:br>
            <a:r>
              <a:rPr lang="en-US" sz="1800" dirty="0"/>
              <a:t>“</a:t>
            </a:r>
            <a:r>
              <a:rPr lang="en-US" sz="1800" dirty="0" smtClean="0"/>
              <a:t>5.2 </a:t>
            </a:r>
            <a:r>
              <a:rPr lang="en-US" sz="1800" dirty="0"/>
              <a:t>Compatibility with </a:t>
            </a:r>
            <a:r>
              <a:rPr lang="en-US" sz="1800" dirty="0" smtClean="0"/>
              <a:t>Dynamic Authorization</a:t>
            </a:r>
            <a:br>
              <a:rPr lang="en-US" sz="1800" dirty="0" smtClean="0"/>
            </a:br>
            <a:r>
              <a:rPr lang="en-US" sz="1800" dirty="0"/>
              <a:t>FILS IP address assignment shall accommodate cases where IP address assignment </a:t>
            </a:r>
            <a:r>
              <a:rPr lang="en-US" sz="1800" dirty="0" smtClean="0"/>
              <a:t>cannot be completed concurrent </a:t>
            </a:r>
            <a:r>
              <a:rPr lang="en-US" sz="1800" dirty="0" smtClean="0"/>
              <a:t>with authentication</a:t>
            </a:r>
            <a:r>
              <a:rPr lang="en-US" sz="1800" dirty="0" smtClean="0"/>
              <a:t>. </a:t>
            </a:r>
            <a:r>
              <a:rPr lang="en-US" sz="1800" dirty="0"/>
              <a:t>”</a:t>
            </a:r>
            <a:br>
              <a:rPr lang="en-US" sz="1800" dirty="0"/>
            </a:br>
            <a:r>
              <a:rPr lang="en-US" sz="1800" dirty="0"/>
              <a:t/>
            </a:r>
            <a:br>
              <a:rPr lang="en-US" sz="1800" dirty="0"/>
            </a:br>
            <a:r>
              <a:rPr lang="en-US" sz="1800" dirty="0"/>
              <a:t>Moved: </a:t>
            </a:r>
            <a:r>
              <a:rPr lang="en-US" sz="1800" dirty="0" smtClean="0"/>
              <a:t> Steve</a:t>
            </a:r>
            <a:br>
              <a:rPr lang="en-US" sz="1800" dirty="0" smtClean="0"/>
            </a:br>
            <a:r>
              <a:rPr lang="en-US" sz="1800" dirty="0"/>
              <a:t>Seconded</a:t>
            </a:r>
            <a:r>
              <a:rPr lang="en-US" sz="1800" dirty="0" smtClean="0"/>
              <a:t>: Phillip</a:t>
            </a:r>
            <a:br>
              <a:rPr lang="en-US" sz="1800" dirty="0" smtClean="0"/>
            </a:br>
            <a:r>
              <a:rPr lang="en-US" sz="1800" dirty="0"/>
              <a:t>Vote:  </a:t>
            </a:r>
            <a:r>
              <a:rPr lang="en-US" sz="1800" dirty="0" smtClean="0"/>
              <a:t>Y 26/N 0 /A 2</a:t>
            </a:r>
            <a:endParaRPr lang="en-US" sz="1800" dirty="0"/>
          </a:p>
        </p:txBody>
      </p:sp>
      <p:sp>
        <p:nvSpPr>
          <p:cNvPr id="7172" name="Date Placeholder 3"/>
          <p:cNvSpPr>
            <a:spLocks noGrp="1"/>
          </p:cNvSpPr>
          <p:nvPr>
            <p:ph type="dt" sz="quarter" idx="10"/>
          </p:nvPr>
        </p:nvSpPr>
        <p:spPr>
          <a:noFill/>
        </p:spPr>
        <p:txBody>
          <a:bodyPr/>
          <a:lstStyle/>
          <a:p>
            <a:r>
              <a:rPr lang="en-US"/>
              <a:t>May 2012</a:t>
            </a:r>
            <a:endParaRPr lang="en-GB" altLang="ja-JP"/>
          </a:p>
        </p:txBody>
      </p:sp>
      <p:sp>
        <p:nvSpPr>
          <p:cNvPr id="7173" name="Footer Placeholder 4"/>
          <p:cNvSpPr>
            <a:spLocks noGrp="1"/>
          </p:cNvSpPr>
          <p:nvPr>
            <p:ph type="ftr" sz="quarter" idx="11"/>
          </p:nvPr>
        </p:nvSpPr>
        <p:spPr>
          <a:noFill/>
        </p:spPr>
        <p:txBody>
          <a:bodyPr/>
          <a:lstStyle/>
          <a:p>
            <a:r>
              <a:rPr lang="en-GB" altLang="ja-JP">
                <a:latin typeface="Times New Roman" pitchFamily="-83" charset="0"/>
              </a:rPr>
              <a:t>Steve Grau, Juniper Networks</a:t>
            </a:r>
          </a:p>
        </p:txBody>
      </p:sp>
      <p:sp>
        <p:nvSpPr>
          <p:cNvPr id="7174" name="Slide Number Placeholder 5"/>
          <p:cNvSpPr>
            <a:spLocks noGrp="1"/>
          </p:cNvSpPr>
          <p:nvPr>
            <p:ph type="sldNum" sz="quarter" idx="12"/>
          </p:nvPr>
        </p:nvSpPr>
        <p:spPr>
          <a:noFill/>
        </p:spPr>
        <p:txBody>
          <a:bodyPr/>
          <a:lstStyle/>
          <a:p>
            <a:r>
              <a:rPr lang="en-GB" altLang="ja-JP"/>
              <a:t>Slide </a:t>
            </a:r>
            <a:fld id="{E0D62078-2544-A643-90E1-0C59BEC418A4}" type="slidenum">
              <a:rPr lang="en-GB" altLang="ja-JP"/>
              <a:pPr/>
              <a:t>47</a:t>
            </a:fld>
            <a:endParaRPr lang="en-GB" altLang="ja-JP"/>
          </a:p>
        </p:txBody>
      </p:sp>
      <p:sp>
        <p:nvSpPr>
          <p:cNvPr id="7" name="ドーナツ 6"/>
          <p:cNvSpPr/>
          <p:nvPr/>
        </p:nvSpPr>
        <p:spPr bwMode="auto">
          <a:xfrm>
            <a:off x="6629400" y="4648200"/>
            <a:ext cx="609600" cy="609600"/>
          </a:xfrm>
          <a:prstGeom prst="donu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t>Motion 3</a:t>
            </a:r>
          </a:p>
        </p:txBody>
      </p:sp>
      <p:sp>
        <p:nvSpPr>
          <p:cNvPr id="8195" name="Content Placeholder 2"/>
          <p:cNvSpPr>
            <a:spLocks noGrp="1"/>
          </p:cNvSpPr>
          <p:nvPr>
            <p:ph idx="1"/>
          </p:nvPr>
        </p:nvSpPr>
        <p:spPr/>
        <p:txBody>
          <a:bodyPr/>
          <a:lstStyle/>
          <a:p>
            <a:r>
              <a:rPr lang="en-US" sz="1800" dirty="0"/>
              <a:t>Move to add the following text to the end of Clause 3 of </a:t>
            </a:r>
            <a:r>
              <a:rPr lang="en-US" sz="1800" dirty="0" err="1"/>
              <a:t>TGai</a:t>
            </a:r>
            <a:r>
              <a:rPr lang="en-US" sz="1800" dirty="0"/>
              <a:t> Specification Framework document (11-12/0151r07): </a:t>
            </a:r>
            <a:br>
              <a:rPr lang="en-US" sz="1800" dirty="0"/>
            </a:br>
            <a:r>
              <a:rPr lang="en-US" sz="1800" dirty="0"/>
              <a:t/>
            </a:r>
            <a:br>
              <a:rPr lang="en-US" sz="1800" dirty="0"/>
            </a:br>
            <a:r>
              <a:rPr lang="en-US" sz="1800" dirty="0"/>
              <a:t>“3.x L2 Setup</a:t>
            </a:r>
            <a:br>
              <a:rPr lang="en-US" sz="1800" dirty="0"/>
            </a:br>
            <a:r>
              <a:rPr lang="en-US" sz="1800" dirty="0"/>
              <a:t>FILS</a:t>
            </a:r>
            <a:r>
              <a:rPr lang="en-US" sz="1800" dirty="0" smtClean="0"/>
              <a:t> may </a:t>
            </a:r>
            <a:r>
              <a:rPr lang="en-US" sz="1800" dirty="0"/>
              <a:t>provide a method for an AP to hold off an associating STA from commencing transmission of data frames, other than keying/authentication frames, in order to allow for</a:t>
            </a:r>
            <a:r>
              <a:rPr lang="en-US" sz="1800" dirty="0" smtClean="0"/>
              <a:t> L2 </a:t>
            </a:r>
            <a:r>
              <a:rPr lang="en-US" sz="1800" dirty="0"/>
              <a:t>setup operations (e.g. VLAN tunnel setup) to complete.”</a:t>
            </a:r>
            <a:br>
              <a:rPr lang="en-US" sz="1800" dirty="0"/>
            </a:br>
            <a:r>
              <a:rPr lang="en-US" sz="1800" dirty="0"/>
              <a:t/>
            </a:r>
            <a:br>
              <a:rPr lang="en-US" sz="1800" dirty="0"/>
            </a:br>
            <a:r>
              <a:rPr lang="en-US" sz="1800" dirty="0"/>
              <a:t>Moved: </a:t>
            </a:r>
            <a:r>
              <a:rPr lang="en-US" sz="1800" dirty="0" smtClean="0"/>
              <a:t> Steve</a:t>
            </a:r>
            <a:br>
              <a:rPr lang="en-US" sz="1800" dirty="0" smtClean="0"/>
            </a:br>
            <a:r>
              <a:rPr lang="en-US" sz="1800" dirty="0"/>
              <a:t>Seconded</a:t>
            </a:r>
            <a:r>
              <a:rPr lang="en-US" sz="1800" dirty="0" smtClean="0"/>
              <a:t>: Dan</a:t>
            </a:r>
            <a:br>
              <a:rPr lang="en-US" sz="1800" dirty="0" smtClean="0"/>
            </a:br>
            <a:r>
              <a:rPr lang="en-US" sz="1800" dirty="0"/>
              <a:t>Vote:  </a:t>
            </a:r>
            <a:r>
              <a:rPr lang="en-US" sz="1800" dirty="0" smtClean="0"/>
              <a:t>Y 11/N 6 /A 16</a:t>
            </a:r>
            <a:endParaRPr lang="en-US" sz="1800" dirty="0"/>
          </a:p>
        </p:txBody>
      </p:sp>
      <p:sp>
        <p:nvSpPr>
          <p:cNvPr id="8196" name="Date Placeholder 3"/>
          <p:cNvSpPr>
            <a:spLocks noGrp="1"/>
          </p:cNvSpPr>
          <p:nvPr>
            <p:ph type="dt" sz="quarter" idx="10"/>
          </p:nvPr>
        </p:nvSpPr>
        <p:spPr>
          <a:noFill/>
        </p:spPr>
        <p:txBody>
          <a:bodyPr/>
          <a:lstStyle/>
          <a:p>
            <a:r>
              <a:rPr lang="en-US"/>
              <a:t>May 2012</a:t>
            </a:r>
            <a:endParaRPr lang="en-GB" altLang="ja-JP"/>
          </a:p>
        </p:txBody>
      </p:sp>
      <p:sp>
        <p:nvSpPr>
          <p:cNvPr id="8197" name="Footer Placeholder 4"/>
          <p:cNvSpPr>
            <a:spLocks noGrp="1"/>
          </p:cNvSpPr>
          <p:nvPr>
            <p:ph type="ftr" sz="quarter" idx="11"/>
          </p:nvPr>
        </p:nvSpPr>
        <p:spPr>
          <a:noFill/>
        </p:spPr>
        <p:txBody>
          <a:bodyPr/>
          <a:lstStyle/>
          <a:p>
            <a:r>
              <a:rPr lang="en-GB" altLang="ja-JP">
                <a:latin typeface="Times New Roman" pitchFamily="-83" charset="0"/>
              </a:rPr>
              <a:t>Steve Grau, Juniper Networks</a:t>
            </a:r>
          </a:p>
        </p:txBody>
      </p:sp>
      <p:sp>
        <p:nvSpPr>
          <p:cNvPr id="8198" name="Slide Number Placeholder 5"/>
          <p:cNvSpPr>
            <a:spLocks noGrp="1"/>
          </p:cNvSpPr>
          <p:nvPr>
            <p:ph type="sldNum" sz="quarter" idx="12"/>
          </p:nvPr>
        </p:nvSpPr>
        <p:spPr>
          <a:noFill/>
        </p:spPr>
        <p:txBody>
          <a:bodyPr/>
          <a:lstStyle/>
          <a:p>
            <a:r>
              <a:rPr lang="en-GB" altLang="ja-JP"/>
              <a:t>Slide </a:t>
            </a:r>
            <a:fld id="{C0351D09-1F8E-8944-8DB8-1F288B20E5D2}" type="slidenum">
              <a:rPr lang="en-GB" altLang="ja-JP"/>
              <a:pPr/>
              <a:t>48</a:t>
            </a:fld>
            <a:endParaRPr lang="en-GB" altLang="ja-JP"/>
          </a:p>
        </p:txBody>
      </p:sp>
      <p:sp>
        <p:nvSpPr>
          <p:cNvPr id="7" name="乗算記号 6"/>
          <p:cNvSpPr/>
          <p:nvPr/>
        </p:nvSpPr>
        <p:spPr bwMode="auto">
          <a:xfrm>
            <a:off x="4724400" y="3962400"/>
            <a:ext cx="609600" cy="685800"/>
          </a:xfrm>
          <a:prstGeom prst="mathMultiply">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タイトル 6"/>
          <p:cNvSpPr>
            <a:spLocks noGrp="1"/>
          </p:cNvSpPr>
          <p:nvPr>
            <p:ph type="ctrTitle"/>
          </p:nvPr>
        </p:nvSpPr>
        <p:spPr/>
        <p:txBody>
          <a:bodyPr/>
          <a:lstStyle/>
          <a:p>
            <a:r>
              <a:rPr lang="en-US" altLang="ja-JP" dirty="0" smtClean="0"/>
              <a:t>Wed PM2</a:t>
            </a:r>
            <a:endParaRPr lang="ja-JP" altLang="en-US" dirty="0"/>
          </a:p>
        </p:txBody>
      </p:sp>
      <p:sp>
        <p:nvSpPr>
          <p:cNvPr id="8" name="サブタイトル 7"/>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Waikoloa to Atlanta meeting. </a:t>
            </a:r>
          </a:p>
        </p:txBody>
      </p:sp>
      <p:sp>
        <p:nvSpPr>
          <p:cNvPr id="58371"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Waikoloa to Atlanta meeting.</a:t>
            </a:r>
            <a:endParaRPr lang="en-GB" altLang="ja-JP" dirty="0" smtClean="0">
              <a:ea typeface="ＭＳ Ｐゴシック" pitchFamily="-84" charset="-128"/>
              <a:cs typeface="ＭＳ Ｐゴシック" pitchFamily="-84" charset="-128"/>
            </a:endParaRPr>
          </a:p>
          <a:p>
            <a:pPr lvl="1">
              <a:defRPr/>
            </a:pPr>
            <a:r>
              <a:rPr lang="en-US" altLang="ja-JP" dirty="0" smtClean="0"/>
              <a:t>March-May Teleconference Minutes</a:t>
            </a:r>
          </a:p>
          <a:p>
            <a:pPr lvl="2">
              <a:defRPr/>
            </a:pPr>
            <a:r>
              <a:rPr lang="en-US" altLang="ja-JP" dirty="0" smtClean="0">
                <a:hlinkClick r:id="rId2"/>
              </a:rPr>
              <a:t>https://mentor.ieee.org/802.11/dcn/12/11-12-0476-06-00ai-mar-may-teleconference-minutes.doc</a:t>
            </a:r>
            <a:endParaRPr lang="en-US" altLang="ja-JP" dirty="0" smtClean="0"/>
          </a:p>
          <a:p>
            <a:pPr>
              <a:defRPr/>
            </a:pPr>
            <a:r>
              <a:rPr lang="en-US" altLang="ja-JP" dirty="0" smtClean="0"/>
              <a:t>Moved; Tom </a:t>
            </a:r>
            <a:r>
              <a:rPr lang="en-US" altLang="ja-JP" dirty="0" err="1" smtClean="0"/>
              <a:t>Siep</a:t>
            </a:r>
            <a:endParaRPr lang="en-US" altLang="ja-JP" dirty="0" smtClean="0"/>
          </a:p>
          <a:p>
            <a:pPr>
              <a:defRPr/>
            </a:pPr>
            <a:r>
              <a:rPr lang="en-US" altLang="ja-JP" dirty="0" smtClean="0"/>
              <a:t>Seconded: Marc </a:t>
            </a:r>
            <a:r>
              <a:rPr lang="en-US" altLang="ja-JP" dirty="0" err="1" smtClean="0"/>
              <a:t>Emmelmann</a:t>
            </a:r>
            <a:endParaRPr lang="en-US" altLang="ja-JP" dirty="0" smtClean="0"/>
          </a:p>
          <a:p>
            <a:pPr>
              <a:defRPr/>
            </a:pPr>
            <a:r>
              <a:rPr lang="en-US" altLang="ja-JP" dirty="0" smtClean="0"/>
              <a:t>Approved  by unanimous consent</a:t>
            </a:r>
          </a:p>
          <a:p>
            <a:endParaRPr lang="en-US" altLang="ja-JP" dirty="0" smtClean="0">
              <a:ea typeface="ＭＳ Ｐゴシック" pitchFamily="-84" charset="-128"/>
            </a:endParaRPr>
          </a:p>
          <a:p>
            <a:pPr lvl="1">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endParaRPr lang="en-US" altLang="ja-JP"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endParaRPr lang="ja-JP" altLang="en-US" dirty="0"/>
          </a:p>
        </p:txBody>
      </p:sp>
      <p:sp>
        <p:nvSpPr>
          <p:cNvPr id="3" name="コンテンツ プレースホルダ 2"/>
          <p:cNvSpPr>
            <a:spLocks noGrp="1"/>
          </p:cNvSpPr>
          <p:nvPr>
            <p:ph idx="1"/>
          </p:nvPr>
        </p:nvSpPr>
        <p:spPr>
          <a:xfrm>
            <a:off x="685800" y="2057400"/>
            <a:ext cx="7772400" cy="4114800"/>
          </a:xfrm>
        </p:spPr>
        <p:txBody>
          <a:bodyPr>
            <a:normAutofit lnSpcReduction="10000"/>
          </a:bodyPr>
          <a:lstStyle/>
          <a:p>
            <a:r>
              <a:rPr lang="en-US" altLang="ja-JP" dirty="0" smtClean="0"/>
              <a:t>Move to add the following text to Section 6.1.6 of the </a:t>
            </a:r>
            <a:r>
              <a:rPr lang="en-US" altLang="ja-JP" dirty="0" err="1" smtClean="0"/>
              <a:t>TGai</a:t>
            </a:r>
            <a:r>
              <a:rPr lang="en-US" altLang="ja-JP" dirty="0" smtClean="0"/>
              <a:t> SFD:</a:t>
            </a:r>
          </a:p>
          <a:p>
            <a:pPr lvl="1"/>
            <a:r>
              <a:rPr lang="en-US" altLang="ja-JP" dirty="0" smtClean="0"/>
              <a:t>Probe request may contain new information that would enable an AP to make the decision whether to respond to a probe request</a:t>
            </a:r>
          </a:p>
          <a:p>
            <a:pPr lvl="2"/>
            <a:r>
              <a:rPr lang="en-US" altLang="ja-JP" dirty="0" smtClean="0"/>
              <a:t>Examples of this kind of information include</a:t>
            </a:r>
          </a:p>
          <a:p>
            <a:pPr lvl="3"/>
            <a:r>
              <a:rPr lang="en-US" altLang="ja-JP" dirty="0" smtClean="0"/>
              <a:t>Link Quality parameters</a:t>
            </a:r>
          </a:p>
          <a:p>
            <a:pPr lvl="3"/>
            <a:r>
              <a:rPr lang="en-US" altLang="ja-JP" dirty="0" smtClean="0"/>
              <a:t>AP Capabilities</a:t>
            </a:r>
          </a:p>
          <a:p>
            <a:pPr lvl="3"/>
            <a:r>
              <a:rPr lang="en-US" altLang="ja-JP" dirty="0" err="1" smtClean="0"/>
              <a:t>QoS</a:t>
            </a:r>
            <a:r>
              <a:rPr lang="en-US" altLang="ja-JP" dirty="0" smtClean="0"/>
              <a:t> Requirement</a:t>
            </a:r>
          </a:p>
          <a:p>
            <a:pPr lvl="3"/>
            <a:r>
              <a:rPr lang="en-US" altLang="ja-JP" dirty="0" smtClean="0"/>
              <a:t>Address/ID</a:t>
            </a:r>
          </a:p>
          <a:p>
            <a:r>
              <a:rPr lang="en-US" altLang="ja-JP" dirty="0" smtClean="0"/>
              <a:t>Moved:	Lee Armstrong</a:t>
            </a:r>
          </a:p>
          <a:p>
            <a:r>
              <a:rPr lang="en-US" altLang="ja-JP" dirty="0" smtClean="0"/>
              <a:t>Seconded:  Phillip  </a:t>
            </a:r>
          </a:p>
          <a:p>
            <a:r>
              <a:rPr lang="en-US" altLang="ja-JP" dirty="0" smtClean="0"/>
              <a:t>yes  25 no 8 Abstain 3 passes</a:t>
            </a:r>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
        <p:nvSpPr>
          <p:cNvPr id="7" name="ドーナツ 6"/>
          <p:cNvSpPr/>
          <p:nvPr/>
        </p:nvSpPr>
        <p:spPr bwMode="auto">
          <a:xfrm>
            <a:off x="6629400" y="4648200"/>
            <a:ext cx="609600" cy="609600"/>
          </a:xfrm>
          <a:prstGeom prst="donu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Do you support that the task group continues to research mechanisms  where </a:t>
            </a:r>
            <a:r>
              <a:rPr lang="en-US" altLang="ja-JP" dirty="0" err="1" smtClean="0"/>
              <a:t>unicast</a:t>
            </a:r>
            <a:r>
              <a:rPr lang="en-US" altLang="ja-JP" dirty="0" smtClean="0"/>
              <a:t> probe response are processed by </a:t>
            </a:r>
            <a:r>
              <a:rPr lang="en-US" altLang="ja-JP" dirty="0" err="1" smtClean="0"/>
              <a:t>STAs</a:t>
            </a:r>
            <a:r>
              <a:rPr lang="en-US" altLang="ja-JP" dirty="0" smtClean="0"/>
              <a:t> other than the STA being addressed.</a:t>
            </a:r>
          </a:p>
          <a:p>
            <a:endParaRPr lang="en-US" altLang="ja-JP" dirty="0" smtClean="0"/>
          </a:p>
          <a:p>
            <a:r>
              <a:rPr lang="en-US" altLang="ja-JP" dirty="0" smtClean="0"/>
              <a:t>Yes 		6</a:t>
            </a:r>
          </a:p>
          <a:p>
            <a:r>
              <a:rPr lang="en-US" altLang="ja-JP" dirty="0" smtClean="0"/>
              <a:t>No		37</a:t>
            </a:r>
          </a:p>
          <a:p>
            <a:r>
              <a:rPr lang="en-US" altLang="ja-JP" dirty="0" smtClean="0"/>
              <a:t>Abstain	0</a:t>
            </a:r>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Do you support that the task group continues to research mechanism for  an AP to prioritize its probe response in relation to the perceived suitability to the probe request. </a:t>
            </a:r>
          </a:p>
          <a:p>
            <a:endParaRPr lang="en-US" altLang="ja-JP" dirty="0" smtClean="0"/>
          </a:p>
          <a:p>
            <a:endParaRPr lang="en-US" altLang="ja-JP" dirty="0" smtClean="0"/>
          </a:p>
          <a:p>
            <a:r>
              <a:rPr lang="en-US" altLang="ja-JP" dirty="0" smtClean="0"/>
              <a:t>Yes  	7</a:t>
            </a:r>
          </a:p>
          <a:p>
            <a:r>
              <a:rPr lang="en-US" altLang="ja-JP" dirty="0" smtClean="0"/>
              <a:t>No		20</a:t>
            </a:r>
          </a:p>
          <a:p>
            <a:r>
              <a:rPr lang="en-US" altLang="ja-JP" dirty="0" smtClean="0"/>
              <a:t>Abstain	20</a:t>
            </a:r>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タイトル 6"/>
          <p:cNvSpPr>
            <a:spLocks noGrp="1"/>
          </p:cNvSpPr>
          <p:nvPr>
            <p:ph type="ctrTitle"/>
          </p:nvPr>
        </p:nvSpPr>
        <p:spPr/>
        <p:txBody>
          <a:bodyPr/>
          <a:lstStyle/>
          <a:p>
            <a:r>
              <a:rPr lang="en-US" altLang="ja-JP" dirty="0" smtClean="0"/>
              <a:t>Thu PM2</a:t>
            </a:r>
            <a:endParaRPr lang="ja-JP" altLang="en-US" dirty="0"/>
          </a:p>
        </p:txBody>
      </p:sp>
      <p:sp>
        <p:nvSpPr>
          <p:cNvPr id="8" name="サブタイトル 7"/>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 1</a:t>
            </a:r>
            <a:endParaRPr lang="ja-JP" altLang="en-US" dirty="0"/>
          </a:p>
        </p:txBody>
      </p:sp>
      <p:sp>
        <p:nvSpPr>
          <p:cNvPr id="3" name="コンテンツ プレースホルダ 2"/>
          <p:cNvSpPr>
            <a:spLocks noGrp="1"/>
          </p:cNvSpPr>
          <p:nvPr>
            <p:ph idx="1"/>
          </p:nvPr>
        </p:nvSpPr>
        <p:spPr/>
        <p:txBody>
          <a:bodyPr/>
          <a:lstStyle/>
          <a:p>
            <a:r>
              <a:rPr lang="en-US" altLang="ja-JP" dirty="0" smtClean="0"/>
              <a:t>Do you support that the task group continues to research mechanisms  in which a STA cancels or defers a probe request due to the reception of channel information the STA request:</a:t>
            </a:r>
          </a:p>
          <a:p>
            <a:endParaRPr lang="en-US" altLang="ja-JP" dirty="0" smtClean="0"/>
          </a:p>
          <a:p>
            <a:endParaRPr lang="en-US" altLang="ja-JP" dirty="0" smtClean="0"/>
          </a:p>
          <a:p>
            <a:r>
              <a:rPr lang="en-US" altLang="ja-JP" dirty="0" smtClean="0"/>
              <a:t>Yes:	22</a:t>
            </a:r>
          </a:p>
          <a:p>
            <a:r>
              <a:rPr lang="en-US" altLang="ja-JP" dirty="0" smtClean="0"/>
              <a:t>No:		13</a:t>
            </a:r>
          </a:p>
          <a:p>
            <a:r>
              <a:rPr lang="en-US" altLang="ja-JP" dirty="0" smtClean="0"/>
              <a:t>More Information: 1</a:t>
            </a:r>
          </a:p>
          <a:p>
            <a:endParaRPr lang="en-US" altLang="ja-JP" dirty="0" smtClean="0"/>
          </a:p>
        </p:txBody>
      </p:sp>
      <p:sp>
        <p:nvSpPr>
          <p:cNvPr id="4" name="日付プレースホルダ 3"/>
          <p:cNvSpPr>
            <a:spLocks noGrp="1"/>
          </p:cNvSpPr>
          <p:nvPr>
            <p:ph type="dt" sz="half" idx="10"/>
          </p:nvPr>
        </p:nvSpPr>
        <p:spPr/>
        <p:txBody>
          <a:bodyPr/>
          <a:lstStyle/>
          <a:p>
            <a:r>
              <a:rPr lang="en-US" smtClean="0"/>
              <a:t>May 2012</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54</a:t>
            </a:fld>
            <a:endParaRPr lang="en-US" altLang="ja-JP"/>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 2</a:t>
            </a:r>
            <a:endParaRPr lang="ja-JP" altLang="en-US" dirty="0"/>
          </a:p>
        </p:txBody>
      </p:sp>
      <p:sp>
        <p:nvSpPr>
          <p:cNvPr id="3" name="コンテンツ プレースホルダ 2"/>
          <p:cNvSpPr>
            <a:spLocks noGrp="1"/>
          </p:cNvSpPr>
          <p:nvPr>
            <p:ph idx="1"/>
          </p:nvPr>
        </p:nvSpPr>
        <p:spPr>
          <a:xfrm>
            <a:off x="609600" y="1676400"/>
            <a:ext cx="8229600" cy="4800600"/>
          </a:xfrm>
        </p:spPr>
        <p:txBody>
          <a:bodyPr>
            <a:normAutofit/>
          </a:bodyPr>
          <a:lstStyle/>
          <a:p>
            <a:r>
              <a:rPr lang="en-US" altLang="ja-JP" dirty="0" smtClean="0"/>
              <a:t>Do you support that the task group continues to research mechanisms  in which a STA cancels or defers a probe request due to the reception for example of </a:t>
            </a:r>
          </a:p>
          <a:p>
            <a:pPr lvl="1"/>
            <a:r>
              <a:rPr lang="en-US" altLang="ja-JP" dirty="0" smtClean="0"/>
              <a:t>Broadcast probe request</a:t>
            </a:r>
          </a:p>
          <a:p>
            <a:pPr lvl="1"/>
            <a:r>
              <a:rPr lang="en-US" altLang="ja-JP" dirty="0" smtClean="0"/>
              <a:t>Broadcast probe response</a:t>
            </a:r>
          </a:p>
          <a:p>
            <a:pPr lvl="1"/>
            <a:r>
              <a:rPr lang="en-US" altLang="ja-JP" dirty="0" smtClean="0"/>
              <a:t>beacons</a:t>
            </a:r>
          </a:p>
          <a:p>
            <a:pPr>
              <a:buNone/>
            </a:pPr>
            <a:endParaRPr lang="en-US" altLang="ja-JP" dirty="0" smtClean="0"/>
          </a:p>
          <a:p>
            <a:r>
              <a:rPr lang="en-US" altLang="ja-JP" dirty="0" smtClean="0"/>
              <a:t>Yes: 23	</a:t>
            </a:r>
          </a:p>
          <a:p>
            <a:r>
              <a:rPr lang="en-US" altLang="ja-JP" dirty="0" smtClean="0"/>
              <a:t>No:	6	</a:t>
            </a:r>
          </a:p>
          <a:p>
            <a:r>
              <a:rPr lang="en-US" altLang="ja-JP" dirty="0" smtClean="0"/>
              <a:t>More Information: 5</a:t>
            </a:r>
          </a:p>
          <a:p>
            <a:endParaRPr lang="en-US" altLang="ja-JP" dirty="0" smtClean="0"/>
          </a:p>
        </p:txBody>
      </p:sp>
      <p:sp>
        <p:nvSpPr>
          <p:cNvPr id="4" name="日付プレースホルダ 3"/>
          <p:cNvSpPr>
            <a:spLocks noGrp="1"/>
          </p:cNvSpPr>
          <p:nvPr>
            <p:ph type="dt" sz="half" idx="10"/>
          </p:nvPr>
        </p:nvSpPr>
        <p:spPr/>
        <p:txBody>
          <a:bodyPr/>
          <a:lstStyle/>
          <a:p>
            <a:r>
              <a:rPr lang="en-US" smtClean="0"/>
              <a:t>May 2012</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55</a:t>
            </a:fld>
            <a:endParaRPr lang="en-US" altLang="ja-JP"/>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タイトル 9"/>
          <p:cNvSpPr>
            <a:spLocks noGrp="1"/>
          </p:cNvSpPr>
          <p:nvPr>
            <p:ph type="title"/>
          </p:nvPr>
        </p:nvSpPr>
        <p:spPr>
          <a:xfrm>
            <a:off x="381000" y="685800"/>
            <a:ext cx="8458200" cy="1066800"/>
          </a:xfrm>
        </p:spPr>
        <p:txBody>
          <a:bodyPr>
            <a:normAutofit/>
          </a:bodyPr>
          <a:lstStyle/>
          <a:p>
            <a:r>
              <a:rPr lang="en-US" altLang="ja-JP" dirty="0" smtClean="0"/>
              <a:t>Motion (Cancellation / Deferral Probe request)</a:t>
            </a:r>
            <a:endParaRPr lang="ja-JP" altLang="en-US" dirty="0"/>
          </a:p>
        </p:txBody>
      </p:sp>
      <p:sp>
        <p:nvSpPr>
          <p:cNvPr id="11" name="コンテンツ プレースホルダ 10"/>
          <p:cNvSpPr>
            <a:spLocks noGrp="1"/>
          </p:cNvSpPr>
          <p:nvPr>
            <p:ph idx="1"/>
          </p:nvPr>
        </p:nvSpPr>
        <p:spPr>
          <a:xfrm>
            <a:off x="533400" y="1676400"/>
            <a:ext cx="8229600" cy="4876800"/>
          </a:xfrm>
        </p:spPr>
        <p:txBody>
          <a:bodyPr>
            <a:normAutofit/>
          </a:bodyPr>
          <a:lstStyle/>
          <a:p>
            <a:r>
              <a:rPr lang="en-US" altLang="ja-JP" dirty="0" smtClean="0"/>
              <a:t>Move to add the following text to Section 6.1</a:t>
            </a:r>
            <a:r>
              <a:rPr lang="en-US" altLang="ja-JP" dirty="0" smtClean="0"/>
              <a:t>.x </a:t>
            </a:r>
            <a:r>
              <a:rPr lang="en-US" altLang="ja-JP" dirty="0" smtClean="0"/>
              <a:t>of the </a:t>
            </a:r>
            <a:r>
              <a:rPr lang="en-US" altLang="ja-JP" dirty="0" err="1" smtClean="0"/>
              <a:t>TGai</a:t>
            </a:r>
            <a:r>
              <a:rPr lang="en-US" altLang="ja-JP" dirty="0" smtClean="0"/>
              <a:t> SFD:</a:t>
            </a:r>
          </a:p>
          <a:p>
            <a:endParaRPr lang="en-US" altLang="ja-JP" dirty="0" smtClean="0"/>
          </a:p>
          <a:p>
            <a:r>
              <a:rPr lang="en-US" altLang="ja-JP" dirty="0" smtClean="0"/>
              <a:t>6.1.X Omission of Probe Request</a:t>
            </a:r>
          </a:p>
          <a:p>
            <a:pPr lvl="1"/>
            <a:r>
              <a:rPr lang="en-US" altLang="ja-JP" dirty="0" smtClean="0"/>
              <a:t>STA </a:t>
            </a:r>
            <a:r>
              <a:rPr lang="en-US" altLang="ja-JP" dirty="0" smtClean="0"/>
              <a:t>may</a:t>
            </a:r>
            <a:r>
              <a:rPr lang="en-US" altLang="ja-JP" dirty="0" smtClean="0"/>
              <a:t> </a:t>
            </a:r>
            <a:r>
              <a:rPr lang="en-US" altLang="ja-JP" dirty="0" smtClean="0"/>
              <a:t>omit a probe request due to reception of , for example,</a:t>
            </a:r>
          </a:p>
          <a:p>
            <a:pPr lvl="2"/>
            <a:r>
              <a:rPr lang="en-US" altLang="ja-JP" dirty="0" smtClean="0"/>
              <a:t>Broadcast probe requests</a:t>
            </a:r>
          </a:p>
          <a:p>
            <a:pPr lvl="2"/>
            <a:r>
              <a:rPr lang="en-US" altLang="ja-JP" dirty="0" smtClean="0"/>
              <a:t>Broadcast probe responses</a:t>
            </a:r>
          </a:p>
          <a:p>
            <a:pPr lvl="2"/>
            <a:r>
              <a:rPr lang="en-US" altLang="ja-JP" dirty="0" smtClean="0"/>
              <a:t>Beacon</a:t>
            </a:r>
          </a:p>
          <a:p>
            <a:r>
              <a:rPr lang="en-US" altLang="ja-JP" dirty="0" smtClean="0"/>
              <a:t>Moved: </a:t>
            </a:r>
            <a:r>
              <a:rPr lang="en-US" altLang="ja-JP" dirty="0" err="1" smtClean="0"/>
              <a:t>Jarko</a:t>
            </a:r>
            <a:endParaRPr lang="en-US" altLang="ja-JP" dirty="0" smtClean="0"/>
          </a:p>
          <a:p>
            <a:r>
              <a:rPr lang="en-US" altLang="ja-JP" dirty="0" smtClean="0"/>
              <a:t>Seconded: Phillip </a:t>
            </a:r>
          </a:p>
          <a:p>
            <a:r>
              <a:rPr lang="en-US" altLang="ja-JP" dirty="0" smtClean="0"/>
              <a:t>Yes 24 No 4 Abstain 6</a:t>
            </a:r>
          </a:p>
          <a:p>
            <a:endParaRPr lang="en-US" altLang="ja-JP" dirty="0" smtClean="0"/>
          </a:p>
          <a:p>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r>
              <a:rPr lang="en-US" smtClean="0"/>
              <a:t>May 2012</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56</a:t>
            </a:fld>
            <a:endParaRPr lang="en-US" altLang="ja-JP"/>
          </a:p>
        </p:txBody>
      </p:sp>
      <p:sp>
        <p:nvSpPr>
          <p:cNvPr id="7" name="ドーナツ 6"/>
          <p:cNvSpPr/>
          <p:nvPr/>
        </p:nvSpPr>
        <p:spPr bwMode="auto">
          <a:xfrm>
            <a:off x="6629400" y="4648200"/>
            <a:ext cx="609600" cy="609600"/>
          </a:xfrm>
          <a:prstGeom prst="donu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タイトル 11"/>
          <p:cNvSpPr>
            <a:spLocks noGrp="1"/>
          </p:cNvSpPr>
          <p:nvPr>
            <p:ph type="ctrTitle"/>
          </p:nvPr>
        </p:nvSpPr>
        <p:spPr/>
        <p:txBody>
          <a:bodyPr/>
          <a:lstStyle/>
          <a:p>
            <a:r>
              <a:rPr lang="en-US" altLang="ja-JP" dirty="0" smtClean="0"/>
              <a:t>12/0552r2 </a:t>
            </a:r>
            <a:r>
              <a:rPr lang="en-US" altLang="ja-JP" dirty="0" err="1" smtClean="0"/>
              <a:t>Jarkko</a:t>
            </a:r>
            <a:r>
              <a:rPr lang="en-US" altLang="ja-JP" dirty="0" smtClean="0"/>
              <a:t> </a:t>
            </a:r>
            <a:r>
              <a:rPr lang="en-US" altLang="ja-JP" dirty="0" err="1" smtClean="0"/>
              <a:t>Kneckt(Nokia</a:t>
            </a:r>
            <a:r>
              <a:rPr lang="en-US" altLang="ja-JP" dirty="0" smtClean="0"/>
              <a:t>)</a:t>
            </a:r>
            <a:endParaRPr lang="ja-JP" altLang="en-US" dirty="0"/>
          </a:p>
        </p:txBody>
      </p:sp>
      <p:sp>
        <p:nvSpPr>
          <p:cNvPr id="13" name="サブタイトル 1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r>
              <a:rPr lang="en-US" smtClean="0"/>
              <a:t>May 2012</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57</a:t>
            </a:fld>
            <a:endParaRPr lang="en-US" altLang="ja-JP"/>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May 2012</a:t>
            </a:r>
            <a:endParaRPr lang="en-GB"/>
          </a:p>
        </p:txBody>
      </p:sp>
      <p:sp>
        <p:nvSpPr>
          <p:cNvPr id="5" name="Footer Placeholder 4"/>
          <p:cNvSpPr>
            <a:spLocks noGrp="1"/>
          </p:cNvSpPr>
          <p:nvPr>
            <p:ph type="ftr" idx="4294967295"/>
          </p:nvPr>
        </p:nvSpPr>
        <p:spPr>
          <a:xfrm>
            <a:off x="6215074" y="6475413"/>
            <a:ext cx="2327264" cy="180975"/>
          </a:xfrm>
          <a:prstGeom prst="rect">
            <a:avLst/>
          </a:prstGeom>
        </p:spPr>
        <p:txBody>
          <a:bodyPr/>
          <a:lstStyle/>
          <a:p>
            <a:r>
              <a:rPr lang="en-GB" smtClean="0"/>
              <a:t>Jarkko Kneckt, Nokia</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a:t>
            </a:r>
            <a:endParaRPr lang="en-GB" dirty="0"/>
          </a:p>
        </p:txBody>
      </p:sp>
      <p:sp>
        <p:nvSpPr>
          <p:cNvPr id="11266" name="Rectangle 2"/>
          <p:cNvSpPr>
            <a:spLocks noGrp="1" noChangeArrowheads="1"/>
          </p:cNvSpPr>
          <p:nvPr>
            <p:ph type="body" idx="1"/>
          </p:nvPr>
        </p:nvSpPr>
        <p:spPr>
          <a:xfrm>
            <a:off x="685800" y="1981200"/>
            <a:ext cx="7772400" cy="4208463"/>
          </a:xfrm>
          <a:ln/>
        </p:spPr>
        <p:txBody>
          <a:bodyPr>
            <a:normAutofit fontScale="70000" lnSpcReduction="20000"/>
          </a:bodyPr>
          <a:lstStyle/>
          <a:p>
            <a:r>
              <a:rPr lang="fi-FI" dirty="0" smtClean="0"/>
              <a:t>Move to add the following text to the </a:t>
            </a:r>
            <a:r>
              <a:rPr lang="fi-FI" dirty="0" err="1" smtClean="0"/>
              <a:t>clause</a:t>
            </a:r>
            <a:r>
              <a:rPr lang="fi-FI" dirty="0" smtClean="0"/>
              <a:t> </a:t>
            </a:r>
            <a:r>
              <a:rPr lang="fi-FI" dirty="0" smtClean="0"/>
              <a:t>6 </a:t>
            </a:r>
            <a:r>
              <a:rPr lang="fi-FI" dirty="0" smtClean="0"/>
              <a:t>of TGai  </a:t>
            </a:r>
            <a:r>
              <a:rPr lang="fi-FI" dirty="0"/>
              <a:t>S</a:t>
            </a:r>
            <a:r>
              <a:rPr lang="fi-FI" dirty="0" smtClean="0"/>
              <a:t>pecification </a:t>
            </a:r>
            <a:r>
              <a:rPr lang="fi-FI" dirty="0"/>
              <a:t>F</a:t>
            </a:r>
            <a:r>
              <a:rPr lang="fi-FI" dirty="0" smtClean="0"/>
              <a:t>ramework document (11-12/0151r07):</a:t>
            </a:r>
            <a:endParaRPr lang="fi-FI" dirty="0" smtClean="0"/>
          </a:p>
          <a:p>
            <a:r>
              <a:rPr lang="fi-FI" dirty="0" smtClean="0"/>
              <a:t>” 802.11ai </a:t>
            </a:r>
            <a:r>
              <a:rPr lang="fi-FI" dirty="0" err="1" smtClean="0"/>
              <a:t>shall</a:t>
            </a:r>
            <a:r>
              <a:rPr lang="fi-FI" dirty="0" smtClean="0"/>
              <a:t> </a:t>
            </a:r>
            <a:r>
              <a:rPr lang="fi-FI" dirty="0" smtClean="0"/>
              <a:t>enable scanning frames transmission as non-VHT duplicate PPDUs at 20, 40, 80 and 160 MHz</a:t>
            </a:r>
            <a:r>
              <a:rPr lang="fi-FI" dirty="0" smtClean="0"/>
              <a:t>”</a:t>
            </a:r>
          </a:p>
          <a:p>
            <a:endParaRPr lang="fi-FI" dirty="0" smtClean="0"/>
          </a:p>
          <a:p>
            <a:r>
              <a:rPr lang="en-US" altLang="ja-JP" dirty="0" smtClean="0"/>
              <a:t>Moved: </a:t>
            </a:r>
            <a:r>
              <a:rPr lang="en-US" altLang="ja-JP" dirty="0" err="1" smtClean="0"/>
              <a:t>Jarko</a:t>
            </a:r>
            <a:endParaRPr lang="en-US" altLang="ja-JP" dirty="0" smtClean="0"/>
          </a:p>
          <a:p>
            <a:r>
              <a:rPr lang="en-US" altLang="ja-JP" dirty="0" smtClean="0"/>
              <a:t>Seconded: Lee </a:t>
            </a:r>
          </a:p>
          <a:p>
            <a:endParaRPr lang="en-US" altLang="ja-JP" dirty="0" smtClean="0"/>
          </a:p>
          <a:p>
            <a:r>
              <a:rPr lang="en-US" altLang="ja-JP" dirty="0" smtClean="0"/>
              <a:t>2</a:t>
            </a:r>
            <a:r>
              <a:rPr lang="en-US" altLang="ja-JP" baseline="30000" dirty="0" smtClean="0"/>
              <a:t>nd</a:t>
            </a:r>
            <a:r>
              <a:rPr lang="en-US" altLang="ja-JP" dirty="0" smtClean="0"/>
              <a:t> motion,  move to postponed this motion</a:t>
            </a:r>
          </a:p>
          <a:p>
            <a:r>
              <a:rPr lang="en-US" altLang="ja-JP" dirty="0" smtClean="0"/>
              <a:t> moved: </a:t>
            </a:r>
            <a:r>
              <a:rPr lang="en-US" altLang="ja-JP" dirty="0" err="1" smtClean="0"/>
              <a:t>Qi</a:t>
            </a:r>
            <a:r>
              <a:rPr lang="en-US" altLang="ja-JP" dirty="0" smtClean="0"/>
              <a:t>,  second: </a:t>
            </a:r>
            <a:r>
              <a:rPr lang="ja-JP" altLang="en-US" dirty="0" smtClean="0"/>
              <a:t>　</a:t>
            </a:r>
            <a:r>
              <a:rPr lang="en-US" altLang="ja-JP" dirty="0" err="1" smtClean="0"/>
              <a:t>Peiman</a:t>
            </a:r>
            <a:r>
              <a:rPr lang="en-US" altLang="ja-JP" dirty="0" smtClean="0"/>
              <a:t> </a:t>
            </a:r>
            <a:r>
              <a:rPr lang="en-US" altLang="ja-JP" dirty="0" err="1" smtClean="0"/>
              <a:t>Amini</a:t>
            </a:r>
            <a:endParaRPr lang="en-US" altLang="ja-JP" dirty="0" smtClean="0"/>
          </a:p>
          <a:p>
            <a:r>
              <a:rPr lang="en-US" altLang="ja-JP" dirty="0" smtClean="0"/>
              <a:t>15 yes 6 no 15 abstain</a:t>
            </a:r>
          </a:p>
          <a:p>
            <a:pPr>
              <a:buNone/>
            </a:pPr>
            <a:endParaRPr lang="en-US" altLang="ja-JP" dirty="0" smtClean="0"/>
          </a:p>
          <a:p>
            <a:endParaRPr lang="en-US" altLang="ja-JP" dirty="0" smtClean="0"/>
          </a:p>
          <a:p>
            <a:endParaRPr lang="en-US" dirty="0" smtClean="0"/>
          </a:p>
          <a:p>
            <a:r>
              <a:rPr lang="en-US" dirty="0" smtClean="0"/>
              <a:t>Motion postponed </a:t>
            </a:r>
            <a:endParaRPr lang="fi-FI" dirty="0" smtClean="0"/>
          </a:p>
        </p:txBody>
      </p:sp>
      <p:sp>
        <p:nvSpPr>
          <p:cNvPr id="7" name="乗算記号 6"/>
          <p:cNvSpPr/>
          <p:nvPr/>
        </p:nvSpPr>
        <p:spPr bwMode="auto">
          <a:xfrm>
            <a:off x="4953000" y="4800600"/>
            <a:ext cx="609600" cy="685800"/>
          </a:xfrm>
          <a:prstGeom prst="mathMultiply">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タイトル 6"/>
          <p:cNvSpPr>
            <a:spLocks noGrp="1"/>
          </p:cNvSpPr>
          <p:nvPr>
            <p:ph type="ctrTitle"/>
          </p:nvPr>
        </p:nvSpPr>
        <p:spPr/>
        <p:txBody>
          <a:bodyPr/>
          <a:lstStyle/>
          <a:p>
            <a:r>
              <a:rPr lang="en-US" altLang="ja-JP" dirty="0" smtClean="0"/>
              <a:t>12/0538r4</a:t>
            </a:r>
            <a:endParaRPr lang="ja-JP" altLang="en-US" dirty="0"/>
          </a:p>
        </p:txBody>
      </p:sp>
      <p:sp>
        <p:nvSpPr>
          <p:cNvPr id="8" name="サブタイトル 7"/>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to create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Vice chair position. </a:t>
            </a:r>
          </a:p>
        </p:txBody>
      </p:sp>
      <p:sp>
        <p:nvSpPr>
          <p:cNvPr id="58371" name="コンテンツ プレースホルダ 2"/>
          <p:cNvSpPr>
            <a:spLocks noGrp="1"/>
          </p:cNvSpPr>
          <p:nvPr>
            <p:ph idx="1"/>
          </p:nvPr>
        </p:nvSpPr>
        <p:spPr>
          <a:xfrm>
            <a:off x="685800" y="1981200"/>
            <a:ext cx="7772400" cy="4419600"/>
          </a:xfrm>
        </p:spPr>
        <p:txBody>
          <a:bodyPr>
            <a:normAutofit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to create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Vice chair position and elect by the following schedule.</a:t>
            </a:r>
          </a:p>
          <a:p>
            <a:pPr lvl="1"/>
            <a:r>
              <a:rPr lang="en-US" altLang="ja-JP" dirty="0" smtClean="0">
                <a:ea typeface="ＭＳ Ｐゴシック" pitchFamily="-84" charset="-128"/>
                <a:cs typeface="ＭＳ Ｐゴシック" pitchFamily="-84" charset="-128"/>
              </a:rPr>
              <a:t>Open nomination:			Now</a:t>
            </a:r>
          </a:p>
          <a:p>
            <a:pPr lvl="1"/>
            <a:r>
              <a:rPr lang="en-US" altLang="ja-JP" dirty="0" smtClean="0">
                <a:ea typeface="ＭＳ Ｐゴシック" pitchFamily="-84" charset="-128"/>
                <a:cs typeface="ＭＳ Ｐゴシック" pitchFamily="-84" charset="-128"/>
              </a:rPr>
              <a:t>Close nomination:			9:00 pm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a:t>
            </a:r>
            <a:endParaRPr lang="ja-JP" altLang="en-US" dirty="0" smtClean="0">
              <a:ea typeface="ＭＳ Ｐゴシック" pitchFamily="-84" charset="-128"/>
              <a:cs typeface="ＭＳ Ｐゴシック" pitchFamily="-84" charset="-128"/>
            </a:endParaRPr>
          </a:p>
          <a:p>
            <a:pPr lvl="2"/>
            <a:r>
              <a:rPr lang="en-US" altLang="ja-JP" dirty="0" smtClean="0">
                <a:ea typeface="ＭＳ Ｐゴシック" pitchFamily="-84" charset="-128"/>
                <a:cs typeface="ＭＳ Ｐゴシック" pitchFamily="-84" charset="-128"/>
              </a:rPr>
              <a:t>Candidate send e-mail to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reflector</a:t>
            </a:r>
          </a:p>
          <a:p>
            <a:pPr lvl="1"/>
            <a:r>
              <a:rPr lang="en-US" altLang="ja-JP" dirty="0" smtClean="0">
                <a:ea typeface="ＭＳ Ｐゴシック" pitchFamily="-84" charset="-128"/>
                <a:cs typeface="ＭＳ Ｐゴシック" pitchFamily="-84" charset="-128"/>
              </a:rPr>
              <a:t>Presentation of candidate :		AM2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 </a:t>
            </a:r>
          </a:p>
          <a:p>
            <a:pPr lvl="1"/>
            <a:r>
              <a:rPr lang="en-US" altLang="ja-JP" dirty="0" smtClean="0">
                <a:ea typeface="ＭＳ Ｐゴシック" pitchFamily="-84" charset="-128"/>
                <a:cs typeface="ＭＳ Ｐゴシック" pitchFamily="-84" charset="-128"/>
              </a:rPr>
              <a:t>Vote and elect:			AM2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a:t>
            </a:r>
          </a:p>
          <a:p>
            <a:r>
              <a:rPr lang="en-US" altLang="ja-JP" dirty="0" smtClean="0">
                <a:ea typeface="ＭＳ Ｐゴシック" pitchFamily="-84" charset="-128"/>
                <a:cs typeface="ＭＳ Ｐゴシック" pitchFamily="-84" charset="-128"/>
              </a:rPr>
              <a:t>Moved: Lee Armstrong</a:t>
            </a:r>
          </a:p>
          <a:p>
            <a:r>
              <a:rPr lang="en-US" altLang="ja-JP" dirty="0" smtClean="0">
                <a:ea typeface="ＭＳ Ｐゴシック" pitchFamily="-84" charset="-128"/>
                <a:cs typeface="ＭＳ Ｐゴシック" pitchFamily="-84" charset="-128"/>
              </a:rPr>
              <a:t>Seconded: Dwight Smith </a:t>
            </a:r>
          </a:p>
          <a:p>
            <a:r>
              <a:rPr lang="en-US" altLang="ja-JP" dirty="0" smtClean="0">
                <a:ea typeface="ＭＳ Ｐゴシック" pitchFamily="-84" charset="-128"/>
                <a:cs typeface="ＭＳ Ｐゴシック" pitchFamily="-84" charset="-128"/>
              </a:rPr>
              <a:t>21-0-0</a:t>
            </a:r>
          </a:p>
          <a:p>
            <a:r>
              <a:rPr lang="en-US" altLang="ja-JP" dirty="0" smtClean="0">
                <a:ea typeface="ＭＳ Ｐゴシック" pitchFamily="-84" charset="-128"/>
                <a:cs typeface="ＭＳ Ｐゴシック" pitchFamily="-84" charset="-128"/>
              </a:rPr>
              <a:t>Motion passes</a:t>
            </a:r>
          </a:p>
          <a:p>
            <a:endParaRPr lang="en-GB" altLang="ja-JP" dirty="0" smtClean="0">
              <a:ea typeface="ＭＳ Ｐゴシック" pitchFamily="-84" charset="-128"/>
              <a:cs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endParaRPr lang="en-US" altLang="ja-JP"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68214" cy="276999"/>
          </a:xfrm>
        </p:spPr>
        <p:txBody>
          <a:bodyPr/>
          <a:lstStyle/>
          <a:p>
            <a:r>
              <a:rPr lang="en-US" dirty="0" smtClean="0"/>
              <a:t>May 2012</a:t>
            </a:r>
            <a:endParaRPr lang="en-US" dirty="0"/>
          </a:p>
        </p:txBody>
      </p:sp>
      <p:sp>
        <p:nvSpPr>
          <p:cNvPr id="5" name="Footer Placeholder 4"/>
          <p:cNvSpPr>
            <a:spLocks noGrp="1"/>
          </p:cNvSpPr>
          <p:nvPr>
            <p:ph type="ftr" sz="quarter" idx="11"/>
          </p:nvPr>
        </p:nvSpPr>
        <p:spPr>
          <a:xfrm>
            <a:off x="8077200" y="6475413"/>
            <a:ext cx="466725" cy="182562"/>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6FE762BF-D7C0-43B9-800D-CE33591E067A}" type="slidenum">
              <a:rPr lang="en-US"/>
              <a:pPr/>
              <a:t>60</a:t>
            </a:fld>
            <a:endParaRPr lang="en-US"/>
          </a:p>
        </p:txBody>
      </p:sp>
      <p:sp>
        <p:nvSpPr>
          <p:cNvPr id="32770" name="Rectangle 2"/>
          <p:cNvSpPr>
            <a:spLocks noGrp="1" noChangeArrowheads="1"/>
          </p:cNvSpPr>
          <p:nvPr>
            <p:ph type="title"/>
          </p:nvPr>
        </p:nvSpPr>
        <p:spPr>
          <a:xfrm>
            <a:off x="685800" y="685800"/>
            <a:ext cx="7772400" cy="654968"/>
          </a:xfrm>
        </p:spPr>
        <p:txBody>
          <a:bodyPr/>
          <a:lstStyle/>
          <a:p>
            <a:r>
              <a:rPr lang="en-GB" dirty="0" smtClean="0"/>
              <a:t>Framework document – straw poll 1</a:t>
            </a:r>
            <a:endParaRPr lang="en-GB" dirty="0"/>
          </a:p>
        </p:txBody>
      </p:sp>
      <p:sp>
        <p:nvSpPr>
          <p:cNvPr id="32771" name="Rectangle 3"/>
          <p:cNvSpPr>
            <a:spLocks noGrp="1" noChangeArrowheads="1"/>
          </p:cNvSpPr>
          <p:nvPr>
            <p:ph type="body" idx="1"/>
          </p:nvPr>
        </p:nvSpPr>
        <p:spPr>
          <a:xfrm>
            <a:off x="685800" y="1556792"/>
            <a:ext cx="7772400" cy="4539208"/>
          </a:xfrm>
        </p:spPr>
        <p:txBody>
          <a:bodyPr/>
          <a:lstStyle/>
          <a:p>
            <a:r>
              <a:rPr lang="en-US" sz="1800" dirty="0" smtClean="0"/>
              <a:t>Insert the following text on clause 6 of the SFD </a:t>
            </a:r>
            <a:r>
              <a:rPr kumimoji="1" lang="en-US" altLang="ja-JP" sz="1800" dirty="0" smtClean="0">
                <a:latin typeface="Times New Roman" pitchFamily="18" charset="0"/>
                <a:cs typeface="Times New Roman" pitchFamily="18" charset="0"/>
              </a:rPr>
              <a:t>(11-12/0151r07)</a:t>
            </a:r>
            <a:r>
              <a:rPr lang="en-US" sz="1800" dirty="0" smtClean="0"/>
              <a:t>:</a:t>
            </a:r>
          </a:p>
          <a:p>
            <a:pPr marL="0">
              <a:spcBef>
                <a:spcPts val="0"/>
              </a:spcBef>
              <a:buNone/>
            </a:pPr>
            <a:endParaRPr lang="en-US" sz="1800" b="0" dirty="0" smtClean="0"/>
          </a:p>
          <a:p>
            <a:pPr marL="0">
              <a:spcBef>
                <a:spcPts val="0"/>
              </a:spcBef>
              <a:buNone/>
            </a:pPr>
            <a:r>
              <a:rPr lang="en-US" sz="1800" b="0" dirty="0" smtClean="0"/>
              <a:t>The amendment</a:t>
            </a:r>
            <a:r>
              <a:rPr lang="en-US" sz="1800" b="0" dirty="0" smtClean="0"/>
              <a:t> </a:t>
            </a:r>
            <a:r>
              <a:rPr lang="en-US" sz="1800" b="0" dirty="0" smtClean="0"/>
              <a:t>may</a:t>
            </a:r>
            <a:r>
              <a:rPr lang="en-US" sz="1800" b="0" dirty="0" smtClean="0"/>
              <a:t> defined mechanism to allow  AP to combine </a:t>
            </a:r>
            <a:r>
              <a:rPr lang="en-US" sz="1800" b="0" dirty="0" smtClean="0"/>
              <a:t>Probe Responses in a method controlled by the AP.</a:t>
            </a:r>
          </a:p>
          <a:p>
            <a:pPr marL="0">
              <a:spcBef>
                <a:spcPts val="0"/>
              </a:spcBef>
              <a:buNone/>
            </a:pPr>
            <a:endParaRPr lang="en-US" sz="1800" b="0" dirty="0" smtClean="0"/>
          </a:p>
          <a:p>
            <a:pPr marL="0">
              <a:spcBef>
                <a:spcPts val="0"/>
              </a:spcBef>
              <a:buNone/>
            </a:pPr>
            <a:endParaRPr lang="en-US" sz="1800" b="0" dirty="0" smtClean="0"/>
          </a:p>
          <a:p>
            <a:pPr marL="0">
              <a:spcBef>
                <a:spcPts val="0"/>
              </a:spcBef>
              <a:buNone/>
            </a:pPr>
            <a:endParaRPr lang="en-US" sz="1800" b="0" dirty="0" smtClean="0"/>
          </a:p>
          <a:p>
            <a:r>
              <a:rPr lang="en-US" sz="1800" dirty="0" smtClean="0"/>
              <a:t>Do you agree to make changes to the TGai framework specification as described above.</a:t>
            </a:r>
          </a:p>
          <a:p>
            <a:pPr>
              <a:buNone/>
            </a:pPr>
            <a:endParaRPr lang="en-US" sz="1400" dirty="0" smtClean="0"/>
          </a:p>
          <a:p>
            <a:pPr>
              <a:buNone/>
            </a:pPr>
            <a:r>
              <a:rPr lang="en-US" sz="1400" dirty="0" smtClean="0"/>
              <a:t>Yes</a:t>
            </a:r>
            <a:r>
              <a:rPr lang="en-US" sz="1400" dirty="0" smtClean="0"/>
              <a:t>: 17</a:t>
            </a:r>
          </a:p>
          <a:p>
            <a:pPr>
              <a:buNone/>
            </a:pPr>
            <a:r>
              <a:rPr lang="en-US" sz="1400" dirty="0" smtClean="0"/>
              <a:t>No</a:t>
            </a:r>
            <a:r>
              <a:rPr lang="en-US" sz="1400" dirty="0" smtClean="0"/>
              <a:t>: 5</a:t>
            </a:r>
          </a:p>
          <a:p>
            <a:pPr>
              <a:buNone/>
            </a:pPr>
            <a:r>
              <a:rPr lang="en-US" sz="1400" dirty="0" smtClean="0"/>
              <a:t>Abstain</a:t>
            </a:r>
            <a:r>
              <a:rPr lang="en-US" sz="1400" dirty="0" smtClean="0"/>
              <a:t>: 18</a:t>
            </a:r>
            <a:endParaRPr lang="en-US" sz="1800" b="0" dirty="0" smtClean="0"/>
          </a:p>
          <a:p>
            <a:pPr marL="0">
              <a:spcBef>
                <a:spcPts val="0"/>
              </a:spcBef>
              <a:buNone/>
            </a:pPr>
            <a:endParaRPr lang="en-US" sz="1800"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68214" cy="276999"/>
          </a:xfrm>
        </p:spPr>
        <p:txBody>
          <a:bodyPr/>
          <a:lstStyle/>
          <a:p>
            <a:r>
              <a:rPr lang="en-US" dirty="0" smtClean="0"/>
              <a:t>May 2012</a:t>
            </a:r>
            <a:endParaRPr lang="en-US" dirty="0"/>
          </a:p>
        </p:txBody>
      </p:sp>
      <p:sp>
        <p:nvSpPr>
          <p:cNvPr id="5" name="Footer Placeholder 4"/>
          <p:cNvSpPr>
            <a:spLocks noGrp="1"/>
          </p:cNvSpPr>
          <p:nvPr>
            <p:ph type="ftr" sz="quarter" idx="11"/>
          </p:nvPr>
        </p:nvSpPr>
        <p:spPr>
          <a:xfrm>
            <a:off x="8077200" y="6475413"/>
            <a:ext cx="466725" cy="182562"/>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6FE762BF-D7C0-43B9-800D-CE33591E067A}" type="slidenum">
              <a:rPr lang="en-US"/>
              <a:pPr/>
              <a:t>61</a:t>
            </a:fld>
            <a:endParaRPr lang="en-US"/>
          </a:p>
        </p:txBody>
      </p:sp>
      <p:sp>
        <p:nvSpPr>
          <p:cNvPr id="32770" name="Rectangle 2"/>
          <p:cNvSpPr>
            <a:spLocks noGrp="1" noChangeArrowheads="1"/>
          </p:cNvSpPr>
          <p:nvPr>
            <p:ph type="title"/>
          </p:nvPr>
        </p:nvSpPr>
        <p:spPr>
          <a:xfrm>
            <a:off x="685800" y="685800"/>
            <a:ext cx="7772400" cy="654968"/>
          </a:xfrm>
        </p:spPr>
        <p:txBody>
          <a:bodyPr/>
          <a:lstStyle/>
          <a:p>
            <a:r>
              <a:rPr lang="en-GB" dirty="0" smtClean="0"/>
              <a:t>Framework document – straw poll 2</a:t>
            </a:r>
            <a:endParaRPr lang="en-GB" dirty="0"/>
          </a:p>
        </p:txBody>
      </p:sp>
      <p:sp>
        <p:nvSpPr>
          <p:cNvPr id="32771" name="Rectangle 3"/>
          <p:cNvSpPr>
            <a:spLocks noGrp="1" noChangeArrowheads="1"/>
          </p:cNvSpPr>
          <p:nvPr>
            <p:ph type="body" idx="1"/>
          </p:nvPr>
        </p:nvSpPr>
        <p:spPr>
          <a:xfrm>
            <a:off x="685800" y="1556792"/>
            <a:ext cx="8206680" cy="4539208"/>
          </a:xfrm>
        </p:spPr>
        <p:txBody>
          <a:bodyPr/>
          <a:lstStyle/>
          <a:p>
            <a:pPr>
              <a:buNone/>
            </a:pPr>
            <a:r>
              <a:rPr lang="en-US" sz="1800" b="0" dirty="0" smtClean="0">
                <a:solidFill>
                  <a:schemeClr val="bg2"/>
                </a:solidFill>
              </a:rPr>
              <a:t>The amendment will define a mechanism to aggregate Probe Responses in a method controlled by the AP.</a:t>
            </a:r>
          </a:p>
          <a:p>
            <a:endParaRPr lang="en-US" sz="1800" dirty="0" smtClean="0"/>
          </a:p>
          <a:p>
            <a:r>
              <a:rPr lang="en-US" sz="1800" dirty="0" smtClean="0"/>
              <a:t>Insert the following text on clause 6 of the SFD </a:t>
            </a:r>
            <a:r>
              <a:rPr kumimoji="1" lang="en-US" altLang="ja-JP" sz="1800" dirty="0" smtClean="0">
                <a:latin typeface="Times New Roman" pitchFamily="18" charset="0"/>
                <a:cs typeface="Times New Roman" pitchFamily="18" charset="0"/>
              </a:rPr>
              <a:t>(11-12/0151r07)</a:t>
            </a:r>
            <a:r>
              <a:rPr lang="en-US" sz="1800" dirty="0" smtClean="0"/>
              <a:t>:</a:t>
            </a:r>
          </a:p>
          <a:p>
            <a:pPr marL="0">
              <a:spcBef>
                <a:spcPts val="0"/>
              </a:spcBef>
              <a:buNone/>
            </a:pPr>
            <a:endParaRPr lang="en-US" sz="1800" b="0" dirty="0" smtClean="0"/>
          </a:p>
          <a:p>
            <a:pPr marL="0">
              <a:spcBef>
                <a:spcPts val="0"/>
              </a:spcBef>
              <a:buNone/>
            </a:pPr>
            <a:r>
              <a:rPr lang="en-US" sz="1800" b="0" dirty="0" smtClean="0"/>
              <a:t>The mechanism will aggregate unicast Probe Responses to a Broadcast Probe Response where the aggregation duration is controlled by the AP and is Independent of the </a:t>
            </a:r>
            <a:r>
              <a:rPr lang="en-US" sz="1800" b="0" dirty="0" err="1" smtClean="0"/>
              <a:t>Min_Probe_Response_Time</a:t>
            </a:r>
            <a:r>
              <a:rPr lang="en-US" sz="1800" b="0" dirty="0" smtClean="0"/>
              <a:t> and Max_Probe_Response_Time.</a:t>
            </a:r>
          </a:p>
          <a:p>
            <a:pPr marL="0">
              <a:spcBef>
                <a:spcPts val="0"/>
              </a:spcBef>
              <a:buFont typeface="Wingdings" pitchFamily="2" charset="2"/>
              <a:buChar char="Ø"/>
            </a:pPr>
            <a:endParaRPr lang="en-US" sz="1800" b="0" dirty="0" smtClean="0"/>
          </a:p>
          <a:p>
            <a:r>
              <a:rPr lang="en-US" sz="1800" dirty="0" smtClean="0"/>
              <a:t>Do you agree to make changes to the TGai framework specification as described above.</a:t>
            </a:r>
            <a:endParaRPr lang="en-US" sz="1400" dirty="0" smtClean="0"/>
          </a:p>
          <a:p>
            <a:pPr>
              <a:buNone/>
            </a:pPr>
            <a:r>
              <a:rPr lang="en-US" sz="1400" dirty="0" smtClean="0"/>
              <a:t>Yes</a:t>
            </a:r>
            <a:r>
              <a:rPr lang="en-US" sz="1400" dirty="0" smtClean="0"/>
              <a:t>: 12</a:t>
            </a:r>
          </a:p>
          <a:p>
            <a:pPr>
              <a:buNone/>
            </a:pPr>
            <a:r>
              <a:rPr lang="en-US" sz="1400" dirty="0" smtClean="0"/>
              <a:t>No</a:t>
            </a:r>
            <a:r>
              <a:rPr lang="en-US" sz="1400" dirty="0" smtClean="0"/>
              <a:t>: 10</a:t>
            </a:r>
          </a:p>
          <a:p>
            <a:pPr>
              <a:buNone/>
            </a:pPr>
            <a:r>
              <a:rPr lang="en-US" sz="1400" dirty="0" smtClean="0"/>
              <a:t>Abstain</a:t>
            </a:r>
            <a:r>
              <a:rPr lang="en-US" sz="1400" dirty="0" smtClean="0"/>
              <a:t>: 20</a:t>
            </a:r>
            <a:endParaRPr lang="en-US" sz="1400"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タイトル 6"/>
          <p:cNvSpPr>
            <a:spLocks noGrp="1"/>
          </p:cNvSpPr>
          <p:nvPr>
            <p:ph type="ctrTitle"/>
          </p:nvPr>
        </p:nvSpPr>
        <p:spPr/>
        <p:txBody>
          <a:bodyPr/>
          <a:lstStyle/>
          <a:p>
            <a:r>
              <a:rPr lang="en-US" altLang="ja-JP" dirty="0" smtClean="0"/>
              <a:t>12/0704 Dan Harkins</a:t>
            </a:r>
            <a:endParaRPr lang="ja-JP" altLang="en-US" dirty="0"/>
          </a:p>
        </p:txBody>
      </p:sp>
      <p:sp>
        <p:nvSpPr>
          <p:cNvPr id="8" name="サブタイトル 7"/>
          <p:cNvSpPr>
            <a:spLocks noGrp="1"/>
          </p:cNvSpPr>
          <p:nvPr>
            <p:ph type="subTitle" idx="1"/>
          </p:nvPr>
        </p:nvSpPr>
        <p:spPr/>
        <p:txBody>
          <a:bodyPr/>
          <a:lstStyle/>
          <a:p>
            <a:endParaRPr lang="ja-JP" altLang="en-US" dirty="0"/>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endParaRPr lang="ja-JP" altLang="en-US" dirty="0"/>
          </a:p>
        </p:txBody>
      </p:sp>
      <p:sp>
        <p:nvSpPr>
          <p:cNvPr id="3" name="コンテンツ プレースホルダ 2"/>
          <p:cNvSpPr>
            <a:spLocks noGrp="1"/>
          </p:cNvSpPr>
          <p:nvPr>
            <p:ph idx="1"/>
          </p:nvPr>
        </p:nvSpPr>
        <p:spPr>
          <a:xfrm>
            <a:off x="762000" y="1447800"/>
            <a:ext cx="6172200" cy="4191000"/>
          </a:xfrm>
        </p:spPr>
        <p:txBody>
          <a:bodyPr/>
          <a:lstStyle/>
          <a:p>
            <a:r>
              <a:rPr lang="en-US" altLang="ja-JP" dirty="0" smtClean="0"/>
              <a:t>Move to adopt slide 4 of document 11-12/0704r1 as our current </a:t>
            </a:r>
            <a:r>
              <a:rPr lang="en-US" altLang="ja-JP" dirty="0" err="1" smtClean="0"/>
              <a:t>TGai</a:t>
            </a:r>
            <a:r>
              <a:rPr lang="en-US" altLang="ja-JP" dirty="0" smtClean="0"/>
              <a:t> process.</a:t>
            </a:r>
          </a:p>
          <a:p>
            <a:r>
              <a:rPr lang="en-US" altLang="ja-JP" dirty="0" smtClean="0"/>
              <a:t>Moved: Dan</a:t>
            </a:r>
          </a:p>
          <a:p>
            <a:r>
              <a:rPr lang="en-US" altLang="ja-JP" dirty="0" smtClean="0"/>
              <a:t>Seconded : Paul</a:t>
            </a:r>
          </a:p>
          <a:p>
            <a:endParaRPr lang="en-US" altLang="ja-JP" dirty="0" smtClean="0"/>
          </a:p>
          <a:p>
            <a:r>
              <a:rPr lang="en-US" altLang="ja-JP" dirty="0" smtClean="0"/>
              <a:t>Yes  14</a:t>
            </a:r>
          </a:p>
          <a:p>
            <a:r>
              <a:rPr lang="en-US" altLang="ja-JP" dirty="0" smtClean="0"/>
              <a:t>No  16</a:t>
            </a:r>
          </a:p>
          <a:p>
            <a:r>
              <a:rPr lang="en-US" altLang="ja-JP" dirty="0" smtClean="0"/>
              <a:t>Abstain 7</a:t>
            </a:r>
            <a:endParaRPr lang="ja-JP" altLang="en-US" dirty="0"/>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
        <p:nvSpPr>
          <p:cNvPr id="8" name="乗算記号 7"/>
          <p:cNvSpPr/>
          <p:nvPr/>
        </p:nvSpPr>
        <p:spPr bwMode="auto">
          <a:xfrm>
            <a:off x="4724400" y="3962400"/>
            <a:ext cx="609600" cy="685800"/>
          </a:xfrm>
          <a:prstGeom prst="mathMultiply">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609600"/>
          </a:xfrm>
        </p:spPr>
        <p:txBody>
          <a:bodyPr/>
          <a:lstStyle/>
          <a:p>
            <a:r>
              <a:rPr lang="en-US" altLang="ja-JP" smtClean="0">
                <a:ea typeface="ＭＳ Ｐゴシック" pitchFamily="-84" charset="-128"/>
                <a:cs typeface="ＭＳ Ｐゴシック" pitchFamily="-84" charset="-128"/>
              </a:rPr>
              <a:t>Teleconference Schedule </a:t>
            </a:r>
            <a:endParaRPr lang="ja-JP" altLang="en-US"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304800" y="1371600"/>
            <a:ext cx="8382000" cy="32004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00:00 ET (23:59.99…. on Monday) continue from 29</a:t>
            </a:r>
            <a:r>
              <a:rPr lang="en-US" altLang="ja-JP" baseline="30000" dirty="0" smtClean="0"/>
              <a:t>th</a:t>
            </a:r>
            <a:r>
              <a:rPr lang="en-US" altLang="ja-JP" dirty="0" smtClean="0"/>
              <a:t> May 2012  until 24</a:t>
            </a:r>
            <a:r>
              <a:rPr lang="en-US" altLang="ja-JP" baseline="30000" dirty="0" smtClean="0"/>
              <a:t>th</a:t>
            </a:r>
            <a:r>
              <a:rPr lang="en-US" altLang="ja-JP" dirty="0" smtClean="0"/>
              <a:t> July 2012.</a:t>
            </a:r>
          </a:p>
          <a:p>
            <a:pPr lvl="1">
              <a:defRPr/>
            </a:pPr>
            <a:r>
              <a:rPr lang="en-US" altLang="ja-JP" dirty="0" smtClean="0"/>
              <a:t>Duration 1Hour</a:t>
            </a:r>
          </a:p>
          <a:p>
            <a:pPr lvl="1">
              <a:defRPr/>
            </a:pPr>
            <a:r>
              <a:rPr lang="en-US" altLang="ja-JP" dirty="0" smtClean="0"/>
              <a:t>Using WEB-EX that will be provided by Task Group Chair</a:t>
            </a:r>
          </a:p>
          <a:p>
            <a:pPr>
              <a:defRPr/>
            </a:pPr>
            <a:r>
              <a:rPr lang="en-GB" altLang="ja-JP" dirty="0" smtClean="0"/>
              <a:t>Moved:</a:t>
            </a:r>
            <a:r>
              <a:rPr lang="en-GB" altLang="ja-JP" dirty="0" smtClean="0"/>
              <a:t> Lei Wang  </a:t>
            </a:r>
            <a:r>
              <a:rPr lang="en-GB" altLang="ja-JP" dirty="0" smtClean="0"/>
              <a:t>,  </a:t>
            </a:r>
            <a:r>
              <a:rPr lang="en-GB" altLang="ja-JP" dirty="0" err="1" smtClean="0"/>
              <a:t>Seconded:Lee</a:t>
            </a:r>
            <a:r>
              <a:rPr lang="en-GB" altLang="ja-JP" dirty="0" smtClean="0"/>
              <a:t> Armstrong</a:t>
            </a:r>
          </a:p>
          <a:p>
            <a:pPr>
              <a:defRPr/>
            </a:pPr>
            <a:r>
              <a:rPr lang="en-US" altLang="ja-JP" dirty="0" smtClean="0"/>
              <a:t>Approved  by unanimous consent</a:t>
            </a:r>
          </a:p>
          <a:p>
            <a:pPr>
              <a:defRPr/>
            </a:pPr>
            <a:endParaRPr lang="ja-JP" altLang="en-US"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endParaRPr lang="en-US" altLang="ja-JP"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7</a:t>
            </a:fld>
            <a:endParaRPr lang="en-US" altLang="ja-JP" smtClean="0">
              <a:latin typeface="Times New Roman" pitchFamily="-84" charset="0"/>
            </a:endParaRPr>
          </a:p>
        </p:txBody>
      </p:sp>
      <p:pic>
        <p:nvPicPr>
          <p:cNvPr id="7" name="図 8" descr="スクリーンショット 2011-11-11 5.24.34.png"/>
          <p:cNvPicPr>
            <a:picLocks noChangeAspect="1"/>
          </p:cNvPicPr>
          <p:nvPr/>
        </p:nvPicPr>
        <p:blipFill>
          <a:blip r:embed="rId2"/>
          <a:srcRect/>
          <a:stretch>
            <a:fillRect/>
          </a:stretch>
        </p:blipFill>
        <p:spPr bwMode="auto">
          <a:xfrm>
            <a:off x="6629400" y="4114800"/>
            <a:ext cx="2238375"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Plan for July </a:t>
            </a:r>
            <a:endParaRPr lang="ja-JP" altLang="en-US" dirty="0"/>
          </a:p>
        </p:txBody>
      </p:sp>
      <p:sp>
        <p:nvSpPr>
          <p:cNvPr id="3" name="コンテンツ プレースホルダ 2"/>
          <p:cNvSpPr>
            <a:spLocks noGrp="1"/>
          </p:cNvSpPr>
          <p:nvPr>
            <p:ph idx="1"/>
          </p:nvPr>
        </p:nvSpPr>
        <p:spPr>
          <a:xfrm>
            <a:off x="457200" y="1524000"/>
            <a:ext cx="8229600" cy="5334000"/>
          </a:xfrm>
        </p:spPr>
        <p:txBody>
          <a:bodyPr/>
          <a:lstStyle/>
          <a:p>
            <a:r>
              <a:rPr lang="en-US" altLang="ja-JP" dirty="0" smtClean="0"/>
              <a:t>Goal </a:t>
            </a:r>
          </a:p>
          <a:p>
            <a:pPr lvl="1"/>
            <a:r>
              <a:rPr lang="en-US" altLang="ja-JP" dirty="0" smtClean="0"/>
              <a:t>Approve </a:t>
            </a:r>
            <a:r>
              <a:rPr lang="en-US" altLang="ja-JP" dirty="0" smtClean="0"/>
              <a:t>minutes of past meeting and </a:t>
            </a:r>
            <a:r>
              <a:rPr lang="en-US" altLang="ja-JP" dirty="0" smtClean="0"/>
              <a:t>teleconference</a:t>
            </a:r>
          </a:p>
          <a:p>
            <a:pPr lvl="1"/>
            <a:r>
              <a:rPr lang="en-US" altLang="ja-JP" dirty="0" smtClean="0"/>
              <a:t>Continue work on Spec </a:t>
            </a:r>
            <a:r>
              <a:rPr lang="en-US" altLang="ja-JP" dirty="0" smtClean="0"/>
              <a:t>framework </a:t>
            </a:r>
            <a:r>
              <a:rPr lang="en-US" altLang="ja-JP" dirty="0" smtClean="0"/>
              <a:t>documentation</a:t>
            </a:r>
          </a:p>
          <a:p>
            <a:pPr lvl="1"/>
            <a:r>
              <a:rPr lang="en-US" altLang="ja-JP" dirty="0" smtClean="0"/>
              <a:t> Finish and approve</a:t>
            </a:r>
            <a:r>
              <a:rPr lang="en-US" altLang="ja-JP" dirty="0" smtClean="0"/>
              <a:t> the 1</a:t>
            </a:r>
            <a:r>
              <a:rPr lang="en-US" altLang="ja-JP" baseline="30000" dirty="0" smtClean="0"/>
              <a:t>st</a:t>
            </a:r>
            <a:r>
              <a:rPr lang="en-US" altLang="ja-JP" dirty="0" smtClean="0"/>
              <a:t> release of the Spec </a:t>
            </a:r>
            <a:r>
              <a:rPr lang="en-US" altLang="ja-JP" dirty="0" smtClean="0"/>
              <a:t>framework documentation</a:t>
            </a:r>
            <a:endParaRPr lang="en-US" altLang="ja-JP" dirty="0" smtClean="0"/>
          </a:p>
          <a:p>
            <a:pPr lvl="1"/>
            <a:r>
              <a:rPr lang="en-US" altLang="ja-JP" dirty="0" smtClean="0"/>
              <a:t>Call for draft amending text for Spec text</a:t>
            </a:r>
          </a:p>
          <a:p>
            <a:pPr lvl="1"/>
            <a:r>
              <a:rPr lang="en-US" altLang="ja-JP" dirty="0" smtClean="0"/>
              <a:t>Approve Timeline</a:t>
            </a:r>
          </a:p>
          <a:p>
            <a:pPr lvl="1"/>
            <a:r>
              <a:rPr lang="en-US" altLang="ja-JP" dirty="0" smtClean="0"/>
              <a:t>Approve Teleconference schedule</a:t>
            </a:r>
          </a:p>
          <a:p>
            <a:pPr lvl="1"/>
            <a:r>
              <a:rPr lang="en-US" altLang="ja-JP" dirty="0" smtClean="0"/>
              <a:t>Approve Plan for</a:t>
            </a:r>
            <a:r>
              <a:rPr lang="en-US" altLang="ja-JP" dirty="0" smtClean="0"/>
              <a:t> September</a:t>
            </a:r>
          </a:p>
          <a:p>
            <a:r>
              <a:rPr lang="en-US" altLang="ja-JP" dirty="0" smtClean="0"/>
              <a:t>Approved  by unanimous consent</a:t>
            </a:r>
          </a:p>
          <a:p>
            <a:endParaRPr lang="en-US" altLang="ja-JP" dirty="0" smtClean="0"/>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タイトル 6"/>
          <p:cNvSpPr>
            <a:spLocks noGrp="1"/>
          </p:cNvSpPr>
          <p:nvPr>
            <p:ph type="ctrTitle"/>
          </p:nvPr>
        </p:nvSpPr>
        <p:spPr/>
        <p:txBody>
          <a:bodyPr/>
          <a:lstStyle/>
          <a:p>
            <a:r>
              <a:rPr lang="en-US" altLang="ja-JP" dirty="0" smtClean="0"/>
              <a:t>Officer Election</a:t>
            </a:r>
            <a:endParaRPr lang="ja-JP" altLang="en-US" dirty="0"/>
          </a:p>
        </p:txBody>
      </p:sp>
      <p:sp>
        <p:nvSpPr>
          <p:cNvPr id="8" name="サブタイトル 7"/>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21367</TotalTime>
  <Words>4087</Words>
  <Application>Microsoft Macintosh PowerPoint</Application>
  <PresentationFormat>画面に合わせる (4:3)</PresentationFormat>
  <Paragraphs>632</Paragraphs>
  <Slides>63</Slides>
  <Notes>15</Notes>
  <HiddenSlides>0</HiddenSlides>
  <MMClips>0</MMClips>
  <ScaleCrop>false</ScaleCrop>
  <HeadingPairs>
    <vt:vector size="4" baseType="variant">
      <vt:variant>
        <vt:lpstr>デザイン テンプレート</vt:lpstr>
      </vt:variant>
      <vt:variant>
        <vt:i4>2</vt:i4>
      </vt:variant>
      <vt:variant>
        <vt:lpstr>スライド タイトル</vt:lpstr>
      </vt:variant>
      <vt:variant>
        <vt:i4>63</vt:i4>
      </vt:variant>
    </vt:vector>
  </HeadingPairs>
  <TitlesOfParts>
    <vt:vector size="65" baseType="lpstr">
      <vt:lpstr>802-11-Submission</vt:lpstr>
      <vt:lpstr>2_802-11-Submission</vt:lpstr>
      <vt:lpstr>IEEE 802.11ai Fast Initial Link Setup  Motion slide deck for Atlanta </vt:lpstr>
      <vt:lpstr>Abstract</vt:lpstr>
      <vt:lpstr>12/0630 TGai Agenda </vt:lpstr>
      <vt:lpstr>Approve TGai meeting minutes of  Waikoloa face-to-face meeting. </vt:lpstr>
      <vt:lpstr>Approve TGai teleconference meeting minutes of Waikoloa to Atlanta meeting. </vt:lpstr>
      <vt:lpstr>Approve to create 2nd Vice chair position. </vt:lpstr>
      <vt:lpstr>Teleconference Schedule </vt:lpstr>
      <vt:lpstr>Plan for July </vt:lpstr>
      <vt:lpstr>Officer Election</vt:lpstr>
      <vt:lpstr>Motion 1 (Chair)</vt:lpstr>
      <vt:lpstr>Motion 2 (Secretary)</vt:lpstr>
      <vt:lpstr>Motion 3 (Technical editor)</vt:lpstr>
      <vt:lpstr>Motion 4 (Vice Chair)</vt:lpstr>
      <vt:lpstr>Election 2nd  Vice Chair</vt:lpstr>
      <vt:lpstr>11/1160r8 George Cherian</vt:lpstr>
      <vt:lpstr>Straw polls</vt:lpstr>
      <vt:lpstr>Stroll Poll 1</vt:lpstr>
      <vt:lpstr>Stroll Poll 2</vt:lpstr>
      <vt:lpstr>12/273r7 Hiroki Nakano</vt:lpstr>
      <vt:lpstr>Motion 1</vt:lpstr>
      <vt:lpstr>Motion 2</vt:lpstr>
      <vt:lpstr>Motion 3</vt:lpstr>
      <vt:lpstr>Motion 5</vt:lpstr>
      <vt:lpstr>Motion 5a</vt:lpstr>
      <vt:lpstr>12/519r0 Lei Wang</vt:lpstr>
      <vt:lpstr>Straw polls  for Proposed Text for SFD</vt:lpstr>
      <vt:lpstr>12/513r0 Lei Wang</vt:lpstr>
      <vt:lpstr>Straw poll for Proposed Text for SFD</vt:lpstr>
      <vt:lpstr>Straw poll for Proposed Text for SFD – con’t</vt:lpstr>
      <vt:lpstr>12/0573 Paul Lambert ( Marvel ) </vt:lpstr>
      <vt:lpstr>Security and Specification Framework</vt:lpstr>
      <vt:lpstr>12/406r5 Lei Wang</vt:lpstr>
      <vt:lpstr>Motions for proposed text for SFD  (for 2012-May meeting) </vt:lpstr>
      <vt:lpstr>Motions for proposed text for SFD  (for 2012-May meeting) </vt:lpstr>
      <vt:lpstr>12/559r0 Gabor Bajko</vt:lpstr>
      <vt:lpstr>Motion 1</vt:lpstr>
      <vt:lpstr>Motion 1a/1b </vt:lpstr>
      <vt:lpstr>12/0549r4 Giwon Park</vt:lpstr>
      <vt:lpstr>Straw poll </vt:lpstr>
      <vt:lpstr>12/572r0 Jae Seung Lee</vt:lpstr>
      <vt:lpstr>スライド 41</vt:lpstr>
      <vt:lpstr>12/569r0 Lin Cai</vt:lpstr>
      <vt:lpstr>Straw Poll -1 </vt:lpstr>
      <vt:lpstr>Straw Poll -2 </vt:lpstr>
      <vt:lpstr>12/598r1 Steve Grau</vt:lpstr>
      <vt:lpstr>Motion 1</vt:lpstr>
      <vt:lpstr>Motion 2</vt:lpstr>
      <vt:lpstr>Motion 3</vt:lpstr>
      <vt:lpstr>Wed PM2</vt:lpstr>
      <vt:lpstr>Motion </vt:lpstr>
      <vt:lpstr>Straw Poll</vt:lpstr>
      <vt:lpstr>Straw poll</vt:lpstr>
      <vt:lpstr>Thu PM2</vt:lpstr>
      <vt:lpstr>Straw poll 1</vt:lpstr>
      <vt:lpstr>Straw poll 2</vt:lpstr>
      <vt:lpstr>Motion (Cancellation / Deferral Probe request)</vt:lpstr>
      <vt:lpstr>12/0552r2 Jarkko Kneckt(Nokia)</vt:lpstr>
      <vt:lpstr>Motion</vt:lpstr>
      <vt:lpstr>12/0538r4</vt:lpstr>
      <vt:lpstr>Framework document – straw poll 1</vt:lpstr>
      <vt:lpstr>Framework document – straw poll 2</vt:lpstr>
      <vt:lpstr>12/0704 Dan Harkins</vt:lpstr>
      <vt:lpstr>motion </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subject/>
  <dc:creator>Hiroshi Mano</dc:creator>
  <cp:keywords/>
  <dc:description/>
  <cp:lastModifiedBy>真野 浩</cp:lastModifiedBy>
  <cp:revision>425</cp:revision>
  <cp:lastPrinted>1998-02-10T13:28:06Z</cp:lastPrinted>
  <dcterms:created xsi:type="dcterms:W3CDTF">2012-05-17T11:48:34Z</dcterms:created>
  <dcterms:modified xsi:type="dcterms:W3CDTF">2012-05-17T22:27:55Z</dcterms:modified>
  <cp:category/>
</cp:coreProperties>
</file>