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slideMasters/slideMaster2.xml" ContentType="application/vnd.openxmlformats-officedocument.presentationml.slideMaster+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notesSlides/notesSlide8.xml" ContentType="application/vnd.openxmlformats-officedocument.presentationml.notesSlide+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58.xml" ContentType="application/vnd.openxmlformats-officedocument.presentationml.slide+xml"/>
  <Override PartName="/ppt/theme/theme4.xml" ContentType="application/vnd.openxmlformats-officedocument.them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57.xml" ContentType="application/vnd.openxmlformats-officedocument.presentationml.slide+xml"/>
  <Override PartName="/ppt/slideLayouts/slideLayout12.xml" ContentType="application/vnd.openxmlformats-officedocument.presentationml.slideLayout+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notesSlides/notesSlide10.xml" ContentType="application/vnd.openxmlformats-officedocument.presentationml.notes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commentAuthors.xml" ContentType="application/vnd.openxmlformats-officedocument.presentationml.commentAuthors+xml"/>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s/slide56.xml" ContentType="application/vnd.openxmlformats-officedocument.presentationml.slid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2" r:id="rId2"/>
  </p:sldMasterIdLst>
  <p:notesMasterIdLst>
    <p:notesMasterId r:id="rId61"/>
  </p:notesMasterIdLst>
  <p:handoutMasterIdLst>
    <p:handoutMasterId r:id="rId62"/>
  </p:handoutMasterIdLst>
  <p:sldIdLst>
    <p:sldId id="269" r:id="rId3"/>
    <p:sldId id="257" r:id="rId4"/>
    <p:sldId id="418" r:id="rId5"/>
    <p:sldId id="305" r:id="rId6"/>
    <p:sldId id="322" r:id="rId7"/>
    <p:sldId id="419" r:id="rId8"/>
    <p:sldId id="293" r:id="rId9"/>
    <p:sldId id="420" r:id="rId10"/>
    <p:sldId id="421" r:id="rId11"/>
    <p:sldId id="423" r:id="rId12"/>
    <p:sldId id="424" r:id="rId13"/>
    <p:sldId id="425" r:id="rId14"/>
    <p:sldId id="426" r:id="rId15"/>
    <p:sldId id="403" r:id="rId16"/>
    <p:sldId id="404" r:id="rId17"/>
    <p:sldId id="405" r:id="rId18"/>
    <p:sldId id="406" r:id="rId19"/>
    <p:sldId id="427" r:id="rId20"/>
    <p:sldId id="428" r:id="rId21"/>
    <p:sldId id="547" r:id="rId22"/>
    <p:sldId id="548" r:id="rId23"/>
    <p:sldId id="550" r:id="rId24"/>
    <p:sldId id="559" r:id="rId25"/>
    <p:sldId id="554" r:id="rId26"/>
    <p:sldId id="432" r:id="rId27"/>
    <p:sldId id="520" r:id="rId28"/>
    <p:sldId id="435" r:id="rId29"/>
    <p:sldId id="517" r:id="rId30"/>
    <p:sldId id="519" r:id="rId31"/>
    <p:sldId id="524" r:id="rId32"/>
    <p:sldId id="523" r:id="rId33"/>
    <p:sldId id="442" r:id="rId34"/>
    <p:sldId id="528" r:id="rId35"/>
    <p:sldId id="530" r:id="rId36"/>
    <p:sldId id="462" r:id="rId37"/>
    <p:sldId id="463" r:id="rId38"/>
    <p:sldId id="558" r:id="rId39"/>
    <p:sldId id="464" r:id="rId40"/>
    <p:sldId id="531" r:id="rId41"/>
    <p:sldId id="491" r:id="rId42"/>
    <p:sldId id="493" r:id="rId43"/>
    <p:sldId id="509" r:id="rId44"/>
    <p:sldId id="510" r:id="rId45"/>
    <p:sldId id="511" r:id="rId46"/>
    <p:sldId id="512" r:id="rId47"/>
    <p:sldId id="555" r:id="rId48"/>
    <p:sldId id="556" r:id="rId49"/>
    <p:sldId id="557" r:id="rId50"/>
    <p:sldId id="534" r:id="rId51"/>
    <p:sldId id="533" r:id="rId52"/>
    <p:sldId id="535" r:id="rId53"/>
    <p:sldId id="536" r:id="rId54"/>
    <p:sldId id="560" r:id="rId55"/>
    <p:sldId id="562" r:id="rId56"/>
    <p:sldId id="563" r:id="rId57"/>
    <p:sldId id="561" r:id="rId58"/>
    <p:sldId id="565" r:id="rId59"/>
    <p:sldId id="564" r:id="rId6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22676" autoAdjust="0"/>
    <p:restoredTop sz="91172" autoAdjust="0"/>
  </p:normalViewPr>
  <p:slideViewPr>
    <p:cSldViewPr showGuides="1">
      <p:cViewPr>
        <p:scale>
          <a:sx n="75" d="100"/>
          <a:sy n="75" d="100"/>
        </p:scale>
        <p:origin x="-944" y="16"/>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150" d="100"/>
        <a:sy n="150" d="100"/>
      </p:scale>
      <p:origin x="0" y="3281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printerSettings" Target="printerSettings/printerSettings1.bin"/><Relationship Id="rId64" Type="http://schemas.openxmlformats.org/officeDocument/2006/relationships/commentAuthors" Target="commentAuthors.xml"/><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openxmlformats.org/officeDocument/2006/relationships/slide" Target="slides/slide58.xml"/><Relationship Id="rId61" Type="http://schemas.openxmlformats.org/officeDocument/2006/relationships/notesMaster" Target="notesMasters/notesMaster1.xml"/><Relationship Id="rId62" Type="http://schemas.openxmlformats.org/officeDocument/2006/relationships/handoutMaster" Target="handoutMasters/handout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26</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t>doc.: IEEE 802.11-yy/xxxxr0</a:t>
            </a:r>
            <a:endParaRPr lang="en-US" dirty="0"/>
          </a:p>
        </p:txBody>
      </p:sp>
      <p:sp>
        <p:nvSpPr>
          <p:cNvPr id="5" name="Date Placeholder 4"/>
          <p:cNvSpPr>
            <a:spLocks noGrp="1"/>
          </p:cNvSpPr>
          <p:nvPr>
            <p:ph type="dt" idx="11"/>
          </p:nvPr>
        </p:nvSpPr>
        <p:spPr>
          <a:xfrm>
            <a:off x="654050" y="95706"/>
            <a:ext cx="912585"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6</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3437747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平成二十四年 五月 十七日 </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平成二十四年 五月 十七日 </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19</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hangingPunct="0">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 Root, Lab)</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0655r3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a:buClr>
                <a:srgbClr val="000000"/>
              </a:buClr>
              <a:buSzPct val="100000"/>
              <a:buFont typeface="Times New Roman" pitchFamily="16" charset="0"/>
              <a:buNone/>
            </a:pPr>
            <a:r>
              <a:rPr lang="en-US" smtClean="0">
                <a:latin typeface="Times New Roman" pitchFamily="16" charset="0"/>
              </a:rPr>
              <a:t>May 2012</a:t>
            </a:r>
            <a:endParaRPr lang="en-GB" dirty="0">
              <a:latin typeface="Times New Roman" pitchFamily="16" charset="0"/>
            </a:endParaRPr>
          </a:p>
        </p:txBody>
      </p:sp>
      <p:sp>
        <p:nvSpPr>
          <p:cNvPr id="1028" name="Rectangle 4"/>
          <p:cNvSpPr>
            <a:spLocks noGrp="1" noChangeArrowheads="1"/>
          </p:cNvSpPr>
          <p:nvPr>
            <p:ph type="ftr"/>
          </p:nvPr>
        </p:nvSpPr>
        <p:spPr bwMode="auto">
          <a:xfrm>
            <a:off x="5357818" y="6475413"/>
            <a:ext cx="3184520" cy="3825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US" altLang="ja-JP" smtClean="0">
                <a:latin typeface="Times New Roman" pitchFamily="16" charset="0"/>
              </a:rPr>
              <a:t>Hiroshi Mano (ATRD, Root, Lab)</a:t>
            </a:r>
            <a:endParaRPr lang="en-GB" dirty="0">
              <a:latin typeface="Times New Roman" pitchFamily="16" charset="0"/>
            </a:endParaRP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GB">
                <a:latin typeface="Times New Roman" pitchFamily="16" charset="0"/>
              </a:rPr>
              <a:t>Slide </a:t>
            </a:r>
            <a:fld id="{D09C756B-EB39-4236-ADBB-73052B179AE4}" type="slidenum">
              <a:rPr lang="en-GB">
                <a:latin typeface="Times New Roman" pitchFamily="16" charset="0"/>
              </a:rPr>
              <a:pPr defTabSz="449263">
                <a:buClr>
                  <a:srgbClr val="000000"/>
                </a:buClr>
                <a:buSzPct val="100000"/>
                <a:buFont typeface="Times New Roman" pitchFamily="16" charset="0"/>
                <a:buNone/>
              </a:pPr>
              <a:t>‹#›</a:t>
            </a:fld>
            <a:endParaRPr lang="en-GB">
              <a:latin typeface="Times New Roman" pitchFamily="16" charset="0"/>
            </a:endParaRPr>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rgbClr val="000000"/>
                </a:solidFill>
                <a:latin typeface="Times New Roman" pitchFamily="16"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cs typeface="Arial Unicode MS" charset="0"/>
              </a:rPr>
              <a:t>doc.: IEEE </a:t>
            </a:r>
            <a:r>
              <a:rPr lang="en-US" sz="1800" b="1" dirty="0" smtClean="0">
                <a:solidFill>
                  <a:srgbClr val="000000"/>
                </a:solidFill>
                <a:latin typeface="Times New Roman" pitchFamily="16" charset="0"/>
              </a:rPr>
              <a:t>11-12-0655r3</a:t>
            </a:r>
          </a:p>
        </p:txBody>
      </p:sp>
      <p:sp>
        <p:nvSpPr>
          <p:cNvPr id="2" name="fc"/>
          <p:cNvSpPr txBox="1"/>
          <p:nvPr userDrawn="1"/>
        </p:nvSpPr>
        <p:spPr>
          <a:xfrm>
            <a:off x="0" y="6642100"/>
            <a:ext cx="9144000" cy="246221"/>
          </a:xfrm>
          <a:prstGeom prst="rect">
            <a:avLst/>
          </a:prstGeom>
          <a:noFill/>
        </p:spPr>
        <p:txBody>
          <a:bodyPr vert="horz" rtlCol="0">
            <a:spAutoFit/>
          </a:bodyPr>
          <a:lstStyle/>
          <a:p>
            <a:pPr algn="ctr" defTabSz="449263">
              <a:buClr>
                <a:srgbClr val="000000"/>
              </a:buClr>
              <a:buSzPct val="100000"/>
              <a:buFont typeface="Times New Roman" pitchFamily="16" charset="0"/>
              <a:buNone/>
            </a:pPr>
            <a:endParaRPr lang="en-US" sz="1000" b="1">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63"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 slide deck for Atlanta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 (Secretary)</a:t>
            </a:r>
            <a:endParaRPr lang="ja-JP" altLang="en-US" dirty="0"/>
          </a:p>
        </p:txBody>
      </p:sp>
      <p:sp>
        <p:nvSpPr>
          <p:cNvPr id="3" name="コンテンツ プレースホルダ 2"/>
          <p:cNvSpPr>
            <a:spLocks noGrp="1"/>
          </p:cNvSpPr>
          <p:nvPr>
            <p:ph idx="1"/>
          </p:nvPr>
        </p:nvSpPr>
        <p:spPr/>
        <p:txBody>
          <a:bodyPr/>
          <a:lstStyle/>
          <a:p>
            <a:pPr>
              <a:defRPr/>
            </a:pPr>
            <a:r>
              <a:rPr lang="en-US" altLang="ja-JP" dirty="0" smtClean="0"/>
              <a:t>Hitoshi Morioka (Allied </a:t>
            </a:r>
            <a:r>
              <a:rPr lang="en-US" altLang="ja-JP" dirty="0" err="1" smtClean="0"/>
              <a:t>Telissis</a:t>
            </a:r>
            <a:r>
              <a:rPr lang="en-US" altLang="ja-JP" dirty="0" smtClean="0"/>
              <a:t> R&amp;D) is currently the </a:t>
            </a:r>
            <a:r>
              <a:rPr lang="en-US" altLang="ja-JP" dirty="0" err="1" smtClean="0"/>
              <a:t>TGai</a:t>
            </a:r>
            <a:r>
              <a:rPr lang="en-US" altLang="ja-JP" dirty="0" smtClean="0"/>
              <a:t>  Secretary and would like to continue as  </a:t>
            </a:r>
            <a:r>
              <a:rPr lang="en-US" altLang="ja-JP" dirty="0" err="1" smtClean="0"/>
              <a:t>TGai</a:t>
            </a:r>
            <a:r>
              <a:rPr lang="en-US" altLang="ja-JP" dirty="0" smtClean="0"/>
              <a:t>  Secretary.</a:t>
            </a:r>
          </a:p>
          <a:p>
            <a:pPr>
              <a:defRPr/>
            </a:pPr>
            <a:r>
              <a:rPr lang="en-US" altLang="ja-JP" dirty="0" smtClean="0"/>
              <a:t>Are there any other candidates</a:t>
            </a:r>
            <a:r>
              <a:rPr lang="en-US" altLang="ja-JP" dirty="0" smtClean="0"/>
              <a:t>?</a:t>
            </a:r>
          </a:p>
          <a:p>
            <a:pPr>
              <a:defRPr/>
            </a:pPr>
            <a:r>
              <a:rPr lang="en-US" altLang="ja-JP" dirty="0" smtClean="0"/>
              <a:t>Approved  by unanimous consent</a:t>
            </a:r>
          </a:p>
          <a:p>
            <a:pPr>
              <a:defRPr/>
            </a:pPr>
            <a:endParaRPr lang="en-US" altLang="ja-JP" dirty="0" smtClean="0"/>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 (Technical editor)</a:t>
            </a:r>
            <a:endParaRPr lang="ja-JP" altLang="en-US" dirty="0"/>
          </a:p>
        </p:txBody>
      </p:sp>
      <p:sp>
        <p:nvSpPr>
          <p:cNvPr id="3" name="コンテンツ プレースホルダ 2"/>
          <p:cNvSpPr>
            <a:spLocks noGrp="1"/>
          </p:cNvSpPr>
          <p:nvPr>
            <p:ph idx="1"/>
          </p:nvPr>
        </p:nvSpPr>
        <p:spPr/>
        <p:txBody>
          <a:bodyPr/>
          <a:lstStyle/>
          <a:p>
            <a:r>
              <a:rPr lang="en-US" altLang="ja-JP" dirty="0" smtClean="0"/>
              <a:t>Tom </a:t>
            </a:r>
            <a:r>
              <a:rPr lang="en-US" altLang="ja-JP" dirty="0" err="1" smtClean="0"/>
              <a:t>Siep</a:t>
            </a:r>
            <a:r>
              <a:rPr lang="en-US" altLang="ja-JP" dirty="0" smtClean="0"/>
              <a:t> (CSR) ) is currently the </a:t>
            </a:r>
            <a:r>
              <a:rPr lang="en-US" altLang="ja-JP" dirty="0" err="1" smtClean="0"/>
              <a:t>TGai</a:t>
            </a:r>
            <a:r>
              <a:rPr lang="en-US" altLang="ja-JP" dirty="0" smtClean="0"/>
              <a:t>  Technical editor and would like to continue as </a:t>
            </a:r>
            <a:r>
              <a:rPr lang="en-US" altLang="ja-JP" dirty="0" err="1" smtClean="0"/>
              <a:t>TGai</a:t>
            </a:r>
            <a:r>
              <a:rPr lang="en-US" altLang="ja-JP" dirty="0" smtClean="0"/>
              <a:t> Technical editor.</a:t>
            </a:r>
          </a:p>
          <a:p>
            <a:r>
              <a:rPr lang="en-US" altLang="ja-JP" dirty="0" smtClean="0"/>
              <a:t>Are there any other candidates</a:t>
            </a:r>
            <a:r>
              <a:rPr lang="en-US" altLang="ja-JP" dirty="0" smtClean="0"/>
              <a:t>?</a:t>
            </a:r>
          </a:p>
          <a:p>
            <a:r>
              <a:rPr lang="en-US" altLang="ja-JP" dirty="0" smtClean="0"/>
              <a:t>Approved  by unanimous consent</a:t>
            </a:r>
          </a:p>
          <a:p>
            <a:endParaRPr lang="en-US" altLang="ja-JP" dirty="0" smtClean="0"/>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Marc </a:t>
            </a:r>
            <a:r>
              <a:rPr lang="en-US" altLang="ja-JP" dirty="0" err="1" smtClean="0"/>
              <a:t>Emmelmann</a:t>
            </a:r>
            <a:r>
              <a:rPr lang="en-US" altLang="ja-JP" dirty="0" smtClean="0"/>
              <a:t> (</a:t>
            </a:r>
            <a:r>
              <a:rPr lang="en-US" altLang="ja-JP" dirty="0" err="1" smtClean="0"/>
              <a:t>Fokus</a:t>
            </a:r>
            <a:r>
              <a:rPr lang="en-US" altLang="ja-JP" dirty="0" smtClean="0"/>
              <a:t>) is currently the </a:t>
            </a:r>
            <a:r>
              <a:rPr lang="en-US" altLang="ja-JP" dirty="0" err="1" smtClean="0"/>
              <a:t>TGai</a:t>
            </a:r>
            <a:r>
              <a:rPr lang="en-US" altLang="ja-JP" dirty="0" smtClean="0"/>
              <a:t>  Vice Chair and would like continue as </a:t>
            </a:r>
            <a:r>
              <a:rPr lang="en-US" altLang="ja-JP" dirty="0" err="1" smtClean="0"/>
              <a:t>TGai</a:t>
            </a:r>
            <a:r>
              <a:rPr lang="en-US" altLang="ja-JP" dirty="0" smtClean="0"/>
              <a:t>  Vice </a:t>
            </a:r>
            <a:r>
              <a:rPr lang="en-US" altLang="ja-JP" dirty="0" err="1" smtClean="0"/>
              <a:t>Chai</a:t>
            </a:r>
            <a:r>
              <a:rPr lang="en-US" altLang="ja-JP" dirty="0" smtClean="0"/>
              <a:t>.</a:t>
            </a:r>
          </a:p>
          <a:p>
            <a:r>
              <a:rPr lang="en-US" altLang="ja-JP" dirty="0" smtClean="0"/>
              <a:t>Are there any other candidates</a:t>
            </a:r>
            <a:r>
              <a:rPr lang="en-US" altLang="ja-JP" dirty="0" smtClean="0"/>
              <a:t>?</a:t>
            </a:r>
          </a:p>
          <a:p>
            <a:r>
              <a:rPr lang="en-US" altLang="ja-JP" dirty="0" smtClean="0"/>
              <a:t>Approved  by unanimous consent</a:t>
            </a:r>
          </a:p>
          <a:p>
            <a:endParaRPr lang="en-US" altLang="ja-JP" dirty="0" smtClean="0"/>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Election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Election by Ballot voting</a:t>
            </a:r>
          </a:p>
          <a:p>
            <a:r>
              <a:rPr lang="en-US" altLang="ja-JP" dirty="0" smtClean="0"/>
              <a:t>Result </a:t>
            </a:r>
          </a:p>
          <a:p>
            <a:pPr lvl="1"/>
            <a:r>
              <a:rPr lang="en-US" altLang="ja-JP" dirty="0" smtClean="0"/>
              <a:t>Robert Stacy (Apple) 			13	27%</a:t>
            </a:r>
          </a:p>
          <a:p>
            <a:pPr lvl="1"/>
            <a:r>
              <a:rPr lang="en-US" altLang="ja-JP" dirty="0" smtClean="0"/>
              <a:t>Lee Armstrong (Armstrong Consulting, Inc. )	 9	18%</a:t>
            </a:r>
          </a:p>
          <a:p>
            <a:pPr lvl="1"/>
            <a:r>
              <a:rPr lang="en-US" altLang="ja-JP" dirty="0" smtClean="0">
                <a:solidFill>
                  <a:srgbClr val="0000FF"/>
                </a:solidFill>
              </a:rPr>
              <a:t>Gabor </a:t>
            </a:r>
            <a:r>
              <a:rPr lang="en-US" altLang="ja-JP" dirty="0" err="1" smtClean="0">
                <a:solidFill>
                  <a:srgbClr val="0000FF"/>
                </a:solidFill>
              </a:rPr>
              <a:t>Bajko</a:t>
            </a:r>
            <a:r>
              <a:rPr lang="en-US" altLang="ja-JP" dirty="0" smtClean="0">
                <a:solidFill>
                  <a:srgbClr val="0000FF"/>
                </a:solidFill>
              </a:rPr>
              <a:t> ( Nokia )			25	51%</a:t>
            </a:r>
          </a:p>
          <a:p>
            <a:pPr lvl="1"/>
            <a:r>
              <a:rPr lang="en-US" altLang="ja-JP" dirty="0" smtClean="0"/>
              <a:t>Abstain 					 2	 4%					</a:t>
            </a:r>
          </a:p>
          <a:p>
            <a:pPr lvl="1"/>
            <a:r>
              <a:rPr lang="en-US" altLang="ja-JP" dirty="0" smtClean="0"/>
              <a:t>Total					49	100</a:t>
            </a:r>
            <a:r>
              <a:rPr lang="en-US" altLang="ja-JP" dirty="0" smtClean="0"/>
              <a:t>%</a:t>
            </a:r>
          </a:p>
          <a:p>
            <a:r>
              <a:rPr lang="en-US" altLang="ja-JP" dirty="0" smtClean="0"/>
              <a:t>Gabor </a:t>
            </a:r>
            <a:r>
              <a:rPr lang="en-US" altLang="ja-JP" dirty="0" err="1" smtClean="0"/>
              <a:t>Bajko</a:t>
            </a:r>
            <a:r>
              <a:rPr lang="en-US" altLang="ja-JP" dirty="0" smtClean="0"/>
              <a:t> was elected </a:t>
            </a:r>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11/1160r8 George </a:t>
            </a:r>
            <a:r>
              <a:rPr lang="en-US" altLang="ja-JP" dirty="0" err="1" smtClean="0"/>
              <a:t>Cherian</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14</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idx="1"/>
          </p:nvPr>
        </p:nvSpPr>
        <p:spPr/>
        <p:txBody>
          <a:bodyPr/>
          <a:lstStyle/>
          <a:p>
            <a:r>
              <a:rPr lang="en-US" dirty="0" smtClean="0"/>
              <a:t>Do you support the </a:t>
            </a:r>
            <a:r>
              <a:rPr lang="en-US" dirty="0" err="1" smtClean="0"/>
              <a:t>ANonce</a:t>
            </a:r>
            <a:r>
              <a:rPr lang="en-US" dirty="0" smtClean="0"/>
              <a:t> derivation at the STA based on the </a:t>
            </a:r>
            <a:r>
              <a:rPr lang="en-US" dirty="0" err="1" smtClean="0"/>
              <a:t>ANonce</a:t>
            </a:r>
            <a:r>
              <a:rPr lang="en-US" dirty="0" smtClean="0"/>
              <a:t> seed sent by AP in Broadcast </a:t>
            </a:r>
            <a:r>
              <a:rPr lang="en-US" dirty="0" err="1" smtClean="0"/>
              <a:t>ProbeResp</a:t>
            </a:r>
            <a:r>
              <a:rPr lang="en-US" dirty="0" smtClean="0"/>
              <a:t>/Beacon?</a:t>
            </a:r>
          </a:p>
          <a:p>
            <a:endParaRPr lang="en-US" dirty="0" smtClean="0"/>
          </a:p>
          <a:p>
            <a:pPr marL="400050" lvl="1" indent="0">
              <a:buNone/>
            </a:pPr>
            <a:r>
              <a:rPr lang="en-US" dirty="0" smtClean="0"/>
              <a:t>Yes 11</a:t>
            </a:r>
          </a:p>
          <a:p>
            <a:pPr marL="400050" lvl="1" indent="0">
              <a:buNone/>
            </a:pPr>
            <a:r>
              <a:rPr lang="en-US" dirty="0" smtClean="0"/>
              <a:t>No 10</a:t>
            </a:r>
          </a:p>
          <a:p>
            <a:pPr marL="400050" lvl="1" indent="0">
              <a:buNone/>
            </a:pPr>
            <a:r>
              <a:rPr lang="en-US" dirty="0" smtClean="0"/>
              <a:t>Abstain 15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06407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mtClean="0"/>
              <a:t>Stroll Poll 1</a:t>
            </a:r>
            <a:endParaRPr lang="ja-JP" altLang="en-US" dirty="0" smtClean="0"/>
          </a:p>
        </p:txBody>
      </p:sp>
      <p:sp>
        <p:nvSpPr>
          <p:cNvPr id="12291" name="コンテンツ プレースホルダ 2"/>
          <p:cNvSpPr>
            <a:spLocks noGrp="1"/>
          </p:cNvSpPr>
          <p:nvPr>
            <p:ph idx="1"/>
          </p:nvPr>
        </p:nvSpPr>
        <p:spPr/>
        <p:txBody>
          <a:bodyPr/>
          <a:lstStyle/>
          <a:p>
            <a:r>
              <a:rPr lang="en-US" altLang="ja-JP" smtClean="0"/>
              <a:t>Do you support network initiated EAP authentication as mentioned in slide 12,13 of 11/1160r9?</a:t>
            </a:r>
          </a:p>
          <a:p>
            <a:pPr lvl="1"/>
            <a:r>
              <a:rPr lang="en-US" altLang="ja-JP" smtClean="0"/>
              <a:t>Yes: 11</a:t>
            </a:r>
          </a:p>
          <a:p>
            <a:pPr lvl="1"/>
            <a:r>
              <a:rPr lang="en-US" altLang="ja-JP" smtClean="0"/>
              <a:t>No: 4</a:t>
            </a:r>
          </a:p>
          <a:p>
            <a:pPr lvl="1"/>
            <a:r>
              <a:rPr lang="en-US" altLang="ja-JP" smtClean="0"/>
              <a:t>More information: 20</a:t>
            </a:r>
          </a:p>
          <a:p>
            <a:endParaRPr lang="en-US" altLang="ja-JP" smtClean="0"/>
          </a:p>
          <a:p>
            <a:pPr lvl="1"/>
            <a:endParaRPr lang="en-US" altLang="ja-JP" dirty="0" smtClean="0"/>
          </a:p>
        </p:txBody>
      </p:sp>
      <p:sp>
        <p:nvSpPr>
          <p:cNvPr id="8" name="日付プレースホルダ 3"/>
          <p:cNvSpPr>
            <a:spLocks noGrp="1"/>
          </p:cNvSpPr>
          <p:nvPr>
            <p:ph type="dt" sz="quarter" idx="10"/>
          </p:nvPr>
        </p:nvSpPr>
        <p:spPr/>
        <p:txBody>
          <a:bodyPr/>
          <a:lstStyle/>
          <a:p>
            <a:r>
              <a:rPr lang="en-US" altLang="ja-JP" smtClean="0"/>
              <a:t>May 2012</a:t>
            </a:r>
            <a:endParaRPr lang="en-US" altLang="ja-JP" dirty="0" smtClean="0"/>
          </a:p>
        </p:txBody>
      </p:sp>
      <p:sp>
        <p:nvSpPr>
          <p:cNvPr id="9" name="フッター プレースホルダ 4"/>
          <p:cNvSpPr>
            <a:spLocks noGrp="1"/>
          </p:cNvSpPr>
          <p:nvPr>
            <p:ph type="ftr" sz="quarter" idx="11"/>
          </p:nvPr>
        </p:nvSpPr>
        <p:spPr/>
        <p:txBody>
          <a:bodyPr/>
          <a:lstStyle/>
          <a:p>
            <a:r>
              <a:rPr lang="en-US" altLang="ja-JP" smtClean="0"/>
              <a:t>Hiroshi Mano (ATRD, Root, Lab)</a:t>
            </a:r>
            <a:endParaRPr lang="en-US" altLang="ja-JP" dirty="0"/>
          </a:p>
        </p:txBody>
      </p:sp>
      <p:sp>
        <p:nvSpPr>
          <p:cNvPr id="12293" name="スライド番号プレースホルダ 5"/>
          <p:cNvSpPr>
            <a:spLocks noGrp="1"/>
          </p:cNvSpPr>
          <p:nvPr>
            <p:ph type="sldNum" sz="quarter" idx="12"/>
          </p:nvPr>
        </p:nvSpPr>
        <p:spPr/>
        <p:txBody>
          <a:bodyPr/>
          <a:lstStyle/>
          <a:p>
            <a:r>
              <a:rPr lang="en-US" altLang="ja-JP" smtClean="0"/>
              <a:t>Slide </a:t>
            </a:r>
            <a:fld id="{B5F7D478-1E07-49C3-9A60-4B5611529FD7}" type="slidenum">
              <a:rPr lang="en-US" altLang="ja-JP" smtClean="0"/>
              <a:pPr/>
              <a:t>16</a:t>
            </a:fld>
            <a:endParaRPr lang="en-US" altLang="ja-JP"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075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2</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adding an EAP Trigger Proxy function in AP for EAP-Response/Identity message generating when FILS/802.1x authentication request frame with a User Identity is received,  in order to skip EAP-Request/Identity and EAP-Response/Identity message on the air interface mentioned in slide 12,13 of 11/1160r9?</a:t>
            </a:r>
          </a:p>
          <a:p>
            <a:pPr lvl="1"/>
            <a:r>
              <a:rPr lang="en-US" altLang="ja-JP" sz="1400" dirty="0" smtClean="0">
                <a:ea typeface="MS PGothic" pitchFamily="34" charset="-128"/>
              </a:rPr>
              <a:t>Yes: 10</a:t>
            </a:r>
          </a:p>
          <a:p>
            <a:pPr lvl="1"/>
            <a:r>
              <a:rPr lang="en-US" altLang="ja-JP" sz="1400" dirty="0" smtClean="0"/>
              <a:t>No:0</a:t>
            </a:r>
          </a:p>
          <a:p>
            <a:pPr lvl="1"/>
            <a:r>
              <a:rPr lang="en-US" altLang="ja-JP" sz="1400" dirty="0" smtClean="0"/>
              <a:t>More information: 20</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17</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smtClean="0"/>
              <a:t>Hiroshi Mano (ATRD, Root, Lab)</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smtClean="0"/>
              <a:t>May 2012</a:t>
            </a:r>
            <a:endParaRPr lang="en-US" altLang="ja-JP"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57231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12/273r7	Hiroki Nakano</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3733800"/>
          </a:xfrm>
          <a:ln/>
        </p:spPr>
        <p:txBody>
          <a:bodyPr/>
          <a:lstStyle/>
          <a:p>
            <a:pPr>
              <a:buNone/>
            </a:pPr>
            <a:r>
              <a:rPr lang="en-US" dirty="0" smtClean="0"/>
              <a:t>Move to add the following text to the</a:t>
            </a:r>
            <a:r>
              <a:rPr lang="ja-JP" altLang="en-US" dirty="0" smtClean="0"/>
              <a:t> </a:t>
            </a:r>
            <a:r>
              <a:rPr lang="en-US" altLang="ja-JP" dirty="0" smtClean="0"/>
              <a:t>Section</a:t>
            </a:r>
            <a:r>
              <a:rPr lang="en-US" dirty="0" smtClean="0"/>
              <a:t> 3 of SFD:</a:t>
            </a:r>
          </a:p>
          <a:p>
            <a:pPr>
              <a:buNone/>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“3.3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err="1" smtClean="0"/>
              <a:t>Moved:Hiroki</a:t>
            </a:r>
            <a:r>
              <a:rPr lang="en-US" altLang="ja-JP" dirty="0" smtClean="0"/>
              <a:t> Nakano</a:t>
            </a:r>
          </a:p>
          <a:p>
            <a:pPr>
              <a:buNone/>
            </a:pPr>
            <a:r>
              <a:rPr lang="en-US" altLang="ja-JP" dirty="0" err="1" smtClean="0"/>
              <a:t>Seconded:Lee</a:t>
            </a:r>
            <a:r>
              <a:rPr lang="en-US" altLang="ja-JP" dirty="0" smtClean="0"/>
              <a:t> Armstrong</a:t>
            </a:r>
          </a:p>
          <a:p>
            <a:pPr>
              <a:buNone/>
            </a:pPr>
            <a:r>
              <a:rPr lang="en-US" altLang="ja-JP" dirty="0" smtClean="0"/>
              <a:t>Yes:	8	No:	0	Abstain:25</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Motion slide deck of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buNone/>
            </a:pPr>
            <a:r>
              <a:rPr lang="en-GB" altLang="ja-JP" dirty="0" smtClean="0"/>
              <a:t>	</a:t>
            </a:r>
            <a:r>
              <a:rPr lang="en-US" altLang="ja-JP" dirty="0" smtClean="0"/>
              <a:t>The TGai amendment defines HLCF as an AP</a:t>
            </a:r>
            <a:r>
              <a:rPr lang="ja-JP" altLang="en-US" dirty="0" smtClean="0"/>
              <a:t> </a:t>
            </a:r>
            <a:r>
              <a:rPr lang="en-US" altLang="ja-JP" dirty="0" smtClean="0"/>
              <a:t>forwards higher layer information</a:t>
            </a:r>
            <a:r>
              <a:rPr lang="ja-JP" altLang="en-US" dirty="0" smtClean="0"/>
              <a:t> </a:t>
            </a:r>
            <a:r>
              <a:rPr lang="en-US" altLang="ja-JP" dirty="0" smtClean="0"/>
              <a:t>between an non-AP STA and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 </a:t>
            </a:r>
          </a:p>
          <a:p>
            <a:pPr>
              <a:buNone/>
            </a:pPr>
            <a:r>
              <a:rPr lang="en-US" altLang="ja-JP" dirty="0" smtClean="0"/>
              <a:t>Moved</a:t>
            </a:r>
            <a:r>
              <a:rPr lang="en-US" altLang="ja-JP" dirty="0" smtClean="0"/>
              <a:t>: Hiroki</a:t>
            </a:r>
          </a:p>
          <a:p>
            <a:pPr>
              <a:buNone/>
            </a:pPr>
            <a:r>
              <a:rPr lang="en-US" altLang="ja-JP" dirty="0" err="1" smtClean="0"/>
              <a:t>Seconded:Hitoshi</a:t>
            </a:r>
            <a:endParaRPr lang="en-US" altLang="ja-JP" dirty="0" smtClean="0"/>
          </a:p>
          <a:p>
            <a:pPr>
              <a:buNone/>
            </a:pPr>
            <a:r>
              <a:rPr lang="en-US" altLang="ja-JP" dirty="0" smtClean="0"/>
              <a:t>Yes:</a:t>
            </a:r>
            <a:r>
              <a:rPr lang="en-US" altLang="ja-JP" dirty="0" smtClean="0"/>
              <a:t>	6	</a:t>
            </a:r>
            <a:r>
              <a:rPr lang="en-US" altLang="ja-JP" dirty="0" smtClean="0"/>
              <a:t>No</a:t>
            </a:r>
            <a:r>
              <a:rPr lang="en-US" altLang="ja-JP" dirty="0" smtClean="0"/>
              <a:t>: 10	</a:t>
            </a:r>
            <a:r>
              <a:rPr lang="en-US" altLang="ja-JP" dirty="0" smtClean="0"/>
              <a:t>	Abstain</a:t>
            </a:r>
            <a:r>
              <a:rPr lang="en-US" altLang="ja-JP" dirty="0" smtClean="0"/>
              <a:t>: 16</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TGai amendment defines </a:t>
            </a:r>
            <a:r>
              <a:rPr lang="en-US" altLang="ja-JP" dirty="0" smtClean="0"/>
              <a:t>a mechanism to provide IPv4/IPv6 address assignment to STAs during the </a:t>
            </a:r>
            <a:r>
              <a:rPr lang="en-US" altLang="ja-JP" dirty="0" smtClean="0"/>
              <a:t>association process.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r>
              <a:rPr lang="en-US" altLang="ja-JP" dirty="0" smtClean="0"/>
              <a:t>: Hiroki</a:t>
            </a:r>
          </a:p>
          <a:p>
            <a:pPr>
              <a:buNone/>
            </a:pPr>
            <a:r>
              <a:rPr lang="en-US" altLang="ja-JP" dirty="0" smtClean="0"/>
              <a:t>Seconded</a:t>
            </a:r>
            <a:r>
              <a:rPr lang="en-US" altLang="ja-JP" dirty="0" smtClean="0"/>
              <a:t>: Hitoshi</a:t>
            </a:r>
          </a:p>
          <a:p>
            <a:pPr>
              <a:buNone/>
            </a:pPr>
            <a:r>
              <a:rPr lang="en-US" altLang="ja-JP" dirty="0" smtClean="0"/>
              <a:t>Yes:</a:t>
            </a:r>
            <a:r>
              <a:rPr lang="en-US" altLang="ja-JP" dirty="0" smtClean="0"/>
              <a:t>	16		</a:t>
            </a:r>
            <a:r>
              <a:rPr lang="en-US" altLang="ja-JP" dirty="0" smtClean="0"/>
              <a:t>No:</a:t>
            </a:r>
            <a:r>
              <a:rPr lang="en-US" altLang="ja-JP" dirty="0" smtClean="0"/>
              <a:t>	6	</a:t>
            </a:r>
            <a:r>
              <a:rPr lang="en-US" altLang="ja-JP" dirty="0" smtClean="0"/>
              <a:t>Abstain</a:t>
            </a:r>
            <a:r>
              <a:rPr lang="en-US" altLang="ja-JP" dirty="0" smtClean="0"/>
              <a:t>: 8</a:t>
            </a:r>
          </a:p>
          <a:p>
            <a:pPr>
              <a:buNone/>
            </a:pPr>
            <a:r>
              <a:rPr lang="en-US" dirty="0" smtClean="0"/>
              <a:t>Fail</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5</a:t>
            </a:r>
            <a:endParaRPr lang="en-GB" dirty="0"/>
          </a:p>
        </p:txBody>
      </p:sp>
      <p:sp>
        <p:nvSpPr>
          <p:cNvPr id="4098" name="Rectangle 2"/>
          <p:cNvSpPr>
            <a:spLocks noGrp="1" noChangeArrowheads="1"/>
          </p:cNvSpPr>
          <p:nvPr>
            <p:ph type="body" idx="1"/>
          </p:nvPr>
        </p:nvSpPr>
        <p:spPr>
          <a:xfrm>
            <a:off x="685800" y="1981200"/>
            <a:ext cx="7772400" cy="4343400"/>
          </a:xfrm>
          <a:ln/>
        </p:spPr>
        <p:txBody>
          <a:bodyPr>
            <a:normAutofit fontScale="925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availability of  IP Address assignment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a:t>
            </a:r>
            <a:r>
              <a:rPr lang="en-GB" dirty="0" err="1" smtClean="0"/>
              <a:t>TGai</a:t>
            </a:r>
            <a:r>
              <a:rPr lang="en-GB" dirty="0" smtClean="0"/>
              <a:t> amendment defines a method to enable a non-AP STA to know availability of IP Address assignment in advance of the </a:t>
            </a:r>
            <a:r>
              <a:rPr lang="en-GB" dirty="0" err="1" smtClean="0"/>
              <a:t>TGai</a:t>
            </a:r>
            <a:r>
              <a:rPr lang="en-GB" dirty="0" smtClean="0"/>
              <a:t>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err="1" smtClean="0"/>
              <a:t>Moved:Hiroki</a:t>
            </a:r>
            <a:r>
              <a:rPr lang="en-US" altLang="ja-JP" dirty="0" smtClean="0"/>
              <a:t>	</a:t>
            </a:r>
          </a:p>
          <a:p>
            <a:pPr>
              <a:buNone/>
            </a:pPr>
            <a:r>
              <a:rPr lang="en-US" altLang="ja-JP" dirty="0" err="1" smtClean="0"/>
              <a:t>Seconded:Hitoshi</a:t>
            </a:r>
            <a:endParaRPr lang="en-US" altLang="ja-JP" dirty="0" smtClean="0"/>
          </a:p>
          <a:p>
            <a:pPr>
              <a:buNone/>
            </a:pPr>
            <a:r>
              <a:rPr lang="en-US" altLang="ja-JP" dirty="0" smtClean="0"/>
              <a:t>Yes:</a:t>
            </a:r>
            <a:r>
              <a:rPr lang="en-US" altLang="ja-JP" dirty="0" smtClean="0"/>
              <a:t>	22	</a:t>
            </a:r>
            <a:r>
              <a:rPr lang="en-US" altLang="ja-JP" dirty="0" smtClean="0"/>
              <a:t>No:</a:t>
            </a:r>
            <a:r>
              <a:rPr lang="en-US" altLang="ja-JP" dirty="0" smtClean="0"/>
              <a:t>	1	</a:t>
            </a:r>
            <a:r>
              <a:rPr lang="en-US" altLang="ja-JP" dirty="0" smtClean="0"/>
              <a:t>Abstain</a:t>
            </a:r>
            <a:r>
              <a:rPr lang="en-US" altLang="ja-JP" dirty="0" smtClean="0"/>
              <a:t>: 4</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5a</a:t>
            </a:r>
            <a:endParaRPr lang="en-GB" dirty="0"/>
          </a:p>
        </p:txBody>
      </p:sp>
      <p:sp>
        <p:nvSpPr>
          <p:cNvPr id="4098" name="Rectangle 2"/>
          <p:cNvSpPr>
            <a:spLocks noGrp="1" noChangeArrowheads="1"/>
          </p:cNvSpPr>
          <p:nvPr>
            <p:ph type="body" idx="1"/>
          </p:nvPr>
        </p:nvSpPr>
        <p:spPr>
          <a:xfrm>
            <a:off x="685800" y="1981200"/>
            <a:ext cx="7772400" cy="4343400"/>
          </a:xfrm>
          <a:ln/>
        </p:spPr>
        <p:txBody>
          <a:bodyPr>
            <a:normAutofit fontScale="925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a:t>
            </a:r>
            <a:r>
              <a:rPr lang="en-US" dirty="0" smtClean="0"/>
              <a:t> amend motion 5 as follows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t>
            </a:r>
            <a:r>
              <a:rPr lang="en-GB" dirty="0" smtClean="0"/>
              <a:t>availability of  </a:t>
            </a:r>
            <a:r>
              <a:rPr lang="en-GB" dirty="0" smtClean="0">
                <a:solidFill>
                  <a:srgbClr val="3366FF"/>
                </a:solidFill>
              </a:rPr>
              <a:t>IP Address assignment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to enable a non-AP STA to know availability</a:t>
            </a:r>
            <a:r>
              <a:rPr lang="en-GB" dirty="0" smtClean="0"/>
              <a:t> of </a:t>
            </a:r>
            <a:r>
              <a:rPr lang="en-GB" dirty="0" smtClean="0">
                <a:solidFill>
                  <a:srgbClr val="3366FF"/>
                </a:solidFill>
              </a:rPr>
              <a:t>IP </a:t>
            </a:r>
            <a:r>
              <a:rPr lang="en-GB" dirty="0" smtClean="0">
                <a:solidFill>
                  <a:srgbClr val="3366FF"/>
                </a:solidFill>
              </a:rPr>
              <a:t>Address</a:t>
            </a:r>
            <a:r>
              <a:rPr lang="en-GB" dirty="0" smtClean="0">
                <a:solidFill>
                  <a:srgbClr val="3366FF"/>
                </a:solidFill>
              </a:rPr>
              <a:t> assignment </a:t>
            </a:r>
            <a:r>
              <a:rPr lang="en-GB" dirty="0" smtClean="0"/>
              <a:t>in </a:t>
            </a:r>
            <a:r>
              <a:rPr lang="en-GB" dirty="0" smtClean="0"/>
              <a:t>advance of the TGai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 Gabor</a:t>
            </a:r>
          </a:p>
          <a:p>
            <a:pPr>
              <a:buNone/>
            </a:pPr>
            <a:r>
              <a:rPr lang="en-US" altLang="ja-JP" dirty="0" err="1" smtClean="0"/>
              <a:t>Seconded:Hiroki</a:t>
            </a:r>
            <a:endParaRPr lang="en-US" altLang="ja-JP" dirty="0" smtClean="0"/>
          </a:p>
          <a:p>
            <a:pPr>
              <a:buNone/>
            </a:pPr>
            <a:r>
              <a:rPr lang="en-US" altLang="ja-JP" dirty="0" smtClean="0"/>
              <a:t>Yes:</a:t>
            </a:r>
            <a:r>
              <a:rPr lang="en-US" altLang="ja-JP" dirty="0" smtClean="0"/>
              <a:t>	20	</a:t>
            </a:r>
            <a:r>
              <a:rPr lang="en-US" altLang="ja-JP" dirty="0" smtClean="0"/>
              <a:t>No:</a:t>
            </a:r>
            <a:r>
              <a:rPr lang="en-US" altLang="ja-JP" dirty="0" smtClean="0"/>
              <a:t>	1	</a:t>
            </a:r>
            <a:r>
              <a:rPr lang="en-US" altLang="ja-JP" dirty="0" smtClean="0"/>
              <a:t>Abstain</a:t>
            </a:r>
            <a:r>
              <a:rPr lang="en-US" altLang="ja-JP" dirty="0" smtClean="0"/>
              <a:t>: 2</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9</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dirty="0" smtClean="0"/>
              <a:t>M</a:t>
            </a:r>
            <a:r>
              <a:rPr lang="en-US" altLang="ja-JP" dirty="0" smtClean="0"/>
              <a:t>iscellaneous protocol </a:t>
            </a:r>
            <a:r>
              <a:rPr lang="en-GB" dirty="0" smtClean="0"/>
              <a:t>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is open to other higher layer protocols and their services than IPv4 and IPv6.”</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12/519r0	Lei Wang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25</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lvl="0"/>
            <a:r>
              <a:rPr lang="en-US" sz="2400" dirty="0" smtClean="0"/>
              <a:t>Straw polls  for Proposed Text for SFD</a:t>
            </a:r>
            <a:endParaRPr lang="en-US" dirty="0"/>
          </a:p>
        </p:txBody>
      </p:sp>
      <p:sp>
        <p:nvSpPr>
          <p:cNvPr id="3" name="Content Placeholder 2"/>
          <p:cNvSpPr>
            <a:spLocks noGrp="1"/>
          </p:cNvSpPr>
          <p:nvPr>
            <p:ph idx="1"/>
          </p:nvPr>
        </p:nvSpPr>
        <p:spPr>
          <a:xfrm>
            <a:off x="304800" y="1295400"/>
            <a:ext cx="8458200" cy="5067300"/>
          </a:xfrm>
        </p:spPr>
        <p:txBody>
          <a:bodyPr>
            <a:normAutofit/>
          </a:bodyPr>
          <a:lstStyle/>
          <a:p>
            <a:pPr marL="1201738" indent="-1201738">
              <a:spcAft>
                <a:spcPts val="600"/>
              </a:spcAft>
            </a:pPr>
            <a:r>
              <a:rPr lang="en-US" sz="2000" dirty="0" smtClean="0">
                <a:solidFill>
                  <a:schemeClr val="tx1"/>
                </a:solidFill>
              </a:rPr>
              <a:t>Straw Poll : Do you support adding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support a procedure for the AP-STA and Non AP-STA of the link to be setup to negotiate or synchronize the applicable link setup optimizations, called as FILS negotiation procedure.</a:t>
            </a:r>
          </a:p>
          <a:p>
            <a:pPr marL="342900" lvl="2" indent="-342900">
              <a:spcBef>
                <a:spcPts val="600"/>
              </a:spcBef>
              <a:spcAft>
                <a:spcPts val="600"/>
              </a:spcAft>
            </a:pPr>
            <a:r>
              <a:rPr lang="en-US" sz="1600" u="sng" dirty="0" smtClean="0">
                <a:solidFill>
                  <a:srgbClr val="0000FF"/>
                </a:solidFill>
              </a:rPr>
              <a:t>The FILS negotiation procedure can be initiated by AP  and/or Non AP-STA.</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9          </a:t>
            </a:r>
            <a:r>
              <a:rPr lang="en-US" sz="2000" dirty="0" smtClean="0">
                <a:solidFill>
                  <a:schemeClr val="tx1"/>
                </a:solidFill>
              </a:rPr>
              <a:t>    </a:t>
            </a:r>
            <a:r>
              <a:rPr lang="en-US" sz="2000" u="sng" dirty="0" smtClean="0">
                <a:solidFill>
                  <a:schemeClr val="tx1"/>
                </a:solidFill>
              </a:rPr>
              <a:t>NO   5       </a:t>
            </a:r>
            <a:r>
              <a:rPr lang="en-US" sz="2000" dirty="0" smtClean="0">
                <a:solidFill>
                  <a:schemeClr val="tx1"/>
                </a:solidFill>
              </a:rPr>
              <a:t>      </a:t>
            </a:r>
            <a:r>
              <a:rPr lang="en-US" sz="2000" u="sng" dirty="0" smtClean="0">
                <a:solidFill>
                  <a:schemeClr val="tx1"/>
                </a:solidFill>
              </a:rPr>
              <a:t>More information       12 </a:t>
            </a:r>
          </a:p>
          <a:p>
            <a:pPr>
              <a:spcAft>
                <a:spcPts val="600"/>
              </a:spcAft>
            </a:pPr>
            <a:endParaRPr lang="en-US" sz="20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12/513r0	Lei Wang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27</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 poll-1:Do you support adding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allow AP and STA to use pre-acquired knowledge to accelerate the link setup. </a:t>
            </a:r>
          </a:p>
          <a:p>
            <a:pPr marL="0" lvl="1" indent="0">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provide procedural and signaling supports for pre-acquired knowledge indication and confirmation between the two STAs of the 802.11 link to be setup.</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16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More information_____17__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 – </a:t>
            </a:r>
            <a:r>
              <a:rPr lang="en-US" sz="2400" dirty="0" err="1" smtClean="0"/>
              <a:t>con’t</a:t>
            </a:r>
            <a:endParaRPr lang="en-US" dirty="0"/>
          </a:p>
        </p:txBody>
      </p:sp>
      <p:sp>
        <p:nvSpPr>
          <p:cNvPr id="3" name="Content Placeholder 2"/>
          <p:cNvSpPr>
            <a:spLocks noGrp="1"/>
          </p:cNvSpPr>
          <p:nvPr>
            <p:ph idx="1"/>
          </p:nvPr>
        </p:nvSpPr>
        <p:spPr>
          <a:xfrm>
            <a:off x="457200" y="1257300"/>
            <a:ext cx="8343900" cy="5181600"/>
          </a:xfrm>
        </p:spPr>
        <p:txBody>
          <a:bodyPr>
            <a:normAutofit/>
          </a:bodyPr>
          <a:lstStyle/>
          <a:p>
            <a:pPr marL="1201738" indent="-1201738">
              <a:spcAft>
                <a:spcPts val="600"/>
              </a:spcAft>
            </a:pPr>
            <a:r>
              <a:rPr lang="en-US" sz="2000" dirty="0" smtClean="0">
                <a:solidFill>
                  <a:schemeClr val="tx1"/>
                </a:solidFill>
              </a:rPr>
              <a:t>Straw poll -3:Do you support  </a:t>
            </a:r>
            <a:r>
              <a:rPr lang="en-US" sz="1600" dirty="0" smtClean="0">
                <a:solidFill>
                  <a:schemeClr val="tx1"/>
                </a:solidFill>
              </a:rPr>
              <a:t>adding the following text under subsection “</a:t>
            </a:r>
            <a:r>
              <a:rPr lang="en-US" sz="1600" u="sng" dirty="0" smtClean="0">
                <a:solidFill>
                  <a:schemeClr val="tx1"/>
                </a:solidFill>
              </a:rPr>
              <a:t>3.1 Optimizations</a:t>
            </a:r>
            <a:r>
              <a:rPr lang="en-US" sz="1600" dirty="0" smtClean="0">
                <a:solidFill>
                  <a:schemeClr val="tx1"/>
                </a:solidFill>
              </a:rPr>
              <a:t>”,  on page 4, in the </a:t>
            </a:r>
            <a:r>
              <a:rPr lang="en-US" sz="1600" dirty="0" err="1" smtClean="0">
                <a:solidFill>
                  <a:schemeClr val="tx1"/>
                </a:solidFill>
              </a:rPr>
              <a:t>TGai</a:t>
            </a:r>
            <a:r>
              <a:rPr lang="en-US" sz="1600" dirty="0" smtClean="0">
                <a:solidFill>
                  <a:schemeClr val="tx1"/>
                </a:solidFill>
              </a:rPr>
              <a:t> SFD, 12/0151r7:</a:t>
            </a:r>
          </a:p>
          <a:p>
            <a:pPr marL="0" lvl="1" indent="0">
              <a:spcBef>
                <a:spcPts val="1200"/>
              </a:spcBef>
              <a:spcAft>
                <a:spcPts val="600"/>
              </a:spcAft>
            </a:pPr>
            <a:r>
              <a:rPr lang="en-US" sz="1600" u="sng" dirty="0" smtClean="0">
                <a:solidFill>
                  <a:srgbClr val="0000FF"/>
                </a:solidFill>
              </a:rPr>
              <a:t>More than one FILS solutions can be defined and supported by </a:t>
            </a:r>
            <a:r>
              <a:rPr lang="en-US" sz="1600" u="sng" dirty="0" err="1" smtClean="0">
                <a:solidFill>
                  <a:srgbClr val="0000FF"/>
                </a:solidFill>
              </a:rPr>
              <a:t>TGai</a:t>
            </a:r>
            <a:r>
              <a:rPr lang="en-US" sz="1600" u="sng" dirty="0" smtClean="0">
                <a:solidFill>
                  <a:srgbClr val="0000FF"/>
                </a:solidFill>
              </a:rPr>
              <a:t> in a flexible and interoperable way.</a:t>
            </a:r>
          </a:p>
          <a:p>
            <a:pPr marL="0" lvl="1" indent="0">
              <a:spcAft>
                <a:spcPts val="600"/>
              </a:spcAft>
            </a:pPr>
            <a:r>
              <a:rPr lang="en-US" sz="1600" u="sng" dirty="0" smtClean="0">
                <a:solidFill>
                  <a:srgbClr val="0000FF"/>
                </a:solidFill>
              </a:rPr>
              <a:t>In order to accommodate more than one FILS solutions in </a:t>
            </a:r>
            <a:r>
              <a:rPr lang="en-US" sz="1600" u="sng" dirty="0" err="1" smtClean="0">
                <a:solidFill>
                  <a:srgbClr val="0000FF"/>
                </a:solidFill>
              </a:rPr>
              <a:t>TGai</a:t>
            </a:r>
            <a:r>
              <a:rPr lang="en-US" sz="1600" u="sng" dirty="0" smtClean="0">
                <a:solidFill>
                  <a:srgbClr val="0000FF"/>
                </a:solidFill>
              </a:rPr>
              <a:t>,  a negotiation procedure should be supported to customize the link setup procedure for each specific cases. </a:t>
            </a:r>
          </a:p>
          <a:p>
            <a:pPr marL="0" lvl="1" indent="0">
              <a:spcAft>
                <a:spcPts val="600"/>
              </a:spcAft>
            </a:pPr>
            <a:r>
              <a:rPr lang="en-US" sz="1600" u="sng" dirty="0" smtClean="0">
                <a:solidFill>
                  <a:srgbClr val="0000FF"/>
                </a:solidFill>
              </a:rPr>
              <a:t>The negotiation procedure for selecting a specific link setup </a:t>
            </a:r>
            <a:r>
              <a:rPr lang="en-US" sz="1600" u="sng" dirty="0" err="1" smtClean="0">
                <a:solidFill>
                  <a:srgbClr val="0000FF"/>
                </a:solidFill>
              </a:rPr>
              <a:t>procdure</a:t>
            </a:r>
            <a:r>
              <a:rPr lang="en-US" sz="1600" u="sng" dirty="0" smtClean="0">
                <a:solidFill>
                  <a:srgbClr val="0000FF"/>
                </a:solidFill>
              </a:rPr>
              <a:t> can be conducted by piggybacking the existing management message rounds, such that no additional message rounds are required.</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5        </a:t>
            </a:r>
            <a:r>
              <a:rPr lang="en-US" sz="2000" dirty="0" smtClean="0">
                <a:solidFill>
                  <a:schemeClr val="tx1"/>
                </a:solidFill>
              </a:rPr>
              <a:t>    </a:t>
            </a:r>
            <a:r>
              <a:rPr lang="en-US" sz="2000" u="sng" dirty="0" smtClean="0">
                <a:solidFill>
                  <a:schemeClr val="tx1"/>
                </a:solidFill>
              </a:rPr>
              <a:t>NO     15          </a:t>
            </a:r>
            <a:r>
              <a:rPr lang="en-US" sz="2000" dirty="0" smtClean="0">
                <a:solidFill>
                  <a:schemeClr val="tx1"/>
                </a:solidFill>
              </a:rPr>
              <a:t>     More information 15</a:t>
            </a:r>
            <a:endParaRPr lang="en-US" sz="2000" u="sng"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12/0630 </a:t>
            </a:r>
            <a:r>
              <a:rPr lang="en-US" altLang="ja-JP" dirty="0" err="1" smtClean="0"/>
              <a:t>TGai</a:t>
            </a:r>
            <a:r>
              <a:rPr lang="en-US" altLang="ja-JP" dirty="0" smtClean="0"/>
              <a:t> Agenda </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12/0573 Paul Lambert ( Marvel ) </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Specification Framework</a:t>
            </a:r>
            <a:endParaRPr lang="en-US" dirty="0"/>
          </a:p>
        </p:txBody>
      </p:sp>
      <p:sp>
        <p:nvSpPr>
          <p:cNvPr id="3" name="Content Placeholder 2"/>
          <p:cNvSpPr>
            <a:spLocks noGrp="1"/>
          </p:cNvSpPr>
          <p:nvPr>
            <p:ph idx="1"/>
          </p:nvPr>
        </p:nvSpPr>
        <p:spPr/>
        <p:txBody>
          <a:bodyPr/>
          <a:lstStyle/>
          <a:p>
            <a:r>
              <a:rPr lang="en-US" dirty="0" smtClean="0"/>
              <a:t>Straw Poll </a:t>
            </a:r>
            <a:br>
              <a:rPr lang="en-US" dirty="0" smtClean="0"/>
            </a:br>
            <a:r>
              <a:rPr lang="en-US" dirty="0" smtClean="0"/>
              <a:t/>
            </a:r>
            <a:br>
              <a:rPr lang="en-US" dirty="0" smtClean="0"/>
            </a:br>
            <a:r>
              <a:rPr lang="en-US" dirty="0" smtClean="0"/>
              <a:t>The draft specification shall define authentication mechanisms that may be used to avoid involvement of an on-line and remote network services.</a:t>
            </a:r>
          </a:p>
          <a:p>
            <a:endParaRPr lang="en-US" dirty="0" smtClean="0"/>
          </a:p>
          <a:p>
            <a:pPr>
              <a:buNone/>
            </a:pPr>
            <a:r>
              <a:rPr lang="en-US" dirty="0" smtClean="0"/>
              <a:t>	Results: (15 </a:t>
            </a:r>
            <a:r>
              <a:rPr lang="en-US" dirty="0" smtClean="0"/>
              <a:t>yes / 8 no  </a:t>
            </a:r>
            <a:r>
              <a:rPr lang="en-US" dirty="0" smtClean="0"/>
              <a:t>/21 more info) </a:t>
            </a:r>
            <a:br>
              <a:rPr lang="en-US" dirty="0" smtClean="0"/>
            </a:br>
            <a:r>
              <a:rPr lang="en-US" dirty="0" smtClean="0"/>
              <a:t/>
            </a:r>
            <a:br>
              <a:rPr lang="en-US" dirty="0" smtClean="0"/>
            </a:br>
            <a:r>
              <a:rPr lang="en-US" dirty="0" smtClean="0"/>
              <a:t/>
            </a:r>
            <a:br>
              <a:rPr lang="en-US" dirty="0" smtClean="0"/>
            </a:br>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altLang="ja-JP" smtClean="0"/>
              <a:t>Hiroshi Mano (ATRD, Root, Lab)</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12/406r5	Lei Wang</a:t>
            </a:r>
            <a:endParaRPr lang="ja-JP" altLang="en-US" dirty="0"/>
          </a:p>
        </p:txBody>
      </p:sp>
      <p:sp>
        <p:nvSpPr>
          <p:cNvPr id="3" name="サブタイトル 2"/>
          <p:cNvSpPr>
            <a:spLocks noGrp="1"/>
          </p:cNvSpPr>
          <p:nvPr>
            <p:ph type="subTitle" idx="1"/>
          </p:nvPr>
        </p:nvSpPr>
        <p:spPr/>
        <p:txBody>
          <a:bodyPr/>
          <a:lstStyle/>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32</a:t>
            </a:fld>
            <a:endParaRPr lang="en-US" altLang="ja-JP"/>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353300"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419100" y="1447800"/>
            <a:ext cx="8496300" cy="5067300"/>
          </a:xfrm>
        </p:spPr>
        <p:txBody>
          <a:bodyPr>
            <a:normAutofit fontScale="40000" lnSpcReduction="20000"/>
          </a:bodyPr>
          <a:lstStyle/>
          <a:p>
            <a:pPr marL="1023938" indent="-1023938">
              <a:spcAft>
                <a:spcPts val="600"/>
              </a:spcAft>
            </a:pPr>
            <a:r>
              <a:rPr lang="en-US" sz="4500" dirty="0" smtClean="0">
                <a:solidFill>
                  <a:schemeClr val="tx1"/>
                </a:solidFill>
              </a:rPr>
              <a:t>Motion-1: Insert the following text to Section 6.2.1 on page 7 of </a:t>
            </a:r>
            <a:r>
              <a:rPr lang="en-US" sz="4500" dirty="0" err="1" smtClean="0">
                <a:solidFill>
                  <a:schemeClr val="tx1"/>
                </a:solidFill>
              </a:rPr>
              <a:t>TGai</a:t>
            </a:r>
            <a:r>
              <a:rPr lang="en-US" sz="4500" dirty="0" smtClean="0">
                <a:solidFill>
                  <a:schemeClr val="tx1"/>
                </a:solidFill>
              </a:rPr>
              <a:t> SFD, 12/0151r7</a:t>
            </a:r>
          </a:p>
          <a:p>
            <a:pPr marL="0" indent="0">
              <a:spcBef>
                <a:spcPts val="400"/>
              </a:spcBef>
              <a:spcAft>
                <a:spcPts val="400"/>
              </a:spcAft>
            </a:pPr>
            <a:endParaRPr lang="en-US" dirty="0" smtClean="0">
              <a:solidFill>
                <a:srgbClr val="0000FF"/>
              </a:solidFill>
            </a:endParaRPr>
          </a:p>
          <a:p>
            <a:pPr marL="0" indent="0">
              <a:spcAft>
                <a:spcPts val="600"/>
              </a:spcAft>
            </a:pPr>
            <a:r>
              <a:rPr lang="en-US" sz="5000" dirty="0" smtClean="0">
                <a:solidFill>
                  <a:srgbClr val="0000FF"/>
                </a:solidFill>
              </a:rPr>
              <a:t>The AP may transmit a MAC frame, to be defined as “FILS Discovery Frame”, between full Beacon instances to support a quick AP/Network  Discovery for a fast initial link setup. </a:t>
            </a:r>
          </a:p>
          <a:p>
            <a:pPr marL="0" indent="0">
              <a:spcAft>
                <a:spcPts val="600"/>
              </a:spcAft>
            </a:pPr>
            <a:r>
              <a:rPr lang="en-US" sz="5000" dirty="0" smtClean="0">
                <a:solidFill>
                  <a:srgbClr val="0000FF"/>
                </a:solidFill>
              </a:rPr>
              <a:t>The FILS Discovery Frame may be transmitted periodically and/or non-periodically. </a:t>
            </a:r>
          </a:p>
          <a:p>
            <a:pPr marL="0" indent="0">
              <a:spcAft>
                <a:spcPts val="600"/>
              </a:spcAft>
            </a:pPr>
            <a:r>
              <a:rPr lang="en-US" sz="5000" dirty="0" smtClean="0">
                <a:solidFill>
                  <a:srgbClr val="0000FF"/>
                </a:solidFill>
              </a:rPr>
              <a:t>If transmitted periodically, the periodicity of the FILS Discovery Frame may be changed. </a:t>
            </a:r>
          </a:p>
          <a:p>
            <a:pPr marL="0" indent="0">
              <a:spcAft>
                <a:spcPts val="600"/>
              </a:spcAft>
            </a:pPr>
            <a:r>
              <a:rPr lang="en-US" sz="5000" dirty="0" smtClean="0">
                <a:solidFill>
                  <a:srgbClr val="0000FF"/>
                </a:solidFill>
              </a:rPr>
              <a:t>The interval between regular beacon and FILS Discovery Frame shall be no less than dot11aiFILSBeaconMinimumInterval.</a:t>
            </a:r>
          </a:p>
          <a:p>
            <a:pPr marL="0" indent="0">
              <a:spcBef>
                <a:spcPts val="400"/>
              </a:spcBef>
              <a:spcAft>
                <a:spcPts val="400"/>
              </a:spcAft>
            </a:pPr>
            <a:endParaRPr lang="en-US" dirty="0" smtClean="0"/>
          </a:p>
          <a:p>
            <a:pPr marL="0" indent="0">
              <a:spcAft>
                <a:spcPts val="600"/>
              </a:spcAft>
            </a:pPr>
            <a:r>
              <a:rPr lang="fi-FI" sz="4000" dirty="0" err="1" smtClean="0">
                <a:solidFill>
                  <a:schemeClr val="tx1"/>
                </a:solidFill>
              </a:rPr>
              <a:t>Moved</a:t>
            </a:r>
            <a:r>
              <a:rPr lang="fi-FI" sz="4000" dirty="0" smtClean="0">
                <a:solidFill>
                  <a:schemeClr val="tx1"/>
                </a:solidFill>
              </a:rPr>
              <a:t>: Lei Wang</a:t>
            </a:r>
            <a:endParaRPr lang="en-US" sz="4000" dirty="0" smtClean="0">
              <a:solidFill>
                <a:schemeClr val="tx1"/>
              </a:solidFill>
            </a:endParaRPr>
          </a:p>
          <a:p>
            <a:pPr marL="6350" lvl="1" indent="-6350">
              <a:spcAft>
                <a:spcPts val="600"/>
              </a:spcAft>
            </a:pPr>
            <a:r>
              <a:rPr lang="fi-FI" sz="4000" b="1" dirty="0" smtClean="0">
                <a:solidFill>
                  <a:schemeClr val="tx1"/>
                </a:solidFill>
                <a:cs typeface="+mn-cs"/>
              </a:rPr>
              <a:t>Seconder:  Lee Armstrong</a:t>
            </a:r>
            <a:endParaRPr lang="en-US" sz="4000" b="1" dirty="0" smtClean="0">
              <a:solidFill>
                <a:schemeClr val="tx1"/>
              </a:solidFill>
              <a:cs typeface="+mn-cs"/>
            </a:endParaRPr>
          </a:p>
          <a:p>
            <a:pPr marL="6350" lvl="1" indent="-6350">
              <a:spcAft>
                <a:spcPts val="600"/>
              </a:spcAft>
            </a:pPr>
            <a:endParaRPr lang="en-US" sz="4000" b="1" dirty="0" smtClean="0">
              <a:solidFill>
                <a:schemeClr val="tx1"/>
              </a:solidFill>
              <a:cs typeface="+mn-cs"/>
            </a:endParaRPr>
          </a:p>
          <a:p>
            <a:pPr marL="6350" lvl="1" indent="-6350">
              <a:spcAft>
                <a:spcPts val="600"/>
              </a:spcAft>
            </a:pPr>
            <a:r>
              <a:rPr lang="en-US" sz="4000" b="1" dirty="0" smtClean="0">
                <a:solidFill>
                  <a:schemeClr val="tx1"/>
                </a:solidFill>
                <a:cs typeface="+mn-cs"/>
              </a:rPr>
              <a:t>Results:    </a:t>
            </a:r>
            <a:r>
              <a:rPr lang="en-US" sz="4000" b="1" u="sng" dirty="0" smtClean="0">
                <a:solidFill>
                  <a:schemeClr val="tx1"/>
                </a:solidFill>
                <a:cs typeface="+mn-cs"/>
              </a:rPr>
              <a:t>Yes    21         </a:t>
            </a:r>
            <a:r>
              <a:rPr lang="en-US" sz="4000" b="1" dirty="0" smtClean="0">
                <a:solidFill>
                  <a:schemeClr val="tx1"/>
                </a:solidFill>
                <a:cs typeface="+mn-cs"/>
              </a:rPr>
              <a:t>        </a:t>
            </a:r>
            <a:r>
              <a:rPr lang="en-US" sz="4000" b="1" u="sng" dirty="0" smtClean="0">
                <a:solidFill>
                  <a:schemeClr val="tx1"/>
                </a:solidFill>
                <a:cs typeface="+mn-cs"/>
              </a:rPr>
              <a:t>No    1         </a:t>
            </a:r>
            <a:r>
              <a:rPr lang="en-US" sz="4000" b="1" dirty="0" smtClean="0">
                <a:solidFill>
                  <a:schemeClr val="tx1"/>
                </a:solidFill>
                <a:cs typeface="+mn-cs"/>
              </a:rPr>
              <a:t>     </a:t>
            </a:r>
            <a:r>
              <a:rPr lang="en-US" sz="4000" b="1" u="sng" dirty="0" smtClean="0">
                <a:solidFill>
                  <a:schemeClr val="tx1"/>
                </a:solidFill>
                <a:cs typeface="+mn-cs"/>
              </a:rPr>
              <a:t>Abstain</a:t>
            </a:r>
            <a:r>
              <a:rPr lang="en-US" sz="4000" u="sng" dirty="0" smtClean="0">
                <a:solidFill>
                  <a:schemeClr val="tx1"/>
                </a:solidFill>
                <a:cs typeface="+mn-cs"/>
              </a:rPr>
              <a:t>__6_______ </a:t>
            </a:r>
            <a:r>
              <a:rPr lang="en-US" sz="4000" b="1" u="sng" dirty="0" smtClean="0">
                <a:solidFill>
                  <a:schemeClr val="tx1"/>
                </a:solidFill>
                <a:cs typeface="+mn-cs"/>
              </a:rPr>
              <a:t>          Passes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r>
              <a:rPr lang="en-US" altLang="ja-JP" smtClean="0"/>
              <a:t>Hiroshi Mano (ATRD, Root, Lab)</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532313"/>
          </a:xfrm>
          <a:noFill/>
        </p:spPr>
        <p:txBody>
          <a:bodyPr>
            <a:normAutofit fontScale="85000" lnSpcReduction="20000"/>
          </a:bodyPr>
          <a:lstStyle/>
          <a:p>
            <a:pPr marL="1023938" indent="-1023938">
              <a:spcAft>
                <a:spcPts val="600"/>
              </a:spcAft>
            </a:pPr>
            <a:r>
              <a:rPr lang="en-US" sz="2300" dirty="0" smtClean="0">
                <a:solidFill>
                  <a:schemeClr val="tx1"/>
                </a:solidFill>
              </a:rPr>
              <a:t>Motion-2: Insert the following text to Section 6.2.1 on page 7 of </a:t>
            </a:r>
            <a:r>
              <a:rPr lang="en-US" sz="2300" dirty="0" err="1" smtClean="0">
                <a:solidFill>
                  <a:schemeClr val="tx1"/>
                </a:solidFill>
              </a:rPr>
              <a:t>TGai</a:t>
            </a:r>
            <a:r>
              <a:rPr lang="en-US" sz="23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FILS Discovery Frame is a public action frame, which is one of the following:</a:t>
            </a:r>
          </a:p>
          <a:p>
            <a:pPr marL="341313" indent="-231775">
              <a:spcBef>
                <a:spcPts val="400"/>
              </a:spcBef>
              <a:spcAft>
                <a:spcPts val="400"/>
              </a:spcAft>
              <a:buFont typeface="Arial" pitchFamily="34" charset="0"/>
              <a:buChar char="•"/>
            </a:pPr>
            <a:r>
              <a:rPr lang="en-US" dirty="0" smtClean="0">
                <a:solidFill>
                  <a:srgbClr val="0000FF"/>
                </a:solidFill>
              </a:rPr>
              <a:t>a Modified Measurement Pilot frame, or </a:t>
            </a:r>
          </a:p>
          <a:p>
            <a:pPr marL="341313" indent="-231775">
              <a:spcBef>
                <a:spcPts val="400"/>
              </a:spcBef>
              <a:spcAft>
                <a:spcPts val="400"/>
              </a:spcAft>
              <a:buFont typeface="Arial" pitchFamily="34" charset="0"/>
              <a:buChar char="•"/>
            </a:pPr>
            <a:r>
              <a:rPr lang="en-US" dirty="0" smtClean="0">
                <a:solidFill>
                  <a:srgbClr val="0000FF"/>
                </a:solidFill>
              </a:rPr>
              <a:t>a Modified 11ah short beacon frame, or</a:t>
            </a:r>
          </a:p>
          <a:p>
            <a:pPr marL="341313" indent="-231775">
              <a:spcBef>
                <a:spcPts val="400"/>
              </a:spcBef>
              <a:spcAft>
                <a:spcPts val="400"/>
              </a:spcAft>
              <a:buFont typeface="Arial" pitchFamily="34" charset="0"/>
              <a:buChar char="•"/>
            </a:pPr>
            <a:r>
              <a:rPr lang="en-US" dirty="0" smtClean="0">
                <a:solidFill>
                  <a:srgbClr val="0000FF"/>
                </a:solidFill>
              </a:rPr>
              <a:t>a newly designed MAC public action frame.</a:t>
            </a:r>
            <a:endParaRPr lang="en-US" dirty="0" smtClean="0">
              <a:solidFill>
                <a:srgbClr val="C00000"/>
              </a:solidFill>
            </a:endParaRPr>
          </a:p>
          <a:p>
            <a:pPr marL="0" indent="0">
              <a:spcBef>
                <a:spcPts val="400"/>
              </a:spcBef>
              <a:spcAft>
                <a:spcPts val="400"/>
              </a:spcAft>
            </a:pPr>
            <a:endParaRPr lang="en-US" dirty="0"/>
          </a:p>
          <a:p>
            <a:pPr marL="0" indent="0">
              <a:spcAft>
                <a:spcPts val="600"/>
              </a:spcAft>
            </a:pPr>
            <a:r>
              <a:rPr lang="fi-FI" dirty="0" smtClean="0">
                <a:solidFill>
                  <a:schemeClr val="tx1"/>
                </a:solidFill>
              </a:rPr>
              <a:t>Mover: Lei Wang</a:t>
            </a:r>
            <a:endParaRPr lang="en-US" dirty="0" smtClean="0">
              <a:solidFill>
                <a:schemeClr val="tx1"/>
              </a:solidFill>
            </a:endParaRPr>
          </a:p>
          <a:p>
            <a:pPr marL="6350" lvl="1" indent="-6350">
              <a:spcAft>
                <a:spcPts val="600"/>
              </a:spcAft>
            </a:pPr>
            <a:r>
              <a:rPr lang="fi-FI" b="1" dirty="0" smtClean="0">
                <a:solidFill>
                  <a:schemeClr val="tx1"/>
                </a:solidFill>
                <a:cs typeface="+mn-cs"/>
              </a:rPr>
              <a:t>Seconder: Lee Armstrong</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28        </a:t>
            </a:r>
            <a:r>
              <a:rPr lang="en-US" b="1" dirty="0" smtClean="0">
                <a:solidFill>
                  <a:schemeClr val="tx1"/>
                </a:solidFill>
                <a:cs typeface="+mn-cs"/>
              </a:rPr>
              <a:t>        </a:t>
            </a:r>
            <a:r>
              <a:rPr lang="en-US" b="1" u="sng" dirty="0" smtClean="0">
                <a:solidFill>
                  <a:schemeClr val="tx1"/>
                </a:solidFill>
                <a:cs typeface="+mn-cs"/>
              </a:rPr>
              <a:t>No     1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___5_____     </a:t>
            </a:r>
            <a:r>
              <a:rPr lang="en-US" b="1" u="sng" dirty="0" smtClean="0">
                <a:solidFill>
                  <a:schemeClr val="tx1"/>
                </a:solidFill>
                <a:cs typeface="+mn-cs"/>
              </a:rPr>
              <a:t>         Passes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r>
              <a:rPr lang="en-US" altLang="ja-JP" smtClean="0"/>
              <a:t>Hiroshi Mano (ATRD, Root, Lab)</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12/559r0	Gabor </a:t>
            </a:r>
            <a:r>
              <a:rPr lang="en-US" altLang="ja-JP" dirty="0" err="1" smtClean="0"/>
              <a:t>Bajko</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35</a:t>
            </a:fld>
            <a:endParaRPr lang="en-US" altLang="ja-JP"/>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normAutofit lnSpcReduction="10000"/>
          </a:bodyPr>
          <a:lstStyle/>
          <a:p>
            <a:r>
              <a:rPr lang="en-US" dirty="0"/>
              <a:t>Add the following text to section 6.3 of the SFD</a:t>
            </a:r>
          </a:p>
          <a:p>
            <a:endParaRPr lang="en-US" dirty="0" smtClean="0"/>
          </a:p>
          <a:p>
            <a:r>
              <a:rPr lang="en-US" dirty="0" smtClean="0"/>
              <a:t>For faster network discovery, STAs may combine Probe Requests and GAS Requests. AP STAs may combine Probe Response and GAS Response frames.</a:t>
            </a:r>
          </a:p>
          <a:p>
            <a:pPr lvl="1"/>
            <a:r>
              <a:rPr lang="en-US" dirty="0" smtClean="0"/>
              <a:t>Moved: Gabor 		</a:t>
            </a:r>
          </a:p>
          <a:p>
            <a:pPr lvl="1"/>
            <a:r>
              <a:rPr lang="en-US" dirty="0" smtClean="0"/>
              <a:t>Seconded:	</a:t>
            </a:r>
            <a:r>
              <a:rPr lang="en-US" dirty="0" err="1" smtClean="0"/>
              <a:t>Jarko</a:t>
            </a:r>
            <a:r>
              <a:rPr lang="en-US" dirty="0" smtClean="0"/>
              <a:t>	</a:t>
            </a:r>
          </a:p>
          <a:p>
            <a:pPr lvl="1"/>
            <a:r>
              <a:rPr lang="en-US" dirty="0" smtClean="0"/>
              <a:t>Yes:		</a:t>
            </a:r>
          </a:p>
          <a:p>
            <a:pPr lvl="1"/>
            <a:r>
              <a:rPr lang="en-US" dirty="0" smtClean="0"/>
              <a:t>No:		</a:t>
            </a:r>
          </a:p>
          <a:p>
            <a:pPr lvl="1"/>
            <a:r>
              <a:rPr lang="en-US" dirty="0" smtClean="0"/>
              <a:t>Abstain:	</a:t>
            </a:r>
            <a:endParaRPr lang="en-US" dirty="0" smtClean="0"/>
          </a:p>
          <a:p>
            <a:pPr lvl="1">
              <a:buNone/>
            </a:pPr>
            <a:r>
              <a:rPr lang="en-US" dirty="0" smtClean="0">
                <a:solidFill>
                  <a:srgbClr val="3366FF"/>
                </a:solidFill>
              </a:rPr>
              <a:t>	</a:t>
            </a:r>
            <a:endParaRPr lang="en-US" dirty="0" smtClean="0">
              <a:solidFill>
                <a:srgbClr val="3366FF"/>
              </a:solidFill>
            </a:endParaRPr>
          </a:p>
          <a:p>
            <a:pPr>
              <a:buNone/>
            </a:pP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solidFill>
                  <a:srgbClr val="000000"/>
                </a:solidFill>
              </a:rPr>
              <a:t>May 2012</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altLang="ja-JP" smtClean="0">
                <a:solidFill>
                  <a:srgbClr val="000000"/>
                </a:solidFill>
              </a:rPr>
              <a:t>Hiroshi Mano (ATRD, Root, Lab)</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smtClean="0">
                <a:solidFill>
                  <a:srgbClr val="000000"/>
                </a:solidFill>
              </a:rPr>
              <a:t>Slide </a:t>
            </a:r>
            <a:fld id="{F4DBEEB7-4782-4D83-9FD5-ED10E11965F5}" type="slidenum">
              <a:rPr lang="en-US" smtClean="0">
                <a:solidFill>
                  <a:srgbClr val="000000"/>
                </a:solidFill>
              </a:rPr>
              <a:pPr/>
              <a:t>36</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403803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 </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draw the motion 1</a:t>
            </a:r>
          </a:p>
          <a:p>
            <a:r>
              <a:rPr lang="en-US" altLang="ja-JP" dirty="0" smtClean="0"/>
              <a:t>Y 19</a:t>
            </a:r>
          </a:p>
          <a:p>
            <a:r>
              <a:rPr lang="en-US" altLang="ja-JP" dirty="0" smtClean="0"/>
              <a:t>N 6</a:t>
            </a:r>
          </a:p>
          <a:p>
            <a:r>
              <a:rPr lang="en-US" altLang="ja-JP" dirty="0" smtClean="0"/>
              <a:t>A 3</a:t>
            </a: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12/258r7	</a:t>
            </a: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Modify the text of SFD 6.1.7 as following:</a:t>
            </a:r>
            <a:endParaRPr lang="en-US" b="0" dirty="0" smtClean="0"/>
          </a:p>
          <a:p>
            <a:pPr algn="just">
              <a:spcAft>
                <a:spcPts val="0"/>
              </a:spcAft>
              <a:buNone/>
            </a:pPr>
            <a:endParaRPr lang="en-US" altLang="ko-KR" b="0" dirty="0" smtClean="0">
              <a:ea typeface="맑은 고딕"/>
            </a:endParaRPr>
          </a:p>
          <a:p>
            <a:pPr algn="just">
              <a:spcAft>
                <a:spcPts val="0"/>
              </a:spcAft>
              <a:buNone/>
            </a:pPr>
            <a:r>
              <a:rPr lang="en-US" altLang="ko-KR" b="0" dirty="0" smtClean="0">
                <a:ea typeface="맑은 고딕"/>
              </a:rPr>
              <a:t>“STA may include a wait-time-for-Probe-Response element to Probe Request to provide a </a:t>
            </a:r>
            <a:r>
              <a:rPr lang="en-US" altLang="ko-KR" b="0" u="sng" dirty="0" smtClean="0">
                <a:solidFill>
                  <a:srgbClr val="0000FF"/>
                </a:solidFill>
                <a:ea typeface="맑은 고딕"/>
              </a:rPr>
              <a:t>min and</a:t>
            </a:r>
            <a:r>
              <a:rPr lang="en-US" altLang="ko-KR" b="0" dirty="0" smtClean="0">
                <a:ea typeface="맑은 고딕"/>
              </a:rPr>
              <a:t> max listening duration for which the STA indicates it will wait for Probe Response transmission.”</a:t>
            </a:r>
          </a:p>
          <a:p>
            <a:pPr algn="just">
              <a:spcAft>
                <a:spcPts val="0"/>
              </a:spcAft>
              <a:buNone/>
            </a:pPr>
            <a:endParaRPr lang="en-US" sz="2000" b="0" dirty="0" smtClean="0">
              <a:ea typeface="맑은 고딕"/>
            </a:endParaRPr>
          </a:p>
          <a:p>
            <a:pPr algn="just">
              <a:spcAft>
                <a:spcPts val="0"/>
              </a:spcAft>
              <a:buNone/>
            </a:pPr>
            <a:r>
              <a:rPr lang="en-US" sz="2000" b="0" dirty="0" smtClean="0">
                <a:ea typeface="맑은 고딕"/>
              </a:rPr>
              <a:t>Yes:4</a:t>
            </a:r>
          </a:p>
          <a:p>
            <a:pPr algn="just">
              <a:spcAft>
                <a:spcPts val="0"/>
              </a:spcAft>
              <a:buNone/>
            </a:pPr>
            <a:r>
              <a:rPr lang="en-US" sz="2000" b="0" dirty="0" smtClean="0">
                <a:ea typeface="맑은 고딕"/>
              </a:rPr>
              <a:t>No:15</a:t>
            </a:r>
          </a:p>
          <a:p>
            <a:pPr algn="just">
              <a:spcAft>
                <a:spcPts val="0"/>
              </a:spcAft>
              <a:buNone/>
            </a:pPr>
            <a:r>
              <a:rPr lang="en-US" sz="2000" b="0" dirty="0" smtClean="0">
                <a:ea typeface="맑은 고딕"/>
              </a:rPr>
              <a:t>Abstain:23</a:t>
            </a:r>
            <a:endParaRPr lang="en-US" sz="2000" dirty="0" smtClean="0"/>
          </a:p>
          <a:p>
            <a:pPr lvl="0">
              <a:buNone/>
            </a:pPr>
            <a:endParaRPr lang="en-US" sz="1800" dirty="0" smtClean="0"/>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 Root, Lab)</a:t>
            </a:r>
            <a:endParaRPr lang="en-US" dirty="0" smtClean="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a:defRPr/>
            </a:pPr>
            <a:r>
              <a:rPr lang="en-US" altLang="ja-JP" dirty="0" smtClean="0"/>
              <a:t>Moved Marc</a:t>
            </a:r>
          </a:p>
          <a:p>
            <a:pPr>
              <a:defRPr/>
            </a:pPr>
            <a:r>
              <a:rPr lang="en-US" altLang="ja-JP" dirty="0" err="1" smtClean="0"/>
              <a:t>Seconed</a:t>
            </a:r>
            <a:r>
              <a:rPr lang="en-US" altLang="ja-JP" dirty="0" smtClean="0"/>
              <a:t>  Dwight Smith</a:t>
            </a:r>
          </a:p>
          <a:p>
            <a:pPr>
              <a:defRPr/>
            </a:pPr>
            <a:r>
              <a:rPr lang="en-US" altLang="ja-JP" dirty="0" smtClean="0"/>
              <a:t>Approved  by </a:t>
            </a:r>
            <a:r>
              <a:rPr lang="en-US" altLang="ja-JP" dirty="0" smtClean="0"/>
              <a:t>unanimous consent</a:t>
            </a:r>
          </a:p>
          <a:p>
            <a:pPr>
              <a:defRPr/>
            </a:pPr>
            <a:endParaRPr lang="en-US" altLang="ja-JP" dirty="0" smtClean="0"/>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12/572r0	Jae </a:t>
            </a:r>
            <a:r>
              <a:rPr lang="en-US" altLang="ja-JP" dirty="0" err="1" smtClean="0"/>
              <a:t>Seung</a:t>
            </a:r>
            <a:r>
              <a:rPr lang="en-US" altLang="ja-JP" dirty="0" smtClean="0"/>
              <a:t> Lee</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40</a:t>
            </a:fld>
            <a:endParaRPr lang="en-US" altLang="ja-JP"/>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solidFill>
                  <a:srgbClr val="000000"/>
                </a:solidFill>
              </a:rPr>
              <a:t>Slide </a:t>
            </a:r>
            <a:fld id="{D9B44F08-1720-5A43-9A02-16738D6080B6}" type="slidenum">
              <a:rPr lang="en-US" smtClean="0">
                <a:solidFill>
                  <a:srgbClr val="000000"/>
                </a:solidFill>
              </a:rPr>
              <a:pPr>
                <a:defRPr/>
              </a:pPr>
              <a:t>41</a:t>
            </a:fld>
            <a:endParaRPr lang="en-US">
              <a:solidFill>
                <a:srgbClr val="000000"/>
              </a:solidFill>
            </a:endParaRPr>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D9B44F08-1720-5A43-9A02-16738D6080B6}" type="slidenum">
              <a:rPr lang="en-US" smtClean="0">
                <a:solidFill>
                  <a:srgbClr val="000000"/>
                </a:solidFill>
              </a:rPr>
              <a:pPr>
                <a:defRPr/>
              </a:pPr>
              <a:t>41</a:t>
            </a:fld>
            <a:endParaRPr lang="en-US">
              <a:solidFill>
                <a:srgbClr val="000000"/>
              </a:solidFill>
            </a:endParaRPr>
          </a:p>
        </p:txBody>
      </p:sp>
      <p:sp>
        <p:nvSpPr>
          <p:cNvPr id="7"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2EFDA945-0F86-6545-9375-934CD2C0C197}" type="slidenum">
              <a:rPr lang="en-US" smtClean="0">
                <a:solidFill>
                  <a:srgbClr val="000000"/>
                </a:solidFill>
              </a:rPr>
              <a:pPr>
                <a:defRPr/>
              </a:pPr>
              <a:t>41</a:t>
            </a:fld>
            <a:endParaRPr lang="en-US">
              <a:solidFill>
                <a:srgbClr val="000000"/>
              </a:solidFill>
            </a:endParaRPr>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2</a:t>
            </a:r>
            <a:endParaRPr lang="en-US" dirty="0">
              <a:solidFill>
                <a:srgbClr val="000000"/>
              </a:solidFill>
            </a:endParaRPr>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dirty="0" smtClean="0">
                <a:solidFill>
                  <a:srgbClr val="000000"/>
                </a:solidFill>
              </a:rPr>
              <a:t>Update the spec framework document with the following text under subsection “6.1 Active Scanning”:</a:t>
            </a:r>
          </a:p>
          <a:p>
            <a:pPr lvl="1"/>
            <a:r>
              <a:rPr lang="en-US" dirty="0" smtClean="0">
                <a:solidFill>
                  <a:srgbClr val="000000"/>
                </a:solidFill>
              </a:rPr>
              <a:t>If the non-AP STA that has sent the Probe Request is not acceptable by the responding STA because of the responding  STA’s current operating condition, then the responding STA may not transmit Probe Response.</a:t>
            </a:r>
            <a:endParaRPr lang="en-US" sz="1800" dirty="0">
              <a:solidFill>
                <a:srgbClr val="000000"/>
              </a:solidFill>
            </a:endParaRPr>
          </a:p>
          <a:p>
            <a:endParaRPr lang="en-US" sz="2000" dirty="0" smtClean="0">
              <a:solidFill>
                <a:srgbClr val="000000"/>
              </a:solidFill>
            </a:endParaRPr>
          </a:p>
          <a:p>
            <a:pPr marL="0" indent="0">
              <a:buFontTx/>
              <a:buNone/>
            </a:pPr>
            <a:r>
              <a:rPr lang="en-US" altLang="ko-KR" dirty="0">
                <a:solidFill>
                  <a:srgbClr val="000000"/>
                </a:solidFill>
              </a:rPr>
              <a:t>Moved:</a:t>
            </a:r>
            <a:r>
              <a:rPr lang="en-US" altLang="ko-KR" dirty="0" smtClean="0">
                <a:solidFill>
                  <a:srgbClr val="000000"/>
                </a:solidFill>
              </a:rPr>
              <a:t> </a:t>
            </a:r>
            <a:r>
              <a:rPr lang="en-US" altLang="ja-JP" dirty="0" smtClean="0"/>
              <a:t>Jae </a:t>
            </a:r>
            <a:r>
              <a:rPr lang="en-US" altLang="ja-JP" dirty="0" err="1" smtClean="0"/>
              <a:t>Seung</a:t>
            </a:r>
            <a:r>
              <a:rPr lang="en-US" altLang="ja-JP" dirty="0" smtClean="0"/>
              <a:t> Lee</a:t>
            </a:r>
            <a:endParaRPr lang="en-US" altLang="ko-KR" dirty="0" smtClean="0">
              <a:solidFill>
                <a:srgbClr val="000000"/>
              </a:solidFill>
            </a:endParaRPr>
          </a:p>
          <a:p>
            <a:pPr marL="0" indent="0">
              <a:buFontTx/>
              <a:buNone/>
            </a:pPr>
            <a:r>
              <a:rPr lang="en-US" altLang="ko-KR" dirty="0" smtClean="0">
                <a:solidFill>
                  <a:srgbClr val="000000"/>
                </a:solidFill>
              </a:rPr>
              <a:t>Seconded: Jae Woo</a:t>
            </a:r>
          </a:p>
          <a:p>
            <a:pPr marL="0" indent="0">
              <a:buFontTx/>
              <a:buNone/>
            </a:pPr>
            <a:endParaRPr lang="en-US" sz="2000" dirty="0" smtClean="0">
              <a:solidFill>
                <a:srgbClr val="000000"/>
              </a:solidFill>
            </a:endParaRPr>
          </a:p>
          <a:p>
            <a:r>
              <a:rPr lang="en-US" dirty="0" smtClean="0">
                <a:solidFill>
                  <a:srgbClr val="000000"/>
                </a:solidFill>
              </a:rPr>
              <a:t>Yes     </a:t>
            </a:r>
            <a:r>
              <a:rPr lang="en-US" dirty="0" smtClean="0">
                <a:solidFill>
                  <a:srgbClr val="000000"/>
                </a:solidFill>
              </a:rPr>
              <a:t> 	0       </a:t>
            </a:r>
            <a:endParaRPr lang="en-US" dirty="0" smtClean="0">
              <a:solidFill>
                <a:srgbClr val="000000"/>
              </a:solidFill>
            </a:endParaRPr>
          </a:p>
          <a:p>
            <a:r>
              <a:rPr lang="en-US" dirty="0" smtClean="0">
                <a:solidFill>
                  <a:srgbClr val="000000"/>
                </a:solidFill>
              </a:rPr>
              <a:t>No		22               </a:t>
            </a:r>
            <a:endParaRPr lang="en-US" dirty="0" smtClean="0">
              <a:solidFill>
                <a:srgbClr val="000000"/>
              </a:solidFill>
            </a:endParaRPr>
          </a:p>
          <a:p>
            <a:r>
              <a:rPr lang="en-US" dirty="0" smtClean="0">
                <a:solidFill>
                  <a:srgbClr val="000000"/>
                </a:solidFill>
              </a:rPr>
              <a:t>Abstain     </a:t>
            </a:r>
            <a:r>
              <a:rPr lang="en-US" dirty="0" smtClean="0">
                <a:solidFill>
                  <a:srgbClr val="000000"/>
                </a:solidFill>
              </a:rPr>
              <a:t> 7 			</a:t>
            </a:r>
            <a:r>
              <a:rPr lang="en-US" dirty="0" err="1" smtClean="0">
                <a:solidFill>
                  <a:srgbClr val="000000"/>
                </a:solidFill>
              </a:rPr>
              <a:t>Faild</a:t>
            </a:r>
            <a:endParaRPr lang="ko-KR" altLang="ko-KR" dirty="0" smtClean="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1" name="フッター プレースホルダ 10"/>
          <p:cNvSpPr>
            <a:spLocks noGrp="1"/>
          </p:cNvSpPr>
          <p:nvPr>
            <p:ph type="ftr" sz="quarter" idx="11"/>
          </p:nvPr>
        </p:nvSpPr>
        <p:spPr>
          <a:xfrm>
            <a:off x="8077200" y="6477000"/>
            <a:ext cx="466725" cy="182562"/>
          </a:xfrm>
        </p:spPr>
        <p:txBody>
          <a:bodyPr/>
          <a:lstStyle/>
          <a:p>
            <a:pPr>
              <a:defRPr/>
            </a:pPr>
            <a:r>
              <a:rPr lang="en-US" altLang="ja-JP" smtClean="0"/>
              <a:t>Hiroshi Mano (ATRD, Root, Lab)</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495904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12/569r0	Lin </a:t>
            </a:r>
            <a:r>
              <a:rPr lang="en-US" altLang="ja-JP" dirty="0" err="1" smtClean="0"/>
              <a:t>Cai</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42</a:t>
            </a:fld>
            <a:endParaRPr lang="en-US" altLang="ja-JP"/>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solidFill>
                  <a:schemeClr val="tx1"/>
                </a:solidFill>
              </a:rPr>
              <a:t>Straw </a:t>
            </a:r>
            <a:r>
              <a:rPr lang="en-US" dirty="0" smtClean="0">
                <a:solidFill>
                  <a:schemeClr val="tx1"/>
                </a:solidFill>
              </a:rPr>
              <a:t>Poll -1 </a:t>
            </a:r>
            <a:endParaRPr lang="en-US" dirty="0" smtClean="0"/>
          </a:p>
        </p:txBody>
      </p:sp>
      <p:sp>
        <p:nvSpPr>
          <p:cNvPr id="12291"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r>
              <a:rPr lang="en-US" dirty="0" smtClean="0"/>
              <a:t>: 17</a:t>
            </a:r>
          </a:p>
          <a:p>
            <a:r>
              <a:rPr lang="en-US" dirty="0" smtClean="0"/>
              <a:t>No</a:t>
            </a:r>
            <a:r>
              <a:rPr lang="en-US" dirty="0" smtClean="0"/>
              <a:t>: 9</a:t>
            </a:r>
          </a:p>
          <a:p>
            <a:r>
              <a:rPr lang="en-US" dirty="0" smtClean="0"/>
              <a:t>Abstain</a:t>
            </a:r>
            <a:r>
              <a:rPr lang="en-US" dirty="0" smtClean="0"/>
              <a:t>: 12</a:t>
            </a:r>
          </a:p>
          <a:p>
            <a:endParaRPr lang="en-US" dirty="0" smtClean="0"/>
          </a:p>
        </p:txBody>
      </p:sp>
      <p:sp>
        <p:nvSpPr>
          <p:cNvPr id="4" name="Date Placeholder 3"/>
          <p:cNvSpPr>
            <a:spLocks noGrp="1"/>
          </p:cNvSpPr>
          <p:nvPr>
            <p:ph type="dt" sz="quarter" idx="10"/>
          </p:nvPr>
        </p:nvSpPr>
        <p:spPr>
          <a:xfrm>
            <a:off x="696913" y="332601"/>
            <a:ext cx="968214" cy="276999"/>
          </a:xfrm>
        </p:spPr>
        <p:txBody>
          <a:bodyPr/>
          <a:lstStyle/>
          <a:p>
            <a:pPr>
              <a:defRPr/>
            </a:pPr>
            <a:r>
              <a:rPr lang="en-US" altLang="ja-JP" smtClean="0">
                <a:solidFill>
                  <a:srgbClr val="000000"/>
                </a:solidFill>
              </a:rPr>
              <a:t>May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ja-JP">
              <a:solidFill>
                <a:srgbClr val="000000"/>
              </a:solidFill>
            </a:endParaRPr>
          </a:p>
        </p:txBody>
      </p:sp>
      <p:sp>
        <p:nvSpPr>
          <p:cNvPr id="12294" name="Slide Number Placeholder 5"/>
          <p:cNvSpPr>
            <a:spLocks noGrp="1"/>
          </p:cNvSpPr>
          <p:nvPr>
            <p:ph type="sldNum" sz="quarter" idx="12"/>
          </p:nvPr>
        </p:nvSpPr>
        <p:spPr>
          <a:noFill/>
        </p:spPr>
        <p:txBody>
          <a:bodyPr/>
          <a:lstStyle/>
          <a:p>
            <a:r>
              <a:rPr lang="en-US" altLang="ja-JP">
                <a:solidFill>
                  <a:srgbClr val="000000"/>
                </a:solidFill>
              </a:rPr>
              <a:t>Slide </a:t>
            </a:r>
            <a:fld id="{0F31A7E3-C709-44C1-B12B-F845191B7E35}" type="slidenum">
              <a:rPr lang="en-US" altLang="ja-JP">
                <a:solidFill>
                  <a:srgbClr val="000000"/>
                </a:solidFill>
              </a:rPr>
              <a:pPr/>
              <a:t>43</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Straw </a:t>
            </a:r>
            <a:r>
              <a:rPr lang="en-US" dirty="0" smtClean="0"/>
              <a:t>Poll -2 </a:t>
            </a:r>
          </a:p>
        </p:txBody>
      </p:sp>
      <p:sp>
        <p:nvSpPr>
          <p:cNvPr id="13315"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r>
              <a:rPr lang="en-US" dirty="0" smtClean="0"/>
              <a:t>: 17</a:t>
            </a:r>
          </a:p>
          <a:p>
            <a:r>
              <a:rPr lang="en-US" dirty="0" smtClean="0"/>
              <a:t>No</a:t>
            </a:r>
            <a:r>
              <a:rPr lang="en-US" dirty="0" smtClean="0"/>
              <a:t>: 12</a:t>
            </a:r>
          </a:p>
          <a:p>
            <a:r>
              <a:rPr lang="en-US" dirty="0" smtClean="0"/>
              <a:t>Abstain</a:t>
            </a:r>
            <a:r>
              <a:rPr lang="en-US" dirty="0" smtClean="0"/>
              <a:t>: 12</a:t>
            </a:r>
          </a:p>
          <a:p>
            <a:endParaRPr lang="en-US" dirty="0" smtClean="0"/>
          </a:p>
        </p:txBody>
      </p:sp>
      <p:sp>
        <p:nvSpPr>
          <p:cNvPr id="4" name="Date Placeholder 3"/>
          <p:cNvSpPr>
            <a:spLocks noGrp="1"/>
          </p:cNvSpPr>
          <p:nvPr>
            <p:ph type="dt" sz="quarter" idx="10"/>
          </p:nvPr>
        </p:nvSpPr>
        <p:spPr>
          <a:xfrm>
            <a:off x="696913" y="332601"/>
            <a:ext cx="968214" cy="276999"/>
          </a:xfrm>
        </p:spPr>
        <p:txBody>
          <a:bodyPr/>
          <a:lstStyle/>
          <a:p>
            <a:pPr>
              <a:defRPr/>
            </a:pPr>
            <a:r>
              <a:rPr lang="en-US" altLang="ja-JP" smtClean="0">
                <a:solidFill>
                  <a:srgbClr val="000000"/>
                </a:solidFill>
              </a:rPr>
              <a:t>May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ja-JP">
              <a:solidFill>
                <a:srgbClr val="000000"/>
              </a:solidFill>
            </a:endParaRPr>
          </a:p>
        </p:txBody>
      </p:sp>
      <p:sp>
        <p:nvSpPr>
          <p:cNvPr id="13318" name="Slide Number Placeholder 5"/>
          <p:cNvSpPr>
            <a:spLocks noGrp="1"/>
          </p:cNvSpPr>
          <p:nvPr>
            <p:ph type="sldNum" sz="quarter" idx="12"/>
          </p:nvPr>
        </p:nvSpPr>
        <p:spPr>
          <a:noFill/>
        </p:spPr>
        <p:txBody>
          <a:bodyPr/>
          <a:lstStyle/>
          <a:p>
            <a:r>
              <a:rPr lang="en-US" altLang="ja-JP">
                <a:solidFill>
                  <a:srgbClr val="000000"/>
                </a:solidFill>
              </a:rPr>
              <a:t>Slide </a:t>
            </a:r>
            <a:fld id="{8718BAAE-8272-435F-961D-201E4155D35D}" type="slidenum">
              <a:rPr lang="en-US" altLang="ja-JP">
                <a:solidFill>
                  <a:srgbClr val="000000"/>
                </a:solidFill>
              </a:rPr>
              <a:pPr/>
              <a:t>44</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598r1	</a:t>
            </a:r>
            <a:r>
              <a:rPr lang="en-US" altLang="ja-JP" dirty="0" smtClean="0"/>
              <a:t>Steve </a:t>
            </a:r>
            <a:r>
              <a:rPr lang="en-US" altLang="ja-JP" dirty="0" err="1" smtClean="0"/>
              <a:t>Grau</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45</a:t>
            </a:fld>
            <a:endParaRPr lang="en-US" altLang="ja-JP"/>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Motion 1</a:t>
            </a:r>
          </a:p>
        </p:txBody>
      </p:sp>
      <p:sp>
        <p:nvSpPr>
          <p:cNvPr id="6147" name="Content Placeholder 2"/>
          <p:cNvSpPr>
            <a:spLocks noGrp="1"/>
          </p:cNvSpPr>
          <p:nvPr>
            <p:ph idx="1"/>
          </p:nvPr>
        </p:nvSpPr>
        <p:spPr/>
        <p:txBody>
          <a:bodyPr/>
          <a:lstStyle/>
          <a:p>
            <a:r>
              <a:rPr lang="en-US" sz="1800" dirty="0"/>
              <a:t>Move to add the following text to the end of Clause 2.1.3 of </a:t>
            </a:r>
            <a:r>
              <a:rPr lang="en-US" sz="1800" dirty="0" err="1"/>
              <a:t>TGai</a:t>
            </a:r>
            <a:r>
              <a:rPr lang="en-US" sz="1800" dirty="0"/>
              <a:t> Functional Requirements document (11-11/0745r5):</a:t>
            </a:r>
            <a:br>
              <a:rPr lang="en-US" sz="1800" dirty="0"/>
            </a:br>
            <a:r>
              <a:rPr lang="en-US" sz="1800" dirty="0"/>
              <a:t/>
            </a:r>
            <a:br>
              <a:rPr lang="en-US" sz="1800" dirty="0"/>
            </a:br>
            <a:r>
              <a:rPr lang="en-US" sz="1800" dirty="0"/>
              <a:t>“[Req2.1.3.2] The </a:t>
            </a:r>
            <a:r>
              <a:rPr lang="en-US" sz="1800" dirty="0" err="1"/>
              <a:t>TGai</a:t>
            </a:r>
            <a:r>
              <a:rPr lang="en-US" sz="1800" dirty="0"/>
              <a:t> amendment shall accommodate efficient use of other FILS features when L3 setup cannot be completed concurrently with authentication.</a:t>
            </a:r>
            <a:endParaRPr lang="en-US" sz="1800" dirty="0" smtClean="0"/>
          </a:p>
          <a:p>
            <a:pPr>
              <a:buFontTx/>
              <a:buNone/>
            </a:pPr>
            <a:r>
              <a:rPr lang="en-US" sz="1800" dirty="0" smtClean="0"/>
              <a:t/>
            </a:r>
            <a:br>
              <a:rPr lang="en-US" sz="1800" dirty="0" smtClean="0"/>
            </a:br>
            <a:r>
              <a:rPr lang="en-US" sz="1800" dirty="0"/>
              <a:t/>
            </a:r>
            <a:br>
              <a:rPr lang="en-US" sz="1800" dirty="0"/>
            </a:br>
            <a:r>
              <a:rPr lang="en-US" sz="1800" dirty="0"/>
              <a:t>Moved: </a:t>
            </a:r>
            <a:r>
              <a:rPr lang="en-US" sz="1800" dirty="0" smtClean="0"/>
              <a:t> Steve </a:t>
            </a:r>
            <a:br>
              <a:rPr lang="en-US" sz="1800" dirty="0" smtClean="0"/>
            </a:br>
            <a:r>
              <a:rPr lang="en-US" sz="1800" dirty="0"/>
              <a:t>Seconded</a:t>
            </a:r>
            <a:r>
              <a:rPr lang="en-US" sz="1800" dirty="0" smtClean="0"/>
              <a:t>: Paul</a:t>
            </a:r>
            <a:br>
              <a:rPr lang="en-US" sz="1800" dirty="0" smtClean="0"/>
            </a:br>
            <a:r>
              <a:rPr lang="en-US" sz="1800" dirty="0"/>
              <a:t>Vote:  </a:t>
            </a:r>
            <a:r>
              <a:rPr lang="en-US" sz="1800" dirty="0" smtClean="0"/>
              <a:t>Y 23 /N 0 /A 2</a:t>
            </a:r>
            <a:endParaRPr lang="en-US" sz="1800" dirty="0"/>
          </a:p>
        </p:txBody>
      </p:sp>
      <p:sp>
        <p:nvSpPr>
          <p:cNvPr id="6148" name="Date Placeholder 3"/>
          <p:cNvSpPr>
            <a:spLocks noGrp="1"/>
          </p:cNvSpPr>
          <p:nvPr>
            <p:ph type="dt" sz="quarter" idx="10"/>
          </p:nvPr>
        </p:nvSpPr>
        <p:spPr>
          <a:noFill/>
        </p:spPr>
        <p:txBody>
          <a:bodyPr/>
          <a:lstStyle/>
          <a:p>
            <a:r>
              <a:rPr lang="en-US"/>
              <a:t>May 2012</a:t>
            </a:r>
            <a:endParaRPr lang="en-GB" altLang="ja-JP"/>
          </a:p>
        </p:txBody>
      </p:sp>
      <p:sp>
        <p:nvSpPr>
          <p:cNvPr id="6149" name="Footer Placeholder 4"/>
          <p:cNvSpPr>
            <a:spLocks noGrp="1"/>
          </p:cNvSpPr>
          <p:nvPr>
            <p:ph type="ftr" sz="quarter" idx="11"/>
          </p:nvPr>
        </p:nvSpPr>
        <p:spPr>
          <a:noFill/>
        </p:spPr>
        <p:txBody>
          <a:bodyPr/>
          <a:lstStyle/>
          <a:p>
            <a:r>
              <a:rPr lang="en-GB" altLang="ja-JP">
                <a:latin typeface="Times New Roman" pitchFamily="-83" charset="0"/>
              </a:rPr>
              <a:t>Steve Grau, Juniper Networks</a:t>
            </a:r>
          </a:p>
        </p:txBody>
      </p:sp>
      <p:sp>
        <p:nvSpPr>
          <p:cNvPr id="6150" name="Slide Number Placeholder 5"/>
          <p:cNvSpPr>
            <a:spLocks noGrp="1"/>
          </p:cNvSpPr>
          <p:nvPr>
            <p:ph type="sldNum" sz="quarter" idx="12"/>
          </p:nvPr>
        </p:nvSpPr>
        <p:spPr>
          <a:noFill/>
        </p:spPr>
        <p:txBody>
          <a:bodyPr/>
          <a:lstStyle/>
          <a:p>
            <a:r>
              <a:rPr lang="en-GB" altLang="ja-JP"/>
              <a:t>Slide </a:t>
            </a:r>
            <a:fld id="{87DC0550-2BCD-1742-AF28-6597ECA074EE}" type="slidenum">
              <a:rPr lang="en-GB" altLang="ja-JP"/>
              <a:pPr/>
              <a:t>46</a:t>
            </a:fld>
            <a:endParaRPr lang="en-GB" altLang="ja-JP"/>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t>Motion 2</a:t>
            </a:r>
          </a:p>
        </p:txBody>
      </p:sp>
      <p:sp>
        <p:nvSpPr>
          <p:cNvPr id="7171" name="Content Placeholder 2"/>
          <p:cNvSpPr>
            <a:spLocks noGrp="1"/>
          </p:cNvSpPr>
          <p:nvPr>
            <p:ph idx="1"/>
          </p:nvPr>
        </p:nvSpPr>
        <p:spPr/>
        <p:txBody>
          <a:bodyPr/>
          <a:lstStyle/>
          <a:p>
            <a:r>
              <a:rPr lang="en-US" sz="1800" dirty="0"/>
              <a:t>Move to add the following text to the end of Clause 5 of </a:t>
            </a:r>
            <a:r>
              <a:rPr lang="en-US" sz="1800" dirty="0" err="1"/>
              <a:t>TGai</a:t>
            </a:r>
            <a:r>
              <a:rPr lang="en-US" sz="1800" dirty="0"/>
              <a:t> Specification Framework document (11-12/0151r07):</a:t>
            </a:r>
            <a:br>
              <a:rPr lang="en-US" sz="1800" dirty="0"/>
            </a:br>
            <a:r>
              <a:rPr lang="en-US" sz="1800" dirty="0"/>
              <a:t/>
            </a:r>
            <a:br>
              <a:rPr lang="en-US" sz="1800" dirty="0"/>
            </a:br>
            <a:r>
              <a:rPr lang="en-US" sz="1800" dirty="0"/>
              <a:t>“</a:t>
            </a:r>
            <a:r>
              <a:rPr lang="en-US" sz="1800" dirty="0" smtClean="0"/>
              <a:t>5.2 </a:t>
            </a:r>
            <a:r>
              <a:rPr lang="en-US" sz="1800" dirty="0"/>
              <a:t>Compatibility with </a:t>
            </a:r>
            <a:r>
              <a:rPr lang="en-US" sz="1800" dirty="0" smtClean="0"/>
              <a:t>Dynamic Authorization</a:t>
            </a:r>
            <a:br>
              <a:rPr lang="en-US" sz="1800" dirty="0" smtClean="0"/>
            </a:br>
            <a:r>
              <a:rPr lang="en-US" sz="1800" dirty="0"/>
              <a:t>FILS IP address assignment shall accommodate cases where IP address assignment </a:t>
            </a:r>
            <a:r>
              <a:rPr lang="en-US" sz="1800" dirty="0" smtClean="0"/>
              <a:t>cannot be completed concurrent </a:t>
            </a:r>
            <a:r>
              <a:rPr lang="en-US" sz="1800" dirty="0" smtClean="0"/>
              <a:t>with authentication</a:t>
            </a:r>
            <a:r>
              <a:rPr lang="en-US" sz="1800" dirty="0" smtClean="0"/>
              <a:t>. </a:t>
            </a:r>
            <a:r>
              <a:rPr lang="en-US" sz="1800" dirty="0"/>
              <a:t>”</a:t>
            </a:r>
            <a:br>
              <a:rPr lang="en-US" sz="1800" dirty="0"/>
            </a:br>
            <a:r>
              <a:rPr lang="en-US" sz="1800" dirty="0"/>
              <a:t/>
            </a:r>
            <a:br>
              <a:rPr lang="en-US" sz="1800" dirty="0"/>
            </a:br>
            <a:r>
              <a:rPr lang="en-US" sz="1800" dirty="0"/>
              <a:t>Moved: </a:t>
            </a:r>
            <a:r>
              <a:rPr lang="en-US" sz="1800" dirty="0" smtClean="0"/>
              <a:t> Steve</a:t>
            </a:r>
            <a:br>
              <a:rPr lang="en-US" sz="1800" dirty="0" smtClean="0"/>
            </a:br>
            <a:r>
              <a:rPr lang="en-US" sz="1800" dirty="0"/>
              <a:t>Seconded</a:t>
            </a:r>
            <a:r>
              <a:rPr lang="en-US" sz="1800" dirty="0" smtClean="0"/>
              <a:t>: Phillip</a:t>
            </a:r>
            <a:br>
              <a:rPr lang="en-US" sz="1800" dirty="0" smtClean="0"/>
            </a:br>
            <a:r>
              <a:rPr lang="en-US" sz="1800" dirty="0"/>
              <a:t>Vote:  </a:t>
            </a:r>
            <a:r>
              <a:rPr lang="en-US" sz="1800" dirty="0" smtClean="0"/>
              <a:t>Y 26/N 0 /A 2</a:t>
            </a:r>
            <a:endParaRPr lang="en-US" sz="1800" dirty="0"/>
          </a:p>
        </p:txBody>
      </p:sp>
      <p:sp>
        <p:nvSpPr>
          <p:cNvPr id="7172" name="Date Placeholder 3"/>
          <p:cNvSpPr>
            <a:spLocks noGrp="1"/>
          </p:cNvSpPr>
          <p:nvPr>
            <p:ph type="dt" sz="quarter" idx="10"/>
          </p:nvPr>
        </p:nvSpPr>
        <p:spPr>
          <a:noFill/>
        </p:spPr>
        <p:txBody>
          <a:bodyPr/>
          <a:lstStyle/>
          <a:p>
            <a:r>
              <a:rPr lang="en-US"/>
              <a:t>May 2012</a:t>
            </a:r>
            <a:endParaRPr lang="en-GB" altLang="ja-JP"/>
          </a:p>
        </p:txBody>
      </p:sp>
      <p:sp>
        <p:nvSpPr>
          <p:cNvPr id="7173" name="Footer Placeholder 4"/>
          <p:cNvSpPr>
            <a:spLocks noGrp="1"/>
          </p:cNvSpPr>
          <p:nvPr>
            <p:ph type="ftr" sz="quarter" idx="11"/>
          </p:nvPr>
        </p:nvSpPr>
        <p:spPr>
          <a:noFill/>
        </p:spPr>
        <p:txBody>
          <a:bodyPr/>
          <a:lstStyle/>
          <a:p>
            <a:r>
              <a:rPr lang="en-GB" altLang="ja-JP">
                <a:latin typeface="Times New Roman" pitchFamily="-83" charset="0"/>
              </a:rPr>
              <a:t>Steve Grau, Juniper Networks</a:t>
            </a:r>
          </a:p>
        </p:txBody>
      </p:sp>
      <p:sp>
        <p:nvSpPr>
          <p:cNvPr id="7174" name="Slide Number Placeholder 5"/>
          <p:cNvSpPr>
            <a:spLocks noGrp="1"/>
          </p:cNvSpPr>
          <p:nvPr>
            <p:ph type="sldNum" sz="quarter" idx="12"/>
          </p:nvPr>
        </p:nvSpPr>
        <p:spPr>
          <a:noFill/>
        </p:spPr>
        <p:txBody>
          <a:bodyPr/>
          <a:lstStyle/>
          <a:p>
            <a:r>
              <a:rPr lang="en-GB" altLang="ja-JP"/>
              <a:t>Slide </a:t>
            </a:r>
            <a:fld id="{E0D62078-2544-A643-90E1-0C59BEC418A4}" type="slidenum">
              <a:rPr lang="en-GB" altLang="ja-JP"/>
              <a:pPr/>
              <a:t>47</a:t>
            </a:fld>
            <a:endParaRPr lang="en-GB" altLang="ja-JP"/>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t>Motion 3</a:t>
            </a:r>
          </a:p>
        </p:txBody>
      </p:sp>
      <p:sp>
        <p:nvSpPr>
          <p:cNvPr id="8195" name="Content Placeholder 2"/>
          <p:cNvSpPr>
            <a:spLocks noGrp="1"/>
          </p:cNvSpPr>
          <p:nvPr>
            <p:ph idx="1"/>
          </p:nvPr>
        </p:nvSpPr>
        <p:spPr/>
        <p:txBody>
          <a:bodyPr/>
          <a:lstStyle/>
          <a:p>
            <a:r>
              <a:rPr lang="en-US" sz="1800" dirty="0"/>
              <a:t>Move to add the following text to the end of Clause 3 of </a:t>
            </a:r>
            <a:r>
              <a:rPr lang="en-US" sz="1800" dirty="0" err="1"/>
              <a:t>TGai</a:t>
            </a:r>
            <a:r>
              <a:rPr lang="en-US" sz="1800" dirty="0"/>
              <a:t> Specification Framework document (11-12/0151r07): </a:t>
            </a:r>
            <a:br>
              <a:rPr lang="en-US" sz="1800" dirty="0"/>
            </a:br>
            <a:r>
              <a:rPr lang="en-US" sz="1800" dirty="0"/>
              <a:t/>
            </a:r>
            <a:br>
              <a:rPr lang="en-US" sz="1800" dirty="0"/>
            </a:br>
            <a:r>
              <a:rPr lang="en-US" sz="1800" dirty="0"/>
              <a:t>“3.x L2 Setup</a:t>
            </a:r>
            <a:br>
              <a:rPr lang="en-US" sz="1800" dirty="0"/>
            </a:br>
            <a:r>
              <a:rPr lang="en-US" sz="1800" dirty="0"/>
              <a:t>FILS</a:t>
            </a:r>
            <a:r>
              <a:rPr lang="en-US" sz="1800" dirty="0" smtClean="0"/>
              <a:t> may </a:t>
            </a:r>
            <a:r>
              <a:rPr lang="en-US" sz="1800" dirty="0"/>
              <a:t>provide a method for an AP to hold off an associating STA from commencing transmission of data frames, other than keying/authentication frames, in order to allow for</a:t>
            </a:r>
            <a:r>
              <a:rPr lang="en-US" sz="1800" dirty="0" smtClean="0"/>
              <a:t> L2 </a:t>
            </a:r>
            <a:r>
              <a:rPr lang="en-US" sz="1800" dirty="0"/>
              <a:t>setup operations (e.g. VLAN tunnel setup) to complete.”</a:t>
            </a:r>
            <a:br>
              <a:rPr lang="en-US" sz="1800" dirty="0"/>
            </a:br>
            <a:r>
              <a:rPr lang="en-US" sz="1800" dirty="0"/>
              <a:t/>
            </a:r>
            <a:br>
              <a:rPr lang="en-US" sz="1800" dirty="0"/>
            </a:br>
            <a:r>
              <a:rPr lang="en-US" sz="1800" dirty="0"/>
              <a:t>Moved: </a:t>
            </a:r>
            <a:r>
              <a:rPr lang="en-US" sz="1800" dirty="0" smtClean="0"/>
              <a:t> Steve</a:t>
            </a:r>
            <a:br>
              <a:rPr lang="en-US" sz="1800" dirty="0" smtClean="0"/>
            </a:br>
            <a:r>
              <a:rPr lang="en-US" sz="1800" dirty="0"/>
              <a:t>Seconded</a:t>
            </a:r>
            <a:r>
              <a:rPr lang="en-US" sz="1800" dirty="0" smtClean="0"/>
              <a:t>: Dan</a:t>
            </a:r>
            <a:br>
              <a:rPr lang="en-US" sz="1800" dirty="0" smtClean="0"/>
            </a:br>
            <a:r>
              <a:rPr lang="en-US" sz="1800" dirty="0"/>
              <a:t>Vote:  </a:t>
            </a:r>
            <a:r>
              <a:rPr lang="en-US" sz="1800" dirty="0" smtClean="0"/>
              <a:t>Y 11/N 6 /A 16</a:t>
            </a:r>
            <a:endParaRPr lang="en-US" sz="1800" dirty="0"/>
          </a:p>
        </p:txBody>
      </p:sp>
      <p:sp>
        <p:nvSpPr>
          <p:cNvPr id="8196" name="Date Placeholder 3"/>
          <p:cNvSpPr>
            <a:spLocks noGrp="1"/>
          </p:cNvSpPr>
          <p:nvPr>
            <p:ph type="dt" sz="quarter" idx="10"/>
          </p:nvPr>
        </p:nvSpPr>
        <p:spPr>
          <a:noFill/>
        </p:spPr>
        <p:txBody>
          <a:bodyPr/>
          <a:lstStyle/>
          <a:p>
            <a:r>
              <a:rPr lang="en-US"/>
              <a:t>May 2012</a:t>
            </a:r>
            <a:endParaRPr lang="en-GB" altLang="ja-JP"/>
          </a:p>
        </p:txBody>
      </p:sp>
      <p:sp>
        <p:nvSpPr>
          <p:cNvPr id="8197" name="Footer Placeholder 4"/>
          <p:cNvSpPr>
            <a:spLocks noGrp="1"/>
          </p:cNvSpPr>
          <p:nvPr>
            <p:ph type="ftr" sz="quarter" idx="11"/>
          </p:nvPr>
        </p:nvSpPr>
        <p:spPr>
          <a:noFill/>
        </p:spPr>
        <p:txBody>
          <a:bodyPr/>
          <a:lstStyle/>
          <a:p>
            <a:r>
              <a:rPr lang="en-GB" altLang="ja-JP">
                <a:latin typeface="Times New Roman" pitchFamily="-83" charset="0"/>
              </a:rPr>
              <a:t>Steve Grau, Juniper Networks</a:t>
            </a:r>
          </a:p>
        </p:txBody>
      </p:sp>
      <p:sp>
        <p:nvSpPr>
          <p:cNvPr id="8198" name="Slide Number Placeholder 5"/>
          <p:cNvSpPr>
            <a:spLocks noGrp="1"/>
          </p:cNvSpPr>
          <p:nvPr>
            <p:ph type="sldNum" sz="quarter" idx="12"/>
          </p:nvPr>
        </p:nvSpPr>
        <p:spPr>
          <a:noFill/>
        </p:spPr>
        <p:txBody>
          <a:bodyPr/>
          <a:lstStyle/>
          <a:p>
            <a:r>
              <a:rPr lang="en-GB" altLang="ja-JP"/>
              <a:t>Slide </a:t>
            </a:r>
            <a:fld id="{C0351D09-1F8E-8944-8DB8-1F288B20E5D2}" type="slidenum">
              <a:rPr lang="en-GB" altLang="ja-JP"/>
              <a:pPr/>
              <a:t>48</a:t>
            </a:fld>
            <a:endParaRPr lang="en-GB" altLang="ja-JP"/>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Wed PM2</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a:defRPr/>
            </a:pPr>
            <a:r>
              <a:rPr lang="en-US" altLang="ja-JP" dirty="0" smtClean="0"/>
              <a:t>Moved; Tom </a:t>
            </a:r>
            <a:r>
              <a:rPr lang="en-US" altLang="ja-JP" dirty="0" err="1" smtClean="0"/>
              <a:t>Siep</a:t>
            </a:r>
            <a:endParaRPr lang="en-US" altLang="ja-JP" dirty="0" smtClean="0"/>
          </a:p>
          <a:p>
            <a:pPr>
              <a:defRPr/>
            </a:pPr>
            <a:r>
              <a:rPr lang="en-US" altLang="ja-JP" dirty="0" smtClean="0"/>
              <a:t>Seconded: Marc </a:t>
            </a:r>
            <a:r>
              <a:rPr lang="en-US" altLang="ja-JP" dirty="0" err="1" smtClean="0"/>
              <a:t>Emmelmann</a:t>
            </a:r>
            <a:endParaRPr lang="en-US" altLang="ja-JP" dirty="0" smtClean="0"/>
          </a:p>
          <a:p>
            <a:pPr>
              <a:defRPr/>
            </a:pPr>
            <a:r>
              <a:rPr lang="en-US" altLang="ja-JP" dirty="0" smtClean="0"/>
              <a:t>Approved  by unanimous consent</a:t>
            </a:r>
          </a:p>
          <a:p>
            <a:endParaRPr lang="en-US" altLang="ja-JP" dirty="0" smtClean="0">
              <a:ea typeface="ＭＳ Ｐゴシック" pitchFamily="-84" charset="-128"/>
            </a:endParaRPr>
          </a:p>
          <a:p>
            <a:pPr lvl="1">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add the following text to Section 6.1.6 of the </a:t>
            </a:r>
            <a:r>
              <a:rPr lang="en-US" altLang="ja-JP" dirty="0" err="1" smtClean="0"/>
              <a:t>TGai</a:t>
            </a:r>
            <a:r>
              <a:rPr lang="en-US" altLang="ja-JP" dirty="0" smtClean="0"/>
              <a:t> SFD:</a:t>
            </a:r>
          </a:p>
          <a:p>
            <a:pPr lvl="1"/>
            <a:r>
              <a:rPr lang="en-US" altLang="ja-JP" dirty="0" smtClean="0"/>
              <a:t>Probe request may contain new information that would enable an AP to make the decision whether to respond to a probe request</a:t>
            </a:r>
          </a:p>
          <a:p>
            <a:pPr lvl="2"/>
            <a:r>
              <a:rPr lang="en-US" altLang="ja-JP" dirty="0" smtClean="0"/>
              <a:t>Examples of this kind of information include</a:t>
            </a:r>
          </a:p>
          <a:p>
            <a:pPr lvl="3"/>
            <a:r>
              <a:rPr lang="en-US" altLang="ja-JP" dirty="0" smtClean="0"/>
              <a:t>Link Quality parameters</a:t>
            </a:r>
          </a:p>
          <a:p>
            <a:pPr lvl="3"/>
            <a:r>
              <a:rPr lang="en-US" altLang="ja-JP" dirty="0" smtClean="0"/>
              <a:t>AP Capabilities</a:t>
            </a:r>
          </a:p>
          <a:p>
            <a:pPr lvl="3"/>
            <a:r>
              <a:rPr lang="en-US" altLang="ja-JP" dirty="0" err="1" smtClean="0"/>
              <a:t>QoS</a:t>
            </a:r>
            <a:r>
              <a:rPr lang="en-US" altLang="ja-JP" dirty="0" smtClean="0"/>
              <a:t> Requirement</a:t>
            </a:r>
          </a:p>
          <a:p>
            <a:pPr lvl="3"/>
            <a:r>
              <a:rPr lang="en-US" altLang="ja-JP" dirty="0" smtClean="0"/>
              <a:t>Address/ID</a:t>
            </a:r>
          </a:p>
          <a:p>
            <a:r>
              <a:rPr lang="en-US" altLang="ja-JP" dirty="0" smtClean="0"/>
              <a:t>Moved:	Lee Armstrong</a:t>
            </a:r>
          </a:p>
          <a:p>
            <a:r>
              <a:rPr lang="en-US" altLang="ja-JP" dirty="0" smtClean="0"/>
              <a:t>Seconded:  Phillip  </a:t>
            </a:r>
          </a:p>
          <a:p>
            <a:r>
              <a:rPr lang="en-US" altLang="ja-JP" dirty="0" smtClean="0"/>
              <a:t>yes  25 no 8 Abstain 3 passes</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that the task group continues to research mechanisms  where </a:t>
            </a:r>
            <a:r>
              <a:rPr lang="en-US" altLang="ja-JP" dirty="0" err="1" smtClean="0"/>
              <a:t>unicast</a:t>
            </a:r>
            <a:r>
              <a:rPr lang="en-US" altLang="ja-JP" dirty="0" smtClean="0"/>
              <a:t> probe response are processed by </a:t>
            </a:r>
            <a:r>
              <a:rPr lang="en-US" altLang="ja-JP" dirty="0" err="1" smtClean="0"/>
              <a:t>STAs</a:t>
            </a:r>
            <a:r>
              <a:rPr lang="en-US" altLang="ja-JP" dirty="0" smtClean="0"/>
              <a:t> other than the STA being addressed.</a:t>
            </a:r>
          </a:p>
          <a:p>
            <a:endParaRPr lang="en-US" altLang="ja-JP" dirty="0" smtClean="0"/>
          </a:p>
          <a:p>
            <a:r>
              <a:rPr lang="en-US" altLang="ja-JP" dirty="0" smtClean="0"/>
              <a:t>Yes 		6</a:t>
            </a:r>
          </a:p>
          <a:p>
            <a:r>
              <a:rPr lang="en-US" altLang="ja-JP" dirty="0" smtClean="0"/>
              <a:t>No		37</a:t>
            </a:r>
          </a:p>
          <a:p>
            <a:r>
              <a:rPr lang="en-US" altLang="ja-JP" dirty="0" smtClean="0"/>
              <a:t>Abstain	0</a:t>
            </a:r>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that the task group continues to research mechanism for  an AP to prioritize its probe response in relation to the perceived suitability to the probe request. </a:t>
            </a:r>
          </a:p>
          <a:p>
            <a:endParaRPr lang="en-US" altLang="ja-JP" dirty="0" smtClean="0"/>
          </a:p>
          <a:p>
            <a:endParaRPr lang="en-US" altLang="ja-JP" dirty="0" smtClean="0"/>
          </a:p>
          <a:p>
            <a:r>
              <a:rPr lang="en-US" altLang="ja-JP" dirty="0" smtClean="0"/>
              <a:t>Yes  	7</a:t>
            </a:r>
          </a:p>
          <a:p>
            <a:r>
              <a:rPr lang="en-US" altLang="ja-JP" dirty="0" smtClean="0"/>
              <a:t>No		20</a:t>
            </a:r>
          </a:p>
          <a:p>
            <a:r>
              <a:rPr lang="en-US" altLang="ja-JP" dirty="0" smtClean="0"/>
              <a:t>Abstain	20</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Thu PM2</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1</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that the task group continues to research mechanisms  in which a STA cancels or defers a probe request due to the reception of channel information the STA request:</a:t>
            </a:r>
          </a:p>
          <a:p>
            <a:endParaRPr lang="en-US" altLang="ja-JP" dirty="0" smtClean="0"/>
          </a:p>
          <a:p>
            <a:endParaRPr lang="en-US" altLang="ja-JP" dirty="0" smtClean="0"/>
          </a:p>
          <a:p>
            <a:r>
              <a:rPr lang="en-US" altLang="ja-JP" dirty="0" smtClean="0"/>
              <a:t>Yes:	22</a:t>
            </a:r>
          </a:p>
          <a:p>
            <a:r>
              <a:rPr lang="en-US" altLang="ja-JP" dirty="0" smtClean="0"/>
              <a:t>No:		13</a:t>
            </a:r>
          </a:p>
          <a:p>
            <a:r>
              <a:rPr lang="en-US" altLang="ja-JP" dirty="0" smtClean="0"/>
              <a:t>More Information: 1</a:t>
            </a:r>
          </a:p>
          <a:p>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54</a:t>
            </a:fld>
            <a:endParaRPr lang="en-US" altLang="ja-JP"/>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2</a:t>
            </a:r>
            <a:endParaRPr lang="ja-JP" altLang="en-US" dirty="0"/>
          </a:p>
        </p:txBody>
      </p:sp>
      <p:sp>
        <p:nvSpPr>
          <p:cNvPr id="3" name="コンテンツ プレースホルダ 2"/>
          <p:cNvSpPr>
            <a:spLocks noGrp="1"/>
          </p:cNvSpPr>
          <p:nvPr>
            <p:ph idx="1"/>
          </p:nvPr>
        </p:nvSpPr>
        <p:spPr>
          <a:xfrm>
            <a:off x="609600" y="1676400"/>
            <a:ext cx="8229600" cy="4800600"/>
          </a:xfrm>
        </p:spPr>
        <p:txBody>
          <a:bodyPr>
            <a:normAutofit/>
          </a:bodyPr>
          <a:lstStyle/>
          <a:p>
            <a:r>
              <a:rPr lang="en-US" altLang="ja-JP" dirty="0" smtClean="0"/>
              <a:t>Do you support that the task group continues to research mechanisms  in which a STA cancels or defers a probe request due to the reception for example of </a:t>
            </a:r>
          </a:p>
          <a:p>
            <a:pPr lvl="1"/>
            <a:r>
              <a:rPr lang="en-US" altLang="ja-JP" dirty="0" smtClean="0"/>
              <a:t>Broadcast probe request</a:t>
            </a:r>
          </a:p>
          <a:p>
            <a:pPr lvl="1"/>
            <a:r>
              <a:rPr lang="en-US" altLang="ja-JP" dirty="0" smtClean="0"/>
              <a:t>Broadcast probe response</a:t>
            </a:r>
          </a:p>
          <a:p>
            <a:pPr lvl="1"/>
            <a:r>
              <a:rPr lang="en-US" altLang="ja-JP" dirty="0" smtClean="0"/>
              <a:t>beacons</a:t>
            </a:r>
          </a:p>
          <a:p>
            <a:pPr>
              <a:buNone/>
            </a:pPr>
            <a:endParaRPr lang="en-US" altLang="ja-JP" dirty="0" smtClean="0"/>
          </a:p>
          <a:p>
            <a:r>
              <a:rPr lang="en-US" altLang="ja-JP" dirty="0" smtClean="0"/>
              <a:t>Yes: 23	</a:t>
            </a:r>
          </a:p>
          <a:p>
            <a:r>
              <a:rPr lang="en-US" altLang="ja-JP" dirty="0" smtClean="0"/>
              <a:t>No:	6	</a:t>
            </a:r>
          </a:p>
          <a:p>
            <a:r>
              <a:rPr lang="en-US" altLang="ja-JP" dirty="0" smtClean="0"/>
              <a:t>More Information: 5</a:t>
            </a:r>
          </a:p>
          <a:p>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55</a:t>
            </a:fld>
            <a:endParaRPr lang="en-US" altLang="ja-JP"/>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タイトル 9"/>
          <p:cNvSpPr>
            <a:spLocks noGrp="1"/>
          </p:cNvSpPr>
          <p:nvPr>
            <p:ph type="title"/>
          </p:nvPr>
        </p:nvSpPr>
        <p:spPr>
          <a:xfrm>
            <a:off x="381000" y="685800"/>
            <a:ext cx="8458200" cy="1066800"/>
          </a:xfrm>
        </p:spPr>
        <p:txBody>
          <a:bodyPr>
            <a:normAutofit/>
          </a:bodyPr>
          <a:lstStyle/>
          <a:p>
            <a:r>
              <a:rPr lang="en-US" altLang="ja-JP" dirty="0" smtClean="0"/>
              <a:t>Motion (</a:t>
            </a:r>
            <a:r>
              <a:rPr lang="en-US" altLang="ja-JP" dirty="0" smtClean="0"/>
              <a:t>Cancellation / Deferral Probe </a:t>
            </a:r>
            <a:r>
              <a:rPr lang="en-US" altLang="ja-JP" dirty="0" smtClean="0"/>
              <a:t>request)</a:t>
            </a:r>
            <a:endParaRPr lang="ja-JP" altLang="en-US" dirty="0"/>
          </a:p>
        </p:txBody>
      </p:sp>
      <p:sp>
        <p:nvSpPr>
          <p:cNvPr id="11" name="コンテンツ プレースホルダ 10"/>
          <p:cNvSpPr>
            <a:spLocks noGrp="1"/>
          </p:cNvSpPr>
          <p:nvPr>
            <p:ph idx="1"/>
          </p:nvPr>
        </p:nvSpPr>
        <p:spPr/>
        <p:txBody>
          <a:bodyPr/>
          <a:lstStyle/>
          <a:p>
            <a:r>
              <a:rPr lang="en-US" altLang="ja-JP" dirty="0" smtClean="0"/>
              <a:t>Move to add the following text to Section 6.1.6 of the </a:t>
            </a:r>
            <a:r>
              <a:rPr lang="en-US" altLang="ja-JP" dirty="0" err="1" smtClean="0"/>
              <a:t>TGai</a:t>
            </a:r>
            <a:r>
              <a:rPr lang="en-US" altLang="ja-JP" dirty="0" smtClean="0"/>
              <a:t> SFD:</a:t>
            </a:r>
          </a:p>
          <a:p>
            <a:endParaRPr lang="en-US" altLang="ja-JP" dirty="0" smtClean="0"/>
          </a:p>
          <a:p>
            <a:r>
              <a:rPr lang="en-US" altLang="ja-JP" dirty="0" smtClean="0"/>
              <a:t>802.11ai shall define a mechanism which allows a FILS STA to not transmit a Probe request when it detects that a similar probe request is transmitted by other STA.</a:t>
            </a:r>
          </a:p>
          <a:p>
            <a:endParaRPr lang="ja-JP" altLang="en-US" dirty="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56</a:t>
            </a:fld>
            <a:endParaRPr lang="en-US" altLang="ja-JP"/>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タイトル 11"/>
          <p:cNvSpPr>
            <a:spLocks noGrp="1"/>
          </p:cNvSpPr>
          <p:nvPr>
            <p:ph type="ctrTitle"/>
          </p:nvPr>
        </p:nvSpPr>
        <p:spPr/>
        <p:txBody>
          <a:bodyPr/>
          <a:lstStyle/>
          <a:p>
            <a:r>
              <a:rPr lang="en-US" altLang="ja-JP" dirty="0" smtClean="0"/>
              <a:t>12/0552r2 </a:t>
            </a:r>
            <a:r>
              <a:rPr lang="en-US" altLang="ja-JP" dirty="0" err="1" smtClean="0"/>
              <a:t>Jarkko</a:t>
            </a:r>
            <a:r>
              <a:rPr lang="en-US" altLang="ja-JP" dirty="0" smtClean="0"/>
              <a:t> </a:t>
            </a:r>
            <a:r>
              <a:rPr lang="en-US" altLang="ja-JP" dirty="0" err="1" smtClean="0"/>
              <a:t>Kneckt(Nokia</a:t>
            </a:r>
            <a:r>
              <a:rPr lang="en-US" altLang="ja-JP" dirty="0" smtClean="0"/>
              <a:t>)</a:t>
            </a:r>
            <a:endParaRPr lang="ja-JP" altLang="en-US" dirty="0"/>
          </a:p>
        </p:txBody>
      </p:sp>
      <p:sp>
        <p:nvSpPr>
          <p:cNvPr id="13" name="サブタイトル 1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57</a:t>
            </a:fld>
            <a:endParaRPr lang="en-US" altLang="ja-JP"/>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GB" smtClean="0"/>
              <a:t>Jarkko Kneckt, Nokia</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(11-12/0151r07):</a:t>
            </a:r>
          </a:p>
          <a:p>
            <a:r>
              <a:rPr lang="fi-FI" dirty="0" smtClean="0"/>
              <a:t>” 802.11ai shall enable scanning frames transmission as non-VHT duplicate PPDUs at 20, 40, 80 and 160 MHz</a:t>
            </a:r>
            <a:r>
              <a:rPr lang="fi-FI" dirty="0" smtClean="0"/>
              <a:t>”</a:t>
            </a:r>
          </a:p>
          <a:p>
            <a:endParaRPr lang="fi-FI" dirty="0" smtClean="0"/>
          </a:p>
          <a:p>
            <a:r>
              <a:rPr lang="en-US" altLang="ja-JP" dirty="0" smtClean="0"/>
              <a:t>Moved</a:t>
            </a:r>
            <a:r>
              <a:rPr lang="en-US" altLang="ja-JP" dirty="0" smtClean="0"/>
              <a:t>:</a:t>
            </a:r>
            <a:endParaRPr lang="en-US" altLang="ja-JP" dirty="0" smtClean="0"/>
          </a:p>
          <a:p>
            <a:r>
              <a:rPr lang="en-US" altLang="ja-JP" dirty="0" smtClean="0"/>
              <a:t>Seconded</a:t>
            </a:r>
            <a:r>
              <a:rPr lang="en-US" altLang="ja-JP" dirty="0" smtClean="0"/>
              <a:t>:</a:t>
            </a:r>
          </a:p>
          <a:p>
            <a:endParaRPr lang="en-US" dirty="0" smtClean="0"/>
          </a:p>
          <a:p>
            <a:r>
              <a:rPr lang="en-US" dirty="0" smtClean="0"/>
              <a:t>Y N A</a:t>
            </a:r>
            <a:endParaRPr lang="fi-FI"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3200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a:t>
            </a:r>
            <a:r>
              <a:rPr lang="en-GB" altLang="ja-JP" dirty="0" smtClean="0"/>
              <a:t> Lei Wang  </a:t>
            </a:r>
            <a:r>
              <a:rPr lang="en-GB" altLang="ja-JP" dirty="0" smtClean="0"/>
              <a:t>,  </a:t>
            </a:r>
            <a:r>
              <a:rPr lang="en-GB" altLang="ja-JP" dirty="0" err="1" smtClean="0"/>
              <a:t>Seconded:Lee</a:t>
            </a:r>
            <a:r>
              <a:rPr lang="en-GB" altLang="ja-JP" dirty="0" smtClean="0"/>
              <a:t> Armstrong</a:t>
            </a:r>
          </a:p>
          <a:p>
            <a:pPr>
              <a:defRPr/>
            </a:pPr>
            <a:r>
              <a:rPr lang="en-US" altLang="ja-JP" dirty="0" smtClean="0"/>
              <a:t>Approved  by unanimous consent</a:t>
            </a:r>
          </a:p>
          <a:p>
            <a:pPr>
              <a:defRPr/>
            </a:pP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7</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6629400" y="4114800"/>
            <a:ext cx="223837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Officer Election</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 (Chair)</a:t>
            </a:r>
            <a:endParaRPr lang="ja-JP" altLang="en-US" dirty="0"/>
          </a:p>
        </p:txBody>
      </p:sp>
      <p:sp>
        <p:nvSpPr>
          <p:cNvPr id="3" name="コンテンツ プレースホルダ 2"/>
          <p:cNvSpPr>
            <a:spLocks noGrp="1"/>
          </p:cNvSpPr>
          <p:nvPr>
            <p:ph idx="1"/>
          </p:nvPr>
        </p:nvSpPr>
        <p:spPr/>
        <p:txBody>
          <a:bodyPr/>
          <a:lstStyle/>
          <a:p>
            <a:pPr>
              <a:defRPr/>
            </a:pPr>
            <a:r>
              <a:rPr lang="en-US" altLang="ja-JP" dirty="0" smtClean="0"/>
              <a:t>Hiroshi </a:t>
            </a:r>
            <a:r>
              <a:rPr lang="en-US" altLang="ja-JP" dirty="0" err="1" smtClean="0"/>
              <a:t>Mano</a:t>
            </a:r>
            <a:r>
              <a:rPr lang="en-US" altLang="ja-JP" dirty="0" smtClean="0"/>
              <a:t> (Allied </a:t>
            </a:r>
            <a:r>
              <a:rPr lang="en-US" altLang="ja-JP" dirty="0" err="1" smtClean="0"/>
              <a:t>Telissis</a:t>
            </a:r>
            <a:r>
              <a:rPr lang="en-US" altLang="ja-JP" dirty="0" smtClean="0"/>
              <a:t> R&amp;D) is currently the Chair and would like to continue as Chair of </a:t>
            </a:r>
            <a:r>
              <a:rPr lang="en-US" altLang="ja-JP" dirty="0" err="1" smtClean="0"/>
              <a:t>TGai</a:t>
            </a:r>
            <a:r>
              <a:rPr lang="en-US" altLang="ja-JP" dirty="0" smtClean="0"/>
              <a:t>.</a:t>
            </a:r>
          </a:p>
          <a:p>
            <a:pPr>
              <a:defRPr/>
            </a:pPr>
            <a:r>
              <a:rPr lang="en-US" altLang="ja-JP" dirty="0" smtClean="0"/>
              <a:t>Are there any other candidates</a:t>
            </a:r>
            <a:r>
              <a:rPr lang="en-US" altLang="ja-JP" dirty="0" smtClean="0"/>
              <a:t>?</a:t>
            </a:r>
            <a:endParaRPr lang="ja-JP" altLang="en-US" dirty="0" smtClean="0"/>
          </a:p>
          <a:p>
            <a:pPr>
              <a:defRPr/>
            </a:pPr>
            <a:endParaRPr lang="ja-JP" altLang="en-US" dirty="0" smtClean="0"/>
          </a:p>
          <a:p>
            <a:pPr>
              <a:defRPr/>
            </a:pPr>
            <a:r>
              <a:rPr lang="en-US" altLang="ja-JP" dirty="0" smtClean="0"/>
              <a:t>Approved  by unanimous consent</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21006</TotalTime>
  <Words>3787</Words>
  <Application>Microsoft Macintosh PowerPoint</Application>
  <PresentationFormat>画面に合わせる (4:3)</PresentationFormat>
  <Paragraphs>569</Paragraphs>
  <Slides>58</Slides>
  <Notes>15</Notes>
  <HiddenSlides>0</HiddenSlides>
  <MMClips>0</MMClips>
  <ScaleCrop>false</ScaleCrop>
  <HeadingPairs>
    <vt:vector size="4" baseType="variant">
      <vt:variant>
        <vt:lpstr>デザイン テンプレート</vt:lpstr>
      </vt:variant>
      <vt:variant>
        <vt:i4>2</vt:i4>
      </vt:variant>
      <vt:variant>
        <vt:lpstr>スライド タイトル</vt:lpstr>
      </vt:variant>
      <vt:variant>
        <vt:i4>58</vt:i4>
      </vt:variant>
    </vt:vector>
  </HeadingPairs>
  <TitlesOfParts>
    <vt:vector size="60" baseType="lpstr">
      <vt:lpstr>802-11-Submission</vt:lpstr>
      <vt:lpstr>2_802-11-Submission</vt:lpstr>
      <vt:lpstr>IEEE 802.11ai Fast Initial Link Setup  Motion slide deck for Atlanta </vt:lpstr>
      <vt:lpstr>Abstract</vt:lpstr>
      <vt:lpstr>12/0630 TGai Agenda </vt:lpstr>
      <vt:lpstr>Approve TGai meeting minutes of  Waikoloa face-to-face meeting. </vt:lpstr>
      <vt:lpstr>Approve TGai teleconference meeting minutes of Waikoloa to Atlanta meeting. </vt:lpstr>
      <vt:lpstr>Approve to create 2nd Vice chair position. </vt:lpstr>
      <vt:lpstr>Teleconference Schedule </vt:lpstr>
      <vt:lpstr>Officer Election</vt:lpstr>
      <vt:lpstr>Motion 1 (Chair)</vt:lpstr>
      <vt:lpstr>Motion 2 (Secretary)</vt:lpstr>
      <vt:lpstr>Motion 3 (Technical editor)</vt:lpstr>
      <vt:lpstr>Motion 4 (Vice Chair)</vt:lpstr>
      <vt:lpstr>Election 2nd  Vice Chair</vt:lpstr>
      <vt:lpstr>11/1160r8 George Cherian</vt:lpstr>
      <vt:lpstr>Straw polls</vt:lpstr>
      <vt:lpstr>Stroll Poll 1</vt:lpstr>
      <vt:lpstr>Stroll Poll 2</vt:lpstr>
      <vt:lpstr>12/273r7 Hiroki Nakano</vt:lpstr>
      <vt:lpstr>Motion 1</vt:lpstr>
      <vt:lpstr>Motion 2</vt:lpstr>
      <vt:lpstr>Motion 3</vt:lpstr>
      <vt:lpstr>Motion 5</vt:lpstr>
      <vt:lpstr>Motion 5a</vt:lpstr>
      <vt:lpstr>Motion 9</vt:lpstr>
      <vt:lpstr>12/519r0 Lei Wang</vt:lpstr>
      <vt:lpstr>Straw polls  for Proposed Text for SFD</vt:lpstr>
      <vt:lpstr>12/513r0 Lei Wang</vt:lpstr>
      <vt:lpstr>Straw poll for Proposed Text for SFD</vt:lpstr>
      <vt:lpstr>Straw poll for Proposed Text for SFD – con’t</vt:lpstr>
      <vt:lpstr>12/0573 Paul Lambert ( Marvel ) </vt:lpstr>
      <vt:lpstr>Security and Specification Framework</vt:lpstr>
      <vt:lpstr>12/406r5 Lei Wang</vt:lpstr>
      <vt:lpstr>Motions for proposed text for SFD  (for 2012-May meeting) </vt:lpstr>
      <vt:lpstr>Motions for proposed text for SFD  (for 2012-May meeting) </vt:lpstr>
      <vt:lpstr>12/559r0 Gabor Bajko</vt:lpstr>
      <vt:lpstr>Motion 1</vt:lpstr>
      <vt:lpstr>Motion 1a </vt:lpstr>
      <vt:lpstr>12/258r7 Giwon Park</vt:lpstr>
      <vt:lpstr>Straw poll </vt:lpstr>
      <vt:lpstr>12/572r0 Jae Seung Lee</vt:lpstr>
      <vt:lpstr>スライド 41</vt:lpstr>
      <vt:lpstr>12/569r0 Lin Cai</vt:lpstr>
      <vt:lpstr>Straw Poll -1 </vt:lpstr>
      <vt:lpstr>Straw Poll -2 </vt:lpstr>
      <vt:lpstr>12/598r1 Steve Grau</vt:lpstr>
      <vt:lpstr>Motion 1</vt:lpstr>
      <vt:lpstr>Motion 2</vt:lpstr>
      <vt:lpstr>Motion 3</vt:lpstr>
      <vt:lpstr>Wed PM2</vt:lpstr>
      <vt:lpstr>Motion </vt:lpstr>
      <vt:lpstr>Straw Poll</vt:lpstr>
      <vt:lpstr>Straw poll</vt:lpstr>
      <vt:lpstr>Thu PM2</vt:lpstr>
      <vt:lpstr>Straw poll 1</vt:lpstr>
      <vt:lpstr>Straw poll 2</vt:lpstr>
      <vt:lpstr>Motion (Cancellation / Deferral Probe request)</vt:lpstr>
      <vt:lpstr>12/0552r2 Jarkko Kneckt(Nokia)</vt:lpstr>
      <vt:lpstr>Motion</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422</cp:revision>
  <cp:lastPrinted>1998-02-10T13:28:06Z</cp:lastPrinted>
  <dcterms:created xsi:type="dcterms:W3CDTF">2012-05-17T11:48:34Z</dcterms:created>
  <dcterms:modified xsi:type="dcterms:W3CDTF">2012-05-17T16:27:07Z</dcterms:modified>
  <cp:category/>
</cp:coreProperties>
</file>