
<file path=[Content_Types].xml><?xml version="1.0" encoding="utf-8"?>
<Types xmlns="http://schemas.openxmlformats.org/package/2006/content-types">
  <Override PartName="/ppt/slides/slide41.xml" ContentType="application/vnd.openxmlformats-officedocument.presentationml.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s/slide42.xml" ContentType="application/vnd.openxmlformats-officedocument.presentationml.slide+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Default Extension="wdp" ContentType="image/vnd.ms-photo"/>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slides/slide72.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0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viewProps.xml" ContentType="application/vnd.openxmlformats-officedocument.presentationml.viewProps+xml"/>
  <Override PartName="/ppt/notesSlides/notesSlide24.xml" ContentType="application/vnd.openxmlformats-officedocument.presentationml.notesSlide+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Layouts/slideLayout13.xml" ContentType="application/vnd.openxmlformats-officedocument.presentationml.slideLayout+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theme/theme5.xml" ContentType="application/vnd.openxmlformats-officedocument.them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slides/slide99.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2" r:id="rId3"/>
  </p:sldMasterIdLst>
  <p:notesMasterIdLst>
    <p:notesMasterId r:id="rId111"/>
  </p:notesMasterIdLst>
  <p:handoutMasterIdLst>
    <p:handoutMasterId r:id="rId112"/>
  </p:handoutMasterIdLst>
  <p:sldIdLst>
    <p:sldId id="269" r:id="rId4"/>
    <p:sldId id="257" r:id="rId5"/>
    <p:sldId id="418" r:id="rId6"/>
    <p:sldId id="305" r:id="rId7"/>
    <p:sldId id="322" r:id="rId8"/>
    <p:sldId id="419" r:id="rId9"/>
    <p:sldId id="522" r:id="rId10"/>
    <p:sldId id="293" r:id="rId11"/>
    <p:sldId id="420" r:id="rId12"/>
    <p:sldId id="421" r:id="rId13"/>
    <p:sldId id="423" r:id="rId14"/>
    <p:sldId id="424" r:id="rId15"/>
    <p:sldId id="425" r:id="rId16"/>
    <p:sldId id="426" r:id="rId17"/>
    <p:sldId id="403" r:id="rId18"/>
    <p:sldId id="404" r:id="rId19"/>
    <p:sldId id="405" r:id="rId20"/>
    <p:sldId id="406" r:id="rId21"/>
    <p:sldId id="427" r:id="rId22"/>
    <p:sldId id="428" r:id="rId23"/>
    <p:sldId id="429" r:id="rId24"/>
    <p:sldId id="430" r:id="rId25"/>
    <p:sldId id="431" r:id="rId26"/>
    <p:sldId id="516" r:id="rId27"/>
    <p:sldId id="432" r:id="rId28"/>
    <p:sldId id="520" r:id="rId29"/>
    <p:sldId id="521" r:id="rId30"/>
    <p:sldId id="435" r:id="rId31"/>
    <p:sldId id="517" r:id="rId32"/>
    <p:sldId id="518" r:id="rId33"/>
    <p:sldId id="519" r:id="rId34"/>
    <p:sldId id="524" r:id="rId35"/>
    <p:sldId id="523" r:id="rId36"/>
    <p:sldId id="439" r:id="rId37"/>
    <p:sldId id="440" r:id="rId38"/>
    <p:sldId id="441" r:id="rId39"/>
    <p:sldId id="442" r:id="rId40"/>
    <p:sldId id="528" r:id="rId41"/>
    <p:sldId id="530" r:id="rId42"/>
    <p:sldId id="448" r:id="rId43"/>
    <p:sldId id="449" r:id="rId44"/>
    <p:sldId id="450" r:id="rId45"/>
    <p:sldId id="451" r:id="rId46"/>
    <p:sldId id="452" r:id="rId47"/>
    <p:sldId id="453" r:id="rId48"/>
    <p:sldId id="454" r:id="rId49"/>
    <p:sldId id="455" r:id="rId50"/>
    <p:sldId id="456" r:id="rId51"/>
    <p:sldId id="457" r:id="rId52"/>
    <p:sldId id="458" r:id="rId53"/>
    <p:sldId id="459" r:id="rId54"/>
    <p:sldId id="460" r:id="rId55"/>
    <p:sldId id="461" r:id="rId56"/>
    <p:sldId id="462" r:id="rId57"/>
    <p:sldId id="463" r:id="rId58"/>
    <p:sldId id="464" r:id="rId59"/>
    <p:sldId id="465" r:id="rId60"/>
    <p:sldId id="466" r:id="rId61"/>
    <p:sldId id="467" r:id="rId62"/>
    <p:sldId id="468" r:id="rId63"/>
    <p:sldId id="469" r:id="rId64"/>
    <p:sldId id="470" r:id="rId65"/>
    <p:sldId id="471" r:id="rId66"/>
    <p:sldId id="472" r:id="rId67"/>
    <p:sldId id="473" r:id="rId68"/>
    <p:sldId id="474" r:id="rId69"/>
    <p:sldId id="475" r:id="rId70"/>
    <p:sldId id="476" r:id="rId71"/>
    <p:sldId id="477" r:id="rId72"/>
    <p:sldId id="478" r:id="rId73"/>
    <p:sldId id="479" r:id="rId74"/>
    <p:sldId id="480" r:id="rId75"/>
    <p:sldId id="481" r:id="rId76"/>
    <p:sldId id="482" r:id="rId77"/>
    <p:sldId id="483" r:id="rId78"/>
    <p:sldId id="484" r:id="rId79"/>
    <p:sldId id="485" r:id="rId80"/>
    <p:sldId id="486" r:id="rId81"/>
    <p:sldId id="487" r:id="rId82"/>
    <p:sldId id="488" r:id="rId83"/>
    <p:sldId id="489" r:id="rId84"/>
    <p:sldId id="490" r:id="rId85"/>
    <p:sldId id="491" r:id="rId86"/>
    <p:sldId id="492" r:id="rId87"/>
    <p:sldId id="493" r:id="rId88"/>
    <p:sldId id="494" r:id="rId89"/>
    <p:sldId id="495" r:id="rId90"/>
    <p:sldId id="496" r:id="rId91"/>
    <p:sldId id="497" r:id="rId92"/>
    <p:sldId id="498" r:id="rId93"/>
    <p:sldId id="499" r:id="rId94"/>
    <p:sldId id="500" r:id="rId95"/>
    <p:sldId id="501" r:id="rId96"/>
    <p:sldId id="502" r:id="rId97"/>
    <p:sldId id="503" r:id="rId98"/>
    <p:sldId id="504" r:id="rId99"/>
    <p:sldId id="505" r:id="rId100"/>
    <p:sldId id="506" r:id="rId101"/>
    <p:sldId id="507" r:id="rId102"/>
    <p:sldId id="508" r:id="rId103"/>
    <p:sldId id="509" r:id="rId104"/>
    <p:sldId id="510" r:id="rId105"/>
    <p:sldId id="511" r:id="rId106"/>
    <p:sldId id="512" r:id="rId107"/>
    <p:sldId id="513" r:id="rId108"/>
    <p:sldId id="514" r:id="rId109"/>
    <p:sldId id="515" r:id="rId1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22676" autoAdjust="0"/>
    <p:restoredTop sz="96645" autoAdjust="0"/>
  </p:normalViewPr>
  <p:slideViewPr>
    <p:cSldViewPr showGuides="1">
      <p:cViewPr>
        <p:scale>
          <a:sx n="100" d="100"/>
          <a:sy n="100" d="100"/>
        </p:scale>
        <p:origin x="-680"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66" d="100"/>
        <a:sy n="66"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8" Type="http://schemas.openxmlformats.org/officeDocument/2006/relationships/slide" Target="slides/slide105.xml"/><Relationship Id="rId109" Type="http://schemas.openxmlformats.org/officeDocument/2006/relationships/slide" Target="slides/slide10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110" Type="http://schemas.openxmlformats.org/officeDocument/2006/relationships/slide" Target="slides/slide107.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11" Type="http://schemas.openxmlformats.org/officeDocument/2006/relationships/notesMaster" Target="notesMasters/notesMaster1.xml"/><Relationship Id="rId112" Type="http://schemas.openxmlformats.org/officeDocument/2006/relationships/handoutMaster" Target="handoutMasters/handoutMaster1.xml"/><Relationship Id="rId113" Type="http://schemas.openxmlformats.org/officeDocument/2006/relationships/printerSettings" Target="printerSettings/printerSettings1.bin"/><Relationship Id="rId114" Type="http://schemas.openxmlformats.org/officeDocument/2006/relationships/commentAuthors" Target="commentAuthors.xml"/><Relationship Id="rId115" Type="http://schemas.openxmlformats.org/officeDocument/2006/relationships/presProps" Target="presProps.xml"/><Relationship Id="rId116" Type="http://schemas.openxmlformats.org/officeDocument/2006/relationships/viewProps" Target="viewProps.xml"/><Relationship Id="rId117" Type="http://schemas.openxmlformats.org/officeDocument/2006/relationships/theme" Target="theme/theme1.xml"/><Relationship Id="rId118"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slide" Target="slides/slide97.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23</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24</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35</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36</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9604" y="8985250"/>
            <a:ext cx="485785"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47</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53</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67</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69</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70</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71</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3893" y="8985250"/>
            <a:ext cx="491496"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73</a:t>
            </a:fld>
            <a:endParaRPr lang="en-US" dirty="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75</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77</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78</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79</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3437747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20</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21</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22</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0655r3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11-12/0273r</a:t>
            </a:r>
            <a:r>
              <a:rPr lang="en-US" altLang="ja-JP" sz="1800" b="1" dirty="0" smtClean="0">
                <a:solidFill>
                  <a:srgbClr val="000000"/>
                </a:solidFill>
                <a:latin typeface="Times New Roman" pitchFamily="16" charset="0"/>
                <a:cs typeface="Arial Unicode MS" charset="0"/>
              </a:rPr>
              <a:t>8</a:t>
            </a:r>
            <a:endParaRPr lang="en-GB" sz="1800" b="1" dirty="0" smtClean="0">
              <a:solidFill>
                <a:srgbClr val="000000"/>
              </a:solidFill>
              <a:latin typeface="Times New Roman" pitchFamily="16" charset="0"/>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3825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a:t>
            </a:r>
            <a:r>
              <a:rPr lang="en-US" sz="1800" b="1" dirty="0" smtClean="0">
                <a:solidFill>
                  <a:srgbClr val="000000"/>
                </a:solidFill>
                <a:latin typeface="Times New Roman" pitchFamily="16" charset="0"/>
              </a:rPr>
              <a:t>11-12-</a:t>
            </a:r>
            <a:r>
              <a:rPr lang="en-US" sz="1800" b="1" dirty="0" smtClean="0">
                <a:solidFill>
                  <a:srgbClr val="000000"/>
                </a:solidFill>
                <a:latin typeface="Times New Roman" pitchFamily="16" charset="0"/>
              </a:rPr>
              <a:t>0655r3</a:t>
            </a:r>
          </a:p>
        </p:txBody>
      </p:sp>
      <p:sp>
        <p:nvSpPr>
          <p:cNvPr id="2" name="fc"/>
          <p:cNvSpPr txBox="1"/>
          <p:nvPr userDrawn="1"/>
        </p:nvSpPr>
        <p:spPr>
          <a:xfrm>
            <a:off x="0" y="6642100"/>
            <a:ext cx="9144000" cy="246221"/>
          </a:xfrm>
          <a:prstGeom prst="rect">
            <a:avLst/>
          </a:prstGeom>
          <a:noFill/>
        </p:spPr>
        <p:txBody>
          <a:bodyPr vert="horz" rtlCol="0">
            <a:spAutoFit/>
          </a:bodyPr>
          <a:lstStyle/>
          <a:p>
            <a:pPr algn="ctr" defTabSz="449263">
              <a:buClr>
                <a:srgbClr val="000000"/>
              </a:buClr>
              <a:buSzPct val="100000"/>
              <a:buFont typeface="Times New Roman" pitchFamily="16" charset="0"/>
              <a:buNone/>
            </a:pPr>
            <a:endParaRPr lang="en-US" sz="1000" b="1">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63"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 slide deck for Atlanta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Hiroshi </a:t>
            </a:r>
            <a:r>
              <a:rPr lang="en-US" altLang="ja-JP" dirty="0" err="1" smtClean="0"/>
              <a:t>Mano</a:t>
            </a:r>
            <a:r>
              <a:rPr lang="en-US" altLang="ja-JP" dirty="0" smtClean="0"/>
              <a:t> (Allied </a:t>
            </a:r>
            <a:r>
              <a:rPr lang="en-US" altLang="ja-JP" dirty="0" err="1" smtClean="0"/>
              <a:t>Telissis</a:t>
            </a:r>
            <a:r>
              <a:rPr lang="en-US" altLang="ja-JP" dirty="0" smtClean="0"/>
              <a:t> R&amp;D) is currently the Chair and would like to continue as Chair of </a:t>
            </a:r>
            <a:r>
              <a:rPr lang="en-US" altLang="ja-JP" dirty="0" err="1" smtClean="0"/>
              <a:t>TGai</a:t>
            </a:r>
            <a:r>
              <a:rPr lang="en-US" altLang="ja-JP" dirty="0" smtClean="0"/>
              <a:t>.</a:t>
            </a:r>
          </a:p>
          <a:p>
            <a:pPr>
              <a:defRPr/>
            </a:pPr>
            <a:r>
              <a:rPr lang="en-US" altLang="ja-JP" dirty="0" smtClean="0"/>
              <a:t>Are there any other candidates?</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100</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mixture creation mechanism is based on drawing a dice to select scan type per each scan attempt while conforming to the existing scanning procedures.</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12/569r0	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101</a:t>
            </a:fld>
            <a:endParaRPr lang="en-US" altLang="ja-JP"/>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solidFill>
                  <a:schemeClr val="tx1"/>
                </a:solidFill>
              </a:rPr>
              <a:t>Stroll Poll -1 </a:t>
            </a:r>
            <a:endParaRPr lang="en-US" smtClean="0"/>
          </a:p>
        </p:txBody>
      </p:sp>
      <p:sp>
        <p:nvSpPr>
          <p:cNvPr id="12291"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2294" name="Slide Number Placeholder 5"/>
          <p:cNvSpPr>
            <a:spLocks noGrp="1"/>
          </p:cNvSpPr>
          <p:nvPr>
            <p:ph type="sldNum" sz="quarter" idx="12"/>
          </p:nvPr>
        </p:nvSpPr>
        <p:spPr>
          <a:noFill/>
        </p:spPr>
        <p:txBody>
          <a:bodyPr/>
          <a:lstStyle/>
          <a:p>
            <a:r>
              <a:rPr lang="en-US" altLang="ja-JP">
                <a:solidFill>
                  <a:srgbClr val="000000"/>
                </a:solidFill>
              </a:rPr>
              <a:t>Slide </a:t>
            </a:r>
            <a:fld id="{0F31A7E3-C709-44C1-B12B-F845191B7E35}" type="slidenum">
              <a:rPr lang="en-US" altLang="ja-JP">
                <a:solidFill>
                  <a:srgbClr val="000000"/>
                </a:solidFill>
              </a:rPr>
              <a:pPr/>
              <a:t>102</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Stroll Poll -2 </a:t>
            </a:r>
          </a:p>
        </p:txBody>
      </p:sp>
      <p:sp>
        <p:nvSpPr>
          <p:cNvPr id="13315"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a:t>
            </a:r>
            <a:r>
              <a:rPr lang="en-US" smtClean="0"/>
              <a:t>differentiated initial link setup.”?</a:t>
            </a:r>
            <a:endParaRPr lang="en-US" dirty="0" smtClean="0"/>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3318" name="Slide Number Placeholder 5"/>
          <p:cNvSpPr>
            <a:spLocks noGrp="1"/>
          </p:cNvSpPr>
          <p:nvPr>
            <p:ph type="sldNum" sz="quarter" idx="12"/>
          </p:nvPr>
        </p:nvSpPr>
        <p:spPr>
          <a:noFill/>
        </p:spPr>
        <p:txBody>
          <a:bodyPr/>
          <a:lstStyle/>
          <a:p>
            <a:r>
              <a:rPr lang="en-US" altLang="ja-JP">
                <a:solidFill>
                  <a:srgbClr val="000000"/>
                </a:solidFill>
              </a:rPr>
              <a:t>Slide </a:t>
            </a:r>
            <a:fld id="{8718BAAE-8272-435F-961D-201E4155D35D}" type="slidenum">
              <a:rPr lang="en-US" altLang="ja-JP">
                <a:solidFill>
                  <a:srgbClr val="000000"/>
                </a:solidFill>
              </a:rPr>
              <a:pPr/>
              <a:t>103</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12/598r0	Steve </a:t>
            </a:r>
            <a:r>
              <a:rPr lang="en-US" altLang="ja-JP" dirty="0" err="1" smtClean="0"/>
              <a:t>Grau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104</a:t>
            </a:fld>
            <a:endParaRPr lang="en-US" altLang="ja-JP"/>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Motion 1</a:t>
            </a:r>
          </a:p>
        </p:txBody>
      </p:sp>
      <p:sp>
        <p:nvSpPr>
          <p:cNvPr id="6147" name="Content Placeholder 2"/>
          <p:cNvSpPr>
            <a:spLocks noGrp="1"/>
          </p:cNvSpPr>
          <p:nvPr>
            <p:ph idx="1"/>
          </p:nvPr>
        </p:nvSpPr>
        <p:spPr/>
        <p:txBody>
          <a:bodyPr/>
          <a:lstStyle/>
          <a:p>
            <a:r>
              <a:rPr lang="en-US" sz="1800"/>
              <a:t>Move to add the following to text to the end of Clause 2.1.3 of TGai Functional Requirements document (11-11/0745r5):</a:t>
            </a:r>
            <a:br>
              <a:rPr lang="en-US" sz="1800"/>
            </a:br>
            <a:r>
              <a:rPr lang="en-US" sz="1800"/>
              <a:t/>
            </a:r>
            <a:br>
              <a:rPr lang="en-US" sz="1800"/>
            </a:br>
            <a:r>
              <a:rPr lang="en-US" sz="1800"/>
              <a:t>“[Req2.1.3.2] The TGai amendment shall make optional any FILS feature that would necessitate an AP to have knowledge of the VLAN a STA will be assigned to prior to final authentication of the STA.</a:t>
            </a:r>
          </a:p>
          <a:p>
            <a:pPr>
              <a:buFontTx/>
              <a:buNone/>
            </a:pPr>
            <a:r>
              <a:rPr lang="en-US" sz="1800"/>
              <a:t/>
            </a:r>
            <a:br>
              <a:rPr lang="en-US" sz="1800"/>
            </a:br>
            <a:r>
              <a:rPr lang="en-US" sz="1800"/>
              <a:t>Note-The intent of this requirement is to enable systems that dynamically assign STAs to VLANs to be FILS compliant and to support other FILS features.”</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6148"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6149"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6150" name="Slide Number Placeholder 5"/>
          <p:cNvSpPr>
            <a:spLocks noGrp="1"/>
          </p:cNvSpPr>
          <p:nvPr>
            <p:ph type="sldNum" sz="quarter" idx="12"/>
          </p:nvPr>
        </p:nvSpPr>
        <p:spPr>
          <a:noFill/>
        </p:spPr>
        <p:txBody>
          <a:bodyPr/>
          <a:lstStyle/>
          <a:p>
            <a:r>
              <a:rPr lang="en-GB" altLang="ja-JP">
                <a:solidFill>
                  <a:srgbClr val="000000"/>
                </a:solidFill>
              </a:rPr>
              <a:t>Slide </a:t>
            </a:r>
            <a:fld id="{CB744DE8-DA60-514F-A7AA-BF61513651C0}" type="slidenum">
              <a:rPr lang="en-GB" altLang="ja-JP">
                <a:solidFill>
                  <a:srgbClr val="000000"/>
                </a:solidFill>
              </a:rPr>
              <a:pPr/>
              <a:t>105</a:t>
            </a:fld>
            <a:endParaRPr lang="en-GB" altLang="ja-JP">
              <a:solidFill>
                <a:srgbClr val="000000"/>
              </a:solidFill>
            </a:endParaRPr>
          </a:p>
        </p:txBody>
      </p:sp>
      <p:sp>
        <p:nvSpPr>
          <p:cNvPr id="7" name="乗算記号 6"/>
          <p:cNvSpPr/>
          <p:nvPr/>
        </p:nvSpPr>
        <p:spPr bwMode="auto">
          <a:xfrm>
            <a:off x="2819400" y="1905000"/>
            <a:ext cx="4343400" cy="38100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Motion 2</a:t>
            </a:r>
          </a:p>
        </p:txBody>
      </p:sp>
      <p:sp>
        <p:nvSpPr>
          <p:cNvPr id="7171" name="Content Placeholder 2"/>
          <p:cNvSpPr>
            <a:spLocks noGrp="1"/>
          </p:cNvSpPr>
          <p:nvPr>
            <p:ph idx="1"/>
          </p:nvPr>
        </p:nvSpPr>
        <p:spPr/>
        <p:txBody>
          <a:bodyPr/>
          <a:lstStyle/>
          <a:p>
            <a:r>
              <a:rPr lang="en-US" sz="1800"/>
              <a:t>Move to add the following to text to the end of Clause 5 of TGai Specification Framework document (11-12/0151r07):</a:t>
            </a:r>
            <a:br>
              <a:rPr lang="en-US" sz="1800"/>
            </a:br>
            <a:r>
              <a:rPr lang="en-US" sz="1800"/>
              <a:t/>
            </a:r>
            <a:br>
              <a:rPr lang="en-US" sz="1800"/>
            </a:br>
            <a:r>
              <a:rPr lang="en-US" sz="1800"/>
              <a:t>“5.x Compatibility with Dynamic VLAN Assignment</a:t>
            </a:r>
            <a:br>
              <a:rPr lang="en-US" sz="1800"/>
            </a:br>
            <a:r>
              <a:rPr lang="en-US" sz="1800"/>
              <a:t>FILS IP address assignment shall be optional if it would necessitate an AP to have knowledge of the VLAN a STA will be assigned to prior to final authentication of the STA. ”</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7172"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7173"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7174" name="Slide Number Placeholder 5"/>
          <p:cNvSpPr>
            <a:spLocks noGrp="1"/>
          </p:cNvSpPr>
          <p:nvPr>
            <p:ph type="sldNum" sz="quarter" idx="12"/>
          </p:nvPr>
        </p:nvSpPr>
        <p:spPr>
          <a:noFill/>
        </p:spPr>
        <p:txBody>
          <a:bodyPr/>
          <a:lstStyle/>
          <a:p>
            <a:r>
              <a:rPr lang="en-GB" altLang="ja-JP">
                <a:solidFill>
                  <a:srgbClr val="000000"/>
                </a:solidFill>
              </a:rPr>
              <a:t>Slide </a:t>
            </a:r>
            <a:fld id="{D08375A3-D45D-0841-B7CB-C71C4A38FB96}" type="slidenum">
              <a:rPr lang="en-GB" altLang="ja-JP">
                <a:solidFill>
                  <a:srgbClr val="000000"/>
                </a:solidFill>
              </a:rPr>
              <a:pPr/>
              <a:t>106</a:t>
            </a:fld>
            <a:endParaRPr lang="en-GB" altLang="ja-JP">
              <a:solidFill>
                <a:srgbClr val="000000"/>
              </a:solidFill>
            </a:endParaRPr>
          </a:p>
        </p:txBody>
      </p:sp>
      <p:sp>
        <p:nvSpPr>
          <p:cNvPr id="7" name="乗算記号 6"/>
          <p:cNvSpPr/>
          <p:nvPr/>
        </p:nvSpPr>
        <p:spPr bwMode="auto">
          <a:xfrm>
            <a:off x="2819400" y="1905000"/>
            <a:ext cx="4343400" cy="38100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Straw Poll</a:t>
            </a:r>
          </a:p>
        </p:txBody>
      </p:sp>
      <p:sp>
        <p:nvSpPr>
          <p:cNvPr id="8195" name="Content Placeholder 2"/>
          <p:cNvSpPr>
            <a:spLocks noGrp="1"/>
          </p:cNvSpPr>
          <p:nvPr>
            <p:ph idx="1"/>
          </p:nvPr>
        </p:nvSpPr>
        <p:spPr/>
        <p:txBody>
          <a:bodyPr/>
          <a:lstStyle/>
          <a:p>
            <a:r>
              <a:rPr lang="en-US" sz="1800"/>
              <a:t>Do you support specifying, as part of the TGai amendment, a method for APs to signal to STAs when they may start L3 setup in order to account for VLAN tunnel setup delays?</a:t>
            </a:r>
            <a:br>
              <a:rPr lang="en-US" sz="1800"/>
            </a:br>
            <a:r>
              <a:rPr lang="en-US" sz="1800"/>
              <a:t/>
            </a:r>
            <a:br>
              <a:rPr lang="en-US" sz="1800"/>
            </a:br>
            <a:r>
              <a:rPr lang="en-US" sz="1800"/>
              <a:t>Yes/No/Abstain</a:t>
            </a:r>
          </a:p>
        </p:txBody>
      </p:sp>
      <p:sp>
        <p:nvSpPr>
          <p:cNvPr id="8196"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8197"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8198" name="Slide Number Placeholder 5"/>
          <p:cNvSpPr>
            <a:spLocks noGrp="1"/>
          </p:cNvSpPr>
          <p:nvPr>
            <p:ph type="sldNum" sz="quarter" idx="12"/>
          </p:nvPr>
        </p:nvSpPr>
        <p:spPr>
          <a:noFill/>
        </p:spPr>
        <p:txBody>
          <a:bodyPr/>
          <a:lstStyle/>
          <a:p>
            <a:r>
              <a:rPr lang="en-GB" altLang="ja-JP">
                <a:solidFill>
                  <a:srgbClr val="000000"/>
                </a:solidFill>
              </a:rPr>
              <a:t>Slide </a:t>
            </a:r>
            <a:fld id="{CD7EA06B-BCB8-5B4B-A14E-12AE7C76818F}" type="slidenum">
              <a:rPr lang="en-GB" altLang="ja-JP">
                <a:solidFill>
                  <a:srgbClr val="000000"/>
                </a:solidFill>
              </a:rPr>
              <a:pPr/>
              <a:t>107</a:t>
            </a:fld>
            <a:endParaRPr lang="en-GB" altLang="ja-JP">
              <a:solidFill>
                <a:srgbClr val="000000"/>
              </a:solidFill>
            </a:endParaRPr>
          </a:p>
        </p:txBody>
      </p:sp>
      <p:sp>
        <p:nvSpPr>
          <p:cNvPr id="7" name="乗算記号 6"/>
          <p:cNvSpPr/>
          <p:nvPr/>
        </p:nvSpPr>
        <p:spPr bwMode="auto">
          <a:xfrm>
            <a:off x="2819400" y="1905000"/>
            <a:ext cx="4343400" cy="38100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 (Secretary)</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Hitoshi Morioka (Allied </a:t>
            </a:r>
            <a:r>
              <a:rPr lang="en-US" altLang="ja-JP" dirty="0" err="1" smtClean="0"/>
              <a:t>Telissis</a:t>
            </a:r>
            <a:r>
              <a:rPr lang="en-US" altLang="ja-JP" dirty="0" smtClean="0"/>
              <a:t> R&amp;D) is currently the </a:t>
            </a:r>
            <a:r>
              <a:rPr lang="en-US" altLang="ja-JP" dirty="0" err="1" smtClean="0"/>
              <a:t>TGai</a:t>
            </a:r>
            <a:r>
              <a:rPr lang="en-US" altLang="ja-JP" dirty="0" smtClean="0"/>
              <a:t>  Secretary and would like to continue as  </a:t>
            </a:r>
            <a:r>
              <a:rPr lang="en-US" altLang="ja-JP" dirty="0" err="1" smtClean="0"/>
              <a:t>TGai</a:t>
            </a:r>
            <a:r>
              <a:rPr lang="en-US" altLang="ja-JP" dirty="0" smtClean="0"/>
              <a:t>  Secretary.</a:t>
            </a:r>
          </a:p>
          <a:p>
            <a:pPr>
              <a:defRPr/>
            </a:pPr>
            <a:r>
              <a:rPr lang="en-US" altLang="ja-JP" dirty="0" smtClean="0"/>
              <a:t>Are there any other candidates?</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 (Technical editor)</a:t>
            </a:r>
            <a:endParaRPr lang="ja-JP" altLang="en-US" dirty="0"/>
          </a:p>
        </p:txBody>
      </p:sp>
      <p:sp>
        <p:nvSpPr>
          <p:cNvPr id="3" name="コンテンツ プレースホルダ 2"/>
          <p:cNvSpPr>
            <a:spLocks noGrp="1"/>
          </p:cNvSpPr>
          <p:nvPr>
            <p:ph idx="1"/>
          </p:nvPr>
        </p:nvSpPr>
        <p:spPr/>
        <p:txBody>
          <a:bodyPr/>
          <a:lstStyle/>
          <a:p>
            <a:r>
              <a:rPr lang="en-US" altLang="ja-JP" dirty="0" smtClean="0"/>
              <a:t>Tom </a:t>
            </a:r>
            <a:r>
              <a:rPr lang="en-US" altLang="ja-JP" dirty="0" err="1" smtClean="0"/>
              <a:t>Siep</a:t>
            </a:r>
            <a:r>
              <a:rPr lang="en-US" altLang="ja-JP" dirty="0" smtClean="0"/>
              <a:t> (CSR) ) is currently the </a:t>
            </a:r>
            <a:r>
              <a:rPr lang="en-US" altLang="ja-JP" dirty="0" err="1" smtClean="0"/>
              <a:t>TGai</a:t>
            </a:r>
            <a:r>
              <a:rPr lang="en-US" altLang="ja-JP" dirty="0" smtClean="0"/>
              <a:t>  Technical editor and would like to continue as </a:t>
            </a:r>
            <a:r>
              <a:rPr lang="en-US" altLang="ja-JP" dirty="0" err="1" smtClean="0"/>
              <a:t>TGai</a:t>
            </a:r>
            <a:r>
              <a:rPr lang="en-US" altLang="ja-JP" dirty="0" smtClean="0"/>
              <a:t> Technical editor.</a:t>
            </a:r>
          </a:p>
          <a:p>
            <a:r>
              <a:rPr lang="en-US" altLang="ja-JP" dirty="0" smtClean="0"/>
              <a:t>Are there any other candidates?</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Marc </a:t>
            </a:r>
            <a:r>
              <a:rPr lang="en-US" altLang="ja-JP" dirty="0" err="1" smtClean="0"/>
              <a:t>Emmelmann</a:t>
            </a:r>
            <a:r>
              <a:rPr lang="en-US" altLang="ja-JP" dirty="0" smtClean="0"/>
              <a:t> (</a:t>
            </a:r>
            <a:r>
              <a:rPr lang="en-US" altLang="ja-JP" dirty="0" err="1" smtClean="0"/>
              <a:t>Fokus</a:t>
            </a:r>
            <a:r>
              <a:rPr lang="en-US" altLang="ja-JP" dirty="0" smtClean="0"/>
              <a:t>) is currently the </a:t>
            </a:r>
            <a:r>
              <a:rPr lang="en-US" altLang="ja-JP" dirty="0" err="1" smtClean="0"/>
              <a:t>TGai</a:t>
            </a:r>
            <a:r>
              <a:rPr lang="en-US" altLang="ja-JP" dirty="0" smtClean="0"/>
              <a:t>  Vice Chair and would like continue as </a:t>
            </a:r>
            <a:r>
              <a:rPr lang="en-US" altLang="ja-JP" dirty="0" err="1" smtClean="0"/>
              <a:t>TGai</a:t>
            </a:r>
            <a:r>
              <a:rPr lang="en-US" altLang="ja-JP" dirty="0" smtClean="0"/>
              <a:t>  Vice </a:t>
            </a:r>
            <a:r>
              <a:rPr lang="en-US" altLang="ja-JP" dirty="0" err="1" smtClean="0"/>
              <a:t>Chai</a:t>
            </a:r>
            <a:r>
              <a:rPr lang="en-US" altLang="ja-JP" dirty="0" smtClean="0"/>
              <a:t>.</a:t>
            </a:r>
          </a:p>
          <a:p>
            <a:r>
              <a:rPr lang="en-US" altLang="ja-JP" dirty="0" smtClean="0"/>
              <a:t>Are there any other candidates?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Election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Election by Ballot voting</a:t>
            </a:r>
          </a:p>
          <a:p>
            <a:r>
              <a:rPr lang="en-US" altLang="ja-JP" dirty="0" smtClean="0"/>
              <a:t>Result </a:t>
            </a:r>
          </a:p>
          <a:p>
            <a:pPr lvl="1"/>
            <a:r>
              <a:rPr lang="en-US" altLang="ja-JP" dirty="0" smtClean="0"/>
              <a:t>Robert Stacy (Apple) 			13	27%</a:t>
            </a:r>
          </a:p>
          <a:p>
            <a:pPr lvl="1"/>
            <a:r>
              <a:rPr lang="en-US" altLang="ja-JP" dirty="0" smtClean="0"/>
              <a:t>Lee Armstrong (Armstrong Consulting, Inc. )	 9	18%</a:t>
            </a:r>
          </a:p>
          <a:p>
            <a:pPr lvl="1"/>
            <a:r>
              <a:rPr lang="en-US" altLang="ja-JP" dirty="0" smtClean="0">
                <a:solidFill>
                  <a:srgbClr val="0000FF"/>
                </a:solidFill>
              </a:rPr>
              <a:t>Gabor </a:t>
            </a:r>
            <a:r>
              <a:rPr lang="en-US" altLang="ja-JP" dirty="0" err="1" smtClean="0">
                <a:solidFill>
                  <a:srgbClr val="0000FF"/>
                </a:solidFill>
              </a:rPr>
              <a:t>Bajko</a:t>
            </a:r>
            <a:r>
              <a:rPr lang="en-US" altLang="ja-JP" dirty="0" smtClean="0">
                <a:solidFill>
                  <a:srgbClr val="0000FF"/>
                </a:solidFill>
              </a:rPr>
              <a:t> ( Nokia )			25	51%</a:t>
            </a:r>
          </a:p>
          <a:p>
            <a:pPr lvl="1"/>
            <a:r>
              <a:rPr lang="en-US" altLang="ja-JP" dirty="0" smtClean="0"/>
              <a:t>Abstain 					 2	 4%					</a:t>
            </a:r>
          </a:p>
          <a:p>
            <a:pPr lvl="1"/>
            <a:r>
              <a:rPr lang="en-US" altLang="ja-JP" dirty="0" smtClean="0"/>
              <a:t>Total					49	100%</a:t>
            </a:r>
          </a:p>
          <a:p>
            <a:pPr>
              <a:buNone/>
            </a:pPr>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11/1160r8 George </a:t>
            </a:r>
            <a:r>
              <a:rPr lang="en-US" altLang="ja-JP" dirty="0" err="1" smtClean="0"/>
              <a:t>Cherian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 11</a:t>
            </a:r>
          </a:p>
          <a:p>
            <a:pPr marL="400050" lvl="1" indent="0">
              <a:buNone/>
            </a:pPr>
            <a:r>
              <a:rPr lang="en-US" dirty="0" smtClean="0"/>
              <a:t>No 10</a:t>
            </a:r>
          </a:p>
          <a:p>
            <a:pPr marL="400050" lvl="1" indent="0">
              <a:buNone/>
            </a:pPr>
            <a:r>
              <a:rPr lang="en-US" dirty="0" smtClean="0"/>
              <a:t>Abstain 15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06407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1</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network initiated EAP authentication as mentioned in slide 12,13 of 11/1160r9?</a:t>
            </a:r>
          </a:p>
          <a:p>
            <a:pPr lvl="1"/>
            <a:r>
              <a:rPr lang="en-US" altLang="ja-JP" sz="1400" dirty="0" smtClean="0">
                <a:ea typeface="MS PGothic" pitchFamily="34" charset="-128"/>
              </a:rPr>
              <a:t>Yes: 11</a:t>
            </a:r>
          </a:p>
          <a:p>
            <a:pPr lvl="1"/>
            <a:r>
              <a:rPr lang="en-US" altLang="ja-JP" sz="1400" dirty="0" smtClean="0"/>
              <a:t>No: 4</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9307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 12,13 of 11/1160r9?</a:t>
            </a:r>
          </a:p>
          <a:p>
            <a:pPr lvl="1"/>
            <a:r>
              <a:rPr lang="en-US" altLang="ja-JP" sz="1400" dirty="0" smtClean="0">
                <a:ea typeface="MS PGothic" pitchFamily="34" charset="-128"/>
              </a:rPr>
              <a:t>Yes: 10</a:t>
            </a:r>
          </a:p>
          <a:p>
            <a:pPr lvl="1"/>
            <a:r>
              <a:rPr lang="en-US" altLang="ja-JP" sz="1400" dirty="0" smtClean="0"/>
              <a:t>No:0</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18</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57231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12/273r7	Hiroki Nakano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Motion slide deck of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3733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Nakano</a:t>
            </a:r>
          </a:p>
          <a:p>
            <a:pPr>
              <a:buNone/>
            </a:pPr>
            <a:r>
              <a:rPr lang="en-US" altLang="ja-JP" dirty="0" err="1" smtClean="0"/>
              <a:t>Seconded:Lee</a:t>
            </a:r>
            <a:r>
              <a:rPr lang="en-US" altLang="ja-JP" dirty="0" smtClean="0"/>
              <a:t> Armstrong</a:t>
            </a:r>
          </a:p>
          <a:p>
            <a:pPr>
              <a:buNone/>
            </a:pPr>
            <a:r>
              <a:rPr lang="en-US" altLang="ja-JP" dirty="0" smtClean="0"/>
              <a:t>Yes:	8	No:	0	Abstain:25</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“5.2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“5.3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12/519r0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polls  for Proposed Text for SFD</a:t>
            </a:r>
            <a:endParaRPr lang="en-US" dirty="0"/>
          </a:p>
        </p:txBody>
      </p:sp>
      <p:sp>
        <p:nvSpPr>
          <p:cNvPr id="3" name="Content Placeholder 2"/>
          <p:cNvSpPr>
            <a:spLocks noGrp="1"/>
          </p:cNvSpPr>
          <p:nvPr>
            <p:ph idx="1"/>
          </p:nvPr>
        </p:nvSpPr>
        <p:spPr>
          <a:xfrm>
            <a:off x="304800" y="1295400"/>
            <a:ext cx="8458200" cy="5067300"/>
          </a:xfrm>
        </p:spPr>
        <p:txBody>
          <a:bodyPr>
            <a:normAutofit/>
          </a:bodyPr>
          <a:lstStyle/>
          <a:p>
            <a:pPr marL="1201738" indent="-1201738">
              <a:spcAft>
                <a:spcPts val="600"/>
              </a:spcAft>
            </a:pPr>
            <a:r>
              <a:rPr lang="en-US" sz="2000" dirty="0" smtClean="0">
                <a:solidFill>
                  <a:schemeClr val="tx1"/>
                </a:solidFill>
              </a:rPr>
              <a:t>Straw Poll : 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support a procedure for the AP-STA and Non AP-STA of the link to be setup to negotiate or synchronize the applicable link setup optimizations, called as FILS negotiation procedure.</a:t>
            </a:r>
          </a:p>
          <a:p>
            <a:pPr marL="342900" lvl="2" indent="-342900">
              <a:spcBef>
                <a:spcPts val="600"/>
              </a:spcBef>
              <a:spcAft>
                <a:spcPts val="600"/>
              </a:spcAft>
            </a:pPr>
            <a:r>
              <a:rPr lang="en-US" sz="1600" u="sng" dirty="0" smtClean="0">
                <a:solidFill>
                  <a:srgbClr val="0000FF"/>
                </a:solidFill>
              </a:rPr>
              <a:t>The FILS negotiation procedure can be initiated by AP  and/or Non AP-STA.</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9          </a:t>
            </a:r>
            <a:r>
              <a:rPr lang="en-US" sz="2000" dirty="0" smtClean="0">
                <a:solidFill>
                  <a:schemeClr val="tx1"/>
                </a:solidFill>
              </a:rPr>
              <a:t>    </a:t>
            </a:r>
            <a:r>
              <a:rPr lang="en-US" sz="2000" u="sng" dirty="0" smtClean="0">
                <a:solidFill>
                  <a:schemeClr val="tx1"/>
                </a:solidFill>
              </a:rPr>
              <a:t>NO   5       </a:t>
            </a:r>
            <a:r>
              <a:rPr lang="en-US" sz="2000" dirty="0" smtClean="0">
                <a:solidFill>
                  <a:schemeClr val="tx1"/>
                </a:solidFill>
              </a:rPr>
              <a:t>      </a:t>
            </a:r>
            <a:r>
              <a:rPr lang="en-US" sz="2000" u="sng" dirty="0" smtClean="0">
                <a:solidFill>
                  <a:schemeClr val="tx1"/>
                </a:solidFill>
              </a:rPr>
              <a:t>More information       12 </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685800" y="1333500"/>
            <a:ext cx="7770813" cy="5067300"/>
          </a:xfrm>
        </p:spPr>
        <p:txBody>
          <a:bodyPr>
            <a:normAutofit fontScale="92500" lnSpcReduction="10000"/>
          </a:bodyPr>
          <a:lstStyle/>
          <a:p>
            <a:pPr marL="1201738" indent="-1201738">
              <a:spcAft>
                <a:spcPts val="600"/>
              </a:spcAft>
            </a:pPr>
            <a:r>
              <a:rPr lang="en-US" sz="2000" dirty="0" smtClean="0">
                <a:solidFill>
                  <a:schemeClr val="tx1"/>
                </a:solidFill>
              </a:rPr>
              <a:t>Straw poll-2: Do you add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signaling support for the negotiation of link setup optimizations between the two ends of the link to be set up.</a:t>
            </a:r>
          </a:p>
          <a:p>
            <a:pPr marL="0" lvl="1" indent="0">
              <a:spcBef>
                <a:spcPts val="1200"/>
              </a:spcBef>
              <a:spcAft>
                <a:spcPts val="600"/>
              </a:spcAft>
            </a:pPr>
            <a:r>
              <a:rPr lang="en-US" sz="1600" u="sng" dirty="0" smtClean="0">
                <a:solidFill>
                  <a:srgbClr val="0000FF"/>
                </a:solidFill>
              </a:rPr>
              <a:t>The signals used in the negotiation of link setup optimizations may include:</a:t>
            </a:r>
          </a:p>
          <a:p>
            <a:pPr marL="395288" lvl="2" indent="-217488">
              <a:spcBef>
                <a:spcPts val="600"/>
              </a:spcBef>
              <a:spcAft>
                <a:spcPts val="600"/>
              </a:spcAft>
              <a:buFont typeface="Arial" pitchFamily="34" charset="0"/>
              <a:buChar char="•"/>
            </a:pPr>
            <a:r>
              <a:rPr lang="en-US" sz="1600" u="sng" dirty="0" smtClean="0">
                <a:solidFill>
                  <a:srgbClr val="0000FF"/>
                </a:solidFill>
              </a:rPr>
              <a:t>FILS-Initiation:  containing the suggestions of link setup optimizations proposed by the transmitter of this initiation signal, which can be either end of the link to be set up.</a:t>
            </a:r>
          </a:p>
          <a:p>
            <a:pPr marL="395288" lvl="2" indent="-217488">
              <a:spcBef>
                <a:spcPts val="600"/>
              </a:spcBef>
              <a:spcAft>
                <a:spcPts val="600"/>
              </a:spcAft>
              <a:buFont typeface="Arial" pitchFamily="34" charset="0"/>
              <a:buChar char="•"/>
            </a:pPr>
            <a:r>
              <a:rPr lang="en-US" sz="1600" u="sng" dirty="0" smtClean="0">
                <a:solidFill>
                  <a:srgbClr val="0000FF"/>
                </a:solidFill>
              </a:rPr>
              <a:t>FILS-Response: containing the responses to the received link setup optimization suggestions,  e.g., full-confirmation, partial-confirmation, or rejection.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Lei Wang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乗算記号 6"/>
          <p:cNvSpPr/>
          <p:nvPr/>
        </p:nvSpPr>
        <p:spPr bwMode="auto">
          <a:xfrm>
            <a:off x="1219200" y="990600"/>
            <a:ext cx="5257800" cy="4648200"/>
          </a:xfrm>
          <a:prstGeom prst="mathMultiply">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12/513r0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 poll-1:Do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allow AP and STA to use pre-acquired knowledge to accelerate the link setup. </a:t>
            </a:r>
          </a:p>
          <a:p>
            <a:pPr marL="0" lvl="1" indent="0">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procedural and signaling supports for pre-acquired knowledge indication and confirmation between the two STAs of the 802.11 link to be setup.</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16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More information_____17__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12/0630 </a:t>
            </a:r>
            <a:r>
              <a:rPr lang="en-US" altLang="ja-JP" dirty="0" err="1" smtClean="0"/>
              <a:t>TGai</a:t>
            </a:r>
            <a:r>
              <a:rPr lang="en-US" altLang="ja-JP" dirty="0" smtClean="0"/>
              <a:t> Agenda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104900"/>
            <a:ext cx="8343900" cy="5334000"/>
          </a:xfrm>
        </p:spPr>
        <p:txBody>
          <a:bodyPr>
            <a:normAutofit/>
          </a:bodyPr>
          <a:lstStyle/>
          <a:p>
            <a:pPr marL="1201738" indent="-1201738">
              <a:spcAft>
                <a:spcPts val="600"/>
              </a:spcAft>
            </a:pPr>
            <a:r>
              <a:rPr lang="en-US" sz="2000" dirty="0" smtClean="0">
                <a:solidFill>
                  <a:schemeClr val="tx1"/>
                </a:solidFill>
              </a:rPr>
              <a:t>Straw poll -2: Do you support </a:t>
            </a:r>
            <a:r>
              <a:rPr lang="en-US" sz="1600" dirty="0" smtClean="0">
                <a:solidFill>
                  <a:schemeClr val="tx1"/>
                </a:solidFill>
              </a:rPr>
              <a:t>adding the following text to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 :</a:t>
            </a:r>
          </a:p>
          <a:p>
            <a:pPr marL="0" lvl="1" indent="0">
              <a:spcAft>
                <a:spcPts val="600"/>
              </a:spcAft>
            </a:pPr>
            <a:r>
              <a:rPr lang="en-US" sz="1600" u="sng" dirty="0" smtClean="0">
                <a:solidFill>
                  <a:srgbClr val="0000FF"/>
                </a:solidFill>
              </a:rPr>
              <a:t>The pre-acquired knowledge indication and confirmation should be provided in the </a:t>
            </a:r>
            <a:r>
              <a:rPr lang="en-US" sz="1600" u="sng" dirty="0" err="1" smtClean="0">
                <a:solidFill>
                  <a:srgbClr val="0000FF"/>
                </a:solidFill>
              </a:rPr>
              <a:t>unicast</a:t>
            </a:r>
            <a:r>
              <a:rPr lang="en-US" sz="1600" u="sng" dirty="0" smtClean="0">
                <a:solidFill>
                  <a:srgbClr val="0000FF"/>
                </a:solidFill>
              </a:rPr>
              <a:t> messages between the two STAs of the link to be setup.</a:t>
            </a:r>
          </a:p>
          <a:p>
            <a:pPr marL="0" lvl="1" indent="0">
              <a:spcAft>
                <a:spcPts val="600"/>
              </a:spcAft>
            </a:pPr>
            <a:r>
              <a:rPr lang="en-US" sz="1600" u="sng" dirty="0" smtClean="0">
                <a:solidFill>
                  <a:srgbClr val="0000FF"/>
                </a:solidFill>
              </a:rPr>
              <a:t>The pre-acquired knowledge indication and confirmation can be provided in the Information Elements (IEs) carried by the existing management frames, e.g., Probe Request / Response,  and/or Association Request / Response.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More information</a:t>
            </a:r>
            <a:r>
              <a:rPr lang="en-US" sz="2000" dirty="0" smtClean="0">
                <a:solidFill>
                  <a:schemeClr val="tx1"/>
                </a:solidFill>
              </a:rPr>
              <a:t>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乗算記号 6"/>
          <p:cNvSpPr/>
          <p:nvPr/>
        </p:nvSpPr>
        <p:spPr bwMode="auto">
          <a:xfrm>
            <a:off x="2514600" y="1905000"/>
            <a:ext cx="5410200" cy="47244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257300"/>
            <a:ext cx="8343900" cy="5181600"/>
          </a:xfrm>
        </p:spPr>
        <p:txBody>
          <a:bodyPr>
            <a:normAutofit/>
          </a:bodyPr>
          <a:lstStyle/>
          <a:p>
            <a:pPr marL="1201738" indent="-1201738">
              <a:spcAft>
                <a:spcPts val="600"/>
              </a:spcAft>
            </a:pPr>
            <a:r>
              <a:rPr lang="en-US" sz="2000" dirty="0" smtClean="0">
                <a:solidFill>
                  <a:schemeClr val="tx1"/>
                </a:solidFill>
              </a:rPr>
              <a:t>Straw poll -3:Do you support  </a:t>
            </a:r>
            <a:r>
              <a:rPr lang="en-US" sz="1600" dirty="0" smtClean="0">
                <a:solidFill>
                  <a:schemeClr val="tx1"/>
                </a:solidFill>
              </a:rPr>
              <a:t>adding the following text under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a:t>
            </a:r>
          </a:p>
          <a:p>
            <a:pPr marL="0" lvl="1" indent="0">
              <a:spcBef>
                <a:spcPts val="1200"/>
              </a:spcBef>
              <a:spcAft>
                <a:spcPts val="600"/>
              </a:spcAft>
            </a:pPr>
            <a:r>
              <a:rPr lang="en-US" sz="1600" u="sng" dirty="0" smtClean="0">
                <a:solidFill>
                  <a:srgbClr val="0000FF"/>
                </a:solidFill>
              </a:rPr>
              <a:t>More than one FILS solutions can be defined and supported by </a:t>
            </a:r>
            <a:r>
              <a:rPr lang="en-US" sz="1600" u="sng" dirty="0" err="1" smtClean="0">
                <a:solidFill>
                  <a:srgbClr val="0000FF"/>
                </a:solidFill>
              </a:rPr>
              <a:t>TGai</a:t>
            </a:r>
            <a:r>
              <a:rPr lang="en-US" sz="1600" u="sng" dirty="0" smtClean="0">
                <a:solidFill>
                  <a:srgbClr val="0000FF"/>
                </a:solidFill>
              </a:rPr>
              <a:t> in a flexible and interoperable way.</a:t>
            </a:r>
          </a:p>
          <a:p>
            <a:pPr marL="0" lvl="1" indent="0">
              <a:spcAft>
                <a:spcPts val="600"/>
              </a:spcAft>
            </a:pPr>
            <a:r>
              <a:rPr lang="en-US" sz="1600" u="sng" dirty="0" smtClean="0">
                <a:solidFill>
                  <a:srgbClr val="0000FF"/>
                </a:solidFill>
              </a:rPr>
              <a:t>In order to accommodate more than one FILS solutions in </a:t>
            </a:r>
            <a:r>
              <a:rPr lang="en-US" sz="1600" u="sng" dirty="0" err="1" smtClean="0">
                <a:solidFill>
                  <a:srgbClr val="0000FF"/>
                </a:solidFill>
              </a:rPr>
              <a:t>TGai</a:t>
            </a:r>
            <a:r>
              <a:rPr lang="en-US" sz="1600" u="sng" dirty="0" smtClean="0">
                <a:solidFill>
                  <a:srgbClr val="0000FF"/>
                </a:solidFill>
              </a:rPr>
              <a:t>,  a negotiation procedure should be supported to customize the link setup procedure for each specific cases. </a:t>
            </a:r>
          </a:p>
          <a:p>
            <a:pPr marL="0" lvl="1" indent="0">
              <a:spcAft>
                <a:spcPts val="600"/>
              </a:spcAft>
            </a:pPr>
            <a:r>
              <a:rPr lang="en-US" sz="1600" u="sng" dirty="0" smtClean="0">
                <a:solidFill>
                  <a:srgbClr val="0000FF"/>
                </a:solidFill>
              </a:rPr>
              <a:t>The negotiation procedure for selecting a specific link setup </a:t>
            </a:r>
            <a:r>
              <a:rPr lang="en-US" sz="1600" u="sng" dirty="0" err="1" smtClean="0">
                <a:solidFill>
                  <a:srgbClr val="0000FF"/>
                </a:solidFill>
              </a:rPr>
              <a:t>procdure</a:t>
            </a:r>
            <a:r>
              <a:rPr lang="en-US" sz="1600" u="sng" dirty="0" smtClean="0">
                <a:solidFill>
                  <a:srgbClr val="0000FF"/>
                </a:solidFill>
              </a:rPr>
              <a:t> can be conducted by piggybacking the existing management message rounds, such that no additional message rounds are required.</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5        </a:t>
            </a:r>
            <a:r>
              <a:rPr lang="en-US" sz="2000" dirty="0" smtClean="0">
                <a:solidFill>
                  <a:schemeClr val="tx1"/>
                </a:solidFill>
              </a:rPr>
              <a:t>    </a:t>
            </a:r>
            <a:r>
              <a:rPr lang="en-US" sz="2000" u="sng" dirty="0" smtClean="0">
                <a:solidFill>
                  <a:schemeClr val="tx1"/>
                </a:solidFill>
              </a:rPr>
              <a:t>NO     15          </a:t>
            </a:r>
            <a:r>
              <a:rPr lang="en-US" sz="2000" dirty="0" smtClean="0">
                <a:solidFill>
                  <a:schemeClr val="tx1"/>
                </a:solidFill>
              </a:rPr>
              <a:t>     More information 15</a:t>
            </a:r>
            <a:endParaRPr lang="en-US" sz="2000" u="sng"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12/0573 Paul Lambert ( Marvel )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Specification Framework</a:t>
            </a:r>
            <a:endParaRPr lang="en-US" dirty="0"/>
          </a:p>
        </p:txBody>
      </p:sp>
      <p:sp>
        <p:nvSpPr>
          <p:cNvPr id="3" name="Content Placeholder 2"/>
          <p:cNvSpPr>
            <a:spLocks noGrp="1"/>
          </p:cNvSpPr>
          <p:nvPr>
            <p:ph idx="1"/>
          </p:nvPr>
        </p:nvSpPr>
        <p:spPr/>
        <p:txBody>
          <a:bodyPr/>
          <a:lstStyle/>
          <a:p>
            <a:r>
              <a:rPr lang="en-US" dirty="0" smtClean="0"/>
              <a:t>Straw Poll </a:t>
            </a:r>
            <a:br>
              <a:rPr lang="en-US" dirty="0" smtClean="0"/>
            </a:br>
            <a:r>
              <a:rPr lang="en-US" dirty="0" smtClean="0"/>
              <a:t/>
            </a:r>
            <a:br>
              <a:rPr lang="en-US" dirty="0" smtClean="0"/>
            </a:br>
            <a:r>
              <a:rPr lang="en-US" dirty="0" smtClean="0"/>
              <a:t>The draft specification shall define authentication mechanisms that may be used to avoid involvement of an on-line and remote network services.</a:t>
            </a:r>
          </a:p>
          <a:p>
            <a:endParaRPr lang="en-US" dirty="0" smtClean="0"/>
          </a:p>
          <a:p>
            <a:pPr>
              <a:buNone/>
            </a:pPr>
            <a:r>
              <a:rPr lang="en-US" dirty="0" smtClean="0"/>
              <a:t>	Results: (15 yes/8 no /21 more info) </a:t>
            </a:r>
            <a:br>
              <a:rPr lang="en-US" dirty="0" smtClean="0"/>
            </a:br>
            <a:r>
              <a:rPr lang="en-US" dirty="0" smtClean="0"/>
              <a:t/>
            </a:r>
            <a:br>
              <a:rPr lang="en-US" dirty="0" smtClean="0"/>
            </a:br>
            <a:r>
              <a:rPr lang="en-US" dirty="0" smtClean="0"/>
              <a:t/>
            </a:r>
            <a:br>
              <a:rPr lang="en-US" dirty="0" smtClean="0"/>
            </a:br>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12/277r5	</a:t>
            </a:r>
            <a:r>
              <a:rPr lang="en-US" altLang="ja-JP" dirty="0" err="1" smtClean="0"/>
              <a:t>Katsuo</a:t>
            </a:r>
            <a:r>
              <a:rPr lang="en-US" altLang="ja-JP" dirty="0" smtClean="0"/>
              <a:t> </a:t>
            </a:r>
            <a:r>
              <a:rPr lang="en-US" altLang="ja-JP" dirty="0" err="1" smtClean="0"/>
              <a:t>Yunoki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Motion-1</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277273"/>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6.1.3  Air-time Occupancy Reduction (11-12/0277r4)</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802.11ai shall have mechanism to reduce the air time occupancy of MAC frames used for active scanning.</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36</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Motion-2</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646605"/>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6.1.X  Passive Scanning Execution (11-12/0277r4)  </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TGai studies possibility to mandate passive scanning execution before active scanning for 11ai STAs in order to reduce air-time occupancy.</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12/406r5	Lei Wang</a:t>
            </a:r>
            <a:endParaRPr lang="ja-JP" altLang="en-US" dirty="0"/>
          </a:p>
        </p:txBody>
      </p:sp>
      <p:sp>
        <p:nvSpPr>
          <p:cNvPr id="3" name="サブタイトル 2"/>
          <p:cNvSpPr>
            <a:spLocks noGrp="1"/>
          </p:cNvSpPr>
          <p:nvPr>
            <p:ph type="subTitle" idx="1"/>
          </p:nvPr>
        </p:nvSpPr>
        <p:spPr/>
        <p:txBody>
          <a:bodyPr/>
          <a:lstStyle/>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53300"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419100" y="1447800"/>
            <a:ext cx="8496300" cy="5067300"/>
          </a:xfrm>
        </p:spPr>
        <p:txBody>
          <a:bodyPr>
            <a:normAutofit fontScale="40000" lnSpcReduction="20000"/>
          </a:bodyPr>
          <a:lstStyle/>
          <a:p>
            <a:pPr marL="1023938" indent="-1023938">
              <a:spcAft>
                <a:spcPts val="600"/>
              </a:spcAft>
            </a:pPr>
            <a:r>
              <a:rPr lang="en-US" sz="4500" dirty="0" smtClean="0">
                <a:solidFill>
                  <a:schemeClr val="tx1"/>
                </a:solidFill>
              </a:rPr>
              <a:t>Motion-1: Insert the following text to Section 6.2.1 on page 7 of </a:t>
            </a:r>
            <a:r>
              <a:rPr lang="en-US" sz="4500" dirty="0" err="1" smtClean="0">
                <a:solidFill>
                  <a:schemeClr val="tx1"/>
                </a:solidFill>
              </a:rPr>
              <a:t>TGai</a:t>
            </a:r>
            <a:r>
              <a:rPr lang="en-US" sz="4500" dirty="0" smtClean="0">
                <a:solidFill>
                  <a:schemeClr val="tx1"/>
                </a:solidFill>
              </a:rPr>
              <a:t> SFD, 12/0151r7</a:t>
            </a:r>
          </a:p>
          <a:p>
            <a:pPr marL="0" indent="0">
              <a:spcBef>
                <a:spcPts val="400"/>
              </a:spcBef>
              <a:spcAft>
                <a:spcPts val="400"/>
              </a:spcAft>
            </a:pPr>
            <a:endParaRPr lang="en-US" dirty="0" smtClean="0">
              <a:solidFill>
                <a:srgbClr val="0000FF"/>
              </a:solidFill>
            </a:endParaRPr>
          </a:p>
          <a:p>
            <a:pPr marL="0" indent="0">
              <a:spcAft>
                <a:spcPts val="600"/>
              </a:spcAft>
            </a:pPr>
            <a:r>
              <a:rPr lang="en-US" sz="5000" dirty="0" smtClean="0">
                <a:solidFill>
                  <a:srgbClr val="0000FF"/>
                </a:solidFill>
              </a:rPr>
              <a:t>The AP may transmit a MAC frame, to be defined as “FILS Discovery Frame”, between full Beacon instances to support a quick AP/Network  Discovery for a fast initial link setup. </a:t>
            </a:r>
          </a:p>
          <a:p>
            <a:pPr marL="0" indent="0">
              <a:spcAft>
                <a:spcPts val="600"/>
              </a:spcAft>
            </a:pPr>
            <a:r>
              <a:rPr lang="en-US" sz="5000" dirty="0" smtClean="0">
                <a:solidFill>
                  <a:srgbClr val="0000FF"/>
                </a:solidFill>
              </a:rPr>
              <a:t>The FILS Discovery Frame may be transmitted periodically and/or non-periodically. </a:t>
            </a:r>
          </a:p>
          <a:p>
            <a:pPr marL="0" indent="0">
              <a:spcAft>
                <a:spcPts val="600"/>
              </a:spcAft>
            </a:pPr>
            <a:r>
              <a:rPr lang="en-US" sz="5000" dirty="0" smtClean="0">
                <a:solidFill>
                  <a:srgbClr val="0000FF"/>
                </a:solidFill>
              </a:rPr>
              <a:t>If transmitted periodically, the periodicity of the FILS Discovery Frame may be changed. </a:t>
            </a:r>
          </a:p>
          <a:p>
            <a:pPr marL="0" indent="0">
              <a:spcAft>
                <a:spcPts val="600"/>
              </a:spcAft>
            </a:pPr>
            <a:r>
              <a:rPr lang="en-US" sz="5000" dirty="0" smtClean="0">
                <a:solidFill>
                  <a:srgbClr val="0000FF"/>
                </a:solidFill>
              </a:rPr>
              <a:t>The interval between regular beacon and FILS Discovery Frame shall be no less than dot11aiFILSBeaconMinimumInterval.</a:t>
            </a:r>
          </a:p>
          <a:p>
            <a:pPr marL="0" indent="0">
              <a:spcBef>
                <a:spcPts val="400"/>
              </a:spcBef>
              <a:spcAft>
                <a:spcPts val="400"/>
              </a:spcAft>
            </a:pPr>
            <a:endParaRPr lang="en-US" dirty="0" smtClean="0"/>
          </a:p>
          <a:p>
            <a:pPr marL="0" indent="0">
              <a:spcAft>
                <a:spcPts val="600"/>
              </a:spcAft>
            </a:pPr>
            <a:r>
              <a:rPr lang="fi-FI" sz="4000" dirty="0" smtClean="0">
                <a:solidFill>
                  <a:schemeClr val="tx1"/>
                </a:solidFill>
              </a:rPr>
              <a:t>Mover: </a:t>
            </a:r>
            <a:endParaRPr lang="en-US" sz="4000" dirty="0" smtClean="0">
              <a:solidFill>
                <a:schemeClr val="tx1"/>
              </a:solidFill>
            </a:endParaRPr>
          </a:p>
          <a:p>
            <a:pPr marL="6350" lvl="1" indent="-6350">
              <a:spcAft>
                <a:spcPts val="600"/>
              </a:spcAft>
            </a:pPr>
            <a:r>
              <a:rPr lang="fi-FI" sz="4000" b="1" dirty="0" smtClean="0">
                <a:solidFill>
                  <a:schemeClr val="tx1"/>
                </a:solidFill>
                <a:cs typeface="+mn-cs"/>
              </a:rPr>
              <a:t>Seconder: </a:t>
            </a:r>
            <a:endParaRPr lang="en-US" sz="4000" b="1" dirty="0" smtClean="0">
              <a:solidFill>
                <a:schemeClr val="tx1"/>
              </a:solidFill>
              <a:cs typeface="+mn-cs"/>
            </a:endParaRPr>
          </a:p>
          <a:p>
            <a:pPr marL="6350" lvl="1" indent="-6350">
              <a:spcAft>
                <a:spcPts val="600"/>
              </a:spcAft>
            </a:pPr>
            <a:endParaRPr lang="en-US" sz="4000" b="1" dirty="0" smtClean="0">
              <a:solidFill>
                <a:schemeClr val="tx1"/>
              </a:solidFill>
              <a:cs typeface="+mn-cs"/>
            </a:endParaRPr>
          </a:p>
          <a:p>
            <a:pPr marL="6350" lvl="1" indent="-6350">
              <a:spcAft>
                <a:spcPts val="600"/>
              </a:spcAft>
            </a:pPr>
            <a:r>
              <a:rPr lang="en-US" sz="4000" b="1" dirty="0" smtClean="0">
                <a:solidFill>
                  <a:schemeClr val="tx1"/>
                </a:solidFill>
                <a:cs typeface="+mn-cs"/>
              </a:rPr>
              <a:t>Results:    </a:t>
            </a:r>
            <a:r>
              <a:rPr lang="en-US" sz="4000" b="1" u="sng" dirty="0" smtClean="0">
                <a:solidFill>
                  <a:schemeClr val="tx1"/>
                </a:solidFill>
                <a:cs typeface="+mn-cs"/>
              </a:rPr>
              <a:t>Yes             </a:t>
            </a:r>
            <a:r>
              <a:rPr lang="en-US" sz="4000" b="1" dirty="0" smtClean="0">
                <a:solidFill>
                  <a:schemeClr val="tx1"/>
                </a:solidFill>
                <a:cs typeface="+mn-cs"/>
              </a:rPr>
              <a:t>        </a:t>
            </a:r>
            <a:r>
              <a:rPr lang="en-US" sz="4000" b="1" u="sng" dirty="0" smtClean="0">
                <a:solidFill>
                  <a:schemeClr val="tx1"/>
                </a:solidFill>
                <a:cs typeface="+mn-cs"/>
              </a:rPr>
              <a:t>No             </a:t>
            </a:r>
            <a:r>
              <a:rPr lang="en-US" sz="4000" b="1" dirty="0" smtClean="0">
                <a:solidFill>
                  <a:schemeClr val="tx1"/>
                </a:solidFill>
                <a:cs typeface="+mn-cs"/>
              </a:rPr>
              <a:t>     </a:t>
            </a:r>
            <a:r>
              <a:rPr lang="en-US" sz="4000" b="1" u="sng" dirty="0" smtClean="0">
                <a:solidFill>
                  <a:schemeClr val="tx1"/>
                </a:solidFill>
                <a:cs typeface="+mn-cs"/>
              </a:rPr>
              <a:t>Abstain</a:t>
            </a:r>
            <a:r>
              <a:rPr lang="en-US" sz="4000" u="sng" dirty="0" smtClean="0">
                <a:solidFill>
                  <a:schemeClr val="tx1"/>
                </a:solidFill>
                <a:cs typeface="+mn-cs"/>
              </a:rPr>
              <a:t>_________ </a:t>
            </a:r>
            <a:r>
              <a:rPr lang="en-US" sz="4000"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38</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85000" lnSpcReduction="20000"/>
          </a:bodyPr>
          <a:lstStyle/>
          <a:p>
            <a:pPr marL="1023938" indent="-1023938">
              <a:spcAft>
                <a:spcPts val="600"/>
              </a:spcAft>
            </a:pPr>
            <a:r>
              <a:rPr lang="en-US" sz="2300" dirty="0" smtClean="0">
                <a:solidFill>
                  <a:schemeClr val="tx1"/>
                </a:solidFill>
              </a:rPr>
              <a:t>Motion-2: Insert the following text to Section 6.2.1 on page 7 of </a:t>
            </a:r>
            <a:r>
              <a:rPr lang="en-US" sz="2300" dirty="0" err="1" smtClean="0">
                <a:solidFill>
                  <a:schemeClr val="tx1"/>
                </a:solidFill>
              </a:rPr>
              <a:t>TGai</a:t>
            </a:r>
            <a:r>
              <a:rPr lang="en-US" sz="23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Discovery Frame is a public action frame, which is one of the following:</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Modified 11ah short beacon frame, or</a:t>
            </a:r>
          </a:p>
          <a:p>
            <a:pPr marL="341313" indent="-231775">
              <a:spcBef>
                <a:spcPts val="400"/>
              </a:spcBef>
              <a:spcAft>
                <a:spcPts val="400"/>
              </a:spcAft>
              <a:buFont typeface="Arial" pitchFamily="34" charset="0"/>
              <a:buChar char="•"/>
            </a:pPr>
            <a:r>
              <a:rPr lang="en-US" dirty="0" smtClean="0">
                <a:solidFill>
                  <a:srgbClr val="0000FF"/>
                </a:solidFill>
              </a:rPr>
              <a:t>a newly designed MAC public action frame.</a:t>
            </a:r>
            <a:endParaRPr lang="en-US"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a:defRPr/>
            </a:pPr>
            <a:r>
              <a:rPr lang="en-US" altLang="ja-JP" dirty="0" smtClean="0"/>
              <a:t>Moved Marc</a:t>
            </a:r>
          </a:p>
          <a:p>
            <a:pPr>
              <a:defRPr/>
            </a:pPr>
            <a:r>
              <a:rPr lang="en-US" altLang="ja-JP" dirty="0" err="1" smtClean="0"/>
              <a:t>Seconed</a:t>
            </a:r>
            <a:r>
              <a:rPr lang="en-US" altLang="ja-JP" dirty="0" smtClean="0"/>
              <a:t>  Dwight Smith</a:t>
            </a:r>
          </a:p>
          <a:p>
            <a:pPr>
              <a:defRPr/>
            </a:pPr>
            <a:r>
              <a:rPr lang="en-US" altLang="ja-JP" dirty="0" smtClean="0"/>
              <a:t>Approved</a:t>
            </a:r>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12/567r0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41</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42</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43</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12/568r0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44</a:t>
            </a:fld>
            <a:endParaRPr lang="en-US" altLang="ja-JP"/>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45</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12/550r1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Probe Response Monitoring</a:t>
            </a:r>
            <a:r>
              <a:rPr lang="en-US" b="0" dirty="0" smtClean="0"/>
              <a:t> </a:t>
            </a:r>
          </a:p>
          <a:p>
            <a:pPr algn="just">
              <a:spcAft>
                <a:spcPts val="0"/>
              </a:spcAft>
              <a:buNone/>
            </a:pPr>
            <a:r>
              <a:rPr lang="en-US" b="0" dirty="0" smtClean="0"/>
              <a:t>802.11ai shall support that STA informs AP whether STA sending a Probe Request waits on the channel till either </a:t>
            </a:r>
            <a:r>
              <a:rPr lang="en-US" b="0" dirty="0" err="1" smtClean="0"/>
              <a:t>MinChannelTime</a:t>
            </a:r>
            <a:r>
              <a:rPr lang="en-US" b="0" dirty="0" smtClean="0"/>
              <a:t> or </a:t>
            </a:r>
            <a:r>
              <a:rPr lang="en-US" b="0" dirty="0" err="1" smtClean="0"/>
              <a:t>MaxChannelTime</a:t>
            </a:r>
            <a:r>
              <a:rPr lang="en-US" b="0" dirty="0" smtClean="0"/>
              <a: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12/535r1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48</a:t>
            </a:fld>
            <a:endParaRPr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2" descr="image005"/>
          <p:cNvPicPr>
            <a:picLocks noChangeAspect="1" noChangeArrowheads="1"/>
          </p:cNvPicPr>
          <p:nvPr/>
        </p:nvPicPr>
        <p:blipFill rotWithShape="1">
          <a:blip r:embed="rId2">
            <a:extLst>
              <a:ext uri="{BEBA8EAE-BF5A-486C-A8C5-ECC9F3942E4B}">
                <a14:imgProp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14:imgLayer r:embed="rId3">
                    <a14:imgEffect>
                      <a14:brightnessContrast bright="19000"/>
                    </a14:imgEffect>
                  </a14:imgLayer>
                </a14:imgProps>
              </a:ex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r="34139"/>
          <a:stretch/>
        </p:blipFill>
        <p:spPr bwMode="auto">
          <a:xfrm>
            <a:off x="612440" y="2420928"/>
            <a:ext cx="7920000" cy="355924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8" name="Picture 2" descr="image005"/>
          <p:cNvPicPr>
            <a:picLocks noChangeAspect="1" noChangeArrowheads="1"/>
          </p:cNvPicPr>
          <p:nvPr/>
        </p:nvPicPr>
        <p:blipFill rotWithShape="1">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70964" t="18314" r="11846" b="73266"/>
          <a:stretch/>
        </p:blipFill>
        <p:spPr bwMode="auto">
          <a:xfrm>
            <a:off x="612440" y="6093336"/>
            <a:ext cx="2484000" cy="360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9" name="Picture 2" descr="image005"/>
          <p:cNvPicPr>
            <a:picLocks noChangeAspect="1" noChangeArrowheads="1"/>
          </p:cNvPicPr>
          <p:nvPr/>
        </p:nvPicPr>
        <p:blipFill rotWithShape="1">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70964" t="38711" r="5619" b="53225"/>
          <a:stretch/>
        </p:blipFill>
        <p:spPr bwMode="auto">
          <a:xfrm>
            <a:off x="2988704" y="6093336"/>
            <a:ext cx="3384000" cy="360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0" name="Picture 2" descr="image005"/>
          <p:cNvPicPr>
            <a:picLocks noChangeAspect="1" noChangeArrowheads="1"/>
          </p:cNvPicPr>
          <p:nvPr/>
        </p:nvPicPr>
        <p:blipFill rotWithShape="1">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70968" t="54032" r="15084" b="37904"/>
          <a:stretch/>
        </p:blipFill>
        <p:spPr bwMode="auto">
          <a:xfrm>
            <a:off x="6487443" y="6093336"/>
            <a:ext cx="2016000" cy="360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the scanning STA has no control of the upper delay bound of the passive scanning?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151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a:defRPr/>
            </a:pPr>
            <a:r>
              <a:rPr lang="en-US" altLang="ja-JP" dirty="0" smtClean="0"/>
              <a:t>Moved; Tom </a:t>
            </a:r>
            <a:r>
              <a:rPr lang="en-US" altLang="ja-JP" dirty="0" err="1" smtClean="0"/>
              <a:t>Siep</a:t>
            </a:r>
            <a:endParaRPr lang="en-US" altLang="ja-JP" dirty="0" smtClean="0"/>
          </a:p>
          <a:p>
            <a:pPr>
              <a:defRPr/>
            </a:pPr>
            <a:r>
              <a:rPr lang="en-US" altLang="ja-JP" dirty="0" err="1" smtClean="0"/>
              <a:t>Seconde</a:t>
            </a:r>
            <a:r>
              <a:rPr lang="en-US" altLang="ja-JP" dirty="0" smtClean="0"/>
              <a:t>: Marc </a:t>
            </a:r>
            <a:r>
              <a:rPr lang="en-US" altLang="ja-JP" dirty="0" err="1" smtClean="0"/>
              <a:t>Emmelmann</a:t>
            </a:r>
            <a:endParaRPr lang="en-US" altLang="ja-JP" dirty="0" smtClean="0"/>
          </a:p>
          <a:p>
            <a:pPr>
              <a:defRPr/>
            </a:pPr>
            <a:r>
              <a:rPr lang="en-US" altLang="ja-JP" dirty="0" smtClean="0"/>
              <a:t>Approved</a:t>
            </a:r>
          </a:p>
          <a:p>
            <a:endParaRPr lang="en-US" altLang="ja-JP" dirty="0" smtClean="0">
              <a:ea typeface="ＭＳ Ｐゴシック" pitchFamily="-84" charset="-128"/>
            </a:endParaRPr>
          </a:p>
          <a:p>
            <a:pPr lvl="1">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a scanning STA shall try to transmit a Probe Request and cancel the Probe Request transmission, if:</a:t>
            </a:r>
          </a:p>
          <a:p>
            <a:pPr lvl="2">
              <a:buFont typeface="Arial" pitchFamily="34" charset="0"/>
              <a:buChar char="•"/>
            </a:pPr>
            <a:r>
              <a:rPr lang="fi-FI" dirty="0"/>
              <a:t>A</a:t>
            </a:r>
            <a:r>
              <a:rPr lang="fi-FI" dirty="0" smtClean="0"/>
              <a:t>cceptable </a:t>
            </a:r>
            <a:r>
              <a:rPr lang="fi-FI" dirty="0"/>
              <a:t>AP is </a:t>
            </a:r>
            <a:r>
              <a:rPr lang="fi-FI" dirty="0" smtClean="0"/>
              <a:t>discovered</a:t>
            </a:r>
          </a:p>
          <a:p>
            <a:pPr lvl="2">
              <a:buFont typeface="Arial" pitchFamily="34" charset="0"/>
              <a:buChar char="•"/>
            </a:pPr>
            <a:r>
              <a:rPr lang="fi-FI" dirty="0" smtClean="0"/>
              <a:t>Similar Probe Request is received ?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814831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adding to specification framework document the following sentence: </a:t>
            </a:r>
          </a:p>
          <a:p>
            <a:r>
              <a:rPr lang="fi-FI" dirty="0" smtClean="0"/>
              <a:t>”A scanning STA shall initiate the AP discovery by transmitting a Probe Request frame. </a:t>
            </a:r>
            <a:r>
              <a:rPr lang="fi-FI" dirty="0"/>
              <a:t>If an acceptable AP is discovered or </a:t>
            </a:r>
            <a:r>
              <a:rPr lang="fi-FI" dirty="0" smtClean="0"/>
              <a:t>a </a:t>
            </a:r>
            <a:r>
              <a:rPr lang="fi-FI" dirty="0"/>
              <a:t>similar Probe Request is received </a:t>
            </a:r>
            <a:r>
              <a:rPr lang="fi-FI" dirty="0" smtClean="0"/>
              <a:t>before the Probe Request is transmitted, the STA shall cancel the Probe Request transmission.”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4847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12/552r0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text to the specification framework document:</a:t>
            </a:r>
          </a:p>
          <a:p>
            <a:r>
              <a:rPr lang="fi-FI" dirty="0" smtClean="0"/>
              <a:t>” 802.11ai shall enable scanning request and response frames transmission as non-VHT duplicate PPDUs to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12/559r0	Gabor </a:t>
            </a:r>
            <a:r>
              <a:rPr lang="en-US" altLang="ja-JP" dirty="0" err="1" smtClean="0"/>
              <a:t>Bajko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smtClean="0"/>
          </a:p>
          <a:p>
            <a:r>
              <a:rPr lang="en-US" dirty="0" smtClean="0"/>
              <a:t>For faster network discovery, STAs may combine Probe Requests and GAS Requests. AP STAs may combine Probe Response and GAS </a:t>
            </a:r>
            <a:r>
              <a:rPr lang="en-US" smtClean="0"/>
              <a:t>Response frames</a:t>
            </a:r>
          </a:p>
          <a:p>
            <a:endParaRPr lang="en-US" dirty="0"/>
          </a:p>
        </p:txBody>
      </p:sp>
      <p:sp>
        <p:nvSpPr>
          <p:cNvPr id="4" name="Date Placeholder 3"/>
          <p:cNvSpPr>
            <a:spLocks noGrp="1"/>
          </p:cNvSpPr>
          <p:nvPr>
            <p:ph type="dt" sz="half" idx="10"/>
          </p:nvPr>
        </p:nvSpPr>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F4DBEEB7-4782-4D83-9FD5-ED10E11965F5}" type="slidenum">
              <a:rPr lang="en-US" smtClean="0">
                <a:solidFill>
                  <a:srgbClr val="000000"/>
                </a:solidFill>
              </a:rPr>
              <a:pPr/>
              <a:t>55</a:t>
            </a:fld>
            <a:endParaRPr lang="en-US">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03803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12/258r7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 </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The 802.11ai </a:t>
            </a:r>
            <a:r>
              <a:rPr lang="en-US" b="0" dirty="0" smtClean="0"/>
              <a:t>shall support the Probe Response filtering to reduce the overhead of  Probe Response transmission.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57</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 </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According to the Signal quality (i.e., RCPI, RSNI) of received Probe Request, AP may not send the Probe Response to STA which sent the Probe Request.  </a:t>
            </a: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58</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12/246r4	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59</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1</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 respond to probe request addressed to the AP with higher priority over probe request with wildcard ID.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60</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819579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2</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a:t>
            </a:r>
            <a:r>
              <a:rPr lang="en-US" altLang="zh-TW" sz="1800" dirty="0" smtClean="0">
                <a:solidFill>
                  <a:srgbClr val="0000FF"/>
                </a:solidFill>
              </a:rPr>
              <a:t> </a:t>
            </a:r>
            <a:r>
              <a:rPr lang="en-US" altLang="zh-TW" sz="1800" dirty="0" smtClean="0"/>
              <a:t>respond to probe request directed at the AP with </a:t>
            </a:r>
            <a:r>
              <a:rPr lang="en-US" altLang="zh-TW" sz="1800" dirty="0" smtClean="0">
                <a:solidFill>
                  <a:schemeClr val="tx1"/>
                </a:solidFill>
              </a:rPr>
              <a:t>higher priority EDCA parameters, such as those for AC_VO or AC_VI.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 </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61</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364366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12/571r0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62</a:t>
            </a:fld>
            <a:endParaRPr lang="en-US" altLang="ja-JP"/>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63</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STA may include Exclusion List in the Probe Request frame that indicates the STAs that should not transmit probe responses.</a:t>
            </a: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257643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a:xfrm>
            <a:off x="8001000" y="6477000"/>
            <a:ext cx="466725" cy="182562"/>
          </a:xfrm>
        </p:spPr>
        <p:txBody>
          <a:bodyPr/>
          <a:lstStyle/>
          <a:p>
            <a:pPr>
              <a:defRPr/>
            </a:pPr>
            <a:r>
              <a:rPr lang="en-US" altLang="ja-JP" smtClean="0">
                <a:solidFill>
                  <a:srgbClr val="000000"/>
                </a:solidFill>
              </a:rPr>
              <a:t>Hiroshi Mano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64</a:t>
            </a:fld>
            <a:endParaRPr lang="en-US">
              <a:solidFill>
                <a:srgbClr val="000000"/>
              </a:solidFill>
            </a:endParaRPr>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64</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altLang="ko-KR" sz="1800" dirty="0" smtClean="0">
                <a:solidFill>
                  <a:srgbClr val="000000"/>
                </a:solidFill>
              </a:rPr>
              <a:t>Substrings of SSIDs or Mesh IDs can be used in the Exclusion List to indicate </a:t>
            </a:r>
            <a:r>
              <a:rPr lang="en-US" altLang="ko-KR" sz="1800" dirty="0">
                <a:solidFill>
                  <a:srgbClr val="000000"/>
                </a:solidFill>
              </a:rPr>
              <a:t>the </a:t>
            </a:r>
            <a:r>
              <a:rPr lang="en-US" altLang="ko-KR" sz="1800" dirty="0" smtClean="0">
                <a:solidFill>
                  <a:srgbClr val="000000"/>
                </a:solidFill>
              </a:rPr>
              <a:t>STAs </a:t>
            </a:r>
            <a:r>
              <a:rPr lang="en-US" altLang="ko-KR" sz="1800" dirty="0">
                <a:solidFill>
                  <a:srgbClr val="000000"/>
                </a:solidFill>
              </a:rPr>
              <a:t>that should not transmit probe responses.</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997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12/254r3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65</a:t>
            </a:fld>
            <a:endParaRPr lang="en-US" altLang="ja-JP"/>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STA may include a GAS configuration-change counter in the Association Request to check changes in a set of static GAS parameters.</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AP may include a GAS information in the Association Response when </a:t>
            </a:r>
            <a:r>
              <a:rPr lang="en-US" altLang="zh-CN" dirty="0" smtClean="0"/>
              <a:t>the GAS configuration change counter mismatches between STA and AP</a:t>
            </a:r>
            <a:r>
              <a:rPr lang="en-US" dirty="0" smtClean="0"/>
              <a:t>.</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12/548r0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68</a:t>
            </a:fld>
            <a:endParaRPr lang="en-US" altLang="ja-JP"/>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The 802.11ai shall have a mechanism for prioritized active scanning to reduce the latency of active scanning.</a:t>
            </a:r>
            <a:endParaRPr lang="en-US" altLang="zh-TW" sz="1800" dirty="0" smtClean="0"/>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a:t>
            </a:r>
            <a:endParaRPr lang="ja-JP" altLang="en-US" dirty="0"/>
          </a:p>
        </p:txBody>
      </p:sp>
      <p:sp>
        <p:nvSpPr>
          <p:cNvPr id="3" name="コンテンツ プレースホルダ 2"/>
          <p:cNvSpPr>
            <a:spLocks noGrp="1"/>
          </p:cNvSpPr>
          <p:nvPr>
            <p:ph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Prioritized active scanning is helpful for the STA to discover and select the high priority AP(s) earlier than the low priority AP(s).</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b="1" dirty="0" smtClean="0">
                <a:solidFill>
                  <a:srgbClr val="000000"/>
                </a:solidFill>
                <a:ea typeface="MS Gothic"/>
              </a:rPr>
              <a:t>An AP should respond to probe request addressed to the AP with higher priority over probe request with wildcard ID.</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12/256r3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72</a:t>
            </a:fld>
            <a:endParaRPr lang="en-US" altLang="ja-JP"/>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802.11ai shall support the prioritized active scanning to reduce the latency of active scanning as well as the overhead of Probe Response.</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Prioritized active scanning allows the STA to select the AP with desired SSID with higher priority over the AP with non-desired SSID. </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pPr algn="just">
              <a:spcAft>
                <a:spcPts val="0"/>
              </a:spcAft>
              <a:buNone/>
            </a:pPr>
            <a:endParaRPr lang="en-US" dirty="0" smtClean="0"/>
          </a:p>
          <a:p>
            <a:pPr algn="just">
              <a:spcAft>
                <a:spcPts val="0"/>
              </a:spcAft>
              <a:buNone/>
            </a:pPr>
            <a:r>
              <a:rPr lang="en-US" sz="2000" dirty="0" smtClean="0"/>
              <a:t>After receiving a Probe Request, the AP with non-desired SSID may delay its transmission of Probe Response by the certain time interval as indicated in the received Probe Request.</a:t>
            </a:r>
          </a:p>
          <a:p>
            <a:pPr lvl="0">
              <a:buNone/>
            </a:pPr>
            <a:endParaRPr lang="en-US" sz="18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4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12/553r2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76</a:t>
            </a:fld>
            <a:endParaRPr lang="en-US" altLang="ja-JP"/>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77</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sentence to the Specification Framework document:</a:t>
            </a:r>
          </a:p>
          <a:p>
            <a:r>
              <a:rPr lang="fi-FI" dirty="0"/>
              <a:t>” Probe Request </a:t>
            </a:r>
            <a:r>
              <a:rPr lang="fi-FI" dirty="0" smtClean="0"/>
              <a:t>may contain Inclusion List that specifies the MAC Addresses and SSIDs of hte STAs that shall respond to the request.”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a:t>” Probe Request may contain </a:t>
            </a:r>
            <a:r>
              <a:rPr lang="fi-FI" dirty="0" smtClean="0"/>
              <a:t>Exclusion List </a:t>
            </a:r>
            <a:r>
              <a:rPr lang="fi-FI" dirty="0"/>
              <a:t>that specifies the MAC Addresses and SSIDs of hte STAs that shall </a:t>
            </a:r>
            <a:r>
              <a:rPr lang="fi-FI" dirty="0" smtClean="0"/>
              <a:t>not respond </a:t>
            </a:r>
            <a:r>
              <a:rPr lang="fi-FI" dirty="0"/>
              <a:t>to the request.”</a:t>
            </a:r>
            <a:endParaRPr lang="en-US" dirty="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34188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smtClean="0"/>
              <a:t>” Probe Response may contain Inclusion Parameters that specify the criteria of AP capabilites and link performance that </a:t>
            </a:r>
            <a:r>
              <a:rPr lang="fi-FI" dirty="0"/>
              <a:t>the </a:t>
            </a:r>
            <a:r>
              <a:rPr lang="fi-FI" dirty="0" smtClean="0"/>
              <a:t>responding STAs shall fulfill.”</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9469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8</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12/549r1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80</a:t>
            </a:fld>
            <a:endParaRPr lang="en-US" altLang="ja-JP"/>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6.1.6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Probe Response omission.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81</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6.1.5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transmission of a single broadcast addressed Probe Response.</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82</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12/572r0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83</a:t>
            </a:fld>
            <a:endParaRPr lang="en-US" altLang="ja-JP"/>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84</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endParaRPr lang="en-US" dirty="0" smtClean="0">
              <a:solidFill>
                <a:srgbClr val="000000"/>
              </a:solidFill>
            </a:endParaRPr>
          </a:p>
          <a:p>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73971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85</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85</a:t>
            </a:fld>
            <a:endParaRPr lang="en-US">
              <a:solidFill>
                <a:srgbClr val="000000"/>
              </a:solidFill>
            </a:endParaRPr>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85</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solidFill>
                  <a:srgbClr val="000000"/>
                </a:solidFill>
              </a:rPr>
              <a:t>Update the spec framework document with the following text under subsection “6.1 Active Scanning”:</a:t>
            </a:r>
          </a:p>
          <a:p>
            <a:pPr lvl="1"/>
            <a:r>
              <a:rPr lang="en-US" dirty="0" smtClean="0">
                <a:solidFill>
                  <a:srgbClr val="000000"/>
                </a:solidFill>
              </a:rPr>
              <a:t>If the non-AP STA that has sent the Probe Request is not acceptable by the responding STA because of the responding  STA’s current operating condition, then the responding STA may not transmit Probe Response.</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4959042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86</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3</a:t>
            </a:r>
            <a:endParaRPr lang="en-US" dirty="0">
              <a:solidFill>
                <a:srgbClr val="000000"/>
              </a:solidFill>
            </a:endParaRP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GB" altLang="ko-KR" dirty="0" smtClean="0">
                <a:solidFill>
                  <a:srgbClr val="000000"/>
                </a:solidFill>
              </a:rPr>
              <a:t>Non-AP STA </a:t>
            </a:r>
            <a:r>
              <a:rPr lang="en-GB" altLang="ko-KR" dirty="0">
                <a:solidFill>
                  <a:srgbClr val="000000"/>
                </a:solidFill>
              </a:rPr>
              <a:t>may include </a:t>
            </a:r>
            <a:r>
              <a:rPr lang="en-GB" altLang="ko-KR" dirty="0" smtClean="0">
                <a:solidFill>
                  <a:srgbClr val="000000"/>
                </a:solidFill>
              </a:rPr>
              <a:t>its security processing requirements and/or </a:t>
            </a:r>
            <a:r>
              <a:rPr lang="en-GB" altLang="ko-KR" dirty="0">
                <a:solidFill>
                  <a:srgbClr val="000000"/>
                </a:solidFill>
              </a:rPr>
              <a:t>security capability in the Probe Request frame for Probe </a:t>
            </a:r>
            <a:r>
              <a:rPr lang="en-GB" altLang="ko-KR" dirty="0" smtClean="0">
                <a:solidFill>
                  <a:srgbClr val="000000"/>
                </a:solidFill>
              </a:rPr>
              <a:t>Request filtering.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80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4</a:t>
            </a:r>
            <a:endParaRPr lang="en-US" dirty="0">
              <a:solidFill>
                <a:srgbClr val="000000"/>
              </a:solidFill>
            </a:endParaRPr>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required </a:t>
            </a:r>
            <a:r>
              <a:rPr lang="en-US" altLang="ko-KR" dirty="0" smtClean="0">
                <a:solidFill>
                  <a:srgbClr val="000000"/>
                </a:solidFill>
              </a:rPr>
              <a:t>AP’s capabilities in </a:t>
            </a:r>
            <a:r>
              <a:rPr lang="en-US" altLang="ko-KR" dirty="0">
                <a:solidFill>
                  <a:srgbClr val="000000"/>
                </a:solidFill>
              </a:rPr>
              <a:t>the Probe Request </a:t>
            </a:r>
            <a:r>
              <a:rPr lang="en-US" altLang="ko-KR" dirty="0" smtClean="0">
                <a:solidFill>
                  <a:srgbClr val="000000"/>
                </a:solidFill>
              </a:rPr>
              <a:t>frame </a:t>
            </a:r>
            <a:r>
              <a:rPr lang="en-US" altLang="ko-KR" dirty="0">
                <a:solidFill>
                  <a:srgbClr val="000000"/>
                </a:solidFill>
              </a:rPr>
              <a:t>for Probe </a:t>
            </a:r>
            <a:r>
              <a:rPr lang="en-US" altLang="ko-KR" dirty="0" smtClean="0">
                <a:solidFill>
                  <a:srgbClr val="000000"/>
                </a:solidFill>
              </a:rPr>
              <a:t>Request filtering.</a:t>
            </a:r>
            <a:endParaRPr lang="en-US" dirty="0" smtClean="0">
              <a:solidFill>
                <a:srgbClr val="000000"/>
              </a:solidFill>
            </a:endParaRPr>
          </a:p>
          <a:p>
            <a:pPr lvl="1"/>
            <a:endParaRPr lang="en-US"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smtClean="0">
              <a:solidFill>
                <a:srgbClr val="000000"/>
              </a:solidFill>
            </a:endParaRP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677129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88</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5</a:t>
            </a:r>
            <a:endParaRPr lang="en-US" dirty="0">
              <a:solidFill>
                <a:srgbClr val="000000"/>
              </a:solidFill>
            </a:endParaRPr>
          </a:p>
        </p:txBody>
      </p:sp>
      <p:sp>
        <p:nvSpPr>
          <p:cNvPr id="10"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AP Channel Report element included in the most recently received Probe Response may be used to select the next channel to be scanned during active scanning.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010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92512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12/538r0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89</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Officer Election</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90</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91</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 without an increase to the </a:t>
            </a:r>
            <a:r>
              <a:rPr lang="en-US" sz="1800" b="0" dirty="0" err="1" smtClean="0"/>
              <a:t>Min_Probe_Response_Time</a:t>
            </a:r>
            <a:r>
              <a:rPr lang="en-US" sz="1800" b="0" smtClean="0"/>
              <a:t> and Max_Probe_Response_Time</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12/565r0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92</a:t>
            </a:fld>
            <a:endParaRPr lang="en-US" altLang="ja-JP"/>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93</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may defer the transmission of its Probe Request and listen to Probe Request from other STAs for a time period.”</a:t>
            </a:r>
            <a:endParaRPr lang="en-US" altLang="zh-CN" sz="2400" b="1" kern="0" dirty="0" smtClean="0">
              <a:solidFill>
                <a:srgbClr val="000000"/>
              </a:solidFill>
              <a:latin typeface="Times New Roman" pitchFamily="-65" charset="0"/>
              <a:ea typeface="+mn-ea"/>
            </a:endParaRP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94</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ea typeface="+mn-ea"/>
              </a:rPr>
              <a:t>sent in </a:t>
            </a:r>
            <a:r>
              <a:rPr lang="en-US" altLang="zh-CN" sz="2000" kern="0" dirty="0" smtClean="0">
                <a:solidFill>
                  <a:srgbClr val="000000"/>
                </a:solidFill>
                <a:latin typeface="Times New Roman"/>
                <a:ea typeface="+mn-ea"/>
              </a:rPr>
              <a:t>response to the other STA’s Probe Request for another time period.”</a:t>
            </a: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12/566r0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95</a:t>
            </a:fld>
            <a:endParaRPr lang="en-US" altLang="ja-JP"/>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9219"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9220" name="灯片编号占位符 5"/>
          <p:cNvSpPr>
            <a:spLocks noGrp="1"/>
          </p:cNvSpPr>
          <p:nvPr>
            <p:ph type="sldNum" sz="quarter" idx="12"/>
          </p:nvPr>
        </p:nvSpPr>
        <p:spPr>
          <a:noFill/>
        </p:spPr>
        <p:txBody>
          <a:bodyPr/>
          <a:lstStyle/>
          <a:p>
            <a:r>
              <a:rPr lang="en-US" altLang="zh-CN">
                <a:solidFill>
                  <a:srgbClr val="000000"/>
                </a:solidFill>
              </a:rPr>
              <a:t>Slide </a:t>
            </a:r>
            <a:fld id="{DEDAC3AE-05C2-934B-9FAD-DE824E45A573}" type="slidenum">
              <a:rPr lang="en-US" altLang="zh-CN">
                <a:solidFill>
                  <a:srgbClr val="000000"/>
                </a:solidFill>
              </a:rPr>
              <a:pPr/>
              <a:t>96</a:t>
            </a:fld>
            <a:endParaRPr lang="en-US" altLang="zh-CN">
              <a:solidFill>
                <a:srgbClr val="000000"/>
              </a:solidFill>
            </a:endParaRPr>
          </a:p>
        </p:txBody>
      </p:sp>
      <p:sp>
        <p:nvSpPr>
          <p:cNvPr id="9221"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1</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an home network identifier to its Probe Request to indicate selection for an AP which has roaming agreement with the home network.”</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10243"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10244" name="灯片编号占位符 5"/>
          <p:cNvSpPr>
            <a:spLocks noGrp="1"/>
          </p:cNvSpPr>
          <p:nvPr>
            <p:ph type="sldNum" sz="quarter" idx="12"/>
          </p:nvPr>
        </p:nvSpPr>
        <p:spPr>
          <a:noFill/>
        </p:spPr>
        <p:txBody>
          <a:bodyPr/>
          <a:lstStyle/>
          <a:p>
            <a:r>
              <a:rPr lang="en-US" altLang="zh-CN">
                <a:solidFill>
                  <a:srgbClr val="000000"/>
                </a:solidFill>
              </a:rPr>
              <a:t>Slide </a:t>
            </a:r>
            <a:fld id="{E8C82398-A3A9-BE46-9312-8CC67B24DE73}" type="slidenum">
              <a:rPr lang="en-US" altLang="zh-CN">
                <a:solidFill>
                  <a:srgbClr val="000000"/>
                </a:solidFill>
              </a:rPr>
              <a:pPr/>
              <a:t>97</a:t>
            </a:fld>
            <a:endParaRPr lang="en-US" altLang="zh-CN">
              <a:solidFill>
                <a:srgbClr val="000000"/>
              </a:solidFill>
            </a:endParaRPr>
          </a:p>
        </p:txBody>
      </p:sp>
      <p:sp>
        <p:nvSpPr>
          <p:cNvPr id="10245"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2</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QoS requirements (e.g., Bandwidth Allowance, Delay tolerance) information in the Probe Request to indicate selection for APs which can meet the specific QoS requirements.”</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12/537r0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98</a:t>
            </a:fld>
            <a:endParaRPr lang="en-US" altLang="ja-JP"/>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99</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create a mixture of STAs performing Active Scanning and passive scanning.</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20441</TotalTime>
  <Words>6803</Words>
  <Application>Microsoft Macintosh PowerPoint</Application>
  <PresentationFormat>画面に合わせる (4:3)</PresentationFormat>
  <Paragraphs>1054</Paragraphs>
  <Slides>107</Slides>
  <Notes>31</Notes>
  <HiddenSlides>0</HiddenSlides>
  <MMClips>0</MMClips>
  <ScaleCrop>false</ScaleCrop>
  <HeadingPairs>
    <vt:vector size="4" baseType="variant">
      <vt:variant>
        <vt:lpstr>デザイン テンプレート</vt:lpstr>
      </vt:variant>
      <vt:variant>
        <vt:i4>3</vt:i4>
      </vt:variant>
      <vt:variant>
        <vt:lpstr>スライド タイトル</vt:lpstr>
      </vt:variant>
      <vt:variant>
        <vt:i4>107</vt:i4>
      </vt:variant>
    </vt:vector>
  </HeadingPairs>
  <TitlesOfParts>
    <vt:vector size="110" baseType="lpstr">
      <vt:lpstr>802-11-Submission</vt:lpstr>
      <vt:lpstr>1_802-11-Submission</vt:lpstr>
      <vt:lpstr>2_802-11-Submission</vt:lpstr>
      <vt:lpstr>IEEE 802.11ai Fast Initial Link Setup  Motion slide deck for Atlanta </vt:lpstr>
      <vt:lpstr>Abstract</vt:lpstr>
      <vt:lpstr>12/0630 TGai Agenda </vt:lpstr>
      <vt:lpstr>Approve TGai meeting minutes of  Waikoloa face-to-face meeting. </vt:lpstr>
      <vt:lpstr>Approve TGai teleconference meeting minutes of Waikoloa to Atlanta meeting. </vt:lpstr>
      <vt:lpstr>Approve to create 2nd Vice chair position. </vt:lpstr>
      <vt:lpstr>Agenda </vt:lpstr>
      <vt:lpstr>Teleconference Schedule </vt:lpstr>
      <vt:lpstr>Officer Election</vt:lpstr>
      <vt:lpstr>Motion 1 (Chair)</vt:lpstr>
      <vt:lpstr>Motion 2 (Secretary)</vt:lpstr>
      <vt:lpstr>Motion 3 (Technical editor)</vt:lpstr>
      <vt:lpstr>Motion 4 (Vice Chair)</vt:lpstr>
      <vt:lpstr>Election 2nd  Vice Chair</vt:lpstr>
      <vt:lpstr>11/1160r8 George Cherian</vt:lpstr>
      <vt:lpstr>Straw polls</vt:lpstr>
      <vt:lpstr>Stroll Poll 1</vt:lpstr>
      <vt:lpstr>Stroll Poll 2</vt:lpstr>
      <vt:lpstr>12/273r7 Hiroki Nakano</vt:lpstr>
      <vt:lpstr>Motion 1</vt:lpstr>
      <vt:lpstr>Motion 2</vt:lpstr>
      <vt:lpstr>Motion 2a</vt:lpstr>
      <vt:lpstr>Motion 3</vt:lpstr>
      <vt:lpstr>Motion 4</vt:lpstr>
      <vt:lpstr>12/519r0 Lei Wang</vt:lpstr>
      <vt:lpstr>Straw polls  for Proposed Text for SFD</vt:lpstr>
      <vt:lpstr>Straw poll for Proposed Text for SFD</vt:lpstr>
      <vt:lpstr>12/513r0 Lei Wang</vt:lpstr>
      <vt:lpstr>Straw poll for Proposed Text for SFD</vt:lpstr>
      <vt:lpstr>Straw poll  for Proposed Text for SFD – con’t</vt:lpstr>
      <vt:lpstr>Straw poll for Proposed Text for SFD – con’t</vt:lpstr>
      <vt:lpstr>12/0573 Paul Lambert ( Marvel ) </vt:lpstr>
      <vt:lpstr>Security and Specification Framework</vt:lpstr>
      <vt:lpstr>12/277r5 Katsuo Yunoki</vt:lpstr>
      <vt:lpstr>スライド 35</vt:lpstr>
      <vt:lpstr>スライド 36</vt:lpstr>
      <vt:lpstr>12/406r5 Lei Wang</vt:lpstr>
      <vt:lpstr>Motions for proposed text for SFD  (for 2012-May meeting) </vt:lpstr>
      <vt:lpstr>Motions for proposed text for SFD  (for 2012-May meeting) </vt:lpstr>
      <vt:lpstr>12/567r0 Young Hoon Kwon</vt:lpstr>
      <vt:lpstr>Straw Poll 1</vt:lpstr>
      <vt:lpstr>Straw Poll 2</vt:lpstr>
      <vt:lpstr>Straw Poll 3</vt:lpstr>
      <vt:lpstr>12/568r0 Young Hoon Kwon</vt:lpstr>
      <vt:lpstr>Straw Poll</vt:lpstr>
      <vt:lpstr>12/550r1 Kiseon Ryu</vt:lpstr>
      <vt:lpstr>Motion </vt:lpstr>
      <vt:lpstr>12/535r1 Jarkko Kneckt</vt:lpstr>
      <vt:lpstr>Strawpoll</vt:lpstr>
      <vt:lpstr>Strawpoll</vt:lpstr>
      <vt:lpstr>Motion</vt:lpstr>
      <vt:lpstr>12/552r0 Jarkko Kneckt</vt:lpstr>
      <vt:lpstr>Motion</vt:lpstr>
      <vt:lpstr>12/559r0 Gabor Bajko</vt:lpstr>
      <vt:lpstr>Motion</vt:lpstr>
      <vt:lpstr>12/258r7 Giwon Park</vt:lpstr>
      <vt:lpstr>Motion 1 </vt:lpstr>
      <vt:lpstr>Motion 2 </vt:lpstr>
      <vt:lpstr>12/246r4 Jing-Rong Hsieh</vt:lpstr>
      <vt:lpstr>Motion 1</vt:lpstr>
      <vt:lpstr>Motion 2</vt:lpstr>
      <vt:lpstr>12/571r0 Jae Seung Lee</vt:lpstr>
      <vt:lpstr>スライド 63</vt:lpstr>
      <vt:lpstr>スライド 64</vt:lpstr>
      <vt:lpstr>12/254r3 Giwon Park</vt:lpstr>
      <vt:lpstr>Motion 1</vt:lpstr>
      <vt:lpstr>Motion 2</vt:lpstr>
      <vt:lpstr>12/548r0 Giwon Park</vt:lpstr>
      <vt:lpstr>Motion 1</vt:lpstr>
      <vt:lpstr>Motion 2</vt:lpstr>
      <vt:lpstr>Motion 3</vt:lpstr>
      <vt:lpstr>12/256r3 Kiseon Ryu</vt:lpstr>
      <vt:lpstr>Motion 1</vt:lpstr>
      <vt:lpstr>Motion 2</vt:lpstr>
      <vt:lpstr>Motion 3</vt:lpstr>
      <vt:lpstr>12/553r2 Jarkko Kneckt</vt:lpstr>
      <vt:lpstr>Motion 1</vt:lpstr>
      <vt:lpstr>Motion 2</vt:lpstr>
      <vt:lpstr>Motion 3</vt:lpstr>
      <vt:lpstr>12/549r1 Giwon Park</vt:lpstr>
      <vt:lpstr>Motion 1</vt:lpstr>
      <vt:lpstr>Motion 2</vt:lpstr>
      <vt:lpstr>12/572r0 Jae Seung Lee</vt:lpstr>
      <vt:lpstr>スライド 84</vt:lpstr>
      <vt:lpstr>スライド 85</vt:lpstr>
      <vt:lpstr>スライド 86</vt:lpstr>
      <vt:lpstr>スライド 87</vt:lpstr>
      <vt:lpstr>スライド 88</vt:lpstr>
      <vt:lpstr>12/538r0 Jonathan Segev (Backup)</vt:lpstr>
      <vt:lpstr>Framework document – straw poll 1</vt:lpstr>
      <vt:lpstr>Framework document – straw poll 2</vt:lpstr>
      <vt:lpstr>12/565r0 Yunsong Yang</vt:lpstr>
      <vt:lpstr>Straw Poll 1</vt:lpstr>
      <vt:lpstr>Straw Poll 2</vt:lpstr>
      <vt:lpstr>12/566r0 Yunsong Yang</vt:lpstr>
      <vt:lpstr>Straw Poll 1</vt:lpstr>
      <vt:lpstr>Straw Poll 2</vt:lpstr>
      <vt:lpstr>12/537r0 Jonathan Segev (Backup)</vt:lpstr>
      <vt:lpstr>Framework document – straw poll 1</vt:lpstr>
      <vt:lpstr>Framework document – straw poll 2</vt:lpstr>
      <vt:lpstr>12/569r0 Lin Cai</vt:lpstr>
      <vt:lpstr>Stroll Poll -1 </vt:lpstr>
      <vt:lpstr>Stroll Poll -2 </vt:lpstr>
      <vt:lpstr>12/598r0 Steve Grau</vt:lpstr>
      <vt:lpstr>Motion 1</vt:lpstr>
      <vt:lpstr>Motion 2</vt:lpstr>
      <vt:lpstr>Straw Poll</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419</cp:revision>
  <cp:lastPrinted>1998-02-10T13:28:06Z</cp:lastPrinted>
  <dcterms:created xsi:type="dcterms:W3CDTF">2012-05-16T17:06:44Z</dcterms:created>
  <dcterms:modified xsi:type="dcterms:W3CDTF">2012-05-16T17:12:32Z</dcterms:modified>
  <cp:category/>
</cp:coreProperties>
</file>