
<file path=[Content_Types].xml><?xml version="1.0" encoding="utf-8"?>
<Types xmlns="http://schemas.openxmlformats.org/package/2006/content-types">
  <Override PartName="/ppt/slides/slide41.xml" ContentType="application/vnd.openxmlformats-officedocument.presentationml.slide+xml"/>
  <Override PartName="/ppt/slideLayouts/slideLayout4.xml" ContentType="application/vnd.openxmlformats-officedocument.presentationml.slideLayout+xml"/>
  <Override PartName="/ppt/notesSlides/notesSlide16.xml" ContentType="application/vnd.openxmlformats-officedocument.presentationml.notesSlide+xml"/>
  <Override PartName="/ppt/slides/slide50.xml" ContentType="application/vnd.openxmlformats-officedocument.presentationml.slide+xml"/>
  <Override PartName="/ppt/slides/slide18.xml" ContentType="application/vnd.openxmlformats-officedocument.presentationml.slide+xml"/>
  <Override PartName="/ppt/notesSlides/notesSlide26.xml" ContentType="application/vnd.openxmlformats-officedocument.presentationml.notesSlide+xml"/>
  <Override PartName="/ppt/slides/slide60.xml" ContentType="application/vnd.openxmlformats-officedocument.presentationml.slide+xml"/>
  <Override PartName="/ppt/slides/slide28.xml" ContentType="application/vnd.openxmlformats-officedocument.presentationml.slide+xml"/>
  <Override PartName="/ppt/slides/slide37.xml" ContentType="application/vnd.openxmlformats-officedocument.presentationml.slide+xml"/>
  <Override PartName="/ppt/slides/slide70.xml" ContentType="application/vnd.openxmlformats-officedocument.presentationml.slide+xml"/>
  <Override PartName="/ppt/slides/slide9.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slides/slide66.xml" ContentType="application/vnd.openxmlformats-officedocument.presentationml.slide+xml"/>
  <Override PartName="/ppt/theme/theme1.xml" ContentType="application/vnd.openxmlformats-officedocument.theme+xml"/>
  <Override PartName="/ppt/notesSlides/notesSlide2.xml" ContentType="application/vnd.openxmlformats-officedocument.presentationml.notesSlide+xml"/>
  <Override PartName="/ppt/slides/slide75.xml" ContentType="application/vnd.openxmlformats-officedocument.presentationml.slide+xml"/>
  <Override PartName="/ppt/slides/slide85.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notesSlides/notesSlide11.xml" ContentType="application/vnd.openxmlformats-officedocument.presentationml.notesSlide+xml"/>
  <Override PartName="/ppt/slides/slide13.xml" ContentType="application/vnd.openxmlformats-officedocument.presentationml.slide+xml"/>
  <Override PartName="/ppt/notesSlides/notesSlide21.xml" ContentType="application/vnd.openxmlformats-officedocument.presentationml.notesSlide+xml"/>
  <Override PartName="/ppt/slides/slide23.xml" ContentType="application/vnd.openxmlformats-officedocument.presentationml.slide+xml"/>
  <Override PartName="/ppt/notesSlides/notesSlide31.xml" ContentType="application/vnd.openxmlformats-officedocument.presentationml.notesSlide+xml"/>
  <Override PartName="/ppt/slides/slide32.xml" ContentType="application/vnd.openxmlformats-officedocument.presentationml.slide+xml"/>
  <Override PartName="/ppt/slides/slide4.xml" ContentType="application/vnd.openxmlformats-officedocument.presentationml.slide+xml"/>
  <Override PartName="/ppt/slideLayouts/slideLayout5.xml" ContentType="application/vnd.openxmlformats-officedocument.presentationml.slideLayout+xml"/>
  <Override PartName="/ppt/slideMasters/slideMaster2.xml" ContentType="application/vnd.openxmlformats-officedocument.presentationml.slideMaster+xml"/>
  <Override PartName="/ppt/slides/slide42.xml" ContentType="application/vnd.openxmlformats-officedocument.presentationml.slide+xml"/>
  <Override PartName="/ppt/notesSlides/notesSlide17.xml" ContentType="application/vnd.openxmlformats-officedocument.presentationml.notesSlide+xml"/>
  <Override PartName="/ppt/slides/slide51.xml" ContentType="application/vnd.openxmlformats-officedocument.presentationml.slide+xml"/>
  <Override PartName="/ppt/slides/slide19.xml" ContentType="application/vnd.openxmlformats-officedocument.presentationml.slide+xml"/>
  <Override PartName="/ppt/notesSlides/notesSlide27.xml" ContentType="application/vnd.openxmlformats-officedocument.presentationml.notesSlide+xml"/>
  <Override PartName="/ppt/slideLayouts/slideLayout10.xml" ContentType="application/vnd.openxmlformats-officedocument.presentationml.slideLayout+xml"/>
  <Override PartName="/ppt/slides/slide61.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90.xml" ContentType="application/vnd.openxmlformats-officedocument.presentationml.slide+xml"/>
  <Override PartName="/ppt/slides/slide67.xml" ContentType="application/vnd.openxmlformats-officedocument.presentationml.slide+xml"/>
  <Override PartName="/ppt/theme/theme2.xml" ContentType="application/vnd.openxmlformats-officedocument.theme+xml"/>
  <Override PartName="/ppt/notesSlides/notesSlide3.xml" ContentType="application/vnd.openxmlformats-officedocument.presentationml.notesSlide+xml"/>
  <Override PartName="/ppt/slides/slide76.xml" ContentType="application/vnd.openxmlformats-officedocument.presentationml.slide+xml"/>
  <Override PartName="/ppt/slides/slide86.xml" ContentType="application/vnd.openxmlformats-officedocument.presentationml.slide+xml"/>
  <Override PartName="/ppt/notesSlides/notesSlide8.xml" ContentType="application/vnd.openxmlformats-officedocument.presentationml.notesSlide+xml"/>
  <Override PartName="/ppt/notesSlides/notesSlide12.xml" ContentType="application/vnd.openxmlformats-officedocument.presentationml.notesSlide+xml"/>
  <Override PartName="/ppt/slides/slide14.xml" ContentType="application/vnd.openxmlformats-officedocument.presentationml.slide+xml"/>
  <Override PartName="/ppt/notesSlides/notesSlide22.xml" ContentType="application/vnd.openxmlformats-officedocument.presentationml.notesSlide+xml"/>
  <Override PartName="/ppt/slides/slide24.xml" ContentType="application/vnd.openxmlformats-officedocument.presentationml.slide+xml"/>
  <Default Extension="bin" ContentType="application/vnd.openxmlformats-officedocument.presentationml.printerSettings"/>
  <Override PartName="/ppt/slides/slide33.xml" ContentType="application/vnd.openxmlformats-officedocument.presentationml.slide+xml"/>
  <Override PartName="/ppt/slides/slide5.xml" ContentType="application/vnd.openxmlformats-officedocument.presentationml.slide+xml"/>
  <Default Extension="xml" ContentType="application/xml"/>
  <Override PartName="/ppt/slideLayouts/slideLayout6.xml" ContentType="application/vnd.openxmlformats-officedocument.presentationml.slideLayout+xml"/>
  <Override PartName="/ppt/slideMasters/slideMaster3.xml" ContentType="application/vnd.openxmlformats-officedocument.presentationml.slideMaster+xml"/>
  <Override PartName="/ppt/slides/slide43.xml" ContentType="application/vnd.openxmlformats-officedocument.presentationml.slide+xml"/>
  <Override PartName="/ppt/tableStyles.xml" ContentType="application/vnd.openxmlformats-officedocument.presentationml.tableStyles+xml"/>
  <Override PartName="/ppt/notesSlides/notesSlide18.xml" ContentType="application/vnd.openxmlformats-officedocument.presentationml.notesSlide+xml"/>
  <Default Extension="wdp" ContentType="image/vnd.ms-photo"/>
  <Override PartName="/ppt/slides/slide52.xml" ContentType="application/vnd.openxmlformats-officedocument.presentationml.slide+xml"/>
  <Override PartName="/ppt/notesSlides/notesSlide28.xml" ContentType="application/vnd.openxmlformats-officedocument.presentationml.notesSlide+xml"/>
  <Override PartName="/ppt/slideLayouts/slideLayout11.xml" ContentType="application/vnd.openxmlformats-officedocument.presentationml.slideLayout+xml"/>
  <Override PartName="/ppt/slides/slide62.xml" ContentType="application/vnd.openxmlformats-officedocument.presentationml.slide+xml"/>
  <Override PartName="/docProps/app.xml" ContentType="application/vnd.openxmlformats-officedocument.extended-properties+xml"/>
  <Override PartName="/ppt/slides/slide39.xml" ContentType="application/vnd.openxmlformats-officedocument.presentationml.slide+xml"/>
  <Override PartName="/ppt/slides/slide81.xml" ContentType="application/vnd.openxmlformats-officedocument.presentationml.slide+xml"/>
  <Override PartName="/ppt/slides/slide49.xml" ContentType="application/vnd.openxmlformats-officedocument.presentationml.slide+xml"/>
  <Override PartName="/ppt/slides/slide58.xml" ContentType="application/vnd.openxmlformats-officedocument.presentationml.slide+xml"/>
  <Override PartName="/ppt/slides/slide91.xml" ContentType="application/vnd.openxmlformats-officedocument.presentationml.slide+xml"/>
  <Override PartName="/docProps/core.xml" ContentType="application/vnd.openxmlformats-package.core-properties+xml"/>
  <Override PartName="/ppt/slides/slide68.xml" ContentType="application/vnd.openxmlformats-officedocument.presentationml.slide+xml"/>
  <Override PartName="/ppt/theme/theme3.xml" ContentType="application/vnd.openxmlformats-officedocument.theme+xml"/>
  <Override PartName="/ppt/notesSlides/notesSlide4.xml" ContentType="application/vnd.openxmlformats-officedocument.presentationml.notesSlide+xml"/>
  <Override PartName="/ppt/slides/slide77.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Layouts/slideLayout1.xml" ContentType="application/vnd.openxmlformats-officedocument.presentationml.slideLayout+xml"/>
  <Override PartName="/ppt/slides/slide104.xml" ContentType="application/vnd.openxmlformats-officedocument.presentationml.slide+xml"/>
  <Override PartName="/ppt/notesSlides/notesSlide9.xml" ContentType="application/vnd.openxmlformats-officedocument.presentationml.notesSlide+xml"/>
  <Override PartName="/ppt/notesSlides/notesSlide13.xml" ContentType="application/vnd.openxmlformats-officedocument.presentationml.notesSlide+xml"/>
  <Override PartName="/ppt/slides/slide15.xml" ContentType="application/vnd.openxmlformats-officedocument.presentationml.slide+xml"/>
  <Override PartName="/ppt/notesSlides/notesSlide23.xml" ContentType="application/vnd.openxmlformats-officedocument.presentationml.notesSlide+xml"/>
  <Override PartName="/ppt/slides/slide25.xml" ContentType="application/vnd.openxmlformats-officedocument.presentationml.slide+xml"/>
  <Override PartName="/ppt/slides/slide34.xml" ContentType="application/vnd.openxmlformats-officedocument.presentationml.slide+xml"/>
  <Override PartName="/ppt/slides/slide6.xml" ContentType="application/vnd.openxmlformats-officedocument.presentationml.slide+xml"/>
  <Default Extension="png" ContentType="image/png"/>
  <Override PartName="/ppt/slideLayouts/slideLayout7.xml" ContentType="application/vnd.openxmlformats-officedocument.presentationml.slideLayout+xml"/>
  <Override PartName="/ppt/slides/slide44.xml" ContentType="application/vnd.openxmlformats-officedocument.presentationml.slide+xml"/>
  <Override PartName="/ppt/notesSlides/notesSlide19.xml" ContentType="application/vnd.openxmlformats-officedocument.presentationml.notesSlide+xml"/>
  <Override PartName="/ppt/slides/slide53.xml" ContentType="application/vnd.openxmlformats-officedocument.presentationml.slide+xml"/>
  <Override PartName="/ppt/notesSlides/notesSlide29.xml" ContentType="application/vnd.openxmlformats-officedocument.presentationml.notesSlide+xml"/>
  <Override PartName="/ppt/slideLayouts/slideLayout12.xml" ContentType="application/vnd.openxmlformats-officedocument.presentationml.slideLayout+xml"/>
  <Override PartName="/ppt/slides/slide63.xml" ContentType="application/vnd.openxmlformats-officedocument.presentationml.slide+xml"/>
  <Override PartName="/ppt/slides/slide72.xml" ContentType="application/vnd.openxmlformats-officedocument.presentationml.slide+xml"/>
  <Override PartName="/ppt/slides/slide82.xml" ContentType="application/vnd.openxmlformats-officedocument.presentationml.slide+xml"/>
  <Override PartName="/ppt/slides/slide92.xml" ContentType="application/vnd.openxmlformats-officedocument.presentationml.slide+xml"/>
  <Override PartName="/ppt/slides/slide59.xml" ContentType="application/vnd.openxmlformats-officedocument.presentationml.slide+xml"/>
  <Override PartName="/ppt/slides/slide100.xml" ContentType="application/vnd.openxmlformats-officedocument.presentationml.slide+xml"/>
  <Override PartName="/ppt/slides/slide69.xml" ContentType="application/vnd.openxmlformats-officedocument.presentationml.slide+xml"/>
  <Override PartName="/ppt/theme/theme4.xml" ContentType="application/vnd.openxmlformats-officedocument.theme+xml"/>
  <Override PartName="/ppt/notesSlides/notesSlide5.xml" ContentType="application/vnd.openxmlformats-officedocument.presentationml.notesSlide+xml"/>
  <Override PartName="/ppt/slides/slide78.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slides/slide88.xml" ContentType="application/vnd.openxmlformats-officedocument.presentationml.slide+xml"/>
  <Override PartName="/ppt/slides/slide20.xml" ContentType="application/vnd.openxmlformats-officedocument.presentationml.slide+xml"/>
  <Override PartName="/ppt/slides/slide97.xml" ContentType="application/vnd.openxmlformats-officedocument.presentationml.slide+xml"/>
  <Override PartName="/ppt/slides/slide1.xml" ContentType="application/vnd.openxmlformats-officedocument.presentationml.slide+xml"/>
  <Override PartName="/ppt/slideLayouts/slideLayout2.xml" ContentType="application/vnd.openxmlformats-officedocument.presentationml.slideLayout+xml"/>
  <Override PartName="/ppt/slides/slide105.xml" ContentType="application/vnd.openxmlformats-officedocument.presentationml.slide+xml"/>
  <Override PartName="/ppt/notesSlides/notesSlide14.xml" ContentType="application/vnd.openxmlformats-officedocument.presentationml.notesSlide+xml"/>
  <Override PartName="/ppt/slides/slide16.xml" ContentType="application/vnd.openxmlformats-officedocument.presentationml.slide+xml"/>
  <Override PartName="/ppt/viewProps.xml" ContentType="application/vnd.openxmlformats-officedocument.presentationml.viewProps+xml"/>
  <Override PartName="/ppt/notesSlides/notesSlide24.xml" ContentType="application/vnd.openxmlformats-officedocument.presentationml.notesSlide+xml"/>
  <Default Extension="rels" ContentType="application/vnd.openxmlformats-package.relationships+xml"/>
  <Override PartName="/ppt/slides/slide26.xml" ContentType="application/vnd.openxmlformats-officedocument.presentationml.slide+xml"/>
  <Override PartName="/ppt/slides/slide35.xml" ContentType="application/vnd.openxmlformats-officedocument.presentationml.slide+xml"/>
  <Override PartName="/ppt/slides/slide7.xml" ContentType="application/vnd.openxmlformats-officedocument.presentationml.slide+xml"/>
  <Override PartName="/ppt/slideLayouts/slideLayout8.xml" ContentType="application/vnd.openxmlformats-officedocument.presentationml.slideLayout+xml"/>
  <Override PartName="/ppt/slides/slide45.xml" ContentType="application/vnd.openxmlformats-officedocument.presentationml.slide+xml"/>
  <Override PartName="/ppt/slides/slide54.xml" ContentType="application/vnd.openxmlformats-officedocument.presentationml.slide+xml"/>
  <Override PartName="/ppt/slideLayouts/slideLayout13.xml" ContentType="application/vnd.openxmlformats-officedocument.presentationml.slideLayout+xml"/>
  <Override PartName="/ppt/slides/slide64.xml" ContentType="application/vnd.openxmlformats-officedocument.presentationml.slide+xml"/>
  <Override PartName="/ppt/presProps.xml" ContentType="application/vnd.openxmlformats-officedocument.presentationml.presProps+xml"/>
  <Override PartName="/ppt/slides/slide73.xml" ContentType="application/vnd.openxmlformats-officedocument.presentationml.slide+xml"/>
  <Override PartName="/ppt/presentation.xml" ContentType="application/vnd.openxmlformats-officedocument.presentationml.presentation.main+xml"/>
  <Override PartName="/ppt/slides/slide83.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theme/theme5.xml" ContentType="application/vnd.openxmlformats-officedocument.theme+xml"/>
  <Override PartName="/ppt/notesSlides/notesSlide6.xml" ContentType="application/vnd.openxmlformats-officedocument.presentationml.notesSlide+xml"/>
  <Override PartName="/ppt/slides/slide79.xml" ContentType="application/vnd.openxmlformats-officedocument.presentationml.slide+xml"/>
  <Override PartName="/ppt/notesSlides/notesSlide10.xml" ContentType="application/vnd.openxmlformats-officedocument.presentationml.notesSlide+xml"/>
  <Override PartName="/ppt/slides/slide11.xml" ContentType="application/vnd.openxmlformats-officedocument.presentationml.slide+xml"/>
  <Override PartName="/ppt/slides/slide89.xml" ContentType="application/vnd.openxmlformats-officedocument.presentationml.slide+xml"/>
  <Override PartName="/ppt/slides/slide21.xml" ContentType="application/vnd.openxmlformats-officedocument.presentationml.slide+xml"/>
  <Override PartName="/ppt/slides/slide98.xml" ContentType="application/vnd.openxmlformats-officedocument.presentationml.slide+xml"/>
  <Override PartName="/ppt/slides/slide30.xml" ContentType="application/vnd.openxmlformats-officedocument.presentationml.slide+xml"/>
  <Override PartName="/ppt/slides/slide2.xml" ContentType="application/vnd.openxmlformats-officedocument.presentationml.slide+xml"/>
  <Override PartName="/ppt/slides/slide106.xml" ContentType="application/vnd.openxmlformats-officedocument.presentationml.slide+xml"/>
  <Override PartName="/ppt/handoutMasters/handoutMaster1.xml" ContentType="application/vnd.openxmlformats-officedocument.presentationml.handoutMaster+xml"/>
  <Override PartName="/ppt/slides/slide40.xml" ContentType="application/vnd.openxmlformats-officedocument.presentationml.slide+xml"/>
  <Override PartName="/ppt/slideLayouts/slideLayout3.xml" ContentType="application/vnd.openxmlformats-officedocument.presentationml.slideLayout+xml"/>
  <Override PartName="/ppt/notesSlides/notesSlide15.xml" ContentType="application/vnd.openxmlformats-officedocument.presentationml.notesSlide+xml"/>
  <Override PartName="/ppt/slides/slide17.xml" ContentType="application/vnd.openxmlformats-officedocument.presentationml.slide+xml"/>
  <Override PartName="/ppt/notesSlides/notesSlide25.xml" ContentType="application/vnd.openxmlformats-officedocument.presentationml.notesSlide+xml"/>
  <Override PartName="/ppt/slides/slide27.xml" ContentType="application/vnd.openxmlformats-officedocument.presentationml.slide+xml"/>
  <Override PartName="/ppt/slides/slide36.xml" ContentType="application/vnd.openxmlformats-officedocument.presentationml.slide+xml"/>
  <Override PartName="/ppt/slides/slide8.xml" ContentType="application/vnd.openxmlformats-officedocument.presentationml.slide+xml"/>
  <Override PartName="/ppt/slideLayouts/slideLayout9.xml" ContentType="application/vnd.openxmlformats-officedocument.presentationml.slideLayout+xml"/>
  <Override PartName="/ppt/slides/slide46.xml" ContentType="application/vnd.openxmlformats-officedocument.presentationml.slide+xml"/>
  <Override PartName="/ppt/slides/slide55.xml" ContentType="application/vnd.openxmlformats-officedocument.presentationml.slide+xml"/>
  <Override PartName="/ppt/slides/slide65.xml" ContentType="application/vnd.openxmlformats-officedocument.presentationml.slide+xml"/>
  <Override PartName="/ppt/notesSlides/notesSlide1.xml" ContentType="application/vnd.openxmlformats-officedocument.presentationml.notesSlide+xml"/>
  <Override PartName="/ppt/slides/slide74.xml" ContentType="application/vnd.openxmlformats-officedocument.presentationml.slide+xml"/>
  <Override PartName="/ppt/slides/slide84.xml" ContentType="application/vnd.openxmlformats-officedocument.presentationml.slide+xml"/>
  <Override PartName="/ppt/slides/slide94.xml" ContentType="application/vnd.openxmlformats-officedocument.presentationml.slide+xml"/>
  <Override PartName="/ppt/slides/slide102.xml" ContentType="application/vnd.openxmlformats-officedocument.presentationml.slide+xml"/>
  <Override PartName="/ppt/notesSlides/notesSlide7.xml" ContentType="application/vnd.openxmlformats-officedocument.presentationml.notesSlide+xml"/>
  <Override PartName="/ppt/slides/slide12.xml" ContentType="application/vnd.openxmlformats-officedocument.presentationml.slide+xml"/>
  <Override PartName="/ppt/notesSlides/notesSlide20.xml" ContentType="application/vnd.openxmlformats-officedocument.presentationml.notesSlide+xml"/>
  <Override PartName="/ppt/slides/slide22.xml" ContentType="application/vnd.openxmlformats-officedocument.presentationml.slide+xml"/>
  <Override PartName="/ppt/slides/slide99.xml" ContentType="application/vnd.openxmlformats-officedocument.presentationml.slide+xml"/>
  <Override PartName="/ppt/notesSlides/notesSlide30.xml" ContentType="application/vnd.openxmlformats-officedocument.presentationml.notesSlide+xml"/>
  <Override PartName="/ppt/slides/slide31.xml" ContentType="application/vnd.openxmlformats-officedocument.presentationml.slide+xml"/>
  <Override PartName="/ppt/slides/slide3.xml" ContentType="application/vnd.openxmlformats-officedocument.presentationml.slide+xml"/>
  <Override PartName="/ppt/slides/slide107.xml" ContentType="application/vnd.openxmlformats-officedocument.presentationml.slide+xml"/>
  <Override PartName="/ppt/slideMasters/slideMaster1.xml" ContentType="application/vnd.openxmlformats-officedocument.presentationml.slideMaster+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 id="2147483660" r:id="rId2"/>
    <p:sldMasterId id="2147483662" r:id="rId3"/>
  </p:sldMasterIdLst>
  <p:notesMasterIdLst>
    <p:notesMasterId r:id="rId111"/>
  </p:notesMasterIdLst>
  <p:handoutMasterIdLst>
    <p:handoutMasterId r:id="rId112"/>
  </p:handoutMasterIdLst>
  <p:sldIdLst>
    <p:sldId id="269" r:id="rId4"/>
    <p:sldId id="257" r:id="rId5"/>
    <p:sldId id="418" r:id="rId6"/>
    <p:sldId id="305" r:id="rId7"/>
    <p:sldId id="322" r:id="rId8"/>
    <p:sldId id="419" r:id="rId9"/>
    <p:sldId id="522" r:id="rId10"/>
    <p:sldId id="293" r:id="rId11"/>
    <p:sldId id="420" r:id="rId12"/>
    <p:sldId id="421" r:id="rId13"/>
    <p:sldId id="423" r:id="rId14"/>
    <p:sldId id="424" r:id="rId15"/>
    <p:sldId id="425" r:id="rId16"/>
    <p:sldId id="426" r:id="rId17"/>
    <p:sldId id="403" r:id="rId18"/>
    <p:sldId id="404" r:id="rId19"/>
    <p:sldId id="405" r:id="rId20"/>
    <p:sldId id="406" r:id="rId21"/>
    <p:sldId id="427" r:id="rId22"/>
    <p:sldId id="428" r:id="rId23"/>
    <p:sldId id="429" r:id="rId24"/>
    <p:sldId id="430" r:id="rId25"/>
    <p:sldId id="431" r:id="rId26"/>
    <p:sldId id="516" r:id="rId27"/>
    <p:sldId id="432" r:id="rId28"/>
    <p:sldId id="520" r:id="rId29"/>
    <p:sldId id="521" r:id="rId30"/>
    <p:sldId id="435" r:id="rId31"/>
    <p:sldId id="517" r:id="rId32"/>
    <p:sldId id="518" r:id="rId33"/>
    <p:sldId id="519" r:id="rId34"/>
    <p:sldId id="524" r:id="rId35"/>
    <p:sldId id="523" r:id="rId36"/>
    <p:sldId id="439" r:id="rId37"/>
    <p:sldId id="440" r:id="rId38"/>
    <p:sldId id="441" r:id="rId39"/>
    <p:sldId id="442" r:id="rId40"/>
    <p:sldId id="528" r:id="rId41"/>
    <p:sldId id="530" r:id="rId42"/>
    <p:sldId id="448" r:id="rId43"/>
    <p:sldId id="449" r:id="rId44"/>
    <p:sldId id="450" r:id="rId45"/>
    <p:sldId id="451" r:id="rId46"/>
    <p:sldId id="452" r:id="rId47"/>
    <p:sldId id="453" r:id="rId48"/>
    <p:sldId id="454" r:id="rId49"/>
    <p:sldId id="455" r:id="rId50"/>
    <p:sldId id="456" r:id="rId51"/>
    <p:sldId id="457" r:id="rId52"/>
    <p:sldId id="458" r:id="rId53"/>
    <p:sldId id="459" r:id="rId54"/>
    <p:sldId id="460" r:id="rId55"/>
    <p:sldId id="461" r:id="rId56"/>
    <p:sldId id="462" r:id="rId57"/>
    <p:sldId id="463" r:id="rId58"/>
    <p:sldId id="464" r:id="rId59"/>
    <p:sldId id="465" r:id="rId60"/>
    <p:sldId id="466" r:id="rId61"/>
    <p:sldId id="467" r:id="rId62"/>
    <p:sldId id="468" r:id="rId63"/>
    <p:sldId id="469" r:id="rId64"/>
    <p:sldId id="470" r:id="rId65"/>
    <p:sldId id="471" r:id="rId66"/>
    <p:sldId id="472" r:id="rId67"/>
    <p:sldId id="473" r:id="rId68"/>
    <p:sldId id="474" r:id="rId69"/>
    <p:sldId id="475" r:id="rId70"/>
    <p:sldId id="476" r:id="rId71"/>
    <p:sldId id="477" r:id="rId72"/>
    <p:sldId id="478" r:id="rId73"/>
    <p:sldId id="479" r:id="rId74"/>
    <p:sldId id="480" r:id="rId75"/>
    <p:sldId id="481" r:id="rId76"/>
    <p:sldId id="482" r:id="rId77"/>
    <p:sldId id="483" r:id="rId78"/>
    <p:sldId id="484" r:id="rId79"/>
    <p:sldId id="485" r:id="rId80"/>
    <p:sldId id="486" r:id="rId81"/>
    <p:sldId id="487" r:id="rId82"/>
    <p:sldId id="488" r:id="rId83"/>
    <p:sldId id="489" r:id="rId84"/>
    <p:sldId id="490" r:id="rId85"/>
    <p:sldId id="491" r:id="rId86"/>
    <p:sldId id="492" r:id="rId87"/>
    <p:sldId id="493" r:id="rId88"/>
    <p:sldId id="494" r:id="rId89"/>
    <p:sldId id="495" r:id="rId90"/>
    <p:sldId id="496" r:id="rId91"/>
    <p:sldId id="497" r:id="rId92"/>
    <p:sldId id="498" r:id="rId93"/>
    <p:sldId id="499" r:id="rId94"/>
    <p:sldId id="500" r:id="rId95"/>
    <p:sldId id="501" r:id="rId96"/>
    <p:sldId id="502" r:id="rId97"/>
    <p:sldId id="503" r:id="rId98"/>
    <p:sldId id="504" r:id="rId99"/>
    <p:sldId id="505" r:id="rId100"/>
    <p:sldId id="506" r:id="rId101"/>
    <p:sldId id="507" r:id="rId102"/>
    <p:sldId id="508" r:id="rId103"/>
    <p:sldId id="509" r:id="rId104"/>
    <p:sldId id="510" r:id="rId105"/>
    <p:sldId id="511" r:id="rId106"/>
    <p:sldId id="512" r:id="rId107"/>
    <p:sldId id="513" r:id="rId108"/>
    <p:sldId id="514" r:id="rId109"/>
    <p:sldId id="515" r:id="rId1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showComments="0">
  <p:normalViewPr>
    <p:restoredLeft sz="22676" autoAdjust="0"/>
    <p:restoredTop sz="96645" autoAdjust="0"/>
  </p:normalViewPr>
  <p:slideViewPr>
    <p:cSldViewPr showGuides="1">
      <p:cViewPr>
        <p:scale>
          <a:sx n="100" d="100"/>
          <a:sy n="100" d="100"/>
        </p:scale>
        <p:origin x="-680" y="-88"/>
      </p:cViewPr>
      <p:guideLst>
        <p:guide orient="horz" pos="2160"/>
        <p:guide pos="2880"/>
      </p:guideLst>
    </p:cSldViewPr>
  </p:slideViewPr>
  <p:outlineViewPr>
    <p:cViewPr>
      <p:scale>
        <a:sx n="33" d="100"/>
        <a:sy n="33" d="100"/>
      </p:scale>
      <p:origin x="0" y="25288"/>
    </p:cViewPr>
  </p:outlineViewPr>
  <p:notesTextViewPr>
    <p:cViewPr>
      <p:scale>
        <a:sx n="150" d="100"/>
        <a:sy n="150" d="100"/>
      </p:scale>
      <p:origin x="0" y="0"/>
    </p:cViewPr>
  </p:notesTextViewPr>
  <p:sorterViewPr>
    <p:cViewPr>
      <p:scale>
        <a:sx n="66" d="100"/>
        <a:sy n="66" d="100"/>
      </p:scale>
      <p:origin x="0" y="0"/>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101" Type="http://schemas.openxmlformats.org/officeDocument/2006/relationships/slide" Target="slides/slide98.xml"/><Relationship Id="rId102" Type="http://schemas.openxmlformats.org/officeDocument/2006/relationships/slide" Target="slides/slide99.xml"/><Relationship Id="rId103" Type="http://schemas.openxmlformats.org/officeDocument/2006/relationships/slide" Target="slides/slide100.xml"/><Relationship Id="rId104" Type="http://schemas.openxmlformats.org/officeDocument/2006/relationships/slide" Target="slides/slide101.xml"/><Relationship Id="rId105" Type="http://schemas.openxmlformats.org/officeDocument/2006/relationships/slide" Target="slides/slide102.xml"/><Relationship Id="rId106" Type="http://schemas.openxmlformats.org/officeDocument/2006/relationships/slide" Target="slides/slide103.xml"/><Relationship Id="rId107" Type="http://schemas.openxmlformats.org/officeDocument/2006/relationships/slide" Target="slides/slide104.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8" Type="http://schemas.openxmlformats.org/officeDocument/2006/relationships/slide" Target="slides/slide105.xml"/><Relationship Id="rId109" Type="http://schemas.openxmlformats.org/officeDocument/2006/relationships/slide" Target="slides/slide10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30" Type="http://schemas.openxmlformats.org/officeDocument/2006/relationships/slide" Target="slides/slide27.xml"/><Relationship Id="rId31" Type="http://schemas.openxmlformats.org/officeDocument/2006/relationships/slide" Target="slides/slide28.xml"/><Relationship Id="rId32" Type="http://schemas.openxmlformats.org/officeDocument/2006/relationships/slide" Target="slides/slide29.xml"/><Relationship Id="rId33" Type="http://schemas.openxmlformats.org/officeDocument/2006/relationships/slide" Target="slides/slide30.xml"/><Relationship Id="rId34" Type="http://schemas.openxmlformats.org/officeDocument/2006/relationships/slide" Target="slides/slide31.xml"/><Relationship Id="rId35" Type="http://schemas.openxmlformats.org/officeDocument/2006/relationships/slide" Target="slides/slide32.xml"/><Relationship Id="rId36" Type="http://schemas.openxmlformats.org/officeDocument/2006/relationships/slide" Target="slides/slide33.xml"/><Relationship Id="rId37" Type="http://schemas.openxmlformats.org/officeDocument/2006/relationships/slide" Target="slides/slide34.xml"/><Relationship Id="rId38" Type="http://schemas.openxmlformats.org/officeDocument/2006/relationships/slide" Target="slides/slide35.xml"/><Relationship Id="rId39" Type="http://schemas.openxmlformats.org/officeDocument/2006/relationships/slide" Target="slides/slide36.xml"/><Relationship Id="rId50" Type="http://schemas.openxmlformats.org/officeDocument/2006/relationships/slide" Target="slides/slide47.xml"/><Relationship Id="rId51" Type="http://schemas.openxmlformats.org/officeDocument/2006/relationships/slide" Target="slides/slide48.xml"/><Relationship Id="rId52" Type="http://schemas.openxmlformats.org/officeDocument/2006/relationships/slide" Target="slides/slide49.xml"/><Relationship Id="rId53" Type="http://schemas.openxmlformats.org/officeDocument/2006/relationships/slide" Target="slides/slide50.xml"/><Relationship Id="rId54" Type="http://schemas.openxmlformats.org/officeDocument/2006/relationships/slide" Target="slides/slide51.xml"/><Relationship Id="rId55" Type="http://schemas.openxmlformats.org/officeDocument/2006/relationships/slide" Target="slides/slide52.xml"/><Relationship Id="rId56" Type="http://schemas.openxmlformats.org/officeDocument/2006/relationships/slide" Target="slides/slide53.xml"/><Relationship Id="rId57" Type="http://schemas.openxmlformats.org/officeDocument/2006/relationships/slide" Target="slides/slide54.xml"/><Relationship Id="rId58" Type="http://schemas.openxmlformats.org/officeDocument/2006/relationships/slide" Target="slides/slide55.xml"/><Relationship Id="rId59" Type="http://schemas.openxmlformats.org/officeDocument/2006/relationships/slide" Target="slides/slide56.xml"/><Relationship Id="rId70" Type="http://schemas.openxmlformats.org/officeDocument/2006/relationships/slide" Target="slides/slide67.xml"/><Relationship Id="rId71" Type="http://schemas.openxmlformats.org/officeDocument/2006/relationships/slide" Target="slides/slide68.xml"/><Relationship Id="rId72" Type="http://schemas.openxmlformats.org/officeDocument/2006/relationships/slide" Target="slides/slide69.xml"/><Relationship Id="rId73" Type="http://schemas.openxmlformats.org/officeDocument/2006/relationships/slide" Target="slides/slide70.xml"/><Relationship Id="rId74" Type="http://schemas.openxmlformats.org/officeDocument/2006/relationships/slide" Target="slides/slide71.xml"/><Relationship Id="rId75" Type="http://schemas.openxmlformats.org/officeDocument/2006/relationships/slide" Target="slides/slide72.xml"/><Relationship Id="rId76" Type="http://schemas.openxmlformats.org/officeDocument/2006/relationships/slide" Target="slides/slide73.xml"/><Relationship Id="rId77" Type="http://schemas.openxmlformats.org/officeDocument/2006/relationships/slide" Target="slides/slide74.xml"/><Relationship Id="rId78" Type="http://schemas.openxmlformats.org/officeDocument/2006/relationships/slide" Target="slides/slide75.xml"/><Relationship Id="rId79" Type="http://schemas.openxmlformats.org/officeDocument/2006/relationships/slide" Target="slides/slide76.xml"/><Relationship Id="rId110" Type="http://schemas.openxmlformats.org/officeDocument/2006/relationships/slide" Target="slides/slide107.xml"/><Relationship Id="rId90" Type="http://schemas.openxmlformats.org/officeDocument/2006/relationships/slide" Target="slides/slide87.xml"/><Relationship Id="rId91" Type="http://schemas.openxmlformats.org/officeDocument/2006/relationships/slide" Target="slides/slide88.xml"/><Relationship Id="rId92" Type="http://schemas.openxmlformats.org/officeDocument/2006/relationships/slide" Target="slides/slide89.xml"/><Relationship Id="rId93" Type="http://schemas.openxmlformats.org/officeDocument/2006/relationships/slide" Target="slides/slide90.xml"/><Relationship Id="rId94" Type="http://schemas.openxmlformats.org/officeDocument/2006/relationships/slide" Target="slides/slide91.xml"/><Relationship Id="rId95" Type="http://schemas.openxmlformats.org/officeDocument/2006/relationships/slide" Target="slides/slide92.xml"/><Relationship Id="rId96" Type="http://schemas.openxmlformats.org/officeDocument/2006/relationships/slide" Target="slides/slide93.xml"/><Relationship Id="rId97" Type="http://schemas.openxmlformats.org/officeDocument/2006/relationships/slide" Target="slides/slide94.xml"/><Relationship Id="rId98" Type="http://schemas.openxmlformats.org/officeDocument/2006/relationships/slide" Target="slides/slide95.xml"/><Relationship Id="rId99" Type="http://schemas.openxmlformats.org/officeDocument/2006/relationships/slide" Target="slides/slide96.xml"/><Relationship Id="rId111" Type="http://schemas.openxmlformats.org/officeDocument/2006/relationships/notesMaster" Target="notesMasters/notesMaster1.xml"/><Relationship Id="rId112" Type="http://schemas.openxmlformats.org/officeDocument/2006/relationships/handoutMaster" Target="handoutMasters/handoutMaster1.xml"/><Relationship Id="rId113" Type="http://schemas.openxmlformats.org/officeDocument/2006/relationships/printerSettings" Target="printerSettings/printerSettings1.bin"/><Relationship Id="rId114" Type="http://schemas.openxmlformats.org/officeDocument/2006/relationships/commentAuthors" Target="commentAuthors.xml"/><Relationship Id="rId115" Type="http://schemas.openxmlformats.org/officeDocument/2006/relationships/presProps" Target="presProps.xml"/><Relationship Id="rId116" Type="http://schemas.openxmlformats.org/officeDocument/2006/relationships/viewProps" Target="viewProps.xml"/><Relationship Id="rId117" Type="http://schemas.openxmlformats.org/officeDocument/2006/relationships/theme" Target="theme/theme1.xml"/><Relationship Id="rId118" Type="http://schemas.openxmlformats.org/officeDocument/2006/relationships/tableStyles" Target="tableStyles.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40" Type="http://schemas.openxmlformats.org/officeDocument/2006/relationships/slide" Target="slides/slide37.xml"/><Relationship Id="rId41" Type="http://schemas.openxmlformats.org/officeDocument/2006/relationships/slide" Target="slides/slide38.xml"/><Relationship Id="rId42" Type="http://schemas.openxmlformats.org/officeDocument/2006/relationships/slide" Target="slides/slide39.xml"/><Relationship Id="rId43" Type="http://schemas.openxmlformats.org/officeDocument/2006/relationships/slide" Target="slides/slide40.xml"/><Relationship Id="rId44" Type="http://schemas.openxmlformats.org/officeDocument/2006/relationships/slide" Target="slides/slide41.xml"/><Relationship Id="rId45" Type="http://schemas.openxmlformats.org/officeDocument/2006/relationships/slide" Target="slides/slide42.xml"/><Relationship Id="rId46" Type="http://schemas.openxmlformats.org/officeDocument/2006/relationships/slide" Target="slides/slide43.xml"/><Relationship Id="rId47" Type="http://schemas.openxmlformats.org/officeDocument/2006/relationships/slide" Target="slides/slide44.xml"/><Relationship Id="rId48" Type="http://schemas.openxmlformats.org/officeDocument/2006/relationships/slide" Target="slides/slide45.xml"/><Relationship Id="rId49" Type="http://schemas.openxmlformats.org/officeDocument/2006/relationships/slide" Target="slides/slide46.xml"/><Relationship Id="rId60" Type="http://schemas.openxmlformats.org/officeDocument/2006/relationships/slide" Target="slides/slide57.xml"/><Relationship Id="rId61" Type="http://schemas.openxmlformats.org/officeDocument/2006/relationships/slide" Target="slides/slide58.xml"/><Relationship Id="rId62" Type="http://schemas.openxmlformats.org/officeDocument/2006/relationships/slide" Target="slides/slide59.xml"/><Relationship Id="rId63" Type="http://schemas.openxmlformats.org/officeDocument/2006/relationships/slide" Target="slides/slide60.xml"/><Relationship Id="rId64" Type="http://schemas.openxmlformats.org/officeDocument/2006/relationships/slide" Target="slides/slide61.xml"/><Relationship Id="rId65" Type="http://schemas.openxmlformats.org/officeDocument/2006/relationships/slide" Target="slides/slide62.xml"/><Relationship Id="rId66" Type="http://schemas.openxmlformats.org/officeDocument/2006/relationships/slide" Target="slides/slide63.xml"/><Relationship Id="rId67" Type="http://schemas.openxmlformats.org/officeDocument/2006/relationships/slide" Target="slides/slide64.xml"/><Relationship Id="rId68" Type="http://schemas.openxmlformats.org/officeDocument/2006/relationships/slide" Target="slides/slide65.xml"/><Relationship Id="rId69" Type="http://schemas.openxmlformats.org/officeDocument/2006/relationships/slide" Target="slides/slide66.xml"/><Relationship Id="rId100" Type="http://schemas.openxmlformats.org/officeDocument/2006/relationships/slide" Target="slides/slide97.xml"/><Relationship Id="rId80" Type="http://schemas.openxmlformats.org/officeDocument/2006/relationships/slide" Target="slides/slide77.xml"/><Relationship Id="rId81" Type="http://schemas.openxmlformats.org/officeDocument/2006/relationships/slide" Target="slides/slide78.xml"/><Relationship Id="rId82" Type="http://schemas.openxmlformats.org/officeDocument/2006/relationships/slide" Target="slides/slide79.xml"/><Relationship Id="rId83" Type="http://schemas.openxmlformats.org/officeDocument/2006/relationships/slide" Target="slides/slide80.xml"/><Relationship Id="rId84" Type="http://schemas.openxmlformats.org/officeDocument/2006/relationships/slide" Target="slides/slide81.xml"/><Relationship Id="rId85" Type="http://schemas.openxmlformats.org/officeDocument/2006/relationships/slide" Target="slides/slide82.xml"/><Relationship Id="rId86" Type="http://schemas.openxmlformats.org/officeDocument/2006/relationships/slide" Target="slides/slide83.xml"/><Relationship Id="rId87" Type="http://schemas.openxmlformats.org/officeDocument/2006/relationships/slide" Target="slides/slide84.xml"/><Relationship Id="rId88" Type="http://schemas.openxmlformats.org/officeDocument/2006/relationships/slide" Target="slides/slide85.xml"/><Relationship Id="rId89" Type="http://schemas.openxmlformats.org/officeDocument/2006/relationships/slide" Target="slides/slide8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4625"/>
            <a:ext cx="90963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March 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7.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9.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0.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3.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4.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5.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solidFill>
                  <a:prstClr val="white"/>
                </a:solidFill>
              </a:rPr>
              <a:t>doc.: IEEE 802.11-12/0273r7</a:t>
            </a:r>
            <a:endParaRPr lang="en-US">
              <a:solidFill>
                <a:prstClr val="white"/>
              </a:solidFill>
            </a:endParaRPr>
          </a:p>
        </p:txBody>
      </p:sp>
      <p:sp>
        <p:nvSpPr>
          <p:cNvPr id="5" name="Rectangle 3"/>
          <p:cNvSpPr>
            <a:spLocks noGrp="1" noChangeArrowheads="1"/>
          </p:cNvSpPr>
          <p:nvPr>
            <p:ph type="dt"/>
          </p:nvPr>
        </p:nvSpPr>
        <p:spPr>
          <a:ln/>
        </p:spPr>
        <p:txBody>
          <a:bodyPr/>
          <a:lstStyle/>
          <a:p>
            <a:r>
              <a:rPr lang="en-US" smtClean="0">
                <a:solidFill>
                  <a:prstClr val="white"/>
                </a:solidFill>
              </a:rPr>
              <a:t>May 2012</a:t>
            </a:r>
            <a:endParaRPr lang="en-US">
              <a:solidFill>
                <a:prstClr val="white"/>
              </a:solidFill>
            </a:endParaRPr>
          </a:p>
        </p:txBody>
      </p:sp>
      <p:sp>
        <p:nvSpPr>
          <p:cNvPr id="6" name="Rectangle 6"/>
          <p:cNvSpPr>
            <a:spLocks noGrp="1" noChangeArrowheads="1"/>
          </p:cNvSpPr>
          <p:nvPr>
            <p:ph type="ftr"/>
          </p:nvPr>
        </p:nvSpPr>
        <p:spPr>
          <a:ln/>
        </p:spPr>
        <p:txBody>
          <a:bodyPr/>
          <a:lstStyle/>
          <a:p>
            <a:r>
              <a:rPr lang="en-US" altLang="ja-JP" smtClean="0">
                <a:solidFill>
                  <a:prstClr val="white"/>
                </a:solidFill>
              </a:rPr>
              <a:t>Hiroki Nakano, Trans New Technology, Inc.</a:t>
            </a:r>
            <a:endParaRPr lang="en-US">
              <a:solidFill>
                <a:prstClr val="white"/>
              </a:solidFill>
            </a:endParaRPr>
          </a:p>
        </p:txBody>
      </p:sp>
      <p:sp>
        <p:nvSpPr>
          <p:cNvPr id="7" name="Rectangle 7"/>
          <p:cNvSpPr>
            <a:spLocks noGrp="1" noChangeArrowheads="1"/>
          </p:cNvSpPr>
          <p:nvPr>
            <p:ph type="sldNum"/>
          </p:nvPr>
        </p:nvSpPr>
        <p:spPr>
          <a:ln/>
        </p:spPr>
        <p:txBody>
          <a:bodyPr/>
          <a:lstStyle/>
          <a:p>
            <a:r>
              <a:rPr lang="en-US">
                <a:solidFill>
                  <a:prstClr val="white"/>
                </a:solidFill>
              </a:rPr>
              <a:t>Page </a:t>
            </a:r>
            <a:fld id="{CA5AFF69-4AEE-4693-9CD6-98E2EBC076EC}" type="slidenum">
              <a:rPr lang="en-US">
                <a:solidFill>
                  <a:prstClr val="white"/>
                </a:solidFill>
              </a:rPr>
              <a:pPr/>
              <a:t>23</a:t>
            </a:fld>
            <a:endParaRPr lang="en-US">
              <a:solidFill>
                <a:prstClr val="white"/>
              </a:solidFill>
            </a:endParaRPr>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pPr defTabSz="449263" eaLnBrk="0" hangingPunct="0">
              <a:buClr>
                <a:srgbClr val="000000"/>
              </a:buClr>
              <a:buSzPct val="100000"/>
              <a:buFont typeface="Times New Roman" pitchFamily="16" charset="0"/>
              <a:buNone/>
            </a:pPr>
            <a:endParaRPr lang="en-GB" sz="2400">
              <a:solidFill>
                <a:prstClr val="white"/>
              </a:solidFill>
              <a:latin typeface="Times New Roman" pitchFamily="16" charset="0"/>
              <a:ea typeface="MS Gothic" charset="-128"/>
            </a:endParaRPr>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solidFill>
                  <a:prstClr val="white"/>
                </a:solidFill>
              </a:rPr>
              <a:t>doc.: IEEE 802.11-12/0273r7</a:t>
            </a:r>
            <a:endParaRPr lang="en-US">
              <a:solidFill>
                <a:prstClr val="white"/>
              </a:solidFill>
            </a:endParaRPr>
          </a:p>
        </p:txBody>
      </p:sp>
      <p:sp>
        <p:nvSpPr>
          <p:cNvPr id="5" name="Rectangle 3"/>
          <p:cNvSpPr>
            <a:spLocks noGrp="1" noChangeArrowheads="1"/>
          </p:cNvSpPr>
          <p:nvPr>
            <p:ph type="dt"/>
          </p:nvPr>
        </p:nvSpPr>
        <p:spPr>
          <a:ln/>
        </p:spPr>
        <p:txBody>
          <a:bodyPr/>
          <a:lstStyle/>
          <a:p>
            <a:r>
              <a:rPr lang="en-US" smtClean="0">
                <a:solidFill>
                  <a:prstClr val="white"/>
                </a:solidFill>
              </a:rPr>
              <a:t>May 2012</a:t>
            </a:r>
            <a:endParaRPr lang="en-US">
              <a:solidFill>
                <a:prstClr val="white"/>
              </a:solidFill>
            </a:endParaRPr>
          </a:p>
        </p:txBody>
      </p:sp>
      <p:sp>
        <p:nvSpPr>
          <p:cNvPr id="6" name="Rectangle 6"/>
          <p:cNvSpPr>
            <a:spLocks noGrp="1" noChangeArrowheads="1"/>
          </p:cNvSpPr>
          <p:nvPr>
            <p:ph type="ftr"/>
          </p:nvPr>
        </p:nvSpPr>
        <p:spPr>
          <a:ln/>
        </p:spPr>
        <p:txBody>
          <a:bodyPr/>
          <a:lstStyle/>
          <a:p>
            <a:r>
              <a:rPr lang="en-US" altLang="ja-JP" smtClean="0">
                <a:solidFill>
                  <a:prstClr val="white"/>
                </a:solidFill>
              </a:rPr>
              <a:t>Hiroki Nakano, Trans New Technology, Inc.</a:t>
            </a:r>
            <a:endParaRPr lang="en-US">
              <a:solidFill>
                <a:prstClr val="white"/>
              </a:solidFill>
            </a:endParaRPr>
          </a:p>
        </p:txBody>
      </p:sp>
      <p:sp>
        <p:nvSpPr>
          <p:cNvPr id="7" name="Rectangle 7"/>
          <p:cNvSpPr>
            <a:spLocks noGrp="1" noChangeArrowheads="1"/>
          </p:cNvSpPr>
          <p:nvPr>
            <p:ph type="sldNum"/>
          </p:nvPr>
        </p:nvSpPr>
        <p:spPr>
          <a:ln/>
        </p:spPr>
        <p:txBody>
          <a:bodyPr/>
          <a:lstStyle/>
          <a:p>
            <a:r>
              <a:rPr lang="en-US">
                <a:solidFill>
                  <a:prstClr val="white"/>
                </a:solidFill>
              </a:rPr>
              <a:t>Page </a:t>
            </a:r>
            <a:fld id="{CA5AFF69-4AEE-4693-9CD6-98E2EBC076EC}" type="slidenum">
              <a:rPr lang="en-US">
                <a:solidFill>
                  <a:prstClr val="white"/>
                </a:solidFill>
              </a:rPr>
              <a:pPr/>
              <a:t>24</a:t>
            </a:fld>
            <a:endParaRPr lang="en-US">
              <a:solidFill>
                <a:prstClr val="white"/>
              </a:solidFill>
            </a:endParaRPr>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pPr defTabSz="449263">
              <a:buClr>
                <a:srgbClr val="000000"/>
              </a:buClr>
              <a:buSzPct val="100000"/>
              <a:buFont typeface="Times New Roman" pitchFamily="16" charset="0"/>
              <a:buNone/>
            </a:pPr>
            <a:endParaRPr lang="en-GB" sz="2400">
              <a:solidFill>
                <a:prstClr val="white"/>
              </a:solidFill>
              <a:latin typeface="Times New Roman" pitchFamily="16" charset="0"/>
              <a:ea typeface="MS Gothic" charset="-128"/>
            </a:endParaRPr>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日付プレースホルダ 4"/>
          <p:cNvSpPr>
            <a:spLocks noGrp="1"/>
          </p:cNvSpPr>
          <p:nvPr>
            <p:ph type="dt" idx="11"/>
          </p:nvPr>
        </p:nvSpPr>
        <p:spPr/>
        <p:txBody>
          <a:bodyPr/>
          <a:lstStyle/>
          <a:p>
            <a:pPr>
              <a:defRPr/>
            </a:pPr>
            <a:r>
              <a:rPr lang="en-US" altLang="ja-JP" smtClean="0"/>
              <a:t>Month Year</a:t>
            </a:r>
            <a:endParaRPr lang="en-US" altLang="ja-JP"/>
          </a:p>
        </p:txBody>
      </p:sp>
      <p:sp>
        <p:nvSpPr>
          <p:cNvPr id="6" name="フッター プレースホルダ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26</a:t>
            </a:fld>
            <a:endParaRPr lang="en-US" altLang="ja-JP"/>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4087327" y="95706"/>
            <a:ext cx="2194411" cy="215444"/>
          </a:xfrm>
          <a:ln/>
        </p:spPr>
        <p:txBody>
          <a:bodyPr/>
          <a:lstStyle/>
          <a:p>
            <a:r>
              <a:rPr lang="en-US" smtClean="0">
                <a:solidFill>
                  <a:prstClr val="white"/>
                </a:solidFill>
              </a:rPr>
              <a:t>doc.: IEEE 802.11-12/0277r4</a:t>
            </a:r>
            <a:endParaRPr lang="en-US">
              <a:solidFill>
                <a:prstClr val="white"/>
              </a:solidFill>
            </a:endParaRPr>
          </a:p>
        </p:txBody>
      </p:sp>
      <p:sp>
        <p:nvSpPr>
          <p:cNvPr id="5" name="Rectangle 3"/>
          <p:cNvSpPr>
            <a:spLocks noGrp="1" noChangeArrowheads="1"/>
          </p:cNvSpPr>
          <p:nvPr>
            <p:ph type="dt"/>
          </p:nvPr>
        </p:nvSpPr>
        <p:spPr>
          <a:xfrm>
            <a:off x="654050" y="95706"/>
            <a:ext cx="812910" cy="215444"/>
          </a:xfrm>
          <a:ln/>
        </p:spPr>
        <p:txBody>
          <a:bodyPr/>
          <a:lstStyle/>
          <a:p>
            <a:r>
              <a:rPr lang="en-US" altLang="ja-JP" smtClean="0">
                <a:solidFill>
                  <a:prstClr val="white"/>
                </a:solidFill>
              </a:rPr>
              <a:t>April 2012</a:t>
            </a:r>
            <a:endParaRPr lang="en-US">
              <a:solidFill>
                <a:prstClr val="white"/>
              </a:solidFill>
            </a:endParaRPr>
          </a:p>
        </p:txBody>
      </p:sp>
      <p:sp>
        <p:nvSpPr>
          <p:cNvPr id="6" name="Rectangle 6"/>
          <p:cNvSpPr>
            <a:spLocks noGrp="1" noChangeArrowheads="1"/>
          </p:cNvSpPr>
          <p:nvPr>
            <p:ph type="ftr"/>
          </p:nvPr>
        </p:nvSpPr>
        <p:spPr>
          <a:xfrm>
            <a:off x="5357813" y="8985250"/>
            <a:ext cx="2562976" cy="184666"/>
          </a:xfrm>
          <a:ln/>
        </p:spPr>
        <p:txBody>
          <a:bodyPr/>
          <a:lstStyle/>
          <a:p>
            <a:r>
              <a:rPr lang="it-IT" smtClean="0">
                <a:solidFill>
                  <a:prstClr val="white"/>
                </a:solidFill>
              </a:rPr>
              <a:t>Katsuo Yunoki, KDDI R&amp;D Laboratories</a:t>
            </a:r>
            <a:endParaRPr lang="en-US">
              <a:solidFill>
                <a:prstClr val="white"/>
              </a:solidFill>
            </a:endParaRPr>
          </a:p>
        </p:txBody>
      </p:sp>
      <p:sp>
        <p:nvSpPr>
          <p:cNvPr id="7" name="Rectangle 7"/>
          <p:cNvSpPr>
            <a:spLocks noGrp="1" noChangeArrowheads="1"/>
          </p:cNvSpPr>
          <p:nvPr>
            <p:ph type="sldNum"/>
          </p:nvPr>
        </p:nvSpPr>
        <p:spPr>
          <a:xfrm>
            <a:off x="3320836" y="8985250"/>
            <a:ext cx="414552" cy="184666"/>
          </a:xfrm>
          <a:ln/>
        </p:spPr>
        <p:txBody>
          <a:bodyPr/>
          <a:lstStyle/>
          <a:p>
            <a:r>
              <a:rPr lang="en-US">
                <a:solidFill>
                  <a:prstClr val="white"/>
                </a:solidFill>
              </a:rPr>
              <a:t>Page </a:t>
            </a:r>
            <a:fld id="{07B9ED38-6DD0-4691-9FC3-0BE6EBBA3E57}" type="slidenum">
              <a:rPr lang="en-US">
                <a:solidFill>
                  <a:prstClr val="white"/>
                </a:solidFill>
              </a:rPr>
              <a:pPr/>
              <a:t>35</a:t>
            </a:fld>
            <a:endParaRPr lang="en-US">
              <a:solidFill>
                <a:prstClr val="white"/>
              </a:solidFill>
            </a:endParaRPr>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6"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4087327" y="95706"/>
            <a:ext cx="2194411" cy="215444"/>
          </a:xfrm>
          <a:ln/>
        </p:spPr>
        <p:txBody>
          <a:bodyPr/>
          <a:lstStyle/>
          <a:p>
            <a:r>
              <a:rPr lang="en-US" smtClean="0">
                <a:solidFill>
                  <a:prstClr val="white"/>
                </a:solidFill>
              </a:rPr>
              <a:t>doc.: IEEE 802.11-12/0277r4</a:t>
            </a:r>
            <a:endParaRPr lang="en-US">
              <a:solidFill>
                <a:prstClr val="white"/>
              </a:solidFill>
            </a:endParaRPr>
          </a:p>
        </p:txBody>
      </p:sp>
      <p:sp>
        <p:nvSpPr>
          <p:cNvPr id="5" name="Rectangle 3"/>
          <p:cNvSpPr>
            <a:spLocks noGrp="1" noChangeArrowheads="1"/>
          </p:cNvSpPr>
          <p:nvPr>
            <p:ph type="dt"/>
          </p:nvPr>
        </p:nvSpPr>
        <p:spPr>
          <a:xfrm>
            <a:off x="654050" y="95706"/>
            <a:ext cx="812910" cy="215444"/>
          </a:xfrm>
          <a:ln/>
        </p:spPr>
        <p:txBody>
          <a:bodyPr/>
          <a:lstStyle/>
          <a:p>
            <a:r>
              <a:rPr lang="en-US" altLang="ja-JP" smtClean="0">
                <a:solidFill>
                  <a:prstClr val="white"/>
                </a:solidFill>
              </a:rPr>
              <a:t>April 2012</a:t>
            </a:r>
            <a:endParaRPr lang="en-US">
              <a:solidFill>
                <a:prstClr val="white"/>
              </a:solidFill>
            </a:endParaRPr>
          </a:p>
        </p:txBody>
      </p:sp>
      <p:sp>
        <p:nvSpPr>
          <p:cNvPr id="6" name="Rectangle 6"/>
          <p:cNvSpPr>
            <a:spLocks noGrp="1" noChangeArrowheads="1"/>
          </p:cNvSpPr>
          <p:nvPr>
            <p:ph type="ftr"/>
          </p:nvPr>
        </p:nvSpPr>
        <p:spPr>
          <a:xfrm>
            <a:off x="5357813" y="8985250"/>
            <a:ext cx="2562976" cy="184666"/>
          </a:xfrm>
          <a:ln/>
        </p:spPr>
        <p:txBody>
          <a:bodyPr/>
          <a:lstStyle/>
          <a:p>
            <a:r>
              <a:rPr lang="it-IT" smtClean="0">
                <a:solidFill>
                  <a:prstClr val="white"/>
                </a:solidFill>
              </a:rPr>
              <a:t>Katsuo Yunoki, KDDI R&amp;D Laboratories</a:t>
            </a:r>
            <a:endParaRPr lang="en-US">
              <a:solidFill>
                <a:prstClr val="white"/>
              </a:solidFill>
            </a:endParaRPr>
          </a:p>
        </p:txBody>
      </p:sp>
      <p:sp>
        <p:nvSpPr>
          <p:cNvPr id="7" name="Rectangle 7"/>
          <p:cNvSpPr>
            <a:spLocks noGrp="1" noChangeArrowheads="1"/>
          </p:cNvSpPr>
          <p:nvPr>
            <p:ph type="sldNum"/>
          </p:nvPr>
        </p:nvSpPr>
        <p:spPr>
          <a:xfrm>
            <a:off x="3320836" y="8985250"/>
            <a:ext cx="414552" cy="184666"/>
          </a:xfrm>
          <a:ln/>
        </p:spPr>
        <p:txBody>
          <a:bodyPr/>
          <a:lstStyle/>
          <a:p>
            <a:r>
              <a:rPr lang="en-US">
                <a:solidFill>
                  <a:prstClr val="white"/>
                </a:solidFill>
              </a:rPr>
              <a:t>Page </a:t>
            </a:r>
            <a:fld id="{07B9ED38-6DD0-4691-9FC3-0BE6EBBA3E57}" type="slidenum">
              <a:rPr lang="en-US">
                <a:solidFill>
                  <a:prstClr val="white"/>
                </a:solidFill>
              </a:rPr>
              <a:pPr/>
              <a:t>36</a:t>
            </a:fld>
            <a:endParaRPr lang="en-US">
              <a:solidFill>
                <a:prstClr val="white"/>
              </a:solidFill>
            </a:endParaRPr>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6"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a:xfrm>
            <a:off x="4087327" y="95706"/>
            <a:ext cx="2194411" cy="215444"/>
          </a:xfrm>
        </p:spPr>
        <p:txBody>
          <a:bodyPr/>
          <a:lstStyle/>
          <a:p>
            <a:pPr>
              <a:defRPr/>
            </a:pPr>
            <a:r>
              <a:rPr lang="en-US" smtClean="0">
                <a:solidFill>
                  <a:prstClr val="black"/>
                </a:solidFill>
              </a:rPr>
              <a:t>doc.: IEEE 802.11-yy/xxxxr0</a:t>
            </a:r>
            <a:endParaRPr lang="en-US" dirty="0">
              <a:solidFill>
                <a:prstClr val="black"/>
              </a:solidFill>
            </a:endParaRPr>
          </a:p>
        </p:txBody>
      </p:sp>
      <p:sp>
        <p:nvSpPr>
          <p:cNvPr id="5" name="Date Placeholder 4"/>
          <p:cNvSpPr>
            <a:spLocks noGrp="1"/>
          </p:cNvSpPr>
          <p:nvPr>
            <p:ph type="dt" idx="11"/>
          </p:nvPr>
        </p:nvSpPr>
        <p:spPr>
          <a:xfrm>
            <a:off x="654050" y="95706"/>
            <a:ext cx="912585" cy="215444"/>
          </a:xfrm>
        </p:spPr>
        <p:txBody>
          <a:bodyPr/>
          <a:lstStyle/>
          <a:p>
            <a:pPr>
              <a:defRPr/>
            </a:pPr>
            <a:r>
              <a:rPr lang="en-US" smtClean="0">
                <a:solidFill>
                  <a:prstClr val="black"/>
                </a:solidFill>
              </a:rPr>
              <a:t>Month Year</a:t>
            </a:r>
            <a:endParaRPr lang="en-US" dirty="0">
              <a:solidFill>
                <a:prstClr val="black"/>
              </a:solidFill>
            </a:endParaRPr>
          </a:p>
        </p:txBody>
      </p:sp>
      <p:sp>
        <p:nvSpPr>
          <p:cNvPr id="6" name="Footer Placeholder 5"/>
          <p:cNvSpPr>
            <a:spLocks noGrp="1"/>
          </p:cNvSpPr>
          <p:nvPr>
            <p:ph type="ftr" sz="quarter" idx="12"/>
          </p:nvPr>
        </p:nvSpPr>
        <p:spPr>
          <a:xfrm>
            <a:off x="4614615" y="8985250"/>
            <a:ext cx="1667123" cy="184666"/>
          </a:xfrm>
        </p:spPr>
        <p:txBody>
          <a:bodyPr/>
          <a:lstStyle/>
          <a:p>
            <a:pPr lvl="4">
              <a:defRPr/>
            </a:pPr>
            <a:r>
              <a:rPr lang="en-US" smtClean="0">
                <a:solidFill>
                  <a:prstClr val="black"/>
                </a:solidFill>
              </a:rPr>
              <a:t>John Doe, Some Company</a:t>
            </a:r>
            <a:endParaRPr lang="en-US" dirty="0">
              <a:solidFill>
                <a:prstClr val="black"/>
              </a:solidFill>
            </a:endParaRPr>
          </a:p>
        </p:txBody>
      </p:sp>
      <p:sp>
        <p:nvSpPr>
          <p:cNvPr id="7" name="Slide Number Placeholder 6"/>
          <p:cNvSpPr>
            <a:spLocks noGrp="1"/>
          </p:cNvSpPr>
          <p:nvPr>
            <p:ph type="sldNum" sz="quarter" idx="13"/>
          </p:nvPr>
        </p:nvSpPr>
        <p:spPr>
          <a:xfrm>
            <a:off x="3249604" y="8985250"/>
            <a:ext cx="485785" cy="184666"/>
          </a:xfrm>
        </p:spPr>
        <p:txBody>
          <a:bodyPr/>
          <a:lstStyle/>
          <a:p>
            <a:pPr>
              <a:defRPr/>
            </a:pPr>
            <a:r>
              <a:rPr lang="en-US" smtClean="0">
                <a:solidFill>
                  <a:prstClr val="black"/>
                </a:solidFill>
              </a:rPr>
              <a:t>Page </a:t>
            </a:r>
            <a:fld id="{B2088AE4-128F-4ED2-9681-A3F3CB0AA482}" type="slidenum">
              <a:rPr lang="en-US" smtClean="0">
                <a:solidFill>
                  <a:prstClr val="black"/>
                </a:solidFill>
              </a:rPr>
              <a:pPr>
                <a:defRPr/>
              </a:pPr>
              <a:t>47</a:t>
            </a:fld>
            <a:endParaRPr lang="en-US" dirty="0">
              <a:solidFill>
                <a:prstClr val="black"/>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solidFill>
                  <a:prstClr val="white"/>
                </a:solidFill>
              </a:rPr>
              <a:t>doc.: IEEE 802.11-12/xxxxr0</a:t>
            </a:r>
            <a:endParaRPr lang="en-US">
              <a:solidFill>
                <a:prstClr val="white"/>
              </a:solidFill>
            </a:endParaRPr>
          </a:p>
        </p:txBody>
      </p:sp>
      <p:sp>
        <p:nvSpPr>
          <p:cNvPr id="5" name="Rectangle 3"/>
          <p:cNvSpPr>
            <a:spLocks noGrp="1" noChangeArrowheads="1"/>
          </p:cNvSpPr>
          <p:nvPr>
            <p:ph type="dt"/>
          </p:nvPr>
        </p:nvSpPr>
        <p:spPr>
          <a:ln/>
        </p:spPr>
        <p:txBody>
          <a:bodyPr/>
          <a:lstStyle/>
          <a:p>
            <a:r>
              <a:rPr lang="en-US" smtClean="0">
                <a:solidFill>
                  <a:prstClr val="white"/>
                </a:solidFill>
              </a:rPr>
              <a:t>May 2012</a:t>
            </a:r>
            <a:endParaRPr lang="en-US">
              <a:solidFill>
                <a:prstClr val="white"/>
              </a:solidFill>
            </a:endParaRPr>
          </a:p>
        </p:txBody>
      </p:sp>
      <p:sp>
        <p:nvSpPr>
          <p:cNvPr id="6" name="Rectangle 6"/>
          <p:cNvSpPr>
            <a:spLocks noGrp="1" noChangeArrowheads="1"/>
          </p:cNvSpPr>
          <p:nvPr>
            <p:ph type="ftr"/>
          </p:nvPr>
        </p:nvSpPr>
        <p:spPr>
          <a:ln/>
        </p:spPr>
        <p:txBody>
          <a:bodyPr/>
          <a:lstStyle/>
          <a:p>
            <a:r>
              <a:rPr lang="en-US" smtClean="0">
                <a:solidFill>
                  <a:prstClr val="white"/>
                </a:solidFill>
              </a:rPr>
              <a:t>Jarkko Kneckt, Nokia</a:t>
            </a:r>
            <a:endParaRPr lang="en-US">
              <a:solidFill>
                <a:prstClr val="white"/>
              </a:solidFill>
            </a:endParaRPr>
          </a:p>
        </p:txBody>
      </p:sp>
      <p:sp>
        <p:nvSpPr>
          <p:cNvPr id="7" name="Rectangle 7"/>
          <p:cNvSpPr>
            <a:spLocks noGrp="1" noChangeArrowheads="1"/>
          </p:cNvSpPr>
          <p:nvPr>
            <p:ph type="sldNum"/>
          </p:nvPr>
        </p:nvSpPr>
        <p:spPr>
          <a:ln/>
        </p:spPr>
        <p:txBody>
          <a:bodyPr/>
          <a:lstStyle/>
          <a:p>
            <a:r>
              <a:rPr lang="en-US">
                <a:solidFill>
                  <a:prstClr val="white"/>
                </a:solidFill>
              </a:rPr>
              <a:t>Page </a:t>
            </a:r>
            <a:fld id="{E6AF579C-E269-44CC-A9F4-B7D1E2EA3836}" type="slidenum">
              <a:rPr lang="en-US">
                <a:solidFill>
                  <a:prstClr val="white"/>
                </a:solidFill>
              </a:rPr>
              <a:pPr/>
              <a:t>53</a:t>
            </a:fld>
            <a:endParaRPr lang="en-US">
              <a:solidFill>
                <a:prstClr val="white"/>
              </a:solidFill>
            </a:endParaRPr>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solidFill>
                  <a:prstClr val="black"/>
                </a:solidFill>
              </a:rPr>
              <a:t>doc.: IEEE 802.11-yy/xxxxr0</a:t>
            </a:r>
            <a:endParaRPr lang="en-US" dirty="0">
              <a:solidFill>
                <a:prstClr val="black"/>
              </a:solidFill>
            </a:endParaRPr>
          </a:p>
        </p:txBody>
      </p:sp>
      <p:sp>
        <p:nvSpPr>
          <p:cNvPr id="5" name="Date Placeholder 4"/>
          <p:cNvSpPr>
            <a:spLocks noGrp="1"/>
          </p:cNvSpPr>
          <p:nvPr>
            <p:ph type="dt" idx="11"/>
          </p:nvPr>
        </p:nvSpPr>
        <p:spPr/>
        <p:txBody>
          <a:bodyPr/>
          <a:lstStyle/>
          <a:p>
            <a:pPr>
              <a:defRPr/>
            </a:pPr>
            <a:r>
              <a:rPr lang="en-US" smtClean="0">
                <a:solidFill>
                  <a:prstClr val="black"/>
                </a:solidFill>
              </a:rPr>
              <a:t>Month Year</a:t>
            </a:r>
            <a:endParaRPr lang="en-US" dirty="0">
              <a:solidFill>
                <a:prstClr val="black"/>
              </a:solidFill>
            </a:endParaRPr>
          </a:p>
        </p:txBody>
      </p:sp>
      <p:sp>
        <p:nvSpPr>
          <p:cNvPr id="6" name="Footer Placeholder 5"/>
          <p:cNvSpPr>
            <a:spLocks noGrp="1"/>
          </p:cNvSpPr>
          <p:nvPr>
            <p:ph type="ftr" sz="quarter" idx="12"/>
          </p:nvPr>
        </p:nvSpPr>
        <p:spPr/>
        <p:txBody>
          <a:bodyPr/>
          <a:lstStyle/>
          <a:p>
            <a:pPr lvl="4">
              <a:defRPr/>
            </a:pPr>
            <a:r>
              <a:rPr lang="en-US" smtClean="0">
                <a:solidFill>
                  <a:prstClr val="black"/>
                </a:solidFill>
              </a:rPr>
              <a:t>John Doe, Some Company</a:t>
            </a:r>
            <a:endParaRPr lang="en-US" dirty="0">
              <a:solidFill>
                <a:prstClr val="black"/>
              </a:solidFill>
            </a:endParaRPr>
          </a:p>
        </p:txBody>
      </p:sp>
      <p:sp>
        <p:nvSpPr>
          <p:cNvPr id="7" name="Slide Number Placeholder 6"/>
          <p:cNvSpPr>
            <a:spLocks noGrp="1"/>
          </p:cNvSpPr>
          <p:nvPr>
            <p:ph type="sldNum" sz="quarter" idx="13"/>
          </p:nvPr>
        </p:nvSpPr>
        <p:spPr/>
        <p:txBody>
          <a:bodyPr/>
          <a:lstStyle/>
          <a:p>
            <a:pPr>
              <a:defRPr/>
            </a:pPr>
            <a:r>
              <a:rPr lang="en-US" smtClean="0">
                <a:solidFill>
                  <a:prstClr val="black"/>
                </a:solidFill>
              </a:rPr>
              <a:t>Page </a:t>
            </a:r>
            <a:fld id="{B2088AE4-128F-4ED2-9681-A3F3CB0AA482}" type="slidenum">
              <a:rPr lang="en-US" smtClean="0">
                <a:solidFill>
                  <a:prstClr val="black"/>
                </a:solidFill>
              </a:rPr>
              <a:pPr>
                <a:defRPr/>
              </a:pPr>
              <a:t>57</a:t>
            </a:fld>
            <a:endParaRPr lang="en-US" dirty="0">
              <a:solidFill>
                <a:prstClr val="black"/>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solidFill>
                  <a:prstClr val="black"/>
                </a:solidFill>
              </a:rPr>
              <a:t>doc.: IEEE 802.11-yy/xxxxr0</a:t>
            </a:r>
            <a:endParaRPr lang="en-US" dirty="0">
              <a:solidFill>
                <a:prstClr val="black"/>
              </a:solidFill>
            </a:endParaRPr>
          </a:p>
        </p:txBody>
      </p:sp>
      <p:sp>
        <p:nvSpPr>
          <p:cNvPr id="5" name="Date Placeholder 4"/>
          <p:cNvSpPr>
            <a:spLocks noGrp="1"/>
          </p:cNvSpPr>
          <p:nvPr>
            <p:ph type="dt" idx="11"/>
          </p:nvPr>
        </p:nvSpPr>
        <p:spPr/>
        <p:txBody>
          <a:bodyPr/>
          <a:lstStyle/>
          <a:p>
            <a:pPr>
              <a:defRPr/>
            </a:pPr>
            <a:r>
              <a:rPr lang="en-US" smtClean="0">
                <a:solidFill>
                  <a:prstClr val="black"/>
                </a:solidFill>
              </a:rPr>
              <a:t>Month Year</a:t>
            </a:r>
            <a:endParaRPr lang="en-US" dirty="0">
              <a:solidFill>
                <a:prstClr val="black"/>
              </a:solidFill>
            </a:endParaRPr>
          </a:p>
        </p:txBody>
      </p:sp>
      <p:sp>
        <p:nvSpPr>
          <p:cNvPr id="6" name="Footer Placeholder 5"/>
          <p:cNvSpPr>
            <a:spLocks noGrp="1"/>
          </p:cNvSpPr>
          <p:nvPr>
            <p:ph type="ftr" sz="quarter" idx="12"/>
          </p:nvPr>
        </p:nvSpPr>
        <p:spPr/>
        <p:txBody>
          <a:bodyPr/>
          <a:lstStyle/>
          <a:p>
            <a:pPr lvl="4">
              <a:defRPr/>
            </a:pPr>
            <a:r>
              <a:rPr lang="en-US" smtClean="0">
                <a:solidFill>
                  <a:prstClr val="black"/>
                </a:solidFill>
              </a:rPr>
              <a:t>John Doe, Some Company</a:t>
            </a:r>
            <a:endParaRPr lang="en-US" dirty="0">
              <a:solidFill>
                <a:prstClr val="black"/>
              </a:solidFill>
            </a:endParaRPr>
          </a:p>
        </p:txBody>
      </p:sp>
      <p:sp>
        <p:nvSpPr>
          <p:cNvPr id="7" name="Slide Number Placeholder 6"/>
          <p:cNvSpPr>
            <a:spLocks noGrp="1"/>
          </p:cNvSpPr>
          <p:nvPr>
            <p:ph type="sldNum" sz="quarter" idx="13"/>
          </p:nvPr>
        </p:nvSpPr>
        <p:spPr/>
        <p:txBody>
          <a:bodyPr/>
          <a:lstStyle/>
          <a:p>
            <a:pPr>
              <a:defRPr/>
            </a:pPr>
            <a:r>
              <a:rPr lang="en-US" smtClean="0">
                <a:solidFill>
                  <a:prstClr val="black"/>
                </a:solidFill>
              </a:rPr>
              <a:t>Page </a:t>
            </a:r>
            <a:fld id="{B2088AE4-128F-4ED2-9681-A3F3CB0AA482}" type="slidenum">
              <a:rPr lang="en-US" smtClean="0">
                <a:solidFill>
                  <a:prstClr val="black"/>
                </a:solidFill>
              </a:rPr>
              <a:pPr>
                <a:defRPr/>
              </a:pPr>
              <a:t>58</a:t>
            </a:fld>
            <a:endParaRPr lang="en-US" dirty="0">
              <a:solidFill>
                <a:prstClr val="black"/>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a:xfrm>
            <a:off x="4087327" y="95706"/>
            <a:ext cx="2194411" cy="215444"/>
          </a:xfrm>
        </p:spPr>
        <p:txBody>
          <a:bodyPr/>
          <a:lstStyle/>
          <a:p>
            <a:pPr>
              <a:defRPr/>
            </a:pPr>
            <a:r>
              <a:rPr lang="en-US" smtClean="0">
                <a:solidFill>
                  <a:prstClr val="black"/>
                </a:solidFill>
              </a:rPr>
              <a:t>doc.: IEEE 802.11-yy/xxxxr0</a:t>
            </a:r>
            <a:endParaRPr lang="en-US" dirty="0">
              <a:solidFill>
                <a:prstClr val="black"/>
              </a:solidFill>
            </a:endParaRPr>
          </a:p>
        </p:txBody>
      </p:sp>
      <p:sp>
        <p:nvSpPr>
          <p:cNvPr id="5" name="Date Placeholder 4"/>
          <p:cNvSpPr>
            <a:spLocks noGrp="1"/>
          </p:cNvSpPr>
          <p:nvPr>
            <p:ph type="dt" idx="11"/>
          </p:nvPr>
        </p:nvSpPr>
        <p:spPr>
          <a:xfrm>
            <a:off x="654050" y="95706"/>
            <a:ext cx="912585" cy="215444"/>
          </a:xfrm>
        </p:spPr>
        <p:txBody>
          <a:bodyPr/>
          <a:lstStyle/>
          <a:p>
            <a:pPr>
              <a:defRPr/>
            </a:pPr>
            <a:r>
              <a:rPr lang="en-US" smtClean="0">
                <a:solidFill>
                  <a:prstClr val="black"/>
                </a:solidFill>
              </a:rPr>
              <a:t>Month Year</a:t>
            </a:r>
            <a:endParaRPr lang="en-US" dirty="0">
              <a:solidFill>
                <a:prstClr val="black"/>
              </a:solidFill>
            </a:endParaRPr>
          </a:p>
        </p:txBody>
      </p:sp>
      <p:sp>
        <p:nvSpPr>
          <p:cNvPr id="6" name="Footer Placeholder 5"/>
          <p:cNvSpPr>
            <a:spLocks noGrp="1"/>
          </p:cNvSpPr>
          <p:nvPr>
            <p:ph type="ftr" sz="quarter" idx="12"/>
          </p:nvPr>
        </p:nvSpPr>
        <p:spPr>
          <a:xfrm>
            <a:off x="4614615" y="8985250"/>
            <a:ext cx="1667123" cy="184666"/>
          </a:xfrm>
        </p:spPr>
        <p:txBody>
          <a:bodyPr/>
          <a:lstStyle/>
          <a:p>
            <a:pPr lvl="4">
              <a:defRPr/>
            </a:pPr>
            <a:r>
              <a:rPr lang="en-US" smtClean="0">
                <a:solidFill>
                  <a:prstClr val="black"/>
                </a:solidFill>
              </a:rPr>
              <a:t>John Doe, Some Company</a:t>
            </a:r>
            <a:endParaRPr lang="en-US" dirty="0">
              <a:solidFill>
                <a:prstClr val="black"/>
              </a:solidFill>
            </a:endParaRPr>
          </a:p>
        </p:txBody>
      </p:sp>
      <p:sp>
        <p:nvSpPr>
          <p:cNvPr id="7" name="Slide Number Placeholder 6"/>
          <p:cNvSpPr>
            <a:spLocks noGrp="1"/>
          </p:cNvSpPr>
          <p:nvPr>
            <p:ph type="sldNum" sz="quarter" idx="13"/>
          </p:nvPr>
        </p:nvSpPr>
        <p:spPr>
          <a:xfrm>
            <a:off x="3320837" y="8985250"/>
            <a:ext cx="414552" cy="184666"/>
          </a:xfrm>
        </p:spPr>
        <p:txBody>
          <a:bodyPr/>
          <a:lstStyle/>
          <a:p>
            <a:pPr>
              <a:defRPr/>
            </a:pPr>
            <a:r>
              <a:rPr lang="en-US" smtClean="0">
                <a:solidFill>
                  <a:prstClr val="black"/>
                </a:solidFill>
              </a:rPr>
              <a:t>Page </a:t>
            </a:r>
            <a:fld id="{B2088AE4-128F-4ED2-9681-A3F3CB0AA482}" type="slidenum">
              <a:rPr lang="en-US" smtClean="0">
                <a:solidFill>
                  <a:prstClr val="black"/>
                </a:solidFill>
              </a:rPr>
              <a:pPr>
                <a:defRPr/>
              </a:pPr>
              <a:t>66</a:t>
            </a:fld>
            <a:endParaRPr lang="en-US" dirty="0">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a:xfrm>
            <a:off x="4087327" y="95706"/>
            <a:ext cx="2194411" cy="215444"/>
          </a:xfrm>
        </p:spPr>
        <p:txBody>
          <a:bodyPr/>
          <a:lstStyle/>
          <a:p>
            <a:pPr>
              <a:defRPr/>
            </a:pPr>
            <a:r>
              <a:rPr lang="en-US" smtClean="0">
                <a:solidFill>
                  <a:prstClr val="black"/>
                </a:solidFill>
              </a:rPr>
              <a:t>doc.: IEEE 802.11-yy/xxxxr0</a:t>
            </a:r>
            <a:endParaRPr lang="en-US" dirty="0">
              <a:solidFill>
                <a:prstClr val="black"/>
              </a:solidFill>
            </a:endParaRPr>
          </a:p>
        </p:txBody>
      </p:sp>
      <p:sp>
        <p:nvSpPr>
          <p:cNvPr id="5" name="Date Placeholder 4"/>
          <p:cNvSpPr>
            <a:spLocks noGrp="1"/>
          </p:cNvSpPr>
          <p:nvPr>
            <p:ph type="dt" idx="11"/>
          </p:nvPr>
        </p:nvSpPr>
        <p:spPr>
          <a:xfrm>
            <a:off x="654050" y="95706"/>
            <a:ext cx="912585" cy="215444"/>
          </a:xfrm>
        </p:spPr>
        <p:txBody>
          <a:bodyPr/>
          <a:lstStyle/>
          <a:p>
            <a:pPr>
              <a:defRPr/>
            </a:pPr>
            <a:r>
              <a:rPr lang="en-US" smtClean="0">
                <a:solidFill>
                  <a:prstClr val="black"/>
                </a:solidFill>
              </a:rPr>
              <a:t>Month Year</a:t>
            </a:r>
            <a:endParaRPr lang="en-US" dirty="0">
              <a:solidFill>
                <a:prstClr val="black"/>
              </a:solidFill>
            </a:endParaRPr>
          </a:p>
        </p:txBody>
      </p:sp>
      <p:sp>
        <p:nvSpPr>
          <p:cNvPr id="6" name="Footer Placeholder 5"/>
          <p:cNvSpPr>
            <a:spLocks noGrp="1"/>
          </p:cNvSpPr>
          <p:nvPr>
            <p:ph type="ftr" sz="quarter" idx="12"/>
          </p:nvPr>
        </p:nvSpPr>
        <p:spPr>
          <a:xfrm>
            <a:off x="4614615" y="8985250"/>
            <a:ext cx="1667123" cy="184666"/>
          </a:xfrm>
        </p:spPr>
        <p:txBody>
          <a:bodyPr/>
          <a:lstStyle/>
          <a:p>
            <a:pPr lvl="4">
              <a:defRPr/>
            </a:pPr>
            <a:r>
              <a:rPr lang="en-US" smtClean="0">
                <a:solidFill>
                  <a:prstClr val="black"/>
                </a:solidFill>
              </a:rPr>
              <a:t>John Doe, Some Company</a:t>
            </a:r>
            <a:endParaRPr lang="en-US" dirty="0">
              <a:solidFill>
                <a:prstClr val="black"/>
              </a:solidFill>
            </a:endParaRPr>
          </a:p>
        </p:txBody>
      </p:sp>
      <p:sp>
        <p:nvSpPr>
          <p:cNvPr id="7" name="Slide Number Placeholder 6"/>
          <p:cNvSpPr>
            <a:spLocks noGrp="1"/>
          </p:cNvSpPr>
          <p:nvPr>
            <p:ph type="sldNum" sz="quarter" idx="13"/>
          </p:nvPr>
        </p:nvSpPr>
        <p:spPr>
          <a:xfrm>
            <a:off x="3320837" y="8985250"/>
            <a:ext cx="414552" cy="184666"/>
          </a:xfrm>
        </p:spPr>
        <p:txBody>
          <a:bodyPr/>
          <a:lstStyle/>
          <a:p>
            <a:pPr>
              <a:defRPr/>
            </a:pPr>
            <a:r>
              <a:rPr lang="en-US" smtClean="0">
                <a:solidFill>
                  <a:prstClr val="black"/>
                </a:solidFill>
              </a:rPr>
              <a:t>Page </a:t>
            </a:r>
            <a:fld id="{B2088AE4-128F-4ED2-9681-A3F3CB0AA482}" type="slidenum">
              <a:rPr lang="en-US" smtClean="0">
                <a:solidFill>
                  <a:prstClr val="black"/>
                </a:solidFill>
              </a:rPr>
              <a:pPr>
                <a:defRPr/>
              </a:pPr>
              <a:t>67</a:t>
            </a:fld>
            <a:endParaRPr lang="en-US" dirty="0">
              <a:solidFill>
                <a:prstClr val="black"/>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a:xfrm>
            <a:off x="4087327" y="95706"/>
            <a:ext cx="2194411" cy="215444"/>
          </a:xfrm>
        </p:spPr>
        <p:txBody>
          <a:bodyPr/>
          <a:lstStyle/>
          <a:p>
            <a:pPr>
              <a:defRPr/>
            </a:pPr>
            <a:r>
              <a:rPr lang="en-US" smtClean="0">
                <a:solidFill>
                  <a:prstClr val="black"/>
                </a:solidFill>
              </a:rPr>
              <a:t>doc.: IEEE 802.11-yy/xxxxr0</a:t>
            </a:r>
            <a:endParaRPr lang="en-US" dirty="0">
              <a:solidFill>
                <a:prstClr val="black"/>
              </a:solidFill>
            </a:endParaRPr>
          </a:p>
        </p:txBody>
      </p:sp>
      <p:sp>
        <p:nvSpPr>
          <p:cNvPr id="5" name="Date Placeholder 4"/>
          <p:cNvSpPr>
            <a:spLocks noGrp="1"/>
          </p:cNvSpPr>
          <p:nvPr>
            <p:ph type="dt" idx="11"/>
          </p:nvPr>
        </p:nvSpPr>
        <p:spPr>
          <a:xfrm>
            <a:off x="654050" y="95706"/>
            <a:ext cx="912585" cy="215444"/>
          </a:xfrm>
        </p:spPr>
        <p:txBody>
          <a:bodyPr/>
          <a:lstStyle/>
          <a:p>
            <a:pPr>
              <a:defRPr/>
            </a:pPr>
            <a:r>
              <a:rPr lang="en-US" smtClean="0">
                <a:solidFill>
                  <a:prstClr val="black"/>
                </a:solidFill>
              </a:rPr>
              <a:t>Month Year</a:t>
            </a:r>
            <a:endParaRPr lang="en-US" dirty="0">
              <a:solidFill>
                <a:prstClr val="black"/>
              </a:solidFill>
            </a:endParaRPr>
          </a:p>
        </p:txBody>
      </p:sp>
      <p:sp>
        <p:nvSpPr>
          <p:cNvPr id="6" name="Footer Placeholder 5"/>
          <p:cNvSpPr>
            <a:spLocks noGrp="1"/>
          </p:cNvSpPr>
          <p:nvPr>
            <p:ph type="ftr" sz="quarter" idx="12"/>
          </p:nvPr>
        </p:nvSpPr>
        <p:spPr>
          <a:xfrm>
            <a:off x="4614615" y="8985250"/>
            <a:ext cx="1667123" cy="184666"/>
          </a:xfrm>
        </p:spPr>
        <p:txBody>
          <a:bodyPr/>
          <a:lstStyle/>
          <a:p>
            <a:pPr lvl="4">
              <a:defRPr/>
            </a:pPr>
            <a:r>
              <a:rPr lang="en-US" smtClean="0">
                <a:solidFill>
                  <a:prstClr val="black"/>
                </a:solidFill>
              </a:rPr>
              <a:t>John Doe, Some Company</a:t>
            </a:r>
            <a:endParaRPr lang="en-US" dirty="0">
              <a:solidFill>
                <a:prstClr val="black"/>
              </a:solidFill>
            </a:endParaRPr>
          </a:p>
        </p:txBody>
      </p:sp>
      <p:sp>
        <p:nvSpPr>
          <p:cNvPr id="7" name="Slide Number Placeholder 6"/>
          <p:cNvSpPr>
            <a:spLocks noGrp="1"/>
          </p:cNvSpPr>
          <p:nvPr>
            <p:ph type="sldNum" sz="quarter" idx="13"/>
          </p:nvPr>
        </p:nvSpPr>
        <p:spPr>
          <a:xfrm>
            <a:off x="3320837" y="8985250"/>
            <a:ext cx="414552" cy="184666"/>
          </a:xfrm>
        </p:spPr>
        <p:txBody>
          <a:bodyPr/>
          <a:lstStyle/>
          <a:p>
            <a:pPr>
              <a:defRPr/>
            </a:pPr>
            <a:r>
              <a:rPr lang="en-US" smtClean="0">
                <a:solidFill>
                  <a:prstClr val="black"/>
                </a:solidFill>
              </a:rPr>
              <a:t>Page </a:t>
            </a:r>
            <a:fld id="{B2088AE4-128F-4ED2-9681-A3F3CB0AA482}" type="slidenum">
              <a:rPr lang="en-US" smtClean="0">
                <a:solidFill>
                  <a:prstClr val="black"/>
                </a:solidFill>
              </a:rPr>
              <a:pPr>
                <a:defRPr/>
              </a:pPr>
              <a:t>69</a:t>
            </a:fld>
            <a:endParaRPr lang="en-US" dirty="0">
              <a:solidFill>
                <a:prstClr val="black"/>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a:xfrm>
            <a:off x="4087327" y="95706"/>
            <a:ext cx="2194411" cy="215444"/>
          </a:xfrm>
        </p:spPr>
        <p:txBody>
          <a:bodyPr/>
          <a:lstStyle/>
          <a:p>
            <a:pPr>
              <a:defRPr/>
            </a:pPr>
            <a:r>
              <a:rPr lang="en-US" smtClean="0">
                <a:solidFill>
                  <a:prstClr val="black"/>
                </a:solidFill>
              </a:rPr>
              <a:t>doc.: IEEE 802.11-yy/xxxxr0</a:t>
            </a:r>
            <a:endParaRPr lang="en-US" dirty="0">
              <a:solidFill>
                <a:prstClr val="black"/>
              </a:solidFill>
            </a:endParaRPr>
          </a:p>
        </p:txBody>
      </p:sp>
      <p:sp>
        <p:nvSpPr>
          <p:cNvPr id="5" name="Date Placeholder 4"/>
          <p:cNvSpPr>
            <a:spLocks noGrp="1"/>
          </p:cNvSpPr>
          <p:nvPr>
            <p:ph type="dt" idx="11"/>
          </p:nvPr>
        </p:nvSpPr>
        <p:spPr>
          <a:xfrm>
            <a:off x="654050" y="95706"/>
            <a:ext cx="912585" cy="215444"/>
          </a:xfrm>
        </p:spPr>
        <p:txBody>
          <a:bodyPr/>
          <a:lstStyle/>
          <a:p>
            <a:pPr>
              <a:defRPr/>
            </a:pPr>
            <a:r>
              <a:rPr lang="en-US" smtClean="0">
                <a:solidFill>
                  <a:prstClr val="black"/>
                </a:solidFill>
              </a:rPr>
              <a:t>Month Year</a:t>
            </a:r>
            <a:endParaRPr lang="en-US" dirty="0">
              <a:solidFill>
                <a:prstClr val="black"/>
              </a:solidFill>
            </a:endParaRPr>
          </a:p>
        </p:txBody>
      </p:sp>
      <p:sp>
        <p:nvSpPr>
          <p:cNvPr id="6" name="Footer Placeholder 5"/>
          <p:cNvSpPr>
            <a:spLocks noGrp="1"/>
          </p:cNvSpPr>
          <p:nvPr>
            <p:ph type="ftr" sz="quarter" idx="12"/>
          </p:nvPr>
        </p:nvSpPr>
        <p:spPr>
          <a:xfrm>
            <a:off x="4614615" y="8985250"/>
            <a:ext cx="1667123" cy="184666"/>
          </a:xfrm>
        </p:spPr>
        <p:txBody>
          <a:bodyPr/>
          <a:lstStyle/>
          <a:p>
            <a:pPr lvl="4">
              <a:defRPr/>
            </a:pPr>
            <a:r>
              <a:rPr lang="en-US" smtClean="0">
                <a:solidFill>
                  <a:prstClr val="black"/>
                </a:solidFill>
              </a:rPr>
              <a:t>John Doe, Some Company</a:t>
            </a:r>
            <a:endParaRPr lang="en-US" dirty="0">
              <a:solidFill>
                <a:prstClr val="black"/>
              </a:solidFill>
            </a:endParaRPr>
          </a:p>
        </p:txBody>
      </p:sp>
      <p:sp>
        <p:nvSpPr>
          <p:cNvPr id="7" name="Slide Number Placeholder 6"/>
          <p:cNvSpPr>
            <a:spLocks noGrp="1"/>
          </p:cNvSpPr>
          <p:nvPr>
            <p:ph type="sldNum" sz="quarter" idx="13"/>
          </p:nvPr>
        </p:nvSpPr>
        <p:spPr>
          <a:xfrm>
            <a:off x="3320837" y="8985250"/>
            <a:ext cx="414552" cy="184666"/>
          </a:xfrm>
        </p:spPr>
        <p:txBody>
          <a:bodyPr/>
          <a:lstStyle/>
          <a:p>
            <a:pPr>
              <a:defRPr/>
            </a:pPr>
            <a:r>
              <a:rPr lang="en-US" smtClean="0">
                <a:solidFill>
                  <a:prstClr val="black"/>
                </a:solidFill>
              </a:rPr>
              <a:t>Page </a:t>
            </a:r>
            <a:fld id="{B2088AE4-128F-4ED2-9681-A3F3CB0AA482}" type="slidenum">
              <a:rPr lang="en-US" smtClean="0">
                <a:solidFill>
                  <a:prstClr val="black"/>
                </a:solidFill>
              </a:rPr>
              <a:pPr>
                <a:defRPr/>
              </a:pPr>
              <a:t>70</a:t>
            </a:fld>
            <a:endParaRPr lang="en-US" dirty="0">
              <a:solidFill>
                <a:prstClr val="black"/>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a:xfrm>
            <a:off x="4087327" y="95706"/>
            <a:ext cx="2194411" cy="215444"/>
          </a:xfrm>
        </p:spPr>
        <p:txBody>
          <a:bodyPr/>
          <a:lstStyle/>
          <a:p>
            <a:pPr>
              <a:defRPr/>
            </a:pPr>
            <a:r>
              <a:rPr lang="en-US" smtClean="0">
                <a:solidFill>
                  <a:prstClr val="black"/>
                </a:solidFill>
              </a:rPr>
              <a:t>doc.: IEEE 802.11-yy/xxxxr0</a:t>
            </a:r>
            <a:endParaRPr lang="en-US" dirty="0">
              <a:solidFill>
                <a:prstClr val="black"/>
              </a:solidFill>
            </a:endParaRPr>
          </a:p>
        </p:txBody>
      </p:sp>
      <p:sp>
        <p:nvSpPr>
          <p:cNvPr id="5" name="Date Placeholder 4"/>
          <p:cNvSpPr>
            <a:spLocks noGrp="1"/>
          </p:cNvSpPr>
          <p:nvPr>
            <p:ph type="dt" idx="11"/>
          </p:nvPr>
        </p:nvSpPr>
        <p:spPr>
          <a:xfrm>
            <a:off x="654050" y="95706"/>
            <a:ext cx="912585" cy="215444"/>
          </a:xfrm>
        </p:spPr>
        <p:txBody>
          <a:bodyPr/>
          <a:lstStyle/>
          <a:p>
            <a:pPr>
              <a:defRPr/>
            </a:pPr>
            <a:r>
              <a:rPr lang="en-US" smtClean="0">
                <a:solidFill>
                  <a:prstClr val="black"/>
                </a:solidFill>
              </a:rPr>
              <a:t>Month Year</a:t>
            </a:r>
            <a:endParaRPr lang="en-US" dirty="0">
              <a:solidFill>
                <a:prstClr val="black"/>
              </a:solidFill>
            </a:endParaRPr>
          </a:p>
        </p:txBody>
      </p:sp>
      <p:sp>
        <p:nvSpPr>
          <p:cNvPr id="6" name="Footer Placeholder 5"/>
          <p:cNvSpPr>
            <a:spLocks noGrp="1"/>
          </p:cNvSpPr>
          <p:nvPr>
            <p:ph type="ftr" sz="quarter" idx="12"/>
          </p:nvPr>
        </p:nvSpPr>
        <p:spPr>
          <a:xfrm>
            <a:off x="4614615" y="8985250"/>
            <a:ext cx="1667123" cy="184666"/>
          </a:xfrm>
        </p:spPr>
        <p:txBody>
          <a:bodyPr/>
          <a:lstStyle/>
          <a:p>
            <a:pPr lvl="4">
              <a:defRPr/>
            </a:pPr>
            <a:r>
              <a:rPr lang="en-US" smtClean="0">
                <a:solidFill>
                  <a:prstClr val="black"/>
                </a:solidFill>
              </a:rPr>
              <a:t>John Doe, Some Company</a:t>
            </a:r>
            <a:endParaRPr lang="en-US" dirty="0">
              <a:solidFill>
                <a:prstClr val="black"/>
              </a:solidFill>
            </a:endParaRPr>
          </a:p>
        </p:txBody>
      </p:sp>
      <p:sp>
        <p:nvSpPr>
          <p:cNvPr id="7" name="Slide Number Placeholder 6"/>
          <p:cNvSpPr>
            <a:spLocks noGrp="1"/>
          </p:cNvSpPr>
          <p:nvPr>
            <p:ph type="sldNum" sz="quarter" idx="13"/>
          </p:nvPr>
        </p:nvSpPr>
        <p:spPr>
          <a:xfrm>
            <a:off x="3320837" y="8985250"/>
            <a:ext cx="414552" cy="184666"/>
          </a:xfrm>
        </p:spPr>
        <p:txBody>
          <a:bodyPr/>
          <a:lstStyle/>
          <a:p>
            <a:pPr>
              <a:defRPr/>
            </a:pPr>
            <a:r>
              <a:rPr lang="en-US" smtClean="0">
                <a:solidFill>
                  <a:prstClr val="black"/>
                </a:solidFill>
              </a:rPr>
              <a:t>Page </a:t>
            </a:r>
            <a:fld id="{B2088AE4-128F-4ED2-9681-A3F3CB0AA482}" type="slidenum">
              <a:rPr lang="en-US" smtClean="0">
                <a:solidFill>
                  <a:prstClr val="black"/>
                </a:solidFill>
              </a:rPr>
              <a:pPr>
                <a:defRPr/>
              </a:pPr>
              <a:t>71</a:t>
            </a:fld>
            <a:endParaRPr lang="en-US" dirty="0">
              <a:solidFill>
                <a:prstClr val="black"/>
              </a:solidFil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a:xfrm>
            <a:off x="4087327" y="95706"/>
            <a:ext cx="2194411" cy="215444"/>
          </a:xfrm>
        </p:spPr>
        <p:txBody>
          <a:bodyPr/>
          <a:lstStyle/>
          <a:p>
            <a:pPr>
              <a:defRPr/>
            </a:pPr>
            <a:r>
              <a:rPr lang="en-US" smtClean="0">
                <a:solidFill>
                  <a:prstClr val="black"/>
                </a:solidFill>
              </a:rPr>
              <a:t>doc.: IEEE 802.11-yy/xxxxr0</a:t>
            </a:r>
            <a:endParaRPr lang="en-US" dirty="0">
              <a:solidFill>
                <a:prstClr val="black"/>
              </a:solidFill>
            </a:endParaRPr>
          </a:p>
        </p:txBody>
      </p:sp>
      <p:sp>
        <p:nvSpPr>
          <p:cNvPr id="5" name="Date Placeholder 4"/>
          <p:cNvSpPr>
            <a:spLocks noGrp="1"/>
          </p:cNvSpPr>
          <p:nvPr>
            <p:ph type="dt" idx="11"/>
          </p:nvPr>
        </p:nvSpPr>
        <p:spPr>
          <a:xfrm>
            <a:off x="654050" y="95706"/>
            <a:ext cx="912585" cy="215444"/>
          </a:xfrm>
        </p:spPr>
        <p:txBody>
          <a:bodyPr/>
          <a:lstStyle/>
          <a:p>
            <a:pPr>
              <a:defRPr/>
            </a:pPr>
            <a:r>
              <a:rPr lang="en-US" smtClean="0">
                <a:solidFill>
                  <a:prstClr val="black"/>
                </a:solidFill>
              </a:rPr>
              <a:t>Month Year</a:t>
            </a:r>
            <a:endParaRPr lang="en-US" dirty="0">
              <a:solidFill>
                <a:prstClr val="black"/>
              </a:solidFill>
            </a:endParaRPr>
          </a:p>
        </p:txBody>
      </p:sp>
      <p:sp>
        <p:nvSpPr>
          <p:cNvPr id="6" name="Footer Placeholder 5"/>
          <p:cNvSpPr>
            <a:spLocks noGrp="1"/>
          </p:cNvSpPr>
          <p:nvPr>
            <p:ph type="ftr" sz="quarter" idx="12"/>
          </p:nvPr>
        </p:nvSpPr>
        <p:spPr>
          <a:xfrm>
            <a:off x="4614615" y="8985250"/>
            <a:ext cx="1667123" cy="184666"/>
          </a:xfrm>
        </p:spPr>
        <p:txBody>
          <a:bodyPr/>
          <a:lstStyle/>
          <a:p>
            <a:pPr lvl="4">
              <a:defRPr/>
            </a:pPr>
            <a:r>
              <a:rPr lang="en-US" smtClean="0">
                <a:solidFill>
                  <a:prstClr val="black"/>
                </a:solidFill>
              </a:rPr>
              <a:t>John Doe, Some Company</a:t>
            </a:r>
            <a:endParaRPr lang="en-US" dirty="0">
              <a:solidFill>
                <a:prstClr val="black"/>
              </a:solidFill>
            </a:endParaRPr>
          </a:p>
        </p:txBody>
      </p:sp>
      <p:sp>
        <p:nvSpPr>
          <p:cNvPr id="7" name="Slide Number Placeholder 6"/>
          <p:cNvSpPr>
            <a:spLocks noGrp="1"/>
          </p:cNvSpPr>
          <p:nvPr>
            <p:ph type="sldNum" sz="quarter" idx="13"/>
          </p:nvPr>
        </p:nvSpPr>
        <p:spPr>
          <a:xfrm>
            <a:off x="3243893" y="8985250"/>
            <a:ext cx="491496" cy="184666"/>
          </a:xfrm>
        </p:spPr>
        <p:txBody>
          <a:bodyPr/>
          <a:lstStyle/>
          <a:p>
            <a:pPr>
              <a:defRPr/>
            </a:pPr>
            <a:r>
              <a:rPr lang="en-US" smtClean="0">
                <a:solidFill>
                  <a:prstClr val="black"/>
                </a:solidFill>
              </a:rPr>
              <a:t>Page </a:t>
            </a:r>
            <a:fld id="{B2088AE4-128F-4ED2-9681-A3F3CB0AA482}" type="slidenum">
              <a:rPr lang="en-US" smtClean="0">
                <a:solidFill>
                  <a:prstClr val="black"/>
                </a:solidFill>
              </a:rPr>
              <a:pPr>
                <a:defRPr/>
              </a:pPr>
              <a:t>73</a:t>
            </a:fld>
            <a:endParaRPr lang="en-US" dirty="0">
              <a:solidFill>
                <a:prstClr val="black"/>
              </a:solidFill>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a:xfrm>
            <a:off x="4087327" y="95706"/>
            <a:ext cx="2194411" cy="215444"/>
          </a:xfrm>
        </p:spPr>
        <p:txBody>
          <a:bodyPr/>
          <a:lstStyle/>
          <a:p>
            <a:pPr>
              <a:defRPr/>
            </a:pPr>
            <a:r>
              <a:rPr lang="en-US" smtClean="0"/>
              <a:t>doc.: IEEE 802.11-yy/xxxxr0</a:t>
            </a:r>
            <a:endParaRPr lang="en-US" dirty="0"/>
          </a:p>
        </p:txBody>
      </p:sp>
      <p:sp>
        <p:nvSpPr>
          <p:cNvPr id="5" name="Date Placeholder 4"/>
          <p:cNvSpPr>
            <a:spLocks noGrp="1"/>
          </p:cNvSpPr>
          <p:nvPr>
            <p:ph type="dt" idx="11"/>
          </p:nvPr>
        </p:nvSpPr>
        <p:spPr>
          <a:xfrm>
            <a:off x="654050" y="95706"/>
            <a:ext cx="912585" cy="215444"/>
          </a:xfrm>
        </p:spPr>
        <p:txBody>
          <a:bodyPr/>
          <a:lstStyle/>
          <a:p>
            <a:pPr>
              <a:defRPr/>
            </a:pPr>
            <a:r>
              <a:rPr lang="en-US" smtClean="0"/>
              <a:t>Month Year</a:t>
            </a:r>
            <a:endParaRPr lang="en-US" dirty="0"/>
          </a:p>
        </p:txBody>
      </p:sp>
      <p:sp>
        <p:nvSpPr>
          <p:cNvPr id="6" name="Footer Placeholder 5"/>
          <p:cNvSpPr>
            <a:spLocks noGrp="1"/>
          </p:cNvSpPr>
          <p:nvPr>
            <p:ph type="ftr" sz="quarter" idx="12"/>
          </p:nvPr>
        </p:nvSpPr>
        <p:spPr>
          <a:xfrm>
            <a:off x="4614615" y="8985250"/>
            <a:ext cx="1667123" cy="184666"/>
          </a:xfrm>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320837" y="8985250"/>
            <a:ext cx="414552" cy="184666"/>
          </a:xfrm>
        </p:spPr>
        <p:txBody>
          <a:bodyPr/>
          <a:lstStyle/>
          <a:p>
            <a:pPr>
              <a:defRPr/>
            </a:pPr>
            <a:r>
              <a:rPr lang="en-US" smtClean="0"/>
              <a:t>Page </a:t>
            </a:r>
            <a:fld id="{B2088AE4-128F-4ED2-9681-A3F3CB0AA482}" type="slidenum">
              <a:rPr lang="en-US" smtClean="0"/>
              <a:pPr>
                <a:defRPr/>
              </a:pPr>
              <a:t>74</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a:xfrm>
            <a:off x="4087327" y="95706"/>
            <a:ext cx="2194411" cy="215444"/>
          </a:xfrm>
        </p:spPr>
        <p:txBody>
          <a:bodyPr/>
          <a:lstStyle/>
          <a:p>
            <a:pPr>
              <a:defRPr/>
            </a:pPr>
            <a:r>
              <a:rPr lang="en-US" smtClean="0"/>
              <a:t>doc.: IEEE 802.11-yy/xxxxr0</a:t>
            </a:r>
            <a:endParaRPr lang="en-US" dirty="0"/>
          </a:p>
        </p:txBody>
      </p:sp>
      <p:sp>
        <p:nvSpPr>
          <p:cNvPr id="5" name="Date Placeholder 4"/>
          <p:cNvSpPr>
            <a:spLocks noGrp="1"/>
          </p:cNvSpPr>
          <p:nvPr>
            <p:ph type="dt" idx="11"/>
          </p:nvPr>
        </p:nvSpPr>
        <p:spPr>
          <a:xfrm>
            <a:off x="654050" y="95706"/>
            <a:ext cx="912585" cy="215444"/>
          </a:xfrm>
        </p:spPr>
        <p:txBody>
          <a:bodyPr/>
          <a:lstStyle/>
          <a:p>
            <a:pPr>
              <a:defRPr/>
            </a:pPr>
            <a:r>
              <a:rPr lang="en-US" smtClean="0"/>
              <a:t>Month Year</a:t>
            </a:r>
            <a:endParaRPr lang="en-US" dirty="0"/>
          </a:p>
        </p:txBody>
      </p:sp>
      <p:sp>
        <p:nvSpPr>
          <p:cNvPr id="6" name="Footer Placeholder 5"/>
          <p:cNvSpPr>
            <a:spLocks noGrp="1"/>
          </p:cNvSpPr>
          <p:nvPr>
            <p:ph type="ftr" sz="quarter" idx="12"/>
          </p:nvPr>
        </p:nvSpPr>
        <p:spPr>
          <a:xfrm>
            <a:off x="4614615" y="8985250"/>
            <a:ext cx="1667123" cy="184666"/>
          </a:xfrm>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320837" y="8985250"/>
            <a:ext cx="414552" cy="184666"/>
          </a:xfrm>
        </p:spPr>
        <p:txBody>
          <a:bodyPr/>
          <a:lstStyle/>
          <a:p>
            <a:pPr>
              <a:defRPr/>
            </a:pPr>
            <a:r>
              <a:rPr lang="en-US" smtClean="0"/>
              <a:t>Page </a:t>
            </a:r>
            <a:fld id="{B2088AE4-128F-4ED2-9681-A3F3CB0AA482}" type="slidenum">
              <a:rPr lang="en-US" smtClean="0"/>
              <a:pPr>
                <a:defRPr/>
              </a:pPr>
              <a:t>75</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solidFill>
                  <a:prstClr val="white"/>
                </a:solidFill>
              </a:rPr>
              <a:t>doc.: IEEE 802.11-12/xxxxr0</a:t>
            </a:r>
            <a:endParaRPr lang="en-US">
              <a:solidFill>
                <a:prstClr val="white"/>
              </a:solidFill>
            </a:endParaRPr>
          </a:p>
        </p:txBody>
      </p:sp>
      <p:sp>
        <p:nvSpPr>
          <p:cNvPr id="5" name="Rectangle 3"/>
          <p:cNvSpPr>
            <a:spLocks noGrp="1" noChangeArrowheads="1"/>
          </p:cNvSpPr>
          <p:nvPr>
            <p:ph type="dt"/>
          </p:nvPr>
        </p:nvSpPr>
        <p:spPr>
          <a:ln/>
        </p:spPr>
        <p:txBody>
          <a:bodyPr/>
          <a:lstStyle/>
          <a:p>
            <a:r>
              <a:rPr lang="en-US" smtClean="0">
                <a:solidFill>
                  <a:prstClr val="white"/>
                </a:solidFill>
              </a:rPr>
              <a:t>May 2012</a:t>
            </a:r>
            <a:endParaRPr lang="en-US">
              <a:solidFill>
                <a:prstClr val="white"/>
              </a:solidFill>
            </a:endParaRPr>
          </a:p>
        </p:txBody>
      </p:sp>
      <p:sp>
        <p:nvSpPr>
          <p:cNvPr id="6" name="Rectangle 6"/>
          <p:cNvSpPr>
            <a:spLocks noGrp="1" noChangeArrowheads="1"/>
          </p:cNvSpPr>
          <p:nvPr>
            <p:ph type="ftr"/>
          </p:nvPr>
        </p:nvSpPr>
        <p:spPr>
          <a:ln/>
        </p:spPr>
        <p:txBody>
          <a:bodyPr/>
          <a:lstStyle/>
          <a:p>
            <a:r>
              <a:rPr lang="en-US" smtClean="0">
                <a:solidFill>
                  <a:prstClr val="white"/>
                </a:solidFill>
              </a:rPr>
              <a:t>Jarkko Kneckt, Nokia</a:t>
            </a:r>
            <a:endParaRPr lang="en-US">
              <a:solidFill>
                <a:prstClr val="white"/>
              </a:solidFill>
            </a:endParaRPr>
          </a:p>
        </p:txBody>
      </p:sp>
      <p:sp>
        <p:nvSpPr>
          <p:cNvPr id="7" name="Rectangle 7"/>
          <p:cNvSpPr>
            <a:spLocks noGrp="1" noChangeArrowheads="1"/>
          </p:cNvSpPr>
          <p:nvPr>
            <p:ph type="sldNum"/>
          </p:nvPr>
        </p:nvSpPr>
        <p:spPr>
          <a:ln/>
        </p:spPr>
        <p:txBody>
          <a:bodyPr/>
          <a:lstStyle/>
          <a:p>
            <a:r>
              <a:rPr lang="en-US">
                <a:solidFill>
                  <a:prstClr val="white"/>
                </a:solidFill>
              </a:rPr>
              <a:t>Page </a:t>
            </a:r>
            <a:fld id="{E6AF579C-E269-44CC-A9F4-B7D1E2EA3836}" type="slidenum">
              <a:rPr lang="en-US">
                <a:solidFill>
                  <a:prstClr val="white"/>
                </a:solidFill>
              </a:rPr>
              <a:pPr/>
              <a:t>77</a:t>
            </a:fld>
            <a:endParaRPr lang="en-US">
              <a:solidFill>
                <a:prstClr val="white"/>
              </a:solidFill>
            </a:endParaRPr>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solidFill>
                  <a:prstClr val="white"/>
                </a:solidFill>
              </a:rPr>
              <a:t>doc.: IEEE 802.11-12/xxxxr0</a:t>
            </a:r>
            <a:endParaRPr lang="en-US">
              <a:solidFill>
                <a:prstClr val="white"/>
              </a:solidFill>
            </a:endParaRPr>
          </a:p>
        </p:txBody>
      </p:sp>
      <p:sp>
        <p:nvSpPr>
          <p:cNvPr id="5" name="Rectangle 3"/>
          <p:cNvSpPr>
            <a:spLocks noGrp="1" noChangeArrowheads="1"/>
          </p:cNvSpPr>
          <p:nvPr>
            <p:ph type="dt"/>
          </p:nvPr>
        </p:nvSpPr>
        <p:spPr>
          <a:ln/>
        </p:spPr>
        <p:txBody>
          <a:bodyPr/>
          <a:lstStyle/>
          <a:p>
            <a:r>
              <a:rPr lang="en-US" smtClean="0">
                <a:solidFill>
                  <a:prstClr val="white"/>
                </a:solidFill>
              </a:rPr>
              <a:t>May 2012</a:t>
            </a:r>
            <a:endParaRPr lang="en-US">
              <a:solidFill>
                <a:prstClr val="white"/>
              </a:solidFill>
            </a:endParaRPr>
          </a:p>
        </p:txBody>
      </p:sp>
      <p:sp>
        <p:nvSpPr>
          <p:cNvPr id="6" name="Rectangle 6"/>
          <p:cNvSpPr>
            <a:spLocks noGrp="1" noChangeArrowheads="1"/>
          </p:cNvSpPr>
          <p:nvPr>
            <p:ph type="ftr"/>
          </p:nvPr>
        </p:nvSpPr>
        <p:spPr>
          <a:ln/>
        </p:spPr>
        <p:txBody>
          <a:bodyPr/>
          <a:lstStyle/>
          <a:p>
            <a:r>
              <a:rPr lang="en-US" smtClean="0">
                <a:solidFill>
                  <a:prstClr val="white"/>
                </a:solidFill>
              </a:rPr>
              <a:t>Jarkko Kneckt, Nokia</a:t>
            </a:r>
            <a:endParaRPr lang="en-US">
              <a:solidFill>
                <a:prstClr val="white"/>
              </a:solidFill>
            </a:endParaRPr>
          </a:p>
        </p:txBody>
      </p:sp>
      <p:sp>
        <p:nvSpPr>
          <p:cNvPr id="7" name="Rectangle 7"/>
          <p:cNvSpPr>
            <a:spLocks noGrp="1" noChangeArrowheads="1"/>
          </p:cNvSpPr>
          <p:nvPr>
            <p:ph type="sldNum"/>
          </p:nvPr>
        </p:nvSpPr>
        <p:spPr>
          <a:ln/>
        </p:spPr>
        <p:txBody>
          <a:bodyPr/>
          <a:lstStyle/>
          <a:p>
            <a:r>
              <a:rPr lang="en-US">
                <a:solidFill>
                  <a:prstClr val="white"/>
                </a:solidFill>
              </a:rPr>
              <a:t>Page </a:t>
            </a:r>
            <a:fld id="{E6AF579C-E269-44CC-A9F4-B7D1E2EA3836}" type="slidenum">
              <a:rPr lang="en-US">
                <a:solidFill>
                  <a:prstClr val="white"/>
                </a:solidFill>
              </a:rPr>
              <a:pPr/>
              <a:t>78</a:t>
            </a:fld>
            <a:endParaRPr lang="en-US">
              <a:solidFill>
                <a:prstClr val="white"/>
              </a:solidFill>
            </a:endParaRPr>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solidFill>
                  <a:prstClr val="white"/>
                </a:solidFill>
              </a:rPr>
              <a:t>doc.: IEEE 802.11-12/xxxxr0</a:t>
            </a:r>
            <a:endParaRPr lang="en-US">
              <a:solidFill>
                <a:prstClr val="white"/>
              </a:solidFill>
            </a:endParaRPr>
          </a:p>
        </p:txBody>
      </p:sp>
      <p:sp>
        <p:nvSpPr>
          <p:cNvPr id="5" name="Rectangle 3"/>
          <p:cNvSpPr>
            <a:spLocks noGrp="1" noChangeArrowheads="1"/>
          </p:cNvSpPr>
          <p:nvPr>
            <p:ph type="dt"/>
          </p:nvPr>
        </p:nvSpPr>
        <p:spPr>
          <a:ln/>
        </p:spPr>
        <p:txBody>
          <a:bodyPr/>
          <a:lstStyle/>
          <a:p>
            <a:r>
              <a:rPr lang="en-US" smtClean="0">
                <a:solidFill>
                  <a:prstClr val="white"/>
                </a:solidFill>
              </a:rPr>
              <a:t>May 2012</a:t>
            </a:r>
            <a:endParaRPr lang="en-US">
              <a:solidFill>
                <a:prstClr val="white"/>
              </a:solidFill>
            </a:endParaRPr>
          </a:p>
        </p:txBody>
      </p:sp>
      <p:sp>
        <p:nvSpPr>
          <p:cNvPr id="6" name="Rectangle 6"/>
          <p:cNvSpPr>
            <a:spLocks noGrp="1" noChangeArrowheads="1"/>
          </p:cNvSpPr>
          <p:nvPr>
            <p:ph type="ftr"/>
          </p:nvPr>
        </p:nvSpPr>
        <p:spPr>
          <a:ln/>
        </p:spPr>
        <p:txBody>
          <a:bodyPr/>
          <a:lstStyle/>
          <a:p>
            <a:r>
              <a:rPr lang="en-US" smtClean="0">
                <a:solidFill>
                  <a:prstClr val="white"/>
                </a:solidFill>
              </a:rPr>
              <a:t>Jarkko Kneckt, Nokia</a:t>
            </a:r>
            <a:endParaRPr lang="en-US">
              <a:solidFill>
                <a:prstClr val="white"/>
              </a:solidFill>
            </a:endParaRPr>
          </a:p>
        </p:txBody>
      </p:sp>
      <p:sp>
        <p:nvSpPr>
          <p:cNvPr id="7" name="Rectangle 7"/>
          <p:cNvSpPr>
            <a:spLocks noGrp="1" noChangeArrowheads="1"/>
          </p:cNvSpPr>
          <p:nvPr>
            <p:ph type="sldNum"/>
          </p:nvPr>
        </p:nvSpPr>
        <p:spPr>
          <a:ln/>
        </p:spPr>
        <p:txBody>
          <a:bodyPr/>
          <a:lstStyle/>
          <a:p>
            <a:r>
              <a:rPr lang="en-US">
                <a:solidFill>
                  <a:prstClr val="white"/>
                </a:solidFill>
              </a:rPr>
              <a:t>Page </a:t>
            </a:r>
            <a:fld id="{E6AF579C-E269-44CC-A9F4-B7D1E2EA3836}" type="slidenum">
              <a:rPr lang="en-US">
                <a:solidFill>
                  <a:prstClr val="white"/>
                </a:solidFill>
              </a:rPr>
              <a:pPr/>
              <a:t>79</a:t>
            </a:fld>
            <a:endParaRPr lang="en-US">
              <a:solidFill>
                <a:prstClr val="white"/>
              </a:solidFill>
            </a:endParaRPr>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6</a:t>
            </a:fld>
            <a:endParaRPr lang="en-US" altLang="ja-JP"/>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a:xfrm>
            <a:off x="4087327" y="95706"/>
            <a:ext cx="2194411" cy="215444"/>
          </a:xfrm>
        </p:spPr>
        <p:txBody>
          <a:bodyPr/>
          <a:lstStyle/>
          <a:p>
            <a:pPr>
              <a:defRPr/>
            </a:pPr>
            <a:r>
              <a:rPr lang="en-US" smtClean="0"/>
              <a:t>doc.: IEEE 802.11-yy/xxxxr0</a:t>
            </a:r>
            <a:endParaRPr lang="en-US" dirty="0"/>
          </a:p>
        </p:txBody>
      </p:sp>
      <p:sp>
        <p:nvSpPr>
          <p:cNvPr id="5" name="Date Placeholder 4"/>
          <p:cNvSpPr>
            <a:spLocks noGrp="1"/>
          </p:cNvSpPr>
          <p:nvPr>
            <p:ph type="dt" idx="11"/>
          </p:nvPr>
        </p:nvSpPr>
        <p:spPr>
          <a:xfrm>
            <a:off x="654050" y="95706"/>
            <a:ext cx="912585" cy="215444"/>
          </a:xfrm>
        </p:spPr>
        <p:txBody>
          <a:bodyPr/>
          <a:lstStyle/>
          <a:p>
            <a:pPr>
              <a:defRPr/>
            </a:pPr>
            <a:r>
              <a:rPr lang="en-US" smtClean="0"/>
              <a:t>Month Year</a:t>
            </a:r>
            <a:endParaRPr lang="en-US" dirty="0"/>
          </a:p>
        </p:txBody>
      </p:sp>
      <p:sp>
        <p:nvSpPr>
          <p:cNvPr id="6" name="Footer Placeholder 5"/>
          <p:cNvSpPr>
            <a:spLocks noGrp="1"/>
          </p:cNvSpPr>
          <p:nvPr>
            <p:ph type="ftr" sz="quarter" idx="12"/>
          </p:nvPr>
        </p:nvSpPr>
        <p:spPr>
          <a:xfrm>
            <a:off x="4614615" y="8985250"/>
            <a:ext cx="1667123" cy="184666"/>
          </a:xfrm>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320837" y="8985250"/>
            <a:ext cx="414552" cy="184666"/>
          </a:xfrm>
        </p:spPr>
        <p:txBody>
          <a:bodyPr/>
          <a:lstStyle/>
          <a:p>
            <a:pPr>
              <a:defRPr/>
            </a:pPr>
            <a:r>
              <a:rPr lang="en-US" smtClean="0"/>
              <a:t>Page </a:t>
            </a:r>
            <a:fld id="{B2088AE4-128F-4ED2-9681-A3F3CB0AA482}" type="slidenum">
              <a:rPr lang="en-US" smtClean="0"/>
              <a:pPr>
                <a:defRPr/>
              </a:pPr>
              <a:t>81</a:t>
            </a:fld>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a:xfrm>
            <a:off x="4087327" y="95706"/>
            <a:ext cx="2194411" cy="215444"/>
          </a:xfrm>
        </p:spPr>
        <p:txBody>
          <a:bodyPr/>
          <a:lstStyle/>
          <a:p>
            <a:pPr>
              <a:defRPr/>
            </a:pPr>
            <a:r>
              <a:rPr lang="en-US" smtClean="0"/>
              <a:t>doc.: IEEE 802.11-yy/xxxxr0</a:t>
            </a:r>
            <a:endParaRPr lang="en-US" dirty="0"/>
          </a:p>
        </p:txBody>
      </p:sp>
      <p:sp>
        <p:nvSpPr>
          <p:cNvPr id="5" name="Date Placeholder 4"/>
          <p:cNvSpPr>
            <a:spLocks noGrp="1"/>
          </p:cNvSpPr>
          <p:nvPr>
            <p:ph type="dt" idx="11"/>
          </p:nvPr>
        </p:nvSpPr>
        <p:spPr>
          <a:xfrm>
            <a:off x="654050" y="95706"/>
            <a:ext cx="912585" cy="215444"/>
          </a:xfrm>
        </p:spPr>
        <p:txBody>
          <a:bodyPr/>
          <a:lstStyle/>
          <a:p>
            <a:pPr>
              <a:defRPr/>
            </a:pPr>
            <a:r>
              <a:rPr lang="en-US" smtClean="0"/>
              <a:t>Month Year</a:t>
            </a:r>
            <a:endParaRPr lang="en-US" dirty="0"/>
          </a:p>
        </p:txBody>
      </p:sp>
      <p:sp>
        <p:nvSpPr>
          <p:cNvPr id="6" name="Footer Placeholder 5"/>
          <p:cNvSpPr>
            <a:spLocks noGrp="1"/>
          </p:cNvSpPr>
          <p:nvPr>
            <p:ph type="ftr" sz="quarter" idx="12"/>
          </p:nvPr>
        </p:nvSpPr>
        <p:spPr>
          <a:xfrm>
            <a:off x="4614615" y="8985250"/>
            <a:ext cx="1667123" cy="184666"/>
          </a:xfrm>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320837" y="8985250"/>
            <a:ext cx="414552" cy="184666"/>
          </a:xfrm>
        </p:spPr>
        <p:txBody>
          <a:bodyPr/>
          <a:lstStyle/>
          <a:p>
            <a:pPr>
              <a:defRPr/>
            </a:pPr>
            <a:r>
              <a:rPr lang="en-US" smtClean="0"/>
              <a:t>Page </a:t>
            </a:r>
            <a:fld id="{B2088AE4-128F-4ED2-9681-A3F3CB0AA482}" type="slidenum">
              <a:rPr lang="en-US" smtClean="0"/>
              <a:pPr>
                <a:defRPr/>
              </a:pPr>
              <a:t>82</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16</a:t>
            </a:fld>
            <a:endParaRPr lang="en-US" altLang="ja-JP"/>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4234377472"/>
      </p:ext>
    </p:extLst>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altLang="ja-JP" smtClean="0"/>
              <a:t>doc.: IEEE 802.11-yy/xxxxr0</a:t>
            </a:r>
            <a:endParaRPr lang="en-US" altLang="ja-JP" dirty="0"/>
          </a:p>
        </p:txBody>
      </p:sp>
      <p:sp>
        <p:nvSpPr>
          <p:cNvPr id="5" name="日期占位符 4"/>
          <p:cNvSpPr>
            <a:spLocks noGrp="1"/>
          </p:cNvSpPr>
          <p:nvPr>
            <p:ph type="dt" idx="11"/>
          </p:nvPr>
        </p:nvSpPr>
        <p:spPr/>
        <p:txBody>
          <a:bodyPr/>
          <a:lstStyle/>
          <a:p>
            <a:pPr>
              <a:defRPr/>
            </a:pPr>
            <a:fld id="{6591B682-3416-498C-97AE-95FB0B01EA5B}" type="datetime7">
              <a:rPr lang="en-US" altLang="ja-JP" smtClean="0"/>
              <a:pPr>
                <a:defRPr/>
              </a:pPr>
              <a:t>平成二十四年 五月 十七日 </a:t>
            </a:fld>
            <a:endParaRPr lang="en-US" altLang="ja-JP"/>
          </a:p>
        </p:txBody>
      </p:sp>
      <p:sp>
        <p:nvSpPr>
          <p:cNvPr id="6" name="页脚占位符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灯片编号占位符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17</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altLang="ja-JP" smtClean="0"/>
              <a:t>doc.: IEEE 802.11-yy/xxxxr0</a:t>
            </a:r>
            <a:endParaRPr lang="en-US" altLang="ja-JP" dirty="0"/>
          </a:p>
        </p:txBody>
      </p:sp>
      <p:sp>
        <p:nvSpPr>
          <p:cNvPr id="5" name="日期占位符 4"/>
          <p:cNvSpPr>
            <a:spLocks noGrp="1"/>
          </p:cNvSpPr>
          <p:nvPr>
            <p:ph type="dt" idx="11"/>
          </p:nvPr>
        </p:nvSpPr>
        <p:spPr/>
        <p:txBody>
          <a:bodyPr/>
          <a:lstStyle/>
          <a:p>
            <a:pPr>
              <a:defRPr/>
            </a:pPr>
            <a:fld id="{6591B682-3416-498C-97AE-95FB0B01EA5B}" type="datetime7">
              <a:rPr lang="en-US" altLang="ja-JP" smtClean="0"/>
              <a:pPr>
                <a:defRPr/>
              </a:pPr>
              <a:t>平成二十四年 五月 十七日 </a:t>
            </a:fld>
            <a:endParaRPr lang="en-US" altLang="ja-JP"/>
          </a:p>
        </p:txBody>
      </p:sp>
      <p:sp>
        <p:nvSpPr>
          <p:cNvPr id="6" name="页脚占位符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灯片编号占位符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18</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solidFill>
                  <a:prstClr val="white"/>
                </a:solidFill>
              </a:rPr>
              <a:t>doc.: IEEE 802.11-12/0273r7</a:t>
            </a:r>
            <a:endParaRPr lang="en-US">
              <a:solidFill>
                <a:prstClr val="white"/>
              </a:solidFill>
            </a:endParaRPr>
          </a:p>
        </p:txBody>
      </p:sp>
      <p:sp>
        <p:nvSpPr>
          <p:cNvPr id="5" name="Rectangle 3"/>
          <p:cNvSpPr>
            <a:spLocks noGrp="1" noChangeArrowheads="1"/>
          </p:cNvSpPr>
          <p:nvPr>
            <p:ph type="dt"/>
          </p:nvPr>
        </p:nvSpPr>
        <p:spPr>
          <a:ln/>
        </p:spPr>
        <p:txBody>
          <a:bodyPr/>
          <a:lstStyle/>
          <a:p>
            <a:r>
              <a:rPr lang="en-US" smtClean="0">
                <a:solidFill>
                  <a:prstClr val="white"/>
                </a:solidFill>
              </a:rPr>
              <a:t>May 2012</a:t>
            </a:r>
            <a:endParaRPr lang="en-US">
              <a:solidFill>
                <a:prstClr val="white"/>
              </a:solidFill>
            </a:endParaRPr>
          </a:p>
        </p:txBody>
      </p:sp>
      <p:sp>
        <p:nvSpPr>
          <p:cNvPr id="6" name="Rectangle 6"/>
          <p:cNvSpPr>
            <a:spLocks noGrp="1" noChangeArrowheads="1"/>
          </p:cNvSpPr>
          <p:nvPr>
            <p:ph type="ftr"/>
          </p:nvPr>
        </p:nvSpPr>
        <p:spPr>
          <a:ln/>
        </p:spPr>
        <p:txBody>
          <a:bodyPr/>
          <a:lstStyle/>
          <a:p>
            <a:r>
              <a:rPr lang="en-US" altLang="ja-JP" smtClean="0">
                <a:solidFill>
                  <a:prstClr val="white"/>
                </a:solidFill>
              </a:rPr>
              <a:t>Hiroki Nakano, Trans New Technology, Inc.</a:t>
            </a:r>
            <a:endParaRPr lang="en-US">
              <a:solidFill>
                <a:prstClr val="white"/>
              </a:solidFill>
            </a:endParaRPr>
          </a:p>
        </p:txBody>
      </p:sp>
      <p:sp>
        <p:nvSpPr>
          <p:cNvPr id="7" name="Rectangle 7"/>
          <p:cNvSpPr>
            <a:spLocks noGrp="1" noChangeArrowheads="1"/>
          </p:cNvSpPr>
          <p:nvPr>
            <p:ph type="sldNum"/>
          </p:nvPr>
        </p:nvSpPr>
        <p:spPr>
          <a:ln/>
        </p:spPr>
        <p:txBody>
          <a:bodyPr/>
          <a:lstStyle/>
          <a:p>
            <a:r>
              <a:rPr lang="en-US">
                <a:solidFill>
                  <a:prstClr val="white"/>
                </a:solidFill>
              </a:rPr>
              <a:t>Page </a:t>
            </a:r>
            <a:fld id="{CA5AFF69-4AEE-4693-9CD6-98E2EBC076EC}" type="slidenum">
              <a:rPr lang="en-US">
                <a:solidFill>
                  <a:prstClr val="white"/>
                </a:solidFill>
              </a:rPr>
              <a:pPr/>
              <a:t>20</a:t>
            </a:fld>
            <a:endParaRPr lang="en-US">
              <a:solidFill>
                <a:prstClr val="white"/>
              </a:solidFill>
            </a:endParaRPr>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pPr defTabSz="449263" eaLnBrk="0" hangingPunct="0">
              <a:buClr>
                <a:srgbClr val="000000"/>
              </a:buClr>
              <a:buSzPct val="100000"/>
              <a:buFont typeface="Times New Roman" pitchFamily="16" charset="0"/>
              <a:buNone/>
            </a:pPr>
            <a:endParaRPr lang="en-GB" sz="2400">
              <a:solidFill>
                <a:prstClr val="white"/>
              </a:solidFill>
              <a:latin typeface="Times New Roman" pitchFamily="16" charset="0"/>
              <a:ea typeface="MS Gothic" charset="-128"/>
            </a:endParaRPr>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solidFill>
                  <a:prstClr val="white"/>
                </a:solidFill>
              </a:rPr>
              <a:t>doc.: IEEE 802.11-12/0273r7</a:t>
            </a:r>
            <a:endParaRPr lang="en-US">
              <a:solidFill>
                <a:prstClr val="white"/>
              </a:solidFill>
            </a:endParaRPr>
          </a:p>
        </p:txBody>
      </p:sp>
      <p:sp>
        <p:nvSpPr>
          <p:cNvPr id="5" name="Rectangle 3"/>
          <p:cNvSpPr>
            <a:spLocks noGrp="1" noChangeArrowheads="1"/>
          </p:cNvSpPr>
          <p:nvPr>
            <p:ph type="dt"/>
          </p:nvPr>
        </p:nvSpPr>
        <p:spPr>
          <a:ln/>
        </p:spPr>
        <p:txBody>
          <a:bodyPr/>
          <a:lstStyle/>
          <a:p>
            <a:r>
              <a:rPr lang="en-US" smtClean="0">
                <a:solidFill>
                  <a:prstClr val="white"/>
                </a:solidFill>
              </a:rPr>
              <a:t>May 2012</a:t>
            </a:r>
            <a:endParaRPr lang="en-US">
              <a:solidFill>
                <a:prstClr val="white"/>
              </a:solidFill>
            </a:endParaRPr>
          </a:p>
        </p:txBody>
      </p:sp>
      <p:sp>
        <p:nvSpPr>
          <p:cNvPr id="6" name="Rectangle 6"/>
          <p:cNvSpPr>
            <a:spLocks noGrp="1" noChangeArrowheads="1"/>
          </p:cNvSpPr>
          <p:nvPr>
            <p:ph type="ftr"/>
          </p:nvPr>
        </p:nvSpPr>
        <p:spPr>
          <a:ln/>
        </p:spPr>
        <p:txBody>
          <a:bodyPr/>
          <a:lstStyle/>
          <a:p>
            <a:r>
              <a:rPr lang="en-US" altLang="ja-JP" smtClean="0">
                <a:solidFill>
                  <a:prstClr val="white"/>
                </a:solidFill>
              </a:rPr>
              <a:t>Hiroki Nakano, Trans New Technology, Inc.</a:t>
            </a:r>
            <a:endParaRPr lang="en-US">
              <a:solidFill>
                <a:prstClr val="white"/>
              </a:solidFill>
            </a:endParaRPr>
          </a:p>
        </p:txBody>
      </p:sp>
      <p:sp>
        <p:nvSpPr>
          <p:cNvPr id="7" name="Rectangle 7"/>
          <p:cNvSpPr>
            <a:spLocks noGrp="1" noChangeArrowheads="1"/>
          </p:cNvSpPr>
          <p:nvPr>
            <p:ph type="sldNum"/>
          </p:nvPr>
        </p:nvSpPr>
        <p:spPr>
          <a:ln/>
        </p:spPr>
        <p:txBody>
          <a:bodyPr/>
          <a:lstStyle/>
          <a:p>
            <a:r>
              <a:rPr lang="en-US">
                <a:solidFill>
                  <a:prstClr val="white"/>
                </a:solidFill>
              </a:rPr>
              <a:t>Page </a:t>
            </a:r>
            <a:fld id="{CA5AFF69-4AEE-4693-9CD6-98E2EBC076EC}" type="slidenum">
              <a:rPr lang="en-US">
                <a:solidFill>
                  <a:prstClr val="white"/>
                </a:solidFill>
              </a:rPr>
              <a:pPr/>
              <a:t>21</a:t>
            </a:fld>
            <a:endParaRPr lang="en-US">
              <a:solidFill>
                <a:prstClr val="white"/>
              </a:solidFill>
            </a:endParaRPr>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pPr defTabSz="449263" eaLnBrk="0" hangingPunct="0">
              <a:buClr>
                <a:srgbClr val="000000"/>
              </a:buClr>
              <a:buSzPct val="100000"/>
              <a:buFont typeface="Times New Roman" pitchFamily="16" charset="0"/>
              <a:buNone/>
            </a:pPr>
            <a:endParaRPr lang="en-GB" sz="2400">
              <a:solidFill>
                <a:prstClr val="white"/>
              </a:solidFill>
              <a:latin typeface="Times New Roman" pitchFamily="16" charset="0"/>
              <a:ea typeface="MS Gothic" charset="-128"/>
            </a:endParaRPr>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solidFill>
                  <a:prstClr val="white"/>
                </a:solidFill>
              </a:rPr>
              <a:t>doc.: IEEE 802.11-12/0273r7</a:t>
            </a:r>
            <a:endParaRPr lang="en-US">
              <a:solidFill>
                <a:prstClr val="white"/>
              </a:solidFill>
            </a:endParaRPr>
          </a:p>
        </p:txBody>
      </p:sp>
      <p:sp>
        <p:nvSpPr>
          <p:cNvPr id="5" name="Rectangle 3"/>
          <p:cNvSpPr>
            <a:spLocks noGrp="1" noChangeArrowheads="1"/>
          </p:cNvSpPr>
          <p:nvPr>
            <p:ph type="dt"/>
          </p:nvPr>
        </p:nvSpPr>
        <p:spPr>
          <a:ln/>
        </p:spPr>
        <p:txBody>
          <a:bodyPr/>
          <a:lstStyle/>
          <a:p>
            <a:r>
              <a:rPr lang="en-US" smtClean="0">
                <a:solidFill>
                  <a:prstClr val="white"/>
                </a:solidFill>
              </a:rPr>
              <a:t>May 2012</a:t>
            </a:r>
            <a:endParaRPr lang="en-US">
              <a:solidFill>
                <a:prstClr val="white"/>
              </a:solidFill>
            </a:endParaRPr>
          </a:p>
        </p:txBody>
      </p:sp>
      <p:sp>
        <p:nvSpPr>
          <p:cNvPr id="6" name="Rectangle 6"/>
          <p:cNvSpPr>
            <a:spLocks noGrp="1" noChangeArrowheads="1"/>
          </p:cNvSpPr>
          <p:nvPr>
            <p:ph type="ftr"/>
          </p:nvPr>
        </p:nvSpPr>
        <p:spPr>
          <a:ln/>
        </p:spPr>
        <p:txBody>
          <a:bodyPr/>
          <a:lstStyle/>
          <a:p>
            <a:r>
              <a:rPr lang="en-US" altLang="ja-JP" smtClean="0">
                <a:solidFill>
                  <a:prstClr val="white"/>
                </a:solidFill>
              </a:rPr>
              <a:t>Hiroki Nakano, Trans New Technology, Inc.</a:t>
            </a:r>
            <a:endParaRPr lang="en-US">
              <a:solidFill>
                <a:prstClr val="white"/>
              </a:solidFill>
            </a:endParaRPr>
          </a:p>
        </p:txBody>
      </p:sp>
      <p:sp>
        <p:nvSpPr>
          <p:cNvPr id="7" name="Rectangle 7"/>
          <p:cNvSpPr>
            <a:spLocks noGrp="1" noChangeArrowheads="1"/>
          </p:cNvSpPr>
          <p:nvPr>
            <p:ph type="sldNum"/>
          </p:nvPr>
        </p:nvSpPr>
        <p:spPr>
          <a:ln/>
        </p:spPr>
        <p:txBody>
          <a:bodyPr/>
          <a:lstStyle/>
          <a:p>
            <a:r>
              <a:rPr lang="en-US">
                <a:solidFill>
                  <a:prstClr val="white"/>
                </a:solidFill>
              </a:rPr>
              <a:t>Page </a:t>
            </a:r>
            <a:fld id="{CA5AFF69-4AEE-4693-9CD6-98E2EBC076EC}" type="slidenum">
              <a:rPr lang="en-US">
                <a:solidFill>
                  <a:prstClr val="white"/>
                </a:solidFill>
              </a:rPr>
              <a:pPr/>
              <a:t>22</a:t>
            </a:fld>
            <a:endParaRPr lang="en-US">
              <a:solidFill>
                <a:prstClr val="white"/>
              </a:solidFill>
            </a:endParaRPr>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pPr defTabSz="449263" eaLnBrk="0" hangingPunct="0">
              <a:buClr>
                <a:srgbClr val="000000"/>
              </a:buClr>
              <a:buSzPct val="100000"/>
              <a:buFont typeface="Times New Roman" pitchFamily="16" charset="0"/>
              <a:buNone/>
            </a:pPr>
            <a:endParaRPr lang="en-GB" sz="2400">
              <a:solidFill>
                <a:prstClr val="white"/>
              </a:solidFill>
              <a:latin typeface="Times New Roman" pitchFamily="16" charset="0"/>
              <a:ea typeface="MS Gothic" charset="-128"/>
            </a:endParaRPr>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ja-JP" smtClean="0"/>
              <a:t>Hiroshi Mano (ATRD, Root, Lab)</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2012</a:t>
            </a:r>
            <a:endParaRPr lang="en-GB"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ja-JP" smtClean="0"/>
              <a:t>Hiroshi Mano (ATRD, Root, Lab)</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2012</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3375"/>
            <a:ext cx="8778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smtClean="0"/>
              <a:t>May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611378" y="332601"/>
            <a:ext cx="283412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802.11-12-</a:t>
            </a:r>
            <a:r>
              <a:rPr lang="en-US" altLang="ja-JP" sz="1800" b="1" dirty="0" smtClean="0"/>
              <a:t>0655r3</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pPr defTabSz="449263">
              <a:buClr>
                <a:srgbClr val="000000"/>
              </a:buClr>
              <a:buSzPct val="100000"/>
              <a:buFont typeface="Times New Roman" pitchFamily="16" charset="0"/>
              <a:buNone/>
            </a:pPr>
            <a:r>
              <a:rPr lang="en-US" smtClean="0">
                <a:latin typeface="Times New Roman" pitchFamily="16" charset="0"/>
              </a:rPr>
              <a:t>May 2012</a:t>
            </a:r>
            <a:endParaRPr lang="en-GB" dirty="0">
              <a:latin typeface="Times New Roman" pitchFamily="16" charset="0"/>
            </a:endParaRP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pPr defTabSz="449263">
              <a:buClr>
                <a:srgbClr val="000000"/>
              </a:buClr>
              <a:buSzPct val="100000"/>
              <a:buFont typeface="Times New Roman" pitchFamily="16" charset="0"/>
              <a:buNone/>
            </a:pPr>
            <a:r>
              <a:rPr lang="en-US" altLang="ja-JP" smtClean="0">
                <a:latin typeface="Times New Roman" pitchFamily="16" charset="0"/>
              </a:rPr>
              <a:t>Hiroshi Mano (ATRD, Root, Lab)</a:t>
            </a:r>
            <a:endParaRPr lang="en-GB" dirty="0">
              <a:latin typeface="Times New Roman" pitchFamily="16" charset="0"/>
            </a:endParaRP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pPr defTabSz="449263">
              <a:buClr>
                <a:srgbClr val="000000"/>
              </a:buClr>
              <a:buSzPct val="100000"/>
              <a:buFont typeface="Times New Roman" pitchFamily="16" charset="0"/>
              <a:buNone/>
            </a:pPr>
            <a:r>
              <a:rPr lang="en-GB">
                <a:latin typeface="Times New Roman" pitchFamily="16" charset="0"/>
              </a:rPr>
              <a:t>Slide </a:t>
            </a:r>
            <a:fld id="{D09C756B-EB39-4236-ADBB-73052B179AE4}" type="slidenum">
              <a:rPr lang="en-GB">
                <a:latin typeface="Times New Roman" pitchFamily="16" charset="0"/>
              </a:rPr>
              <a:pPr defTabSz="449263">
                <a:buClr>
                  <a:srgbClr val="000000"/>
                </a:buClr>
                <a:buSzPct val="100000"/>
                <a:buFont typeface="Times New Roman" pitchFamily="16" charset="0"/>
                <a:buNone/>
              </a:pPr>
              <a:t>‹#›</a:t>
            </a:fld>
            <a:endParaRPr lang="en-GB">
              <a:latin typeface="Times New Roman" pitchFamily="16" charset="0"/>
            </a:endParaRPr>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defTabSz="449263">
              <a:buClr>
                <a:srgbClr val="000000"/>
              </a:buClr>
              <a:buSzPct val="100000"/>
              <a:buFont typeface="Times New Roman" pitchFamily="16" charset="0"/>
              <a:buNone/>
            </a:pPr>
            <a:endParaRPr lang="en-GB" sz="2400">
              <a:solidFill>
                <a:srgbClr val="FFFFFF"/>
              </a:solidFill>
              <a:latin typeface="Times New Roman" pitchFamily="16" charset="0"/>
            </a:endParaRPr>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defTabSz="449263">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solidFill>
                  <a:srgbClr val="000000"/>
                </a:solidFill>
                <a:latin typeface="Times New Roman" pitchFamily="16" charset="0"/>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defTabSz="449263">
              <a:buClr>
                <a:srgbClr val="000000"/>
              </a:buClr>
              <a:buSzPct val="100000"/>
              <a:buFont typeface="Times New Roman" pitchFamily="16" charset="0"/>
              <a:buNone/>
            </a:pPr>
            <a:endParaRPr lang="en-GB" sz="2400">
              <a:solidFill>
                <a:srgbClr val="FFFFFF"/>
              </a:solidFill>
              <a:latin typeface="Times New Roman" pitchFamily="16" charset="0"/>
            </a:endParaRPr>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algn="r" defTabSz="449263">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rgbClr val="000000"/>
                </a:solidFill>
                <a:latin typeface="Times New Roman" pitchFamily="16" charset="0"/>
                <a:cs typeface="Arial Unicode MS" charset="0"/>
              </a:rPr>
              <a:t>doc.: IEEE 11-12/0273r</a:t>
            </a:r>
            <a:r>
              <a:rPr lang="en-US" altLang="ja-JP" sz="1800" b="1" dirty="0" smtClean="0">
                <a:solidFill>
                  <a:srgbClr val="000000"/>
                </a:solidFill>
                <a:latin typeface="Times New Roman" pitchFamily="16" charset="0"/>
                <a:cs typeface="Arial Unicode MS" charset="0"/>
              </a:rPr>
              <a:t>8</a:t>
            </a:r>
            <a:endParaRPr lang="en-GB" sz="1800" b="1" dirty="0" smtClean="0">
              <a:solidFill>
                <a:srgbClr val="000000"/>
              </a:solidFill>
              <a:latin typeface="Times New Roman" pitchFamily="16" charset="0"/>
              <a:cs typeface="Arial Unicode MS" charset="0"/>
            </a:endParaRPr>
          </a:p>
        </p:txBody>
      </p:sp>
    </p:spTree>
  </p:cSld>
  <p:clrMap bg1="lt1" tx1="dk1" bg2="lt2" tx2="dk2" accent1="accent1" accent2="accent2" accent3="accent3" accent4="accent4" accent5="accent5" accent6="accent6" hlink="hlink" folHlink="folHlink"/>
  <p:sldLayoutIdLst>
    <p:sldLayoutId id="2147483661" r:id="rId1"/>
  </p:sldLayoutIdLst>
  <p:hf hdr="0"/>
  <p:txStyles>
    <p:titleStyle>
      <a:lvl1pPr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pPr defTabSz="449263">
              <a:buClr>
                <a:srgbClr val="000000"/>
              </a:buClr>
              <a:buSzPct val="100000"/>
              <a:buFont typeface="Times New Roman" pitchFamily="16" charset="0"/>
              <a:buNone/>
            </a:pPr>
            <a:r>
              <a:rPr lang="en-US" smtClean="0">
                <a:latin typeface="Times New Roman" pitchFamily="16" charset="0"/>
              </a:rPr>
              <a:t>May 2012</a:t>
            </a:r>
            <a:endParaRPr lang="en-GB" dirty="0">
              <a:latin typeface="Times New Roman" pitchFamily="16" charset="0"/>
            </a:endParaRPr>
          </a:p>
        </p:txBody>
      </p:sp>
      <p:sp>
        <p:nvSpPr>
          <p:cNvPr id="1028" name="Rectangle 4"/>
          <p:cNvSpPr>
            <a:spLocks noGrp="1" noChangeArrowheads="1"/>
          </p:cNvSpPr>
          <p:nvPr>
            <p:ph type="ftr"/>
          </p:nvPr>
        </p:nvSpPr>
        <p:spPr bwMode="auto">
          <a:xfrm>
            <a:off x="5357818" y="6475413"/>
            <a:ext cx="3184520" cy="38258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pPr defTabSz="449263">
              <a:buClr>
                <a:srgbClr val="000000"/>
              </a:buClr>
              <a:buSzPct val="100000"/>
              <a:buFont typeface="Times New Roman" pitchFamily="16" charset="0"/>
              <a:buNone/>
            </a:pPr>
            <a:r>
              <a:rPr lang="en-US" altLang="ja-JP" smtClean="0">
                <a:latin typeface="Times New Roman" pitchFamily="16" charset="0"/>
              </a:rPr>
              <a:t>Hiroshi Mano (ATRD, Root, Lab)</a:t>
            </a:r>
            <a:endParaRPr lang="en-GB" dirty="0">
              <a:latin typeface="Times New Roman" pitchFamily="16" charset="0"/>
            </a:endParaRP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pPr defTabSz="449263">
              <a:buClr>
                <a:srgbClr val="000000"/>
              </a:buClr>
              <a:buSzPct val="100000"/>
              <a:buFont typeface="Times New Roman" pitchFamily="16" charset="0"/>
              <a:buNone/>
            </a:pPr>
            <a:r>
              <a:rPr lang="en-GB">
                <a:latin typeface="Times New Roman" pitchFamily="16" charset="0"/>
              </a:rPr>
              <a:t>Slide </a:t>
            </a:r>
            <a:fld id="{D09C756B-EB39-4236-ADBB-73052B179AE4}" type="slidenum">
              <a:rPr lang="en-GB">
                <a:latin typeface="Times New Roman" pitchFamily="16" charset="0"/>
              </a:rPr>
              <a:pPr defTabSz="449263">
                <a:buClr>
                  <a:srgbClr val="000000"/>
                </a:buClr>
                <a:buSzPct val="100000"/>
                <a:buFont typeface="Times New Roman" pitchFamily="16" charset="0"/>
                <a:buNone/>
              </a:pPr>
              <a:t>‹#›</a:t>
            </a:fld>
            <a:endParaRPr lang="en-GB">
              <a:latin typeface="Times New Roman" pitchFamily="16" charset="0"/>
            </a:endParaRPr>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defTabSz="449263">
              <a:buClr>
                <a:srgbClr val="000000"/>
              </a:buClr>
              <a:buSzPct val="100000"/>
              <a:buFont typeface="Times New Roman" pitchFamily="16" charset="0"/>
              <a:buNone/>
            </a:pPr>
            <a:endParaRPr lang="en-GB" sz="2400">
              <a:solidFill>
                <a:srgbClr val="FFFFFF"/>
              </a:solidFill>
              <a:latin typeface="Times New Roman" pitchFamily="16" charset="0"/>
            </a:endParaRPr>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defTabSz="449263">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solidFill>
                  <a:srgbClr val="000000"/>
                </a:solidFill>
                <a:latin typeface="Times New Roman" pitchFamily="16" charset="0"/>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defTabSz="449263">
              <a:buClr>
                <a:srgbClr val="000000"/>
              </a:buClr>
              <a:buSzPct val="100000"/>
              <a:buFont typeface="Times New Roman" pitchFamily="16" charset="0"/>
              <a:buNone/>
            </a:pPr>
            <a:endParaRPr lang="en-GB" sz="2400">
              <a:solidFill>
                <a:srgbClr val="FFFFFF"/>
              </a:solidFill>
              <a:latin typeface="Times New Roman" pitchFamily="16" charset="0"/>
            </a:endParaRPr>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algn="r" defTabSz="449263">
              <a:buClr>
                <a:srgbClr val="000000"/>
              </a:buClr>
              <a:buSzPct val="100000"/>
              <a:buFont typeface="Times New Roman" pitchFamily="16" charset="0"/>
              <a:buNone/>
              <a:tabLst>
                <a:tab pos="0" algn="l"/>
                <a:tab pos="914400" algn="l"/>
                <a:tab pos="1828800" algn="l"/>
                <a:tab pos="2679700" algn="l"/>
                <a:tab pos="3657600" algn="l"/>
                <a:tab pos="4572000" algn="l"/>
                <a:tab pos="5486400" algn="l"/>
                <a:tab pos="6400800" algn="l"/>
                <a:tab pos="7315200" algn="l"/>
                <a:tab pos="8229600" algn="l"/>
                <a:tab pos="9144000" algn="l"/>
                <a:tab pos="10058400" algn="l"/>
              </a:tabLst>
              <a:defRPr/>
            </a:pPr>
            <a:r>
              <a:rPr lang="en-GB" sz="1800" b="1" dirty="0" smtClean="0">
                <a:solidFill>
                  <a:srgbClr val="000000"/>
                </a:solidFill>
                <a:latin typeface="Times New Roman" pitchFamily="16" charset="0"/>
                <a:cs typeface="Arial Unicode MS" charset="0"/>
              </a:rPr>
              <a:t>doc.: IEEE </a:t>
            </a:r>
            <a:r>
              <a:rPr lang="en-US" sz="1800" b="1" dirty="0" smtClean="0">
                <a:solidFill>
                  <a:srgbClr val="000000"/>
                </a:solidFill>
                <a:latin typeface="Times New Roman" pitchFamily="16" charset="0"/>
              </a:rPr>
              <a:t>11-12-</a:t>
            </a:r>
            <a:r>
              <a:rPr lang="en-US" sz="1800" b="1" dirty="0" smtClean="0">
                <a:solidFill>
                  <a:srgbClr val="000000"/>
                </a:solidFill>
                <a:latin typeface="Times New Roman" pitchFamily="16" charset="0"/>
              </a:rPr>
              <a:t>0655r3</a:t>
            </a:r>
          </a:p>
        </p:txBody>
      </p:sp>
      <p:sp>
        <p:nvSpPr>
          <p:cNvPr id="2" name="fc"/>
          <p:cNvSpPr txBox="1"/>
          <p:nvPr userDrawn="1"/>
        </p:nvSpPr>
        <p:spPr>
          <a:xfrm>
            <a:off x="0" y="6642100"/>
            <a:ext cx="9144000" cy="246221"/>
          </a:xfrm>
          <a:prstGeom prst="rect">
            <a:avLst/>
          </a:prstGeom>
          <a:noFill/>
        </p:spPr>
        <p:txBody>
          <a:bodyPr vert="horz" rtlCol="0">
            <a:spAutoFit/>
          </a:bodyPr>
          <a:lstStyle/>
          <a:p>
            <a:pPr algn="ctr" defTabSz="449263">
              <a:buClr>
                <a:srgbClr val="000000"/>
              </a:buClr>
              <a:buSzPct val="100000"/>
              <a:buFont typeface="Times New Roman" pitchFamily="16" charset="0"/>
              <a:buNone/>
            </a:pPr>
            <a:endParaRPr lang="en-US" sz="1000" b="1">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3663" r:id="rId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2/11-12-0472-00-00ai-march-2012-waikoloa-session-minutes.doc" TargetMode="External"/><Relationship Id="rId3" Type="http://schemas.openxmlformats.org/officeDocument/2006/relationships/hyperlink" Target="http://mentor.ieee.org/802.11/dcn/11/11-11-1097-00-00ai-july-2011-san-francisco-session-minutes.doc"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microsoft.com/office/2007/relationships/hdphoto" Target="../media/hdphoto1.wdp"/><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2/11-12-0476-06-00ai-mar-may-teleconference-minutes.doc"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3375"/>
            <a:ext cx="1385887" cy="276225"/>
          </a:xfrm>
          <a:noFill/>
        </p:spPr>
        <p:txBody>
          <a:bodyPr/>
          <a:lstStyle/>
          <a:p>
            <a:r>
              <a:rPr lang="en-US" altLang="ja-JP" smtClean="0">
                <a:latin typeface="Times New Roman" pitchFamily="-84" charset="0"/>
              </a:rPr>
              <a:t>May 2012</a:t>
            </a:r>
            <a:endParaRPr lang="en-US" altLang="ja-JP"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 Motion slide deck for Atlanta </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2012-</a:t>
            </a:r>
            <a:r>
              <a:rPr lang="en-US" altLang="ja-JP" sz="2000" b="0" dirty="0" smtClean="0">
                <a:ea typeface="ＭＳ Ｐゴシック" pitchFamily="-84" charset="-128"/>
                <a:cs typeface="ＭＳ Ｐゴシック" pitchFamily="-84" charset="-128"/>
              </a:rPr>
              <a:t>05-14</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366125" cy="955676"/>
        </p:xfrm>
        <a:graphic>
          <a:graphicData uri="http://schemas.openxmlformats.org/drawingml/2006/table">
            <a:tbl>
              <a:tblPr/>
              <a:tblGrid>
                <a:gridCol w="1230312"/>
                <a:gridCol w="2092325"/>
                <a:gridCol w="2189163"/>
                <a:gridCol w="1303337"/>
                <a:gridCol w="1550988"/>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 (Chair)</a:t>
            </a:r>
            <a:endParaRPr lang="ja-JP" altLang="en-US" dirty="0"/>
          </a:p>
        </p:txBody>
      </p:sp>
      <p:sp>
        <p:nvSpPr>
          <p:cNvPr id="3" name="コンテンツ プレースホルダ 2"/>
          <p:cNvSpPr>
            <a:spLocks noGrp="1"/>
          </p:cNvSpPr>
          <p:nvPr>
            <p:ph idx="1"/>
          </p:nvPr>
        </p:nvSpPr>
        <p:spPr/>
        <p:txBody>
          <a:bodyPr/>
          <a:lstStyle/>
          <a:p>
            <a:pPr>
              <a:defRPr/>
            </a:pPr>
            <a:r>
              <a:rPr lang="en-US" altLang="ja-JP" dirty="0" smtClean="0"/>
              <a:t>Hiroshi </a:t>
            </a:r>
            <a:r>
              <a:rPr lang="en-US" altLang="ja-JP" dirty="0" err="1" smtClean="0"/>
              <a:t>Mano</a:t>
            </a:r>
            <a:r>
              <a:rPr lang="en-US" altLang="ja-JP" dirty="0" smtClean="0"/>
              <a:t> (Allied </a:t>
            </a:r>
            <a:r>
              <a:rPr lang="en-US" altLang="ja-JP" dirty="0" err="1" smtClean="0"/>
              <a:t>Telissis</a:t>
            </a:r>
            <a:r>
              <a:rPr lang="en-US" altLang="ja-JP" dirty="0" smtClean="0"/>
              <a:t> R&amp;D) is currently the Chair and would like to continue as Chair of </a:t>
            </a:r>
            <a:r>
              <a:rPr lang="en-US" altLang="ja-JP" dirty="0" err="1" smtClean="0"/>
              <a:t>TGai</a:t>
            </a:r>
            <a:r>
              <a:rPr lang="en-US" altLang="ja-JP" dirty="0" smtClean="0"/>
              <a:t>.</a:t>
            </a:r>
          </a:p>
          <a:p>
            <a:pPr>
              <a:defRPr/>
            </a:pPr>
            <a:r>
              <a:rPr lang="en-US" altLang="ja-JP" dirty="0" smtClean="0"/>
              <a:t>Are there any other candidates?</a:t>
            </a:r>
          </a:p>
        </p:txBody>
      </p:sp>
      <p:sp>
        <p:nvSpPr>
          <p:cNvPr id="4" name="日付プレースホルダ 3"/>
          <p:cNvSpPr>
            <a:spLocks noGrp="1"/>
          </p:cNvSpPr>
          <p:nvPr>
            <p:ph type="dt" sz="half" idx="10"/>
          </p:nvPr>
        </p:nvSpPr>
        <p:spPr/>
        <p:txBody>
          <a:bodyPr/>
          <a:lstStyle/>
          <a:p>
            <a:pPr>
              <a:defRPr/>
            </a:pPr>
            <a:r>
              <a:rPr lang="en-US" smtClean="0"/>
              <a:t>May 2012</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a:t>
            </a:fld>
            <a:endParaRPr lang="en-US" altLang="ja-JP"/>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68214" cy="276999"/>
          </a:xfrm>
        </p:spPr>
        <p:txBody>
          <a:bodyPr/>
          <a:lstStyle/>
          <a:p>
            <a:r>
              <a:rPr lang="en-US" smtClean="0">
                <a:solidFill>
                  <a:srgbClr val="000000"/>
                </a:solidFill>
              </a:rPr>
              <a:t>May 2012</a:t>
            </a:r>
            <a:endParaRPr lang="en-US" dirty="0">
              <a:solidFill>
                <a:srgbClr val="000000"/>
              </a:solidFill>
            </a:endParaRPr>
          </a:p>
        </p:txBody>
      </p:sp>
      <p:sp>
        <p:nvSpPr>
          <p:cNvPr id="5" name="Footer Placeholder 4"/>
          <p:cNvSpPr>
            <a:spLocks noGrp="1"/>
          </p:cNvSpPr>
          <p:nvPr>
            <p:ph type="ftr" sz="quarter" idx="11"/>
          </p:nvPr>
        </p:nvSpPr>
        <p:spPr>
          <a:xfrm>
            <a:off x="8077200" y="6475413"/>
            <a:ext cx="466725" cy="182562"/>
          </a:xfrm>
        </p:spPr>
        <p:txBody>
          <a:bodyPr/>
          <a:lstStyle/>
          <a:p>
            <a:r>
              <a:rPr lang="en-US" altLang="ja-JP" smtClean="0">
                <a:solidFill>
                  <a:srgbClr val="000000"/>
                </a:solidFill>
              </a:rPr>
              <a:t>Hiroshi Mano (ATRD, Root, Lab)</a:t>
            </a:r>
            <a:endParaRPr lang="en-US">
              <a:solidFill>
                <a:srgbClr val="000000"/>
              </a:solidFill>
            </a:endParaRPr>
          </a:p>
        </p:txBody>
      </p:sp>
      <p:sp>
        <p:nvSpPr>
          <p:cNvPr id="6" name="Slide Number Placeholder 5"/>
          <p:cNvSpPr>
            <a:spLocks noGrp="1"/>
          </p:cNvSpPr>
          <p:nvPr>
            <p:ph type="sldNum" sz="quarter" idx="12"/>
          </p:nvPr>
        </p:nvSpPr>
        <p:spPr>
          <a:xfrm>
            <a:off x="4344988" y="6475413"/>
            <a:ext cx="530225" cy="182562"/>
          </a:xfrm>
        </p:spPr>
        <p:txBody>
          <a:bodyPr/>
          <a:lstStyle/>
          <a:p>
            <a:r>
              <a:rPr lang="en-US">
                <a:solidFill>
                  <a:srgbClr val="000000"/>
                </a:solidFill>
              </a:rPr>
              <a:t>Slide </a:t>
            </a:r>
            <a:fld id="{6FE762BF-D7C0-43B9-800D-CE33591E067A}" type="slidenum">
              <a:rPr lang="en-US">
                <a:solidFill>
                  <a:srgbClr val="000000"/>
                </a:solidFill>
              </a:rPr>
              <a:pPr/>
              <a:t>100</a:t>
            </a:fld>
            <a:endParaRPr lang="en-US">
              <a:solidFill>
                <a:srgbClr val="000000"/>
              </a:solidFill>
            </a:endParaRPr>
          </a:p>
        </p:txBody>
      </p:sp>
      <p:sp>
        <p:nvSpPr>
          <p:cNvPr id="32770" name="Rectangle 2"/>
          <p:cNvSpPr>
            <a:spLocks noGrp="1" noChangeArrowheads="1"/>
          </p:cNvSpPr>
          <p:nvPr>
            <p:ph type="title"/>
          </p:nvPr>
        </p:nvSpPr>
        <p:spPr>
          <a:xfrm>
            <a:off x="685800" y="685800"/>
            <a:ext cx="7772400" cy="654968"/>
          </a:xfrm>
        </p:spPr>
        <p:txBody>
          <a:bodyPr/>
          <a:lstStyle/>
          <a:p>
            <a:r>
              <a:rPr lang="en-GB" dirty="0" smtClean="0"/>
              <a:t>Framework document – straw poll 2</a:t>
            </a:r>
            <a:endParaRPr lang="en-GB" dirty="0"/>
          </a:p>
        </p:txBody>
      </p:sp>
      <p:sp>
        <p:nvSpPr>
          <p:cNvPr id="32771" name="Rectangle 3"/>
          <p:cNvSpPr>
            <a:spLocks noGrp="1" noChangeArrowheads="1"/>
          </p:cNvSpPr>
          <p:nvPr>
            <p:ph type="body" idx="1"/>
          </p:nvPr>
        </p:nvSpPr>
        <p:spPr>
          <a:xfrm>
            <a:off x="685800" y="1556792"/>
            <a:ext cx="7772400" cy="4539208"/>
          </a:xfrm>
        </p:spPr>
        <p:txBody>
          <a:bodyPr/>
          <a:lstStyle/>
          <a:p>
            <a:r>
              <a:rPr lang="en-US" sz="1800" dirty="0" smtClean="0"/>
              <a:t>Insert the following text on clause 6 of the SFD </a:t>
            </a:r>
            <a:r>
              <a:rPr kumimoji="1" lang="en-US" altLang="ja-JP" sz="1800" dirty="0" smtClean="0">
                <a:latin typeface="Times New Roman" pitchFamily="18" charset="0"/>
                <a:cs typeface="Times New Roman" pitchFamily="18" charset="0"/>
              </a:rPr>
              <a:t>(11-12/0151r07)</a:t>
            </a:r>
            <a:r>
              <a:rPr lang="en-US" sz="1800" dirty="0" smtClean="0"/>
              <a:t>:</a:t>
            </a:r>
          </a:p>
          <a:p>
            <a:pPr marL="0">
              <a:spcBef>
                <a:spcPts val="0"/>
              </a:spcBef>
              <a:buNone/>
            </a:pPr>
            <a:endParaRPr lang="en-US" sz="1800" b="0" dirty="0" smtClean="0"/>
          </a:p>
          <a:p>
            <a:pPr marL="0">
              <a:spcBef>
                <a:spcPts val="0"/>
              </a:spcBef>
              <a:buNone/>
            </a:pPr>
            <a:r>
              <a:rPr lang="en-US" sz="1800" b="0" dirty="0" smtClean="0"/>
              <a:t>The mixture creation mechanism is based on drawing a dice to select scan type per each scan attempt while conforming to the existing scanning procedures.</a:t>
            </a:r>
          </a:p>
          <a:p>
            <a:pPr marL="0">
              <a:spcBef>
                <a:spcPts val="0"/>
              </a:spcBef>
              <a:buNone/>
            </a:pPr>
            <a:endParaRPr lang="en-US" sz="1800" b="0" dirty="0" smtClean="0"/>
          </a:p>
          <a:p>
            <a:r>
              <a:rPr lang="en-US" sz="1800" dirty="0" smtClean="0"/>
              <a:t>Do you agree to make changes to the TGai framework specification as described above.</a:t>
            </a:r>
          </a:p>
          <a:p>
            <a:pPr>
              <a:buNone/>
            </a:pPr>
            <a:endParaRPr lang="en-US" sz="1400" dirty="0" smtClean="0"/>
          </a:p>
          <a:p>
            <a:pPr>
              <a:buNone/>
            </a:pPr>
            <a:r>
              <a:rPr lang="en-US" sz="1400" dirty="0" smtClean="0"/>
              <a:t>Yes:</a:t>
            </a:r>
          </a:p>
          <a:p>
            <a:pPr>
              <a:buNone/>
            </a:pPr>
            <a:r>
              <a:rPr lang="en-US" sz="1400" dirty="0" smtClean="0"/>
              <a:t>No:</a:t>
            </a:r>
          </a:p>
          <a:p>
            <a:pPr>
              <a:buNone/>
            </a:pPr>
            <a:r>
              <a:rPr lang="en-US" sz="1400" dirty="0" smtClean="0"/>
              <a:t>Abstain:</a:t>
            </a:r>
            <a:endParaRPr lang="en-US" sz="1800" dirty="0"/>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12/569r0	Lin </a:t>
            </a:r>
            <a:r>
              <a:rPr lang="en-US" altLang="ja-JP" dirty="0" err="1" smtClean="0"/>
              <a:t>Cai</a:t>
            </a:r>
            <a:endParaRPr lang="ja-JP" altLang="en-US" dirty="0"/>
          </a:p>
        </p:txBody>
      </p:sp>
      <p:sp>
        <p:nvSpPr>
          <p:cNvPr id="3" name="サブタイトル 2"/>
          <p:cNvSpPr>
            <a:spLocks noGrp="1"/>
          </p:cNvSpPr>
          <p:nvPr>
            <p:ph type="subTitle" idx="1"/>
          </p:nvPr>
        </p:nvSpPr>
        <p:spPr/>
        <p:txBody>
          <a:bodyPr/>
          <a:lstStyle/>
          <a:p>
            <a:endParaRPr lang="ja-JP" altLang="en-US"/>
          </a:p>
        </p:txBody>
      </p:sp>
      <p:sp>
        <p:nvSpPr>
          <p:cNvPr id="4" name="日付プレースホルダ 3"/>
          <p:cNvSpPr>
            <a:spLocks noGrp="1"/>
          </p:cNvSpPr>
          <p:nvPr>
            <p:ph type="dt" sz="half" idx="10"/>
          </p:nvPr>
        </p:nvSpPr>
        <p:spPr/>
        <p:txBody>
          <a:bodyPr/>
          <a:lstStyle/>
          <a:p>
            <a:pPr>
              <a:defRPr/>
            </a:pPr>
            <a:r>
              <a:rPr lang="en-US" altLang="ja-JP" smtClean="0"/>
              <a:t>May 2012</a:t>
            </a:r>
            <a:endParaRPr lang="en-US" altLang="ja-JP"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101</a:t>
            </a:fld>
            <a:endParaRPr lang="en-US" altLang="ja-JP"/>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smtClean="0">
                <a:solidFill>
                  <a:schemeClr val="tx1"/>
                </a:solidFill>
              </a:rPr>
              <a:t>Stroll Poll -1 </a:t>
            </a:r>
            <a:endParaRPr lang="en-US" smtClean="0"/>
          </a:p>
        </p:txBody>
      </p:sp>
      <p:sp>
        <p:nvSpPr>
          <p:cNvPr id="12291" name="Content Placeholder 2"/>
          <p:cNvSpPr>
            <a:spLocks noGrp="1"/>
          </p:cNvSpPr>
          <p:nvPr>
            <p:ph idx="1"/>
          </p:nvPr>
        </p:nvSpPr>
        <p:spPr/>
        <p:txBody>
          <a:bodyPr/>
          <a:lstStyle/>
          <a:p>
            <a:r>
              <a:rPr lang="en-US" dirty="0" smtClean="0"/>
              <a:t>Do you agree to add a new section, called “</a:t>
            </a:r>
            <a:r>
              <a:rPr lang="en-US" dirty="0" err="1" smtClean="0"/>
              <a:t>QoS</a:t>
            </a:r>
            <a:r>
              <a:rPr lang="en-US" dirty="0" smtClean="0"/>
              <a:t> Provision in FILS”, in the </a:t>
            </a:r>
            <a:r>
              <a:rPr lang="en-US" dirty="0" err="1" smtClean="0"/>
              <a:t>TGai</a:t>
            </a:r>
            <a:r>
              <a:rPr lang="en-US" dirty="0" smtClean="0"/>
              <a:t> SFD, 12/0151r3, i.e., </a:t>
            </a:r>
          </a:p>
          <a:p>
            <a:pPr>
              <a:buFontTx/>
              <a:buNone/>
            </a:pPr>
            <a:r>
              <a:rPr lang="en-US" dirty="0" smtClean="0">
                <a:solidFill>
                  <a:schemeClr val="accent2"/>
                </a:solidFill>
              </a:rPr>
              <a:t>	  6. </a:t>
            </a:r>
            <a:r>
              <a:rPr lang="en-US" dirty="0" err="1" smtClean="0">
                <a:solidFill>
                  <a:schemeClr val="accent2"/>
                </a:solidFill>
              </a:rPr>
              <a:t>QoS</a:t>
            </a:r>
            <a:r>
              <a:rPr lang="en-US" dirty="0" smtClean="0">
                <a:solidFill>
                  <a:schemeClr val="accent2"/>
                </a:solidFill>
              </a:rPr>
              <a:t> Provision in FILS</a:t>
            </a:r>
          </a:p>
          <a:p>
            <a:endParaRPr lang="en-US" dirty="0" smtClean="0"/>
          </a:p>
          <a:p>
            <a:r>
              <a:rPr lang="en-US" dirty="0" smtClean="0"/>
              <a:t>Yes:</a:t>
            </a:r>
          </a:p>
          <a:p>
            <a:r>
              <a:rPr lang="en-US" dirty="0" smtClean="0"/>
              <a:t>No:</a:t>
            </a:r>
          </a:p>
          <a:p>
            <a:r>
              <a:rPr lang="en-US" dirty="0" smtClean="0"/>
              <a:t>Abstain:</a:t>
            </a:r>
          </a:p>
          <a:p>
            <a:endParaRPr lang="en-US" dirty="0" smtClean="0"/>
          </a:p>
        </p:txBody>
      </p:sp>
      <p:sp>
        <p:nvSpPr>
          <p:cNvPr id="4" name="Date Placeholder 3"/>
          <p:cNvSpPr>
            <a:spLocks noGrp="1"/>
          </p:cNvSpPr>
          <p:nvPr>
            <p:ph type="dt" sz="quarter" idx="10"/>
          </p:nvPr>
        </p:nvSpPr>
        <p:spPr>
          <a:xfrm>
            <a:off x="696913" y="332601"/>
            <a:ext cx="968214" cy="276999"/>
          </a:xfrm>
        </p:spPr>
        <p:txBody>
          <a:bodyPr/>
          <a:lstStyle/>
          <a:p>
            <a:pPr>
              <a:defRPr/>
            </a:pPr>
            <a:r>
              <a:rPr lang="en-US" altLang="ja-JP" smtClean="0">
                <a:solidFill>
                  <a:srgbClr val="000000"/>
                </a:solidFill>
              </a:rPr>
              <a:t>May 2012</a:t>
            </a:r>
            <a:endParaRPr lang="en-US" altLang="ja-JP" dirty="0">
              <a:solidFill>
                <a:srgbClr val="000000"/>
              </a:solidFill>
            </a:endParaRPr>
          </a:p>
        </p:txBody>
      </p:sp>
      <p:sp>
        <p:nvSpPr>
          <p:cNvPr id="5" name="Footer Placeholder 4"/>
          <p:cNvSpPr>
            <a:spLocks noGrp="1"/>
          </p:cNvSpPr>
          <p:nvPr>
            <p:ph type="ftr" sz="quarter" idx="11"/>
          </p:nvPr>
        </p:nvSpPr>
        <p:spPr/>
        <p:txBody>
          <a:bodyPr/>
          <a:lstStyle/>
          <a:p>
            <a:pPr>
              <a:defRPr/>
            </a:pPr>
            <a:r>
              <a:rPr lang="en-US" altLang="ja-JP" smtClean="0">
                <a:solidFill>
                  <a:srgbClr val="000000"/>
                </a:solidFill>
              </a:rPr>
              <a:t>Hiroshi Mano (ATRD, Root, Lab)</a:t>
            </a:r>
            <a:endParaRPr lang="en-US" altLang="ja-JP">
              <a:solidFill>
                <a:srgbClr val="000000"/>
              </a:solidFill>
            </a:endParaRPr>
          </a:p>
        </p:txBody>
      </p:sp>
      <p:sp>
        <p:nvSpPr>
          <p:cNvPr id="12294" name="Slide Number Placeholder 5"/>
          <p:cNvSpPr>
            <a:spLocks noGrp="1"/>
          </p:cNvSpPr>
          <p:nvPr>
            <p:ph type="sldNum" sz="quarter" idx="12"/>
          </p:nvPr>
        </p:nvSpPr>
        <p:spPr>
          <a:noFill/>
        </p:spPr>
        <p:txBody>
          <a:bodyPr/>
          <a:lstStyle/>
          <a:p>
            <a:r>
              <a:rPr lang="en-US" altLang="ja-JP">
                <a:solidFill>
                  <a:srgbClr val="000000"/>
                </a:solidFill>
              </a:rPr>
              <a:t>Slide </a:t>
            </a:r>
            <a:fld id="{0F31A7E3-C709-44C1-B12B-F845191B7E35}" type="slidenum">
              <a:rPr lang="en-US" altLang="ja-JP">
                <a:solidFill>
                  <a:srgbClr val="000000"/>
                </a:solidFill>
              </a:rPr>
              <a:pPr/>
              <a:t>102</a:t>
            </a:fld>
            <a:endParaRPr lang="en-US" altLang="ja-JP">
              <a:solidFill>
                <a:srgbClr val="000000"/>
              </a:solidFill>
            </a:endParaRPr>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smtClean="0"/>
              <a:t>Stroll Poll -2 </a:t>
            </a:r>
          </a:p>
        </p:txBody>
      </p:sp>
      <p:sp>
        <p:nvSpPr>
          <p:cNvPr id="13315" name="Content Placeholder 2"/>
          <p:cNvSpPr>
            <a:spLocks noGrp="1"/>
          </p:cNvSpPr>
          <p:nvPr>
            <p:ph idx="1"/>
          </p:nvPr>
        </p:nvSpPr>
        <p:spPr/>
        <p:txBody>
          <a:bodyPr/>
          <a:lstStyle/>
          <a:p>
            <a:r>
              <a:rPr lang="en-US" dirty="0" smtClean="0"/>
              <a:t>Do you agree to add the sentence to </a:t>
            </a:r>
            <a:r>
              <a:rPr lang="en-US" dirty="0" err="1" smtClean="0"/>
              <a:t>TGai</a:t>
            </a:r>
            <a:r>
              <a:rPr lang="en-US" dirty="0" smtClean="0"/>
              <a:t> SFD, 12/0151r3. </a:t>
            </a:r>
          </a:p>
          <a:p>
            <a:pPr lvl="1"/>
            <a:r>
              <a:rPr lang="en-US" dirty="0" smtClean="0"/>
              <a:t> “FILS devices shall support </a:t>
            </a:r>
            <a:r>
              <a:rPr lang="en-US" smtClean="0"/>
              <a:t>differentiated initial link setup.”?</a:t>
            </a:r>
            <a:endParaRPr lang="en-US" dirty="0" smtClean="0"/>
          </a:p>
          <a:p>
            <a:endParaRPr lang="en-US" dirty="0" smtClean="0"/>
          </a:p>
          <a:p>
            <a:r>
              <a:rPr lang="en-US" dirty="0" smtClean="0"/>
              <a:t>Yes:</a:t>
            </a:r>
          </a:p>
          <a:p>
            <a:r>
              <a:rPr lang="en-US" dirty="0" smtClean="0"/>
              <a:t>No:</a:t>
            </a:r>
          </a:p>
          <a:p>
            <a:r>
              <a:rPr lang="en-US" dirty="0" smtClean="0"/>
              <a:t>Abstain:</a:t>
            </a:r>
          </a:p>
          <a:p>
            <a:endParaRPr lang="en-US" dirty="0" smtClean="0"/>
          </a:p>
        </p:txBody>
      </p:sp>
      <p:sp>
        <p:nvSpPr>
          <p:cNvPr id="4" name="Date Placeholder 3"/>
          <p:cNvSpPr>
            <a:spLocks noGrp="1"/>
          </p:cNvSpPr>
          <p:nvPr>
            <p:ph type="dt" sz="quarter" idx="10"/>
          </p:nvPr>
        </p:nvSpPr>
        <p:spPr>
          <a:xfrm>
            <a:off x="696913" y="332601"/>
            <a:ext cx="968214" cy="276999"/>
          </a:xfrm>
        </p:spPr>
        <p:txBody>
          <a:bodyPr/>
          <a:lstStyle/>
          <a:p>
            <a:pPr>
              <a:defRPr/>
            </a:pPr>
            <a:r>
              <a:rPr lang="en-US" altLang="ja-JP" smtClean="0">
                <a:solidFill>
                  <a:srgbClr val="000000"/>
                </a:solidFill>
              </a:rPr>
              <a:t>May 2012</a:t>
            </a:r>
            <a:endParaRPr lang="en-US" altLang="ja-JP" dirty="0">
              <a:solidFill>
                <a:srgbClr val="000000"/>
              </a:solidFill>
            </a:endParaRPr>
          </a:p>
        </p:txBody>
      </p:sp>
      <p:sp>
        <p:nvSpPr>
          <p:cNvPr id="5" name="Footer Placeholder 4"/>
          <p:cNvSpPr>
            <a:spLocks noGrp="1"/>
          </p:cNvSpPr>
          <p:nvPr>
            <p:ph type="ftr" sz="quarter" idx="11"/>
          </p:nvPr>
        </p:nvSpPr>
        <p:spPr/>
        <p:txBody>
          <a:bodyPr/>
          <a:lstStyle/>
          <a:p>
            <a:pPr>
              <a:defRPr/>
            </a:pPr>
            <a:r>
              <a:rPr lang="en-US" altLang="ja-JP" smtClean="0">
                <a:solidFill>
                  <a:srgbClr val="000000"/>
                </a:solidFill>
              </a:rPr>
              <a:t>Hiroshi Mano (ATRD, Root, Lab)</a:t>
            </a:r>
            <a:endParaRPr lang="en-US" altLang="ja-JP">
              <a:solidFill>
                <a:srgbClr val="000000"/>
              </a:solidFill>
            </a:endParaRPr>
          </a:p>
        </p:txBody>
      </p:sp>
      <p:sp>
        <p:nvSpPr>
          <p:cNvPr id="13318" name="Slide Number Placeholder 5"/>
          <p:cNvSpPr>
            <a:spLocks noGrp="1"/>
          </p:cNvSpPr>
          <p:nvPr>
            <p:ph type="sldNum" sz="quarter" idx="12"/>
          </p:nvPr>
        </p:nvSpPr>
        <p:spPr>
          <a:noFill/>
        </p:spPr>
        <p:txBody>
          <a:bodyPr/>
          <a:lstStyle/>
          <a:p>
            <a:r>
              <a:rPr lang="en-US" altLang="ja-JP">
                <a:solidFill>
                  <a:srgbClr val="000000"/>
                </a:solidFill>
              </a:rPr>
              <a:t>Slide </a:t>
            </a:r>
            <a:fld id="{8718BAAE-8272-435F-961D-201E4155D35D}" type="slidenum">
              <a:rPr lang="en-US" altLang="ja-JP">
                <a:solidFill>
                  <a:srgbClr val="000000"/>
                </a:solidFill>
              </a:rPr>
              <a:pPr/>
              <a:t>103</a:t>
            </a:fld>
            <a:endParaRPr lang="en-US" altLang="ja-JP">
              <a:solidFill>
                <a:srgbClr val="000000"/>
              </a:solidFill>
            </a:endParaRPr>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12/598r0	Steve </a:t>
            </a:r>
            <a:r>
              <a:rPr lang="en-US" altLang="ja-JP" dirty="0" err="1" smtClean="0"/>
              <a:t>Grau</a:t>
            </a:r>
            <a:endParaRPr lang="ja-JP" altLang="en-US" dirty="0"/>
          </a:p>
        </p:txBody>
      </p:sp>
      <p:sp>
        <p:nvSpPr>
          <p:cNvPr id="3" name="サブタイトル 2"/>
          <p:cNvSpPr>
            <a:spLocks noGrp="1"/>
          </p:cNvSpPr>
          <p:nvPr>
            <p:ph type="subTitle" idx="1"/>
          </p:nvPr>
        </p:nvSpPr>
        <p:spPr/>
        <p:txBody>
          <a:bodyPr/>
          <a:lstStyle/>
          <a:p>
            <a:endParaRPr lang="ja-JP" altLang="en-US"/>
          </a:p>
        </p:txBody>
      </p:sp>
      <p:sp>
        <p:nvSpPr>
          <p:cNvPr id="4" name="日付プレースホルダ 3"/>
          <p:cNvSpPr>
            <a:spLocks noGrp="1"/>
          </p:cNvSpPr>
          <p:nvPr>
            <p:ph type="dt" sz="half" idx="10"/>
          </p:nvPr>
        </p:nvSpPr>
        <p:spPr/>
        <p:txBody>
          <a:bodyPr/>
          <a:lstStyle/>
          <a:p>
            <a:pPr>
              <a:defRPr/>
            </a:pPr>
            <a:r>
              <a:rPr lang="en-US" altLang="ja-JP" smtClean="0"/>
              <a:t>May 2012</a:t>
            </a:r>
            <a:endParaRPr lang="en-US" altLang="ja-JP"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104</a:t>
            </a:fld>
            <a:endParaRPr lang="en-US" altLang="ja-JP"/>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t>Motion 1</a:t>
            </a:r>
          </a:p>
        </p:txBody>
      </p:sp>
      <p:sp>
        <p:nvSpPr>
          <p:cNvPr id="6147" name="Content Placeholder 2"/>
          <p:cNvSpPr>
            <a:spLocks noGrp="1"/>
          </p:cNvSpPr>
          <p:nvPr>
            <p:ph idx="1"/>
          </p:nvPr>
        </p:nvSpPr>
        <p:spPr/>
        <p:txBody>
          <a:bodyPr/>
          <a:lstStyle/>
          <a:p>
            <a:r>
              <a:rPr lang="en-US" sz="1800"/>
              <a:t>Move to add the following to text to the end of Clause 2.1.3 of TGai Functional Requirements document (11-11/0745r5):</a:t>
            </a:r>
            <a:br>
              <a:rPr lang="en-US" sz="1800"/>
            </a:br>
            <a:r>
              <a:rPr lang="en-US" sz="1800"/>
              <a:t/>
            </a:r>
            <a:br>
              <a:rPr lang="en-US" sz="1800"/>
            </a:br>
            <a:r>
              <a:rPr lang="en-US" sz="1800"/>
              <a:t>“[Req2.1.3.2] The TGai amendment shall make optional any FILS feature that would necessitate an AP to have knowledge of the VLAN a STA will be assigned to prior to final authentication of the STA.</a:t>
            </a:r>
          </a:p>
          <a:p>
            <a:pPr>
              <a:buFontTx/>
              <a:buNone/>
            </a:pPr>
            <a:r>
              <a:rPr lang="en-US" sz="1800"/>
              <a:t/>
            </a:r>
            <a:br>
              <a:rPr lang="en-US" sz="1800"/>
            </a:br>
            <a:r>
              <a:rPr lang="en-US" sz="1800"/>
              <a:t>Note-The intent of this requirement is to enable systems that dynamically assign STAs to VLANs to be FILS compliant and to support other FILS features.”</a:t>
            </a:r>
            <a:br>
              <a:rPr lang="en-US" sz="1800"/>
            </a:br>
            <a:r>
              <a:rPr lang="en-US" sz="1800"/>
              <a:t/>
            </a:r>
            <a:br>
              <a:rPr lang="en-US" sz="1800"/>
            </a:br>
            <a:r>
              <a:rPr lang="en-US" sz="1800"/>
              <a:t>Moved:  </a:t>
            </a:r>
            <a:br>
              <a:rPr lang="en-US" sz="1800"/>
            </a:br>
            <a:r>
              <a:rPr lang="en-US" sz="1800"/>
              <a:t>Seconded:</a:t>
            </a:r>
            <a:br>
              <a:rPr lang="en-US" sz="1800"/>
            </a:br>
            <a:r>
              <a:rPr lang="en-US" sz="1800"/>
              <a:t>Vote:  Y/N/A</a:t>
            </a:r>
          </a:p>
        </p:txBody>
      </p:sp>
      <p:sp>
        <p:nvSpPr>
          <p:cNvPr id="6148" name="Date Placeholder 3"/>
          <p:cNvSpPr>
            <a:spLocks noGrp="1"/>
          </p:cNvSpPr>
          <p:nvPr>
            <p:ph type="dt" sz="quarter" idx="10"/>
          </p:nvPr>
        </p:nvSpPr>
        <p:spPr>
          <a:noFill/>
        </p:spPr>
        <p:txBody>
          <a:bodyPr/>
          <a:lstStyle/>
          <a:p>
            <a:r>
              <a:rPr lang="en-US" smtClean="0">
                <a:solidFill>
                  <a:srgbClr val="000000"/>
                </a:solidFill>
              </a:rPr>
              <a:t>May 2012</a:t>
            </a:r>
            <a:endParaRPr lang="en-GB" altLang="ja-JP">
              <a:solidFill>
                <a:srgbClr val="000000"/>
              </a:solidFill>
            </a:endParaRPr>
          </a:p>
        </p:txBody>
      </p:sp>
      <p:sp>
        <p:nvSpPr>
          <p:cNvPr id="6149" name="Footer Placeholder 4"/>
          <p:cNvSpPr>
            <a:spLocks noGrp="1"/>
          </p:cNvSpPr>
          <p:nvPr>
            <p:ph type="ftr" sz="quarter" idx="11"/>
          </p:nvPr>
        </p:nvSpPr>
        <p:spPr>
          <a:noFill/>
        </p:spPr>
        <p:txBody>
          <a:bodyPr/>
          <a:lstStyle/>
          <a:p>
            <a:r>
              <a:rPr lang="en-US" altLang="ja-JP" smtClean="0">
                <a:solidFill>
                  <a:srgbClr val="000000"/>
                </a:solidFill>
                <a:latin typeface="Times New Roman" pitchFamily="-83" charset="0"/>
              </a:rPr>
              <a:t>Hiroshi Mano (ATRD, Root, Lab)</a:t>
            </a:r>
            <a:endParaRPr lang="en-GB" altLang="ja-JP">
              <a:solidFill>
                <a:srgbClr val="000000"/>
              </a:solidFill>
              <a:latin typeface="Times New Roman" pitchFamily="-83" charset="0"/>
            </a:endParaRPr>
          </a:p>
        </p:txBody>
      </p:sp>
      <p:sp>
        <p:nvSpPr>
          <p:cNvPr id="6150" name="Slide Number Placeholder 5"/>
          <p:cNvSpPr>
            <a:spLocks noGrp="1"/>
          </p:cNvSpPr>
          <p:nvPr>
            <p:ph type="sldNum" sz="quarter" idx="12"/>
          </p:nvPr>
        </p:nvSpPr>
        <p:spPr>
          <a:noFill/>
        </p:spPr>
        <p:txBody>
          <a:bodyPr/>
          <a:lstStyle/>
          <a:p>
            <a:r>
              <a:rPr lang="en-GB" altLang="ja-JP">
                <a:solidFill>
                  <a:srgbClr val="000000"/>
                </a:solidFill>
              </a:rPr>
              <a:t>Slide </a:t>
            </a:r>
            <a:fld id="{CB744DE8-DA60-514F-A7AA-BF61513651C0}" type="slidenum">
              <a:rPr lang="en-GB" altLang="ja-JP">
                <a:solidFill>
                  <a:srgbClr val="000000"/>
                </a:solidFill>
              </a:rPr>
              <a:pPr/>
              <a:t>105</a:t>
            </a:fld>
            <a:endParaRPr lang="en-GB" altLang="ja-JP">
              <a:solidFill>
                <a:srgbClr val="000000"/>
              </a:solidFill>
            </a:endParaRPr>
          </a:p>
        </p:txBody>
      </p:sp>
      <p:sp>
        <p:nvSpPr>
          <p:cNvPr id="7" name="乗算記号 6"/>
          <p:cNvSpPr/>
          <p:nvPr/>
        </p:nvSpPr>
        <p:spPr bwMode="auto">
          <a:xfrm>
            <a:off x="2819400" y="1905000"/>
            <a:ext cx="4343400" cy="3810000"/>
          </a:xfrm>
          <a:prstGeom prst="mathMultiply">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t>Motion 2</a:t>
            </a:r>
          </a:p>
        </p:txBody>
      </p:sp>
      <p:sp>
        <p:nvSpPr>
          <p:cNvPr id="7171" name="Content Placeholder 2"/>
          <p:cNvSpPr>
            <a:spLocks noGrp="1"/>
          </p:cNvSpPr>
          <p:nvPr>
            <p:ph idx="1"/>
          </p:nvPr>
        </p:nvSpPr>
        <p:spPr/>
        <p:txBody>
          <a:bodyPr/>
          <a:lstStyle/>
          <a:p>
            <a:r>
              <a:rPr lang="en-US" sz="1800"/>
              <a:t>Move to add the following to text to the end of Clause 5 of TGai Specification Framework document (11-12/0151r07):</a:t>
            </a:r>
            <a:br>
              <a:rPr lang="en-US" sz="1800"/>
            </a:br>
            <a:r>
              <a:rPr lang="en-US" sz="1800"/>
              <a:t/>
            </a:r>
            <a:br>
              <a:rPr lang="en-US" sz="1800"/>
            </a:br>
            <a:r>
              <a:rPr lang="en-US" sz="1800"/>
              <a:t>“5.x Compatibility with Dynamic VLAN Assignment</a:t>
            </a:r>
            <a:br>
              <a:rPr lang="en-US" sz="1800"/>
            </a:br>
            <a:r>
              <a:rPr lang="en-US" sz="1800"/>
              <a:t>FILS IP address assignment shall be optional if it would necessitate an AP to have knowledge of the VLAN a STA will be assigned to prior to final authentication of the STA. ”</a:t>
            </a:r>
            <a:br>
              <a:rPr lang="en-US" sz="1800"/>
            </a:br>
            <a:r>
              <a:rPr lang="en-US" sz="1800"/>
              <a:t/>
            </a:r>
            <a:br>
              <a:rPr lang="en-US" sz="1800"/>
            </a:br>
            <a:r>
              <a:rPr lang="en-US" sz="1800"/>
              <a:t>Moved:  </a:t>
            </a:r>
            <a:br>
              <a:rPr lang="en-US" sz="1800"/>
            </a:br>
            <a:r>
              <a:rPr lang="en-US" sz="1800"/>
              <a:t>Seconded:</a:t>
            </a:r>
            <a:br>
              <a:rPr lang="en-US" sz="1800"/>
            </a:br>
            <a:r>
              <a:rPr lang="en-US" sz="1800"/>
              <a:t>Vote:  Y/N/A</a:t>
            </a:r>
          </a:p>
        </p:txBody>
      </p:sp>
      <p:sp>
        <p:nvSpPr>
          <p:cNvPr id="7172" name="Date Placeholder 3"/>
          <p:cNvSpPr>
            <a:spLocks noGrp="1"/>
          </p:cNvSpPr>
          <p:nvPr>
            <p:ph type="dt" sz="quarter" idx="10"/>
          </p:nvPr>
        </p:nvSpPr>
        <p:spPr>
          <a:noFill/>
        </p:spPr>
        <p:txBody>
          <a:bodyPr/>
          <a:lstStyle/>
          <a:p>
            <a:r>
              <a:rPr lang="en-US" smtClean="0">
                <a:solidFill>
                  <a:srgbClr val="000000"/>
                </a:solidFill>
              </a:rPr>
              <a:t>May 2012</a:t>
            </a:r>
            <a:endParaRPr lang="en-GB" altLang="ja-JP">
              <a:solidFill>
                <a:srgbClr val="000000"/>
              </a:solidFill>
            </a:endParaRPr>
          </a:p>
        </p:txBody>
      </p:sp>
      <p:sp>
        <p:nvSpPr>
          <p:cNvPr id="7173" name="Footer Placeholder 4"/>
          <p:cNvSpPr>
            <a:spLocks noGrp="1"/>
          </p:cNvSpPr>
          <p:nvPr>
            <p:ph type="ftr" sz="quarter" idx="11"/>
          </p:nvPr>
        </p:nvSpPr>
        <p:spPr>
          <a:noFill/>
        </p:spPr>
        <p:txBody>
          <a:bodyPr/>
          <a:lstStyle/>
          <a:p>
            <a:r>
              <a:rPr lang="en-US" altLang="ja-JP" smtClean="0">
                <a:solidFill>
                  <a:srgbClr val="000000"/>
                </a:solidFill>
                <a:latin typeface="Times New Roman" pitchFamily="-83" charset="0"/>
              </a:rPr>
              <a:t>Hiroshi Mano (ATRD, Root, Lab)</a:t>
            </a:r>
            <a:endParaRPr lang="en-GB" altLang="ja-JP">
              <a:solidFill>
                <a:srgbClr val="000000"/>
              </a:solidFill>
              <a:latin typeface="Times New Roman" pitchFamily="-83" charset="0"/>
            </a:endParaRPr>
          </a:p>
        </p:txBody>
      </p:sp>
      <p:sp>
        <p:nvSpPr>
          <p:cNvPr id="7174" name="Slide Number Placeholder 5"/>
          <p:cNvSpPr>
            <a:spLocks noGrp="1"/>
          </p:cNvSpPr>
          <p:nvPr>
            <p:ph type="sldNum" sz="quarter" idx="12"/>
          </p:nvPr>
        </p:nvSpPr>
        <p:spPr>
          <a:noFill/>
        </p:spPr>
        <p:txBody>
          <a:bodyPr/>
          <a:lstStyle/>
          <a:p>
            <a:r>
              <a:rPr lang="en-GB" altLang="ja-JP">
                <a:solidFill>
                  <a:srgbClr val="000000"/>
                </a:solidFill>
              </a:rPr>
              <a:t>Slide </a:t>
            </a:r>
            <a:fld id="{D08375A3-D45D-0841-B7CB-C71C4A38FB96}" type="slidenum">
              <a:rPr lang="en-GB" altLang="ja-JP">
                <a:solidFill>
                  <a:srgbClr val="000000"/>
                </a:solidFill>
              </a:rPr>
              <a:pPr/>
              <a:t>106</a:t>
            </a:fld>
            <a:endParaRPr lang="en-GB" altLang="ja-JP">
              <a:solidFill>
                <a:srgbClr val="000000"/>
              </a:solidFill>
            </a:endParaRPr>
          </a:p>
        </p:txBody>
      </p:sp>
      <p:sp>
        <p:nvSpPr>
          <p:cNvPr id="7" name="乗算記号 6"/>
          <p:cNvSpPr/>
          <p:nvPr/>
        </p:nvSpPr>
        <p:spPr bwMode="auto">
          <a:xfrm>
            <a:off x="2819400" y="1905000"/>
            <a:ext cx="4343400" cy="3810000"/>
          </a:xfrm>
          <a:prstGeom prst="mathMultiply">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t>Straw Poll</a:t>
            </a:r>
          </a:p>
        </p:txBody>
      </p:sp>
      <p:sp>
        <p:nvSpPr>
          <p:cNvPr id="8195" name="Content Placeholder 2"/>
          <p:cNvSpPr>
            <a:spLocks noGrp="1"/>
          </p:cNvSpPr>
          <p:nvPr>
            <p:ph idx="1"/>
          </p:nvPr>
        </p:nvSpPr>
        <p:spPr/>
        <p:txBody>
          <a:bodyPr/>
          <a:lstStyle/>
          <a:p>
            <a:r>
              <a:rPr lang="en-US" sz="1800"/>
              <a:t>Do you support specifying, as part of the TGai amendment, a method for APs to signal to STAs when they may start L3 setup in order to account for VLAN tunnel setup delays?</a:t>
            </a:r>
            <a:br>
              <a:rPr lang="en-US" sz="1800"/>
            </a:br>
            <a:r>
              <a:rPr lang="en-US" sz="1800"/>
              <a:t/>
            </a:r>
            <a:br>
              <a:rPr lang="en-US" sz="1800"/>
            </a:br>
            <a:r>
              <a:rPr lang="en-US" sz="1800"/>
              <a:t>Yes/No/Abstain</a:t>
            </a:r>
          </a:p>
        </p:txBody>
      </p:sp>
      <p:sp>
        <p:nvSpPr>
          <p:cNvPr id="8196" name="Date Placeholder 3"/>
          <p:cNvSpPr>
            <a:spLocks noGrp="1"/>
          </p:cNvSpPr>
          <p:nvPr>
            <p:ph type="dt" sz="quarter" idx="10"/>
          </p:nvPr>
        </p:nvSpPr>
        <p:spPr>
          <a:noFill/>
        </p:spPr>
        <p:txBody>
          <a:bodyPr/>
          <a:lstStyle/>
          <a:p>
            <a:r>
              <a:rPr lang="en-US" smtClean="0">
                <a:solidFill>
                  <a:srgbClr val="000000"/>
                </a:solidFill>
              </a:rPr>
              <a:t>May 2012</a:t>
            </a:r>
            <a:endParaRPr lang="en-GB" altLang="ja-JP">
              <a:solidFill>
                <a:srgbClr val="000000"/>
              </a:solidFill>
            </a:endParaRPr>
          </a:p>
        </p:txBody>
      </p:sp>
      <p:sp>
        <p:nvSpPr>
          <p:cNvPr id="8197" name="Footer Placeholder 4"/>
          <p:cNvSpPr>
            <a:spLocks noGrp="1"/>
          </p:cNvSpPr>
          <p:nvPr>
            <p:ph type="ftr" sz="quarter" idx="11"/>
          </p:nvPr>
        </p:nvSpPr>
        <p:spPr>
          <a:noFill/>
        </p:spPr>
        <p:txBody>
          <a:bodyPr/>
          <a:lstStyle/>
          <a:p>
            <a:r>
              <a:rPr lang="en-US" altLang="ja-JP" smtClean="0">
                <a:solidFill>
                  <a:srgbClr val="000000"/>
                </a:solidFill>
                <a:latin typeface="Times New Roman" pitchFamily="-83" charset="0"/>
              </a:rPr>
              <a:t>Hiroshi Mano (ATRD, Root, Lab)</a:t>
            </a:r>
            <a:endParaRPr lang="en-GB" altLang="ja-JP">
              <a:solidFill>
                <a:srgbClr val="000000"/>
              </a:solidFill>
              <a:latin typeface="Times New Roman" pitchFamily="-83" charset="0"/>
            </a:endParaRPr>
          </a:p>
        </p:txBody>
      </p:sp>
      <p:sp>
        <p:nvSpPr>
          <p:cNvPr id="8198" name="Slide Number Placeholder 5"/>
          <p:cNvSpPr>
            <a:spLocks noGrp="1"/>
          </p:cNvSpPr>
          <p:nvPr>
            <p:ph type="sldNum" sz="quarter" idx="12"/>
          </p:nvPr>
        </p:nvSpPr>
        <p:spPr>
          <a:noFill/>
        </p:spPr>
        <p:txBody>
          <a:bodyPr/>
          <a:lstStyle/>
          <a:p>
            <a:r>
              <a:rPr lang="en-GB" altLang="ja-JP">
                <a:solidFill>
                  <a:srgbClr val="000000"/>
                </a:solidFill>
              </a:rPr>
              <a:t>Slide </a:t>
            </a:r>
            <a:fld id="{CD7EA06B-BCB8-5B4B-A14E-12AE7C76818F}" type="slidenum">
              <a:rPr lang="en-GB" altLang="ja-JP">
                <a:solidFill>
                  <a:srgbClr val="000000"/>
                </a:solidFill>
              </a:rPr>
              <a:pPr/>
              <a:t>107</a:t>
            </a:fld>
            <a:endParaRPr lang="en-GB" altLang="ja-JP">
              <a:solidFill>
                <a:srgbClr val="000000"/>
              </a:solidFill>
            </a:endParaRPr>
          </a:p>
        </p:txBody>
      </p:sp>
      <p:sp>
        <p:nvSpPr>
          <p:cNvPr id="7" name="乗算記号 6"/>
          <p:cNvSpPr/>
          <p:nvPr/>
        </p:nvSpPr>
        <p:spPr bwMode="auto">
          <a:xfrm>
            <a:off x="2819400" y="1905000"/>
            <a:ext cx="4343400" cy="3810000"/>
          </a:xfrm>
          <a:prstGeom prst="mathMultiply">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 (Secretary)</a:t>
            </a:r>
            <a:endParaRPr lang="ja-JP" altLang="en-US" dirty="0"/>
          </a:p>
        </p:txBody>
      </p:sp>
      <p:sp>
        <p:nvSpPr>
          <p:cNvPr id="3" name="コンテンツ プレースホルダ 2"/>
          <p:cNvSpPr>
            <a:spLocks noGrp="1"/>
          </p:cNvSpPr>
          <p:nvPr>
            <p:ph idx="1"/>
          </p:nvPr>
        </p:nvSpPr>
        <p:spPr/>
        <p:txBody>
          <a:bodyPr/>
          <a:lstStyle/>
          <a:p>
            <a:pPr>
              <a:defRPr/>
            </a:pPr>
            <a:r>
              <a:rPr lang="en-US" altLang="ja-JP" dirty="0" smtClean="0"/>
              <a:t>Hitoshi Morioka (Allied </a:t>
            </a:r>
            <a:r>
              <a:rPr lang="en-US" altLang="ja-JP" dirty="0" err="1" smtClean="0"/>
              <a:t>Telissis</a:t>
            </a:r>
            <a:r>
              <a:rPr lang="en-US" altLang="ja-JP" dirty="0" smtClean="0"/>
              <a:t> R&amp;D) is currently the </a:t>
            </a:r>
            <a:r>
              <a:rPr lang="en-US" altLang="ja-JP" dirty="0" err="1" smtClean="0"/>
              <a:t>TGai</a:t>
            </a:r>
            <a:r>
              <a:rPr lang="en-US" altLang="ja-JP" dirty="0" smtClean="0"/>
              <a:t>  Secretary and would like to continue as  </a:t>
            </a:r>
            <a:r>
              <a:rPr lang="en-US" altLang="ja-JP" dirty="0" err="1" smtClean="0"/>
              <a:t>TGai</a:t>
            </a:r>
            <a:r>
              <a:rPr lang="en-US" altLang="ja-JP" dirty="0" smtClean="0"/>
              <a:t>  Secretary.</a:t>
            </a:r>
          </a:p>
          <a:p>
            <a:pPr>
              <a:defRPr/>
            </a:pPr>
            <a:r>
              <a:rPr lang="en-US" altLang="ja-JP" dirty="0" smtClean="0"/>
              <a:t>Are there any other candidates?</a:t>
            </a:r>
          </a:p>
          <a:p>
            <a:pPr>
              <a:buNone/>
            </a:pPr>
            <a:endParaRPr lang="ja-JP" altLang="en-US" dirty="0"/>
          </a:p>
        </p:txBody>
      </p:sp>
      <p:sp>
        <p:nvSpPr>
          <p:cNvPr id="4" name="日付プレースホルダ 3"/>
          <p:cNvSpPr>
            <a:spLocks noGrp="1"/>
          </p:cNvSpPr>
          <p:nvPr>
            <p:ph type="dt" sz="half" idx="10"/>
          </p:nvPr>
        </p:nvSpPr>
        <p:spPr/>
        <p:txBody>
          <a:bodyPr/>
          <a:lstStyle/>
          <a:p>
            <a:pPr>
              <a:defRPr/>
            </a:pPr>
            <a:r>
              <a:rPr lang="en-US" smtClean="0"/>
              <a:t>May 2012</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a:t>
            </a:fld>
            <a:endParaRPr lang="en-US" altLang="ja-JP"/>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 (Technical editor)</a:t>
            </a:r>
            <a:endParaRPr lang="ja-JP" altLang="en-US" dirty="0"/>
          </a:p>
        </p:txBody>
      </p:sp>
      <p:sp>
        <p:nvSpPr>
          <p:cNvPr id="3" name="コンテンツ プレースホルダ 2"/>
          <p:cNvSpPr>
            <a:spLocks noGrp="1"/>
          </p:cNvSpPr>
          <p:nvPr>
            <p:ph idx="1"/>
          </p:nvPr>
        </p:nvSpPr>
        <p:spPr/>
        <p:txBody>
          <a:bodyPr/>
          <a:lstStyle/>
          <a:p>
            <a:r>
              <a:rPr lang="en-US" altLang="ja-JP" dirty="0" smtClean="0"/>
              <a:t>Tom </a:t>
            </a:r>
            <a:r>
              <a:rPr lang="en-US" altLang="ja-JP" dirty="0" err="1" smtClean="0"/>
              <a:t>Siep</a:t>
            </a:r>
            <a:r>
              <a:rPr lang="en-US" altLang="ja-JP" dirty="0" smtClean="0"/>
              <a:t> (CSR) ) is currently the </a:t>
            </a:r>
            <a:r>
              <a:rPr lang="en-US" altLang="ja-JP" dirty="0" err="1" smtClean="0"/>
              <a:t>TGai</a:t>
            </a:r>
            <a:r>
              <a:rPr lang="en-US" altLang="ja-JP" dirty="0" smtClean="0"/>
              <a:t>  Technical editor and would like to continue as </a:t>
            </a:r>
            <a:r>
              <a:rPr lang="en-US" altLang="ja-JP" dirty="0" err="1" smtClean="0"/>
              <a:t>TGai</a:t>
            </a:r>
            <a:r>
              <a:rPr lang="en-US" altLang="ja-JP" dirty="0" smtClean="0"/>
              <a:t> Technical editor.</a:t>
            </a:r>
          </a:p>
          <a:p>
            <a:r>
              <a:rPr lang="en-US" altLang="ja-JP" dirty="0" smtClean="0"/>
              <a:t>Are there any other candidates?</a:t>
            </a:r>
          </a:p>
          <a:p>
            <a:pPr>
              <a:buNone/>
            </a:pPr>
            <a:endParaRPr lang="ja-JP" altLang="en-US" dirty="0"/>
          </a:p>
        </p:txBody>
      </p:sp>
      <p:sp>
        <p:nvSpPr>
          <p:cNvPr id="4" name="日付プレースホルダ 3"/>
          <p:cNvSpPr>
            <a:spLocks noGrp="1"/>
          </p:cNvSpPr>
          <p:nvPr>
            <p:ph type="dt" sz="half" idx="10"/>
          </p:nvPr>
        </p:nvSpPr>
        <p:spPr/>
        <p:txBody>
          <a:bodyPr/>
          <a:lstStyle/>
          <a:p>
            <a:pPr>
              <a:defRPr/>
            </a:pPr>
            <a:r>
              <a:rPr lang="en-US" smtClean="0"/>
              <a:t>May 2012</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a:t>
            </a:fld>
            <a:endParaRPr lang="en-US" altLang="ja-JP"/>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 (Vice Chair)</a:t>
            </a:r>
            <a:endParaRPr lang="ja-JP" altLang="en-US" dirty="0"/>
          </a:p>
        </p:txBody>
      </p:sp>
      <p:sp>
        <p:nvSpPr>
          <p:cNvPr id="3" name="コンテンツ プレースホルダ 2"/>
          <p:cNvSpPr>
            <a:spLocks noGrp="1"/>
          </p:cNvSpPr>
          <p:nvPr>
            <p:ph idx="1"/>
          </p:nvPr>
        </p:nvSpPr>
        <p:spPr/>
        <p:txBody>
          <a:bodyPr/>
          <a:lstStyle/>
          <a:p>
            <a:r>
              <a:rPr lang="en-US" altLang="ja-JP" dirty="0" smtClean="0"/>
              <a:t>Marc </a:t>
            </a:r>
            <a:r>
              <a:rPr lang="en-US" altLang="ja-JP" dirty="0" err="1" smtClean="0"/>
              <a:t>Emmelmann</a:t>
            </a:r>
            <a:r>
              <a:rPr lang="en-US" altLang="ja-JP" dirty="0" smtClean="0"/>
              <a:t> (</a:t>
            </a:r>
            <a:r>
              <a:rPr lang="en-US" altLang="ja-JP" dirty="0" err="1" smtClean="0"/>
              <a:t>Fokus</a:t>
            </a:r>
            <a:r>
              <a:rPr lang="en-US" altLang="ja-JP" dirty="0" smtClean="0"/>
              <a:t>) is currently the </a:t>
            </a:r>
            <a:r>
              <a:rPr lang="en-US" altLang="ja-JP" dirty="0" err="1" smtClean="0"/>
              <a:t>TGai</a:t>
            </a:r>
            <a:r>
              <a:rPr lang="en-US" altLang="ja-JP" dirty="0" smtClean="0"/>
              <a:t>  Vice Chair and would like continue as </a:t>
            </a:r>
            <a:r>
              <a:rPr lang="en-US" altLang="ja-JP" dirty="0" err="1" smtClean="0"/>
              <a:t>TGai</a:t>
            </a:r>
            <a:r>
              <a:rPr lang="en-US" altLang="ja-JP" dirty="0" smtClean="0"/>
              <a:t>  Vice </a:t>
            </a:r>
            <a:r>
              <a:rPr lang="en-US" altLang="ja-JP" dirty="0" err="1" smtClean="0"/>
              <a:t>Chai</a:t>
            </a:r>
            <a:r>
              <a:rPr lang="en-US" altLang="ja-JP" dirty="0" smtClean="0"/>
              <a:t>.</a:t>
            </a:r>
          </a:p>
          <a:p>
            <a:r>
              <a:rPr lang="en-US" altLang="ja-JP" dirty="0" smtClean="0"/>
              <a:t>Are there any other candidates?</a:t>
            </a:r>
          </a:p>
          <a:p>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smtClean="0"/>
              <a:t>May 2012</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a:t>
            </a:fld>
            <a:endParaRPr lang="en-US" altLang="ja-JP"/>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Election 2</a:t>
            </a:r>
            <a:r>
              <a:rPr lang="en-US" altLang="ja-JP" baseline="30000" dirty="0" smtClean="0"/>
              <a:t>nd</a:t>
            </a:r>
            <a:r>
              <a:rPr lang="en-US" altLang="ja-JP" dirty="0" smtClean="0"/>
              <a:t>  Vice Chair</a:t>
            </a:r>
            <a:endParaRPr lang="ja-JP" altLang="en-US" dirty="0"/>
          </a:p>
        </p:txBody>
      </p:sp>
      <p:sp>
        <p:nvSpPr>
          <p:cNvPr id="3" name="コンテンツ プレースホルダ 2"/>
          <p:cNvSpPr>
            <a:spLocks noGrp="1"/>
          </p:cNvSpPr>
          <p:nvPr>
            <p:ph idx="1"/>
          </p:nvPr>
        </p:nvSpPr>
        <p:spPr/>
        <p:txBody>
          <a:bodyPr/>
          <a:lstStyle/>
          <a:p>
            <a:r>
              <a:rPr lang="en-US" altLang="ja-JP" dirty="0" smtClean="0"/>
              <a:t>Election by Ballot voting</a:t>
            </a:r>
          </a:p>
          <a:p>
            <a:r>
              <a:rPr lang="en-US" altLang="ja-JP" dirty="0" smtClean="0"/>
              <a:t>Result </a:t>
            </a:r>
          </a:p>
          <a:p>
            <a:pPr lvl="1"/>
            <a:r>
              <a:rPr lang="en-US" altLang="ja-JP" dirty="0" smtClean="0"/>
              <a:t>Robert Stacy (Apple) 			13	27%</a:t>
            </a:r>
          </a:p>
          <a:p>
            <a:pPr lvl="1"/>
            <a:r>
              <a:rPr lang="en-US" altLang="ja-JP" dirty="0" smtClean="0"/>
              <a:t>Lee Armstrong (Armstrong Consulting, Inc. )	 9	18%</a:t>
            </a:r>
          </a:p>
          <a:p>
            <a:pPr lvl="1"/>
            <a:r>
              <a:rPr lang="en-US" altLang="ja-JP" dirty="0" smtClean="0">
                <a:solidFill>
                  <a:srgbClr val="0000FF"/>
                </a:solidFill>
              </a:rPr>
              <a:t>Gabor </a:t>
            </a:r>
            <a:r>
              <a:rPr lang="en-US" altLang="ja-JP" dirty="0" err="1" smtClean="0">
                <a:solidFill>
                  <a:srgbClr val="0000FF"/>
                </a:solidFill>
              </a:rPr>
              <a:t>Bajko</a:t>
            </a:r>
            <a:r>
              <a:rPr lang="en-US" altLang="ja-JP" dirty="0" smtClean="0">
                <a:solidFill>
                  <a:srgbClr val="0000FF"/>
                </a:solidFill>
              </a:rPr>
              <a:t> ( Nokia )			25	51%</a:t>
            </a:r>
          </a:p>
          <a:p>
            <a:pPr lvl="1"/>
            <a:r>
              <a:rPr lang="en-US" altLang="ja-JP" dirty="0" smtClean="0"/>
              <a:t>Abstain 					 2	 4%					</a:t>
            </a:r>
          </a:p>
          <a:p>
            <a:pPr lvl="1"/>
            <a:r>
              <a:rPr lang="en-US" altLang="ja-JP" dirty="0" smtClean="0"/>
              <a:t>Total					49	100%</a:t>
            </a:r>
          </a:p>
          <a:p>
            <a:pPr>
              <a:buNone/>
            </a:pPr>
            <a:endParaRPr lang="en-US" altLang="ja-JP" dirty="0" smtClean="0"/>
          </a:p>
        </p:txBody>
      </p:sp>
      <p:sp>
        <p:nvSpPr>
          <p:cNvPr id="4" name="日付プレースホルダ 3"/>
          <p:cNvSpPr>
            <a:spLocks noGrp="1"/>
          </p:cNvSpPr>
          <p:nvPr>
            <p:ph type="dt" sz="half" idx="10"/>
          </p:nvPr>
        </p:nvSpPr>
        <p:spPr/>
        <p:txBody>
          <a:bodyPr/>
          <a:lstStyle/>
          <a:p>
            <a:r>
              <a:rPr lang="en-US" smtClean="0"/>
              <a:t>May 2012</a:t>
            </a:r>
            <a:endParaRPr lang="en-US" dirty="0"/>
          </a:p>
        </p:txBody>
      </p:sp>
      <p:sp>
        <p:nvSpPr>
          <p:cNvPr id="5" name="フッター プレースホルダ 4"/>
          <p:cNvSpPr>
            <a:spLocks noGrp="1"/>
          </p:cNvSpPr>
          <p:nvPr>
            <p:ph type="ftr" sz="quarter" idx="11"/>
          </p:nvPr>
        </p:nvSpPr>
        <p:spPr/>
        <p:txBody>
          <a:bodyPr/>
          <a:lstStyle/>
          <a:p>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14</a:t>
            </a:fld>
            <a:endParaRPr lang="en-US" altLang="ja-JP"/>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11/1160r8 George </a:t>
            </a:r>
            <a:r>
              <a:rPr lang="en-US" altLang="ja-JP" dirty="0" err="1" smtClean="0"/>
              <a:t>Cherian</a:t>
            </a:r>
            <a:endParaRPr lang="ja-JP" altLang="en-US" dirty="0"/>
          </a:p>
        </p:txBody>
      </p:sp>
      <p:sp>
        <p:nvSpPr>
          <p:cNvPr id="3" name="サブタイトル 2"/>
          <p:cNvSpPr>
            <a:spLocks noGrp="1"/>
          </p:cNvSpPr>
          <p:nvPr>
            <p:ph type="subTitle" idx="1"/>
          </p:nvPr>
        </p:nvSpPr>
        <p:spPr/>
        <p:txBody>
          <a:bodyPr/>
          <a:lstStyle/>
          <a:p>
            <a:endParaRPr lang="ja-JP" altLang="en-US"/>
          </a:p>
        </p:txBody>
      </p:sp>
      <p:sp>
        <p:nvSpPr>
          <p:cNvPr id="4" name="日付プレースホルダ 3"/>
          <p:cNvSpPr>
            <a:spLocks noGrp="1"/>
          </p:cNvSpPr>
          <p:nvPr>
            <p:ph type="dt" sz="half" idx="10"/>
          </p:nvPr>
        </p:nvSpPr>
        <p:spPr/>
        <p:txBody>
          <a:bodyPr/>
          <a:lstStyle/>
          <a:p>
            <a:pPr>
              <a:defRPr/>
            </a:pPr>
            <a:r>
              <a:rPr lang="en-US" altLang="ja-JP" smtClean="0"/>
              <a:t>May 2012</a:t>
            </a:r>
            <a:endParaRPr lang="en-US" altLang="ja-JP"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15</a:t>
            </a:fld>
            <a:endParaRPr lang="en-US" altLang="ja-JP"/>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polls</a:t>
            </a:r>
          </a:p>
        </p:txBody>
      </p:sp>
      <p:sp>
        <p:nvSpPr>
          <p:cNvPr id="3" name="Content Placeholder 2"/>
          <p:cNvSpPr>
            <a:spLocks noGrp="1"/>
          </p:cNvSpPr>
          <p:nvPr>
            <p:ph idx="1"/>
          </p:nvPr>
        </p:nvSpPr>
        <p:spPr/>
        <p:txBody>
          <a:bodyPr/>
          <a:lstStyle/>
          <a:p>
            <a:r>
              <a:rPr lang="en-US" dirty="0" smtClean="0"/>
              <a:t>Do you support the </a:t>
            </a:r>
            <a:r>
              <a:rPr lang="en-US" dirty="0" err="1" smtClean="0"/>
              <a:t>ANonce</a:t>
            </a:r>
            <a:r>
              <a:rPr lang="en-US" dirty="0" smtClean="0"/>
              <a:t> derivation at the STA based on the </a:t>
            </a:r>
            <a:r>
              <a:rPr lang="en-US" dirty="0" err="1" smtClean="0"/>
              <a:t>ANonce</a:t>
            </a:r>
            <a:r>
              <a:rPr lang="en-US" dirty="0" smtClean="0"/>
              <a:t> seed sent by AP in Broadcast </a:t>
            </a:r>
            <a:r>
              <a:rPr lang="en-US" dirty="0" err="1" smtClean="0"/>
              <a:t>ProbeResp</a:t>
            </a:r>
            <a:r>
              <a:rPr lang="en-US" dirty="0" smtClean="0"/>
              <a:t>/Beacon?</a:t>
            </a:r>
          </a:p>
          <a:p>
            <a:endParaRPr lang="en-US" dirty="0" smtClean="0"/>
          </a:p>
          <a:p>
            <a:pPr marL="400050" lvl="1" indent="0">
              <a:buNone/>
            </a:pPr>
            <a:r>
              <a:rPr lang="en-US" dirty="0" smtClean="0"/>
              <a:t>Yes 11</a:t>
            </a:r>
          </a:p>
          <a:p>
            <a:pPr marL="400050" lvl="1" indent="0">
              <a:buNone/>
            </a:pPr>
            <a:r>
              <a:rPr lang="en-US" dirty="0" smtClean="0"/>
              <a:t>No 10</a:t>
            </a:r>
          </a:p>
          <a:p>
            <a:pPr marL="400050" lvl="1" indent="0">
              <a:buNone/>
            </a:pPr>
            <a:r>
              <a:rPr lang="en-US" dirty="0" smtClean="0"/>
              <a:t>Abstain 15</a:t>
            </a:r>
            <a:endParaRPr lang="en-US" dirty="0"/>
          </a:p>
        </p:txBody>
      </p:sp>
      <p:sp>
        <p:nvSpPr>
          <p:cNvPr id="4" name="Date Placeholder 3"/>
          <p:cNvSpPr>
            <a:spLocks noGrp="1"/>
          </p:cNvSpPr>
          <p:nvPr>
            <p:ph type="dt" sz="half" idx="10"/>
          </p:nvPr>
        </p:nvSpPr>
        <p:spPr>
          <a:xfrm>
            <a:off x="696913" y="332601"/>
            <a:ext cx="968214" cy="276999"/>
          </a:xfrm>
        </p:spPr>
        <p:txBody>
          <a:bodyPr/>
          <a:lstStyle/>
          <a:p>
            <a:pPr>
              <a:defRPr/>
            </a:pPr>
            <a:r>
              <a:rPr lang="en-US" altLang="ja-JP" smtClean="0"/>
              <a:t>May 2012</a:t>
            </a:r>
            <a:endParaRPr lang="en-US" altLang="ja-JP" dirty="0"/>
          </a:p>
        </p:txBody>
      </p:sp>
      <p:sp>
        <p:nvSpPr>
          <p:cNvPr id="5" name="Footer Placeholder 4"/>
          <p:cNvSpPr>
            <a:spLocks noGrp="1"/>
          </p:cNvSpPr>
          <p:nvPr>
            <p:ph type="ftr" sz="quarter" idx="11"/>
          </p:nvPr>
        </p:nvSpPr>
        <p:spPr/>
        <p:txBody>
          <a:bodyPr/>
          <a:lstStyle/>
          <a:p>
            <a:pPr>
              <a:defRPr/>
            </a:pPr>
            <a:r>
              <a:rPr lang="en-US" altLang="ja-JP" smtClean="0"/>
              <a:t>Hiroshi Mano (ATRD, Root, Lab)</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16</a:t>
            </a:fld>
            <a:endParaRPr lang="en-US" altLang="ja-JP"/>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0064070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290" name="タイトル 1"/>
          <p:cNvSpPr>
            <a:spLocks noGrp="1"/>
          </p:cNvSpPr>
          <p:nvPr>
            <p:ph type="title"/>
          </p:nvPr>
        </p:nvSpPr>
        <p:spPr>
          <a:xfrm>
            <a:off x="616285" y="762610"/>
            <a:ext cx="7772400" cy="554115"/>
          </a:xfrm>
        </p:spPr>
        <p:txBody>
          <a:bodyPr/>
          <a:lstStyle/>
          <a:p>
            <a:r>
              <a:rPr lang="en-US" altLang="ja-JP" sz="2800" dirty="0" smtClean="0">
                <a:ea typeface="MS PGothic" pitchFamily="34" charset="-128"/>
              </a:rPr>
              <a:t>Stroll Poll 1</a:t>
            </a:r>
            <a:endParaRPr lang="ja-JP" altLang="en-US" sz="2800" dirty="0" smtClean="0">
              <a:ea typeface="MS PGothic" pitchFamily="34" charset="-128"/>
            </a:endParaRPr>
          </a:p>
        </p:txBody>
      </p:sp>
      <p:sp>
        <p:nvSpPr>
          <p:cNvPr id="12291" name="コンテンツ プレースホルダ 2"/>
          <p:cNvSpPr>
            <a:spLocks noGrp="1"/>
          </p:cNvSpPr>
          <p:nvPr>
            <p:ph idx="1"/>
          </p:nvPr>
        </p:nvSpPr>
        <p:spPr>
          <a:xfrm>
            <a:off x="685799" y="1431940"/>
            <a:ext cx="7702885" cy="4608600"/>
          </a:xfrm>
        </p:spPr>
        <p:txBody>
          <a:bodyPr/>
          <a:lstStyle/>
          <a:p>
            <a:r>
              <a:rPr lang="en-US" altLang="ja-JP" sz="1800" dirty="0" smtClean="0">
                <a:ea typeface="MS PGothic" pitchFamily="34" charset="-128"/>
              </a:rPr>
              <a:t>Do you support network initiated EAP authentication as mentioned in slide 12,13 of 11/1160r9?</a:t>
            </a:r>
          </a:p>
          <a:p>
            <a:pPr lvl="1"/>
            <a:r>
              <a:rPr lang="en-US" altLang="ja-JP" sz="1400" dirty="0" smtClean="0">
                <a:ea typeface="MS PGothic" pitchFamily="34" charset="-128"/>
              </a:rPr>
              <a:t>Yes: 11</a:t>
            </a:r>
          </a:p>
          <a:p>
            <a:pPr lvl="1"/>
            <a:r>
              <a:rPr lang="en-US" altLang="ja-JP" sz="1400" dirty="0" smtClean="0"/>
              <a:t>No: 4</a:t>
            </a:r>
          </a:p>
          <a:p>
            <a:pPr lvl="1"/>
            <a:r>
              <a:rPr lang="en-US" altLang="ja-JP" sz="1400" dirty="0" smtClean="0"/>
              <a:t>More information: 20</a:t>
            </a:r>
            <a:endParaRPr lang="en-US" altLang="ja-JP" sz="1400" dirty="0" smtClean="0">
              <a:ea typeface="MS PGothic" pitchFamily="34" charset="-128"/>
            </a:endParaRPr>
          </a:p>
          <a:p>
            <a:endParaRPr lang="en-US" altLang="ja-JP" sz="1800" dirty="0" smtClean="0">
              <a:ea typeface="MS PGothic" pitchFamily="34" charset="-128"/>
            </a:endParaRPr>
          </a:p>
          <a:p>
            <a:pPr lvl="1">
              <a:defRPr/>
            </a:pPr>
            <a:endParaRPr lang="en-US" altLang="ja-JP" sz="1600" dirty="0" smtClean="0"/>
          </a:p>
        </p:txBody>
      </p:sp>
      <p:sp>
        <p:nvSpPr>
          <p:cNvPr id="12293" name="スライド番号プレースホルダ 5"/>
          <p:cNvSpPr>
            <a:spLocks noGrp="1"/>
          </p:cNvSpPr>
          <p:nvPr>
            <p:ph type="sldNum" sz="quarter" idx="12"/>
          </p:nvPr>
        </p:nvSpPr>
        <p:spPr>
          <a:noFill/>
        </p:spPr>
        <p:txBody>
          <a:bodyPr/>
          <a:lstStyle/>
          <a:p>
            <a:r>
              <a:rPr lang="en-US" altLang="ja-JP" smtClean="0"/>
              <a:t>Slide </a:t>
            </a:r>
            <a:fld id="{B5F7D478-1E07-49C3-9A60-4B5611529FD7}" type="slidenum">
              <a:rPr lang="en-US" altLang="ja-JP" smtClean="0"/>
              <a:pPr/>
              <a:t>17</a:t>
            </a:fld>
            <a:endParaRPr lang="en-US" altLang="ja-JP" smtClean="0"/>
          </a:p>
        </p:txBody>
      </p:sp>
      <p:sp>
        <p:nvSpPr>
          <p:cNvPr id="9" name="フッター プレースホルダ 4"/>
          <p:cNvSpPr>
            <a:spLocks noGrp="1"/>
          </p:cNvSpPr>
          <p:nvPr>
            <p:ph type="ftr" sz="quarter" idx="11"/>
          </p:nvPr>
        </p:nvSpPr>
        <p:spPr>
          <a:xfrm>
            <a:off x="7101222" y="6475413"/>
            <a:ext cx="1442703" cy="184666"/>
          </a:xfrm>
        </p:spPr>
        <p:txBody>
          <a:bodyPr/>
          <a:lstStyle/>
          <a:p>
            <a:pPr>
              <a:defRPr/>
            </a:pPr>
            <a:r>
              <a:rPr lang="en-US" altLang="ja-JP" smtClean="0"/>
              <a:t>Hiroshi Mano (ATRD, Root, Lab)</a:t>
            </a:r>
            <a:endParaRPr lang="en-US" altLang="ja-JP" dirty="0"/>
          </a:p>
        </p:txBody>
      </p:sp>
      <p:sp>
        <p:nvSpPr>
          <p:cNvPr id="8" name="日付プレースホルダ 3"/>
          <p:cNvSpPr>
            <a:spLocks noGrp="1"/>
          </p:cNvSpPr>
          <p:nvPr>
            <p:ph type="dt" sz="quarter" idx="4294967295"/>
          </p:nvPr>
        </p:nvSpPr>
        <p:spPr>
          <a:xfrm>
            <a:off x="696913" y="332601"/>
            <a:ext cx="968214" cy="276999"/>
          </a:xfrm>
          <a:prstGeom prst="rect">
            <a:avLst/>
          </a:prstGeom>
        </p:spPr>
        <p:txBody>
          <a:bodyPr/>
          <a:lstStyle/>
          <a:p>
            <a:pPr>
              <a:defRPr/>
            </a:pPr>
            <a:r>
              <a:rPr lang="en-US" altLang="ja-JP" smtClean="0"/>
              <a:t>May 2012</a:t>
            </a:r>
            <a:endParaRPr lang="en-US" altLang="ja-JP" dirty="0" smtClean="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5293075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290" name="タイトル 1"/>
          <p:cNvSpPr>
            <a:spLocks noGrp="1"/>
          </p:cNvSpPr>
          <p:nvPr>
            <p:ph type="title"/>
          </p:nvPr>
        </p:nvSpPr>
        <p:spPr>
          <a:xfrm>
            <a:off x="616285" y="762610"/>
            <a:ext cx="7772400" cy="554115"/>
          </a:xfrm>
        </p:spPr>
        <p:txBody>
          <a:bodyPr/>
          <a:lstStyle/>
          <a:p>
            <a:r>
              <a:rPr lang="en-US" altLang="ja-JP" sz="2800" dirty="0" smtClean="0">
                <a:ea typeface="MS PGothic" pitchFamily="34" charset="-128"/>
              </a:rPr>
              <a:t>Stroll Poll 2</a:t>
            </a:r>
            <a:endParaRPr lang="ja-JP" altLang="en-US" sz="2800" dirty="0" smtClean="0">
              <a:ea typeface="MS PGothic" pitchFamily="34" charset="-128"/>
            </a:endParaRPr>
          </a:p>
        </p:txBody>
      </p:sp>
      <p:sp>
        <p:nvSpPr>
          <p:cNvPr id="12291" name="コンテンツ プレースホルダ 2"/>
          <p:cNvSpPr>
            <a:spLocks noGrp="1"/>
          </p:cNvSpPr>
          <p:nvPr>
            <p:ph idx="1"/>
          </p:nvPr>
        </p:nvSpPr>
        <p:spPr>
          <a:xfrm>
            <a:off x="685799" y="1431940"/>
            <a:ext cx="7702885" cy="4608600"/>
          </a:xfrm>
        </p:spPr>
        <p:txBody>
          <a:bodyPr/>
          <a:lstStyle/>
          <a:p>
            <a:r>
              <a:rPr lang="en-US" altLang="ja-JP" sz="1800" dirty="0" smtClean="0">
                <a:ea typeface="MS PGothic" pitchFamily="34" charset="-128"/>
              </a:rPr>
              <a:t>Do you support adding an EAP Trigger Proxy function in AP for EAP-Response/Identity message generating when FILS/802.1x authentication request frame with a User Identity is received,  in order to skip EAP-Request/Identity and EAP-Response/Identity message on the air interface mentioned in slide 12,13 of 11/1160r9?</a:t>
            </a:r>
          </a:p>
          <a:p>
            <a:pPr lvl="1"/>
            <a:r>
              <a:rPr lang="en-US" altLang="ja-JP" sz="1400" dirty="0" smtClean="0">
                <a:ea typeface="MS PGothic" pitchFamily="34" charset="-128"/>
              </a:rPr>
              <a:t>Yes: 10</a:t>
            </a:r>
          </a:p>
          <a:p>
            <a:pPr lvl="1"/>
            <a:r>
              <a:rPr lang="en-US" altLang="ja-JP" sz="1400" dirty="0" smtClean="0"/>
              <a:t>No:0</a:t>
            </a:r>
          </a:p>
          <a:p>
            <a:pPr lvl="1"/>
            <a:r>
              <a:rPr lang="en-US" altLang="ja-JP" sz="1400" dirty="0" smtClean="0"/>
              <a:t>More information: 20</a:t>
            </a:r>
            <a:endParaRPr lang="en-US" altLang="ja-JP" sz="1400" dirty="0" smtClean="0">
              <a:ea typeface="MS PGothic" pitchFamily="34" charset="-128"/>
            </a:endParaRPr>
          </a:p>
          <a:p>
            <a:endParaRPr lang="en-US" altLang="ja-JP" sz="1800" dirty="0" smtClean="0">
              <a:ea typeface="MS PGothic" pitchFamily="34" charset="-128"/>
            </a:endParaRPr>
          </a:p>
          <a:p>
            <a:pPr lvl="1">
              <a:defRPr/>
            </a:pPr>
            <a:endParaRPr lang="en-US" altLang="ja-JP" sz="1600" dirty="0" smtClean="0"/>
          </a:p>
        </p:txBody>
      </p:sp>
      <p:sp>
        <p:nvSpPr>
          <p:cNvPr id="12293" name="スライド番号プレースホルダ 5"/>
          <p:cNvSpPr>
            <a:spLocks noGrp="1"/>
          </p:cNvSpPr>
          <p:nvPr>
            <p:ph type="sldNum" sz="quarter" idx="12"/>
          </p:nvPr>
        </p:nvSpPr>
        <p:spPr>
          <a:noFill/>
        </p:spPr>
        <p:txBody>
          <a:bodyPr/>
          <a:lstStyle/>
          <a:p>
            <a:r>
              <a:rPr lang="en-US" altLang="ja-JP" smtClean="0"/>
              <a:t>Slide </a:t>
            </a:r>
            <a:fld id="{B5F7D478-1E07-49C3-9A60-4B5611529FD7}" type="slidenum">
              <a:rPr lang="en-US" altLang="ja-JP" smtClean="0"/>
              <a:pPr/>
              <a:t>18</a:t>
            </a:fld>
            <a:endParaRPr lang="en-US" altLang="ja-JP" smtClean="0"/>
          </a:p>
        </p:txBody>
      </p:sp>
      <p:sp>
        <p:nvSpPr>
          <p:cNvPr id="9" name="フッター プレースホルダ 4"/>
          <p:cNvSpPr>
            <a:spLocks noGrp="1"/>
          </p:cNvSpPr>
          <p:nvPr>
            <p:ph type="ftr" sz="quarter" idx="11"/>
          </p:nvPr>
        </p:nvSpPr>
        <p:spPr>
          <a:xfrm>
            <a:off x="7101222" y="6475413"/>
            <a:ext cx="1442703" cy="184666"/>
          </a:xfrm>
        </p:spPr>
        <p:txBody>
          <a:bodyPr/>
          <a:lstStyle/>
          <a:p>
            <a:pPr>
              <a:defRPr/>
            </a:pPr>
            <a:r>
              <a:rPr lang="en-US" altLang="ja-JP" smtClean="0"/>
              <a:t>Hiroshi Mano (ATRD, Root, Lab)</a:t>
            </a:r>
            <a:endParaRPr lang="en-US" altLang="ja-JP" dirty="0"/>
          </a:p>
        </p:txBody>
      </p:sp>
      <p:sp>
        <p:nvSpPr>
          <p:cNvPr id="8" name="日付プレースホルダ 3"/>
          <p:cNvSpPr>
            <a:spLocks noGrp="1"/>
          </p:cNvSpPr>
          <p:nvPr>
            <p:ph type="dt" sz="quarter" idx="4294967295"/>
          </p:nvPr>
        </p:nvSpPr>
        <p:spPr>
          <a:xfrm>
            <a:off x="696913" y="332601"/>
            <a:ext cx="968214" cy="276999"/>
          </a:xfrm>
          <a:prstGeom prst="rect">
            <a:avLst/>
          </a:prstGeom>
        </p:spPr>
        <p:txBody>
          <a:bodyPr/>
          <a:lstStyle/>
          <a:p>
            <a:pPr>
              <a:defRPr/>
            </a:pPr>
            <a:r>
              <a:rPr lang="en-US" altLang="ja-JP" smtClean="0"/>
              <a:t>May 2012</a:t>
            </a:r>
            <a:endParaRPr lang="en-US" altLang="ja-JP" dirty="0" smtClean="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3572318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12/273r7	Hiroki Nakano</a:t>
            </a:r>
            <a:endParaRPr lang="ja-JP" altLang="en-US" dirty="0"/>
          </a:p>
        </p:txBody>
      </p:sp>
      <p:sp>
        <p:nvSpPr>
          <p:cNvPr id="3" name="サブタイトル 2"/>
          <p:cNvSpPr>
            <a:spLocks noGrp="1"/>
          </p:cNvSpPr>
          <p:nvPr>
            <p:ph type="subTitle" idx="1"/>
          </p:nvPr>
        </p:nvSpPr>
        <p:spPr/>
        <p:txBody>
          <a:bodyPr/>
          <a:lstStyle/>
          <a:p>
            <a:endParaRPr lang="ja-JP" altLang="en-US"/>
          </a:p>
        </p:txBody>
      </p:sp>
      <p:sp>
        <p:nvSpPr>
          <p:cNvPr id="4" name="日付プレースホルダ 3"/>
          <p:cNvSpPr>
            <a:spLocks noGrp="1"/>
          </p:cNvSpPr>
          <p:nvPr>
            <p:ph type="dt" sz="half" idx="10"/>
          </p:nvPr>
        </p:nvSpPr>
        <p:spPr/>
        <p:txBody>
          <a:bodyPr/>
          <a:lstStyle/>
          <a:p>
            <a:pPr>
              <a:defRPr/>
            </a:pPr>
            <a:r>
              <a:rPr lang="en-US" altLang="ja-JP" smtClean="0"/>
              <a:t>May 2012</a:t>
            </a:r>
            <a:endParaRPr lang="en-US" altLang="ja-JP"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19</a:t>
            </a:fld>
            <a:endParaRPr lang="en-US" altLang="ja-JP"/>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May 2012</a:t>
            </a:r>
            <a:endParaRPr lang="en-US" altLang="ja-JP" smtClean="0">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Motion slide deck of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 May 2012,  Atlanta</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696912" y="333375"/>
            <a:ext cx="2589203" cy="273050"/>
          </a:xfrm>
          <a:prstGeom prst="rect">
            <a:avLst/>
          </a:prstGeom>
        </p:spPr>
        <p:txBody>
          <a:bodyPr/>
          <a:lstStyle/>
          <a:p>
            <a:r>
              <a:rPr lang="en-US" smtClean="0"/>
              <a:t>May 2012</a:t>
            </a:r>
            <a:endParaRPr lang="en-GB" dirty="0"/>
          </a:p>
        </p:txBody>
      </p:sp>
      <p:sp>
        <p:nvSpPr>
          <p:cNvPr id="5" name="Footer Placeholder 4"/>
          <p:cNvSpPr>
            <a:spLocks noGrp="1"/>
          </p:cNvSpPr>
          <p:nvPr>
            <p:ph type="ftr" idx="4294967295"/>
          </p:nvPr>
        </p:nvSpPr>
        <p:spPr>
          <a:xfrm>
            <a:off x="5500694" y="6475413"/>
            <a:ext cx="3041644" cy="180975"/>
          </a:xfrm>
          <a:prstGeom prst="rect">
            <a:avLst/>
          </a:prstGeom>
        </p:spPr>
        <p:txBody>
          <a:bodyPr/>
          <a:lstStyle/>
          <a:p>
            <a:r>
              <a:rPr lang="en-US" altLang="ja-JP" smtClean="0"/>
              <a:t>Hiroshi Mano (ATRD, Root, Lab)</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Motion </a:t>
            </a:r>
            <a:r>
              <a:rPr lang="en-US" altLang="ja-JP" dirty="0" smtClean="0"/>
              <a:t>1</a:t>
            </a:r>
            <a:endParaRPr lang="en-GB" dirty="0"/>
          </a:p>
        </p:txBody>
      </p:sp>
      <p:sp>
        <p:nvSpPr>
          <p:cNvPr id="4098" name="Rectangle 2"/>
          <p:cNvSpPr>
            <a:spLocks noGrp="1" noChangeArrowheads="1"/>
          </p:cNvSpPr>
          <p:nvPr>
            <p:ph type="body" idx="1"/>
          </p:nvPr>
        </p:nvSpPr>
        <p:spPr>
          <a:xfrm>
            <a:off x="685800" y="1981200"/>
            <a:ext cx="7772400" cy="3733800"/>
          </a:xfrm>
          <a:ln/>
        </p:spPr>
        <p:txBody>
          <a:bodyPr/>
          <a:lstStyle/>
          <a:p>
            <a:pPr>
              <a:buNone/>
            </a:pPr>
            <a:r>
              <a:rPr lang="en-US" dirty="0" smtClean="0"/>
              <a:t>Move to add the following text to the</a:t>
            </a:r>
            <a:r>
              <a:rPr lang="ja-JP" altLang="en-US" dirty="0" smtClean="0"/>
              <a:t> </a:t>
            </a:r>
            <a:r>
              <a:rPr lang="en-US" altLang="ja-JP" dirty="0" smtClean="0"/>
              <a:t>Section</a:t>
            </a:r>
            <a:r>
              <a:rPr lang="en-US" dirty="0" smtClean="0"/>
              <a:t> 3 of SFD:</a:t>
            </a:r>
          </a:p>
          <a:p>
            <a:pPr>
              <a:buNone/>
            </a:pP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“3.3 Encapsulation Framework for HLCF</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dirty="0" smtClean="0"/>
              <a:t>	</a:t>
            </a:r>
            <a:r>
              <a:rPr lang="en-US" altLang="ja-JP" dirty="0" smtClean="0"/>
              <a:t>The TGai amendment defines a generalized method for upper layer transport encapsulation during FILS to enable higher layer services.”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buNone/>
            </a:pPr>
            <a:r>
              <a:rPr lang="en-US" altLang="ja-JP" dirty="0" err="1" smtClean="0"/>
              <a:t>Moved:Hiroki</a:t>
            </a:r>
            <a:r>
              <a:rPr lang="en-US" altLang="ja-JP" dirty="0" smtClean="0"/>
              <a:t> Nakano</a:t>
            </a:r>
          </a:p>
          <a:p>
            <a:pPr>
              <a:buNone/>
            </a:pPr>
            <a:r>
              <a:rPr lang="en-US" altLang="ja-JP" dirty="0" err="1" smtClean="0"/>
              <a:t>Seconded:Lee</a:t>
            </a:r>
            <a:r>
              <a:rPr lang="en-US" altLang="ja-JP" dirty="0" smtClean="0"/>
              <a:t> Armstrong</a:t>
            </a:r>
          </a:p>
          <a:p>
            <a:pPr>
              <a:buNone/>
            </a:pPr>
            <a:r>
              <a:rPr lang="en-US" altLang="ja-JP" dirty="0" smtClean="0"/>
              <a:t>Yes:	8	No:	0	Abstain:25</a:t>
            </a: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696912" y="333375"/>
            <a:ext cx="2589203" cy="273050"/>
          </a:xfrm>
          <a:prstGeom prst="rect">
            <a:avLst/>
          </a:prstGeom>
        </p:spPr>
        <p:txBody>
          <a:bodyPr/>
          <a:lstStyle/>
          <a:p>
            <a:r>
              <a:rPr lang="en-US" smtClean="0"/>
              <a:t>May 2012</a:t>
            </a:r>
            <a:endParaRPr lang="en-GB" dirty="0"/>
          </a:p>
        </p:txBody>
      </p:sp>
      <p:sp>
        <p:nvSpPr>
          <p:cNvPr id="5" name="Footer Placeholder 4"/>
          <p:cNvSpPr>
            <a:spLocks noGrp="1"/>
          </p:cNvSpPr>
          <p:nvPr>
            <p:ph type="ftr" idx="4294967295"/>
          </p:nvPr>
        </p:nvSpPr>
        <p:spPr>
          <a:xfrm>
            <a:off x="5500694" y="6475413"/>
            <a:ext cx="3041644" cy="180975"/>
          </a:xfrm>
          <a:prstGeom prst="rect">
            <a:avLst/>
          </a:prstGeom>
        </p:spPr>
        <p:txBody>
          <a:bodyPr/>
          <a:lstStyle/>
          <a:p>
            <a:r>
              <a:rPr lang="en-US" altLang="ja-JP" smtClean="0"/>
              <a:t>Hiroshi Mano (ATRD, Root, Lab)</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Motion 2</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Move to add the following text to the</a:t>
            </a:r>
            <a:r>
              <a:rPr lang="ja-JP" altLang="en-US" dirty="0" smtClean="0"/>
              <a:t> </a:t>
            </a:r>
            <a:r>
              <a:rPr lang="en-US" altLang="ja-JP" dirty="0" smtClean="0"/>
              <a:t>Section</a:t>
            </a:r>
            <a:r>
              <a:rPr lang="en-US" dirty="0" smtClean="0"/>
              <a:t> 5 of SFD:</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“5.2 IPv4 support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dirty="0" smtClean="0"/>
              <a:t>	</a:t>
            </a:r>
            <a:r>
              <a:rPr lang="en-GB" dirty="0" smtClean="0"/>
              <a:t>The TGai amendment defines a method of IP(v4) address assignment which works as a transport of DHCP.”</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buNone/>
            </a:pPr>
            <a:r>
              <a:rPr lang="en-US" altLang="ja-JP" dirty="0" smtClean="0"/>
              <a:t>Moved:</a:t>
            </a:r>
          </a:p>
          <a:p>
            <a:pPr>
              <a:buNone/>
            </a:pPr>
            <a:r>
              <a:rPr lang="en-US" altLang="ja-JP" dirty="0" smtClean="0"/>
              <a:t>Seconded:</a:t>
            </a:r>
          </a:p>
          <a:p>
            <a:pPr>
              <a:buNone/>
            </a:pPr>
            <a:r>
              <a:rPr lang="en-US" altLang="ja-JP" dirty="0" smtClean="0"/>
              <a:t>Yes:		No:		Abstain:</a:t>
            </a: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696912" y="333375"/>
            <a:ext cx="2589203" cy="273050"/>
          </a:xfrm>
          <a:prstGeom prst="rect">
            <a:avLst/>
          </a:prstGeom>
        </p:spPr>
        <p:txBody>
          <a:bodyPr/>
          <a:lstStyle/>
          <a:p>
            <a:r>
              <a:rPr lang="en-US" smtClean="0"/>
              <a:t>May 2012</a:t>
            </a:r>
            <a:endParaRPr lang="en-GB" dirty="0"/>
          </a:p>
        </p:txBody>
      </p:sp>
      <p:sp>
        <p:nvSpPr>
          <p:cNvPr id="5" name="Footer Placeholder 4"/>
          <p:cNvSpPr>
            <a:spLocks noGrp="1"/>
          </p:cNvSpPr>
          <p:nvPr>
            <p:ph type="ftr" idx="4294967295"/>
          </p:nvPr>
        </p:nvSpPr>
        <p:spPr>
          <a:xfrm>
            <a:off x="5500694" y="6475413"/>
            <a:ext cx="3041644" cy="180975"/>
          </a:xfrm>
          <a:prstGeom prst="rect">
            <a:avLst/>
          </a:prstGeom>
        </p:spPr>
        <p:txBody>
          <a:bodyPr/>
          <a:lstStyle/>
          <a:p>
            <a:r>
              <a:rPr lang="en-US" altLang="ja-JP" smtClean="0"/>
              <a:t>Hiroshi Mano (ATRD, Root, Lab)</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Motion 2a</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Move to add the following text to the</a:t>
            </a:r>
            <a:r>
              <a:rPr lang="ja-JP" altLang="en-US" dirty="0" smtClean="0"/>
              <a:t> </a:t>
            </a:r>
            <a:r>
              <a:rPr lang="en-US" altLang="ja-JP" dirty="0" smtClean="0"/>
              <a:t>Section</a:t>
            </a:r>
            <a:r>
              <a:rPr lang="en-US" dirty="0" smtClean="0"/>
              <a:t> 2 of SFD:</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“DHCP: </a:t>
            </a:r>
            <a:r>
              <a:rPr lang="en-US" altLang="ja-JP" dirty="0" smtClean="0"/>
              <a:t>Dynamic Host Configuration Protocol, which is </a:t>
            </a:r>
            <a:r>
              <a:rPr lang="en-GB" dirty="0" smtClean="0"/>
              <a:t>defined by RFC2131 and the other supplemental </a:t>
            </a:r>
            <a:r>
              <a:rPr lang="en-GB" dirty="0" err="1" smtClean="0"/>
              <a:t>RFCs</a:t>
            </a:r>
            <a:r>
              <a:rPr lang="en-GB" dirty="0" smtClean="0"/>
              <a: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buNone/>
            </a:pPr>
            <a:r>
              <a:rPr lang="en-US" altLang="ja-JP" dirty="0" smtClean="0"/>
              <a:t>Moved:</a:t>
            </a:r>
          </a:p>
          <a:p>
            <a:pPr>
              <a:buNone/>
            </a:pPr>
            <a:r>
              <a:rPr lang="en-US" altLang="ja-JP" dirty="0" smtClean="0"/>
              <a:t>Seconded:</a:t>
            </a:r>
          </a:p>
          <a:p>
            <a:pPr>
              <a:buNone/>
            </a:pPr>
            <a:r>
              <a:rPr lang="en-US" altLang="ja-JP" dirty="0" smtClean="0"/>
              <a:t>Yes:		No:		Abstain:</a:t>
            </a: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696912" y="333375"/>
            <a:ext cx="2589203" cy="273050"/>
          </a:xfrm>
          <a:prstGeom prst="rect">
            <a:avLst/>
          </a:prstGeom>
        </p:spPr>
        <p:txBody>
          <a:bodyPr/>
          <a:lstStyle/>
          <a:p>
            <a:r>
              <a:rPr lang="en-US" smtClean="0"/>
              <a:t>May 2012</a:t>
            </a:r>
            <a:endParaRPr lang="en-GB" dirty="0"/>
          </a:p>
        </p:txBody>
      </p:sp>
      <p:sp>
        <p:nvSpPr>
          <p:cNvPr id="5" name="Footer Placeholder 4"/>
          <p:cNvSpPr>
            <a:spLocks noGrp="1"/>
          </p:cNvSpPr>
          <p:nvPr>
            <p:ph type="ftr" idx="4294967295"/>
          </p:nvPr>
        </p:nvSpPr>
        <p:spPr>
          <a:xfrm>
            <a:off x="5500694" y="6475413"/>
            <a:ext cx="3041644" cy="180975"/>
          </a:xfrm>
          <a:prstGeom prst="rect">
            <a:avLst/>
          </a:prstGeom>
        </p:spPr>
        <p:txBody>
          <a:bodyPr/>
          <a:lstStyle/>
          <a:p>
            <a:r>
              <a:rPr lang="en-US" altLang="ja-JP" smtClean="0"/>
              <a:t>Hiroshi Mano (ATRD, Root, Lab)</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Motion 3</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Move to add the following text to the</a:t>
            </a:r>
            <a:r>
              <a:rPr lang="ja-JP" altLang="en-US" dirty="0" smtClean="0"/>
              <a:t> </a:t>
            </a:r>
            <a:r>
              <a:rPr lang="en-US" altLang="ja-JP" dirty="0" smtClean="0"/>
              <a:t>Section</a:t>
            </a:r>
            <a:r>
              <a:rPr lang="en-US" dirty="0" smtClean="0"/>
              <a:t> 5 of SFD:</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“5.3 IPv6 support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dirty="0" smtClean="0"/>
              <a:t>	</a:t>
            </a:r>
            <a:r>
              <a:rPr lang="en-GB" dirty="0" smtClean="0"/>
              <a:t>The TGai amendment does not define any detail of IPv6 address assignment and does encourage IPv6 to use </a:t>
            </a:r>
            <a:r>
              <a:rPr lang="en-US" altLang="ja-JP" dirty="0" smtClean="0"/>
              <a:t>a generalized method for upper layer transport encapsulation defined by the TGai amendment</a:t>
            </a:r>
            <a:r>
              <a:rPr lang="en-GB" dirty="0" smtClean="0"/>
              <a: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buNone/>
            </a:pPr>
            <a:r>
              <a:rPr lang="en-US" altLang="ja-JP" dirty="0" smtClean="0"/>
              <a:t>Moved:</a:t>
            </a:r>
          </a:p>
          <a:p>
            <a:pPr>
              <a:buNone/>
            </a:pPr>
            <a:r>
              <a:rPr lang="en-US" altLang="ja-JP" dirty="0" smtClean="0"/>
              <a:t>Seconded:</a:t>
            </a:r>
          </a:p>
          <a:p>
            <a:pPr>
              <a:buNone/>
            </a:pPr>
            <a:r>
              <a:rPr lang="en-US" altLang="ja-JP" dirty="0" smtClean="0"/>
              <a:t>Yes:		No:		Abstain:</a:t>
            </a: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Hiroshi Mano (ATRD, Root, Lab)</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Motion 4</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Move to add the following text to the</a:t>
            </a:r>
            <a:r>
              <a:rPr lang="ja-JP" altLang="en-US" dirty="0" smtClean="0"/>
              <a:t> </a:t>
            </a:r>
            <a:r>
              <a:rPr lang="en-US" altLang="ja-JP" dirty="0" smtClean="0"/>
              <a:t>Section</a:t>
            </a:r>
            <a:r>
              <a:rPr lang="en-US" dirty="0" smtClean="0"/>
              <a:t> 5 of SFD:</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a:t>
            </a:r>
            <a:r>
              <a:rPr lang="en-US" altLang="ja-JP" dirty="0" smtClean="0"/>
              <a:t>5</a:t>
            </a:r>
            <a:r>
              <a:rPr lang="en-GB" dirty="0" smtClean="0"/>
              <a:t>.</a:t>
            </a:r>
            <a:r>
              <a:rPr lang="en-GB" dirty="0" err="1" smtClean="0"/>
              <a:t>x</a:t>
            </a:r>
            <a:r>
              <a:rPr lang="en-GB" dirty="0" smtClean="0"/>
              <a:t> </a:t>
            </a:r>
            <a:r>
              <a:rPr lang="en-US" dirty="0" smtClean="0"/>
              <a:t>Forwarding</a:t>
            </a:r>
            <a:r>
              <a:rPr lang="en-US" altLang="ja-JP" dirty="0" smtClean="0"/>
              <a:t> of HLCF information</a:t>
            </a:r>
            <a:endParaRPr lang="en-GB" dirty="0" smtClean="0"/>
          </a:p>
          <a:p>
            <a:pPr>
              <a:buNone/>
            </a:pPr>
            <a:r>
              <a:rPr lang="en-GB" altLang="ja-JP" dirty="0" smtClean="0"/>
              <a:t>	</a:t>
            </a:r>
            <a:r>
              <a:rPr lang="en-US" altLang="ja-JP" dirty="0" smtClean="0"/>
              <a:t>The TGai amendment defines HLCF as an AP</a:t>
            </a:r>
            <a:r>
              <a:rPr lang="ja-JP" altLang="en-US" dirty="0" smtClean="0"/>
              <a:t> </a:t>
            </a:r>
            <a:r>
              <a:rPr lang="en-US" altLang="ja-JP" dirty="0" smtClean="0"/>
              <a:t>forwards higher layer information</a:t>
            </a:r>
            <a:r>
              <a:rPr lang="ja-JP" altLang="en-US" dirty="0" smtClean="0"/>
              <a:t> </a:t>
            </a:r>
            <a:r>
              <a:rPr lang="en-US" altLang="ja-JP" dirty="0" smtClean="0"/>
              <a:t>between an non-AP STA and the others than the non-AP STA only either after successful authentication or</a:t>
            </a:r>
            <a:r>
              <a:rPr lang="ja-JP" altLang="en-US" dirty="0" smtClean="0"/>
              <a:t> </a:t>
            </a:r>
            <a:r>
              <a:rPr lang="en-US" altLang="ja-JP" dirty="0" smtClean="0"/>
              <a:t>with assurances of the same security level as the existing</a:t>
            </a:r>
            <a:r>
              <a:rPr lang="ja-JP" altLang="en-US" dirty="0" smtClean="0"/>
              <a:t> </a:t>
            </a:r>
            <a:r>
              <a:rPr lang="en-US" altLang="ja-JP" dirty="0" smtClean="0"/>
              <a:t>802.11 security framework.” </a:t>
            </a:r>
          </a:p>
          <a:p>
            <a:pPr>
              <a:buNone/>
            </a:pPr>
            <a:r>
              <a:rPr lang="en-US" altLang="ja-JP" dirty="0" smtClean="0"/>
              <a:t>Moved:</a:t>
            </a:r>
          </a:p>
          <a:p>
            <a:pPr>
              <a:buNone/>
            </a:pPr>
            <a:r>
              <a:rPr lang="en-US" altLang="ja-JP" dirty="0" smtClean="0"/>
              <a:t>Seconded:</a:t>
            </a:r>
          </a:p>
          <a:p>
            <a:pPr>
              <a:buNone/>
            </a:pPr>
            <a:r>
              <a:rPr lang="en-US" altLang="ja-JP" dirty="0" smtClean="0"/>
              <a:t>Yes:		No:		Abstain:</a:t>
            </a: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12/519r0	Lei Wang</a:t>
            </a:r>
            <a:endParaRPr lang="ja-JP" altLang="en-US" dirty="0"/>
          </a:p>
        </p:txBody>
      </p:sp>
      <p:sp>
        <p:nvSpPr>
          <p:cNvPr id="3" name="サブタイトル 2"/>
          <p:cNvSpPr>
            <a:spLocks noGrp="1"/>
          </p:cNvSpPr>
          <p:nvPr>
            <p:ph type="subTitle" idx="1"/>
          </p:nvPr>
        </p:nvSpPr>
        <p:spPr/>
        <p:txBody>
          <a:bodyPr/>
          <a:lstStyle/>
          <a:p>
            <a:endParaRPr lang="ja-JP" altLang="en-US"/>
          </a:p>
        </p:txBody>
      </p:sp>
      <p:sp>
        <p:nvSpPr>
          <p:cNvPr id="4" name="日付プレースホルダ 3"/>
          <p:cNvSpPr>
            <a:spLocks noGrp="1"/>
          </p:cNvSpPr>
          <p:nvPr>
            <p:ph type="dt" sz="half" idx="10"/>
          </p:nvPr>
        </p:nvSpPr>
        <p:spPr/>
        <p:txBody>
          <a:bodyPr/>
          <a:lstStyle/>
          <a:p>
            <a:pPr>
              <a:defRPr/>
            </a:pPr>
            <a:r>
              <a:rPr lang="en-US" altLang="ja-JP" smtClean="0"/>
              <a:t>May 2012</a:t>
            </a:r>
            <a:endParaRPr lang="en-US" altLang="ja-JP"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25</a:t>
            </a:fld>
            <a:endParaRPr lang="en-US" altLang="ja-JP"/>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pPr lvl="0"/>
            <a:r>
              <a:rPr lang="en-US" sz="2400" dirty="0" smtClean="0"/>
              <a:t>Straw polls  for Proposed Text for SFD</a:t>
            </a:r>
            <a:endParaRPr lang="en-US" dirty="0"/>
          </a:p>
        </p:txBody>
      </p:sp>
      <p:sp>
        <p:nvSpPr>
          <p:cNvPr id="3" name="Content Placeholder 2"/>
          <p:cNvSpPr>
            <a:spLocks noGrp="1"/>
          </p:cNvSpPr>
          <p:nvPr>
            <p:ph idx="1"/>
          </p:nvPr>
        </p:nvSpPr>
        <p:spPr>
          <a:xfrm>
            <a:off x="304800" y="1295400"/>
            <a:ext cx="8458200" cy="5067300"/>
          </a:xfrm>
        </p:spPr>
        <p:txBody>
          <a:bodyPr>
            <a:normAutofit/>
          </a:bodyPr>
          <a:lstStyle/>
          <a:p>
            <a:pPr marL="1201738" indent="-1201738">
              <a:spcAft>
                <a:spcPts val="600"/>
              </a:spcAft>
            </a:pPr>
            <a:r>
              <a:rPr lang="en-US" sz="2000" dirty="0" smtClean="0">
                <a:solidFill>
                  <a:schemeClr val="tx1"/>
                </a:solidFill>
              </a:rPr>
              <a:t>Straw Poll : Do you support adding the following text to Subsection “</a:t>
            </a:r>
            <a:r>
              <a:rPr lang="en-US" sz="2000" u="sng" dirty="0" smtClean="0">
                <a:solidFill>
                  <a:schemeClr val="tx1"/>
                </a:solidFill>
              </a:rPr>
              <a:t>3.1 Optimizations</a:t>
            </a:r>
            <a:r>
              <a:rPr lang="en-US" sz="2000" dirty="0" smtClean="0">
                <a:solidFill>
                  <a:schemeClr val="tx1"/>
                </a:solidFill>
              </a:rPr>
              <a:t>”,  on page 4, in the </a:t>
            </a:r>
            <a:r>
              <a:rPr lang="en-US" sz="2000" dirty="0" err="1" smtClean="0">
                <a:solidFill>
                  <a:schemeClr val="tx1"/>
                </a:solidFill>
              </a:rPr>
              <a:t>TGai</a:t>
            </a:r>
            <a:r>
              <a:rPr lang="en-US" sz="2000" dirty="0" smtClean="0">
                <a:solidFill>
                  <a:schemeClr val="tx1"/>
                </a:solidFill>
              </a:rPr>
              <a:t> SFD, 12/0151r7 </a:t>
            </a:r>
          </a:p>
          <a:p>
            <a:pPr marL="0" lvl="1" indent="0">
              <a:spcBef>
                <a:spcPts val="1200"/>
              </a:spcBef>
              <a:spcAft>
                <a:spcPts val="600"/>
              </a:spcAft>
            </a:pPr>
            <a:r>
              <a:rPr lang="en-US" sz="1600" u="sng" dirty="0" smtClean="0">
                <a:solidFill>
                  <a:srgbClr val="0000FF"/>
                </a:solidFill>
              </a:rPr>
              <a:t>A </a:t>
            </a:r>
            <a:r>
              <a:rPr lang="en-US" sz="1600" u="sng" dirty="0" err="1" smtClean="0">
                <a:solidFill>
                  <a:srgbClr val="0000FF"/>
                </a:solidFill>
              </a:rPr>
              <a:t>TGai</a:t>
            </a:r>
            <a:r>
              <a:rPr lang="en-US" sz="1600" u="sng" dirty="0" smtClean="0">
                <a:solidFill>
                  <a:srgbClr val="0000FF"/>
                </a:solidFill>
              </a:rPr>
              <a:t> solution should support a procedure for the AP-STA and Non AP-STA of the link to be setup to negotiate or synchronize the applicable link setup optimizations, called as FILS negotiation procedure.</a:t>
            </a:r>
          </a:p>
          <a:p>
            <a:pPr marL="342900" lvl="2" indent="-342900">
              <a:spcBef>
                <a:spcPts val="600"/>
              </a:spcBef>
              <a:spcAft>
                <a:spcPts val="600"/>
              </a:spcAft>
            </a:pPr>
            <a:r>
              <a:rPr lang="en-US" sz="1600" u="sng" dirty="0" smtClean="0">
                <a:solidFill>
                  <a:srgbClr val="0000FF"/>
                </a:solidFill>
              </a:rPr>
              <a:t>The FILS negotiation procedure can be initiated by AP  and/or Non AP-STA.</a:t>
            </a: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9          </a:t>
            </a:r>
            <a:r>
              <a:rPr lang="en-US" sz="2000" dirty="0" smtClean="0">
                <a:solidFill>
                  <a:schemeClr val="tx1"/>
                </a:solidFill>
              </a:rPr>
              <a:t>    </a:t>
            </a:r>
            <a:r>
              <a:rPr lang="en-US" sz="2000" u="sng" dirty="0" smtClean="0">
                <a:solidFill>
                  <a:schemeClr val="tx1"/>
                </a:solidFill>
              </a:rPr>
              <a:t>NO   5       </a:t>
            </a:r>
            <a:r>
              <a:rPr lang="en-US" sz="2000" dirty="0" smtClean="0">
                <a:solidFill>
                  <a:schemeClr val="tx1"/>
                </a:solidFill>
              </a:rPr>
              <a:t>      </a:t>
            </a:r>
            <a:r>
              <a:rPr lang="en-US" sz="2000" u="sng" dirty="0" smtClean="0">
                <a:solidFill>
                  <a:schemeClr val="tx1"/>
                </a:solidFill>
              </a:rPr>
              <a:t>More information       12 </a:t>
            </a:r>
          </a:p>
          <a:p>
            <a:pPr>
              <a:spcAft>
                <a:spcPts val="600"/>
              </a:spcAft>
            </a:pPr>
            <a:endParaRPr lang="en-US" sz="2000" dirty="0" smtClean="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(ATRD, Root, Lab)</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May 2012</a:t>
            </a:r>
            <a:endParaRPr lang="en-GB"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pPr lvl="0"/>
            <a:r>
              <a:rPr lang="en-US" sz="2400" dirty="0" smtClean="0"/>
              <a:t>Straw poll for Proposed Text for SFD</a:t>
            </a:r>
            <a:endParaRPr lang="en-US" dirty="0"/>
          </a:p>
        </p:txBody>
      </p:sp>
      <p:sp>
        <p:nvSpPr>
          <p:cNvPr id="3" name="Content Placeholder 2"/>
          <p:cNvSpPr>
            <a:spLocks noGrp="1"/>
          </p:cNvSpPr>
          <p:nvPr>
            <p:ph idx="1"/>
          </p:nvPr>
        </p:nvSpPr>
        <p:spPr>
          <a:xfrm>
            <a:off x="685800" y="1333500"/>
            <a:ext cx="7770813" cy="5067300"/>
          </a:xfrm>
        </p:spPr>
        <p:txBody>
          <a:bodyPr>
            <a:normAutofit fontScale="92500" lnSpcReduction="10000"/>
          </a:bodyPr>
          <a:lstStyle/>
          <a:p>
            <a:pPr marL="1201738" indent="-1201738">
              <a:spcAft>
                <a:spcPts val="600"/>
              </a:spcAft>
            </a:pPr>
            <a:r>
              <a:rPr lang="en-US" sz="2000" dirty="0" smtClean="0">
                <a:solidFill>
                  <a:schemeClr val="tx1"/>
                </a:solidFill>
              </a:rPr>
              <a:t>Straw poll-2: Do you add the following text to Subsection “</a:t>
            </a:r>
            <a:r>
              <a:rPr lang="en-US" sz="2000" u="sng" dirty="0" smtClean="0">
                <a:solidFill>
                  <a:schemeClr val="tx1"/>
                </a:solidFill>
              </a:rPr>
              <a:t>3.1 Optimizations</a:t>
            </a:r>
            <a:r>
              <a:rPr lang="en-US" sz="2000" dirty="0" smtClean="0">
                <a:solidFill>
                  <a:schemeClr val="tx1"/>
                </a:solidFill>
              </a:rPr>
              <a:t>”,  on page 4, in the </a:t>
            </a:r>
            <a:r>
              <a:rPr lang="en-US" sz="2000" dirty="0" err="1" smtClean="0">
                <a:solidFill>
                  <a:schemeClr val="tx1"/>
                </a:solidFill>
              </a:rPr>
              <a:t>TGai</a:t>
            </a:r>
            <a:r>
              <a:rPr lang="en-US" sz="2000" dirty="0" smtClean="0">
                <a:solidFill>
                  <a:schemeClr val="tx1"/>
                </a:solidFill>
              </a:rPr>
              <a:t> SFD, 12/0151r7 </a:t>
            </a:r>
          </a:p>
          <a:p>
            <a:pPr marL="0" lvl="1" indent="0">
              <a:spcBef>
                <a:spcPts val="1200"/>
              </a:spcBef>
              <a:spcAft>
                <a:spcPts val="600"/>
              </a:spcAft>
            </a:pPr>
            <a:r>
              <a:rPr lang="en-US" sz="1600" u="sng" dirty="0" smtClean="0">
                <a:solidFill>
                  <a:srgbClr val="0000FF"/>
                </a:solidFill>
              </a:rPr>
              <a:t>A </a:t>
            </a:r>
            <a:r>
              <a:rPr lang="en-US" sz="1600" u="sng" dirty="0" err="1" smtClean="0">
                <a:solidFill>
                  <a:srgbClr val="0000FF"/>
                </a:solidFill>
              </a:rPr>
              <a:t>TGai</a:t>
            </a:r>
            <a:r>
              <a:rPr lang="en-US" sz="1600" u="sng" dirty="0" smtClean="0">
                <a:solidFill>
                  <a:srgbClr val="0000FF"/>
                </a:solidFill>
              </a:rPr>
              <a:t> solution should provide signaling support for the negotiation of link setup optimizations between the two ends of the link to be set up.</a:t>
            </a:r>
          </a:p>
          <a:p>
            <a:pPr marL="0" lvl="1" indent="0">
              <a:spcBef>
                <a:spcPts val="1200"/>
              </a:spcBef>
              <a:spcAft>
                <a:spcPts val="600"/>
              </a:spcAft>
            </a:pPr>
            <a:r>
              <a:rPr lang="en-US" sz="1600" u="sng" dirty="0" smtClean="0">
                <a:solidFill>
                  <a:srgbClr val="0000FF"/>
                </a:solidFill>
              </a:rPr>
              <a:t>The signals used in the negotiation of link setup optimizations may include:</a:t>
            </a:r>
          </a:p>
          <a:p>
            <a:pPr marL="395288" lvl="2" indent="-217488">
              <a:spcBef>
                <a:spcPts val="600"/>
              </a:spcBef>
              <a:spcAft>
                <a:spcPts val="600"/>
              </a:spcAft>
              <a:buFont typeface="Arial" pitchFamily="34" charset="0"/>
              <a:buChar char="•"/>
            </a:pPr>
            <a:r>
              <a:rPr lang="en-US" sz="1600" u="sng" dirty="0" smtClean="0">
                <a:solidFill>
                  <a:srgbClr val="0000FF"/>
                </a:solidFill>
              </a:rPr>
              <a:t>FILS-Initiation:  containing the suggestions of link setup optimizations proposed by the transmitter of this initiation signal, which can be either end of the link to be set up.</a:t>
            </a:r>
          </a:p>
          <a:p>
            <a:pPr marL="395288" lvl="2" indent="-217488">
              <a:spcBef>
                <a:spcPts val="600"/>
              </a:spcBef>
              <a:spcAft>
                <a:spcPts val="600"/>
              </a:spcAft>
              <a:buFont typeface="Arial" pitchFamily="34" charset="0"/>
              <a:buChar char="•"/>
            </a:pPr>
            <a:r>
              <a:rPr lang="en-US" sz="1600" u="sng" dirty="0" smtClean="0">
                <a:solidFill>
                  <a:srgbClr val="0000FF"/>
                </a:solidFill>
              </a:rPr>
              <a:t>FILS-Response: containing the responses to the received link setup optimization suggestions,  e.g., full-confirmation, partial-confirmation, or rejection.</a:t>
            </a: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Mover: Lei Wang </a:t>
            </a:r>
          </a:p>
          <a:p>
            <a:pPr>
              <a:spcAft>
                <a:spcPts val="600"/>
              </a:spcAft>
            </a:pPr>
            <a:r>
              <a:rPr lang="en-US" sz="2000" dirty="0" err="1" smtClean="0">
                <a:solidFill>
                  <a:schemeClr val="tx1"/>
                </a:solidFill>
              </a:rPr>
              <a:t>Seconder</a:t>
            </a:r>
            <a:r>
              <a:rPr lang="en-US" sz="2000" dirty="0" smtClean="0">
                <a:solidFill>
                  <a:schemeClr val="tx1"/>
                </a:solidFill>
              </a:rPr>
              <a:t>: </a:t>
            </a: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a:p>
            <a:pPr>
              <a:spcAft>
                <a:spcPts val="600"/>
              </a:spcAft>
            </a:pPr>
            <a:endParaRPr lang="en-US" sz="2000" dirty="0" smtClean="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(ATRD, Root, Lab)</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May 2012</a:t>
            </a:r>
            <a:endParaRPr lang="en-GB" dirty="0"/>
          </a:p>
        </p:txBody>
      </p:sp>
      <p:sp>
        <p:nvSpPr>
          <p:cNvPr id="7" name="乗算記号 6"/>
          <p:cNvSpPr/>
          <p:nvPr/>
        </p:nvSpPr>
        <p:spPr bwMode="auto">
          <a:xfrm>
            <a:off x="1219200" y="990600"/>
            <a:ext cx="5257800" cy="4648200"/>
          </a:xfrm>
          <a:prstGeom prst="mathMultiply">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12/513r0	Lei Wang</a:t>
            </a:r>
            <a:endParaRPr lang="ja-JP" altLang="en-US" dirty="0"/>
          </a:p>
        </p:txBody>
      </p:sp>
      <p:sp>
        <p:nvSpPr>
          <p:cNvPr id="3" name="サブタイトル 2"/>
          <p:cNvSpPr>
            <a:spLocks noGrp="1"/>
          </p:cNvSpPr>
          <p:nvPr>
            <p:ph type="subTitle" idx="1"/>
          </p:nvPr>
        </p:nvSpPr>
        <p:spPr/>
        <p:txBody>
          <a:bodyPr/>
          <a:lstStyle/>
          <a:p>
            <a:endParaRPr lang="ja-JP" altLang="en-US"/>
          </a:p>
        </p:txBody>
      </p:sp>
      <p:sp>
        <p:nvSpPr>
          <p:cNvPr id="4" name="日付プレースホルダ 3"/>
          <p:cNvSpPr>
            <a:spLocks noGrp="1"/>
          </p:cNvSpPr>
          <p:nvPr>
            <p:ph type="dt" sz="half" idx="10"/>
          </p:nvPr>
        </p:nvSpPr>
        <p:spPr/>
        <p:txBody>
          <a:bodyPr/>
          <a:lstStyle/>
          <a:p>
            <a:pPr>
              <a:defRPr/>
            </a:pPr>
            <a:r>
              <a:rPr lang="en-US" altLang="ja-JP" smtClean="0"/>
              <a:t>May 2012</a:t>
            </a:r>
            <a:endParaRPr lang="en-US" altLang="ja-JP"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28</a:t>
            </a:fld>
            <a:endParaRPr lang="en-US" altLang="ja-JP"/>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 for Proposed Text for SFD</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201738" indent="-1201738">
              <a:spcAft>
                <a:spcPts val="600"/>
              </a:spcAft>
            </a:pPr>
            <a:r>
              <a:rPr lang="en-US" sz="2000" dirty="0" smtClean="0">
                <a:solidFill>
                  <a:schemeClr val="tx1"/>
                </a:solidFill>
              </a:rPr>
              <a:t>Straw poll-1:Do you support adding the following text to Subsection “</a:t>
            </a:r>
            <a:r>
              <a:rPr lang="en-US" sz="2000" u="sng" dirty="0" smtClean="0">
                <a:solidFill>
                  <a:schemeClr val="tx1"/>
                </a:solidFill>
              </a:rPr>
              <a:t>3.1 Optimizations</a:t>
            </a:r>
            <a:r>
              <a:rPr lang="en-US" sz="2000" dirty="0" smtClean="0">
                <a:solidFill>
                  <a:schemeClr val="tx1"/>
                </a:solidFill>
              </a:rPr>
              <a:t>”,  on page 4, in the </a:t>
            </a:r>
            <a:r>
              <a:rPr lang="en-US" sz="2000" dirty="0" err="1" smtClean="0">
                <a:solidFill>
                  <a:schemeClr val="tx1"/>
                </a:solidFill>
              </a:rPr>
              <a:t>TGai</a:t>
            </a:r>
            <a:r>
              <a:rPr lang="en-US" sz="2000" dirty="0" smtClean="0">
                <a:solidFill>
                  <a:schemeClr val="tx1"/>
                </a:solidFill>
              </a:rPr>
              <a:t> SFD, 12/0151r7 </a:t>
            </a:r>
          </a:p>
          <a:p>
            <a:pPr marL="0" lvl="1" indent="0">
              <a:spcBef>
                <a:spcPts val="1200"/>
              </a:spcBef>
              <a:spcAft>
                <a:spcPts val="600"/>
              </a:spcAft>
            </a:pPr>
            <a:r>
              <a:rPr lang="en-US" sz="1600" u="sng" dirty="0" smtClean="0">
                <a:solidFill>
                  <a:srgbClr val="0000FF"/>
                </a:solidFill>
              </a:rPr>
              <a:t>A </a:t>
            </a:r>
            <a:r>
              <a:rPr lang="en-US" sz="1600" u="sng" dirty="0" err="1" smtClean="0">
                <a:solidFill>
                  <a:srgbClr val="0000FF"/>
                </a:solidFill>
              </a:rPr>
              <a:t>TGai</a:t>
            </a:r>
            <a:r>
              <a:rPr lang="en-US" sz="1600" u="sng" dirty="0" smtClean="0">
                <a:solidFill>
                  <a:srgbClr val="0000FF"/>
                </a:solidFill>
              </a:rPr>
              <a:t> solution should allow AP and STA to use pre-acquired knowledge to accelerate the link setup. </a:t>
            </a:r>
          </a:p>
          <a:p>
            <a:pPr marL="0" lvl="1" indent="0">
              <a:spcAft>
                <a:spcPts val="600"/>
              </a:spcAft>
            </a:pPr>
            <a:r>
              <a:rPr lang="en-US" sz="1600" u="sng" dirty="0" smtClean="0">
                <a:solidFill>
                  <a:srgbClr val="0000FF"/>
                </a:solidFill>
              </a:rPr>
              <a:t>A </a:t>
            </a:r>
            <a:r>
              <a:rPr lang="en-US" sz="1600" u="sng" dirty="0" err="1" smtClean="0">
                <a:solidFill>
                  <a:srgbClr val="0000FF"/>
                </a:solidFill>
              </a:rPr>
              <a:t>TGai</a:t>
            </a:r>
            <a:r>
              <a:rPr lang="en-US" sz="1600" u="sng" dirty="0" smtClean="0">
                <a:solidFill>
                  <a:srgbClr val="0000FF"/>
                </a:solidFill>
              </a:rPr>
              <a:t> solution should provide procedural and signaling supports for pre-acquired knowledge indication and confirmation between the two STAs of the 802.11 link to be setup.</a:t>
            </a: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16              </a:t>
            </a:r>
            <a:r>
              <a:rPr lang="en-US" sz="2000" dirty="0" smtClean="0">
                <a:solidFill>
                  <a:schemeClr val="tx1"/>
                </a:solidFill>
              </a:rPr>
              <a:t>    </a:t>
            </a:r>
            <a:r>
              <a:rPr lang="en-US" sz="2000" u="sng" dirty="0" smtClean="0">
                <a:solidFill>
                  <a:schemeClr val="tx1"/>
                </a:solidFill>
              </a:rPr>
              <a:t>NO    0       </a:t>
            </a:r>
            <a:r>
              <a:rPr lang="en-US" sz="2000" dirty="0" smtClean="0">
                <a:solidFill>
                  <a:schemeClr val="tx1"/>
                </a:solidFill>
              </a:rPr>
              <a:t>     More information_____17__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(ATRD, Root, Lab)</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May 2012</a:t>
            </a: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タイトル 6"/>
          <p:cNvSpPr>
            <a:spLocks noGrp="1"/>
          </p:cNvSpPr>
          <p:nvPr>
            <p:ph type="ctrTitle"/>
          </p:nvPr>
        </p:nvSpPr>
        <p:spPr/>
        <p:txBody>
          <a:bodyPr/>
          <a:lstStyle/>
          <a:p>
            <a:r>
              <a:rPr lang="en-US" altLang="ja-JP" dirty="0" smtClean="0"/>
              <a:t>12/0630 </a:t>
            </a:r>
            <a:r>
              <a:rPr lang="en-US" altLang="ja-JP" dirty="0" err="1" smtClean="0"/>
              <a:t>TGai</a:t>
            </a:r>
            <a:r>
              <a:rPr lang="en-US" altLang="ja-JP" dirty="0" smtClean="0"/>
              <a:t> Agenda </a:t>
            </a:r>
            <a:endParaRPr lang="ja-JP" altLang="en-US" dirty="0"/>
          </a:p>
        </p:txBody>
      </p:sp>
      <p:sp>
        <p:nvSpPr>
          <p:cNvPr id="8" name="サブタイトル 7"/>
          <p:cNvSpPr>
            <a:spLocks noGrp="1"/>
          </p:cNvSpPr>
          <p:nvPr>
            <p:ph type="subTitle" idx="1"/>
          </p:nvPr>
        </p:nvSpPr>
        <p:spPr/>
        <p:txBody>
          <a:bodyPr/>
          <a:lstStyle/>
          <a:p>
            <a:endParaRPr lang="ja-JP" altLang="en-US"/>
          </a:p>
        </p:txBody>
      </p:sp>
      <p:sp>
        <p:nvSpPr>
          <p:cNvPr id="4" name="日付プレースホルダ 3"/>
          <p:cNvSpPr>
            <a:spLocks noGrp="1"/>
          </p:cNvSpPr>
          <p:nvPr>
            <p:ph type="dt" sz="half" idx="10"/>
          </p:nvPr>
        </p:nvSpPr>
        <p:spPr/>
        <p:txBody>
          <a:bodyPr/>
          <a:lstStyle/>
          <a:p>
            <a:pPr>
              <a:defRPr/>
            </a:pPr>
            <a:r>
              <a:rPr lang="en-US" smtClean="0"/>
              <a:t>May 2012</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a:t>
            </a:fld>
            <a:endParaRPr lang="en-US" altLang="ja-JP"/>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  for Proposed Text for SFD – </a:t>
            </a:r>
            <a:r>
              <a:rPr lang="en-US" sz="2400" dirty="0" err="1" smtClean="0"/>
              <a:t>con’t</a:t>
            </a:r>
            <a:endParaRPr lang="en-US" dirty="0"/>
          </a:p>
        </p:txBody>
      </p:sp>
      <p:sp>
        <p:nvSpPr>
          <p:cNvPr id="3" name="Content Placeholder 2"/>
          <p:cNvSpPr>
            <a:spLocks noGrp="1"/>
          </p:cNvSpPr>
          <p:nvPr>
            <p:ph idx="1"/>
          </p:nvPr>
        </p:nvSpPr>
        <p:spPr>
          <a:xfrm>
            <a:off x="457200" y="1104900"/>
            <a:ext cx="8343900" cy="5334000"/>
          </a:xfrm>
        </p:spPr>
        <p:txBody>
          <a:bodyPr>
            <a:normAutofit/>
          </a:bodyPr>
          <a:lstStyle/>
          <a:p>
            <a:pPr marL="1201738" indent="-1201738">
              <a:spcAft>
                <a:spcPts val="600"/>
              </a:spcAft>
            </a:pPr>
            <a:r>
              <a:rPr lang="en-US" sz="2000" dirty="0" smtClean="0">
                <a:solidFill>
                  <a:schemeClr val="tx1"/>
                </a:solidFill>
              </a:rPr>
              <a:t>Straw poll -2: Do you support </a:t>
            </a:r>
            <a:r>
              <a:rPr lang="en-US" sz="1600" dirty="0" smtClean="0">
                <a:solidFill>
                  <a:schemeClr val="tx1"/>
                </a:solidFill>
              </a:rPr>
              <a:t>adding the following text to Subsection “</a:t>
            </a:r>
            <a:r>
              <a:rPr lang="en-US" sz="1600" u="sng" dirty="0" smtClean="0">
                <a:solidFill>
                  <a:schemeClr val="tx1"/>
                </a:solidFill>
              </a:rPr>
              <a:t>3.1 Optimizations</a:t>
            </a:r>
            <a:r>
              <a:rPr lang="en-US" sz="1600" dirty="0" smtClean="0">
                <a:solidFill>
                  <a:schemeClr val="tx1"/>
                </a:solidFill>
              </a:rPr>
              <a:t>”,  on page 4, in the </a:t>
            </a:r>
            <a:r>
              <a:rPr lang="en-US" sz="1600" dirty="0" err="1" smtClean="0">
                <a:solidFill>
                  <a:schemeClr val="tx1"/>
                </a:solidFill>
              </a:rPr>
              <a:t>TGai</a:t>
            </a:r>
            <a:r>
              <a:rPr lang="en-US" sz="1600" dirty="0" smtClean="0">
                <a:solidFill>
                  <a:schemeClr val="tx1"/>
                </a:solidFill>
              </a:rPr>
              <a:t> SFD, 12/0151r7 :</a:t>
            </a:r>
          </a:p>
          <a:p>
            <a:pPr marL="0" lvl="1" indent="0">
              <a:spcAft>
                <a:spcPts val="600"/>
              </a:spcAft>
            </a:pPr>
            <a:r>
              <a:rPr lang="en-US" sz="1600" u="sng" dirty="0" smtClean="0">
                <a:solidFill>
                  <a:srgbClr val="0000FF"/>
                </a:solidFill>
              </a:rPr>
              <a:t>The pre-acquired knowledge indication and confirmation should be provided in the </a:t>
            </a:r>
            <a:r>
              <a:rPr lang="en-US" sz="1600" u="sng" dirty="0" err="1" smtClean="0">
                <a:solidFill>
                  <a:srgbClr val="0000FF"/>
                </a:solidFill>
              </a:rPr>
              <a:t>unicast</a:t>
            </a:r>
            <a:r>
              <a:rPr lang="en-US" sz="1600" u="sng" dirty="0" smtClean="0">
                <a:solidFill>
                  <a:srgbClr val="0000FF"/>
                </a:solidFill>
              </a:rPr>
              <a:t> messages between the two STAs of the link to be setup.</a:t>
            </a:r>
          </a:p>
          <a:p>
            <a:pPr marL="0" lvl="1" indent="0">
              <a:spcAft>
                <a:spcPts val="600"/>
              </a:spcAft>
            </a:pPr>
            <a:r>
              <a:rPr lang="en-US" sz="1600" u="sng" dirty="0" smtClean="0">
                <a:solidFill>
                  <a:srgbClr val="0000FF"/>
                </a:solidFill>
              </a:rPr>
              <a:t>The pre-acquired knowledge indication and confirmation can be provided in the Information Elements (IEs) carried by the existing management frames, e.g., Probe Request / Response,  and/or Association Request / Response. </a:t>
            </a: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More information</a:t>
            </a:r>
            <a:r>
              <a:rPr lang="en-US" sz="2000" dirty="0" smtClean="0">
                <a:solidFill>
                  <a:schemeClr val="tx1"/>
                </a:solidFill>
              </a:rPr>
              <a:t>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(ATRD, Root, Lab)</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May 2012</a:t>
            </a:r>
            <a:endParaRPr lang="en-GB" dirty="0"/>
          </a:p>
        </p:txBody>
      </p:sp>
      <p:sp>
        <p:nvSpPr>
          <p:cNvPr id="7" name="乗算記号 6"/>
          <p:cNvSpPr/>
          <p:nvPr/>
        </p:nvSpPr>
        <p:spPr bwMode="auto">
          <a:xfrm>
            <a:off x="2514600" y="1905000"/>
            <a:ext cx="5410200" cy="4724400"/>
          </a:xfrm>
          <a:prstGeom prst="mathMultiply">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 for Proposed Text for SFD – </a:t>
            </a:r>
            <a:r>
              <a:rPr lang="en-US" sz="2400" dirty="0" err="1" smtClean="0"/>
              <a:t>con’t</a:t>
            </a:r>
            <a:endParaRPr lang="en-US" dirty="0"/>
          </a:p>
        </p:txBody>
      </p:sp>
      <p:sp>
        <p:nvSpPr>
          <p:cNvPr id="3" name="Content Placeholder 2"/>
          <p:cNvSpPr>
            <a:spLocks noGrp="1"/>
          </p:cNvSpPr>
          <p:nvPr>
            <p:ph idx="1"/>
          </p:nvPr>
        </p:nvSpPr>
        <p:spPr>
          <a:xfrm>
            <a:off x="457200" y="1257300"/>
            <a:ext cx="8343900" cy="5181600"/>
          </a:xfrm>
        </p:spPr>
        <p:txBody>
          <a:bodyPr>
            <a:normAutofit/>
          </a:bodyPr>
          <a:lstStyle/>
          <a:p>
            <a:pPr marL="1201738" indent="-1201738">
              <a:spcAft>
                <a:spcPts val="600"/>
              </a:spcAft>
            </a:pPr>
            <a:r>
              <a:rPr lang="en-US" sz="2000" dirty="0" smtClean="0">
                <a:solidFill>
                  <a:schemeClr val="tx1"/>
                </a:solidFill>
              </a:rPr>
              <a:t>Straw poll -3:Do you support  </a:t>
            </a:r>
            <a:r>
              <a:rPr lang="en-US" sz="1600" dirty="0" smtClean="0">
                <a:solidFill>
                  <a:schemeClr val="tx1"/>
                </a:solidFill>
              </a:rPr>
              <a:t>adding the following text under subsection “</a:t>
            </a:r>
            <a:r>
              <a:rPr lang="en-US" sz="1600" u="sng" dirty="0" smtClean="0">
                <a:solidFill>
                  <a:schemeClr val="tx1"/>
                </a:solidFill>
              </a:rPr>
              <a:t>3.1 Optimizations</a:t>
            </a:r>
            <a:r>
              <a:rPr lang="en-US" sz="1600" dirty="0" smtClean="0">
                <a:solidFill>
                  <a:schemeClr val="tx1"/>
                </a:solidFill>
              </a:rPr>
              <a:t>”,  on page 4, in the </a:t>
            </a:r>
            <a:r>
              <a:rPr lang="en-US" sz="1600" dirty="0" err="1" smtClean="0">
                <a:solidFill>
                  <a:schemeClr val="tx1"/>
                </a:solidFill>
              </a:rPr>
              <a:t>TGai</a:t>
            </a:r>
            <a:r>
              <a:rPr lang="en-US" sz="1600" dirty="0" smtClean="0">
                <a:solidFill>
                  <a:schemeClr val="tx1"/>
                </a:solidFill>
              </a:rPr>
              <a:t> SFD, 12/0151r7:</a:t>
            </a:r>
          </a:p>
          <a:p>
            <a:pPr marL="0" lvl="1" indent="0">
              <a:spcBef>
                <a:spcPts val="1200"/>
              </a:spcBef>
              <a:spcAft>
                <a:spcPts val="600"/>
              </a:spcAft>
            </a:pPr>
            <a:r>
              <a:rPr lang="en-US" sz="1600" u="sng" dirty="0" smtClean="0">
                <a:solidFill>
                  <a:srgbClr val="0000FF"/>
                </a:solidFill>
              </a:rPr>
              <a:t>More than one FILS solutions can be defined and supported by </a:t>
            </a:r>
            <a:r>
              <a:rPr lang="en-US" sz="1600" u="sng" dirty="0" err="1" smtClean="0">
                <a:solidFill>
                  <a:srgbClr val="0000FF"/>
                </a:solidFill>
              </a:rPr>
              <a:t>TGai</a:t>
            </a:r>
            <a:r>
              <a:rPr lang="en-US" sz="1600" u="sng" dirty="0" smtClean="0">
                <a:solidFill>
                  <a:srgbClr val="0000FF"/>
                </a:solidFill>
              </a:rPr>
              <a:t> in a flexible and interoperable way.</a:t>
            </a:r>
          </a:p>
          <a:p>
            <a:pPr marL="0" lvl="1" indent="0">
              <a:spcAft>
                <a:spcPts val="600"/>
              </a:spcAft>
            </a:pPr>
            <a:r>
              <a:rPr lang="en-US" sz="1600" u="sng" dirty="0" smtClean="0">
                <a:solidFill>
                  <a:srgbClr val="0000FF"/>
                </a:solidFill>
              </a:rPr>
              <a:t>In order to accommodate more than one FILS solutions in </a:t>
            </a:r>
            <a:r>
              <a:rPr lang="en-US" sz="1600" u="sng" dirty="0" err="1" smtClean="0">
                <a:solidFill>
                  <a:srgbClr val="0000FF"/>
                </a:solidFill>
              </a:rPr>
              <a:t>TGai</a:t>
            </a:r>
            <a:r>
              <a:rPr lang="en-US" sz="1600" u="sng" dirty="0" smtClean="0">
                <a:solidFill>
                  <a:srgbClr val="0000FF"/>
                </a:solidFill>
              </a:rPr>
              <a:t>,  a negotiation procedure should be supported to customize the link setup procedure for each specific cases. </a:t>
            </a:r>
          </a:p>
          <a:p>
            <a:pPr marL="0" lvl="1" indent="0">
              <a:spcAft>
                <a:spcPts val="600"/>
              </a:spcAft>
            </a:pPr>
            <a:r>
              <a:rPr lang="en-US" sz="1600" u="sng" dirty="0" smtClean="0">
                <a:solidFill>
                  <a:srgbClr val="0000FF"/>
                </a:solidFill>
              </a:rPr>
              <a:t>The negotiation procedure for selecting a specific link setup </a:t>
            </a:r>
            <a:r>
              <a:rPr lang="en-US" sz="1600" u="sng" dirty="0" err="1" smtClean="0">
                <a:solidFill>
                  <a:srgbClr val="0000FF"/>
                </a:solidFill>
              </a:rPr>
              <a:t>procdure</a:t>
            </a:r>
            <a:r>
              <a:rPr lang="en-US" sz="1600" u="sng" dirty="0" smtClean="0">
                <a:solidFill>
                  <a:srgbClr val="0000FF"/>
                </a:solidFill>
              </a:rPr>
              <a:t> can be conducted by piggybacking the existing management message rounds, such that no additional message rounds are required.</a:t>
            </a: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5        </a:t>
            </a:r>
            <a:r>
              <a:rPr lang="en-US" sz="2000" dirty="0" smtClean="0">
                <a:solidFill>
                  <a:schemeClr val="tx1"/>
                </a:solidFill>
              </a:rPr>
              <a:t>    </a:t>
            </a:r>
            <a:r>
              <a:rPr lang="en-US" sz="2000" u="sng" dirty="0" smtClean="0">
                <a:solidFill>
                  <a:schemeClr val="tx1"/>
                </a:solidFill>
              </a:rPr>
              <a:t>NO     15          </a:t>
            </a:r>
            <a:r>
              <a:rPr lang="en-US" sz="2000" dirty="0" smtClean="0">
                <a:solidFill>
                  <a:schemeClr val="tx1"/>
                </a:solidFill>
              </a:rPr>
              <a:t>     More information 15</a:t>
            </a:r>
            <a:endParaRPr lang="en-US" sz="2000" u="sng" dirty="0" smtClean="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(ATRD, Root, Lab)</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May 2012</a:t>
            </a:r>
            <a:endParaRPr lang="en-GB"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タイトル 6"/>
          <p:cNvSpPr>
            <a:spLocks noGrp="1"/>
          </p:cNvSpPr>
          <p:nvPr>
            <p:ph type="ctrTitle"/>
          </p:nvPr>
        </p:nvSpPr>
        <p:spPr/>
        <p:txBody>
          <a:bodyPr/>
          <a:lstStyle/>
          <a:p>
            <a:r>
              <a:rPr lang="en-US" altLang="ja-JP" dirty="0" smtClean="0"/>
              <a:t>12/0573 Paul Lambert ( Marvel ) </a:t>
            </a:r>
            <a:endParaRPr lang="ja-JP" altLang="en-US" dirty="0"/>
          </a:p>
        </p:txBody>
      </p:sp>
      <p:sp>
        <p:nvSpPr>
          <p:cNvPr id="8" name="サブタイトル 7"/>
          <p:cNvSpPr>
            <a:spLocks noGrp="1"/>
          </p:cNvSpPr>
          <p:nvPr>
            <p:ph type="subTitle" idx="1"/>
          </p:nvPr>
        </p:nvSpPr>
        <p:spPr/>
        <p:txBody>
          <a:bodyPr/>
          <a:lstStyle/>
          <a:p>
            <a:endParaRPr lang="ja-JP" altLang="en-US"/>
          </a:p>
        </p:txBody>
      </p:sp>
      <p:sp>
        <p:nvSpPr>
          <p:cNvPr id="4" name="日付プレースホルダ 3"/>
          <p:cNvSpPr>
            <a:spLocks noGrp="1"/>
          </p:cNvSpPr>
          <p:nvPr>
            <p:ph type="dt" sz="half" idx="10"/>
          </p:nvPr>
        </p:nvSpPr>
        <p:spPr/>
        <p:txBody>
          <a:bodyPr/>
          <a:lstStyle/>
          <a:p>
            <a:pPr>
              <a:defRPr/>
            </a:pPr>
            <a:r>
              <a:rPr lang="en-US" smtClean="0"/>
              <a:t>May 2012</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32</a:t>
            </a:fld>
            <a:endParaRPr lang="en-US" altLang="ja-JP"/>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and Specification Framework</a:t>
            </a:r>
            <a:endParaRPr lang="en-US" dirty="0"/>
          </a:p>
        </p:txBody>
      </p:sp>
      <p:sp>
        <p:nvSpPr>
          <p:cNvPr id="3" name="Content Placeholder 2"/>
          <p:cNvSpPr>
            <a:spLocks noGrp="1"/>
          </p:cNvSpPr>
          <p:nvPr>
            <p:ph idx="1"/>
          </p:nvPr>
        </p:nvSpPr>
        <p:spPr/>
        <p:txBody>
          <a:bodyPr/>
          <a:lstStyle/>
          <a:p>
            <a:r>
              <a:rPr lang="en-US" dirty="0" smtClean="0"/>
              <a:t>Straw Poll </a:t>
            </a:r>
            <a:br>
              <a:rPr lang="en-US" dirty="0" smtClean="0"/>
            </a:br>
            <a:r>
              <a:rPr lang="en-US" dirty="0" smtClean="0"/>
              <a:t/>
            </a:r>
            <a:br>
              <a:rPr lang="en-US" dirty="0" smtClean="0"/>
            </a:br>
            <a:r>
              <a:rPr lang="en-US" dirty="0" smtClean="0"/>
              <a:t>The draft specification shall define authentication mechanisms that may be used to avoid involvement of an on-line and remote network services.</a:t>
            </a:r>
          </a:p>
          <a:p>
            <a:endParaRPr lang="en-US" dirty="0" smtClean="0"/>
          </a:p>
          <a:p>
            <a:pPr>
              <a:buNone/>
            </a:pPr>
            <a:r>
              <a:rPr lang="en-US" dirty="0" smtClean="0"/>
              <a:t>	Results: (15 yes/8 no /21 more info) </a:t>
            </a:r>
            <a:br>
              <a:rPr lang="en-US" dirty="0" smtClean="0"/>
            </a:br>
            <a:r>
              <a:rPr lang="en-US" dirty="0" smtClean="0"/>
              <a:t/>
            </a:r>
            <a:br>
              <a:rPr lang="en-US" dirty="0" smtClean="0"/>
            </a:br>
            <a:r>
              <a:rPr lang="en-US" dirty="0" smtClean="0"/>
              <a:t/>
            </a:r>
            <a:br>
              <a:rPr lang="en-US" dirty="0" smtClean="0"/>
            </a:br>
            <a:endParaRPr lang="en-US" sz="1600"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altLang="ja-JP" smtClean="0"/>
              <a:t>Hiroshi Mano (ATRD, Root, Lab)</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12/277r5	</a:t>
            </a:r>
            <a:r>
              <a:rPr lang="en-US" altLang="ja-JP" dirty="0" err="1" smtClean="0"/>
              <a:t>Katsuo</a:t>
            </a:r>
            <a:r>
              <a:rPr lang="en-US" altLang="ja-JP" dirty="0" smtClean="0"/>
              <a:t> </a:t>
            </a:r>
            <a:r>
              <a:rPr lang="en-US" altLang="ja-JP" dirty="0" err="1" smtClean="0"/>
              <a:t>Yunoki</a:t>
            </a:r>
            <a:endParaRPr lang="ja-JP" altLang="en-US" dirty="0"/>
          </a:p>
        </p:txBody>
      </p:sp>
      <p:sp>
        <p:nvSpPr>
          <p:cNvPr id="3" name="サブタイトル 2"/>
          <p:cNvSpPr>
            <a:spLocks noGrp="1"/>
          </p:cNvSpPr>
          <p:nvPr>
            <p:ph type="subTitle" idx="1"/>
          </p:nvPr>
        </p:nvSpPr>
        <p:spPr/>
        <p:txBody>
          <a:bodyPr/>
          <a:lstStyle/>
          <a:p>
            <a:endParaRPr lang="ja-JP" altLang="en-US"/>
          </a:p>
        </p:txBody>
      </p:sp>
      <p:sp>
        <p:nvSpPr>
          <p:cNvPr id="4" name="日付プレースホルダ 3"/>
          <p:cNvSpPr>
            <a:spLocks noGrp="1"/>
          </p:cNvSpPr>
          <p:nvPr>
            <p:ph type="dt" sz="half" idx="10"/>
          </p:nvPr>
        </p:nvSpPr>
        <p:spPr/>
        <p:txBody>
          <a:bodyPr/>
          <a:lstStyle/>
          <a:p>
            <a:pPr>
              <a:defRPr/>
            </a:pPr>
            <a:r>
              <a:rPr lang="en-US" altLang="ja-JP" smtClean="0"/>
              <a:t>May 2012</a:t>
            </a:r>
            <a:endParaRPr lang="en-US" altLang="ja-JP"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34</a:t>
            </a:fld>
            <a:endParaRPr lang="en-US" altLang="ja-JP"/>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May 2012</a:t>
            </a:r>
            <a:endParaRPr lang="en-GB"/>
          </a:p>
        </p:txBody>
      </p:sp>
      <p:sp>
        <p:nvSpPr>
          <p:cNvPr id="5" name="Footer Placeholder 4"/>
          <p:cNvSpPr>
            <a:spLocks noGrp="1"/>
          </p:cNvSpPr>
          <p:nvPr>
            <p:ph type="ftr" idx="4294967295"/>
          </p:nvPr>
        </p:nvSpPr>
        <p:spPr>
          <a:xfrm>
            <a:off x="5436096" y="6475413"/>
            <a:ext cx="3106242" cy="193947"/>
          </a:xfrm>
          <a:prstGeom prst="rect">
            <a:avLst/>
          </a:prstGeom>
        </p:spPr>
        <p:txBody>
          <a:bodyPr/>
          <a:lstStyle/>
          <a:p>
            <a:r>
              <a:rPr lang="en-US" altLang="ja-JP" smtClean="0"/>
              <a:t>Hiroshi Mano (ATRD, Root, Lab)</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35</a:t>
            </a:fld>
            <a:endParaRPr lang="en-GB"/>
          </a:p>
        </p:txBody>
      </p:sp>
      <p:sp>
        <p:nvSpPr>
          <p:cNvPr id="29" name="Rectangle 1"/>
          <p:cNvSpPr txBox="1">
            <a:spLocks noChangeArrowheads="1"/>
          </p:cNvSpPr>
          <p:nvPr/>
        </p:nvSpPr>
        <p:spPr bwMode="auto">
          <a:xfrm>
            <a:off x="685800" y="620688"/>
            <a:ext cx="7772400" cy="726976"/>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algn="ctr" defTabSz="449263">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1" lang="en-GB" sz="3200" b="1" kern="0" dirty="0" smtClean="0">
                <a:solidFill>
                  <a:srgbClr val="000000"/>
                </a:solidFill>
                <a:latin typeface="Times New Roman"/>
                <a:ea typeface="MS Gothic"/>
              </a:rPr>
              <a:t>Motion-1</a:t>
            </a:r>
          </a:p>
        </p:txBody>
      </p:sp>
      <p:sp>
        <p:nvSpPr>
          <p:cNvPr id="30" name="テキスト ボックス 29"/>
          <p:cNvSpPr txBox="1"/>
          <p:nvPr/>
        </p:nvSpPr>
        <p:spPr>
          <a:xfrm>
            <a:off x="683568" y="1268760"/>
            <a:ext cx="7776864" cy="830997"/>
          </a:xfrm>
          <a:prstGeom prst="rect">
            <a:avLst/>
          </a:prstGeom>
          <a:noFill/>
        </p:spPr>
        <p:txBody>
          <a:bodyPr wrap="square" rtlCol="0">
            <a:spAutoFit/>
          </a:bodyPr>
          <a:lstStyle/>
          <a:p>
            <a:pPr defTabSz="449263" eaLnBrk="0" hangingPunct="0">
              <a:spcBef>
                <a:spcPts val="600"/>
              </a:spcBef>
              <a:buClr>
                <a:srgbClr val="000000"/>
              </a:buClr>
              <a:buSzPct val="100000"/>
              <a:buFont typeface="Times New Roman" pitchFamily="16" charset="0"/>
              <a:buNone/>
            </a:pPr>
            <a:r>
              <a:rPr kumimoji="1" lang="en-US" altLang="ja-JP" sz="2400" dirty="0" smtClean="0">
                <a:solidFill>
                  <a:srgbClr val="000000"/>
                </a:solidFill>
                <a:ea typeface="MS Gothic" charset="-128"/>
                <a:cs typeface="Times New Roman" pitchFamily="18" charset="0"/>
              </a:rPr>
              <a:t>Move to add the following text to the clause 6 of the specification framework document (11-12/0151r07):</a:t>
            </a:r>
          </a:p>
        </p:txBody>
      </p:sp>
      <p:sp>
        <p:nvSpPr>
          <p:cNvPr id="7" name="テキスト ボックス 6"/>
          <p:cNvSpPr txBox="1"/>
          <p:nvPr/>
        </p:nvSpPr>
        <p:spPr>
          <a:xfrm>
            <a:off x="683568" y="2636912"/>
            <a:ext cx="7632848" cy="1277273"/>
          </a:xfrm>
          <a:prstGeom prst="rect">
            <a:avLst/>
          </a:prstGeom>
          <a:noFill/>
        </p:spPr>
        <p:txBody>
          <a:bodyPr wrap="square" rtlCol="0">
            <a:spAutoFit/>
          </a:bodyPr>
          <a:lstStyle/>
          <a:p>
            <a:pPr defTabSz="449263" eaLnBrk="0" hangingPunct="0">
              <a:spcBef>
                <a:spcPts val="600"/>
              </a:spcBef>
              <a:buClr>
                <a:srgbClr val="000000"/>
              </a:buClr>
              <a:buSzPct val="100000"/>
              <a:buFont typeface="Times New Roman" pitchFamily="16" charset="0"/>
              <a:buNone/>
            </a:pPr>
            <a:r>
              <a:rPr kumimoji="1" lang="en-US" altLang="ja-JP" sz="2400" dirty="0" smtClean="0">
                <a:solidFill>
                  <a:srgbClr val="000000"/>
                </a:solidFill>
                <a:ea typeface="MS Gothic" charset="-128"/>
                <a:cs typeface="Times New Roman" pitchFamily="18" charset="0"/>
              </a:rPr>
              <a:t>6.1.3  Air-time Occupancy Reduction (11-12/0277r4)</a:t>
            </a:r>
          </a:p>
          <a:p>
            <a:pPr defTabSz="449263" eaLnBrk="0" hangingPunct="0">
              <a:spcBef>
                <a:spcPts val="600"/>
              </a:spcBef>
              <a:buClr>
                <a:srgbClr val="000000"/>
              </a:buClr>
              <a:buSzPct val="100000"/>
              <a:buFont typeface="Times New Roman" pitchFamily="16" charset="0"/>
              <a:buNone/>
            </a:pPr>
            <a:r>
              <a:rPr kumimoji="1" lang="en-US" altLang="ja-JP" sz="2400" dirty="0" smtClean="0">
                <a:solidFill>
                  <a:srgbClr val="000000"/>
                </a:solidFill>
                <a:ea typeface="MS Gothic" charset="-128"/>
                <a:cs typeface="Times New Roman" pitchFamily="18" charset="0"/>
              </a:rPr>
              <a:t>802.11ai shall have mechanism to reduce the air time occupancy of MAC frames used for active scanning.</a:t>
            </a:r>
          </a:p>
        </p:txBody>
      </p:sp>
      <p:sp>
        <p:nvSpPr>
          <p:cNvPr id="8" name="テキスト ボックス 7"/>
          <p:cNvSpPr txBox="1"/>
          <p:nvPr/>
        </p:nvSpPr>
        <p:spPr>
          <a:xfrm>
            <a:off x="683568" y="4667071"/>
            <a:ext cx="7632848" cy="1354217"/>
          </a:xfrm>
          <a:prstGeom prst="rect">
            <a:avLst/>
          </a:prstGeom>
          <a:noFill/>
        </p:spPr>
        <p:txBody>
          <a:bodyPr wrap="square" rtlCol="0">
            <a:spAutoFit/>
          </a:bodyPr>
          <a:lstStyle/>
          <a:p>
            <a:pPr defTabSz="449263" eaLnBrk="0" hangingPunct="0">
              <a:spcBef>
                <a:spcPts val="600"/>
              </a:spcBef>
              <a:buClr>
                <a:srgbClr val="000000"/>
              </a:buClr>
              <a:buSzPct val="100000"/>
              <a:buFont typeface="Times New Roman" pitchFamily="16" charset="0"/>
              <a:buNone/>
            </a:pPr>
            <a:r>
              <a:rPr kumimoji="1" lang="en-US" altLang="ja-JP" sz="2400" dirty="0" smtClean="0">
                <a:solidFill>
                  <a:srgbClr val="000000"/>
                </a:solidFill>
                <a:ea typeface="MS Gothic" charset="-128"/>
                <a:cs typeface="Times New Roman" pitchFamily="18" charset="0"/>
              </a:rPr>
              <a:t>Moved:</a:t>
            </a:r>
          </a:p>
          <a:p>
            <a:pPr defTabSz="449263" eaLnBrk="0" hangingPunct="0">
              <a:spcBef>
                <a:spcPts val="600"/>
              </a:spcBef>
              <a:buClr>
                <a:srgbClr val="000000"/>
              </a:buClr>
              <a:buSzPct val="100000"/>
              <a:buFont typeface="Times New Roman" pitchFamily="16" charset="0"/>
              <a:buNone/>
            </a:pPr>
            <a:r>
              <a:rPr kumimoji="1" lang="en-US" altLang="ja-JP" sz="2400" dirty="0" smtClean="0">
                <a:solidFill>
                  <a:srgbClr val="000000"/>
                </a:solidFill>
                <a:ea typeface="MS Gothic" charset="-128"/>
                <a:cs typeface="Times New Roman" pitchFamily="18" charset="0"/>
              </a:rPr>
              <a:t>Seconded:</a:t>
            </a:r>
          </a:p>
          <a:p>
            <a:pPr defTabSz="449263" eaLnBrk="0" hangingPunct="0">
              <a:spcBef>
                <a:spcPts val="600"/>
              </a:spcBef>
              <a:buClr>
                <a:srgbClr val="000000"/>
              </a:buClr>
              <a:buSzPct val="100000"/>
              <a:buFont typeface="Times New Roman" pitchFamily="16" charset="0"/>
              <a:buNone/>
            </a:pPr>
            <a:r>
              <a:rPr kumimoji="1" lang="en-US" altLang="ja-JP" sz="2400" dirty="0" smtClean="0">
                <a:solidFill>
                  <a:srgbClr val="000000"/>
                </a:solidFill>
                <a:ea typeface="MS Gothic" charset="-128"/>
                <a:cs typeface="Times New Roman" pitchFamily="18" charset="0"/>
              </a:rPr>
              <a:t>Yes:		No:		Abstain: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May 2012</a:t>
            </a:r>
            <a:endParaRPr lang="en-GB"/>
          </a:p>
        </p:txBody>
      </p:sp>
      <p:sp>
        <p:nvSpPr>
          <p:cNvPr id="5" name="Footer Placeholder 4"/>
          <p:cNvSpPr>
            <a:spLocks noGrp="1"/>
          </p:cNvSpPr>
          <p:nvPr>
            <p:ph type="ftr" idx="4294967295"/>
          </p:nvPr>
        </p:nvSpPr>
        <p:spPr>
          <a:xfrm>
            <a:off x="5436096" y="6475413"/>
            <a:ext cx="3106242" cy="193947"/>
          </a:xfrm>
          <a:prstGeom prst="rect">
            <a:avLst/>
          </a:prstGeom>
        </p:spPr>
        <p:txBody>
          <a:bodyPr/>
          <a:lstStyle/>
          <a:p>
            <a:r>
              <a:rPr lang="en-US" altLang="ja-JP" smtClean="0"/>
              <a:t>Hiroshi Mano (ATRD, Root, Lab)</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36</a:t>
            </a:fld>
            <a:endParaRPr lang="en-GB"/>
          </a:p>
        </p:txBody>
      </p:sp>
      <p:sp>
        <p:nvSpPr>
          <p:cNvPr id="29" name="Rectangle 1"/>
          <p:cNvSpPr txBox="1">
            <a:spLocks noChangeArrowheads="1"/>
          </p:cNvSpPr>
          <p:nvPr/>
        </p:nvSpPr>
        <p:spPr bwMode="auto">
          <a:xfrm>
            <a:off x="685800" y="620688"/>
            <a:ext cx="7772400" cy="726976"/>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algn="ctr" defTabSz="449263">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1" lang="en-GB" sz="3200" b="1" kern="0" dirty="0" smtClean="0">
                <a:solidFill>
                  <a:srgbClr val="000000"/>
                </a:solidFill>
                <a:latin typeface="Times New Roman"/>
                <a:ea typeface="MS Gothic"/>
              </a:rPr>
              <a:t>Motion-2</a:t>
            </a:r>
          </a:p>
        </p:txBody>
      </p:sp>
      <p:sp>
        <p:nvSpPr>
          <p:cNvPr id="30" name="テキスト ボックス 29"/>
          <p:cNvSpPr txBox="1"/>
          <p:nvPr/>
        </p:nvSpPr>
        <p:spPr>
          <a:xfrm>
            <a:off x="683568" y="1268760"/>
            <a:ext cx="7776864" cy="830997"/>
          </a:xfrm>
          <a:prstGeom prst="rect">
            <a:avLst/>
          </a:prstGeom>
          <a:noFill/>
        </p:spPr>
        <p:txBody>
          <a:bodyPr wrap="square" rtlCol="0">
            <a:spAutoFit/>
          </a:bodyPr>
          <a:lstStyle/>
          <a:p>
            <a:pPr defTabSz="449263" eaLnBrk="0" hangingPunct="0">
              <a:spcBef>
                <a:spcPts val="600"/>
              </a:spcBef>
              <a:buClr>
                <a:srgbClr val="000000"/>
              </a:buClr>
              <a:buSzPct val="100000"/>
              <a:buFont typeface="Times New Roman" pitchFamily="16" charset="0"/>
              <a:buNone/>
            </a:pPr>
            <a:r>
              <a:rPr kumimoji="1" lang="en-US" altLang="ja-JP" sz="2400" dirty="0" smtClean="0">
                <a:solidFill>
                  <a:srgbClr val="000000"/>
                </a:solidFill>
                <a:ea typeface="MS Gothic" charset="-128"/>
                <a:cs typeface="Times New Roman" pitchFamily="18" charset="0"/>
              </a:rPr>
              <a:t>Move to add the following text to the clause 6 of the specification framework document (11-12/0151r07):</a:t>
            </a:r>
          </a:p>
        </p:txBody>
      </p:sp>
      <p:sp>
        <p:nvSpPr>
          <p:cNvPr id="7" name="テキスト ボックス 6"/>
          <p:cNvSpPr txBox="1"/>
          <p:nvPr/>
        </p:nvSpPr>
        <p:spPr>
          <a:xfrm>
            <a:off x="683568" y="2636912"/>
            <a:ext cx="7632848" cy="1646605"/>
          </a:xfrm>
          <a:prstGeom prst="rect">
            <a:avLst/>
          </a:prstGeom>
          <a:noFill/>
        </p:spPr>
        <p:txBody>
          <a:bodyPr wrap="square" rtlCol="0">
            <a:spAutoFit/>
          </a:bodyPr>
          <a:lstStyle/>
          <a:p>
            <a:pPr defTabSz="449263" eaLnBrk="0" hangingPunct="0">
              <a:spcBef>
                <a:spcPts val="600"/>
              </a:spcBef>
              <a:buClr>
                <a:srgbClr val="000000"/>
              </a:buClr>
              <a:buSzPct val="100000"/>
              <a:buFont typeface="Times New Roman" pitchFamily="16" charset="0"/>
              <a:buNone/>
            </a:pPr>
            <a:r>
              <a:rPr kumimoji="1" lang="en-US" altLang="ja-JP" sz="2400" dirty="0" smtClean="0">
                <a:solidFill>
                  <a:srgbClr val="000000"/>
                </a:solidFill>
                <a:ea typeface="MS Gothic" charset="-128"/>
                <a:cs typeface="Times New Roman" pitchFamily="18" charset="0"/>
              </a:rPr>
              <a:t>6.1.X  Passive Scanning Execution (11-12/0277r4)  </a:t>
            </a:r>
          </a:p>
          <a:p>
            <a:pPr defTabSz="449263" eaLnBrk="0" hangingPunct="0">
              <a:spcBef>
                <a:spcPts val="600"/>
              </a:spcBef>
              <a:buClr>
                <a:srgbClr val="000000"/>
              </a:buClr>
              <a:buSzPct val="100000"/>
              <a:buFont typeface="Times New Roman" pitchFamily="16" charset="0"/>
              <a:buNone/>
            </a:pPr>
            <a:r>
              <a:rPr kumimoji="1" lang="en-US" altLang="ja-JP" sz="2400" dirty="0" smtClean="0">
                <a:solidFill>
                  <a:srgbClr val="000000"/>
                </a:solidFill>
                <a:ea typeface="MS Gothic" charset="-128"/>
                <a:cs typeface="Times New Roman" pitchFamily="18" charset="0"/>
              </a:rPr>
              <a:t>TGai studies possibility to mandate passive scanning execution before active scanning for 11ai STAs in order to reduce air-time occupancy.</a:t>
            </a:r>
          </a:p>
        </p:txBody>
      </p:sp>
      <p:sp>
        <p:nvSpPr>
          <p:cNvPr id="8" name="テキスト ボックス 7"/>
          <p:cNvSpPr txBox="1"/>
          <p:nvPr/>
        </p:nvSpPr>
        <p:spPr>
          <a:xfrm>
            <a:off x="683568" y="4667071"/>
            <a:ext cx="7632848" cy="1354217"/>
          </a:xfrm>
          <a:prstGeom prst="rect">
            <a:avLst/>
          </a:prstGeom>
          <a:noFill/>
        </p:spPr>
        <p:txBody>
          <a:bodyPr wrap="square" rtlCol="0">
            <a:spAutoFit/>
          </a:bodyPr>
          <a:lstStyle/>
          <a:p>
            <a:pPr defTabSz="449263" eaLnBrk="0" hangingPunct="0">
              <a:spcBef>
                <a:spcPts val="600"/>
              </a:spcBef>
              <a:buClr>
                <a:srgbClr val="000000"/>
              </a:buClr>
              <a:buSzPct val="100000"/>
              <a:buFont typeface="Times New Roman" pitchFamily="16" charset="0"/>
              <a:buNone/>
            </a:pPr>
            <a:r>
              <a:rPr kumimoji="1" lang="en-US" altLang="ja-JP" sz="2400" dirty="0" smtClean="0">
                <a:solidFill>
                  <a:srgbClr val="000000"/>
                </a:solidFill>
                <a:ea typeface="MS Gothic" charset="-128"/>
                <a:cs typeface="Times New Roman" pitchFamily="18" charset="0"/>
              </a:rPr>
              <a:t>Moved:</a:t>
            </a:r>
          </a:p>
          <a:p>
            <a:pPr defTabSz="449263" eaLnBrk="0" hangingPunct="0">
              <a:spcBef>
                <a:spcPts val="600"/>
              </a:spcBef>
              <a:buClr>
                <a:srgbClr val="000000"/>
              </a:buClr>
              <a:buSzPct val="100000"/>
              <a:buFont typeface="Times New Roman" pitchFamily="16" charset="0"/>
              <a:buNone/>
            </a:pPr>
            <a:r>
              <a:rPr kumimoji="1" lang="en-US" altLang="ja-JP" sz="2400" dirty="0" smtClean="0">
                <a:solidFill>
                  <a:srgbClr val="000000"/>
                </a:solidFill>
                <a:ea typeface="MS Gothic" charset="-128"/>
                <a:cs typeface="Times New Roman" pitchFamily="18" charset="0"/>
              </a:rPr>
              <a:t>Seconded:</a:t>
            </a:r>
          </a:p>
          <a:p>
            <a:pPr defTabSz="449263" eaLnBrk="0" hangingPunct="0">
              <a:spcBef>
                <a:spcPts val="600"/>
              </a:spcBef>
              <a:buClr>
                <a:srgbClr val="000000"/>
              </a:buClr>
              <a:buSzPct val="100000"/>
              <a:buFont typeface="Times New Roman" pitchFamily="16" charset="0"/>
              <a:buNone/>
            </a:pPr>
            <a:r>
              <a:rPr kumimoji="1" lang="en-US" altLang="ja-JP" sz="2400" dirty="0" smtClean="0">
                <a:solidFill>
                  <a:srgbClr val="000000"/>
                </a:solidFill>
                <a:ea typeface="MS Gothic" charset="-128"/>
                <a:cs typeface="Times New Roman" pitchFamily="18" charset="0"/>
              </a:rPr>
              <a:t>Yes:		No:		Abstain: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12/406r5	Lei Wang</a:t>
            </a:r>
            <a:endParaRPr lang="ja-JP" altLang="en-US" dirty="0"/>
          </a:p>
        </p:txBody>
      </p:sp>
      <p:sp>
        <p:nvSpPr>
          <p:cNvPr id="3" name="サブタイトル 2"/>
          <p:cNvSpPr>
            <a:spLocks noGrp="1"/>
          </p:cNvSpPr>
          <p:nvPr>
            <p:ph type="subTitle" idx="1"/>
          </p:nvPr>
        </p:nvSpPr>
        <p:spPr/>
        <p:txBody>
          <a:bodyPr/>
          <a:lstStyle/>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May 2012</a:t>
            </a:r>
            <a:endParaRPr lang="en-US" altLang="ja-JP"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37</a:t>
            </a:fld>
            <a:endParaRPr lang="en-US" altLang="ja-JP"/>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353300" cy="800099"/>
          </a:xfrm>
        </p:spPr>
        <p:txBody>
          <a:bodyPr/>
          <a:lstStyle/>
          <a:p>
            <a:pPr lvl="0"/>
            <a:r>
              <a:rPr lang="en-US" sz="2400" dirty="0" smtClean="0"/>
              <a:t>Motions for proposed </a:t>
            </a:r>
            <a:r>
              <a:rPr lang="en-US" sz="2400" dirty="0"/>
              <a:t>t</a:t>
            </a:r>
            <a:r>
              <a:rPr lang="en-US" sz="2400" dirty="0" smtClean="0"/>
              <a:t>ext for SFD </a:t>
            </a:r>
            <a:br>
              <a:rPr lang="en-US" sz="2400" dirty="0" smtClean="0"/>
            </a:br>
            <a:r>
              <a:rPr lang="en-US" sz="2400" dirty="0" smtClean="0"/>
              <a:t>(for 2012-May meeting) </a:t>
            </a:r>
            <a:endParaRPr lang="en-US" dirty="0"/>
          </a:p>
        </p:txBody>
      </p:sp>
      <p:sp>
        <p:nvSpPr>
          <p:cNvPr id="3" name="Content Placeholder 2"/>
          <p:cNvSpPr>
            <a:spLocks noGrp="1"/>
          </p:cNvSpPr>
          <p:nvPr>
            <p:ph idx="1"/>
          </p:nvPr>
        </p:nvSpPr>
        <p:spPr>
          <a:xfrm>
            <a:off x="419100" y="1447800"/>
            <a:ext cx="8496300" cy="5067300"/>
          </a:xfrm>
        </p:spPr>
        <p:txBody>
          <a:bodyPr>
            <a:normAutofit fontScale="40000" lnSpcReduction="20000"/>
          </a:bodyPr>
          <a:lstStyle/>
          <a:p>
            <a:pPr marL="1023938" indent="-1023938">
              <a:spcAft>
                <a:spcPts val="600"/>
              </a:spcAft>
            </a:pPr>
            <a:r>
              <a:rPr lang="en-US" sz="4500" dirty="0" smtClean="0">
                <a:solidFill>
                  <a:schemeClr val="tx1"/>
                </a:solidFill>
              </a:rPr>
              <a:t>Motion-1: Insert the following text to Section 6.2.1 on page 7 of </a:t>
            </a:r>
            <a:r>
              <a:rPr lang="en-US" sz="4500" dirty="0" err="1" smtClean="0">
                <a:solidFill>
                  <a:schemeClr val="tx1"/>
                </a:solidFill>
              </a:rPr>
              <a:t>TGai</a:t>
            </a:r>
            <a:r>
              <a:rPr lang="en-US" sz="4500" dirty="0" smtClean="0">
                <a:solidFill>
                  <a:schemeClr val="tx1"/>
                </a:solidFill>
              </a:rPr>
              <a:t> SFD, 12/0151r7</a:t>
            </a:r>
          </a:p>
          <a:p>
            <a:pPr marL="0" indent="0">
              <a:spcBef>
                <a:spcPts val="400"/>
              </a:spcBef>
              <a:spcAft>
                <a:spcPts val="400"/>
              </a:spcAft>
            </a:pPr>
            <a:endParaRPr lang="en-US" dirty="0" smtClean="0">
              <a:solidFill>
                <a:srgbClr val="0000FF"/>
              </a:solidFill>
            </a:endParaRPr>
          </a:p>
          <a:p>
            <a:pPr marL="0" indent="0">
              <a:spcAft>
                <a:spcPts val="600"/>
              </a:spcAft>
            </a:pPr>
            <a:r>
              <a:rPr lang="en-US" sz="5000" dirty="0" smtClean="0">
                <a:solidFill>
                  <a:srgbClr val="0000FF"/>
                </a:solidFill>
              </a:rPr>
              <a:t>The AP may transmit a MAC frame, to be defined as “FILS Discovery Frame”, between full Beacon instances to support a quick AP/Network  Discovery for a fast initial link setup. </a:t>
            </a:r>
          </a:p>
          <a:p>
            <a:pPr marL="0" indent="0">
              <a:spcAft>
                <a:spcPts val="600"/>
              </a:spcAft>
            </a:pPr>
            <a:r>
              <a:rPr lang="en-US" sz="5000" dirty="0" smtClean="0">
                <a:solidFill>
                  <a:srgbClr val="0000FF"/>
                </a:solidFill>
              </a:rPr>
              <a:t>The FILS Discovery Frame may be transmitted periodically and/or non-periodically. </a:t>
            </a:r>
          </a:p>
          <a:p>
            <a:pPr marL="0" indent="0">
              <a:spcAft>
                <a:spcPts val="600"/>
              </a:spcAft>
            </a:pPr>
            <a:r>
              <a:rPr lang="en-US" sz="5000" dirty="0" smtClean="0">
                <a:solidFill>
                  <a:srgbClr val="0000FF"/>
                </a:solidFill>
              </a:rPr>
              <a:t>If transmitted periodically, the periodicity of the FILS Discovery Frame may be changed. </a:t>
            </a:r>
          </a:p>
          <a:p>
            <a:pPr marL="0" indent="0">
              <a:spcAft>
                <a:spcPts val="600"/>
              </a:spcAft>
            </a:pPr>
            <a:r>
              <a:rPr lang="en-US" sz="5000" dirty="0" smtClean="0">
                <a:solidFill>
                  <a:srgbClr val="0000FF"/>
                </a:solidFill>
              </a:rPr>
              <a:t>The interval between regular beacon and FILS Discovery Frame shall be no less than dot11aiFILSBeaconMinimumInterval.</a:t>
            </a:r>
          </a:p>
          <a:p>
            <a:pPr marL="0" indent="0">
              <a:spcBef>
                <a:spcPts val="400"/>
              </a:spcBef>
              <a:spcAft>
                <a:spcPts val="400"/>
              </a:spcAft>
            </a:pPr>
            <a:endParaRPr lang="en-US" dirty="0" smtClean="0"/>
          </a:p>
          <a:p>
            <a:pPr marL="0" indent="0">
              <a:spcAft>
                <a:spcPts val="600"/>
              </a:spcAft>
            </a:pPr>
            <a:r>
              <a:rPr lang="fi-FI" sz="4000" dirty="0" smtClean="0">
                <a:solidFill>
                  <a:schemeClr val="tx1"/>
                </a:solidFill>
              </a:rPr>
              <a:t>Mover: </a:t>
            </a:r>
            <a:endParaRPr lang="en-US" sz="4000" dirty="0" smtClean="0">
              <a:solidFill>
                <a:schemeClr val="tx1"/>
              </a:solidFill>
            </a:endParaRPr>
          </a:p>
          <a:p>
            <a:pPr marL="6350" lvl="1" indent="-6350">
              <a:spcAft>
                <a:spcPts val="600"/>
              </a:spcAft>
            </a:pPr>
            <a:r>
              <a:rPr lang="fi-FI" sz="4000" b="1" dirty="0" smtClean="0">
                <a:solidFill>
                  <a:schemeClr val="tx1"/>
                </a:solidFill>
                <a:cs typeface="+mn-cs"/>
              </a:rPr>
              <a:t>Seconder: </a:t>
            </a:r>
            <a:endParaRPr lang="en-US" sz="4000" b="1" dirty="0" smtClean="0">
              <a:solidFill>
                <a:schemeClr val="tx1"/>
              </a:solidFill>
              <a:cs typeface="+mn-cs"/>
            </a:endParaRPr>
          </a:p>
          <a:p>
            <a:pPr marL="6350" lvl="1" indent="-6350">
              <a:spcAft>
                <a:spcPts val="600"/>
              </a:spcAft>
            </a:pPr>
            <a:endParaRPr lang="en-US" sz="4000" b="1" dirty="0" smtClean="0">
              <a:solidFill>
                <a:schemeClr val="tx1"/>
              </a:solidFill>
              <a:cs typeface="+mn-cs"/>
            </a:endParaRPr>
          </a:p>
          <a:p>
            <a:pPr marL="6350" lvl="1" indent="-6350">
              <a:spcAft>
                <a:spcPts val="600"/>
              </a:spcAft>
            </a:pPr>
            <a:r>
              <a:rPr lang="en-US" sz="4000" b="1" dirty="0" smtClean="0">
                <a:solidFill>
                  <a:schemeClr val="tx1"/>
                </a:solidFill>
                <a:cs typeface="+mn-cs"/>
              </a:rPr>
              <a:t>Results:    </a:t>
            </a:r>
            <a:r>
              <a:rPr lang="en-US" sz="4000" b="1" u="sng" dirty="0" smtClean="0">
                <a:solidFill>
                  <a:schemeClr val="tx1"/>
                </a:solidFill>
                <a:cs typeface="+mn-cs"/>
              </a:rPr>
              <a:t>Yes             </a:t>
            </a:r>
            <a:r>
              <a:rPr lang="en-US" sz="4000" b="1" dirty="0" smtClean="0">
                <a:solidFill>
                  <a:schemeClr val="tx1"/>
                </a:solidFill>
                <a:cs typeface="+mn-cs"/>
              </a:rPr>
              <a:t>        </a:t>
            </a:r>
            <a:r>
              <a:rPr lang="en-US" sz="4000" b="1" u="sng" dirty="0" smtClean="0">
                <a:solidFill>
                  <a:schemeClr val="tx1"/>
                </a:solidFill>
                <a:cs typeface="+mn-cs"/>
              </a:rPr>
              <a:t>No             </a:t>
            </a:r>
            <a:r>
              <a:rPr lang="en-US" sz="4000" b="1" dirty="0" smtClean="0">
                <a:solidFill>
                  <a:schemeClr val="tx1"/>
                </a:solidFill>
                <a:cs typeface="+mn-cs"/>
              </a:rPr>
              <a:t>     </a:t>
            </a:r>
            <a:r>
              <a:rPr lang="en-US" sz="4000" b="1" u="sng" dirty="0" smtClean="0">
                <a:solidFill>
                  <a:schemeClr val="tx1"/>
                </a:solidFill>
                <a:cs typeface="+mn-cs"/>
              </a:rPr>
              <a:t>Abstain</a:t>
            </a:r>
            <a:r>
              <a:rPr lang="en-US" sz="4000" u="sng" dirty="0" smtClean="0">
                <a:solidFill>
                  <a:schemeClr val="tx1"/>
                </a:solidFill>
                <a:cs typeface="+mn-cs"/>
              </a:rPr>
              <a:t>_________ </a:t>
            </a:r>
            <a:r>
              <a:rPr lang="en-US" sz="4000" b="1" u="sng" dirty="0" smtClean="0">
                <a:solidFill>
                  <a:schemeClr val="tx1"/>
                </a:solidFill>
                <a:cs typeface="+mn-cs"/>
              </a:rPr>
              <a:t>                </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38</a:t>
            </a:fld>
            <a:endParaRPr lang="en-GB" dirty="0"/>
          </a:p>
        </p:txBody>
      </p:sp>
      <p:sp>
        <p:nvSpPr>
          <p:cNvPr id="6" name="Date Placeholder 5"/>
          <p:cNvSpPr>
            <a:spLocks noGrp="1"/>
          </p:cNvSpPr>
          <p:nvPr>
            <p:ph type="dt" idx="15"/>
          </p:nvPr>
        </p:nvSpPr>
        <p:spPr/>
        <p:txBody>
          <a:bodyPr/>
          <a:lstStyle/>
          <a:p>
            <a:r>
              <a:rPr lang="en-US" smtClean="0"/>
              <a:t>May 2012</a:t>
            </a:r>
            <a:endParaRPr lang="en-GB" dirty="0"/>
          </a:p>
        </p:txBody>
      </p:sp>
      <p:sp>
        <p:nvSpPr>
          <p:cNvPr id="7" name="Footer Placeholder 4"/>
          <p:cNvSpPr>
            <a:spLocks noGrp="1"/>
          </p:cNvSpPr>
          <p:nvPr>
            <p:ph type="ftr" idx="4294967295"/>
          </p:nvPr>
        </p:nvSpPr>
        <p:spPr>
          <a:xfrm>
            <a:off x="5181600" y="6488112"/>
            <a:ext cx="3436938" cy="217488"/>
          </a:xfrm>
          <a:prstGeom prst="rect">
            <a:avLst/>
          </a:prstGeom>
        </p:spPr>
        <p:txBody>
          <a:bodyPr/>
          <a:lstStyle/>
          <a:p>
            <a:r>
              <a:rPr lang="en-US" altLang="ja-JP" smtClean="0"/>
              <a:t>Hiroshi Mano (ATRD, Root, Lab)</a:t>
            </a:r>
            <a:endParaRPr lang="en-GB"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800099"/>
          </a:xfrm>
        </p:spPr>
        <p:txBody>
          <a:bodyPr/>
          <a:lstStyle/>
          <a:p>
            <a:pPr lvl="0"/>
            <a:r>
              <a:rPr lang="en-US" sz="2400" dirty="0" smtClean="0"/>
              <a:t>Motions for proposed </a:t>
            </a:r>
            <a:r>
              <a:rPr lang="en-US" sz="2400" dirty="0"/>
              <a:t>t</a:t>
            </a:r>
            <a:r>
              <a:rPr lang="en-US" sz="2400" dirty="0" smtClean="0"/>
              <a:t>ext for SFD </a:t>
            </a:r>
            <a:br>
              <a:rPr lang="en-US" sz="2400" dirty="0" smtClean="0"/>
            </a:br>
            <a:r>
              <a:rPr lang="en-US" sz="2400" dirty="0" smtClean="0"/>
              <a:t>(for 2012-May meeting) </a:t>
            </a:r>
            <a:endParaRPr lang="en-US" dirty="0"/>
          </a:p>
        </p:txBody>
      </p:sp>
      <p:sp>
        <p:nvSpPr>
          <p:cNvPr id="3" name="Content Placeholder 2"/>
          <p:cNvSpPr>
            <a:spLocks noGrp="1"/>
          </p:cNvSpPr>
          <p:nvPr>
            <p:ph idx="1"/>
          </p:nvPr>
        </p:nvSpPr>
        <p:spPr>
          <a:xfrm>
            <a:off x="685800" y="1562100"/>
            <a:ext cx="7770813" cy="4532313"/>
          </a:xfrm>
          <a:noFill/>
        </p:spPr>
        <p:txBody>
          <a:bodyPr>
            <a:normAutofit fontScale="85000" lnSpcReduction="20000"/>
          </a:bodyPr>
          <a:lstStyle/>
          <a:p>
            <a:pPr marL="1023938" indent="-1023938">
              <a:spcAft>
                <a:spcPts val="600"/>
              </a:spcAft>
            </a:pPr>
            <a:r>
              <a:rPr lang="en-US" sz="2300" dirty="0" smtClean="0">
                <a:solidFill>
                  <a:schemeClr val="tx1"/>
                </a:solidFill>
              </a:rPr>
              <a:t>Motion-2: Insert the following text to Section 6.2.1 on page 7 of </a:t>
            </a:r>
            <a:r>
              <a:rPr lang="en-US" sz="2300" dirty="0" err="1" smtClean="0">
                <a:solidFill>
                  <a:schemeClr val="tx1"/>
                </a:solidFill>
              </a:rPr>
              <a:t>TGai</a:t>
            </a:r>
            <a:r>
              <a:rPr lang="en-US" sz="2300" dirty="0" smtClean="0">
                <a:solidFill>
                  <a:schemeClr val="tx1"/>
                </a:solidFill>
              </a:rPr>
              <a:t> SFD, 12/0151r7</a:t>
            </a:r>
          </a:p>
          <a:p>
            <a:pPr marL="0" indent="0">
              <a:spcBef>
                <a:spcPts val="400"/>
              </a:spcBef>
              <a:spcAft>
                <a:spcPts val="400"/>
              </a:spcAft>
            </a:pPr>
            <a:endParaRPr lang="en-US" dirty="0" smtClean="0"/>
          </a:p>
          <a:p>
            <a:pPr marL="0" indent="0">
              <a:spcBef>
                <a:spcPts val="400"/>
              </a:spcBef>
              <a:spcAft>
                <a:spcPts val="400"/>
              </a:spcAft>
            </a:pPr>
            <a:r>
              <a:rPr lang="en-US" dirty="0" smtClean="0">
                <a:solidFill>
                  <a:srgbClr val="0000FF"/>
                </a:solidFill>
              </a:rPr>
              <a:t>The FILS Discovery Frame is a public action frame, which is one of the following:</a:t>
            </a:r>
          </a:p>
          <a:p>
            <a:pPr marL="341313" indent="-231775">
              <a:spcBef>
                <a:spcPts val="400"/>
              </a:spcBef>
              <a:spcAft>
                <a:spcPts val="400"/>
              </a:spcAft>
              <a:buFont typeface="Arial" pitchFamily="34" charset="0"/>
              <a:buChar char="•"/>
            </a:pPr>
            <a:r>
              <a:rPr lang="en-US" dirty="0" smtClean="0">
                <a:solidFill>
                  <a:srgbClr val="0000FF"/>
                </a:solidFill>
              </a:rPr>
              <a:t>a Modified Measurement Pilot frame, or </a:t>
            </a:r>
          </a:p>
          <a:p>
            <a:pPr marL="341313" indent="-231775">
              <a:spcBef>
                <a:spcPts val="400"/>
              </a:spcBef>
              <a:spcAft>
                <a:spcPts val="400"/>
              </a:spcAft>
              <a:buFont typeface="Arial" pitchFamily="34" charset="0"/>
              <a:buChar char="•"/>
            </a:pPr>
            <a:r>
              <a:rPr lang="en-US" dirty="0" smtClean="0">
                <a:solidFill>
                  <a:srgbClr val="0000FF"/>
                </a:solidFill>
              </a:rPr>
              <a:t>a Modified 11ah short beacon frame, or</a:t>
            </a:r>
          </a:p>
          <a:p>
            <a:pPr marL="341313" indent="-231775">
              <a:spcBef>
                <a:spcPts val="400"/>
              </a:spcBef>
              <a:spcAft>
                <a:spcPts val="400"/>
              </a:spcAft>
              <a:buFont typeface="Arial" pitchFamily="34" charset="0"/>
              <a:buChar char="•"/>
            </a:pPr>
            <a:r>
              <a:rPr lang="en-US" dirty="0" smtClean="0">
                <a:solidFill>
                  <a:srgbClr val="0000FF"/>
                </a:solidFill>
              </a:rPr>
              <a:t>a newly designed MAC public action frame.</a:t>
            </a:r>
            <a:endParaRPr lang="en-US" dirty="0" smtClean="0">
              <a:solidFill>
                <a:srgbClr val="C00000"/>
              </a:solidFill>
            </a:endParaRPr>
          </a:p>
          <a:p>
            <a:pPr marL="0" indent="0">
              <a:spcBef>
                <a:spcPts val="400"/>
              </a:spcBef>
              <a:spcAft>
                <a:spcPts val="400"/>
              </a:spcAft>
            </a:pPr>
            <a:endParaRPr lang="en-US" dirty="0"/>
          </a:p>
          <a:p>
            <a:pPr marL="0" indent="0">
              <a:spcAft>
                <a:spcPts val="600"/>
              </a:spcAft>
            </a:pPr>
            <a:r>
              <a:rPr lang="fi-FI" dirty="0" smtClean="0">
                <a:solidFill>
                  <a:schemeClr val="tx1"/>
                </a:solidFill>
              </a:rPr>
              <a:t>Mover: </a:t>
            </a:r>
            <a:endParaRPr lang="en-US" dirty="0" smtClean="0">
              <a:solidFill>
                <a:schemeClr val="tx1"/>
              </a:solidFill>
            </a:endParaRPr>
          </a:p>
          <a:p>
            <a:pPr marL="6350" lvl="1" indent="-6350">
              <a:spcAft>
                <a:spcPts val="600"/>
              </a:spcAft>
            </a:pPr>
            <a:r>
              <a:rPr lang="fi-FI" b="1" dirty="0" smtClean="0">
                <a:solidFill>
                  <a:schemeClr val="tx1"/>
                </a:solidFill>
                <a:cs typeface="+mn-cs"/>
              </a:rPr>
              <a:t>Seconder: </a:t>
            </a:r>
            <a:endParaRPr lang="en-US" b="1" dirty="0" smtClean="0">
              <a:solidFill>
                <a:schemeClr val="tx1"/>
              </a:solidFill>
              <a:cs typeface="+mn-cs"/>
            </a:endParaRPr>
          </a:p>
          <a:p>
            <a:pPr marL="6350" lvl="1" indent="-6350">
              <a:spcAft>
                <a:spcPts val="600"/>
              </a:spcAft>
            </a:pPr>
            <a:endParaRPr lang="en-US" b="1" dirty="0" smtClean="0">
              <a:solidFill>
                <a:schemeClr val="tx1"/>
              </a:solidFill>
              <a:cs typeface="+mn-cs"/>
            </a:endParaRPr>
          </a:p>
          <a:p>
            <a:pPr marL="6350" lvl="1" indent="-6350">
              <a:spcAft>
                <a:spcPts val="600"/>
              </a:spcAft>
            </a:pPr>
            <a:r>
              <a:rPr lang="en-US" b="1" dirty="0" smtClean="0">
                <a:solidFill>
                  <a:schemeClr val="tx1"/>
                </a:solidFill>
                <a:cs typeface="+mn-cs"/>
              </a:rPr>
              <a:t>Results:    </a:t>
            </a:r>
            <a:r>
              <a:rPr lang="en-US" b="1" u="sng" dirty="0" smtClean="0">
                <a:solidFill>
                  <a:schemeClr val="tx1"/>
                </a:solidFill>
                <a:cs typeface="+mn-cs"/>
              </a:rPr>
              <a:t>Yes             </a:t>
            </a:r>
            <a:r>
              <a:rPr lang="en-US" b="1" dirty="0" smtClean="0">
                <a:solidFill>
                  <a:schemeClr val="tx1"/>
                </a:solidFill>
                <a:cs typeface="+mn-cs"/>
              </a:rPr>
              <a:t>        </a:t>
            </a:r>
            <a:r>
              <a:rPr lang="en-US" b="1" u="sng" dirty="0" smtClean="0">
                <a:solidFill>
                  <a:schemeClr val="tx1"/>
                </a:solidFill>
                <a:cs typeface="+mn-cs"/>
              </a:rPr>
              <a:t>No             </a:t>
            </a:r>
            <a:r>
              <a:rPr lang="en-US" b="1" dirty="0" smtClean="0">
                <a:solidFill>
                  <a:schemeClr val="tx1"/>
                </a:solidFill>
                <a:cs typeface="+mn-cs"/>
              </a:rPr>
              <a:t>     </a:t>
            </a:r>
            <a:r>
              <a:rPr lang="en-US" b="1" u="sng" dirty="0" smtClean="0">
                <a:solidFill>
                  <a:schemeClr val="tx1"/>
                </a:solidFill>
                <a:cs typeface="+mn-cs"/>
              </a:rPr>
              <a:t>Abstain</a:t>
            </a:r>
            <a:r>
              <a:rPr lang="en-US" u="sng" dirty="0" smtClean="0">
                <a:solidFill>
                  <a:schemeClr val="tx1"/>
                </a:solidFill>
                <a:cs typeface="+mn-cs"/>
              </a:rPr>
              <a:t>________     </a:t>
            </a:r>
            <a:r>
              <a:rPr lang="en-US" b="1" u="sng" dirty="0" smtClean="0">
                <a:solidFill>
                  <a:schemeClr val="tx1"/>
                </a:solidFill>
                <a:cs typeface="+mn-cs"/>
              </a:rPr>
              <a:t>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6" name="Date Placeholder 5"/>
          <p:cNvSpPr>
            <a:spLocks noGrp="1"/>
          </p:cNvSpPr>
          <p:nvPr>
            <p:ph type="dt" idx="15"/>
          </p:nvPr>
        </p:nvSpPr>
        <p:spPr/>
        <p:txBody>
          <a:bodyPr/>
          <a:lstStyle/>
          <a:p>
            <a:r>
              <a:rPr lang="en-US" smtClean="0"/>
              <a:t>May 2012</a:t>
            </a:r>
            <a:endParaRPr lang="en-GB" dirty="0"/>
          </a:p>
        </p:txBody>
      </p:sp>
      <p:sp>
        <p:nvSpPr>
          <p:cNvPr id="7" name="Footer Placeholder 4"/>
          <p:cNvSpPr>
            <a:spLocks noGrp="1"/>
          </p:cNvSpPr>
          <p:nvPr>
            <p:ph type="ftr" idx="4294967295"/>
          </p:nvPr>
        </p:nvSpPr>
        <p:spPr>
          <a:xfrm>
            <a:off x="5181600" y="6488112"/>
            <a:ext cx="3436938" cy="217488"/>
          </a:xfrm>
          <a:prstGeom prst="rect">
            <a:avLst/>
          </a:prstGeom>
        </p:spPr>
        <p:txBody>
          <a:bodyPr/>
          <a:lstStyle/>
          <a:p>
            <a:r>
              <a:rPr lang="en-US" altLang="ja-JP" smtClean="0"/>
              <a:t>Hiroshi Mano (ATRD, Root, Lab)</a:t>
            </a: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a:t>
            </a:r>
            <a:br>
              <a:rPr lang="en-US" altLang="ja-JP" dirty="0" smtClean="0"/>
            </a:br>
            <a:r>
              <a:rPr lang="en-US" altLang="ja-JP" dirty="0" smtClean="0"/>
              <a:t> Waikoloa face-to-face meeting. </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 March 2012 Plenary</a:t>
            </a:r>
            <a:r>
              <a:rPr lang="en-GB" altLang="ja-JP" dirty="0" smtClean="0">
                <a:ea typeface="ＭＳ Ｐゴシック" pitchFamily="-84" charset="-128"/>
                <a:cs typeface="ＭＳ Ｐゴシック" pitchFamily="-84" charset="-128"/>
              </a:rPr>
              <a:t> :   </a:t>
            </a:r>
          </a:p>
          <a:p>
            <a:pPr lvl="1"/>
            <a:r>
              <a:rPr lang="en-US" altLang="ja-JP" dirty="0" smtClean="0"/>
              <a:t>March  2012 Waikoloa Session Minutes</a:t>
            </a:r>
          </a:p>
          <a:p>
            <a:pPr lvl="2">
              <a:defRPr/>
            </a:pPr>
            <a:r>
              <a:rPr lang="en-US" altLang="ja-JP" dirty="0" smtClean="0">
                <a:hlinkClick r:id="rId2"/>
              </a:rPr>
              <a:t>https://mentor.ieee.org/802.11/dcn/12/11-12-0472-00-00ai-march-2012-waikoloa-session-minutes.doc</a:t>
            </a:r>
            <a:endParaRPr lang="en-US" altLang="ja-JP" dirty="0" smtClean="0"/>
          </a:p>
          <a:p>
            <a:pPr>
              <a:defRPr/>
            </a:pPr>
            <a:r>
              <a:rPr lang="en-US" altLang="ja-JP" dirty="0" smtClean="0"/>
              <a:t>Moved Marc</a:t>
            </a:r>
          </a:p>
          <a:p>
            <a:pPr>
              <a:defRPr/>
            </a:pPr>
            <a:r>
              <a:rPr lang="en-US" altLang="ja-JP" dirty="0" err="1" smtClean="0"/>
              <a:t>Seconed</a:t>
            </a:r>
            <a:r>
              <a:rPr lang="en-US" altLang="ja-JP" dirty="0" smtClean="0"/>
              <a:t>  Dwight Smith</a:t>
            </a:r>
          </a:p>
          <a:p>
            <a:pPr>
              <a:defRPr/>
            </a:pPr>
            <a:r>
              <a:rPr lang="en-US" altLang="ja-JP" dirty="0" smtClean="0"/>
              <a:t>Approved</a:t>
            </a:r>
          </a:p>
          <a:p>
            <a:pPr lvl="2"/>
            <a:endParaRPr lang="ja-JP" altLang="en-US" dirty="0" smtClean="0">
              <a:ea typeface="ＭＳ Ｐゴシック" pitchFamily="-84" charset="-128"/>
              <a:hlinkClick r:id="rId3"/>
            </a:endParaRPr>
          </a:p>
          <a:p>
            <a:pPr>
              <a:buFontTx/>
              <a:buNone/>
            </a:pPr>
            <a:endParaRPr lang="en-US" altLang="ja-JP"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noFill/>
        </p:spPr>
        <p:txBody>
          <a:bodyPr/>
          <a:lstStyle/>
          <a:p>
            <a:r>
              <a:rPr lang="en-US" altLang="ja-JP" smtClean="0">
                <a:latin typeface="Times New Roman" pitchFamily="-84" charset="0"/>
              </a:rPr>
              <a:t>May 2012</a:t>
            </a:r>
            <a:endParaRPr lang="en-US" altLang="ja-JP" smtClean="0">
              <a:latin typeface="Times New Roman" pitchFamily="-84" charset="0"/>
            </a:endParaRPr>
          </a:p>
        </p:txBody>
      </p:sp>
      <p:sp>
        <p:nvSpPr>
          <p:cNvPr id="5734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12/567r0	Young </a:t>
            </a:r>
            <a:r>
              <a:rPr lang="en-US" altLang="ja-JP" dirty="0" err="1" smtClean="0"/>
              <a:t>Hoon</a:t>
            </a:r>
            <a:r>
              <a:rPr lang="en-US" altLang="ja-JP" dirty="0" smtClean="0"/>
              <a:t> Kwon</a:t>
            </a:r>
            <a:endParaRPr lang="ja-JP" altLang="en-US" dirty="0"/>
          </a:p>
        </p:txBody>
      </p:sp>
      <p:sp>
        <p:nvSpPr>
          <p:cNvPr id="3" name="サブタイトル 2"/>
          <p:cNvSpPr>
            <a:spLocks noGrp="1"/>
          </p:cNvSpPr>
          <p:nvPr>
            <p:ph type="subTitle" idx="1"/>
          </p:nvPr>
        </p:nvSpPr>
        <p:spPr/>
        <p:txBody>
          <a:bodyPr/>
          <a:lstStyle/>
          <a:p>
            <a:endParaRPr lang="ja-JP" altLang="en-US"/>
          </a:p>
        </p:txBody>
      </p:sp>
      <p:sp>
        <p:nvSpPr>
          <p:cNvPr id="4" name="日付プレースホルダ 3"/>
          <p:cNvSpPr>
            <a:spLocks noGrp="1"/>
          </p:cNvSpPr>
          <p:nvPr>
            <p:ph type="dt" sz="half" idx="10"/>
          </p:nvPr>
        </p:nvSpPr>
        <p:spPr/>
        <p:txBody>
          <a:bodyPr/>
          <a:lstStyle/>
          <a:p>
            <a:pPr>
              <a:defRPr/>
            </a:pPr>
            <a:r>
              <a:rPr lang="en-US" altLang="ja-JP" smtClean="0"/>
              <a:t>May 2012</a:t>
            </a:r>
            <a:endParaRPr lang="en-US" altLang="ja-JP"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40</a:t>
            </a:fld>
            <a:endParaRPr lang="en-US" altLang="ja-JP"/>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Do you agree to add the sentence to section 6.2 Passive Scanning of </a:t>
            </a:r>
            <a:r>
              <a:rPr lang="en-US" altLang="zh-CN" dirty="0" err="1" smtClean="0"/>
              <a:t>TGai</a:t>
            </a:r>
            <a:r>
              <a:rPr lang="en-US" altLang="zh-CN" dirty="0" smtClean="0"/>
              <a:t> SFD, 12/0151r7.</a:t>
            </a:r>
          </a:p>
          <a:p>
            <a:pPr lvl="1"/>
            <a:r>
              <a:rPr lang="en-US" altLang="zh-CN" dirty="0" smtClean="0"/>
              <a:t>“FILS beacon should include information on time to earliest next FILS beacon among nearby APs and corresponding frequency channel.”?</a:t>
            </a:r>
          </a:p>
          <a:p>
            <a:pPr lvl="1"/>
            <a:endParaRPr lang="en-US" altLang="zh-CN" dirty="0" smtClean="0"/>
          </a:p>
          <a:p>
            <a:pPr>
              <a:buNone/>
              <a:defRPr/>
            </a:pPr>
            <a:r>
              <a:rPr lang="en-US" sz="1800" dirty="0" smtClean="0"/>
              <a:t>Yes:</a:t>
            </a:r>
          </a:p>
          <a:p>
            <a:pPr>
              <a:buNone/>
              <a:defRPr/>
            </a:pPr>
            <a:r>
              <a:rPr lang="en-US" sz="1800" dirty="0" smtClean="0"/>
              <a:t>No:</a:t>
            </a:r>
          </a:p>
          <a:p>
            <a:pPr>
              <a:buNone/>
              <a:defRPr/>
            </a:pPr>
            <a:r>
              <a:rPr lang="en-US" sz="1800" dirty="0" smtClean="0"/>
              <a:t>Abstain:</a:t>
            </a:r>
          </a:p>
          <a:p>
            <a:pPr lvl="1">
              <a:buNone/>
            </a:pPr>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solidFill>
                  <a:srgbClr val="000000"/>
                </a:solidFill>
              </a:rPr>
              <a:t>Slide </a:t>
            </a:r>
            <a:fld id="{F3492426-BCCD-4D74-9D7D-2414C4E79612}" type="slidenum">
              <a:rPr lang="en-US" altLang="zh-CN" smtClean="0">
                <a:solidFill>
                  <a:srgbClr val="000000"/>
                </a:solidFill>
              </a:rPr>
              <a:pPr/>
              <a:t>41</a:t>
            </a:fld>
            <a:endParaRPr lang="en-US" altLang="zh-CN">
              <a:solidFill>
                <a:srgbClr val="000000"/>
              </a:solidFill>
            </a:endParaRPr>
          </a:p>
        </p:txBody>
      </p:sp>
      <p:sp>
        <p:nvSpPr>
          <p:cNvPr id="5" name="日付プレースホルダ 4"/>
          <p:cNvSpPr>
            <a:spLocks noGrp="1"/>
          </p:cNvSpPr>
          <p:nvPr>
            <p:ph type="dt" sz="half" idx="10"/>
          </p:nvPr>
        </p:nvSpPr>
        <p:spPr/>
        <p:txBody>
          <a:bodyPr/>
          <a:lstStyle/>
          <a:p>
            <a:pPr>
              <a:defRPr/>
            </a:pPr>
            <a:r>
              <a:rPr lang="en-US" smtClean="0"/>
              <a:t>May 2012</a:t>
            </a:r>
            <a:endParaRPr lang="en-US" dirty="0"/>
          </a:p>
        </p:txBody>
      </p:sp>
      <p:sp>
        <p:nvSpPr>
          <p:cNvPr id="7" name="フッター プレースホルダ 6"/>
          <p:cNvSpPr>
            <a:spLocks noGrp="1"/>
          </p:cNvSpPr>
          <p:nvPr>
            <p:ph type="ftr" sz="quarter" idx="11"/>
          </p:nvPr>
        </p:nvSpPr>
        <p:spPr/>
        <p:txBody>
          <a:bodyPr/>
          <a:lstStyle/>
          <a:p>
            <a:pPr>
              <a:defRPr/>
            </a:pPr>
            <a:r>
              <a:rPr lang="en-US" altLang="ja-JP" smtClean="0"/>
              <a:t>Hiroshi Mano (ATRD, Root, Lab)</a:t>
            </a:r>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Do you agree to add the sentence to section 6.2 Passive Scanning of </a:t>
            </a:r>
            <a:r>
              <a:rPr lang="en-US" altLang="zh-CN" dirty="0" err="1" smtClean="0"/>
              <a:t>TGai</a:t>
            </a:r>
            <a:r>
              <a:rPr lang="en-US" altLang="zh-CN" dirty="0" smtClean="0"/>
              <a:t> SFD, 12/0151r7.</a:t>
            </a:r>
          </a:p>
          <a:p>
            <a:pPr lvl="1"/>
            <a:r>
              <a:rPr lang="en-US" altLang="zh-CN" dirty="0" smtClean="0"/>
              <a:t>“A non-AP STA can report FILS beacon transmission timing information of nearby APs including APs in different frequency channels.”?</a:t>
            </a:r>
          </a:p>
          <a:p>
            <a:pPr lvl="1"/>
            <a:endParaRPr lang="en-US" altLang="zh-CN" dirty="0" smtClean="0"/>
          </a:p>
          <a:p>
            <a:pPr lvl="1">
              <a:buNone/>
            </a:pPr>
            <a:endParaRPr lang="en-US" altLang="zh-CN" dirty="0" smtClean="0"/>
          </a:p>
          <a:p>
            <a:pPr>
              <a:buNone/>
              <a:defRPr/>
            </a:pPr>
            <a:r>
              <a:rPr lang="en-US" sz="1800" dirty="0" smtClean="0"/>
              <a:t>Yes:</a:t>
            </a:r>
          </a:p>
          <a:p>
            <a:pPr>
              <a:buNone/>
              <a:defRPr/>
            </a:pPr>
            <a:r>
              <a:rPr lang="en-US" sz="1800" dirty="0" smtClean="0"/>
              <a:t>No:</a:t>
            </a:r>
          </a:p>
          <a:p>
            <a:pPr>
              <a:buNone/>
              <a:defRPr/>
            </a:pPr>
            <a:r>
              <a:rPr lang="en-US" sz="1800" dirty="0" smtClean="0"/>
              <a:t>Abstain:</a:t>
            </a:r>
          </a:p>
          <a:p>
            <a:pPr lvl="1"/>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solidFill>
                  <a:srgbClr val="000000"/>
                </a:solidFill>
              </a:rPr>
              <a:t>Slide </a:t>
            </a:r>
            <a:fld id="{F3492426-BCCD-4D74-9D7D-2414C4E79612}" type="slidenum">
              <a:rPr lang="en-US" altLang="zh-CN" smtClean="0">
                <a:solidFill>
                  <a:srgbClr val="000000"/>
                </a:solidFill>
              </a:rPr>
              <a:pPr/>
              <a:t>42</a:t>
            </a:fld>
            <a:endParaRPr lang="en-US" altLang="zh-CN">
              <a:solidFill>
                <a:srgbClr val="000000"/>
              </a:solidFill>
            </a:endParaRPr>
          </a:p>
        </p:txBody>
      </p:sp>
      <p:sp>
        <p:nvSpPr>
          <p:cNvPr id="5" name="日付プレースホルダ 4"/>
          <p:cNvSpPr>
            <a:spLocks noGrp="1"/>
          </p:cNvSpPr>
          <p:nvPr>
            <p:ph type="dt" sz="half" idx="10"/>
          </p:nvPr>
        </p:nvSpPr>
        <p:spPr/>
        <p:txBody>
          <a:bodyPr/>
          <a:lstStyle/>
          <a:p>
            <a:pPr>
              <a:defRPr/>
            </a:pPr>
            <a:r>
              <a:rPr lang="en-US" smtClean="0"/>
              <a:t>May 2012</a:t>
            </a:r>
            <a:endParaRPr lang="en-US" dirty="0"/>
          </a:p>
        </p:txBody>
      </p:sp>
      <p:sp>
        <p:nvSpPr>
          <p:cNvPr id="7" name="フッター プレースホルダ 6"/>
          <p:cNvSpPr>
            <a:spLocks noGrp="1"/>
          </p:cNvSpPr>
          <p:nvPr>
            <p:ph type="ftr" sz="quarter" idx="11"/>
          </p:nvPr>
        </p:nvSpPr>
        <p:spPr/>
        <p:txBody>
          <a:bodyPr/>
          <a:lstStyle/>
          <a:p>
            <a:pPr>
              <a:defRPr/>
            </a:pPr>
            <a:r>
              <a:rPr lang="en-US" altLang="ja-JP" smtClean="0"/>
              <a:t>Hiroshi Mano (ATRD, Root, Lab)</a:t>
            </a:r>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3</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Do you agree to add the sentence to section 6.2 Passive Scanning of </a:t>
            </a:r>
            <a:r>
              <a:rPr lang="en-US" altLang="zh-CN" dirty="0" err="1" smtClean="0"/>
              <a:t>TGai</a:t>
            </a:r>
            <a:r>
              <a:rPr lang="en-US" altLang="zh-CN" dirty="0" smtClean="0"/>
              <a:t> SFD, 12/0151r7.</a:t>
            </a:r>
          </a:p>
          <a:p>
            <a:pPr lvl="1"/>
            <a:r>
              <a:rPr lang="en-US" altLang="zh-CN" dirty="0" smtClean="0"/>
              <a:t>“AP can shift FILS beacon transmission time and/or change FILS beacon transmission interval without ambiguity on associated STAs.”?</a:t>
            </a:r>
          </a:p>
          <a:p>
            <a:pPr lvl="1"/>
            <a:endParaRPr lang="en-US" altLang="zh-CN" dirty="0" smtClean="0"/>
          </a:p>
          <a:p>
            <a:pPr lvl="1"/>
            <a:endParaRPr lang="en-US" altLang="zh-CN" dirty="0" smtClean="0"/>
          </a:p>
          <a:p>
            <a:pPr>
              <a:buNone/>
              <a:defRPr/>
            </a:pPr>
            <a:r>
              <a:rPr lang="en-US" sz="1800" dirty="0" smtClean="0"/>
              <a:t>Yes:</a:t>
            </a:r>
          </a:p>
          <a:p>
            <a:pPr>
              <a:buNone/>
              <a:defRPr/>
            </a:pPr>
            <a:r>
              <a:rPr lang="en-US" sz="1800" dirty="0" smtClean="0"/>
              <a:t>No:</a:t>
            </a:r>
          </a:p>
          <a:p>
            <a:pPr>
              <a:buNone/>
              <a:defRPr/>
            </a:pPr>
            <a:r>
              <a:rPr lang="en-US" sz="1800" dirty="0" smtClean="0"/>
              <a:t>Abstain:</a:t>
            </a:r>
          </a:p>
          <a:p>
            <a:pPr lvl="1"/>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solidFill>
                  <a:srgbClr val="000000"/>
                </a:solidFill>
              </a:rPr>
              <a:t>Slide </a:t>
            </a:r>
            <a:fld id="{F3492426-BCCD-4D74-9D7D-2414C4E79612}" type="slidenum">
              <a:rPr lang="en-US" altLang="zh-CN" smtClean="0">
                <a:solidFill>
                  <a:srgbClr val="000000"/>
                </a:solidFill>
              </a:rPr>
              <a:pPr/>
              <a:t>43</a:t>
            </a:fld>
            <a:endParaRPr lang="en-US" altLang="zh-CN">
              <a:solidFill>
                <a:srgbClr val="000000"/>
              </a:solidFill>
            </a:endParaRPr>
          </a:p>
        </p:txBody>
      </p:sp>
      <p:sp>
        <p:nvSpPr>
          <p:cNvPr id="5" name="日付プレースホルダ 4"/>
          <p:cNvSpPr>
            <a:spLocks noGrp="1"/>
          </p:cNvSpPr>
          <p:nvPr>
            <p:ph type="dt" sz="half" idx="10"/>
          </p:nvPr>
        </p:nvSpPr>
        <p:spPr/>
        <p:txBody>
          <a:bodyPr/>
          <a:lstStyle/>
          <a:p>
            <a:pPr>
              <a:defRPr/>
            </a:pPr>
            <a:r>
              <a:rPr lang="en-US" smtClean="0"/>
              <a:t>May 2012</a:t>
            </a:r>
            <a:endParaRPr lang="en-US" dirty="0"/>
          </a:p>
        </p:txBody>
      </p:sp>
      <p:sp>
        <p:nvSpPr>
          <p:cNvPr id="7" name="フッター プレースホルダ 6"/>
          <p:cNvSpPr>
            <a:spLocks noGrp="1"/>
          </p:cNvSpPr>
          <p:nvPr>
            <p:ph type="ftr" sz="quarter" idx="11"/>
          </p:nvPr>
        </p:nvSpPr>
        <p:spPr/>
        <p:txBody>
          <a:bodyPr/>
          <a:lstStyle/>
          <a:p>
            <a:pPr>
              <a:defRPr/>
            </a:pPr>
            <a:r>
              <a:rPr lang="en-US" altLang="ja-JP" smtClean="0"/>
              <a:t>Hiroshi Mano (ATRD, Root, Lab)</a:t>
            </a:r>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12/568r0	Young </a:t>
            </a:r>
            <a:r>
              <a:rPr lang="en-US" altLang="ja-JP" dirty="0" err="1" smtClean="0"/>
              <a:t>Hoon</a:t>
            </a:r>
            <a:r>
              <a:rPr lang="en-US" altLang="ja-JP" dirty="0" smtClean="0"/>
              <a:t> Kwon</a:t>
            </a:r>
            <a:endParaRPr lang="ja-JP" altLang="en-US" dirty="0"/>
          </a:p>
        </p:txBody>
      </p:sp>
      <p:sp>
        <p:nvSpPr>
          <p:cNvPr id="3" name="サブタイトル 2"/>
          <p:cNvSpPr>
            <a:spLocks noGrp="1"/>
          </p:cNvSpPr>
          <p:nvPr>
            <p:ph type="subTitle" idx="1"/>
          </p:nvPr>
        </p:nvSpPr>
        <p:spPr/>
        <p:txBody>
          <a:bodyPr/>
          <a:lstStyle/>
          <a:p>
            <a:endParaRPr lang="ja-JP" altLang="en-US"/>
          </a:p>
        </p:txBody>
      </p:sp>
      <p:sp>
        <p:nvSpPr>
          <p:cNvPr id="4" name="日付プレースホルダ 3"/>
          <p:cNvSpPr>
            <a:spLocks noGrp="1"/>
          </p:cNvSpPr>
          <p:nvPr>
            <p:ph type="dt" sz="half" idx="10"/>
          </p:nvPr>
        </p:nvSpPr>
        <p:spPr/>
        <p:txBody>
          <a:bodyPr/>
          <a:lstStyle/>
          <a:p>
            <a:pPr>
              <a:defRPr/>
            </a:pPr>
            <a:r>
              <a:rPr lang="en-US" altLang="ja-JP" smtClean="0"/>
              <a:t>May 2012</a:t>
            </a:r>
            <a:endParaRPr lang="en-US" altLang="ja-JP"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44</a:t>
            </a:fld>
            <a:endParaRPr lang="en-US" altLang="ja-JP"/>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Do you agree to add the sentence to section 6.2 Passive Scanning of </a:t>
            </a:r>
            <a:r>
              <a:rPr lang="en-US" altLang="zh-CN" dirty="0" err="1" smtClean="0"/>
              <a:t>TGai</a:t>
            </a:r>
            <a:r>
              <a:rPr lang="en-US" altLang="zh-CN" dirty="0" smtClean="0"/>
              <a:t> SFD, 12/0151r7.</a:t>
            </a:r>
          </a:p>
          <a:p>
            <a:pPr lvl="1"/>
            <a:r>
              <a:rPr lang="en-US" altLang="zh-CN" dirty="0" smtClean="0"/>
              <a:t>“AP can transmit AP discovery information in management packets, such as Association Response, which replaces adjacent FILS beacon transmission.”?</a:t>
            </a:r>
          </a:p>
          <a:p>
            <a:pPr lvl="1"/>
            <a:endParaRPr lang="en-US" altLang="zh-CN" dirty="0" smtClean="0"/>
          </a:p>
          <a:p>
            <a:pPr lvl="1"/>
            <a:endParaRPr lang="en-US" altLang="zh-CN" dirty="0" smtClean="0"/>
          </a:p>
          <a:p>
            <a:pPr>
              <a:buNone/>
              <a:defRPr/>
            </a:pPr>
            <a:r>
              <a:rPr lang="en-US" sz="1800" dirty="0" smtClean="0"/>
              <a:t>Yes:</a:t>
            </a:r>
          </a:p>
          <a:p>
            <a:pPr>
              <a:buNone/>
              <a:defRPr/>
            </a:pPr>
            <a:r>
              <a:rPr lang="en-US" sz="1800" dirty="0" smtClean="0"/>
              <a:t>No:</a:t>
            </a:r>
          </a:p>
          <a:p>
            <a:pPr>
              <a:buNone/>
              <a:defRPr/>
            </a:pPr>
            <a:r>
              <a:rPr lang="en-US" sz="1800" dirty="0" smtClean="0"/>
              <a:t>Abstain:</a:t>
            </a:r>
          </a:p>
          <a:p>
            <a:pPr lvl="1"/>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solidFill>
                  <a:srgbClr val="000000"/>
                </a:solidFill>
              </a:rPr>
              <a:t>Slide </a:t>
            </a:r>
            <a:fld id="{F3492426-BCCD-4D74-9D7D-2414C4E79612}" type="slidenum">
              <a:rPr lang="en-US" altLang="zh-CN" smtClean="0">
                <a:solidFill>
                  <a:srgbClr val="000000"/>
                </a:solidFill>
              </a:rPr>
              <a:pPr/>
              <a:t>45</a:t>
            </a:fld>
            <a:endParaRPr lang="en-US" altLang="zh-CN">
              <a:solidFill>
                <a:srgbClr val="000000"/>
              </a:solidFill>
            </a:endParaRPr>
          </a:p>
        </p:txBody>
      </p:sp>
      <p:sp>
        <p:nvSpPr>
          <p:cNvPr id="5" name="日付プレースホルダ 4"/>
          <p:cNvSpPr>
            <a:spLocks noGrp="1"/>
          </p:cNvSpPr>
          <p:nvPr>
            <p:ph type="dt" sz="half" idx="10"/>
          </p:nvPr>
        </p:nvSpPr>
        <p:spPr/>
        <p:txBody>
          <a:bodyPr/>
          <a:lstStyle/>
          <a:p>
            <a:pPr>
              <a:defRPr/>
            </a:pPr>
            <a:r>
              <a:rPr lang="en-US" smtClean="0"/>
              <a:t>May 2012</a:t>
            </a:r>
            <a:endParaRPr lang="en-US" dirty="0"/>
          </a:p>
        </p:txBody>
      </p:sp>
      <p:sp>
        <p:nvSpPr>
          <p:cNvPr id="7" name="フッター プレースホルダ 6"/>
          <p:cNvSpPr>
            <a:spLocks noGrp="1"/>
          </p:cNvSpPr>
          <p:nvPr>
            <p:ph type="ftr" sz="quarter" idx="11"/>
          </p:nvPr>
        </p:nvSpPr>
        <p:spPr/>
        <p:txBody>
          <a:bodyPr/>
          <a:lstStyle/>
          <a:p>
            <a:pPr>
              <a:defRPr/>
            </a:pPr>
            <a:r>
              <a:rPr lang="en-US" altLang="ja-JP" smtClean="0"/>
              <a:t>Hiroshi Mano (ATRD, Root, Lab)</a:t>
            </a:r>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12/550r1	</a:t>
            </a:r>
            <a:r>
              <a:rPr lang="en-US" altLang="ja-JP" dirty="0" err="1" smtClean="0"/>
              <a:t>Kiseon</a:t>
            </a:r>
            <a:r>
              <a:rPr lang="en-US" altLang="ja-JP" dirty="0" smtClean="0"/>
              <a:t> </a:t>
            </a:r>
            <a:r>
              <a:rPr lang="en-US" altLang="ja-JP" dirty="0" err="1" smtClean="0"/>
              <a:t>Ryu</a:t>
            </a:r>
            <a:endParaRPr lang="ja-JP" altLang="en-US" dirty="0"/>
          </a:p>
        </p:txBody>
      </p:sp>
      <p:sp>
        <p:nvSpPr>
          <p:cNvPr id="3" name="サブタイトル 2"/>
          <p:cNvSpPr>
            <a:spLocks noGrp="1"/>
          </p:cNvSpPr>
          <p:nvPr>
            <p:ph type="subTitle" idx="1"/>
          </p:nvPr>
        </p:nvSpPr>
        <p:spPr/>
        <p:txBody>
          <a:bodyPr/>
          <a:lstStyle/>
          <a:p>
            <a:endParaRPr lang="ja-JP" altLang="en-US"/>
          </a:p>
        </p:txBody>
      </p:sp>
      <p:sp>
        <p:nvSpPr>
          <p:cNvPr id="4" name="日付プレースホルダ 3"/>
          <p:cNvSpPr>
            <a:spLocks noGrp="1"/>
          </p:cNvSpPr>
          <p:nvPr>
            <p:ph type="dt" sz="half" idx="10"/>
          </p:nvPr>
        </p:nvSpPr>
        <p:spPr/>
        <p:txBody>
          <a:bodyPr/>
          <a:lstStyle/>
          <a:p>
            <a:pPr>
              <a:defRPr/>
            </a:pPr>
            <a:r>
              <a:rPr lang="en-US" altLang="ja-JP" smtClean="0"/>
              <a:t>May 2012</a:t>
            </a:r>
            <a:endParaRPr lang="en-US" altLang="ja-JP"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46</a:t>
            </a:fld>
            <a:endParaRPr lang="en-US" altLang="ja-JP"/>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GB" sz="2800" dirty="0" smtClean="0"/>
              <a:t>Motion </a:t>
            </a:r>
            <a:endParaRPr lang="en-US" sz="2800" dirty="0"/>
          </a:p>
        </p:txBody>
      </p:sp>
      <p:sp>
        <p:nvSpPr>
          <p:cNvPr id="3" name="Content Placeholder 2"/>
          <p:cNvSpPr>
            <a:spLocks noGrp="1"/>
          </p:cNvSpPr>
          <p:nvPr>
            <p:ph idx="1"/>
          </p:nvPr>
        </p:nvSpPr>
        <p:spPr>
          <a:xfrm>
            <a:off x="762000" y="1714488"/>
            <a:ext cx="7772400" cy="4533912"/>
          </a:xfrm>
        </p:spPr>
        <p:txBody>
          <a:bodyPr>
            <a:normAutofit fontScale="92500" lnSpcReduction="10000"/>
          </a:bodyPr>
          <a:lstStyle/>
          <a:p>
            <a:r>
              <a:rPr lang="en-GB" dirty="0" smtClean="0"/>
              <a:t>Move to add the following text to the clause 6 of the specification framework document:</a:t>
            </a:r>
            <a:endParaRPr lang="ko-KR" altLang="en-US" dirty="0" smtClean="0"/>
          </a:p>
          <a:p>
            <a:endParaRPr lang="en-US" dirty="0" smtClean="0"/>
          </a:p>
          <a:p>
            <a:pPr algn="just">
              <a:spcAft>
                <a:spcPts val="0"/>
              </a:spcAft>
              <a:buNone/>
            </a:pPr>
            <a:r>
              <a:rPr lang="en-US" dirty="0" smtClean="0"/>
              <a:t>6.1.9 Probe Response Monitoring</a:t>
            </a:r>
            <a:r>
              <a:rPr lang="en-US" b="0" dirty="0" smtClean="0"/>
              <a:t> </a:t>
            </a:r>
          </a:p>
          <a:p>
            <a:pPr algn="just">
              <a:spcAft>
                <a:spcPts val="0"/>
              </a:spcAft>
              <a:buNone/>
            </a:pPr>
            <a:r>
              <a:rPr lang="en-US" b="0" dirty="0" smtClean="0"/>
              <a:t>802.11ai shall support that STA informs AP whether STA sending a Probe Request waits on the channel till either </a:t>
            </a:r>
            <a:r>
              <a:rPr lang="en-US" b="0" dirty="0" err="1" smtClean="0"/>
              <a:t>MinChannelTime</a:t>
            </a:r>
            <a:r>
              <a:rPr lang="en-US" b="0" dirty="0" smtClean="0"/>
              <a:t> or </a:t>
            </a:r>
            <a:r>
              <a:rPr lang="en-US" b="0" dirty="0" err="1" smtClean="0"/>
              <a:t>MaxChannelTime</a:t>
            </a:r>
            <a:r>
              <a:rPr lang="en-US" b="0" dirty="0" smtClean="0"/>
              <a:t>.</a:t>
            </a:r>
          </a:p>
          <a:p>
            <a:pPr algn="just">
              <a:spcAft>
                <a:spcPts val="0"/>
              </a:spcAft>
              <a:buNone/>
            </a:pPr>
            <a:endParaRPr lang="en-US" b="0" dirty="0" smtClean="0"/>
          </a:p>
          <a:p>
            <a:pPr lvl="0">
              <a:buNone/>
            </a:pPr>
            <a:endParaRPr lang="en-US" sz="2000" dirty="0" smtClean="0"/>
          </a:p>
          <a:p>
            <a:pPr lvl="0">
              <a:buNone/>
            </a:pPr>
            <a:r>
              <a:rPr lang="en-US" sz="1800" dirty="0" smtClean="0"/>
              <a:t>Moved :	</a:t>
            </a:r>
          </a:p>
          <a:p>
            <a:pPr lvl="0">
              <a:buNone/>
            </a:pPr>
            <a:r>
              <a:rPr lang="en-US" sz="1800" dirty="0" smtClean="0"/>
              <a:t>Seconded: </a:t>
            </a:r>
          </a:p>
          <a:p>
            <a:pPr lvl="0">
              <a:buNone/>
            </a:pPr>
            <a:endParaRPr lang="en-US" sz="1800" dirty="0" smtClean="0"/>
          </a:p>
          <a:p>
            <a:pPr lvl="0">
              <a:buNone/>
            </a:pPr>
            <a:r>
              <a:rPr lang="en-US" sz="1800" dirty="0" smtClean="0"/>
              <a:t>Yes: 	No:      Abstain:</a:t>
            </a:r>
          </a:p>
          <a:p>
            <a:endParaRPr lang="en-US" sz="2000" dirty="0" smtClean="0"/>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ltLang="ja-JP" smtClean="0">
                <a:solidFill>
                  <a:srgbClr val="000000"/>
                </a:solidFill>
              </a:rPr>
              <a:t>Hiroshi Mano (ATRD, Root, Lab)</a:t>
            </a:r>
            <a:endParaRPr lang="en-US" dirty="0" smtClean="0">
              <a:solidFill>
                <a:srgbClr val="000000"/>
              </a:solidFill>
            </a:endParaRPr>
          </a:p>
        </p:txBody>
      </p:sp>
      <p:sp>
        <p:nvSpPr>
          <p:cNvPr id="7" name="Date Placeholder 3"/>
          <p:cNvSpPr>
            <a:spLocks noGrp="1"/>
          </p:cNvSpPr>
          <p:nvPr>
            <p:ph type="dt" sz="half" idx="10"/>
          </p:nvPr>
        </p:nvSpPr>
        <p:spPr>
          <a:xfrm>
            <a:off x="696913" y="332601"/>
            <a:ext cx="968214" cy="276999"/>
          </a:xfrm>
        </p:spPr>
        <p:txBody>
          <a:bodyPr/>
          <a:lstStyle/>
          <a:p>
            <a:pPr>
              <a:defRPr/>
            </a:pPr>
            <a:r>
              <a:rPr lang="en-US" altLang="ja-JP" smtClean="0">
                <a:solidFill>
                  <a:srgbClr val="000000"/>
                </a:solidFill>
              </a:rPr>
              <a:t>May 2012</a:t>
            </a:r>
            <a:endParaRPr lang="en-US" altLang="ja-JP" dirty="0" smtClean="0">
              <a:solidFill>
                <a:srgbClr val="000000"/>
              </a:solidFill>
            </a:endParaRPr>
          </a:p>
        </p:txBody>
      </p:sp>
      <p:sp>
        <p:nvSpPr>
          <p:cNvPr id="8" name="スライド番号プレースホルダ 7"/>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47</a:t>
            </a:fld>
            <a:endParaRPr lang="en-US" altLang="ja-JP"/>
          </a:p>
        </p:txBody>
      </p:sp>
    </p:spTree>
    <p:extLst>
      <p:ext uri="{BB962C8B-B14F-4D97-AF65-F5344CB8AC3E}">
        <p14:creationId xmlns:mc="http://schemas.openxmlformats.org/markup-compatibility/2006" xmlns:mv="urn:schemas-microsoft-com:mac:vml" xmlns="" xmlns:p14="http://schemas.microsoft.com/office/powerpoint/2010/main" xmlns:p="http://schemas.openxmlformats.org/presentationml/2006/main" xmlns:r="http://schemas.openxmlformats.org/officeDocument/2006/relationships" xmlns:a="http://schemas.openxmlformats.org/drawingml/2006/main" val="374551693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12/535r1	</a:t>
            </a:r>
            <a:r>
              <a:rPr lang="en-US" altLang="ja-JP" dirty="0" err="1" smtClean="0"/>
              <a:t>Jarkko</a:t>
            </a:r>
            <a:r>
              <a:rPr lang="en-US" altLang="ja-JP" dirty="0" smtClean="0"/>
              <a:t> </a:t>
            </a:r>
            <a:r>
              <a:rPr lang="en-US" altLang="ja-JP" dirty="0" err="1" smtClean="0"/>
              <a:t>Kneckt</a:t>
            </a:r>
            <a:endParaRPr lang="ja-JP" altLang="en-US" dirty="0"/>
          </a:p>
        </p:txBody>
      </p:sp>
      <p:sp>
        <p:nvSpPr>
          <p:cNvPr id="3" name="サブタイトル 2"/>
          <p:cNvSpPr>
            <a:spLocks noGrp="1"/>
          </p:cNvSpPr>
          <p:nvPr>
            <p:ph type="subTitle" idx="1"/>
          </p:nvPr>
        </p:nvSpPr>
        <p:spPr/>
        <p:txBody>
          <a:bodyPr/>
          <a:lstStyle/>
          <a:p>
            <a:endParaRPr lang="ja-JP" altLang="en-US"/>
          </a:p>
        </p:txBody>
      </p:sp>
      <p:sp>
        <p:nvSpPr>
          <p:cNvPr id="4" name="日付プレースホルダ 3"/>
          <p:cNvSpPr>
            <a:spLocks noGrp="1"/>
          </p:cNvSpPr>
          <p:nvPr>
            <p:ph type="dt" sz="half" idx="10"/>
          </p:nvPr>
        </p:nvSpPr>
        <p:spPr/>
        <p:txBody>
          <a:bodyPr/>
          <a:lstStyle/>
          <a:p>
            <a:pPr>
              <a:defRPr/>
            </a:pPr>
            <a:r>
              <a:rPr lang="en-US" altLang="ja-JP" smtClean="0"/>
              <a:t>May 2012</a:t>
            </a:r>
            <a:endParaRPr lang="en-US" altLang="ja-JP"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48</a:t>
            </a:fld>
            <a:endParaRPr lang="en-US" altLang="ja-JP"/>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7" name="Picture 2" descr="image005"/>
          <p:cNvPicPr>
            <a:picLocks noChangeAspect="1" noChangeArrowheads="1"/>
          </p:cNvPicPr>
          <p:nvPr/>
        </p:nvPicPr>
        <p:blipFill rotWithShape="1">
          <a:blip r:embed="rId2">
            <a:extLst>
              <a:ext uri="{BEBA8EAE-BF5A-486C-A8C5-ECC9F3942E4B}">
                <a14:imgProps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14:imgLayer r:embed="rId3">
                    <a14:imgEffect>
                      <a14:brightnessContrast bright="19000"/>
                    </a14:imgEffect>
                  </a14:imgLayer>
                </a14:imgProps>
              </a:ex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rcRect r="34139"/>
          <a:stretch/>
        </p:blipFill>
        <p:spPr bwMode="auto">
          <a:xfrm>
            <a:off x="612440" y="2420928"/>
            <a:ext cx="7920000" cy="3559246"/>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pic>
        <p:nvPicPr>
          <p:cNvPr id="8" name="Picture 2" descr="image005"/>
          <p:cNvPicPr>
            <a:picLocks noChangeAspect="1" noChangeArrowheads="1"/>
          </p:cNvPicPr>
          <p:nvPr/>
        </p:nvPicPr>
        <p:blipFill rotWithShape="1">
          <a:blip r:embed="rId4">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rcRect l="70964" t="18314" r="11846" b="73266"/>
          <a:stretch/>
        </p:blipFill>
        <p:spPr bwMode="auto">
          <a:xfrm>
            <a:off x="612440" y="6093336"/>
            <a:ext cx="2484000" cy="360000"/>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pic>
        <p:nvPicPr>
          <p:cNvPr id="9" name="Picture 2" descr="image005"/>
          <p:cNvPicPr>
            <a:picLocks noChangeAspect="1" noChangeArrowheads="1"/>
          </p:cNvPicPr>
          <p:nvPr/>
        </p:nvPicPr>
        <p:blipFill rotWithShape="1">
          <a:blip r:embed="rId4">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rcRect l="70964" t="38711" r="5619" b="53225"/>
          <a:stretch/>
        </p:blipFill>
        <p:spPr bwMode="auto">
          <a:xfrm>
            <a:off x="2988704" y="6093336"/>
            <a:ext cx="3384000" cy="360000"/>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pic>
        <p:nvPicPr>
          <p:cNvPr id="10" name="Picture 2" descr="image005"/>
          <p:cNvPicPr>
            <a:picLocks noChangeAspect="1" noChangeArrowheads="1"/>
          </p:cNvPicPr>
          <p:nvPr/>
        </p:nvPicPr>
        <p:blipFill rotWithShape="1">
          <a:blip r:embed="rId4">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rcRect l="70968" t="54032" r="15084" b="37904"/>
          <a:stretch/>
        </p:blipFill>
        <p:spPr bwMode="auto">
          <a:xfrm>
            <a:off x="6487443" y="6093336"/>
            <a:ext cx="2016000" cy="360000"/>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
        <p:nvSpPr>
          <p:cNvPr id="2" name="Title 1"/>
          <p:cNvSpPr>
            <a:spLocks noGrp="1"/>
          </p:cNvSpPr>
          <p:nvPr>
            <p:ph type="title"/>
          </p:nvPr>
        </p:nvSpPr>
        <p:spPr/>
        <p:txBody>
          <a:bodyPr/>
          <a:lstStyle/>
          <a:p>
            <a:r>
              <a:rPr lang="fi-FI" dirty="0" smtClean="0"/>
              <a:t>Strawpoll</a:t>
            </a:r>
            <a:endParaRPr lang="en-US" dirty="0"/>
          </a:p>
        </p:txBody>
      </p:sp>
      <p:sp>
        <p:nvSpPr>
          <p:cNvPr id="3" name="Content Placeholder 2"/>
          <p:cNvSpPr>
            <a:spLocks noGrp="1"/>
          </p:cNvSpPr>
          <p:nvPr>
            <p:ph idx="1"/>
          </p:nvPr>
        </p:nvSpPr>
        <p:spPr>
          <a:xfrm>
            <a:off x="685800" y="1556792"/>
            <a:ext cx="7770813" cy="4537621"/>
          </a:xfrm>
        </p:spPr>
        <p:txBody>
          <a:bodyPr/>
          <a:lstStyle/>
          <a:p>
            <a:r>
              <a:rPr lang="fi-FI" dirty="0" smtClean="0"/>
              <a:t>Do you agree that the scanning STA has no control of the upper delay bound of the passive scanning?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(ATRD, Root, Lab)</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May 2012</a:t>
            </a:r>
            <a:endParaRPr lang="en-GB"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715128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Waikoloa to Atlanta meeting. </a:t>
            </a:r>
          </a:p>
        </p:txBody>
      </p:sp>
      <p:sp>
        <p:nvSpPr>
          <p:cNvPr id="58371"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Waikoloa to Atlanta meeting.</a:t>
            </a:r>
            <a:endParaRPr lang="en-GB" altLang="ja-JP" dirty="0" smtClean="0">
              <a:ea typeface="ＭＳ Ｐゴシック" pitchFamily="-84" charset="-128"/>
              <a:cs typeface="ＭＳ Ｐゴシック" pitchFamily="-84" charset="-128"/>
            </a:endParaRPr>
          </a:p>
          <a:p>
            <a:pPr lvl="1">
              <a:defRPr/>
            </a:pPr>
            <a:r>
              <a:rPr lang="en-US" altLang="ja-JP" dirty="0" smtClean="0"/>
              <a:t>March-May Teleconference Minutes</a:t>
            </a:r>
          </a:p>
          <a:p>
            <a:pPr lvl="2">
              <a:defRPr/>
            </a:pPr>
            <a:r>
              <a:rPr lang="en-US" altLang="ja-JP" dirty="0" smtClean="0">
                <a:hlinkClick r:id="rId2"/>
              </a:rPr>
              <a:t>https://mentor.ieee.org/802.11/dcn/12/11-12-0476-06-00ai-mar-may-teleconference-minutes.doc</a:t>
            </a:r>
            <a:endParaRPr lang="en-US" altLang="ja-JP" dirty="0" smtClean="0"/>
          </a:p>
          <a:p>
            <a:pPr>
              <a:defRPr/>
            </a:pPr>
            <a:r>
              <a:rPr lang="en-US" altLang="ja-JP" dirty="0" smtClean="0"/>
              <a:t>Moved; Tom </a:t>
            </a:r>
            <a:r>
              <a:rPr lang="en-US" altLang="ja-JP" dirty="0" err="1" smtClean="0"/>
              <a:t>Siep</a:t>
            </a:r>
            <a:endParaRPr lang="en-US" altLang="ja-JP" dirty="0" smtClean="0"/>
          </a:p>
          <a:p>
            <a:pPr>
              <a:defRPr/>
            </a:pPr>
            <a:r>
              <a:rPr lang="en-US" altLang="ja-JP" dirty="0" err="1" smtClean="0"/>
              <a:t>Seconde</a:t>
            </a:r>
            <a:r>
              <a:rPr lang="en-US" altLang="ja-JP" dirty="0" smtClean="0"/>
              <a:t>: Marc </a:t>
            </a:r>
            <a:r>
              <a:rPr lang="en-US" altLang="ja-JP" dirty="0" err="1" smtClean="0"/>
              <a:t>Emmelmann</a:t>
            </a:r>
            <a:endParaRPr lang="en-US" altLang="ja-JP" dirty="0" smtClean="0"/>
          </a:p>
          <a:p>
            <a:pPr>
              <a:defRPr/>
            </a:pPr>
            <a:r>
              <a:rPr lang="en-US" altLang="ja-JP" dirty="0" smtClean="0"/>
              <a:t>Approved</a:t>
            </a:r>
          </a:p>
          <a:p>
            <a:endParaRPr lang="en-US" altLang="ja-JP" dirty="0" smtClean="0">
              <a:ea typeface="ＭＳ Ｐゴシック" pitchFamily="-84" charset="-128"/>
            </a:endParaRPr>
          </a:p>
          <a:p>
            <a:pPr lvl="1">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noFill/>
        </p:spPr>
        <p:txBody>
          <a:bodyPr/>
          <a:lstStyle/>
          <a:p>
            <a:r>
              <a:rPr lang="en-US" altLang="ja-JP" smtClean="0">
                <a:latin typeface="Times New Roman" pitchFamily="-84" charset="0"/>
              </a:rPr>
              <a:t>May 2012</a:t>
            </a:r>
            <a:endParaRPr lang="en-US" altLang="ja-JP" smtClean="0">
              <a:latin typeface="Times New Roman" pitchFamily="-84" charset="0"/>
            </a:endParaRP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Strawpoll</a:t>
            </a:r>
            <a:endParaRPr lang="en-US" dirty="0"/>
          </a:p>
        </p:txBody>
      </p:sp>
      <p:sp>
        <p:nvSpPr>
          <p:cNvPr id="3" name="Content Placeholder 2"/>
          <p:cNvSpPr>
            <a:spLocks noGrp="1"/>
          </p:cNvSpPr>
          <p:nvPr>
            <p:ph idx="1"/>
          </p:nvPr>
        </p:nvSpPr>
        <p:spPr>
          <a:xfrm>
            <a:off x="685800" y="1556792"/>
            <a:ext cx="7770813" cy="4537621"/>
          </a:xfrm>
        </p:spPr>
        <p:txBody>
          <a:bodyPr/>
          <a:lstStyle/>
          <a:p>
            <a:r>
              <a:rPr lang="fi-FI" dirty="0" smtClean="0"/>
              <a:t>Do you agree that a scanning STA shall try to transmit a Probe Request and cancel the Probe Request transmission, if:</a:t>
            </a:r>
          </a:p>
          <a:p>
            <a:pPr lvl="2">
              <a:buFont typeface="Arial" pitchFamily="34" charset="0"/>
              <a:buChar char="•"/>
            </a:pPr>
            <a:r>
              <a:rPr lang="fi-FI" dirty="0"/>
              <a:t>A</a:t>
            </a:r>
            <a:r>
              <a:rPr lang="fi-FI" dirty="0" smtClean="0"/>
              <a:t>cceptable </a:t>
            </a:r>
            <a:r>
              <a:rPr lang="fi-FI" dirty="0"/>
              <a:t>AP is </a:t>
            </a:r>
            <a:r>
              <a:rPr lang="fi-FI" dirty="0" smtClean="0"/>
              <a:t>discovered</a:t>
            </a:r>
          </a:p>
          <a:p>
            <a:pPr lvl="2">
              <a:buFont typeface="Arial" pitchFamily="34" charset="0"/>
              <a:buChar char="•"/>
            </a:pPr>
            <a:r>
              <a:rPr lang="fi-FI" dirty="0" smtClean="0"/>
              <a:t>Similar Probe Request is received ?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(ATRD, Root, Lab)</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May 2012</a:t>
            </a:r>
            <a:endParaRPr lang="en-GB"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18148313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Motion</a:t>
            </a:r>
            <a:endParaRPr lang="en-US" dirty="0"/>
          </a:p>
        </p:txBody>
      </p:sp>
      <p:sp>
        <p:nvSpPr>
          <p:cNvPr id="3" name="Content Placeholder 2"/>
          <p:cNvSpPr>
            <a:spLocks noGrp="1"/>
          </p:cNvSpPr>
          <p:nvPr>
            <p:ph idx="1"/>
          </p:nvPr>
        </p:nvSpPr>
        <p:spPr>
          <a:xfrm>
            <a:off x="685800" y="1556792"/>
            <a:ext cx="7770813" cy="4537621"/>
          </a:xfrm>
        </p:spPr>
        <p:txBody>
          <a:bodyPr/>
          <a:lstStyle/>
          <a:p>
            <a:r>
              <a:rPr lang="fi-FI" dirty="0" smtClean="0"/>
              <a:t>Do you agree adding to specification framework document the following sentence: </a:t>
            </a:r>
          </a:p>
          <a:p>
            <a:r>
              <a:rPr lang="fi-FI" dirty="0" smtClean="0"/>
              <a:t>”A scanning STA shall initiate the AP discovery by transmitting a Probe Request frame. </a:t>
            </a:r>
            <a:r>
              <a:rPr lang="fi-FI" dirty="0"/>
              <a:t>If an acceptable AP is discovered or </a:t>
            </a:r>
            <a:r>
              <a:rPr lang="fi-FI" dirty="0" smtClean="0"/>
              <a:t>a </a:t>
            </a:r>
            <a:r>
              <a:rPr lang="fi-FI" dirty="0"/>
              <a:t>similar Probe Request is received </a:t>
            </a:r>
            <a:r>
              <a:rPr lang="fi-FI" dirty="0" smtClean="0"/>
              <a:t>before the Probe Request is transmitted, the STA shall cancel the Probe Request transmission.”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(ATRD, Root, Lab)</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May 2012</a:t>
            </a:r>
            <a:endParaRPr lang="en-GB"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91484730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12/552r0	</a:t>
            </a:r>
            <a:r>
              <a:rPr lang="en-US" altLang="ja-JP" dirty="0" err="1" smtClean="0"/>
              <a:t>Jarkko</a:t>
            </a:r>
            <a:r>
              <a:rPr lang="en-US" altLang="ja-JP" dirty="0" smtClean="0"/>
              <a:t> </a:t>
            </a:r>
            <a:r>
              <a:rPr lang="en-US" altLang="ja-JP" dirty="0" err="1" smtClean="0"/>
              <a:t>Kneckt</a:t>
            </a:r>
            <a:endParaRPr lang="ja-JP" altLang="en-US" dirty="0"/>
          </a:p>
        </p:txBody>
      </p:sp>
      <p:sp>
        <p:nvSpPr>
          <p:cNvPr id="3" name="サブタイトル 2"/>
          <p:cNvSpPr>
            <a:spLocks noGrp="1"/>
          </p:cNvSpPr>
          <p:nvPr>
            <p:ph type="subTitle" idx="1"/>
          </p:nvPr>
        </p:nvSpPr>
        <p:spPr/>
        <p:txBody>
          <a:bodyPr/>
          <a:lstStyle/>
          <a:p>
            <a:endParaRPr lang="ja-JP" altLang="en-US"/>
          </a:p>
        </p:txBody>
      </p:sp>
      <p:sp>
        <p:nvSpPr>
          <p:cNvPr id="4" name="日付プレースホルダ 3"/>
          <p:cNvSpPr>
            <a:spLocks noGrp="1"/>
          </p:cNvSpPr>
          <p:nvPr>
            <p:ph type="dt" sz="half" idx="10"/>
          </p:nvPr>
        </p:nvSpPr>
        <p:spPr/>
        <p:txBody>
          <a:bodyPr/>
          <a:lstStyle/>
          <a:p>
            <a:pPr>
              <a:defRPr/>
            </a:pPr>
            <a:r>
              <a:rPr lang="en-US" altLang="ja-JP" smtClean="0"/>
              <a:t>May 2012</a:t>
            </a:r>
            <a:endParaRPr lang="en-US" altLang="ja-JP"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52</a:t>
            </a:fld>
            <a:endParaRPr lang="en-US" altLang="ja-JP"/>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May 2012</a:t>
            </a:r>
            <a:endParaRPr lang="en-GB"/>
          </a:p>
        </p:txBody>
      </p:sp>
      <p:sp>
        <p:nvSpPr>
          <p:cNvPr id="5" name="Footer Placeholder 4"/>
          <p:cNvSpPr>
            <a:spLocks noGrp="1"/>
          </p:cNvSpPr>
          <p:nvPr>
            <p:ph type="ftr" idx="4294967295"/>
          </p:nvPr>
        </p:nvSpPr>
        <p:spPr>
          <a:xfrm>
            <a:off x="6215074" y="6475413"/>
            <a:ext cx="2327264" cy="180975"/>
          </a:xfrm>
          <a:prstGeom prst="rect">
            <a:avLst/>
          </a:prstGeom>
        </p:spPr>
        <p:txBody>
          <a:bodyPr/>
          <a:lstStyle/>
          <a:p>
            <a:r>
              <a:rPr lang="en-US" altLang="ja-JP" smtClean="0"/>
              <a:t>Hiroshi Mano (ATRD, Root, Lab)</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53</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Motion</a:t>
            </a:r>
            <a:endParaRPr lang="en-GB" dirty="0"/>
          </a:p>
        </p:txBody>
      </p:sp>
      <p:sp>
        <p:nvSpPr>
          <p:cNvPr id="11266" name="Rectangle 2"/>
          <p:cNvSpPr>
            <a:spLocks noGrp="1" noChangeArrowheads="1"/>
          </p:cNvSpPr>
          <p:nvPr>
            <p:ph type="body" idx="1"/>
          </p:nvPr>
        </p:nvSpPr>
        <p:spPr>
          <a:xfrm>
            <a:off x="685800" y="1981200"/>
            <a:ext cx="7772400" cy="4208463"/>
          </a:xfrm>
          <a:ln/>
        </p:spPr>
        <p:txBody>
          <a:bodyPr/>
          <a:lstStyle/>
          <a:p>
            <a:r>
              <a:rPr lang="fi-FI" dirty="0" smtClean="0"/>
              <a:t>Add the following text to the specification framework document:</a:t>
            </a:r>
          </a:p>
          <a:p>
            <a:r>
              <a:rPr lang="fi-FI" dirty="0" smtClean="0"/>
              <a:t>” 802.11ai shall enable scanning request and response frames transmission as non-VHT duplicate PPDUs to 20, 40, 80 and 160 MHz”</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12/559r0	Gabor </a:t>
            </a:r>
            <a:r>
              <a:rPr lang="en-US" altLang="ja-JP" dirty="0" err="1" smtClean="0"/>
              <a:t>Bajko</a:t>
            </a:r>
            <a:endParaRPr lang="ja-JP" altLang="en-US" dirty="0"/>
          </a:p>
        </p:txBody>
      </p:sp>
      <p:sp>
        <p:nvSpPr>
          <p:cNvPr id="3" name="サブタイトル 2"/>
          <p:cNvSpPr>
            <a:spLocks noGrp="1"/>
          </p:cNvSpPr>
          <p:nvPr>
            <p:ph type="subTitle" idx="1"/>
          </p:nvPr>
        </p:nvSpPr>
        <p:spPr/>
        <p:txBody>
          <a:bodyPr/>
          <a:lstStyle/>
          <a:p>
            <a:endParaRPr lang="ja-JP" altLang="en-US"/>
          </a:p>
        </p:txBody>
      </p:sp>
      <p:sp>
        <p:nvSpPr>
          <p:cNvPr id="4" name="日付プレースホルダ 3"/>
          <p:cNvSpPr>
            <a:spLocks noGrp="1"/>
          </p:cNvSpPr>
          <p:nvPr>
            <p:ph type="dt" sz="half" idx="10"/>
          </p:nvPr>
        </p:nvSpPr>
        <p:spPr/>
        <p:txBody>
          <a:bodyPr/>
          <a:lstStyle/>
          <a:p>
            <a:pPr>
              <a:defRPr/>
            </a:pPr>
            <a:r>
              <a:rPr lang="en-US" altLang="ja-JP" smtClean="0"/>
              <a:t>May 2012</a:t>
            </a:r>
            <a:endParaRPr lang="en-US" altLang="ja-JP"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54</a:t>
            </a:fld>
            <a:endParaRPr lang="en-US" altLang="ja-JP"/>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a:t>
            </a:r>
            <a:endParaRPr lang="en-US" dirty="0"/>
          </a:p>
        </p:txBody>
      </p:sp>
      <p:sp>
        <p:nvSpPr>
          <p:cNvPr id="3" name="Content Placeholder 2"/>
          <p:cNvSpPr>
            <a:spLocks noGrp="1"/>
          </p:cNvSpPr>
          <p:nvPr>
            <p:ph idx="1"/>
          </p:nvPr>
        </p:nvSpPr>
        <p:spPr/>
        <p:txBody>
          <a:bodyPr/>
          <a:lstStyle/>
          <a:p>
            <a:r>
              <a:rPr lang="en-US" dirty="0"/>
              <a:t>Add the following text to section 6.3 of the SFD</a:t>
            </a:r>
          </a:p>
          <a:p>
            <a:endParaRPr lang="en-US" dirty="0" smtClean="0"/>
          </a:p>
          <a:p>
            <a:r>
              <a:rPr lang="en-US" dirty="0" smtClean="0"/>
              <a:t>For faster network discovery, STAs may combine Probe Requests and GAS Requests. AP STAs may combine Probe Response and GAS </a:t>
            </a:r>
            <a:r>
              <a:rPr lang="en-US" smtClean="0"/>
              <a:t>Response frames</a:t>
            </a:r>
          </a:p>
          <a:p>
            <a:endParaRPr lang="en-US" dirty="0"/>
          </a:p>
        </p:txBody>
      </p:sp>
      <p:sp>
        <p:nvSpPr>
          <p:cNvPr id="4" name="Date Placeholder 3"/>
          <p:cNvSpPr>
            <a:spLocks noGrp="1"/>
          </p:cNvSpPr>
          <p:nvPr>
            <p:ph type="dt" sz="half" idx="10"/>
          </p:nvPr>
        </p:nvSpPr>
        <p:spPr/>
        <p:txBody>
          <a:bodyPr/>
          <a:lstStyle/>
          <a:p>
            <a:r>
              <a:rPr lang="en-US" smtClean="0">
                <a:solidFill>
                  <a:srgbClr val="000000"/>
                </a:solidFill>
              </a:rPr>
              <a:t>May 2012</a:t>
            </a:r>
            <a:endParaRPr lang="en-US" dirty="0">
              <a:solidFill>
                <a:srgbClr val="000000"/>
              </a:solidFill>
            </a:endParaRPr>
          </a:p>
        </p:txBody>
      </p:sp>
      <p:sp>
        <p:nvSpPr>
          <p:cNvPr id="5" name="Footer Placeholder 4"/>
          <p:cNvSpPr>
            <a:spLocks noGrp="1"/>
          </p:cNvSpPr>
          <p:nvPr>
            <p:ph type="ftr" sz="quarter" idx="11"/>
          </p:nvPr>
        </p:nvSpPr>
        <p:spPr/>
        <p:txBody>
          <a:bodyPr/>
          <a:lstStyle/>
          <a:p>
            <a:r>
              <a:rPr lang="en-US" altLang="ja-JP" smtClean="0">
                <a:solidFill>
                  <a:srgbClr val="000000"/>
                </a:solidFill>
              </a:rPr>
              <a:t>Hiroshi Mano (ATRD, Root, Lab)</a:t>
            </a:r>
            <a:endParaRPr lang="en-US">
              <a:solidFill>
                <a:srgbClr val="000000"/>
              </a:solidFill>
            </a:endParaRPr>
          </a:p>
        </p:txBody>
      </p:sp>
      <p:sp>
        <p:nvSpPr>
          <p:cNvPr id="6" name="Slide Number Placeholder 5"/>
          <p:cNvSpPr>
            <a:spLocks noGrp="1"/>
          </p:cNvSpPr>
          <p:nvPr>
            <p:ph type="sldNum" sz="quarter" idx="12"/>
          </p:nvPr>
        </p:nvSpPr>
        <p:spPr/>
        <p:txBody>
          <a:bodyPr/>
          <a:lstStyle/>
          <a:p>
            <a:r>
              <a:rPr lang="en-US" smtClean="0">
                <a:solidFill>
                  <a:srgbClr val="000000"/>
                </a:solidFill>
              </a:rPr>
              <a:t>Slide </a:t>
            </a:r>
            <a:fld id="{F4DBEEB7-4782-4D83-9FD5-ED10E11965F5}" type="slidenum">
              <a:rPr lang="en-US" smtClean="0">
                <a:solidFill>
                  <a:srgbClr val="000000"/>
                </a:solidFill>
              </a:rPr>
              <a:pPr/>
              <a:t>55</a:t>
            </a:fld>
            <a:endParaRPr lang="en-US">
              <a:solidFill>
                <a:srgbClr val="000000"/>
              </a:solidFill>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14038031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12/258r7	</a:t>
            </a:r>
            <a:r>
              <a:rPr lang="en-US" altLang="ja-JP" dirty="0" err="1" smtClean="0"/>
              <a:t>Giwon</a:t>
            </a:r>
            <a:r>
              <a:rPr lang="en-US" altLang="ja-JP" dirty="0" smtClean="0"/>
              <a:t> Park</a:t>
            </a:r>
            <a:endParaRPr lang="ja-JP" altLang="en-US" dirty="0"/>
          </a:p>
        </p:txBody>
      </p:sp>
      <p:sp>
        <p:nvSpPr>
          <p:cNvPr id="3" name="サブタイトル 2"/>
          <p:cNvSpPr>
            <a:spLocks noGrp="1"/>
          </p:cNvSpPr>
          <p:nvPr>
            <p:ph type="subTitle" idx="1"/>
          </p:nvPr>
        </p:nvSpPr>
        <p:spPr/>
        <p:txBody>
          <a:bodyPr/>
          <a:lstStyle/>
          <a:p>
            <a:endParaRPr lang="ja-JP" altLang="en-US"/>
          </a:p>
        </p:txBody>
      </p:sp>
      <p:sp>
        <p:nvSpPr>
          <p:cNvPr id="4" name="日付プレースホルダ 3"/>
          <p:cNvSpPr>
            <a:spLocks noGrp="1"/>
          </p:cNvSpPr>
          <p:nvPr>
            <p:ph type="dt" sz="half" idx="10"/>
          </p:nvPr>
        </p:nvSpPr>
        <p:spPr/>
        <p:txBody>
          <a:bodyPr/>
          <a:lstStyle/>
          <a:p>
            <a:pPr>
              <a:defRPr/>
            </a:pPr>
            <a:r>
              <a:rPr lang="en-US" altLang="ja-JP" smtClean="0"/>
              <a:t>May 2012</a:t>
            </a:r>
            <a:endParaRPr lang="en-US" altLang="ja-JP"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56</a:t>
            </a:fld>
            <a:endParaRPr lang="en-US" altLang="ja-JP"/>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GB" sz="2800" dirty="0" smtClean="0"/>
              <a:t>Motion 1 </a:t>
            </a:r>
            <a:endParaRPr lang="en-US" sz="2800" dirty="0"/>
          </a:p>
        </p:txBody>
      </p:sp>
      <p:sp>
        <p:nvSpPr>
          <p:cNvPr id="3" name="Content Placeholder 2"/>
          <p:cNvSpPr>
            <a:spLocks noGrp="1"/>
          </p:cNvSpPr>
          <p:nvPr>
            <p:ph idx="1"/>
          </p:nvPr>
        </p:nvSpPr>
        <p:spPr>
          <a:xfrm>
            <a:off x="762000" y="1714488"/>
            <a:ext cx="7772400" cy="4533912"/>
          </a:xfrm>
        </p:spPr>
        <p:txBody>
          <a:bodyPr>
            <a:normAutofit/>
          </a:bodyPr>
          <a:lstStyle/>
          <a:p>
            <a:r>
              <a:rPr lang="en-GB" dirty="0" smtClean="0"/>
              <a:t>Move to add the following text to the clause 6 of the specification framework document:</a:t>
            </a:r>
            <a:endParaRPr lang="ko-KR" altLang="en-US" dirty="0" smtClean="0"/>
          </a:p>
          <a:p>
            <a:endParaRPr lang="en-US" dirty="0" smtClean="0"/>
          </a:p>
          <a:p>
            <a:pPr algn="just">
              <a:spcAft>
                <a:spcPts val="0"/>
              </a:spcAft>
              <a:buNone/>
            </a:pPr>
            <a:r>
              <a:rPr lang="en-US" dirty="0" smtClean="0">
                <a:ea typeface="맑은 고딕"/>
              </a:rPr>
              <a:t>6.1.9 Probe Response filtering</a:t>
            </a:r>
          </a:p>
          <a:p>
            <a:pPr algn="just">
              <a:spcAft>
                <a:spcPts val="0"/>
              </a:spcAft>
              <a:buNone/>
            </a:pPr>
            <a:r>
              <a:rPr lang="en-US" b="0" dirty="0" smtClean="0">
                <a:ea typeface="맑은 고딕"/>
              </a:rPr>
              <a:t>The 802.11ai </a:t>
            </a:r>
            <a:r>
              <a:rPr lang="en-US" b="0" dirty="0" smtClean="0"/>
              <a:t>shall support the Probe Response filtering to reduce the overhead of  Probe Response transmission.</a:t>
            </a:r>
            <a:endParaRPr lang="ko-KR" altLang="en-US" b="0" dirty="0" smtClean="0">
              <a:ea typeface="맑은 고딕"/>
            </a:endParaRPr>
          </a:p>
          <a:p>
            <a:pPr lvl="0">
              <a:buNone/>
            </a:pPr>
            <a:endParaRPr lang="en-US" sz="2000" dirty="0" smtClean="0"/>
          </a:p>
          <a:p>
            <a:pPr lvl="0">
              <a:buNone/>
            </a:pPr>
            <a:r>
              <a:rPr lang="en-US" sz="1800" dirty="0" smtClean="0"/>
              <a:t>Moved :	</a:t>
            </a:r>
          </a:p>
          <a:p>
            <a:pPr lvl="0">
              <a:buNone/>
            </a:pPr>
            <a:r>
              <a:rPr lang="en-US" sz="1800" dirty="0" smtClean="0"/>
              <a:t>Seconded: </a:t>
            </a:r>
          </a:p>
          <a:p>
            <a:pPr lvl="0">
              <a:buNone/>
            </a:pPr>
            <a:endParaRPr lang="en-US" sz="1800" dirty="0" smtClean="0"/>
          </a:p>
          <a:p>
            <a:pPr lvl="0">
              <a:buNone/>
            </a:pPr>
            <a:r>
              <a:rPr lang="en-US" sz="1800" dirty="0" smtClean="0"/>
              <a:t>Yes: 	No:      Abstain:</a:t>
            </a:r>
          </a:p>
          <a:p>
            <a:endParaRPr lang="en-US" sz="2000" dirty="0" smtClean="0"/>
          </a:p>
        </p:txBody>
      </p:sp>
      <p:sp>
        <p:nvSpPr>
          <p:cNvPr id="4" name="Slide Number Placeholder 3"/>
          <p:cNvSpPr>
            <a:spLocks noGrp="1"/>
          </p:cNvSpPr>
          <p:nvPr>
            <p:ph type="sldNum" sz="quarter" idx="10"/>
          </p:nvPr>
        </p:nvSpPr>
        <p:spPr/>
        <p:txBody>
          <a:bodyPr/>
          <a:lstStyle/>
          <a:p>
            <a:pPr>
              <a:defRPr/>
            </a:pPr>
            <a:r>
              <a:rPr lang="en-US" dirty="0" smtClean="0">
                <a:solidFill>
                  <a:srgbClr val="000000"/>
                </a:solidFill>
              </a:rPr>
              <a:t>Slide </a:t>
            </a:r>
            <a:fld id="{3BCC9D43-93F7-41AE-95F3-940CC9707E4A}" type="slidenum">
              <a:rPr lang="en-US" smtClean="0">
                <a:solidFill>
                  <a:srgbClr val="000000"/>
                </a:solidFill>
              </a:rPr>
              <a:pPr>
                <a:defRPr/>
              </a:pPr>
              <a:t>57</a:t>
            </a:fld>
            <a:endParaRPr lang="en-US" dirty="0">
              <a:solidFill>
                <a:srgbClr val="000000"/>
              </a:solidFill>
            </a:endParaRPr>
          </a:p>
        </p:txBody>
      </p:sp>
      <p:sp>
        <p:nvSpPr>
          <p:cNvPr id="6" name="Footer Placeholder 5"/>
          <p:cNvSpPr>
            <a:spLocks noGrp="1" noChangeArrowheads="1"/>
          </p:cNvSpPr>
          <p:nvPr>
            <p:ph type="ftr" sz="quarter" idx="4294967295"/>
          </p:nvPr>
        </p:nvSpPr>
        <p:spPr bwMode="auto">
          <a:xfrm>
            <a:off x="6514531"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ltLang="ja-JP" smtClean="0">
                <a:solidFill>
                  <a:srgbClr val="000000"/>
                </a:solidFill>
              </a:rPr>
              <a:t>Hiroshi Mano (ATRD, Root, Lab)</a:t>
            </a:r>
            <a:endParaRPr lang="en-US" dirty="0">
              <a:solidFill>
                <a:srgbClr val="000000"/>
              </a:solidFill>
            </a:endParaRPr>
          </a:p>
        </p:txBody>
      </p:sp>
      <p:sp>
        <p:nvSpPr>
          <p:cNvPr id="7" name="日付プレースホルダ 6"/>
          <p:cNvSpPr>
            <a:spLocks noGrp="1"/>
          </p:cNvSpPr>
          <p:nvPr>
            <p:ph type="dt" sz="half" idx="10"/>
          </p:nvPr>
        </p:nvSpPr>
        <p:spPr/>
        <p:txBody>
          <a:bodyPr/>
          <a:lstStyle/>
          <a:p>
            <a:pPr>
              <a:defRPr/>
            </a:pPr>
            <a:r>
              <a:rPr lang="en-US" smtClean="0"/>
              <a:t>May 2012</a:t>
            </a:r>
            <a:endParaRPr lang="en-US" dirty="0"/>
          </a:p>
        </p:txBody>
      </p:sp>
    </p:spTree>
    <p:extLst>
      <p:ext uri="{BB962C8B-B14F-4D97-AF65-F5344CB8AC3E}">
        <p14:creationId xmlns:mc="http://schemas.openxmlformats.org/markup-compatibility/2006" xmlns:mv="urn:schemas-microsoft-com:mac:vml" xmlns="" xmlns:p14="http://schemas.microsoft.com/office/powerpoint/2010/main" xmlns:p="http://schemas.openxmlformats.org/presentationml/2006/main" xmlns:r="http://schemas.openxmlformats.org/officeDocument/2006/relationships" xmlns:a="http://schemas.openxmlformats.org/drawingml/2006/main" val="374551693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GB" sz="2800" dirty="0" smtClean="0"/>
              <a:t>Motion 2 </a:t>
            </a:r>
            <a:endParaRPr lang="en-US" sz="2800" dirty="0"/>
          </a:p>
        </p:txBody>
      </p:sp>
      <p:sp>
        <p:nvSpPr>
          <p:cNvPr id="3" name="Content Placeholder 2"/>
          <p:cNvSpPr>
            <a:spLocks noGrp="1"/>
          </p:cNvSpPr>
          <p:nvPr>
            <p:ph idx="1"/>
          </p:nvPr>
        </p:nvSpPr>
        <p:spPr>
          <a:xfrm>
            <a:off x="762000" y="1714488"/>
            <a:ext cx="7772400" cy="4533912"/>
          </a:xfrm>
        </p:spPr>
        <p:txBody>
          <a:bodyPr>
            <a:normAutofit lnSpcReduction="10000"/>
          </a:bodyPr>
          <a:lstStyle/>
          <a:p>
            <a:r>
              <a:rPr lang="en-GB" dirty="0" smtClean="0"/>
              <a:t>Move to add the following text to the clause 6 of the specification framework document:</a:t>
            </a:r>
            <a:endParaRPr lang="ko-KR" altLang="en-US" dirty="0" smtClean="0"/>
          </a:p>
          <a:p>
            <a:endParaRPr lang="en-US" dirty="0" smtClean="0"/>
          </a:p>
          <a:p>
            <a:pPr algn="just">
              <a:spcAft>
                <a:spcPts val="0"/>
              </a:spcAft>
              <a:buNone/>
            </a:pPr>
            <a:r>
              <a:rPr lang="en-US" dirty="0" smtClean="0">
                <a:ea typeface="맑은 고딕"/>
              </a:rPr>
              <a:t>6.1.9 Probe Response filtering</a:t>
            </a:r>
          </a:p>
          <a:p>
            <a:pPr algn="just">
              <a:spcAft>
                <a:spcPts val="0"/>
              </a:spcAft>
              <a:buNone/>
            </a:pPr>
            <a:r>
              <a:rPr lang="en-US" b="0" dirty="0" smtClean="0">
                <a:ea typeface="맑은 고딕"/>
              </a:rPr>
              <a:t>According to the Signal quality (i.e., RCPI, RSNI) of received Probe Request, AP may not send the Probe Response to STA which sent the Probe Request.  </a:t>
            </a:r>
          </a:p>
          <a:p>
            <a:pPr lvl="0">
              <a:buNone/>
            </a:pPr>
            <a:endParaRPr lang="en-US" sz="2000" dirty="0" smtClean="0"/>
          </a:p>
          <a:p>
            <a:pPr lvl="0">
              <a:buNone/>
            </a:pPr>
            <a:r>
              <a:rPr lang="en-US" sz="1800" dirty="0" smtClean="0"/>
              <a:t>Moved :	</a:t>
            </a:r>
          </a:p>
          <a:p>
            <a:pPr lvl="0">
              <a:buNone/>
            </a:pPr>
            <a:r>
              <a:rPr lang="en-US" sz="1800" dirty="0" smtClean="0"/>
              <a:t>Seconded: </a:t>
            </a:r>
          </a:p>
          <a:p>
            <a:pPr lvl="0">
              <a:buNone/>
            </a:pPr>
            <a:endParaRPr lang="en-US" sz="1800" dirty="0" smtClean="0"/>
          </a:p>
          <a:p>
            <a:pPr lvl="0">
              <a:buNone/>
            </a:pPr>
            <a:r>
              <a:rPr lang="en-US" sz="1800" dirty="0" smtClean="0"/>
              <a:t>Yes: 	No:      Abstain:</a:t>
            </a:r>
          </a:p>
          <a:p>
            <a:endParaRPr lang="en-US" sz="2000" dirty="0" smtClean="0"/>
          </a:p>
        </p:txBody>
      </p:sp>
      <p:sp>
        <p:nvSpPr>
          <p:cNvPr id="4" name="Slide Number Placeholder 3"/>
          <p:cNvSpPr>
            <a:spLocks noGrp="1"/>
          </p:cNvSpPr>
          <p:nvPr>
            <p:ph type="sldNum" sz="quarter" idx="10"/>
          </p:nvPr>
        </p:nvSpPr>
        <p:spPr/>
        <p:txBody>
          <a:bodyPr/>
          <a:lstStyle/>
          <a:p>
            <a:pPr>
              <a:defRPr/>
            </a:pPr>
            <a:r>
              <a:rPr lang="en-US" dirty="0" smtClean="0">
                <a:solidFill>
                  <a:srgbClr val="000000"/>
                </a:solidFill>
              </a:rPr>
              <a:t>Slide </a:t>
            </a:r>
            <a:fld id="{3BCC9D43-93F7-41AE-95F3-940CC9707E4A}" type="slidenum">
              <a:rPr lang="en-US" smtClean="0">
                <a:solidFill>
                  <a:srgbClr val="000000"/>
                </a:solidFill>
              </a:rPr>
              <a:pPr>
                <a:defRPr/>
              </a:pPr>
              <a:t>58</a:t>
            </a:fld>
            <a:endParaRPr lang="en-US" dirty="0">
              <a:solidFill>
                <a:srgbClr val="000000"/>
              </a:solidFill>
            </a:endParaRPr>
          </a:p>
        </p:txBody>
      </p:sp>
      <p:sp>
        <p:nvSpPr>
          <p:cNvPr id="6" name="Footer Placeholder 5"/>
          <p:cNvSpPr>
            <a:spLocks noGrp="1" noChangeArrowheads="1"/>
          </p:cNvSpPr>
          <p:nvPr>
            <p:ph type="ftr" sz="quarter" idx="4294967295"/>
          </p:nvPr>
        </p:nvSpPr>
        <p:spPr bwMode="auto">
          <a:xfrm>
            <a:off x="6514531"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ltLang="ja-JP" smtClean="0">
                <a:solidFill>
                  <a:srgbClr val="000000"/>
                </a:solidFill>
              </a:rPr>
              <a:t>Hiroshi Mano (ATRD, Root, Lab)</a:t>
            </a:r>
            <a:endParaRPr lang="en-US" dirty="0">
              <a:solidFill>
                <a:srgbClr val="000000"/>
              </a:solidFill>
            </a:endParaRPr>
          </a:p>
        </p:txBody>
      </p:sp>
      <p:sp>
        <p:nvSpPr>
          <p:cNvPr id="7" name="日付プレースホルダ 6"/>
          <p:cNvSpPr>
            <a:spLocks noGrp="1"/>
          </p:cNvSpPr>
          <p:nvPr>
            <p:ph type="dt" sz="half" idx="10"/>
          </p:nvPr>
        </p:nvSpPr>
        <p:spPr/>
        <p:txBody>
          <a:bodyPr/>
          <a:lstStyle/>
          <a:p>
            <a:pPr>
              <a:defRPr/>
            </a:pPr>
            <a:r>
              <a:rPr lang="en-US" smtClean="0"/>
              <a:t>May 2012</a:t>
            </a:r>
            <a:endParaRPr lang="en-US" dirty="0"/>
          </a:p>
        </p:txBody>
      </p:sp>
    </p:spTree>
    <p:extLst>
      <p:ext uri="{BB962C8B-B14F-4D97-AF65-F5344CB8AC3E}">
        <p14:creationId xmlns:mc="http://schemas.openxmlformats.org/markup-compatibility/2006" xmlns:mv="urn:schemas-microsoft-com:mac:vml" xmlns="" xmlns:p14="http://schemas.microsoft.com/office/powerpoint/2010/main" xmlns:p="http://schemas.openxmlformats.org/presentationml/2006/main" xmlns:r="http://schemas.openxmlformats.org/officeDocument/2006/relationships" xmlns:a="http://schemas.openxmlformats.org/drawingml/2006/main" val="374551693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12/246r4	Jing-</a:t>
            </a:r>
            <a:r>
              <a:rPr lang="en-US" altLang="ja-JP" dirty="0" err="1" smtClean="0"/>
              <a:t>Rong</a:t>
            </a:r>
            <a:r>
              <a:rPr lang="en-US" altLang="ja-JP" dirty="0" smtClean="0"/>
              <a:t> Hsieh</a:t>
            </a:r>
            <a:endParaRPr lang="ja-JP" altLang="en-US" dirty="0"/>
          </a:p>
        </p:txBody>
      </p:sp>
      <p:sp>
        <p:nvSpPr>
          <p:cNvPr id="3" name="サブタイトル 2"/>
          <p:cNvSpPr>
            <a:spLocks noGrp="1"/>
          </p:cNvSpPr>
          <p:nvPr>
            <p:ph type="subTitle" idx="1"/>
          </p:nvPr>
        </p:nvSpPr>
        <p:spPr/>
        <p:txBody>
          <a:bodyPr/>
          <a:lstStyle/>
          <a:p>
            <a:endParaRPr lang="ja-JP" altLang="en-US"/>
          </a:p>
        </p:txBody>
      </p:sp>
      <p:sp>
        <p:nvSpPr>
          <p:cNvPr id="4" name="日付プレースホルダ 3"/>
          <p:cNvSpPr>
            <a:spLocks noGrp="1"/>
          </p:cNvSpPr>
          <p:nvPr>
            <p:ph type="dt" sz="half" idx="10"/>
          </p:nvPr>
        </p:nvSpPr>
        <p:spPr/>
        <p:txBody>
          <a:bodyPr/>
          <a:lstStyle/>
          <a:p>
            <a:pPr>
              <a:defRPr/>
            </a:pPr>
            <a:r>
              <a:rPr lang="en-US" altLang="ja-JP" smtClean="0"/>
              <a:t>May 2012</a:t>
            </a:r>
            <a:endParaRPr lang="en-US" altLang="ja-JP"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59</a:t>
            </a:fld>
            <a:endParaRPr lang="en-US" altLang="ja-JP"/>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to create 2</a:t>
            </a:r>
            <a:r>
              <a:rPr lang="en-US" altLang="ja-JP" baseline="30000" dirty="0" smtClean="0">
                <a:ea typeface="ＭＳ Ｐゴシック" pitchFamily="-84" charset="-128"/>
                <a:cs typeface="ＭＳ Ｐゴシック" pitchFamily="-84" charset="-128"/>
              </a:rPr>
              <a:t>nd</a:t>
            </a:r>
            <a:r>
              <a:rPr lang="en-US" altLang="ja-JP" dirty="0" smtClean="0">
                <a:ea typeface="ＭＳ Ｐゴシック" pitchFamily="-84" charset="-128"/>
                <a:cs typeface="ＭＳ Ｐゴシック" pitchFamily="-84" charset="-128"/>
              </a:rPr>
              <a:t> Vice chair position. </a:t>
            </a:r>
          </a:p>
        </p:txBody>
      </p:sp>
      <p:sp>
        <p:nvSpPr>
          <p:cNvPr id="58371" name="コンテンツ プレースホルダ 2"/>
          <p:cNvSpPr>
            <a:spLocks noGrp="1"/>
          </p:cNvSpPr>
          <p:nvPr>
            <p:ph idx="1"/>
          </p:nvPr>
        </p:nvSpPr>
        <p:spPr>
          <a:xfrm>
            <a:off x="685800" y="1981200"/>
            <a:ext cx="7772400" cy="4419600"/>
          </a:xfrm>
        </p:spPr>
        <p:txBody>
          <a:bodyPr>
            <a:normAutofit lnSpcReduction="10000"/>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to create 2</a:t>
            </a:r>
            <a:r>
              <a:rPr lang="en-US" altLang="ja-JP" baseline="30000" dirty="0" smtClean="0">
                <a:ea typeface="ＭＳ Ｐゴシック" pitchFamily="-84" charset="-128"/>
                <a:cs typeface="ＭＳ Ｐゴシック" pitchFamily="-84" charset="-128"/>
              </a:rPr>
              <a:t>nd</a:t>
            </a:r>
            <a:r>
              <a:rPr lang="en-US" altLang="ja-JP" dirty="0" smtClean="0">
                <a:ea typeface="ＭＳ Ｐゴシック" pitchFamily="-84" charset="-128"/>
                <a:cs typeface="ＭＳ Ｐゴシック" pitchFamily="-84" charset="-128"/>
              </a:rPr>
              <a:t> Vice chair position and elect by the following schedule.</a:t>
            </a:r>
          </a:p>
          <a:p>
            <a:pPr lvl="1"/>
            <a:r>
              <a:rPr lang="en-US" altLang="ja-JP" dirty="0" smtClean="0">
                <a:ea typeface="ＭＳ Ｐゴシック" pitchFamily="-84" charset="-128"/>
                <a:cs typeface="ＭＳ Ｐゴシック" pitchFamily="-84" charset="-128"/>
              </a:rPr>
              <a:t>Open nomination:			Now</a:t>
            </a:r>
          </a:p>
          <a:p>
            <a:pPr lvl="1"/>
            <a:r>
              <a:rPr lang="en-US" altLang="ja-JP" dirty="0" smtClean="0">
                <a:ea typeface="ＭＳ Ｐゴシック" pitchFamily="-84" charset="-128"/>
                <a:cs typeface="ＭＳ Ｐゴシック" pitchFamily="-84" charset="-128"/>
              </a:rPr>
              <a:t>Close nomination:			9:00 pm 14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May</a:t>
            </a:r>
            <a:endParaRPr lang="ja-JP" altLang="en-US" dirty="0" smtClean="0">
              <a:ea typeface="ＭＳ Ｐゴシック" pitchFamily="-84" charset="-128"/>
              <a:cs typeface="ＭＳ Ｐゴシック" pitchFamily="-84" charset="-128"/>
            </a:endParaRPr>
          </a:p>
          <a:p>
            <a:pPr lvl="2"/>
            <a:r>
              <a:rPr lang="en-US" altLang="ja-JP" dirty="0" smtClean="0">
                <a:ea typeface="ＭＳ Ｐゴシック" pitchFamily="-84" charset="-128"/>
                <a:cs typeface="ＭＳ Ｐゴシック" pitchFamily="-84" charset="-128"/>
              </a:rPr>
              <a:t>Candidate send e-mail to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reflector</a:t>
            </a:r>
          </a:p>
          <a:p>
            <a:pPr lvl="1"/>
            <a:r>
              <a:rPr lang="en-US" altLang="ja-JP" dirty="0" smtClean="0">
                <a:ea typeface="ＭＳ Ｐゴシック" pitchFamily="-84" charset="-128"/>
                <a:cs typeface="ＭＳ Ｐゴシック" pitchFamily="-84" charset="-128"/>
              </a:rPr>
              <a:t>Presentation of candidate :		AM2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May </a:t>
            </a:r>
          </a:p>
          <a:p>
            <a:pPr lvl="1"/>
            <a:r>
              <a:rPr lang="en-US" altLang="ja-JP" dirty="0" smtClean="0">
                <a:ea typeface="ＭＳ Ｐゴシック" pitchFamily="-84" charset="-128"/>
                <a:cs typeface="ＭＳ Ｐゴシック" pitchFamily="-84" charset="-128"/>
              </a:rPr>
              <a:t>Vote and elect:			AM2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May</a:t>
            </a:r>
          </a:p>
          <a:p>
            <a:r>
              <a:rPr lang="en-US" altLang="ja-JP" dirty="0" smtClean="0">
                <a:ea typeface="ＭＳ Ｐゴシック" pitchFamily="-84" charset="-128"/>
                <a:cs typeface="ＭＳ Ｐゴシック" pitchFamily="-84" charset="-128"/>
              </a:rPr>
              <a:t>Moved: Lee Armstrong</a:t>
            </a:r>
          </a:p>
          <a:p>
            <a:r>
              <a:rPr lang="en-US" altLang="ja-JP" dirty="0" smtClean="0">
                <a:ea typeface="ＭＳ Ｐゴシック" pitchFamily="-84" charset="-128"/>
                <a:cs typeface="ＭＳ Ｐゴシック" pitchFamily="-84" charset="-128"/>
              </a:rPr>
              <a:t>Seconded: Dwight Smith </a:t>
            </a:r>
          </a:p>
          <a:p>
            <a:r>
              <a:rPr lang="en-US" altLang="ja-JP" dirty="0" smtClean="0">
                <a:ea typeface="ＭＳ Ｐゴシック" pitchFamily="-84" charset="-128"/>
                <a:cs typeface="ＭＳ Ｐゴシック" pitchFamily="-84" charset="-128"/>
              </a:rPr>
              <a:t>21-0-0</a:t>
            </a:r>
          </a:p>
          <a:p>
            <a:r>
              <a:rPr lang="en-US" altLang="ja-JP" dirty="0" smtClean="0">
                <a:ea typeface="ＭＳ Ｐゴシック" pitchFamily="-84" charset="-128"/>
                <a:cs typeface="ＭＳ Ｐゴシック" pitchFamily="-84" charset="-128"/>
              </a:rPr>
              <a:t>Motion passes</a:t>
            </a:r>
          </a:p>
          <a:p>
            <a:endParaRPr lang="en-GB" altLang="ja-JP" dirty="0" smtClean="0">
              <a:ea typeface="ＭＳ Ｐゴシック" pitchFamily="-84" charset="-128"/>
              <a:cs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noFill/>
        </p:spPr>
        <p:txBody>
          <a:bodyPr/>
          <a:lstStyle/>
          <a:p>
            <a:r>
              <a:rPr lang="en-US" altLang="ja-JP" smtClean="0">
                <a:latin typeface="Times New Roman" pitchFamily="-84" charset="0"/>
              </a:rPr>
              <a:t>May 2012</a:t>
            </a:r>
            <a:endParaRPr lang="en-US" altLang="ja-JP" smtClean="0">
              <a:latin typeface="Times New Roman" pitchFamily="-84" charset="0"/>
            </a:endParaRP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6</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標題 1"/>
          <p:cNvSpPr>
            <a:spLocks noGrp="1"/>
          </p:cNvSpPr>
          <p:nvPr>
            <p:ph type="title"/>
          </p:nvPr>
        </p:nvSpPr>
        <p:spPr>
          <a:xfrm>
            <a:off x="683568" y="620688"/>
            <a:ext cx="7770813" cy="1065213"/>
          </a:xfrm>
        </p:spPr>
        <p:txBody>
          <a:bodyPr/>
          <a:lstStyle/>
          <a:p>
            <a:r>
              <a:rPr lang="en-US" altLang="zh-TW" dirty="0" smtClean="0"/>
              <a:t>Motion 1</a:t>
            </a:r>
            <a:endParaRPr lang="zh-TW" altLang="en-US" dirty="0"/>
          </a:p>
        </p:txBody>
      </p:sp>
      <p:sp>
        <p:nvSpPr>
          <p:cNvPr id="3" name="內容版面配置區 2"/>
          <p:cNvSpPr>
            <a:spLocks noGrp="1"/>
          </p:cNvSpPr>
          <p:nvPr>
            <p:ph idx="1"/>
          </p:nvPr>
        </p:nvSpPr>
        <p:spPr>
          <a:xfrm>
            <a:off x="683568" y="1772816"/>
            <a:ext cx="7770813" cy="4113213"/>
          </a:xfrm>
        </p:spPr>
        <p:txBody>
          <a:bodyPr>
            <a:normAutofit/>
          </a:bodyPr>
          <a:lstStyle/>
          <a:p>
            <a:pPr>
              <a:buFont typeface="Arial" pitchFamily="34" charset="0"/>
              <a:buChar char="•"/>
            </a:pPr>
            <a:r>
              <a:rPr lang="en-US" altLang="zh-TW" sz="2000" dirty="0" smtClean="0"/>
              <a:t>Concept</a:t>
            </a:r>
          </a:p>
          <a:p>
            <a:pPr lvl="1">
              <a:buFont typeface="Arial" pitchFamily="34" charset="0"/>
              <a:buChar char="•"/>
            </a:pPr>
            <a:r>
              <a:rPr lang="en-US" altLang="zh-TW" sz="1800" dirty="0" smtClean="0"/>
              <a:t>An AP shall respond to probe request addressed to the AP with higher priority over probe request with wildcard ID.  </a:t>
            </a:r>
          </a:p>
          <a:p>
            <a:pPr>
              <a:buFont typeface="Arial" pitchFamily="34" charset="0"/>
              <a:buChar char="•"/>
            </a:pPr>
            <a:r>
              <a:rPr lang="en-US" altLang="zh-TW" sz="2000" dirty="0" smtClean="0"/>
              <a:t>Motion</a:t>
            </a:r>
          </a:p>
          <a:p>
            <a:pPr lvl="1">
              <a:buFont typeface="Arial" pitchFamily="34" charset="0"/>
              <a:buChar char="•"/>
            </a:pPr>
            <a:r>
              <a:rPr lang="en-US" altLang="zh-TW" sz="1800" dirty="0"/>
              <a:t>Do you support to add the above concept into Section </a:t>
            </a:r>
            <a:r>
              <a:rPr lang="en-US" altLang="zh-TW" sz="1800" dirty="0" smtClean="0"/>
              <a:t>6 </a:t>
            </a:r>
            <a:r>
              <a:rPr lang="en-US" altLang="zh-TW" sz="1800" dirty="0"/>
              <a:t/>
            </a:r>
            <a:br>
              <a:rPr lang="en-US" altLang="zh-TW" sz="1800" dirty="0"/>
            </a:br>
            <a:r>
              <a:rPr lang="en-US" altLang="zh-TW" sz="1800" dirty="0"/>
              <a:t>“Fast Network Discovery</a:t>
            </a:r>
            <a:r>
              <a:rPr lang="en-US" altLang="zh-TW" sz="1800" dirty="0" smtClean="0"/>
              <a:t>” of the </a:t>
            </a:r>
            <a:r>
              <a:rPr lang="en-US" altLang="zh-TW" sz="1800" dirty="0" err="1" smtClean="0"/>
              <a:t>TGai</a:t>
            </a:r>
            <a:r>
              <a:rPr lang="en-US" altLang="zh-TW" sz="1800" dirty="0" smtClean="0"/>
              <a:t> spec framework?</a:t>
            </a:r>
            <a:endParaRPr lang="en-US" altLang="zh-TW" sz="1800" dirty="0"/>
          </a:p>
          <a:p>
            <a:pPr marL="1200150" lvl="2" indent="-285750">
              <a:buFont typeface="Arial" pitchFamily="34" charset="0"/>
              <a:buChar char="•"/>
            </a:pPr>
            <a:r>
              <a:rPr lang="en-US" altLang="zh-TW" sz="1600" dirty="0" smtClean="0"/>
              <a:t>Yes</a:t>
            </a:r>
          </a:p>
          <a:p>
            <a:pPr marL="1200150" lvl="2" indent="-285750">
              <a:buFont typeface="Arial" pitchFamily="34" charset="0"/>
              <a:buChar char="•"/>
            </a:pPr>
            <a:r>
              <a:rPr lang="en-US" altLang="zh-TW" sz="1600" dirty="0" smtClean="0"/>
              <a:t>No </a:t>
            </a:r>
          </a:p>
          <a:p>
            <a:pPr marL="1200150" lvl="2" indent="-285750">
              <a:buFont typeface="Arial" pitchFamily="34" charset="0"/>
              <a:buChar char="•"/>
            </a:pPr>
            <a:r>
              <a:rPr lang="en-US" altLang="zh-TW" sz="1600" dirty="0" smtClean="0"/>
              <a:t>Abstain </a:t>
            </a:r>
            <a:endParaRPr lang="zh-TW" altLang="en-US" sz="1600" dirty="0"/>
          </a:p>
        </p:txBody>
      </p:sp>
      <p:sp>
        <p:nvSpPr>
          <p:cNvPr id="4" name="Date Placeholder 3"/>
          <p:cNvSpPr>
            <a:spLocks noGrp="1"/>
          </p:cNvSpPr>
          <p:nvPr>
            <p:ph type="dt" sz="quarter" idx="4294967295"/>
          </p:nvPr>
        </p:nvSpPr>
        <p:spPr>
          <a:xfrm>
            <a:off x="696913" y="333375"/>
            <a:ext cx="1874837" cy="273050"/>
          </a:xfrm>
          <a:prstGeom prst="rect">
            <a:avLst/>
          </a:prstGeom>
          <a:no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a:lstStyle/>
          <a:p>
            <a:r>
              <a:rPr lang="en-US" altLang="ja-JP" smtClean="0"/>
              <a:t>May 2012</a:t>
            </a:r>
            <a:endParaRPr lang="en-GB" altLang="ja-JP" dirty="0"/>
          </a:p>
        </p:txBody>
      </p:sp>
      <p:sp>
        <p:nvSpPr>
          <p:cNvPr id="5" name="スライド番号プレースホルダ 5"/>
          <p:cNvSpPr>
            <a:spLocks noGrp="1"/>
          </p:cNvSpPr>
          <p:nvPr>
            <p:ph type="sldNum" sz="quarter" idx="12"/>
          </p:nvPr>
        </p:nvSpPr>
        <p:spPr>
          <a:xfrm>
            <a:off x="3978386" y="6475412"/>
            <a:ext cx="896827" cy="193947"/>
          </a:xfrm>
          <a:no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lvl1pPr>
              <a:defRPr kumimoji="1" sz="1200">
                <a:solidFill>
                  <a:schemeClr val="tx1"/>
                </a:solidFill>
                <a:latin typeface="Times New Roman" pitchFamily="18" charset="0"/>
                <a:ea typeface="SimSun" pitchFamily="2" charset="-122"/>
              </a:defRPr>
            </a:lvl1pPr>
            <a:lvl2pPr marL="742950" indent="-285750">
              <a:defRPr kumimoji="1" sz="1200">
                <a:solidFill>
                  <a:schemeClr val="tx1"/>
                </a:solidFill>
                <a:latin typeface="Times New Roman" pitchFamily="18" charset="0"/>
                <a:ea typeface="SimSun" pitchFamily="2" charset="-122"/>
              </a:defRPr>
            </a:lvl2pPr>
            <a:lvl3pPr marL="1143000" indent="-228600">
              <a:defRPr kumimoji="1" sz="1200">
                <a:solidFill>
                  <a:schemeClr val="tx1"/>
                </a:solidFill>
                <a:latin typeface="Times New Roman" pitchFamily="18" charset="0"/>
                <a:ea typeface="SimSun" pitchFamily="2" charset="-122"/>
              </a:defRPr>
            </a:lvl3pPr>
            <a:lvl4pPr marL="1600200" indent="-228600">
              <a:defRPr kumimoji="1" sz="1200">
                <a:solidFill>
                  <a:schemeClr val="tx1"/>
                </a:solidFill>
                <a:latin typeface="Times New Roman" pitchFamily="18" charset="0"/>
                <a:ea typeface="SimSun" pitchFamily="2" charset="-122"/>
              </a:defRPr>
            </a:lvl4pPr>
            <a:lvl5pPr marL="2057400" indent="-228600">
              <a:defRPr kumimoji="1" sz="1200">
                <a:solidFill>
                  <a:schemeClr val="tx1"/>
                </a:solidFill>
                <a:latin typeface="Times New Roman" pitchFamily="18" charset="0"/>
                <a:ea typeface="SimSun" pitchFamily="2" charset="-122"/>
              </a:defRPr>
            </a:lvl5pPr>
            <a:lvl6pPr marL="2514600" indent="-228600" fontAlgn="base">
              <a:spcBef>
                <a:spcPct val="0"/>
              </a:spcBef>
              <a:spcAft>
                <a:spcPct val="0"/>
              </a:spcAft>
              <a:defRPr kumimoji="1" sz="1200">
                <a:solidFill>
                  <a:schemeClr val="tx1"/>
                </a:solidFill>
                <a:latin typeface="Times New Roman" pitchFamily="18" charset="0"/>
                <a:ea typeface="SimSun" pitchFamily="2" charset="-122"/>
              </a:defRPr>
            </a:lvl6pPr>
            <a:lvl7pPr marL="2971800" indent="-228600" fontAlgn="base">
              <a:spcBef>
                <a:spcPct val="0"/>
              </a:spcBef>
              <a:spcAft>
                <a:spcPct val="0"/>
              </a:spcAft>
              <a:defRPr kumimoji="1" sz="1200">
                <a:solidFill>
                  <a:schemeClr val="tx1"/>
                </a:solidFill>
                <a:latin typeface="Times New Roman" pitchFamily="18" charset="0"/>
                <a:ea typeface="SimSun" pitchFamily="2" charset="-122"/>
              </a:defRPr>
            </a:lvl7pPr>
            <a:lvl8pPr marL="3429000" indent="-228600" fontAlgn="base">
              <a:spcBef>
                <a:spcPct val="0"/>
              </a:spcBef>
              <a:spcAft>
                <a:spcPct val="0"/>
              </a:spcAft>
              <a:defRPr kumimoji="1" sz="1200">
                <a:solidFill>
                  <a:schemeClr val="tx1"/>
                </a:solidFill>
                <a:latin typeface="Times New Roman" pitchFamily="18" charset="0"/>
                <a:ea typeface="SimSun" pitchFamily="2" charset="-122"/>
              </a:defRPr>
            </a:lvl8pPr>
            <a:lvl9pPr marL="3886200" indent="-228600" fontAlgn="base">
              <a:spcBef>
                <a:spcPct val="0"/>
              </a:spcBef>
              <a:spcAft>
                <a:spcPct val="0"/>
              </a:spcAft>
              <a:defRPr kumimoji="1" sz="1200">
                <a:solidFill>
                  <a:schemeClr val="tx1"/>
                </a:solidFill>
                <a:latin typeface="Times New Roman" pitchFamily="18" charset="0"/>
                <a:ea typeface="SimSun" pitchFamily="2" charset="-122"/>
              </a:defRPr>
            </a:lvl9pPr>
          </a:lstStyle>
          <a:p>
            <a:r>
              <a:rPr kumimoji="0" lang="en-US" altLang="ja-JP">
                <a:solidFill>
                  <a:srgbClr val="000000"/>
                </a:solidFill>
                <a:ea typeface="ＭＳ Ｐゴシック" pitchFamily="34" charset="-128"/>
              </a:rPr>
              <a:t>Slide </a:t>
            </a:r>
            <a:fld id="{B06FEDAD-8EE8-401E-8D6E-09AB5B13A860}" type="slidenum">
              <a:rPr kumimoji="0" lang="en-US" altLang="ja-JP">
                <a:solidFill>
                  <a:srgbClr val="000000"/>
                </a:solidFill>
                <a:ea typeface="ＭＳ Ｐゴシック" pitchFamily="34" charset="-128"/>
              </a:rPr>
              <a:pPr/>
              <a:t>60</a:t>
            </a:fld>
            <a:endParaRPr kumimoji="0" lang="en-US" altLang="ja-JP">
              <a:solidFill>
                <a:srgbClr val="000000"/>
              </a:solidFill>
              <a:ea typeface="ＭＳ Ｐゴシック" pitchFamily="34" charset="-128"/>
            </a:endParaRPr>
          </a:p>
        </p:txBody>
      </p:sp>
      <p:sp>
        <p:nvSpPr>
          <p:cNvPr id="7" name="フッター プレースホルダ 4"/>
          <p:cNvSpPr>
            <a:spLocks noGrp="1"/>
          </p:cNvSpPr>
          <p:nvPr>
            <p:ph type="ftr" sz="quarter" idx="4294967295"/>
          </p:nvPr>
        </p:nvSpPr>
        <p:spPr>
          <a:xfrm>
            <a:off x="6948264" y="6453336"/>
            <a:ext cx="1600944" cy="288032"/>
          </a:xfrm>
          <a:prstGeom prst="rect">
            <a:avLst/>
          </a:prstGeom>
          <a:no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lvl1pPr>
              <a:defRPr kumimoji="1" sz="1200">
                <a:solidFill>
                  <a:schemeClr val="tx1"/>
                </a:solidFill>
                <a:latin typeface="Times New Roman" pitchFamily="18" charset="0"/>
                <a:ea typeface="SimSun" pitchFamily="2" charset="-122"/>
              </a:defRPr>
            </a:lvl1pPr>
            <a:lvl2pPr marL="742950" indent="-285750">
              <a:defRPr kumimoji="1" sz="1200">
                <a:solidFill>
                  <a:schemeClr val="tx1"/>
                </a:solidFill>
                <a:latin typeface="Times New Roman" pitchFamily="18" charset="0"/>
                <a:ea typeface="SimSun" pitchFamily="2" charset="-122"/>
              </a:defRPr>
            </a:lvl2pPr>
            <a:lvl3pPr marL="1143000" indent="-228600">
              <a:defRPr kumimoji="1" sz="1200">
                <a:solidFill>
                  <a:schemeClr val="tx1"/>
                </a:solidFill>
                <a:latin typeface="Times New Roman" pitchFamily="18" charset="0"/>
                <a:ea typeface="SimSun" pitchFamily="2" charset="-122"/>
              </a:defRPr>
            </a:lvl3pPr>
            <a:lvl4pPr marL="1600200" indent="-228600">
              <a:defRPr kumimoji="1" sz="1200">
                <a:solidFill>
                  <a:schemeClr val="tx1"/>
                </a:solidFill>
                <a:latin typeface="Times New Roman" pitchFamily="18" charset="0"/>
                <a:ea typeface="SimSun" pitchFamily="2" charset="-122"/>
              </a:defRPr>
            </a:lvl4pPr>
            <a:lvl5pPr marL="2057400" indent="-228600">
              <a:defRPr kumimoji="1" sz="1200">
                <a:solidFill>
                  <a:schemeClr val="tx1"/>
                </a:solidFill>
                <a:latin typeface="Times New Roman" pitchFamily="18" charset="0"/>
                <a:ea typeface="SimSun" pitchFamily="2" charset="-122"/>
              </a:defRPr>
            </a:lvl5pPr>
            <a:lvl6pPr marL="2514600" indent="-228600" fontAlgn="base">
              <a:spcBef>
                <a:spcPct val="0"/>
              </a:spcBef>
              <a:spcAft>
                <a:spcPct val="0"/>
              </a:spcAft>
              <a:defRPr kumimoji="1" sz="1200">
                <a:solidFill>
                  <a:schemeClr val="tx1"/>
                </a:solidFill>
                <a:latin typeface="Times New Roman" pitchFamily="18" charset="0"/>
                <a:ea typeface="SimSun" pitchFamily="2" charset="-122"/>
              </a:defRPr>
            </a:lvl6pPr>
            <a:lvl7pPr marL="2971800" indent="-228600" fontAlgn="base">
              <a:spcBef>
                <a:spcPct val="0"/>
              </a:spcBef>
              <a:spcAft>
                <a:spcPct val="0"/>
              </a:spcAft>
              <a:defRPr kumimoji="1" sz="1200">
                <a:solidFill>
                  <a:schemeClr val="tx1"/>
                </a:solidFill>
                <a:latin typeface="Times New Roman" pitchFamily="18" charset="0"/>
                <a:ea typeface="SimSun" pitchFamily="2" charset="-122"/>
              </a:defRPr>
            </a:lvl7pPr>
            <a:lvl8pPr marL="3429000" indent="-228600" fontAlgn="base">
              <a:spcBef>
                <a:spcPct val="0"/>
              </a:spcBef>
              <a:spcAft>
                <a:spcPct val="0"/>
              </a:spcAft>
              <a:defRPr kumimoji="1" sz="1200">
                <a:solidFill>
                  <a:schemeClr val="tx1"/>
                </a:solidFill>
                <a:latin typeface="Times New Roman" pitchFamily="18" charset="0"/>
                <a:ea typeface="SimSun" pitchFamily="2" charset="-122"/>
              </a:defRPr>
            </a:lvl8pPr>
            <a:lvl9pPr marL="3886200" indent="-228600" fontAlgn="base">
              <a:spcBef>
                <a:spcPct val="0"/>
              </a:spcBef>
              <a:spcAft>
                <a:spcPct val="0"/>
              </a:spcAft>
              <a:defRPr kumimoji="1" sz="1200">
                <a:solidFill>
                  <a:schemeClr val="tx1"/>
                </a:solidFill>
                <a:latin typeface="Times New Roman" pitchFamily="18" charset="0"/>
                <a:ea typeface="SimSun" pitchFamily="2" charset="-122"/>
              </a:defRPr>
            </a:lvl9pPr>
          </a:lstStyle>
          <a:p>
            <a:r>
              <a:rPr kumimoji="0" lang="en-US" altLang="ja-JP" smtClean="0">
                <a:solidFill>
                  <a:srgbClr val="000000"/>
                </a:solidFill>
              </a:rPr>
              <a:t>Hiroshi Mano (ATRD, Root, Lab)</a:t>
            </a:r>
            <a:endParaRPr kumimoji="0" lang="en-US" altLang="ja-JP" dirty="0">
              <a:solidFill>
                <a:srgbClr val="000000"/>
              </a:solidFill>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28195792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標題 1"/>
          <p:cNvSpPr>
            <a:spLocks noGrp="1"/>
          </p:cNvSpPr>
          <p:nvPr>
            <p:ph type="title"/>
          </p:nvPr>
        </p:nvSpPr>
        <p:spPr>
          <a:xfrm>
            <a:off x="683568" y="620688"/>
            <a:ext cx="7770813" cy="1065213"/>
          </a:xfrm>
        </p:spPr>
        <p:txBody>
          <a:bodyPr/>
          <a:lstStyle/>
          <a:p>
            <a:r>
              <a:rPr lang="en-US" altLang="zh-TW" dirty="0" smtClean="0"/>
              <a:t>Motion 2</a:t>
            </a:r>
            <a:endParaRPr lang="zh-TW" altLang="en-US" dirty="0"/>
          </a:p>
        </p:txBody>
      </p:sp>
      <p:sp>
        <p:nvSpPr>
          <p:cNvPr id="3" name="內容版面配置區 2"/>
          <p:cNvSpPr>
            <a:spLocks noGrp="1"/>
          </p:cNvSpPr>
          <p:nvPr>
            <p:ph idx="1"/>
          </p:nvPr>
        </p:nvSpPr>
        <p:spPr>
          <a:xfrm>
            <a:off x="683568" y="1772816"/>
            <a:ext cx="7770813" cy="4113213"/>
          </a:xfrm>
        </p:spPr>
        <p:txBody>
          <a:bodyPr>
            <a:normAutofit/>
          </a:bodyPr>
          <a:lstStyle/>
          <a:p>
            <a:pPr>
              <a:buFont typeface="Arial" pitchFamily="34" charset="0"/>
              <a:buChar char="•"/>
            </a:pPr>
            <a:r>
              <a:rPr lang="en-US" altLang="zh-TW" sz="2000" dirty="0" smtClean="0"/>
              <a:t>Concept</a:t>
            </a:r>
          </a:p>
          <a:p>
            <a:pPr lvl="1">
              <a:buFont typeface="Arial" pitchFamily="34" charset="0"/>
              <a:buChar char="•"/>
            </a:pPr>
            <a:r>
              <a:rPr lang="en-US" altLang="zh-TW" sz="1800" dirty="0" smtClean="0"/>
              <a:t>An AP shall</a:t>
            </a:r>
            <a:r>
              <a:rPr lang="en-US" altLang="zh-TW" sz="1800" dirty="0" smtClean="0">
                <a:solidFill>
                  <a:srgbClr val="0000FF"/>
                </a:solidFill>
              </a:rPr>
              <a:t> </a:t>
            </a:r>
            <a:r>
              <a:rPr lang="en-US" altLang="zh-TW" sz="1800" dirty="0" smtClean="0"/>
              <a:t>respond to probe request directed at the AP with </a:t>
            </a:r>
            <a:r>
              <a:rPr lang="en-US" altLang="zh-TW" sz="1800" dirty="0" smtClean="0">
                <a:solidFill>
                  <a:schemeClr val="tx1"/>
                </a:solidFill>
              </a:rPr>
              <a:t>higher priority EDCA parameters, such as those for AC_VO or AC_VI.    </a:t>
            </a:r>
          </a:p>
          <a:p>
            <a:pPr>
              <a:buFont typeface="Arial" pitchFamily="34" charset="0"/>
              <a:buChar char="•"/>
            </a:pPr>
            <a:r>
              <a:rPr lang="en-US" altLang="zh-TW" sz="2000" dirty="0" smtClean="0"/>
              <a:t>Motion</a:t>
            </a:r>
          </a:p>
          <a:p>
            <a:pPr lvl="1">
              <a:buFont typeface="Arial" pitchFamily="34" charset="0"/>
              <a:buChar char="•"/>
            </a:pPr>
            <a:r>
              <a:rPr lang="en-US" altLang="zh-TW" sz="1800" dirty="0"/>
              <a:t>Do you support to add the above concept into Section </a:t>
            </a:r>
            <a:r>
              <a:rPr lang="en-US" altLang="zh-TW" sz="1800" dirty="0" smtClean="0"/>
              <a:t>6 </a:t>
            </a:r>
            <a:r>
              <a:rPr lang="en-US" altLang="zh-TW" sz="1800" dirty="0"/>
              <a:t/>
            </a:r>
            <a:br>
              <a:rPr lang="en-US" altLang="zh-TW" sz="1800" dirty="0"/>
            </a:br>
            <a:r>
              <a:rPr lang="en-US" altLang="zh-TW" sz="1800" dirty="0"/>
              <a:t>“Fast Network Discovery</a:t>
            </a:r>
            <a:r>
              <a:rPr lang="en-US" altLang="zh-TW" sz="1800" dirty="0" smtClean="0"/>
              <a:t>” of the </a:t>
            </a:r>
            <a:r>
              <a:rPr lang="en-US" altLang="zh-TW" sz="1800" dirty="0" err="1" smtClean="0"/>
              <a:t>TGai</a:t>
            </a:r>
            <a:r>
              <a:rPr lang="en-US" altLang="zh-TW" sz="1800" dirty="0" smtClean="0"/>
              <a:t> spec framework?</a:t>
            </a:r>
            <a:endParaRPr lang="en-US" altLang="zh-TW" sz="1800" dirty="0"/>
          </a:p>
          <a:p>
            <a:pPr marL="1200150" lvl="2" indent="-285750">
              <a:buFont typeface="Arial" pitchFamily="34" charset="0"/>
              <a:buChar char="•"/>
            </a:pPr>
            <a:r>
              <a:rPr lang="en-US" altLang="zh-TW" sz="1600" dirty="0" smtClean="0"/>
              <a:t>Yes </a:t>
            </a:r>
          </a:p>
          <a:p>
            <a:pPr marL="1200150" lvl="2" indent="-285750">
              <a:buFont typeface="Arial" pitchFamily="34" charset="0"/>
              <a:buChar char="•"/>
            </a:pPr>
            <a:r>
              <a:rPr lang="en-US" altLang="zh-TW" sz="1600" dirty="0" smtClean="0"/>
              <a:t>No </a:t>
            </a:r>
          </a:p>
          <a:p>
            <a:pPr marL="1200150" lvl="2" indent="-285750">
              <a:buFont typeface="Arial" pitchFamily="34" charset="0"/>
              <a:buChar char="•"/>
            </a:pPr>
            <a:r>
              <a:rPr lang="en-US" altLang="zh-TW" sz="1600" dirty="0" smtClean="0"/>
              <a:t>Abstain</a:t>
            </a:r>
            <a:endParaRPr lang="zh-TW" altLang="en-US" sz="1600" dirty="0"/>
          </a:p>
        </p:txBody>
      </p:sp>
      <p:sp>
        <p:nvSpPr>
          <p:cNvPr id="4" name="Date Placeholder 3"/>
          <p:cNvSpPr>
            <a:spLocks noGrp="1"/>
          </p:cNvSpPr>
          <p:nvPr>
            <p:ph type="dt" sz="quarter" idx="4294967295"/>
          </p:nvPr>
        </p:nvSpPr>
        <p:spPr>
          <a:xfrm>
            <a:off x="696913" y="333375"/>
            <a:ext cx="1874837" cy="273050"/>
          </a:xfrm>
          <a:prstGeom prst="rect">
            <a:avLst/>
          </a:prstGeom>
          <a:no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round/>
                <a:headEnd/>
                <a:tailEnd/>
              </a14:hiddenLine>
            </a:ext>
          </a:extLst>
        </p:spPr>
        <p:txBody>
          <a:bodyPr/>
          <a:lstStyle/>
          <a:p>
            <a:r>
              <a:rPr lang="en-US" altLang="ja-JP" smtClean="0"/>
              <a:t>May 2012</a:t>
            </a:r>
            <a:endParaRPr lang="en-GB" altLang="ja-JP" dirty="0"/>
          </a:p>
        </p:txBody>
      </p:sp>
      <p:sp>
        <p:nvSpPr>
          <p:cNvPr id="5" name="スライド番号プレースホルダ 5"/>
          <p:cNvSpPr>
            <a:spLocks noGrp="1"/>
          </p:cNvSpPr>
          <p:nvPr>
            <p:ph type="sldNum" sz="quarter" idx="12"/>
          </p:nvPr>
        </p:nvSpPr>
        <p:spPr>
          <a:xfrm>
            <a:off x="3978386" y="6475412"/>
            <a:ext cx="896827" cy="193947"/>
          </a:xfrm>
          <a:no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lvl1pPr>
              <a:defRPr kumimoji="1" sz="1200">
                <a:solidFill>
                  <a:schemeClr val="tx1"/>
                </a:solidFill>
                <a:latin typeface="Times New Roman" pitchFamily="18" charset="0"/>
                <a:ea typeface="SimSun" pitchFamily="2" charset="-122"/>
              </a:defRPr>
            </a:lvl1pPr>
            <a:lvl2pPr marL="742950" indent="-285750">
              <a:defRPr kumimoji="1" sz="1200">
                <a:solidFill>
                  <a:schemeClr val="tx1"/>
                </a:solidFill>
                <a:latin typeface="Times New Roman" pitchFamily="18" charset="0"/>
                <a:ea typeface="SimSun" pitchFamily="2" charset="-122"/>
              </a:defRPr>
            </a:lvl2pPr>
            <a:lvl3pPr marL="1143000" indent="-228600">
              <a:defRPr kumimoji="1" sz="1200">
                <a:solidFill>
                  <a:schemeClr val="tx1"/>
                </a:solidFill>
                <a:latin typeface="Times New Roman" pitchFamily="18" charset="0"/>
                <a:ea typeface="SimSun" pitchFamily="2" charset="-122"/>
              </a:defRPr>
            </a:lvl3pPr>
            <a:lvl4pPr marL="1600200" indent="-228600">
              <a:defRPr kumimoji="1" sz="1200">
                <a:solidFill>
                  <a:schemeClr val="tx1"/>
                </a:solidFill>
                <a:latin typeface="Times New Roman" pitchFamily="18" charset="0"/>
                <a:ea typeface="SimSun" pitchFamily="2" charset="-122"/>
              </a:defRPr>
            </a:lvl4pPr>
            <a:lvl5pPr marL="2057400" indent="-228600">
              <a:defRPr kumimoji="1" sz="1200">
                <a:solidFill>
                  <a:schemeClr val="tx1"/>
                </a:solidFill>
                <a:latin typeface="Times New Roman" pitchFamily="18" charset="0"/>
                <a:ea typeface="SimSun" pitchFamily="2" charset="-122"/>
              </a:defRPr>
            </a:lvl5pPr>
            <a:lvl6pPr marL="2514600" indent="-228600" fontAlgn="base">
              <a:spcBef>
                <a:spcPct val="0"/>
              </a:spcBef>
              <a:spcAft>
                <a:spcPct val="0"/>
              </a:spcAft>
              <a:defRPr kumimoji="1" sz="1200">
                <a:solidFill>
                  <a:schemeClr val="tx1"/>
                </a:solidFill>
                <a:latin typeface="Times New Roman" pitchFamily="18" charset="0"/>
                <a:ea typeface="SimSun" pitchFamily="2" charset="-122"/>
              </a:defRPr>
            </a:lvl6pPr>
            <a:lvl7pPr marL="2971800" indent="-228600" fontAlgn="base">
              <a:spcBef>
                <a:spcPct val="0"/>
              </a:spcBef>
              <a:spcAft>
                <a:spcPct val="0"/>
              </a:spcAft>
              <a:defRPr kumimoji="1" sz="1200">
                <a:solidFill>
                  <a:schemeClr val="tx1"/>
                </a:solidFill>
                <a:latin typeface="Times New Roman" pitchFamily="18" charset="0"/>
                <a:ea typeface="SimSun" pitchFamily="2" charset="-122"/>
              </a:defRPr>
            </a:lvl7pPr>
            <a:lvl8pPr marL="3429000" indent="-228600" fontAlgn="base">
              <a:spcBef>
                <a:spcPct val="0"/>
              </a:spcBef>
              <a:spcAft>
                <a:spcPct val="0"/>
              </a:spcAft>
              <a:defRPr kumimoji="1" sz="1200">
                <a:solidFill>
                  <a:schemeClr val="tx1"/>
                </a:solidFill>
                <a:latin typeface="Times New Roman" pitchFamily="18" charset="0"/>
                <a:ea typeface="SimSun" pitchFamily="2" charset="-122"/>
              </a:defRPr>
            </a:lvl8pPr>
            <a:lvl9pPr marL="3886200" indent="-228600" fontAlgn="base">
              <a:spcBef>
                <a:spcPct val="0"/>
              </a:spcBef>
              <a:spcAft>
                <a:spcPct val="0"/>
              </a:spcAft>
              <a:defRPr kumimoji="1" sz="1200">
                <a:solidFill>
                  <a:schemeClr val="tx1"/>
                </a:solidFill>
                <a:latin typeface="Times New Roman" pitchFamily="18" charset="0"/>
                <a:ea typeface="SimSun" pitchFamily="2" charset="-122"/>
              </a:defRPr>
            </a:lvl9pPr>
          </a:lstStyle>
          <a:p>
            <a:r>
              <a:rPr kumimoji="0" lang="en-US" altLang="ja-JP">
                <a:solidFill>
                  <a:srgbClr val="000000"/>
                </a:solidFill>
                <a:ea typeface="ＭＳ Ｐゴシック" pitchFamily="34" charset="-128"/>
              </a:rPr>
              <a:t>Slide </a:t>
            </a:r>
            <a:fld id="{B06FEDAD-8EE8-401E-8D6E-09AB5B13A860}" type="slidenum">
              <a:rPr kumimoji="0" lang="en-US" altLang="ja-JP">
                <a:solidFill>
                  <a:srgbClr val="000000"/>
                </a:solidFill>
                <a:ea typeface="ＭＳ Ｐゴシック" pitchFamily="34" charset="-128"/>
              </a:rPr>
              <a:pPr/>
              <a:t>61</a:t>
            </a:fld>
            <a:endParaRPr kumimoji="0" lang="en-US" altLang="ja-JP">
              <a:solidFill>
                <a:srgbClr val="000000"/>
              </a:solidFill>
              <a:ea typeface="ＭＳ Ｐゴシック" pitchFamily="34" charset="-128"/>
            </a:endParaRPr>
          </a:p>
        </p:txBody>
      </p:sp>
      <p:sp>
        <p:nvSpPr>
          <p:cNvPr id="7" name="フッター プレースホルダ 4"/>
          <p:cNvSpPr>
            <a:spLocks noGrp="1"/>
          </p:cNvSpPr>
          <p:nvPr>
            <p:ph type="ftr" sz="quarter" idx="4294967295"/>
          </p:nvPr>
        </p:nvSpPr>
        <p:spPr>
          <a:xfrm>
            <a:off x="6948264" y="6453336"/>
            <a:ext cx="1600944" cy="288032"/>
          </a:xfrm>
          <a:prstGeom prst="rect">
            <a:avLst/>
          </a:prstGeom>
          <a:no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lvl1pPr>
              <a:defRPr kumimoji="1" sz="1200">
                <a:solidFill>
                  <a:schemeClr val="tx1"/>
                </a:solidFill>
                <a:latin typeface="Times New Roman" pitchFamily="18" charset="0"/>
                <a:ea typeface="SimSun" pitchFamily="2" charset="-122"/>
              </a:defRPr>
            </a:lvl1pPr>
            <a:lvl2pPr marL="742950" indent="-285750">
              <a:defRPr kumimoji="1" sz="1200">
                <a:solidFill>
                  <a:schemeClr val="tx1"/>
                </a:solidFill>
                <a:latin typeface="Times New Roman" pitchFamily="18" charset="0"/>
                <a:ea typeface="SimSun" pitchFamily="2" charset="-122"/>
              </a:defRPr>
            </a:lvl2pPr>
            <a:lvl3pPr marL="1143000" indent="-228600">
              <a:defRPr kumimoji="1" sz="1200">
                <a:solidFill>
                  <a:schemeClr val="tx1"/>
                </a:solidFill>
                <a:latin typeface="Times New Roman" pitchFamily="18" charset="0"/>
                <a:ea typeface="SimSun" pitchFamily="2" charset="-122"/>
              </a:defRPr>
            </a:lvl3pPr>
            <a:lvl4pPr marL="1600200" indent="-228600">
              <a:defRPr kumimoji="1" sz="1200">
                <a:solidFill>
                  <a:schemeClr val="tx1"/>
                </a:solidFill>
                <a:latin typeface="Times New Roman" pitchFamily="18" charset="0"/>
                <a:ea typeface="SimSun" pitchFamily="2" charset="-122"/>
              </a:defRPr>
            </a:lvl4pPr>
            <a:lvl5pPr marL="2057400" indent="-228600">
              <a:defRPr kumimoji="1" sz="1200">
                <a:solidFill>
                  <a:schemeClr val="tx1"/>
                </a:solidFill>
                <a:latin typeface="Times New Roman" pitchFamily="18" charset="0"/>
                <a:ea typeface="SimSun" pitchFamily="2" charset="-122"/>
              </a:defRPr>
            </a:lvl5pPr>
            <a:lvl6pPr marL="2514600" indent="-228600" fontAlgn="base">
              <a:spcBef>
                <a:spcPct val="0"/>
              </a:spcBef>
              <a:spcAft>
                <a:spcPct val="0"/>
              </a:spcAft>
              <a:defRPr kumimoji="1" sz="1200">
                <a:solidFill>
                  <a:schemeClr val="tx1"/>
                </a:solidFill>
                <a:latin typeface="Times New Roman" pitchFamily="18" charset="0"/>
                <a:ea typeface="SimSun" pitchFamily="2" charset="-122"/>
              </a:defRPr>
            </a:lvl6pPr>
            <a:lvl7pPr marL="2971800" indent="-228600" fontAlgn="base">
              <a:spcBef>
                <a:spcPct val="0"/>
              </a:spcBef>
              <a:spcAft>
                <a:spcPct val="0"/>
              </a:spcAft>
              <a:defRPr kumimoji="1" sz="1200">
                <a:solidFill>
                  <a:schemeClr val="tx1"/>
                </a:solidFill>
                <a:latin typeface="Times New Roman" pitchFamily="18" charset="0"/>
                <a:ea typeface="SimSun" pitchFamily="2" charset="-122"/>
              </a:defRPr>
            </a:lvl7pPr>
            <a:lvl8pPr marL="3429000" indent="-228600" fontAlgn="base">
              <a:spcBef>
                <a:spcPct val="0"/>
              </a:spcBef>
              <a:spcAft>
                <a:spcPct val="0"/>
              </a:spcAft>
              <a:defRPr kumimoji="1" sz="1200">
                <a:solidFill>
                  <a:schemeClr val="tx1"/>
                </a:solidFill>
                <a:latin typeface="Times New Roman" pitchFamily="18" charset="0"/>
                <a:ea typeface="SimSun" pitchFamily="2" charset="-122"/>
              </a:defRPr>
            </a:lvl8pPr>
            <a:lvl9pPr marL="3886200" indent="-228600" fontAlgn="base">
              <a:spcBef>
                <a:spcPct val="0"/>
              </a:spcBef>
              <a:spcAft>
                <a:spcPct val="0"/>
              </a:spcAft>
              <a:defRPr kumimoji="1" sz="1200">
                <a:solidFill>
                  <a:schemeClr val="tx1"/>
                </a:solidFill>
                <a:latin typeface="Times New Roman" pitchFamily="18" charset="0"/>
                <a:ea typeface="SimSun" pitchFamily="2" charset="-122"/>
              </a:defRPr>
            </a:lvl9pPr>
          </a:lstStyle>
          <a:p>
            <a:r>
              <a:rPr kumimoji="0" lang="en-US" altLang="ja-JP" smtClean="0">
                <a:solidFill>
                  <a:srgbClr val="000000"/>
                </a:solidFill>
              </a:rPr>
              <a:t>Hiroshi Mano (ATRD, Root, Lab)</a:t>
            </a:r>
            <a:endParaRPr kumimoji="0" lang="en-US" altLang="ja-JP" dirty="0">
              <a:solidFill>
                <a:srgbClr val="000000"/>
              </a:solidFill>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43643667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12/571r0	Jae </a:t>
            </a:r>
            <a:r>
              <a:rPr lang="en-US" altLang="ja-JP" dirty="0" err="1" smtClean="0"/>
              <a:t>Seung</a:t>
            </a:r>
            <a:r>
              <a:rPr lang="en-US" altLang="ja-JP" dirty="0" smtClean="0"/>
              <a:t> Lee</a:t>
            </a:r>
            <a:endParaRPr lang="ja-JP" altLang="en-US" dirty="0"/>
          </a:p>
        </p:txBody>
      </p:sp>
      <p:sp>
        <p:nvSpPr>
          <p:cNvPr id="3" name="サブタイトル 2"/>
          <p:cNvSpPr>
            <a:spLocks noGrp="1"/>
          </p:cNvSpPr>
          <p:nvPr>
            <p:ph type="subTitle" idx="1"/>
          </p:nvPr>
        </p:nvSpPr>
        <p:spPr/>
        <p:txBody>
          <a:bodyPr/>
          <a:lstStyle/>
          <a:p>
            <a:endParaRPr lang="ja-JP" altLang="en-US"/>
          </a:p>
        </p:txBody>
      </p:sp>
      <p:sp>
        <p:nvSpPr>
          <p:cNvPr id="4" name="日付プレースホルダ 3"/>
          <p:cNvSpPr>
            <a:spLocks noGrp="1"/>
          </p:cNvSpPr>
          <p:nvPr>
            <p:ph type="dt" sz="half" idx="10"/>
          </p:nvPr>
        </p:nvSpPr>
        <p:spPr/>
        <p:txBody>
          <a:bodyPr/>
          <a:lstStyle/>
          <a:p>
            <a:pPr>
              <a:defRPr/>
            </a:pPr>
            <a:r>
              <a:rPr lang="en-US" altLang="ja-JP" smtClean="0"/>
              <a:t>May 2012</a:t>
            </a:r>
            <a:endParaRPr lang="en-US" altLang="ja-JP"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62</a:t>
            </a:fld>
            <a:endParaRPr lang="en-US" altLang="ja-JP"/>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바닥글 개체 틀 1"/>
          <p:cNvSpPr>
            <a:spLocks noGrp="1"/>
          </p:cNvSpPr>
          <p:nvPr>
            <p:ph type="ftr" sz="quarter" idx="11"/>
          </p:nvPr>
        </p:nvSpPr>
        <p:spPr/>
        <p:txBody>
          <a:bodyPr/>
          <a:lstStyle/>
          <a:p>
            <a:pPr>
              <a:defRPr/>
            </a:pPr>
            <a:r>
              <a:rPr lang="en-US" altLang="ja-JP" smtClean="0">
                <a:solidFill>
                  <a:srgbClr val="000000"/>
                </a:solidFill>
              </a:rPr>
              <a:t>Hiroshi Mano (ATRD, Root, Lab)</a:t>
            </a:r>
            <a:endParaRPr lang="en-US" altLang="ko-KR" dirty="0">
              <a:solidFill>
                <a:srgbClr val="000000"/>
              </a:solidFill>
            </a:endParaRPr>
          </a:p>
        </p:txBody>
      </p:sp>
      <p:sp>
        <p:nvSpPr>
          <p:cNvPr id="3" name="슬라이드 번호 개체 틀 2"/>
          <p:cNvSpPr>
            <a:spLocks noGrp="1"/>
          </p:cNvSpPr>
          <p:nvPr>
            <p:ph type="sldNum" sz="quarter" idx="12"/>
          </p:nvPr>
        </p:nvSpPr>
        <p:spPr/>
        <p:txBody>
          <a:bodyPr/>
          <a:lstStyle/>
          <a:p>
            <a:pPr>
              <a:defRPr/>
            </a:pPr>
            <a:r>
              <a:rPr lang="en-US" smtClean="0">
                <a:solidFill>
                  <a:srgbClr val="000000"/>
                </a:solidFill>
              </a:rPr>
              <a:t>Slide </a:t>
            </a:r>
            <a:fld id="{2EFDA945-0F86-6545-9375-934CD2C0C197}" type="slidenum">
              <a:rPr lang="en-US" smtClean="0">
                <a:solidFill>
                  <a:srgbClr val="000000"/>
                </a:solidFill>
              </a:rPr>
              <a:pPr>
                <a:defRPr/>
              </a:pPr>
              <a:t>63</a:t>
            </a:fld>
            <a:endParaRPr lang="en-US">
              <a:solidFill>
                <a:srgbClr val="000000"/>
              </a:solidFill>
            </a:endParaRPr>
          </a:p>
        </p:txBody>
      </p:sp>
      <p:sp>
        <p:nvSpPr>
          <p:cNvPr id="6"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solidFill>
                  <a:srgbClr val="000000"/>
                </a:solidFill>
              </a:rPr>
              <a:t>Motion 1</a:t>
            </a:r>
            <a:endParaRPr lang="en-US" dirty="0">
              <a:solidFill>
                <a:srgbClr val="000000"/>
              </a:solidFill>
            </a:endParaRPr>
          </a:p>
        </p:txBody>
      </p:sp>
      <p:sp>
        <p:nvSpPr>
          <p:cNvPr id="7"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a:solidFill>
                  <a:srgbClr val="000000"/>
                </a:solidFill>
              </a:rPr>
              <a:t>Update the spec framework document with the following text under subsection “6.1 Active Scanning”:</a:t>
            </a:r>
          </a:p>
          <a:p>
            <a:pPr lvl="1"/>
            <a:r>
              <a:rPr lang="en-US" dirty="0" smtClean="0">
                <a:solidFill>
                  <a:srgbClr val="000000"/>
                </a:solidFill>
              </a:rPr>
              <a:t>STA may include Exclusion List in the Probe Request frame that indicates the STAs that should not transmit probe responses.</a:t>
            </a:r>
          </a:p>
          <a:p>
            <a:endParaRPr lang="en-US" sz="2000" dirty="0" smtClean="0">
              <a:solidFill>
                <a:srgbClr val="000000"/>
              </a:solidFill>
            </a:endParaRPr>
          </a:p>
          <a:p>
            <a:pPr marL="0" indent="0">
              <a:buFontTx/>
              <a:buNone/>
            </a:pPr>
            <a:r>
              <a:rPr lang="en-US" altLang="ko-KR" dirty="0">
                <a:solidFill>
                  <a:srgbClr val="000000"/>
                </a:solidFill>
              </a:rPr>
              <a:t>Moved: </a:t>
            </a:r>
          </a:p>
          <a:p>
            <a:pPr marL="0" indent="0">
              <a:buFontTx/>
              <a:buNone/>
            </a:pPr>
            <a:r>
              <a:rPr lang="en-US" altLang="ko-KR" dirty="0">
                <a:solidFill>
                  <a:srgbClr val="000000"/>
                </a:solidFill>
              </a:rPr>
              <a:t>Seconded: </a:t>
            </a:r>
          </a:p>
          <a:p>
            <a:pPr marL="0" indent="0">
              <a:buFontTx/>
              <a:buNone/>
            </a:pPr>
            <a:endParaRPr lang="en-US" altLang="ko-KR" sz="2800" dirty="0">
              <a:solidFill>
                <a:srgbClr val="000000"/>
              </a:solidFill>
            </a:endParaRPr>
          </a:p>
          <a:p>
            <a:r>
              <a:rPr lang="en-US" altLang="ko-KR" dirty="0">
                <a:solidFill>
                  <a:srgbClr val="000000"/>
                </a:solidFill>
              </a:rPr>
              <a:t>Yes             </a:t>
            </a:r>
          </a:p>
          <a:p>
            <a:r>
              <a:rPr lang="en-US" altLang="ko-KR" dirty="0">
                <a:solidFill>
                  <a:srgbClr val="000000"/>
                </a:solidFill>
              </a:rPr>
              <a:t>No               </a:t>
            </a:r>
          </a:p>
          <a:p>
            <a:r>
              <a:rPr lang="en-US" altLang="ko-KR" dirty="0">
                <a:solidFill>
                  <a:srgbClr val="000000"/>
                </a:solidFill>
              </a:rPr>
              <a:t>Abstain      </a:t>
            </a:r>
            <a:endParaRPr lang="ko-KR" altLang="ko-KR" dirty="0">
              <a:solidFill>
                <a:srgbClr val="000000"/>
              </a:solidFill>
            </a:endParaRPr>
          </a:p>
          <a:p>
            <a:pPr lvl="1"/>
            <a:endParaRPr lang="en-US" sz="1400" b="1" dirty="0" smtClean="0">
              <a:solidFill>
                <a:srgbClr val="000000"/>
              </a:solidFill>
            </a:endParaRPr>
          </a:p>
          <a:p>
            <a:pPr marL="457200" lvl="1" indent="0">
              <a:buFontTx/>
              <a:buNone/>
            </a:pPr>
            <a:endParaRPr lang="en-US" sz="1400" b="1" dirty="0" smtClean="0">
              <a:solidFill>
                <a:srgbClr val="000000"/>
              </a:solidFill>
            </a:endParaRPr>
          </a:p>
          <a:p>
            <a:pPr marL="0" indent="0">
              <a:buFontTx/>
              <a:buNone/>
            </a:pPr>
            <a:endParaRPr lang="en-GB" sz="1800" dirty="0">
              <a:solidFill>
                <a:srgbClr val="000000"/>
              </a:solidFill>
            </a:endParaRPr>
          </a:p>
        </p:txBody>
      </p:sp>
      <p:sp>
        <p:nvSpPr>
          <p:cNvPr id="8" name="日付プレースホルダ 7"/>
          <p:cNvSpPr>
            <a:spLocks noGrp="1"/>
          </p:cNvSpPr>
          <p:nvPr>
            <p:ph type="dt" sz="half" idx="10"/>
          </p:nvPr>
        </p:nvSpPr>
        <p:spPr/>
        <p:txBody>
          <a:bodyPr/>
          <a:lstStyle/>
          <a:p>
            <a:pPr>
              <a:defRPr/>
            </a:pPr>
            <a:r>
              <a:rPr lang="en-US" smtClean="0"/>
              <a:t>May 2012</a:t>
            </a:r>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32576430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바닥글 개체 틀 1"/>
          <p:cNvSpPr>
            <a:spLocks noGrp="1"/>
          </p:cNvSpPr>
          <p:nvPr>
            <p:ph type="ftr" sz="quarter" idx="11"/>
          </p:nvPr>
        </p:nvSpPr>
        <p:spPr>
          <a:xfrm>
            <a:off x="8001000" y="6477000"/>
            <a:ext cx="466725" cy="182562"/>
          </a:xfrm>
        </p:spPr>
        <p:txBody>
          <a:bodyPr/>
          <a:lstStyle/>
          <a:p>
            <a:pPr>
              <a:defRPr/>
            </a:pPr>
            <a:r>
              <a:rPr lang="en-US" altLang="ja-JP" smtClean="0">
                <a:solidFill>
                  <a:srgbClr val="000000"/>
                </a:solidFill>
              </a:rPr>
              <a:t>Hiroshi Mano (ATRD, Root, Lab)</a:t>
            </a:r>
            <a:endParaRPr lang="en-US" altLang="ko-KR" dirty="0">
              <a:solidFill>
                <a:srgbClr val="000000"/>
              </a:solidFill>
            </a:endParaRPr>
          </a:p>
        </p:txBody>
      </p:sp>
      <p:sp>
        <p:nvSpPr>
          <p:cNvPr id="3" name="슬라이드 번호 개체 틀 2"/>
          <p:cNvSpPr>
            <a:spLocks noGrp="1"/>
          </p:cNvSpPr>
          <p:nvPr>
            <p:ph type="sldNum" sz="quarter" idx="12"/>
          </p:nvPr>
        </p:nvSpPr>
        <p:spPr/>
        <p:txBody>
          <a:bodyPr/>
          <a:lstStyle/>
          <a:p>
            <a:pPr>
              <a:defRPr/>
            </a:pPr>
            <a:r>
              <a:rPr lang="en-US" smtClean="0">
                <a:solidFill>
                  <a:srgbClr val="000000"/>
                </a:solidFill>
              </a:rPr>
              <a:t>Slide </a:t>
            </a:r>
            <a:fld id="{2EFDA945-0F86-6545-9375-934CD2C0C197}" type="slidenum">
              <a:rPr lang="en-US" smtClean="0">
                <a:solidFill>
                  <a:srgbClr val="000000"/>
                </a:solidFill>
              </a:rPr>
              <a:pPr>
                <a:defRPr/>
              </a:pPr>
              <a:t>64</a:t>
            </a:fld>
            <a:endParaRPr lang="en-US">
              <a:solidFill>
                <a:srgbClr val="000000"/>
              </a:solidFill>
            </a:endParaRPr>
          </a:p>
        </p:txBody>
      </p:sp>
      <p:sp>
        <p:nvSpPr>
          <p:cNvPr id="5" name="슬라이드 번호 개체 틀 2"/>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pPr>
              <a:defRPr/>
            </a:pPr>
            <a:r>
              <a:rPr lang="en-US" smtClean="0">
                <a:solidFill>
                  <a:srgbClr val="000000"/>
                </a:solidFill>
              </a:rPr>
              <a:t>Slide </a:t>
            </a:r>
            <a:fld id="{2EFDA945-0F86-6545-9375-934CD2C0C197}" type="slidenum">
              <a:rPr lang="en-US" smtClean="0">
                <a:solidFill>
                  <a:srgbClr val="000000"/>
                </a:solidFill>
              </a:rPr>
              <a:pPr>
                <a:defRPr/>
              </a:pPr>
              <a:t>64</a:t>
            </a:fld>
            <a:endParaRPr lang="en-US">
              <a:solidFill>
                <a:srgbClr val="000000"/>
              </a:solidFill>
            </a:endParaRPr>
          </a:p>
        </p:txBody>
      </p:sp>
      <p:sp>
        <p:nvSpPr>
          <p:cNvPr id="6"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solidFill>
                  <a:srgbClr val="000000"/>
                </a:solidFill>
              </a:rPr>
              <a:t>Motion 2</a:t>
            </a:r>
            <a:endParaRPr lang="en-US" dirty="0">
              <a:solidFill>
                <a:srgbClr val="000000"/>
              </a:solidFill>
            </a:endParaRPr>
          </a:p>
        </p:txBody>
      </p:sp>
      <p:sp>
        <p:nvSpPr>
          <p:cNvPr id="7"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a:solidFill>
                  <a:srgbClr val="000000"/>
                </a:solidFill>
              </a:rPr>
              <a:t>Update the spec framework document with the following text under subsection “6.1 Active Scanning”:</a:t>
            </a:r>
          </a:p>
          <a:p>
            <a:pPr lvl="1"/>
            <a:r>
              <a:rPr lang="en-US" altLang="ko-KR" sz="1800" dirty="0" smtClean="0">
                <a:solidFill>
                  <a:srgbClr val="000000"/>
                </a:solidFill>
              </a:rPr>
              <a:t>Substrings of SSIDs or Mesh IDs can be used in the Exclusion List to indicate </a:t>
            </a:r>
            <a:r>
              <a:rPr lang="en-US" altLang="ko-KR" sz="1800" dirty="0">
                <a:solidFill>
                  <a:srgbClr val="000000"/>
                </a:solidFill>
              </a:rPr>
              <a:t>the </a:t>
            </a:r>
            <a:r>
              <a:rPr lang="en-US" altLang="ko-KR" sz="1800" dirty="0" smtClean="0">
                <a:solidFill>
                  <a:srgbClr val="000000"/>
                </a:solidFill>
              </a:rPr>
              <a:t>STAs </a:t>
            </a:r>
            <a:r>
              <a:rPr lang="en-US" altLang="ko-KR" sz="1800" dirty="0">
                <a:solidFill>
                  <a:srgbClr val="000000"/>
                </a:solidFill>
              </a:rPr>
              <a:t>that should not transmit probe responses.</a:t>
            </a:r>
            <a:endParaRPr lang="en-US" sz="1800" dirty="0">
              <a:solidFill>
                <a:srgbClr val="000000"/>
              </a:solidFill>
            </a:endParaRPr>
          </a:p>
          <a:p>
            <a:endParaRPr lang="en-US" sz="2000" dirty="0" smtClean="0">
              <a:solidFill>
                <a:srgbClr val="000000"/>
              </a:solidFill>
            </a:endParaRPr>
          </a:p>
          <a:p>
            <a:pPr marL="0" indent="0">
              <a:buFontTx/>
              <a:buNone/>
            </a:pPr>
            <a:r>
              <a:rPr lang="en-US" altLang="ko-KR" dirty="0">
                <a:solidFill>
                  <a:srgbClr val="000000"/>
                </a:solidFill>
              </a:rPr>
              <a:t>Moved: </a:t>
            </a:r>
          </a:p>
          <a:p>
            <a:pPr marL="0" indent="0">
              <a:buFontTx/>
              <a:buNone/>
            </a:pPr>
            <a:r>
              <a:rPr lang="en-US" altLang="ko-KR" dirty="0">
                <a:solidFill>
                  <a:srgbClr val="000000"/>
                </a:solidFill>
              </a:rPr>
              <a:t>Seconded: </a:t>
            </a:r>
          </a:p>
          <a:p>
            <a:pPr marL="0" indent="0">
              <a:buFontTx/>
              <a:buNone/>
            </a:pPr>
            <a:endParaRPr lang="en-US" altLang="ko-KR" sz="2800" dirty="0">
              <a:solidFill>
                <a:srgbClr val="000000"/>
              </a:solidFill>
            </a:endParaRPr>
          </a:p>
          <a:p>
            <a:r>
              <a:rPr lang="en-US" altLang="ko-KR" dirty="0">
                <a:solidFill>
                  <a:srgbClr val="000000"/>
                </a:solidFill>
              </a:rPr>
              <a:t>Yes             </a:t>
            </a:r>
          </a:p>
          <a:p>
            <a:r>
              <a:rPr lang="en-US" altLang="ko-KR" dirty="0">
                <a:solidFill>
                  <a:srgbClr val="000000"/>
                </a:solidFill>
              </a:rPr>
              <a:t>No               </a:t>
            </a:r>
          </a:p>
          <a:p>
            <a:r>
              <a:rPr lang="en-US" altLang="ko-KR" dirty="0">
                <a:solidFill>
                  <a:srgbClr val="000000"/>
                </a:solidFill>
              </a:rPr>
              <a:t>Abstain      </a:t>
            </a:r>
            <a:endParaRPr lang="ko-KR" altLang="ko-KR" dirty="0">
              <a:solidFill>
                <a:srgbClr val="000000"/>
              </a:solidFill>
            </a:endParaRPr>
          </a:p>
          <a:p>
            <a:pPr lvl="1"/>
            <a:endParaRPr lang="en-US" sz="1400" b="1" dirty="0" smtClean="0">
              <a:solidFill>
                <a:srgbClr val="000000"/>
              </a:solidFill>
            </a:endParaRPr>
          </a:p>
          <a:p>
            <a:pPr marL="457200" lvl="1" indent="0">
              <a:buFontTx/>
              <a:buNone/>
            </a:pPr>
            <a:endParaRPr lang="en-US" sz="1400" b="1" dirty="0" smtClean="0">
              <a:solidFill>
                <a:srgbClr val="000000"/>
              </a:solidFill>
            </a:endParaRPr>
          </a:p>
          <a:p>
            <a:pPr marL="0" indent="0">
              <a:buFontTx/>
              <a:buNone/>
            </a:pPr>
            <a:endParaRPr lang="en-GB" sz="1800" dirty="0">
              <a:solidFill>
                <a:srgbClr val="000000"/>
              </a:solidFill>
            </a:endParaRPr>
          </a:p>
        </p:txBody>
      </p:sp>
      <p:sp>
        <p:nvSpPr>
          <p:cNvPr id="8" name="日付プレースホルダ 7"/>
          <p:cNvSpPr>
            <a:spLocks noGrp="1"/>
          </p:cNvSpPr>
          <p:nvPr>
            <p:ph type="dt" sz="half" idx="10"/>
          </p:nvPr>
        </p:nvSpPr>
        <p:spPr/>
        <p:txBody>
          <a:bodyPr/>
          <a:lstStyle/>
          <a:p>
            <a:pPr>
              <a:defRPr/>
            </a:pPr>
            <a:r>
              <a:rPr lang="en-US" smtClean="0"/>
              <a:t>May 2012</a:t>
            </a:r>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49975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12/254r3	</a:t>
            </a:r>
            <a:r>
              <a:rPr lang="en-US" altLang="ja-JP" dirty="0" err="1" smtClean="0"/>
              <a:t>Giwon</a:t>
            </a:r>
            <a:r>
              <a:rPr lang="en-US" altLang="ja-JP" dirty="0" smtClean="0"/>
              <a:t> Park</a:t>
            </a:r>
            <a:endParaRPr lang="ja-JP" altLang="en-US" dirty="0"/>
          </a:p>
        </p:txBody>
      </p:sp>
      <p:sp>
        <p:nvSpPr>
          <p:cNvPr id="3" name="サブタイトル 2"/>
          <p:cNvSpPr>
            <a:spLocks noGrp="1"/>
          </p:cNvSpPr>
          <p:nvPr>
            <p:ph type="subTitle" idx="1"/>
          </p:nvPr>
        </p:nvSpPr>
        <p:spPr/>
        <p:txBody>
          <a:bodyPr/>
          <a:lstStyle/>
          <a:p>
            <a:endParaRPr lang="ja-JP" altLang="en-US"/>
          </a:p>
        </p:txBody>
      </p:sp>
      <p:sp>
        <p:nvSpPr>
          <p:cNvPr id="4" name="日付プレースホルダ 3"/>
          <p:cNvSpPr>
            <a:spLocks noGrp="1"/>
          </p:cNvSpPr>
          <p:nvPr>
            <p:ph type="dt" sz="half" idx="10"/>
          </p:nvPr>
        </p:nvSpPr>
        <p:spPr/>
        <p:txBody>
          <a:bodyPr/>
          <a:lstStyle/>
          <a:p>
            <a:pPr>
              <a:defRPr/>
            </a:pPr>
            <a:r>
              <a:rPr lang="en-US" altLang="ja-JP" smtClean="0"/>
              <a:t>May 2012</a:t>
            </a:r>
            <a:endParaRPr lang="en-US" altLang="ja-JP"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65</a:t>
            </a:fld>
            <a:endParaRPr lang="en-US" altLang="ja-JP"/>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GB" sz="2800" dirty="0" smtClean="0"/>
              <a:t>Motion 1</a:t>
            </a:r>
            <a:endParaRPr lang="en-US" sz="2800" dirty="0"/>
          </a:p>
        </p:txBody>
      </p:sp>
      <p:sp>
        <p:nvSpPr>
          <p:cNvPr id="3" name="Content Placeholder 2"/>
          <p:cNvSpPr>
            <a:spLocks noGrp="1"/>
          </p:cNvSpPr>
          <p:nvPr>
            <p:ph idx="1"/>
          </p:nvPr>
        </p:nvSpPr>
        <p:spPr>
          <a:xfrm>
            <a:off x="762000" y="1714488"/>
            <a:ext cx="7772400" cy="4533912"/>
          </a:xfrm>
        </p:spPr>
        <p:txBody>
          <a:bodyPr>
            <a:normAutofit/>
          </a:bodyPr>
          <a:lstStyle/>
          <a:p>
            <a:r>
              <a:rPr lang="en-GB" dirty="0" smtClean="0"/>
              <a:t>Move to add the following text to the clause 6 of the specification framework document:</a:t>
            </a:r>
            <a:endParaRPr lang="ko-KR" altLang="en-US" dirty="0" smtClean="0"/>
          </a:p>
          <a:p>
            <a:endParaRPr lang="en-US" dirty="0" smtClean="0"/>
          </a:p>
          <a:p>
            <a:pPr algn="just">
              <a:spcAft>
                <a:spcPts val="0"/>
              </a:spcAft>
              <a:buNone/>
            </a:pPr>
            <a:r>
              <a:rPr lang="en-US" dirty="0" smtClean="0"/>
              <a:t>STA may include a GAS configuration-change counter in the Association Request to check changes in a set of static GAS parameters.</a:t>
            </a:r>
            <a:endParaRPr lang="ko-KR" altLang="en-US" dirty="0" smtClean="0">
              <a:ea typeface="맑은 고딕"/>
            </a:endParaRPr>
          </a:p>
          <a:p>
            <a:pPr lvl="0">
              <a:buNone/>
            </a:pPr>
            <a:endParaRPr lang="en-US" sz="2000" dirty="0" smtClean="0"/>
          </a:p>
          <a:p>
            <a:pPr lvl="0">
              <a:buNone/>
            </a:pPr>
            <a:r>
              <a:rPr lang="en-US" sz="1800" dirty="0" smtClean="0"/>
              <a:t>Moved :	</a:t>
            </a:r>
          </a:p>
          <a:p>
            <a:pPr lvl="0">
              <a:buNone/>
            </a:pPr>
            <a:r>
              <a:rPr lang="en-US" sz="1800" dirty="0" smtClean="0"/>
              <a:t>Seconded: </a:t>
            </a:r>
          </a:p>
          <a:p>
            <a:pPr lvl="0">
              <a:buNone/>
            </a:pPr>
            <a:endParaRPr lang="en-US" sz="1800" dirty="0" smtClean="0"/>
          </a:p>
          <a:p>
            <a:pPr lvl="0">
              <a:buNone/>
            </a:pPr>
            <a:r>
              <a:rPr lang="en-US" sz="1800" dirty="0" smtClean="0"/>
              <a:t>Yes: 	No:      Abstain:</a:t>
            </a:r>
          </a:p>
          <a:p>
            <a:endParaRPr lang="en-US" sz="2000" dirty="0" smtClean="0"/>
          </a:p>
        </p:txBody>
      </p:sp>
      <p:sp>
        <p:nvSpPr>
          <p:cNvPr id="6" name="Footer Placeholder 5"/>
          <p:cNvSpPr>
            <a:spLocks noGrp="1" noChangeArrowheads="1"/>
          </p:cNvSpPr>
          <p:nvPr>
            <p:ph type="ftr" sz="quarter" idx="4294967295"/>
          </p:nvPr>
        </p:nvSpPr>
        <p:spPr bwMode="auto">
          <a:xfrm>
            <a:off x="6514531"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ltLang="ja-JP" smtClean="0">
                <a:solidFill>
                  <a:srgbClr val="000000"/>
                </a:solidFill>
              </a:rPr>
              <a:t>Hiroshi Mano (ATRD, Root, Lab)</a:t>
            </a:r>
            <a:endParaRPr lang="en-US" dirty="0">
              <a:solidFill>
                <a:srgbClr val="000000"/>
              </a:solidFill>
            </a:endParaRPr>
          </a:p>
        </p:txBody>
      </p:sp>
      <p:sp>
        <p:nvSpPr>
          <p:cNvPr id="7" name="Date Placeholder 3"/>
          <p:cNvSpPr>
            <a:spLocks noGrp="1"/>
          </p:cNvSpPr>
          <p:nvPr>
            <p:ph type="dt" sz="half" idx="10"/>
          </p:nvPr>
        </p:nvSpPr>
        <p:spPr>
          <a:xfrm>
            <a:off x="696913" y="332601"/>
            <a:ext cx="968214" cy="276999"/>
          </a:xfrm>
        </p:spPr>
        <p:txBody>
          <a:bodyPr/>
          <a:lstStyle/>
          <a:p>
            <a:pPr>
              <a:defRPr/>
            </a:pPr>
            <a:r>
              <a:rPr lang="en-US" altLang="ja-JP" smtClean="0">
                <a:solidFill>
                  <a:srgbClr val="000000"/>
                </a:solidFill>
              </a:rPr>
              <a:t>May 2012</a:t>
            </a:r>
            <a:endParaRPr lang="en-US" altLang="ja-JP" dirty="0" smtClean="0">
              <a:solidFill>
                <a:srgbClr val="000000"/>
              </a:solidFill>
            </a:endParaRPr>
          </a:p>
        </p:txBody>
      </p:sp>
      <p:sp>
        <p:nvSpPr>
          <p:cNvPr id="8" name="スライド番号プレースホルダ 7"/>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66</a:t>
            </a:fld>
            <a:endParaRPr lang="en-US" altLang="ja-JP"/>
          </a:p>
        </p:txBody>
      </p:sp>
    </p:spTree>
    <p:extLst>
      <p:ext uri="{BB962C8B-B14F-4D97-AF65-F5344CB8AC3E}">
        <p14:creationId xmlns:mc="http://schemas.openxmlformats.org/markup-compatibility/2006" xmlns:mv="urn:schemas-microsoft-com:mac:vml" xmlns="" xmlns:p14="http://schemas.microsoft.com/office/powerpoint/2010/main" xmlns:p="http://schemas.openxmlformats.org/presentationml/2006/main" xmlns:r="http://schemas.openxmlformats.org/officeDocument/2006/relationships" xmlns:a="http://schemas.openxmlformats.org/drawingml/2006/main" val="3745516938"/>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GB" sz="2800" dirty="0" smtClean="0"/>
              <a:t>Motion 2</a:t>
            </a:r>
            <a:endParaRPr lang="en-US" sz="2800" dirty="0"/>
          </a:p>
        </p:txBody>
      </p:sp>
      <p:sp>
        <p:nvSpPr>
          <p:cNvPr id="3" name="Content Placeholder 2"/>
          <p:cNvSpPr>
            <a:spLocks noGrp="1"/>
          </p:cNvSpPr>
          <p:nvPr>
            <p:ph idx="1"/>
          </p:nvPr>
        </p:nvSpPr>
        <p:spPr>
          <a:xfrm>
            <a:off x="762000" y="1714488"/>
            <a:ext cx="7772400" cy="4533912"/>
          </a:xfrm>
        </p:spPr>
        <p:txBody>
          <a:bodyPr>
            <a:normAutofit/>
          </a:bodyPr>
          <a:lstStyle/>
          <a:p>
            <a:r>
              <a:rPr lang="en-GB" dirty="0" smtClean="0"/>
              <a:t>Move to add the following text to the clause 6 of the specification framework document:</a:t>
            </a:r>
            <a:endParaRPr lang="ko-KR" altLang="en-US" dirty="0" smtClean="0"/>
          </a:p>
          <a:p>
            <a:endParaRPr lang="en-US" dirty="0" smtClean="0"/>
          </a:p>
          <a:p>
            <a:pPr algn="just">
              <a:spcAft>
                <a:spcPts val="0"/>
              </a:spcAft>
              <a:buNone/>
            </a:pPr>
            <a:r>
              <a:rPr lang="en-US" dirty="0" smtClean="0"/>
              <a:t>AP may include a GAS information in the Association Response when </a:t>
            </a:r>
            <a:r>
              <a:rPr lang="en-US" altLang="zh-CN" dirty="0" smtClean="0"/>
              <a:t>the GAS configuration change counter mismatches between STA and AP</a:t>
            </a:r>
            <a:r>
              <a:rPr lang="en-US" dirty="0" smtClean="0"/>
              <a:t>.</a:t>
            </a:r>
            <a:endParaRPr lang="ko-KR" altLang="en-US" dirty="0" smtClean="0">
              <a:ea typeface="맑은 고딕"/>
            </a:endParaRPr>
          </a:p>
          <a:p>
            <a:pPr lvl="0">
              <a:buNone/>
            </a:pPr>
            <a:endParaRPr lang="en-US" sz="2000" dirty="0" smtClean="0"/>
          </a:p>
          <a:p>
            <a:pPr lvl="0">
              <a:buNone/>
            </a:pPr>
            <a:r>
              <a:rPr lang="en-US" sz="1800" dirty="0" smtClean="0"/>
              <a:t>Moved :	</a:t>
            </a:r>
          </a:p>
          <a:p>
            <a:pPr lvl="0">
              <a:buNone/>
            </a:pPr>
            <a:r>
              <a:rPr lang="en-US" sz="1800" dirty="0" smtClean="0"/>
              <a:t>Seconded: </a:t>
            </a:r>
          </a:p>
          <a:p>
            <a:pPr lvl="0">
              <a:buNone/>
            </a:pPr>
            <a:endParaRPr lang="en-US" sz="1800" dirty="0" smtClean="0"/>
          </a:p>
          <a:p>
            <a:pPr lvl="0">
              <a:buNone/>
            </a:pPr>
            <a:r>
              <a:rPr lang="en-US" sz="1800" dirty="0" smtClean="0"/>
              <a:t>Yes: 	No:      Abstain:</a:t>
            </a:r>
          </a:p>
          <a:p>
            <a:endParaRPr lang="en-US" sz="2000" dirty="0" smtClean="0"/>
          </a:p>
        </p:txBody>
      </p:sp>
      <p:sp>
        <p:nvSpPr>
          <p:cNvPr id="6" name="Footer Placeholder 5"/>
          <p:cNvSpPr>
            <a:spLocks noGrp="1" noChangeArrowheads="1"/>
          </p:cNvSpPr>
          <p:nvPr>
            <p:ph type="ftr" sz="quarter" idx="4294967295"/>
          </p:nvPr>
        </p:nvSpPr>
        <p:spPr bwMode="auto">
          <a:xfrm>
            <a:off x="6514531"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ltLang="ja-JP" smtClean="0">
                <a:solidFill>
                  <a:srgbClr val="000000"/>
                </a:solidFill>
              </a:rPr>
              <a:t>Hiroshi Mano (ATRD, Root, Lab)</a:t>
            </a:r>
            <a:endParaRPr lang="en-US" dirty="0">
              <a:solidFill>
                <a:srgbClr val="000000"/>
              </a:solidFill>
            </a:endParaRPr>
          </a:p>
        </p:txBody>
      </p:sp>
      <p:sp>
        <p:nvSpPr>
          <p:cNvPr id="7" name="Date Placeholder 3"/>
          <p:cNvSpPr>
            <a:spLocks noGrp="1"/>
          </p:cNvSpPr>
          <p:nvPr>
            <p:ph type="dt" sz="half" idx="10"/>
          </p:nvPr>
        </p:nvSpPr>
        <p:spPr>
          <a:xfrm>
            <a:off x="696913" y="332601"/>
            <a:ext cx="968214" cy="276999"/>
          </a:xfrm>
        </p:spPr>
        <p:txBody>
          <a:bodyPr/>
          <a:lstStyle/>
          <a:p>
            <a:pPr>
              <a:defRPr/>
            </a:pPr>
            <a:r>
              <a:rPr lang="en-US" altLang="ja-JP" smtClean="0">
                <a:solidFill>
                  <a:srgbClr val="000000"/>
                </a:solidFill>
              </a:rPr>
              <a:t>May 2012</a:t>
            </a:r>
            <a:endParaRPr lang="en-US" altLang="ja-JP" dirty="0" smtClean="0">
              <a:solidFill>
                <a:srgbClr val="000000"/>
              </a:solidFill>
            </a:endParaRPr>
          </a:p>
        </p:txBody>
      </p:sp>
      <p:sp>
        <p:nvSpPr>
          <p:cNvPr id="8" name="スライド番号プレースホルダ 7"/>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67</a:t>
            </a:fld>
            <a:endParaRPr lang="en-US" altLang="ja-JP"/>
          </a:p>
        </p:txBody>
      </p:sp>
    </p:spTree>
    <p:extLst>
      <p:ext uri="{BB962C8B-B14F-4D97-AF65-F5344CB8AC3E}">
        <p14:creationId xmlns:mc="http://schemas.openxmlformats.org/markup-compatibility/2006" xmlns:mv="urn:schemas-microsoft-com:mac:vml" xmlns="" xmlns:p14="http://schemas.microsoft.com/office/powerpoint/2010/main" xmlns:p="http://schemas.openxmlformats.org/presentationml/2006/main" xmlns:r="http://schemas.openxmlformats.org/officeDocument/2006/relationships" xmlns:a="http://schemas.openxmlformats.org/drawingml/2006/main" val="3745516938"/>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12/548r0	</a:t>
            </a:r>
            <a:r>
              <a:rPr lang="en-US" altLang="ja-JP" dirty="0" err="1" smtClean="0"/>
              <a:t>Giwon</a:t>
            </a:r>
            <a:r>
              <a:rPr lang="en-US" altLang="ja-JP" dirty="0" smtClean="0"/>
              <a:t> Park</a:t>
            </a:r>
            <a:endParaRPr lang="ja-JP" altLang="en-US" dirty="0"/>
          </a:p>
        </p:txBody>
      </p:sp>
      <p:sp>
        <p:nvSpPr>
          <p:cNvPr id="3" name="サブタイトル 2"/>
          <p:cNvSpPr>
            <a:spLocks noGrp="1"/>
          </p:cNvSpPr>
          <p:nvPr>
            <p:ph type="subTitle" idx="1"/>
          </p:nvPr>
        </p:nvSpPr>
        <p:spPr/>
        <p:txBody>
          <a:bodyPr/>
          <a:lstStyle/>
          <a:p>
            <a:endParaRPr lang="ja-JP" altLang="en-US"/>
          </a:p>
        </p:txBody>
      </p:sp>
      <p:sp>
        <p:nvSpPr>
          <p:cNvPr id="4" name="日付プレースホルダ 3"/>
          <p:cNvSpPr>
            <a:spLocks noGrp="1"/>
          </p:cNvSpPr>
          <p:nvPr>
            <p:ph type="dt" sz="half" idx="10"/>
          </p:nvPr>
        </p:nvSpPr>
        <p:spPr/>
        <p:txBody>
          <a:bodyPr/>
          <a:lstStyle/>
          <a:p>
            <a:pPr>
              <a:defRPr/>
            </a:pPr>
            <a:r>
              <a:rPr lang="en-US" altLang="ja-JP" smtClean="0"/>
              <a:t>May 2012</a:t>
            </a:r>
            <a:endParaRPr lang="en-US" altLang="ja-JP"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68</a:t>
            </a:fld>
            <a:endParaRPr lang="en-US" altLang="ja-JP"/>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GB" sz="2800" dirty="0" smtClean="0"/>
              <a:t>Motion 1</a:t>
            </a:r>
            <a:endParaRPr lang="en-US" sz="2800" dirty="0"/>
          </a:p>
        </p:txBody>
      </p:sp>
      <p:sp>
        <p:nvSpPr>
          <p:cNvPr id="3" name="Content Placeholder 2"/>
          <p:cNvSpPr>
            <a:spLocks noGrp="1"/>
          </p:cNvSpPr>
          <p:nvPr>
            <p:ph idx="1"/>
          </p:nvPr>
        </p:nvSpPr>
        <p:spPr>
          <a:xfrm>
            <a:off x="762000" y="1714488"/>
            <a:ext cx="7772400" cy="4533912"/>
          </a:xfrm>
        </p:spPr>
        <p:txBody>
          <a:bodyPr>
            <a:normAutofit/>
          </a:bodyPr>
          <a:lstStyle/>
          <a:p>
            <a:pPr>
              <a:buFont typeface="Arial" pitchFamily="34" charset="0"/>
              <a:buChar char="•"/>
            </a:pPr>
            <a:r>
              <a:rPr lang="en-US" altLang="zh-TW" sz="2000" dirty="0" smtClean="0"/>
              <a:t>Concept</a:t>
            </a:r>
          </a:p>
          <a:p>
            <a:pPr lvl="1">
              <a:buFont typeface="Arial" pitchFamily="34" charset="0"/>
              <a:buChar char="•"/>
            </a:pPr>
            <a:r>
              <a:rPr lang="en-US" sz="1800" b="1" dirty="0" smtClean="0"/>
              <a:t>The 802.11ai shall have a mechanism for prioritized active scanning to reduce the latency of active scanning.</a:t>
            </a:r>
            <a:endParaRPr lang="en-US" altLang="zh-TW" sz="1800" dirty="0" smtClean="0"/>
          </a:p>
          <a:p>
            <a:pPr>
              <a:buFont typeface="Arial" pitchFamily="34" charset="0"/>
              <a:buChar char="•"/>
            </a:pPr>
            <a:r>
              <a:rPr lang="en-US" altLang="zh-TW" sz="2000" dirty="0" smtClean="0"/>
              <a:t>Motion</a:t>
            </a:r>
          </a:p>
          <a:p>
            <a:pPr lvl="1">
              <a:buFont typeface="Arial" pitchFamily="34" charset="0"/>
              <a:buChar char="•"/>
            </a:pPr>
            <a:r>
              <a:rPr lang="en-US" altLang="zh-TW" sz="1800" dirty="0" smtClean="0"/>
              <a:t>Do you support to add the above concept into Section 6 </a:t>
            </a:r>
            <a:br>
              <a:rPr lang="en-US" altLang="zh-TW" sz="1800" dirty="0" smtClean="0"/>
            </a:br>
            <a:r>
              <a:rPr lang="en-US" altLang="zh-TW" sz="1800" dirty="0" smtClean="0"/>
              <a:t>“Fast Network Discovery” of the </a:t>
            </a:r>
            <a:r>
              <a:rPr lang="en-US" altLang="zh-TW" sz="1800" dirty="0" err="1" smtClean="0"/>
              <a:t>TGai</a:t>
            </a:r>
            <a:r>
              <a:rPr lang="en-US" altLang="zh-TW" sz="1800" dirty="0" smtClean="0"/>
              <a:t> spec framework?</a:t>
            </a:r>
          </a:p>
          <a:p>
            <a:pPr marL="1200150" lvl="2" indent="-285750">
              <a:buFont typeface="Arial" pitchFamily="34" charset="0"/>
              <a:buChar char="•"/>
            </a:pPr>
            <a:r>
              <a:rPr lang="en-US" altLang="zh-TW" sz="1600" dirty="0" smtClean="0"/>
              <a:t>Yes</a:t>
            </a:r>
          </a:p>
          <a:p>
            <a:pPr marL="1200150" lvl="2" indent="-285750">
              <a:buFont typeface="Arial" pitchFamily="34" charset="0"/>
              <a:buChar char="•"/>
            </a:pPr>
            <a:r>
              <a:rPr lang="en-US" altLang="zh-TW" sz="1600" dirty="0" smtClean="0"/>
              <a:t>No </a:t>
            </a:r>
          </a:p>
          <a:p>
            <a:pPr marL="1200150" lvl="2" indent="-285750">
              <a:buFont typeface="Arial" pitchFamily="34" charset="0"/>
              <a:buChar char="•"/>
            </a:pPr>
            <a:r>
              <a:rPr lang="en-US" altLang="zh-TW" sz="1600" dirty="0" smtClean="0"/>
              <a:t>Abstain </a:t>
            </a:r>
            <a:endParaRPr lang="zh-TW" altLang="en-US" sz="1600" dirty="0" smtClean="0"/>
          </a:p>
          <a:p>
            <a:endParaRPr lang="en-US" sz="2000" dirty="0" smtClean="0"/>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ltLang="ja-JP" smtClean="0">
                <a:solidFill>
                  <a:srgbClr val="000000"/>
                </a:solidFill>
              </a:rPr>
              <a:t>Hiroshi Mano (ATRD, Root, Lab)</a:t>
            </a:r>
            <a:endParaRPr lang="en-US" dirty="0" smtClean="0">
              <a:solidFill>
                <a:srgbClr val="000000"/>
              </a:solidFill>
            </a:endParaRPr>
          </a:p>
        </p:txBody>
      </p:sp>
      <p:sp>
        <p:nvSpPr>
          <p:cNvPr id="7" name="Date Placeholder 3"/>
          <p:cNvSpPr>
            <a:spLocks noGrp="1"/>
          </p:cNvSpPr>
          <p:nvPr>
            <p:ph type="dt" sz="half" idx="10"/>
          </p:nvPr>
        </p:nvSpPr>
        <p:spPr>
          <a:xfrm>
            <a:off x="696913" y="332601"/>
            <a:ext cx="968214" cy="276999"/>
          </a:xfrm>
        </p:spPr>
        <p:txBody>
          <a:bodyPr/>
          <a:lstStyle/>
          <a:p>
            <a:pPr>
              <a:defRPr/>
            </a:pPr>
            <a:r>
              <a:rPr lang="en-US" altLang="ja-JP" smtClean="0">
                <a:solidFill>
                  <a:srgbClr val="000000"/>
                </a:solidFill>
              </a:rPr>
              <a:t>May 2012</a:t>
            </a:r>
            <a:endParaRPr lang="en-US" altLang="ja-JP" dirty="0" smtClean="0">
              <a:solidFill>
                <a:srgbClr val="000000"/>
              </a:solidFill>
            </a:endParaRPr>
          </a:p>
        </p:txBody>
      </p:sp>
      <p:sp>
        <p:nvSpPr>
          <p:cNvPr id="8" name="スライド番号プレースホルダ 7"/>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69</a:t>
            </a:fld>
            <a:endParaRPr lang="en-US" altLang="ja-JP"/>
          </a:p>
        </p:txBody>
      </p:sp>
    </p:spTree>
    <p:extLst>
      <p:ext uri="{BB962C8B-B14F-4D97-AF65-F5344CB8AC3E}">
        <p14:creationId xmlns:mc="http://schemas.openxmlformats.org/markup-compatibility/2006" xmlns:mv="urn:schemas-microsoft-com:mac:vml" xmlns:p14="http://schemas.microsoft.com/office/powerpoint/2010/main" xmlns="" xmlns:p="http://schemas.openxmlformats.org/presentationml/2006/main" xmlns:r="http://schemas.openxmlformats.org/officeDocument/2006/relationships" xmlns:a="http://schemas.openxmlformats.org/drawingml/2006/main" val="37455169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Agenda </a:t>
            </a:r>
            <a:endParaRPr lang="ja-JP" altLang="en-US" dirty="0"/>
          </a:p>
        </p:txBody>
      </p:sp>
      <p:sp>
        <p:nvSpPr>
          <p:cNvPr id="3" name="コンテンツ プレースホルダ 2"/>
          <p:cNvSpPr>
            <a:spLocks noGrp="1"/>
          </p:cNvSpPr>
          <p:nvPr>
            <p:ph idx="1"/>
          </p:nvPr>
        </p:nvSpPr>
        <p:spPr/>
        <p:txBody>
          <a:bodyPr/>
          <a:lstStyle/>
          <a:p>
            <a:endParaRPr lang="ja-JP" altLang="en-US"/>
          </a:p>
        </p:txBody>
      </p:sp>
      <p:sp>
        <p:nvSpPr>
          <p:cNvPr id="4" name="日付プレースホルダ 3"/>
          <p:cNvSpPr>
            <a:spLocks noGrp="1"/>
          </p:cNvSpPr>
          <p:nvPr>
            <p:ph type="dt" sz="half" idx="10"/>
          </p:nvPr>
        </p:nvSpPr>
        <p:spPr/>
        <p:txBody>
          <a:bodyPr/>
          <a:lstStyle/>
          <a:p>
            <a:pPr>
              <a:defRPr/>
            </a:pPr>
            <a:r>
              <a:rPr lang="en-US" smtClean="0"/>
              <a:t>May 2012</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a:t>
            </a:fld>
            <a:endParaRPr lang="en-US" altLang="ja-JP"/>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GB" sz="2800" dirty="0" smtClean="0"/>
              <a:t>Motion 2</a:t>
            </a:r>
            <a:endParaRPr lang="en-US" sz="2800" dirty="0"/>
          </a:p>
        </p:txBody>
      </p:sp>
      <p:sp>
        <p:nvSpPr>
          <p:cNvPr id="3" name="Content Placeholder 2"/>
          <p:cNvSpPr>
            <a:spLocks noGrp="1"/>
          </p:cNvSpPr>
          <p:nvPr>
            <p:ph idx="1"/>
          </p:nvPr>
        </p:nvSpPr>
        <p:spPr>
          <a:xfrm>
            <a:off x="762000" y="1714488"/>
            <a:ext cx="7772400" cy="4533912"/>
          </a:xfrm>
        </p:spPr>
        <p:txBody>
          <a:bodyPr>
            <a:normAutofit/>
          </a:bodyPr>
          <a:lstStyle/>
          <a:p>
            <a:pPr>
              <a:buFont typeface="Arial" pitchFamily="34" charset="0"/>
              <a:buChar char="•"/>
            </a:pPr>
            <a:r>
              <a:rPr lang="en-US" altLang="zh-TW" sz="2000" dirty="0" smtClean="0"/>
              <a:t>Concept</a:t>
            </a:r>
          </a:p>
          <a:p>
            <a:pPr lvl="1">
              <a:buFont typeface="Arial" pitchFamily="34" charset="0"/>
              <a:buChar char="•"/>
            </a:pPr>
            <a:r>
              <a:rPr lang="en-US" sz="1800" b="1" dirty="0" smtClean="0"/>
              <a:t>Prioritized active scanning is helpful for the STA to discover and select the high priority AP(s) earlier than the low priority AP(s).</a:t>
            </a:r>
            <a:r>
              <a:rPr lang="en-US" altLang="zh-TW" sz="1800" dirty="0" smtClean="0"/>
              <a:t>   </a:t>
            </a:r>
          </a:p>
          <a:p>
            <a:pPr>
              <a:buFont typeface="Arial" pitchFamily="34" charset="0"/>
              <a:buChar char="•"/>
            </a:pPr>
            <a:r>
              <a:rPr lang="en-US" altLang="zh-TW" sz="2000" dirty="0" smtClean="0"/>
              <a:t>Motion</a:t>
            </a:r>
          </a:p>
          <a:p>
            <a:pPr lvl="1">
              <a:buFont typeface="Arial" pitchFamily="34" charset="0"/>
              <a:buChar char="•"/>
            </a:pPr>
            <a:r>
              <a:rPr lang="en-US" altLang="zh-TW" sz="1800" dirty="0" smtClean="0"/>
              <a:t>Do you support to add the above concept into Section 6 </a:t>
            </a:r>
            <a:br>
              <a:rPr lang="en-US" altLang="zh-TW" sz="1800" dirty="0" smtClean="0"/>
            </a:br>
            <a:r>
              <a:rPr lang="en-US" altLang="zh-TW" sz="1800" dirty="0" smtClean="0"/>
              <a:t>“Fast Network Discovery” of the </a:t>
            </a:r>
            <a:r>
              <a:rPr lang="en-US" altLang="zh-TW" sz="1800" dirty="0" err="1" smtClean="0"/>
              <a:t>TGai</a:t>
            </a:r>
            <a:r>
              <a:rPr lang="en-US" altLang="zh-TW" sz="1800" dirty="0" smtClean="0"/>
              <a:t> spec framework?</a:t>
            </a:r>
          </a:p>
          <a:p>
            <a:pPr marL="1200150" lvl="2" indent="-285750">
              <a:buFont typeface="Arial" pitchFamily="34" charset="0"/>
              <a:buChar char="•"/>
            </a:pPr>
            <a:r>
              <a:rPr lang="en-US" altLang="zh-TW" sz="1600" dirty="0" smtClean="0"/>
              <a:t>Yes</a:t>
            </a:r>
          </a:p>
          <a:p>
            <a:pPr marL="1200150" lvl="2" indent="-285750">
              <a:buFont typeface="Arial" pitchFamily="34" charset="0"/>
              <a:buChar char="•"/>
            </a:pPr>
            <a:r>
              <a:rPr lang="en-US" altLang="zh-TW" sz="1600" dirty="0" smtClean="0"/>
              <a:t>No </a:t>
            </a:r>
          </a:p>
          <a:p>
            <a:pPr marL="1200150" lvl="2" indent="-285750">
              <a:buFont typeface="Arial" pitchFamily="34" charset="0"/>
              <a:buChar char="•"/>
            </a:pPr>
            <a:r>
              <a:rPr lang="en-US" altLang="zh-TW" sz="1600" dirty="0" smtClean="0"/>
              <a:t>Abstain </a:t>
            </a:r>
            <a:endParaRPr lang="zh-TW" altLang="en-US" sz="1600" dirty="0" smtClean="0"/>
          </a:p>
          <a:p>
            <a:endParaRPr lang="en-US" sz="2000" dirty="0" smtClean="0"/>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ltLang="ja-JP" smtClean="0">
                <a:solidFill>
                  <a:srgbClr val="000000"/>
                </a:solidFill>
              </a:rPr>
              <a:t>Hiroshi Mano (ATRD, Root, Lab)</a:t>
            </a:r>
            <a:endParaRPr lang="en-US" dirty="0" smtClean="0">
              <a:solidFill>
                <a:srgbClr val="000000"/>
              </a:solidFill>
            </a:endParaRPr>
          </a:p>
        </p:txBody>
      </p:sp>
      <p:sp>
        <p:nvSpPr>
          <p:cNvPr id="7" name="Date Placeholder 3"/>
          <p:cNvSpPr>
            <a:spLocks noGrp="1"/>
          </p:cNvSpPr>
          <p:nvPr>
            <p:ph type="dt" sz="half" idx="10"/>
          </p:nvPr>
        </p:nvSpPr>
        <p:spPr>
          <a:xfrm>
            <a:off x="696913" y="332601"/>
            <a:ext cx="968214" cy="276999"/>
          </a:xfrm>
        </p:spPr>
        <p:txBody>
          <a:bodyPr/>
          <a:lstStyle/>
          <a:p>
            <a:pPr>
              <a:defRPr/>
            </a:pPr>
            <a:r>
              <a:rPr lang="en-US" altLang="ja-JP" smtClean="0">
                <a:solidFill>
                  <a:srgbClr val="000000"/>
                </a:solidFill>
              </a:rPr>
              <a:t>May 2012</a:t>
            </a:r>
            <a:endParaRPr lang="en-US" altLang="ja-JP" dirty="0" smtClean="0">
              <a:solidFill>
                <a:srgbClr val="000000"/>
              </a:solidFill>
            </a:endParaRPr>
          </a:p>
        </p:txBody>
      </p:sp>
      <p:sp>
        <p:nvSpPr>
          <p:cNvPr id="8" name="スライド番号プレースホルダ 7"/>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70</a:t>
            </a:fld>
            <a:endParaRPr lang="en-US" altLang="ja-JP"/>
          </a:p>
        </p:txBody>
      </p:sp>
    </p:spTree>
    <p:extLst>
      <p:ext uri="{BB962C8B-B14F-4D97-AF65-F5344CB8AC3E}">
        <p14:creationId xmlns:mc="http://schemas.openxmlformats.org/markup-compatibility/2006" xmlns:mv="urn:schemas-microsoft-com:mac:vml" xmlns:p14="http://schemas.microsoft.com/office/powerpoint/2010/main" xmlns="" xmlns:p="http://schemas.openxmlformats.org/presentationml/2006/main" xmlns:r="http://schemas.openxmlformats.org/officeDocument/2006/relationships" xmlns:a="http://schemas.openxmlformats.org/drawingml/2006/main" val="3745516938"/>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GB" sz="2800" dirty="0" smtClean="0"/>
              <a:t>Motion 3</a:t>
            </a:r>
            <a:endParaRPr lang="en-US" sz="2800" dirty="0"/>
          </a:p>
        </p:txBody>
      </p:sp>
      <p:sp>
        <p:nvSpPr>
          <p:cNvPr id="3" name="Content Placeholder 2"/>
          <p:cNvSpPr>
            <a:spLocks noGrp="1"/>
          </p:cNvSpPr>
          <p:nvPr>
            <p:ph idx="1"/>
          </p:nvPr>
        </p:nvSpPr>
        <p:spPr>
          <a:xfrm>
            <a:off x="762000" y="1714488"/>
            <a:ext cx="7772400" cy="4533912"/>
          </a:xfrm>
        </p:spPr>
        <p:txBody>
          <a:bodyPr>
            <a:normAutofit/>
          </a:bodyPr>
          <a:lstStyle/>
          <a:p>
            <a:pPr>
              <a:buFont typeface="Arial" pitchFamily="34" charset="0"/>
              <a:buChar char="•"/>
            </a:pPr>
            <a:r>
              <a:rPr lang="en-US" altLang="zh-TW" sz="2000" dirty="0" smtClean="0"/>
              <a:t>Concept</a:t>
            </a:r>
          </a:p>
          <a:p>
            <a:pPr lvl="1">
              <a:buFont typeface="Arial" pitchFamily="34" charset="0"/>
              <a:buChar char="•"/>
            </a:pPr>
            <a:r>
              <a:rPr lang="en-US" altLang="zh-TW" sz="1800" b="1" dirty="0" smtClean="0">
                <a:solidFill>
                  <a:srgbClr val="000000"/>
                </a:solidFill>
                <a:ea typeface="MS Gothic"/>
              </a:rPr>
              <a:t>An AP should respond to probe request addressed to the AP with higher priority over probe request with wildcard ID.</a:t>
            </a:r>
            <a:r>
              <a:rPr lang="en-US" altLang="zh-TW" sz="1800" dirty="0" smtClean="0"/>
              <a:t> </a:t>
            </a:r>
          </a:p>
          <a:p>
            <a:pPr>
              <a:buFont typeface="Arial" pitchFamily="34" charset="0"/>
              <a:buChar char="•"/>
            </a:pPr>
            <a:r>
              <a:rPr lang="en-US" altLang="zh-TW" sz="2000" dirty="0" smtClean="0"/>
              <a:t>Motion</a:t>
            </a:r>
          </a:p>
          <a:p>
            <a:pPr lvl="1">
              <a:buFont typeface="Arial" pitchFamily="34" charset="0"/>
              <a:buChar char="•"/>
            </a:pPr>
            <a:r>
              <a:rPr lang="en-US" altLang="zh-TW" sz="1800" dirty="0" smtClean="0"/>
              <a:t>Do you support to add the above concept into Section 6 </a:t>
            </a:r>
            <a:br>
              <a:rPr lang="en-US" altLang="zh-TW" sz="1800" dirty="0" smtClean="0"/>
            </a:br>
            <a:r>
              <a:rPr lang="en-US" altLang="zh-TW" sz="1800" dirty="0" smtClean="0"/>
              <a:t>“Fast Network Discovery” of the </a:t>
            </a:r>
            <a:r>
              <a:rPr lang="en-US" altLang="zh-TW" sz="1800" dirty="0" err="1" smtClean="0"/>
              <a:t>TGai</a:t>
            </a:r>
            <a:r>
              <a:rPr lang="en-US" altLang="zh-TW" sz="1800" dirty="0" smtClean="0"/>
              <a:t> spec framework?</a:t>
            </a:r>
          </a:p>
          <a:p>
            <a:pPr marL="1200150" lvl="2" indent="-285750">
              <a:buFont typeface="Arial" pitchFamily="34" charset="0"/>
              <a:buChar char="•"/>
            </a:pPr>
            <a:r>
              <a:rPr lang="en-US" altLang="zh-TW" sz="1600" dirty="0" smtClean="0"/>
              <a:t>Yes</a:t>
            </a:r>
          </a:p>
          <a:p>
            <a:pPr marL="1200150" lvl="2" indent="-285750">
              <a:buFont typeface="Arial" pitchFamily="34" charset="0"/>
              <a:buChar char="•"/>
            </a:pPr>
            <a:r>
              <a:rPr lang="en-US" altLang="zh-TW" sz="1600" dirty="0" smtClean="0"/>
              <a:t>No </a:t>
            </a:r>
          </a:p>
          <a:p>
            <a:pPr marL="1200150" lvl="2" indent="-285750">
              <a:buFont typeface="Arial" pitchFamily="34" charset="0"/>
              <a:buChar char="•"/>
            </a:pPr>
            <a:r>
              <a:rPr lang="en-US" altLang="zh-TW" sz="1600" dirty="0" smtClean="0"/>
              <a:t>Abstain </a:t>
            </a:r>
            <a:endParaRPr lang="zh-TW" altLang="en-US" sz="1600" dirty="0" smtClean="0"/>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ltLang="ja-JP" smtClean="0">
                <a:solidFill>
                  <a:srgbClr val="000000"/>
                </a:solidFill>
              </a:rPr>
              <a:t>Hiroshi Mano (ATRD, Root, Lab)</a:t>
            </a:r>
            <a:endParaRPr lang="en-US" dirty="0" smtClean="0">
              <a:solidFill>
                <a:srgbClr val="000000"/>
              </a:solidFill>
            </a:endParaRPr>
          </a:p>
        </p:txBody>
      </p:sp>
      <p:sp>
        <p:nvSpPr>
          <p:cNvPr id="7" name="Date Placeholder 3"/>
          <p:cNvSpPr>
            <a:spLocks noGrp="1"/>
          </p:cNvSpPr>
          <p:nvPr>
            <p:ph type="dt" sz="half" idx="10"/>
          </p:nvPr>
        </p:nvSpPr>
        <p:spPr>
          <a:xfrm>
            <a:off x="696913" y="332601"/>
            <a:ext cx="968214" cy="276999"/>
          </a:xfrm>
        </p:spPr>
        <p:txBody>
          <a:bodyPr/>
          <a:lstStyle/>
          <a:p>
            <a:pPr>
              <a:defRPr/>
            </a:pPr>
            <a:r>
              <a:rPr lang="en-US" altLang="ja-JP" smtClean="0">
                <a:solidFill>
                  <a:srgbClr val="000000"/>
                </a:solidFill>
              </a:rPr>
              <a:t>May 2012</a:t>
            </a:r>
            <a:endParaRPr lang="en-US" altLang="ja-JP" dirty="0" smtClean="0">
              <a:solidFill>
                <a:srgbClr val="000000"/>
              </a:solidFill>
            </a:endParaRPr>
          </a:p>
        </p:txBody>
      </p:sp>
      <p:sp>
        <p:nvSpPr>
          <p:cNvPr id="8" name="スライド番号プレースホルダ 7"/>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71</a:t>
            </a:fld>
            <a:endParaRPr lang="en-US" altLang="ja-JP"/>
          </a:p>
        </p:txBody>
      </p:sp>
    </p:spTree>
    <p:extLst>
      <p:ext uri="{BB962C8B-B14F-4D97-AF65-F5344CB8AC3E}">
        <p14:creationId xmlns:mc="http://schemas.openxmlformats.org/markup-compatibility/2006" xmlns:mv="urn:schemas-microsoft-com:mac:vml" xmlns:p14="http://schemas.microsoft.com/office/powerpoint/2010/main" xmlns="" xmlns:p="http://schemas.openxmlformats.org/presentationml/2006/main" xmlns:r="http://schemas.openxmlformats.org/officeDocument/2006/relationships" xmlns:a="http://schemas.openxmlformats.org/drawingml/2006/main" val="3745516938"/>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12/256r3	</a:t>
            </a:r>
            <a:r>
              <a:rPr lang="en-US" altLang="ja-JP" dirty="0" err="1" smtClean="0"/>
              <a:t>Kiseon</a:t>
            </a:r>
            <a:r>
              <a:rPr lang="en-US" altLang="ja-JP" dirty="0" smtClean="0"/>
              <a:t> </a:t>
            </a:r>
            <a:r>
              <a:rPr lang="en-US" altLang="ja-JP" dirty="0" err="1" smtClean="0"/>
              <a:t>Ryu</a:t>
            </a:r>
            <a:endParaRPr lang="ja-JP" altLang="en-US" dirty="0"/>
          </a:p>
        </p:txBody>
      </p:sp>
      <p:sp>
        <p:nvSpPr>
          <p:cNvPr id="3" name="サブタイトル 2"/>
          <p:cNvSpPr>
            <a:spLocks noGrp="1"/>
          </p:cNvSpPr>
          <p:nvPr>
            <p:ph type="subTitle" idx="1"/>
          </p:nvPr>
        </p:nvSpPr>
        <p:spPr/>
        <p:txBody>
          <a:bodyPr/>
          <a:lstStyle/>
          <a:p>
            <a:endParaRPr lang="ja-JP" altLang="en-US"/>
          </a:p>
        </p:txBody>
      </p:sp>
      <p:sp>
        <p:nvSpPr>
          <p:cNvPr id="4" name="日付プレースホルダ 3"/>
          <p:cNvSpPr>
            <a:spLocks noGrp="1"/>
          </p:cNvSpPr>
          <p:nvPr>
            <p:ph type="dt" sz="half" idx="10"/>
          </p:nvPr>
        </p:nvSpPr>
        <p:spPr/>
        <p:txBody>
          <a:bodyPr/>
          <a:lstStyle/>
          <a:p>
            <a:pPr>
              <a:defRPr/>
            </a:pPr>
            <a:r>
              <a:rPr lang="en-US" altLang="ja-JP" smtClean="0"/>
              <a:t>May 2012</a:t>
            </a:r>
            <a:endParaRPr lang="en-US" altLang="ja-JP"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72</a:t>
            </a:fld>
            <a:endParaRPr lang="en-US" altLang="ja-JP"/>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GB" sz="2800" dirty="0" smtClean="0"/>
              <a:t>Motion 1</a:t>
            </a:r>
            <a:endParaRPr lang="en-US" sz="2800" dirty="0"/>
          </a:p>
        </p:txBody>
      </p:sp>
      <p:sp>
        <p:nvSpPr>
          <p:cNvPr id="3" name="Content Placeholder 2"/>
          <p:cNvSpPr>
            <a:spLocks noGrp="1"/>
          </p:cNvSpPr>
          <p:nvPr>
            <p:ph idx="1"/>
          </p:nvPr>
        </p:nvSpPr>
        <p:spPr>
          <a:xfrm>
            <a:off x="762000" y="1714488"/>
            <a:ext cx="7772400" cy="4533912"/>
          </a:xfrm>
        </p:spPr>
        <p:txBody>
          <a:bodyPr>
            <a:normAutofit/>
          </a:bodyPr>
          <a:lstStyle/>
          <a:p>
            <a:r>
              <a:rPr lang="en-GB" dirty="0" smtClean="0"/>
              <a:t>Move to add the following text to the end of the clause 6 of the specification framework document:</a:t>
            </a:r>
            <a:endParaRPr lang="ko-KR" altLang="en-US" dirty="0" smtClean="0"/>
          </a:p>
          <a:p>
            <a:endParaRPr lang="en-US" dirty="0" smtClean="0"/>
          </a:p>
          <a:p>
            <a:pPr algn="just">
              <a:spcAft>
                <a:spcPts val="0"/>
              </a:spcAft>
              <a:buNone/>
            </a:pPr>
            <a:r>
              <a:rPr lang="en-US" dirty="0" smtClean="0"/>
              <a:t>802.11ai shall support the prioritized active scanning to reduce the latency of active scanning as well as the overhead of Probe Response.</a:t>
            </a:r>
            <a:endParaRPr lang="ko-KR" altLang="en-US" dirty="0" smtClean="0">
              <a:ea typeface="맑은 고딕"/>
            </a:endParaRPr>
          </a:p>
          <a:p>
            <a:pPr lvl="0">
              <a:buNone/>
            </a:pPr>
            <a:endParaRPr lang="en-US" sz="2000" dirty="0" smtClean="0"/>
          </a:p>
          <a:p>
            <a:pPr lvl="0">
              <a:buNone/>
            </a:pPr>
            <a:r>
              <a:rPr lang="en-US" sz="1800" dirty="0" smtClean="0"/>
              <a:t>Moved :	</a:t>
            </a:r>
          </a:p>
          <a:p>
            <a:pPr lvl="0">
              <a:buNone/>
            </a:pPr>
            <a:r>
              <a:rPr lang="en-US" sz="1800" dirty="0" smtClean="0"/>
              <a:t>Seconded: </a:t>
            </a:r>
          </a:p>
          <a:p>
            <a:pPr lvl="0">
              <a:buNone/>
            </a:pPr>
            <a:endParaRPr lang="en-US" sz="1800" dirty="0" smtClean="0"/>
          </a:p>
          <a:p>
            <a:pPr lvl="0">
              <a:buNone/>
            </a:pPr>
            <a:r>
              <a:rPr lang="en-US" sz="1800" dirty="0" smtClean="0"/>
              <a:t>Yes: 	No:      Abstain:</a:t>
            </a:r>
          </a:p>
          <a:p>
            <a:endParaRPr lang="en-US" sz="2000" dirty="0" smtClean="0"/>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ltLang="ja-JP" smtClean="0">
                <a:solidFill>
                  <a:srgbClr val="000000"/>
                </a:solidFill>
              </a:rPr>
              <a:t>Hiroshi Mano (ATRD, Root, Lab)</a:t>
            </a:r>
            <a:endParaRPr lang="en-US" dirty="0" smtClean="0">
              <a:solidFill>
                <a:srgbClr val="000000"/>
              </a:solidFill>
            </a:endParaRPr>
          </a:p>
        </p:txBody>
      </p:sp>
      <p:sp>
        <p:nvSpPr>
          <p:cNvPr id="7" name="Date Placeholder 3"/>
          <p:cNvSpPr>
            <a:spLocks noGrp="1"/>
          </p:cNvSpPr>
          <p:nvPr>
            <p:ph type="dt" sz="half" idx="10"/>
          </p:nvPr>
        </p:nvSpPr>
        <p:spPr>
          <a:xfrm>
            <a:off x="696913" y="332601"/>
            <a:ext cx="968214" cy="276999"/>
          </a:xfrm>
        </p:spPr>
        <p:txBody>
          <a:bodyPr/>
          <a:lstStyle/>
          <a:p>
            <a:pPr>
              <a:defRPr/>
            </a:pPr>
            <a:r>
              <a:rPr lang="en-US" altLang="ja-JP" smtClean="0">
                <a:solidFill>
                  <a:srgbClr val="000000"/>
                </a:solidFill>
              </a:rPr>
              <a:t>May 2012</a:t>
            </a:r>
            <a:endParaRPr lang="en-US" altLang="ja-JP" dirty="0" smtClean="0">
              <a:solidFill>
                <a:srgbClr val="000000"/>
              </a:solidFill>
            </a:endParaRPr>
          </a:p>
        </p:txBody>
      </p:sp>
      <p:sp>
        <p:nvSpPr>
          <p:cNvPr id="8" name="スライド番号プレースホルダ 7"/>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73</a:t>
            </a:fld>
            <a:endParaRPr lang="en-US" altLang="ja-JP"/>
          </a:p>
        </p:txBody>
      </p:sp>
    </p:spTree>
    <p:extLst>
      <p:ext uri="{BB962C8B-B14F-4D97-AF65-F5344CB8AC3E}">
        <p14:creationId xmlns:mc="http://schemas.openxmlformats.org/markup-compatibility/2006" xmlns:mv="urn:schemas-microsoft-com:mac:vml" xmlns="" xmlns:p14="http://schemas.microsoft.com/office/powerpoint/2010/main" xmlns:p="http://schemas.openxmlformats.org/presentationml/2006/main" xmlns:r="http://schemas.openxmlformats.org/officeDocument/2006/relationships" xmlns:a="http://schemas.openxmlformats.org/drawingml/2006/main" val="3745516938"/>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GB" sz="2800" dirty="0" smtClean="0"/>
              <a:t>Motion 2</a:t>
            </a:r>
            <a:endParaRPr lang="en-US" sz="2800" dirty="0"/>
          </a:p>
        </p:txBody>
      </p:sp>
      <p:sp>
        <p:nvSpPr>
          <p:cNvPr id="3" name="Content Placeholder 2"/>
          <p:cNvSpPr>
            <a:spLocks noGrp="1"/>
          </p:cNvSpPr>
          <p:nvPr>
            <p:ph idx="1"/>
          </p:nvPr>
        </p:nvSpPr>
        <p:spPr>
          <a:xfrm>
            <a:off x="762000" y="1714488"/>
            <a:ext cx="7772400" cy="4533912"/>
          </a:xfrm>
        </p:spPr>
        <p:txBody>
          <a:bodyPr>
            <a:normAutofit/>
          </a:bodyPr>
          <a:lstStyle/>
          <a:p>
            <a:r>
              <a:rPr lang="en-GB" dirty="0" smtClean="0"/>
              <a:t>Move to add the following text to the end of the clause 6 of the specification framework document:</a:t>
            </a:r>
            <a:endParaRPr lang="ko-KR" altLang="en-US" dirty="0" smtClean="0"/>
          </a:p>
          <a:p>
            <a:endParaRPr lang="en-US" dirty="0" smtClean="0"/>
          </a:p>
          <a:p>
            <a:pPr algn="just">
              <a:spcAft>
                <a:spcPts val="0"/>
              </a:spcAft>
              <a:buNone/>
            </a:pPr>
            <a:r>
              <a:rPr lang="en-US" dirty="0" smtClean="0"/>
              <a:t>Prioritized active scanning allows the STA to select the AP with desired SSID with higher priority over the AP with non-desired SSID. </a:t>
            </a:r>
            <a:endParaRPr lang="ko-KR" altLang="en-US" dirty="0" smtClean="0">
              <a:ea typeface="맑은 고딕"/>
            </a:endParaRPr>
          </a:p>
          <a:p>
            <a:pPr lvl="0">
              <a:buNone/>
            </a:pPr>
            <a:endParaRPr lang="en-US" sz="2000" dirty="0" smtClean="0"/>
          </a:p>
          <a:p>
            <a:pPr lvl="0">
              <a:buNone/>
            </a:pPr>
            <a:r>
              <a:rPr lang="en-US" sz="1800" dirty="0" smtClean="0"/>
              <a:t>Moved :	</a:t>
            </a:r>
          </a:p>
          <a:p>
            <a:pPr lvl="0">
              <a:buNone/>
            </a:pPr>
            <a:r>
              <a:rPr lang="en-US" sz="1800" dirty="0" smtClean="0"/>
              <a:t>Seconded: </a:t>
            </a:r>
          </a:p>
          <a:p>
            <a:pPr lvl="0">
              <a:buNone/>
            </a:pPr>
            <a:endParaRPr lang="en-US" sz="1800" dirty="0" smtClean="0"/>
          </a:p>
          <a:p>
            <a:pPr lvl="0">
              <a:buNone/>
            </a:pPr>
            <a:r>
              <a:rPr lang="en-US" sz="1800" dirty="0" smtClean="0"/>
              <a:t>Yes: 	No:      Abstain:</a:t>
            </a:r>
          </a:p>
          <a:p>
            <a:endParaRPr lang="en-US" sz="2000" dirty="0" smtClean="0"/>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ltLang="ja-JP" smtClean="0"/>
              <a:t>Hiroshi Mano (ATRD, Root, Lab)</a:t>
            </a:r>
            <a:endParaRPr lang="en-US" dirty="0" smtClean="0"/>
          </a:p>
        </p:txBody>
      </p:sp>
      <p:sp>
        <p:nvSpPr>
          <p:cNvPr id="7" name="Date Placeholder 3"/>
          <p:cNvSpPr>
            <a:spLocks noGrp="1"/>
          </p:cNvSpPr>
          <p:nvPr>
            <p:ph type="dt" sz="half" idx="10"/>
          </p:nvPr>
        </p:nvSpPr>
        <p:spPr>
          <a:xfrm>
            <a:off x="696913" y="332601"/>
            <a:ext cx="968214" cy="276999"/>
          </a:xfrm>
        </p:spPr>
        <p:txBody>
          <a:bodyPr/>
          <a:lstStyle/>
          <a:p>
            <a:pPr>
              <a:defRPr/>
            </a:pPr>
            <a:r>
              <a:rPr lang="en-US" altLang="ja-JP" smtClean="0"/>
              <a:t>May 2012</a:t>
            </a:r>
            <a:endParaRPr lang="en-US" altLang="ja-JP" dirty="0" smtClean="0"/>
          </a:p>
        </p:txBody>
      </p:sp>
      <p:sp>
        <p:nvSpPr>
          <p:cNvPr id="8" name="スライド番号プレースホルダ 7"/>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74</a:t>
            </a:fld>
            <a:endParaRPr lang="en-US" altLang="ja-JP"/>
          </a:p>
        </p:txBody>
      </p:sp>
    </p:spTree>
    <p:extLst>
      <p:ext uri="{BB962C8B-B14F-4D97-AF65-F5344CB8AC3E}">
        <p14:creationId xmlns:a="http://schemas.openxmlformats.org/drawingml/2006/main" xmlns:r="http://schemas.openxmlformats.org/officeDocument/2006/relationships" xmlns:p="http://schemas.openxmlformats.org/presentationml/2006/main" xmlns:p14="http://schemas.microsoft.com/office/powerpoint/2010/main" xmlns="" xmlns:mv="urn:schemas-microsoft-com:mac:vml" xmlns:mc="http://schemas.openxmlformats.org/markup-compatibility/2006" val="3745516938"/>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GB" sz="2800" dirty="0" smtClean="0"/>
              <a:t>Motion 3</a:t>
            </a:r>
            <a:endParaRPr lang="en-US" sz="2800" dirty="0"/>
          </a:p>
        </p:txBody>
      </p:sp>
      <p:sp>
        <p:nvSpPr>
          <p:cNvPr id="3" name="Content Placeholder 2"/>
          <p:cNvSpPr>
            <a:spLocks noGrp="1"/>
          </p:cNvSpPr>
          <p:nvPr>
            <p:ph idx="1"/>
          </p:nvPr>
        </p:nvSpPr>
        <p:spPr>
          <a:xfrm>
            <a:off x="762000" y="1714488"/>
            <a:ext cx="7772400" cy="4533912"/>
          </a:xfrm>
        </p:spPr>
        <p:txBody>
          <a:bodyPr>
            <a:normAutofit/>
          </a:bodyPr>
          <a:lstStyle/>
          <a:p>
            <a:r>
              <a:rPr lang="en-GB" dirty="0" smtClean="0"/>
              <a:t>Move to add the following text to the end of the clause 6 of the specification framework document:</a:t>
            </a:r>
            <a:endParaRPr lang="ko-KR" altLang="en-US" dirty="0" smtClean="0"/>
          </a:p>
          <a:p>
            <a:pPr algn="just">
              <a:spcAft>
                <a:spcPts val="0"/>
              </a:spcAft>
              <a:buNone/>
            </a:pPr>
            <a:endParaRPr lang="en-US" dirty="0" smtClean="0"/>
          </a:p>
          <a:p>
            <a:pPr algn="just">
              <a:spcAft>
                <a:spcPts val="0"/>
              </a:spcAft>
              <a:buNone/>
            </a:pPr>
            <a:r>
              <a:rPr lang="en-US" sz="2000" dirty="0" smtClean="0"/>
              <a:t>After receiving a Probe Request, the AP with non-desired SSID may delay its transmission of Probe Response by the certain time interval as indicated in the received Probe Request.</a:t>
            </a:r>
          </a:p>
          <a:p>
            <a:pPr lvl="0">
              <a:buNone/>
            </a:pPr>
            <a:endParaRPr lang="en-US" sz="1800" dirty="0" smtClean="0"/>
          </a:p>
          <a:p>
            <a:pPr lvl="0">
              <a:buNone/>
            </a:pPr>
            <a:r>
              <a:rPr lang="en-US" sz="1800" dirty="0" smtClean="0"/>
              <a:t>Moved :	</a:t>
            </a:r>
          </a:p>
          <a:p>
            <a:pPr lvl="0">
              <a:buNone/>
            </a:pPr>
            <a:r>
              <a:rPr lang="en-US" sz="1800" dirty="0" smtClean="0"/>
              <a:t>Seconded: </a:t>
            </a:r>
          </a:p>
          <a:p>
            <a:pPr lvl="0">
              <a:buNone/>
            </a:pPr>
            <a:endParaRPr lang="en-US" sz="1800" dirty="0" smtClean="0"/>
          </a:p>
          <a:p>
            <a:pPr lvl="0">
              <a:buNone/>
            </a:pPr>
            <a:r>
              <a:rPr lang="en-US" sz="1800" dirty="0" smtClean="0"/>
              <a:t>Yes: 	No:      Abstain:</a:t>
            </a:r>
          </a:p>
          <a:p>
            <a:endParaRPr lang="en-US" sz="2000" dirty="0" smtClean="0"/>
          </a:p>
        </p:txBody>
      </p:sp>
      <p:sp>
        <p:nvSpPr>
          <p:cNvPr id="6" name="Footer Placeholder 5"/>
          <p:cNvSpPr>
            <a:spLocks noGrp="1" noChangeArrowheads="1"/>
          </p:cNvSpPr>
          <p:nvPr>
            <p:ph type="ftr" sz="quarter" idx="4294967295"/>
          </p:nvPr>
        </p:nvSpPr>
        <p:spPr bwMode="auto">
          <a:xfrm>
            <a:off x="6514541"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ltLang="ja-JP" smtClean="0"/>
              <a:t>Hiroshi Mano (ATRD, Root, Lab)</a:t>
            </a:r>
            <a:endParaRPr lang="en-US" dirty="0" smtClean="0"/>
          </a:p>
        </p:txBody>
      </p:sp>
      <p:sp>
        <p:nvSpPr>
          <p:cNvPr id="7" name="Date Placeholder 3"/>
          <p:cNvSpPr>
            <a:spLocks noGrp="1"/>
          </p:cNvSpPr>
          <p:nvPr>
            <p:ph type="dt" sz="half" idx="10"/>
          </p:nvPr>
        </p:nvSpPr>
        <p:spPr>
          <a:xfrm>
            <a:off x="696913" y="332601"/>
            <a:ext cx="968214" cy="276999"/>
          </a:xfrm>
        </p:spPr>
        <p:txBody>
          <a:bodyPr/>
          <a:lstStyle/>
          <a:p>
            <a:pPr>
              <a:defRPr/>
            </a:pPr>
            <a:r>
              <a:rPr lang="en-US" altLang="ja-JP" smtClean="0"/>
              <a:t>May 2012</a:t>
            </a:r>
            <a:endParaRPr lang="en-US" altLang="ja-JP" dirty="0" smtClean="0"/>
          </a:p>
        </p:txBody>
      </p:sp>
      <p:sp>
        <p:nvSpPr>
          <p:cNvPr id="8" name="スライド番号プレースホルダ 7"/>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75</a:t>
            </a:fld>
            <a:endParaRPr lang="en-US" altLang="ja-JP"/>
          </a:p>
        </p:txBody>
      </p:sp>
    </p:spTree>
    <p:extLst>
      <p:ext uri="{BB962C8B-B14F-4D97-AF65-F5344CB8AC3E}">
        <p14:creationId xmlns:a="http://schemas.openxmlformats.org/drawingml/2006/main" xmlns:r="http://schemas.openxmlformats.org/officeDocument/2006/relationships" xmlns:p="http://schemas.openxmlformats.org/presentationml/2006/main" xmlns:p14="http://schemas.microsoft.com/office/powerpoint/2010/main" xmlns="" xmlns:mv="urn:schemas-microsoft-com:mac:vml" xmlns:mc="http://schemas.openxmlformats.org/markup-compatibility/2006" val="3745516938"/>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12/553r2	</a:t>
            </a:r>
            <a:r>
              <a:rPr lang="en-US" altLang="ja-JP" dirty="0" err="1" smtClean="0"/>
              <a:t>Jarkko</a:t>
            </a:r>
            <a:r>
              <a:rPr lang="en-US" altLang="ja-JP" dirty="0" smtClean="0"/>
              <a:t> </a:t>
            </a:r>
            <a:r>
              <a:rPr lang="en-US" altLang="ja-JP" dirty="0" err="1" smtClean="0"/>
              <a:t>Kneckt</a:t>
            </a:r>
            <a:endParaRPr lang="ja-JP" altLang="en-US" dirty="0"/>
          </a:p>
        </p:txBody>
      </p:sp>
      <p:sp>
        <p:nvSpPr>
          <p:cNvPr id="3" name="サブタイトル 2"/>
          <p:cNvSpPr>
            <a:spLocks noGrp="1"/>
          </p:cNvSpPr>
          <p:nvPr>
            <p:ph type="subTitle" idx="1"/>
          </p:nvPr>
        </p:nvSpPr>
        <p:spPr/>
        <p:txBody>
          <a:bodyPr/>
          <a:lstStyle/>
          <a:p>
            <a:endParaRPr lang="ja-JP" altLang="en-US"/>
          </a:p>
        </p:txBody>
      </p:sp>
      <p:sp>
        <p:nvSpPr>
          <p:cNvPr id="4" name="日付プレースホルダ 3"/>
          <p:cNvSpPr>
            <a:spLocks noGrp="1"/>
          </p:cNvSpPr>
          <p:nvPr>
            <p:ph type="dt" sz="half" idx="10"/>
          </p:nvPr>
        </p:nvSpPr>
        <p:spPr/>
        <p:txBody>
          <a:bodyPr/>
          <a:lstStyle/>
          <a:p>
            <a:pPr>
              <a:defRPr/>
            </a:pPr>
            <a:r>
              <a:rPr lang="en-US" altLang="ja-JP" smtClean="0"/>
              <a:t>May 2012</a:t>
            </a:r>
            <a:endParaRPr lang="en-US" altLang="ja-JP"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76</a:t>
            </a:fld>
            <a:endParaRPr lang="en-US" altLang="ja-JP"/>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May 2012</a:t>
            </a:r>
            <a:endParaRPr lang="en-GB" dirty="0"/>
          </a:p>
        </p:txBody>
      </p:sp>
      <p:sp>
        <p:nvSpPr>
          <p:cNvPr id="5" name="Footer Placeholder 4"/>
          <p:cNvSpPr>
            <a:spLocks noGrp="1"/>
          </p:cNvSpPr>
          <p:nvPr>
            <p:ph type="ftr" idx="4294967295"/>
          </p:nvPr>
        </p:nvSpPr>
        <p:spPr>
          <a:xfrm>
            <a:off x="6215074" y="6475413"/>
            <a:ext cx="2327264" cy="180975"/>
          </a:xfrm>
          <a:prstGeom prst="rect">
            <a:avLst/>
          </a:prstGeom>
        </p:spPr>
        <p:txBody>
          <a:bodyPr/>
          <a:lstStyle/>
          <a:p>
            <a:r>
              <a:rPr lang="en-US" altLang="ja-JP" smtClean="0"/>
              <a:t>Hiroshi Mano (ATRD, Root, Lab)</a:t>
            </a: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77</a:t>
            </a:fld>
            <a:endParaRPr lang="en-GB" dirty="0"/>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Motion 1</a:t>
            </a:r>
            <a:endParaRPr lang="en-GB" dirty="0"/>
          </a:p>
        </p:txBody>
      </p:sp>
      <p:sp>
        <p:nvSpPr>
          <p:cNvPr id="11266" name="Rectangle 2"/>
          <p:cNvSpPr>
            <a:spLocks noGrp="1" noChangeArrowheads="1"/>
          </p:cNvSpPr>
          <p:nvPr>
            <p:ph type="body" idx="1"/>
          </p:nvPr>
        </p:nvSpPr>
        <p:spPr>
          <a:xfrm>
            <a:off x="685800" y="1981200"/>
            <a:ext cx="7772400" cy="4208463"/>
          </a:xfrm>
          <a:ln/>
        </p:spPr>
        <p:txBody>
          <a:bodyPr/>
          <a:lstStyle/>
          <a:p>
            <a:r>
              <a:rPr lang="fi-FI" dirty="0" smtClean="0"/>
              <a:t>Add the following sentence to the Specification Framework document:</a:t>
            </a:r>
          </a:p>
          <a:p>
            <a:r>
              <a:rPr lang="fi-FI" dirty="0"/>
              <a:t>” Probe Request </a:t>
            </a:r>
            <a:r>
              <a:rPr lang="fi-FI" dirty="0" smtClean="0"/>
              <a:t>may contain Inclusion List that specifies the MAC Addresses and SSIDs of hte STAs that shall respond to the request.”</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May 2012</a:t>
            </a:r>
            <a:endParaRPr lang="en-GB" dirty="0"/>
          </a:p>
        </p:txBody>
      </p:sp>
      <p:sp>
        <p:nvSpPr>
          <p:cNvPr id="5" name="Footer Placeholder 4"/>
          <p:cNvSpPr>
            <a:spLocks noGrp="1"/>
          </p:cNvSpPr>
          <p:nvPr>
            <p:ph type="ftr" idx="4294967295"/>
          </p:nvPr>
        </p:nvSpPr>
        <p:spPr>
          <a:xfrm>
            <a:off x="6215074" y="6475413"/>
            <a:ext cx="2327264" cy="180975"/>
          </a:xfrm>
          <a:prstGeom prst="rect">
            <a:avLst/>
          </a:prstGeom>
        </p:spPr>
        <p:txBody>
          <a:bodyPr/>
          <a:lstStyle/>
          <a:p>
            <a:r>
              <a:rPr lang="en-US" altLang="ja-JP" smtClean="0"/>
              <a:t>Hiroshi Mano (ATRD, Root, Lab)</a:t>
            </a: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78</a:t>
            </a:fld>
            <a:endParaRPr lang="en-GB" dirty="0"/>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Motion 2</a:t>
            </a:r>
            <a:endParaRPr lang="en-GB" dirty="0"/>
          </a:p>
        </p:txBody>
      </p:sp>
      <p:sp>
        <p:nvSpPr>
          <p:cNvPr id="11266" name="Rectangle 2"/>
          <p:cNvSpPr>
            <a:spLocks noGrp="1" noChangeArrowheads="1"/>
          </p:cNvSpPr>
          <p:nvPr>
            <p:ph type="body" idx="1"/>
          </p:nvPr>
        </p:nvSpPr>
        <p:spPr>
          <a:xfrm>
            <a:off x="685800" y="1981200"/>
            <a:ext cx="7772400" cy="4208463"/>
          </a:xfrm>
          <a:ln/>
        </p:spPr>
        <p:txBody>
          <a:bodyPr/>
          <a:lstStyle/>
          <a:p>
            <a:r>
              <a:rPr lang="fi-FI" dirty="0"/>
              <a:t>Add the following sentence to the Specification Framework document:</a:t>
            </a:r>
          </a:p>
          <a:p>
            <a:r>
              <a:rPr lang="fi-FI" dirty="0"/>
              <a:t>” Probe Request may contain </a:t>
            </a:r>
            <a:r>
              <a:rPr lang="fi-FI" dirty="0" smtClean="0"/>
              <a:t>Exclusion List </a:t>
            </a:r>
            <a:r>
              <a:rPr lang="fi-FI" dirty="0"/>
              <a:t>that specifies the MAC Addresses and SSIDs of hte STAs that shall </a:t>
            </a:r>
            <a:r>
              <a:rPr lang="fi-FI" dirty="0" smtClean="0"/>
              <a:t>not respond </a:t>
            </a:r>
            <a:r>
              <a:rPr lang="fi-FI" dirty="0"/>
              <a:t>to the request.”</a:t>
            </a:r>
            <a:endParaRPr lang="en-US" dirty="0"/>
          </a:p>
          <a:p>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034188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May 2012</a:t>
            </a:r>
            <a:endParaRPr lang="en-GB" dirty="0"/>
          </a:p>
        </p:txBody>
      </p:sp>
      <p:sp>
        <p:nvSpPr>
          <p:cNvPr id="5" name="Footer Placeholder 4"/>
          <p:cNvSpPr>
            <a:spLocks noGrp="1"/>
          </p:cNvSpPr>
          <p:nvPr>
            <p:ph type="ftr" idx="4294967295"/>
          </p:nvPr>
        </p:nvSpPr>
        <p:spPr>
          <a:xfrm>
            <a:off x="6215074" y="6475413"/>
            <a:ext cx="2327264" cy="180975"/>
          </a:xfrm>
          <a:prstGeom prst="rect">
            <a:avLst/>
          </a:prstGeom>
        </p:spPr>
        <p:txBody>
          <a:bodyPr/>
          <a:lstStyle/>
          <a:p>
            <a:r>
              <a:rPr lang="en-US" altLang="ja-JP" smtClean="0"/>
              <a:t>Hiroshi Mano (ATRD, Root, Lab)</a:t>
            </a: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79</a:t>
            </a:fld>
            <a:endParaRPr lang="en-GB" dirty="0"/>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Motion 3</a:t>
            </a:r>
            <a:endParaRPr lang="en-GB" dirty="0"/>
          </a:p>
        </p:txBody>
      </p:sp>
      <p:sp>
        <p:nvSpPr>
          <p:cNvPr id="11266" name="Rectangle 2"/>
          <p:cNvSpPr>
            <a:spLocks noGrp="1" noChangeArrowheads="1"/>
          </p:cNvSpPr>
          <p:nvPr>
            <p:ph type="body" idx="1"/>
          </p:nvPr>
        </p:nvSpPr>
        <p:spPr>
          <a:xfrm>
            <a:off x="685800" y="1981200"/>
            <a:ext cx="7772400" cy="4208463"/>
          </a:xfrm>
          <a:ln/>
        </p:spPr>
        <p:txBody>
          <a:bodyPr/>
          <a:lstStyle/>
          <a:p>
            <a:r>
              <a:rPr lang="fi-FI" dirty="0"/>
              <a:t>Add the following sentence to the Specification Framework document:</a:t>
            </a:r>
          </a:p>
          <a:p>
            <a:r>
              <a:rPr lang="fi-FI" dirty="0" smtClean="0"/>
              <a:t>” Probe Response may contain Inclusion Parameters that specify the criteria of AP capabilites and link performance that </a:t>
            </a:r>
            <a:r>
              <a:rPr lang="fi-FI" dirty="0"/>
              <a:t>the </a:t>
            </a:r>
            <a:r>
              <a:rPr lang="fi-FI" dirty="0" smtClean="0"/>
              <a:t>responding STAs shall fulfill.”</a:t>
            </a:r>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6594699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609600"/>
          </a:xfrm>
        </p:spPr>
        <p:txBody>
          <a:bodyPr/>
          <a:lstStyle/>
          <a:p>
            <a:r>
              <a:rPr lang="en-US" altLang="ja-JP" smtClean="0">
                <a:ea typeface="ＭＳ Ｐゴシック" pitchFamily="-84" charset="-128"/>
                <a:cs typeface="ＭＳ Ｐゴシック" pitchFamily="-84" charset="-128"/>
              </a:rPr>
              <a:t>Teleconference Schedule </a:t>
            </a:r>
            <a:endParaRPr lang="ja-JP" altLang="en-US"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304800" y="1371600"/>
            <a:ext cx="8382000" cy="2057400"/>
          </a:xfrm>
        </p:spPr>
        <p:txBody>
          <a:bodyPr>
            <a:normAutofit fontScale="85000" lnSpcReduction="20000"/>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a:t>
            </a:r>
            <a:r>
              <a:rPr lang="ja-JP" altLang="en-US" dirty="0" smtClean="0"/>
              <a:t> </a:t>
            </a:r>
            <a:endParaRPr lang="en-US" altLang="ja-JP" dirty="0" smtClean="0"/>
          </a:p>
          <a:p>
            <a:pPr lvl="1">
              <a:defRPr/>
            </a:pPr>
            <a:r>
              <a:rPr lang="en-US" altLang="ja-JP" dirty="0" smtClean="0"/>
              <a:t>  Tuesdays  00:00 ET (23:59.99…. on Monday) continue from 29</a:t>
            </a:r>
            <a:r>
              <a:rPr lang="en-US" altLang="ja-JP" baseline="30000" dirty="0" smtClean="0"/>
              <a:t>th</a:t>
            </a:r>
            <a:r>
              <a:rPr lang="en-US" altLang="ja-JP" dirty="0" smtClean="0"/>
              <a:t> May 2012  until 24</a:t>
            </a:r>
            <a:r>
              <a:rPr lang="en-US" altLang="ja-JP" baseline="30000" dirty="0" smtClean="0"/>
              <a:t>th</a:t>
            </a:r>
            <a:r>
              <a:rPr lang="en-US" altLang="ja-JP" dirty="0" smtClean="0"/>
              <a:t> July 2012.</a:t>
            </a:r>
          </a:p>
          <a:p>
            <a:pPr lvl="1">
              <a:defRPr/>
            </a:pPr>
            <a:r>
              <a:rPr lang="en-US" altLang="ja-JP" dirty="0" smtClean="0"/>
              <a:t>Duration 1Hour</a:t>
            </a:r>
          </a:p>
          <a:p>
            <a:pPr lvl="1">
              <a:defRPr/>
            </a:pPr>
            <a:r>
              <a:rPr lang="en-US" altLang="ja-JP" dirty="0" smtClean="0"/>
              <a:t>Using WEB-EX that will be provided by Task Group Chair</a:t>
            </a:r>
          </a:p>
          <a:p>
            <a:pPr>
              <a:defRPr/>
            </a:pPr>
            <a:r>
              <a:rPr lang="en-GB" altLang="ja-JP" dirty="0" smtClean="0"/>
              <a:t>Moved:    ,  Seconded:</a:t>
            </a:r>
            <a:endParaRPr lang="ja-JP" altLang="en-US"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noFill/>
        </p:spPr>
        <p:txBody>
          <a:bodyPr/>
          <a:lstStyle/>
          <a:p>
            <a:r>
              <a:rPr lang="en-US" altLang="ja-JP" smtClean="0">
                <a:latin typeface="Times New Roman" pitchFamily="-84" charset="0"/>
              </a:rPr>
              <a:t>May 2012</a:t>
            </a:r>
            <a:endParaRPr lang="en-US" altLang="ja-JP" smtClean="0">
              <a:latin typeface="Times New Roman" pitchFamily="-84" charset="0"/>
            </a:endParaRPr>
          </a:p>
        </p:txBody>
      </p:sp>
      <p:sp>
        <p:nvSpPr>
          <p:cNvPr id="59397"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8</a:t>
            </a:fld>
            <a:endParaRPr lang="en-US" altLang="ja-JP" smtClean="0">
              <a:latin typeface="Times New Roman" pitchFamily="-84" charset="0"/>
            </a:endParaRPr>
          </a:p>
        </p:txBody>
      </p:sp>
      <p:pic>
        <p:nvPicPr>
          <p:cNvPr id="7" name="図 8" descr="スクリーンショット 2011-11-11 5.24.34.png"/>
          <p:cNvPicPr>
            <a:picLocks noChangeAspect="1"/>
          </p:cNvPicPr>
          <p:nvPr/>
        </p:nvPicPr>
        <p:blipFill>
          <a:blip r:embed="rId2"/>
          <a:srcRect/>
          <a:stretch>
            <a:fillRect/>
          </a:stretch>
        </p:blipFill>
        <p:spPr bwMode="auto">
          <a:xfrm>
            <a:off x="5943600" y="3200400"/>
            <a:ext cx="2984500" cy="304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12/549r1	</a:t>
            </a:r>
            <a:r>
              <a:rPr lang="en-US" altLang="ja-JP" dirty="0" err="1" smtClean="0"/>
              <a:t>Giwon</a:t>
            </a:r>
            <a:r>
              <a:rPr lang="en-US" altLang="ja-JP" dirty="0" smtClean="0"/>
              <a:t> Park</a:t>
            </a:r>
            <a:endParaRPr lang="ja-JP" altLang="en-US" dirty="0"/>
          </a:p>
        </p:txBody>
      </p:sp>
      <p:sp>
        <p:nvSpPr>
          <p:cNvPr id="3" name="サブタイトル 2"/>
          <p:cNvSpPr>
            <a:spLocks noGrp="1"/>
          </p:cNvSpPr>
          <p:nvPr>
            <p:ph type="subTitle" idx="1"/>
          </p:nvPr>
        </p:nvSpPr>
        <p:spPr/>
        <p:txBody>
          <a:bodyPr/>
          <a:lstStyle/>
          <a:p>
            <a:endParaRPr lang="ja-JP" altLang="en-US"/>
          </a:p>
        </p:txBody>
      </p:sp>
      <p:sp>
        <p:nvSpPr>
          <p:cNvPr id="4" name="日付プレースホルダ 3"/>
          <p:cNvSpPr>
            <a:spLocks noGrp="1"/>
          </p:cNvSpPr>
          <p:nvPr>
            <p:ph type="dt" sz="half" idx="10"/>
          </p:nvPr>
        </p:nvSpPr>
        <p:spPr/>
        <p:txBody>
          <a:bodyPr/>
          <a:lstStyle/>
          <a:p>
            <a:pPr>
              <a:defRPr/>
            </a:pPr>
            <a:r>
              <a:rPr lang="en-US" altLang="ja-JP" smtClean="0"/>
              <a:t>May 2012</a:t>
            </a:r>
            <a:endParaRPr lang="en-US" altLang="ja-JP"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80</a:t>
            </a:fld>
            <a:endParaRPr lang="en-US" altLang="ja-JP"/>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GB" sz="2800" dirty="0" smtClean="0"/>
              <a:t>Motion 1</a:t>
            </a:r>
            <a:endParaRPr lang="en-US" sz="2800" dirty="0"/>
          </a:p>
        </p:txBody>
      </p:sp>
      <p:sp>
        <p:nvSpPr>
          <p:cNvPr id="3" name="Content Placeholder 2"/>
          <p:cNvSpPr>
            <a:spLocks noGrp="1"/>
          </p:cNvSpPr>
          <p:nvPr>
            <p:ph idx="1"/>
          </p:nvPr>
        </p:nvSpPr>
        <p:spPr>
          <a:xfrm>
            <a:off x="762000" y="1714488"/>
            <a:ext cx="7772400" cy="4533912"/>
          </a:xfrm>
        </p:spPr>
        <p:txBody>
          <a:bodyPr>
            <a:normAutofit/>
          </a:bodyPr>
          <a:lstStyle/>
          <a:p>
            <a:r>
              <a:rPr lang="en-GB" dirty="0" smtClean="0"/>
              <a:t>Move to add the following text to the end of the clause 6.1.6 of the specification framework document:</a:t>
            </a:r>
            <a:endParaRPr lang="ko-KR" altLang="en-US" dirty="0" smtClean="0"/>
          </a:p>
          <a:p>
            <a:pPr algn="just">
              <a:spcAft>
                <a:spcPts val="0"/>
              </a:spcAft>
              <a:buNone/>
            </a:pPr>
            <a:endParaRPr lang="en-US" b="0" dirty="0" smtClean="0"/>
          </a:p>
          <a:p>
            <a:pPr algn="just">
              <a:spcAft>
                <a:spcPts val="0"/>
              </a:spcAft>
              <a:buNone/>
            </a:pPr>
            <a:r>
              <a:rPr lang="en-US" b="0" dirty="0" smtClean="0"/>
              <a:t>When performing active scanning, FILS capable STA may include the predefined time interval (i.e., </a:t>
            </a:r>
            <a:r>
              <a:rPr lang="en-US" b="0" dirty="0" err="1" smtClean="0"/>
              <a:t>MinChannelTime</a:t>
            </a:r>
            <a:r>
              <a:rPr lang="en-US" b="0" dirty="0" smtClean="0"/>
              <a:t>) in Probe Request for Probe Response omission.</a:t>
            </a:r>
            <a:endParaRPr lang="ko-KR" altLang="en-US" b="0" dirty="0" smtClean="0">
              <a:ea typeface="맑은 고딕"/>
            </a:endParaRPr>
          </a:p>
          <a:p>
            <a:pPr lvl="0">
              <a:buNone/>
            </a:pPr>
            <a:endParaRPr lang="en-US" sz="2000" dirty="0" smtClean="0"/>
          </a:p>
          <a:p>
            <a:pPr lvl="0">
              <a:buNone/>
            </a:pPr>
            <a:r>
              <a:rPr lang="en-US" sz="1800" dirty="0" smtClean="0"/>
              <a:t>Moved :	</a:t>
            </a:r>
          </a:p>
          <a:p>
            <a:pPr lvl="0">
              <a:buNone/>
            </a:pPr>
            <a:r>
              <a:rPr lang="en-US" sz="1800" dirty="0" smtClean="0"/>
              <a:t>Seconded: </a:t>
            </a:r>
          </a:p>
          <a:p>
            <a:pPr lvl="0">
              <a:buNone/>
            </a:pPr>
            <a:endParaRPr lang="en-US" sz="1800" dirty="0" smtClean="0"/>
          </a:p>
          <a:p>
            <a:pPr lvl="0">
              <a:buNone/>
            </a:pPr>
            <a:r>
              <a:rPr lang="en-US" sz="1800" dirty="0" smtClean="0"/>
              <a:t>Yes: 	No:      Abstain:</a:t>
            </a:r>
          </a:p>
          <a:p>
            <a:endParaRPr lang="en-US" sz="2000" dirty="0" smtClean="0"/>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ltLang="ja-JP" smtClean="0"/>
              <a:t>Hiroshi Mano (ATRD, Root, Lab)</a:t>
            </a:r>
            <a:endParaRPr lang="en-US" dirty="0" smtClean="0"/>
          </a:p>
        </p:txBody>
      </p:sp>
      <p:sp>
        <p:nvSpPr>
          <p:cNvPr id="7" name="Date Placeholder 3"/>
          <p:cNvSpPr>
            <a:spLocks noGrp="1"/>
          </p:cNvSpPr>
          <p:nvPr>
            <p:ph type="dt" sz="half" idx="10"/>
          </p:nvPr>
        </p:nvSpPr>
        <p:spPr>
          <a:xfrm>
            <a:off x="696913" y="332601"/>
            <a:ext cx="968214" cy="276999"/>
          </a:xfrm>
        </p:spPr>
        <p:txBody>
          <a:bodyPr/>
          <a:lstStyle/>
          <a:p>
            <a:pPr>
              <a:defRPr/>
            </a:pPr>
            <a:r>
              <a:rPr lang="en-US" altLang="ja-JP" smtClean="0"/>
              <a:t>May 2012</a:t>
            </a:r>
            <a:endParaRPr lang="en-US" altLang="ja-JP" dirty="0" smtClean="0"/>
          </a:p>
        </p:txBody>
      </p:sp>
      <p:sp>
        <p:nvSpPr>
          <p:cNvPr id="8" name="スライド番号プレースホルダ 7"/>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81</a:t>
            </a:fld>
            <a:endParaRPr lang="en-US" altLang="ja-JP"/>
          </a:p>
        </p:txBody>
      </p:sp>
    </p:spTree>
    <p:extLst>
      <p:ext uri="{BB962C8B-B14F-4D97-AF65-F5344CB8AC3E}">
        <p14:creationId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3745516938"/>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GB" sz="2800" dirty="0" smtClean="0"/>
              <a:t>Motion 2</a:t>
            </a:r>
            <a:endParaRPr lang="en-US" sz="2800" dirty="0"/>
          </a:p>
        </p:txBody>
      </p:sp>
      <p:sp>
        <p:nvSpPr>
          <p:cNvPr id="3" name="Content Placeholder 2"/>
          <p:cNvSpPr>
            <a:spLocks noGrp="1"/>
          </p:cNvSpPr>
          <p:nvPr>
            <p:ph idx="1"/>
          </p:nvPr>
        </p:nvSpPr>
        <p:spPr>
          <a:xfrm>
            <a:off x="762000" y="1714488"/>
            <a:ext cx="7772400" cy="4533912"/>
          </a:xfrm>
        </p:spPr>
        <p:txBody>
          <a:bodyPr>
            <a:normAutofit/>
          </a:bodyPr>
          <a:lstStyle/>
          <a:p>
            <a:r>
              <a:rPr lang="en-GB" dirty="0" smtClean="0"/>
              <a:t>Move to add the following text to the end of the clause 6.1.5 of the specification framework document:</a:t>
            </a:r>
            <a:endParaRPr lang="ko-KR" altLang="en-US" dirty="0" smtClean="0"/>
          </a:p>
          <a:p>
            <a:pPr algn="just">
              <a:spcAft>
                <a:spcPts val="0"/>
              </a:spcAft>
              <a:buNone/>
            </a:pPr>
            <a:endParaRPr lang="en-US" b="0" dirty="0" smtClean="0"/>
          </a:p>
          <a:p>
            <a:pPr algn="just">
              <a:spcAft>
                <a:spcPts val="0"/>
              </a:spcAft>
              <a:buNone/>
            </a:pPr>
            <a:r>
              <a:rPr lang="en-US" b="0" dirty="0" smtClean="0"/>
              <a:t>When performing active scanning, FILS capable STA may include the predefined time interval (i.e., </a:t>
            </a:r>
            <a:r>
              <a:rPr lang="en-US" b="0" dirty="0" err="1" smtClean="0"/>
              <a:t>MinChannelTime</a:t>
            </a:r>
            <a:r>
              <a:rPr lang="en-US" b="0" dirty="0" smtClean="0"/>
              <a:t>) in Probe Request for transmission of a single broadcast addressed Probe Response.</a:t>
            </a:r>
            <a:endParaRPr lang="ko-KR" altLang="en-US" b="0" dirty="0" smtClean="0">
              <a:ea typeface="맑은 고딕"/>
            </a:endParaRPr>
          </a:p>
          <a:p>
            <a:pPr lvl="0">
              <a:buNone/>
            </a:pPr>
            <a:endParaRPr lang="en-US" sz="2000" dirty="0" smtClean="0"/>
          </a:p>
          <a:p>
            <a:pPr lvl="0">
              <a:buNone/>
            </a:pPr>
            <a:r>
              <a:rPr lang="en-US" sz="1800" dirty="0" smtClean="0"/>
              <a:t>Moved :	</a:t>
            </a:r>
          </a:p>
          <a:p>
            <a:pPr lvl="0">
              <a:buNone/>
            </a:pPr>
            <a:r>
              <a:rPr lang="en-US" sz="1800" dirty="0" smtClean="0"/>
              <a:t>Seconded: </a:t>
            </a:r>
          </a:p>
          <a:p>
            <a:pPr lvl="0">
              <a:buNone/>
            </a:pPr>
            <a:endParaRPr lang="en-US" sz="1800" dirty="0" smtClean="0"/>
          </a:p>
          <a:p>
            <a:pPr lvl="0">
              <a:buNone/>
            </a:pPr>
            <a:r>
              <a:rPr lang="en-US" sz="1800" dirty="0" smtClean="0"/>
              <a:t>Yes: 	No:      Abstain:</a:t>
            </a:r>
          </a:p>
          <a:p>
            <a:endParaRPr lang="en-US" sz="2000" dirty="0" smtClean="0"/>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ltLang="ja-JP" smtClean="0"/>
              <a:t>Hiroshi Mano (ATRD, Root, Lab)</a:t>
            </a:r>
            <a:endParaRPr lang="en-US" dirty="0" smtClean="0"/>
          </a:p>
        </p:txBody>
      </p:sp>
      <p:sp>
        <p:nvSpPr>
          <p:cNvPr id="7" name="Date Placeholder 3"/>
          <p:cNvSpPr>
            <a:spLocks noGrp="1"/>
          </p:cNvSpPr>
          <p:nvPr>
            <p:ph type="dt" sz="half" idx="10"/>
          </p:nvPr>
        </p:nvSpPr>
        <p:spPr>
          <a:xfrm>
            <a:off x="696913" y="332601"/>
            <a:ext cx="968214" cy="276999"/>
          </a:xfrm>
        </p:spPr>
        <p:txBody>
          <a:bodyPr/>
          <a:lstStyle/>
          <a:p>
            <a:pPr>
              <a:defRPr/>
            </a:pPr>
            <a:r>
              <a:rPr lang="en-US" altLang="ja-JP" smtClean="0"/>
              <a:t>May 2012</a:t>
            </a:r>
            <a:endParaRPr lang="en-US" altLang="ja-JP" dirty="0" smtClean="0"/>
          </a:p>
        </p:txBody>
      </p:sp>
      <p:sp>
        <p:nvSpPr>
          <p:cNvPr id="8" name="スライド番号プレースホルダ 7"/>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82</a:t>
            </a:fld>
            <a:endParaRPr lang="en-US" altLang="ja-JP"/>
          </a:p>
        </p:txBody>
      </p:sp>
    </p:spTree>
    <p:extLst>
      <p:ext uri="{BB962C8B-B14F-4D97-AF65-F5344CB8AC3E}">
        <p14:creationId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3745516938"/>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12/572r0	Jae </a:t>
            </a:r>
            <a:r>
              <a:rPr lang="en-US" altLang="ja-JP" dirty="0" err="1" smtClean="0"/>
              <a:t>Seung</a:t>
            </a:r>
            <a:r>
              <a:rPr lang="en-US" altLang="ja-JP" dirty="0" smtClean="0"/>
              <a:t> Lee</a:t>
            </a:r>
            <a:endParaRPr lang="ja-JP" altLang="en-US" dirty="0"/>
          </a:p>
        </p:txBody>
      </p:sp>
      <p:sp>
        <p:nvSpPr>
          <p:cNvPr id="3" name="サブタイトル 2"/>
          <p:cNvSpPr>
            <a:spLocks noGrp="1"/>
          </p:cNvSpPr>
          <p:nvPr>
            <p:ph type="subTitle" idx="1"/>
          </p:nvPr>
        </p:nvSpPr>
        <p:spPr/>
        <p:txBody>
          <a:bodyPr/>
          <a:lstStyle/>
          <a:p>
            <a:endParaRPr lang="ja-JP" altLang="en-US"/>
          </a:p>
        </p:txBody>
      </p:sp>
      <p:sp>
        <p:nvSpPr>
          <p:cNvPr id="4" name="日付プレースホルダ 3"/>
          <p:cNvSpPr>
            <a:spLocks noGrp="1"/>
          </p:cNvSpPr>
          <p:nvPr>
            <p:ph type="dt" sz="half" idx="10"/>
          </p:nvPr>
        </p:nvSpPr>
        <p:spPr/>
        <p:txBody>
          <a:bodyPr/>
          <a:lstStyle/>
          <a:p>
            <a:pPr>
              <a:defRPr/>
            </a:pPr>
            <a:r>
              <a:rPr lang="en-US" altLang="ja-JP" smtClean="0"/>
              <a:t>May 2012</a:t>
            </a:r>
            <a:endParaRPr lang="en-US" altLang="ja-JP"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83</a:t>
            </a:fld>
            <a:endParaRPr lang="en-US" altLang="ja-JP"/>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슬라이드 번호 개체 틀 2"/>
          <p:cNvSpPr>
            <a:spLocks noGrp="1"/>
          </p:cNvSpPr>
          <p:nvPr>
            <p:ph type="sldNum" sz="quarter" idx="12"/>
          </p:nvPr>
        </p:nvSpPr>
        <p:spPr>
          <a:xfrm>
            <a:off x="4344988" y="6475413"/>
            <a:ext cx="530225" cy="182562"/>
          </a:xfrm>
        </p:spPr>
        <p:txBody>
          <a:bodyPr/>
          <a:lstStyle/>
          <a:p>
            <a:pPr>
              <a:defRPr/>
            </a:pPr>
            <a:r>
              <a:rPr lang="en-US" smtClean="0">
                <a:solidFill>
                  <a:srgbClr val="000000"/>
                </a:solidFill>
              </a:rPr>
              <a:t>Slide </a:t>
            </a:r>
            <a:fld id="{2EFDA945-0F86-6545-9375-934CD2C0C197}" type="slidenum">
              <a:rPr lang="en-US" smtClean="0">
                <a:solidFill>
                  <a:srgbClr val="000000"/>
                </a:solidFill>
              </a:rPr>
              <a:pPr>
                <a:defRPr/>
              </a:pPr>
              <a:t>84</a:t>
            </a:fld>
            <a:endParaRPr lang="en-US">
              <a:solidFill>
                <a:srgbClr val="000000"/>
              </a:solidFill>
            </a:endParaRPr>
          </a:p>
        </p:txBody>
      </p:sp>
      <p:sp>
        <p:nvSpPr>
          <p:cNvPr id="8"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solidFill>
                  <a:srgbClr val="000000"/>
                </a:solidFill>
              </a:rPr>
              <a:t>Motion 1</a:t>
            </a:r>
            <a:endParaRPr lang="en-US" dirty="0">
              <a:solidFill>
                <a:srgbClr val="000000"/>
              </a:solidFill>
            </a:endParaRPr>
          </a:p>
        </p:txBody>
      </p:sp>
      <p:sp>
        <p:nvSpPr>
          <p:cNvPr id="9"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a:solidFill>
                  <a:srgbClr val="000000"/>
                </a:solidFill>
              </a:rPr>
              <a:t>Update the spec framework document with the following text under subsection “6.1 Active Scanning”:</a:t>
            </a:r>
          </a:p>
          <a:p>
            <a:pPr lvl="1"/>
            <a:r>
              <a:rPr lang="en-US" dirty="0" smtClean="0">
                <a:solidFill>
                  <a:srgbClr val="000000"/>
                </a:solidFill>
              </a:rPr>
              <a:t>Non-AP STA may include its preferences and/or capabilities information in the Probe Request frame. If the preferences and/or capabilities of the STA are not acceptable by the responding STA, then the responding STA may not transmit Probe Response.</a:t>
            </a:r>
          </a:p>
          <a:p>
            <a:pPr lvl="1"/>
            <a:endParaRPr lang="en-US" sz="1800" dirty="0">
              <a:solidFill>
                <a:srgbClr val="000000"/>
              </a:solidFill>
            </a:endParaRPr>
          </a:p>
          <a:p>
            <a:pPr marL="0" indent="0">
              <a:buFontTx/>
              <a:buNone/>
            </a:pPr>
            <a:r>
              <a:rPr lang="en-US" altLang="ko-KR" dirty="0">
                <a:solidFill>
                  <a:srgbClr val="000000"/>
                </a:solidFill>
              </a:rPr>
              <a:t>Moved: </a:t>
            </a:r>
          </a:p>
          <a:p>
            <a:pPr marL="0" indent="0">
              <a:buFontTx/>
              <a:buNone/>
            </a:pPr>
            <a:r>
              <a:rPr lang="en-US" altLang="ko-KR" dirty="0">
                <a:solidFill>
                  <a:srgbClr val="000000"/>
                </a:solidFill>
              </a:rPr>
              <a:t>Seconded: </a:t>
            </a:r>
            <a:endParaRPr lang="en-US" dirty="0" smtClean="0">
              <a:solidFill>
                <a:srgbClr val="000000"/>
              </a:solidFill>
            </a:endParaRPr>
          </a:p>
          <a:p>
            <a:endParaRPr lang="en-US" sz="2000" dirty="0" smtClean="0">
              <a:solidFill>
                <a:srgbClr val="000000"/>
              </a:solidFill>
            </a:endParaRPr>
          </a:p>
          <a:p>
            <a:r>
              <a:rPr lang="en-US" dirty="0" smtClean="0">
                <a:solidFill>
                  <a:srgbClr val="000000"/>
                </a:solidFill>
              </a:rPr>
              <a:t>Yes                </a:t>
            </a:r>
          </a:p>
          <a:p>
            <a:r>
              <a:rPr lang="en-US" dirty="0" smtClean="0">
                <a:solidFill>
                  <a:srgbClr val="000000"/>
                </a:solidFill>
              </a:rPr>
              <a:t>No                  </a:t>
            </a:r>
          </a:p>
          <a:p>
            <a:r>
              <a:rPr lang="en-US" dirty="0" smtClean="0">
                <a:solidFill>
                  <a:srgbClr val="000000"/>
                </a:solidFill>
              </a:rPr>
              <a:t>Abstain         </a:t>
            </a:r>
            <a:endParaRPr lang="ko-KR" altLang="ko-KR" dirty="0">
              <a:solidFill>
                <a:srgbClr val="000000"/>
              </a:solidFill>
            </a:endParaRPr>
          </a:p>
          <a:p>
            <a:pPr lvl="1"/>
            <a:endParaRPr lang="en-US" sz="1400" b="1" dirty="0" smtClean="0">
              <a:solidFill>
                <a:srgbClr val="000000"/>
              </a:solidFill>
            </a:endParaRPr>
          </a:p>
          <a:p>
            <a:pPr marL="457200" lvl="1" indent="0">
              <a:buFontTx/>
              <a:buNone/>
            </a:pPr>
            <a:endParaRPr lang="en-US" sz="1400" b="1" dirty="0" smtClean="0">
              <a:solidFill>
                <a:srgbClr val="000000"/>
              </a:solidFill>
            </a:endParaRPr>
          </a:p>
          <a:p>
            <a:pPr marL="0" indent="0">
              <a:buFontTx/>
              <a:buNone/>
            </a:pPr>
            <a:endParaRPr lang="en-GB" sz="1800" dirty="0">
              <a:solidFill>
                <a:srgbClr val="000000"/>
              </a:solidFill>
            </a:endParaRPr>
          </a:p>
        </p:txBody>
      </p:sp>
      <p:sp>
        <p:nvSpPr>
          <p:cNvPr id="10"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smtClean="0">
                <a:solidFill>
                  <a:srgbClr val="000000"/>
                </a:solidFill>
              </a:rPr>
              <a:t>May 2012</a:t>
            </a:r>
            <a:endParaRPr lang="en-US" dirty="0">
              <a:solidFill>
                <a:srgbClr val="000000"/>
              </a:solidFill>
            </a:endParaRPr>
          </a:p>
        </p:txBody>
      </p:sp>
      <p:sp>
        <p:nvSpPr>
          <p:cNvPr id="11" name="フッター プレースホルダ 10"/>
          <p:cNvSpPr>
            <a:spLocks noGrp="1"/>
          </p:cNvSpPr>
          <p:nvPr>
            <p:ph type="ftr" sz="quarter" idx="11"/>
          </p:nvPr>
        </p:nvSpPr>
        <p:spPr>
          <a:xfrm>
            <a:off x="8077200" y="6477000"/>
            <a:ext cx="466725" cy="182562"/>
          </a:xfrm>
        </p:spPr>
        <p:txBody>
          <a:bodyPr/>
          <a:lstStyle/>
          <a:p>
            <a:pPr>
              <a:defRPr/>
            </a:pPr>
            <a:r>
              <a:rPr lang="en-US" altLang="ja-JP" smtClean="0"/>
              <a:t>Hiroshi Mano (ATRD, Root, Lab)</a:t>
            </a:r>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697397146"/>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슬라이드 번호 개체 틀 3"/>
          <p:cNvSpPr>
            <a:spLocks noGrp="1"/>
          </p:cNvSpPr>
          <p:nvPr>
            <p:ph type="sldNum" sz="quarter" idx="12"/>
          </p:nvPr>
        </p:nvSpPr>
        <p:spPr/>
        <p:txBody>
          <a:bodyPr/>
          <a:lstStyle/>
          <a:p>
            <a:pPr>
              <a:defRPr/>
            </a:pPr>
            <a:r>
              <a:rPr lang="en-US" smtClean="0">
                <a:solidFill>
                  <a:srgbClr val="000000"/>
                </a:solidFill>
              </a:rPr>
              <a:t>Slide </a:t>
            </a:r>
            <a:fld id="{D9B44F08-1720-5A43-9A02-16738D6080B6}" type="slidenum">
              <a:rPr lang="en-US" smtClean="0">
                <a:solidFill>
                  <a:srgbClr val="000000"/>
                </a:solidFill>
              </a:rPr>
              <a:pPr>
                <a:defRPr/>
              </a:pPr>
              <a:t>85</a:t>
            </a:fld>
            <a:endParaRPr lang="en-US">
              <a:solidFill>
                <a:srgbClr val="000000"/>
              </a:solidFill>
            </a:endParaRPr>
          </a:p>
        </p:txBody>
      </p:sp>
      <p:sp>
        <p:nvSpPr>
          <p:cNvPr id="6" name="슬라이드 번호 개체 틀 3"/>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pPr>
              <a:defRPr/>
            </a:pPr>
            <a:r>
              <a:rPr lang="en-US" smtClean="0">
                <a:solidFill>
                  <a:srgbClr val="000000"/>
                </a:solidFill>
              </a:rPr>
              <a:t>Slide </a:t>
            </a:r>
            <a:fld id="{D9B44F08-1720-5A43-9A02-16738D6080B6}" type="slidenum">
              <a:rPr lang="en-US" smtClean="0">
                <a:solidFill>
                  <a:srgbClr val="000000"/>
                </a:solidFill>
              </a:rPr>
              <a:pPr>
                <a:defRPr/>
              </a:pPr>
              <a:t>85</a:t>
            </a:fld>
            <a:endParaRPr lang="en-US">
              <a:solidFill>
                <a:srgbClr val="000000"/>
              </a:solidFill>
            </a:endParaRPr>
          </a:p>
        </p:txBody>
      </p:sp>
      <p:sp>
        <p:nvSpPr>
          <p:cNvPr id="7" name="슬라이드 번호 개체 틀 2"/>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pPr>
              <a:defRPr/>
            </a:pPr>
            <a:r>
              <a:rPr lang="en-US" smtClean="0">
                <a:solidFill>
                  <a:srgbClr val="000000"/>
                </a:solidFill>
              </a:rPr>
              <a:t>Slide </a:t>
            </a:r>
            <a:fld id="{2EFDA945-0F86-6545-9375-934CD2C0C197}" type="slidenum">
              <a:rPr lang="en-US" smtClean="0">
                <a:solidFill>
                  <a:srgbClr val="000000"/>
                </a:solidFill>
              </a:rPr>
              <a:pPr>
                <a:defRPr/>
              </a:pPr>
              <a:t>85</a:t>
            </a:fld>
            <a:endParaRPr lang="en-US">
              <a:solidFill>
                <a:srgbClr val="000000"/>
              </a:solidFill>
            </a:endParaRPr>
          </a:p>
        </p:txBody>
      </p:sp>
      <p:sp>
        <p:nvSpPr>
          <p:cNvPr id="8"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solidFill>
                  <a:srgbClr val="000000"/>
                </a:solidFill>
              </a:rPr>
              <a:t>Motion 2</a:t>
            </a:r>
            <a:endParaRPr lang="en-US" dirty="0">
              <a:solidFill>
                <a:srgbClr val="000000"/>
              </a:solidFill>
            </a:endParaRPr>
          </a:p>
        </p:txBody>
      </p:sp>
      <p:sp>
        <p:nvSpPr>
          <p:cNvPr id="9"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dirty="0" smtClean="0">
                <a:solidFill>
                  <a:srgbClr val="000000"/>
                </a:solidFill>
              </a:rPr>
              <a:t>Update the spec framework document with the following text under subsection “6.1 Active Scanning”:</a:t>
            </a:r>
          </a:p>
          <a:p>
            <a:pPr lvl="1"/>
            <a:r>
              <a:rPr lang="en-US" dirty="0" smtClean="0">
                <a:solidFill>
                  <a:srgbClr val="000000"/>
                </a:solidFill>
              </a:rPr>
              <a:t>If the non-AP STA that has sent the Probe Request is not acceptable by the responding STA because of the responding  STA’s current operating condition, then the responding STA may not transmit Probe Response.</a:t>
            </a:r>
            <a:endParaRPr lang="en-US" sz="1800" dirty="0">
              <a:solidFill>
                <a:srgbClr val="000000"/>
              </a:solidFill>
            </a:endParaRPr>
          </a:p>
          <a:p>
            <a:endParaRPr lang="en-US" sz="2000" dirty="0" smtClean="0">
              <a:solidFill>
                <a:srgbClr val="000000"/>
              </a:solidFill>
            </a:endParaRPr>
          </a:p>
          <a:p>
            <a:pPr marL="0" indent="0">
              <a:buFontTx/>
              <a:buNone/>
            </a:pPr>
            <a:r>
              <a:rPr lang="en-US" altLang="ko-KR" dirty="0">
                <a:solidFill>
                  <a:srgbClr val="000000"/>
                </a:solidFill>
              </a:rPr>
              <a:t>Moved: </a:t>
            </a:r>
          </a:p>
          <a:p>
            <a:pPr marL="0" indent="0">
              <a:buFontTx/>
              <a:buNone/>
            </a:pPr>
            <a:r>
              <a:rPr lang="en-US" altLang="ko-KR" dirty="0">
                <a:solidFill>
                  <a:srgbClr val="000000"/>
                </a:solidFill>
              </a:rPr>
              <a:t>Seconded: </a:t>
            </a:r>
          </a:p>
          <a:p>
            <a:pPr marL="0" indent="0">
              <a:buFontTx/>
              <a:buNone/>
            </a:pPr>
            <a:endParaRPr lang="en-US" sz="2000" dirty="0" smtClean="0">
              <a:solidFill>
                <a:srgbClr val="000000"/>
              </a:solidFill>
            </a:endParaRPr>
          </a:p>
          <a:p>
            <a:r>
              <a:rPr lang="en-US" dirty="0" smtClean="0">
                <a:solidFill>
                  <a:srgbClr val="000000"/>
                </a:solidFill>
              </a:rPr>
              <a:t>Yes             </a:t>
            </a:r>
          </a:p>
          <a:p>
            <a:r>
              <a:rPr lang="en-US" dirty="0" smtClean="0">
                <a:solidFill>
                  <a:srgbClr val="000000"/>
                </a:solidFill>
              </a:rPr>
              <a:t>No               </a:t>
            </a:r>
          </a:p>
          <a:p>
            <a:r>
              <a:rPr lang="en-US" dirty="0" smtClean="0">
                <a:solidFill>
                  <a:srgbClr val="000000"/>
                </a:solidFill>
              </a:rPr>
              <a:t>Abstain      </a:t>
            </a:r>
            <a:endParaRPr lang="ko-KR" altLang="ko-KR" dirty="0">
              <a:solidFill>
                <a:srgbClr val="000000"/>
              </a:solidFill>
            </a:endParaRPr>
          </a:p>
          <a:p>
            <a:pPr lvl="1"/>
            <a:endParaRPr lang="en-US" sz="1400" b="1" dirty="0" smtClean="0">
              <a:solidFill>
                <a:srgbClr val="000000"/>
              </a:solidFill>
            </a:endParaRPr>
          </a:p>
          <a:p>
            <a:pPr marL="457200" lvl="1" indent="0">
              <a:buFontTx/>
              <a:buNone/>
            </a:pPr>
            <a:endParaRPr lang="en-US" sz="1400" b="1" dirty="0" smtClean="0">
              <a:solidFill>
                <a:srgbClr val="000000"/>
              </a:solidFill>
            </a:endParaRPr>
          </a:p>
          <a:p>
            <a:pPr marL="0" indent="0">
              <a:buFontTx/>
              <a:buNone/>
            </a:pPr>
            <a:endParaRPr lang="en-GB" sz="1800" dirty="0">
              <a:solidFill>
                <a:srgbClr val="000000"/>
              </a:solidFill>
            </a:endParaRPr>
          </a:p>
        </p:txBody>
      </p:sp>
      <p:sp>
        <p:nvSpPr>
          <p:cNvPr id="12"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smtClean="0">
                <a:solidFill>
                  <a:srgbClr val="000000"/>
                </a:solidFill>
              </a:rPr>
              <a:t>May 2012</a:t>
            </a:r>
            <a:endParaRPr lang="en-US" dirty="0">
              <a:solidFill>
                <a:srgbClr val="000000"/>
              </a:solidFill>
            </a:endParaRPr>
          </a:p>
        </p:txBody>
      </p:sp>
      <p:sp>
        <p:nvSpPr>
          <p:cNvPr id="11" name="フッター プレースホルダ 10"/>
          <p:cNvSpPr>
            <a:spLocks noGrp="1"/>
          </p:cNvSpPr>
          <p:nvPr>
            <p:ph type="ftr" sz="quarter" idx="11"/>
          </p:nvPr>
        </p:nvSpPr>
        <p:spPr>
          <a:xfrm>
            <a:off x="8077200" y="6477000"/>
            <a:ext cx="466725" cy="182562"/>
          </a:xfrm>
        </p:spPr>
        <p:txBody>
          <a:bodyPr/>
          <a:lstStyle/>
          <a:p>
            <a:pPr>
              <a:defRPr/>
            </a:pPr>
            <a:r>
              <a:rPr lang="en-US" altLang="ja-JP" smtClean="0"/>
              <a:t>Hiroshi Mano (ATRD, Root, Lab)</a:t>
            </a:r>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049590420"/>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슬라이드 번호 개체 틀 3"/>
          <p:cNvSpPr>
            <a:spLocks noGrp="1"/>
          </p:cNvSpPr>
          <p:nvPr>
            <p:ph type="sldNum" sz="quarter" idx="12"/>
          </p:nvPr>
        </p:nvSpPr>
        <p:spPr>
          <a:xfrm>
            <a:off x="4344988" y="6475413"/>
            <a:ext cx="530225" cy="182562"/>
          </a:xfrm>
        </p:spPr>
        <p:txBody>
          <a:bodyPr/>
          <a:lstStyle/>
          <a:p>
            <a:pPr>
              <a:defRPr/>
            </a:pPr>
            <a:r>
              <a:rPr lang="en-US" smtClean="0">
                <a:solidFill>
                  <a:srgbClr val="000000"/>
                </a:solidFill>
              </a:rPr>
              <a:t>Slide </a:t>
            </a:r>
            <a:fld id="{D9B44F08-1720-5A43-9A02-16738D6080B6}" type="slidenum">
              <a:rPr lang="en-US" smtClean="0">
                <a:solidFill>
                  <a:srgbClr val="000000"/>
                </a:solidFill>
              </a:rPr>
              <a:pPr>
                <a:defRPr/>
              </a:pPr>
              <a:t>86</a:t>
            </a:fld>
            <a:endParaRPr lang="en-US">
              <a:solidFill>
                <a:srgbClr val="000000"/>
              </a:solidFill>
            </a:endParaRPr>
          </a:p>
        </p:txBody>
      </p:sp>
      <p:sp>
        <p:nvSpPr>
          <p:cNvPr id="7" name="슬라이드 번호 개체 틀 3"/>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pPr>
              <a:defRPr/>
            </a:pPr>
            <a:r>
              <a:rPr lang="en-US" smtClean="0">
                <a:solidFill>
                  <a:srgbClr val="000000"/>
                </a:solidFill>
              </a:rPr>
              <a:t>Slide </a:t>
            </a:r>
            <a:fld id="{D9B44F08-1720-5A43-9A02-16738D6080B6}" type="slidenum">
              <a:rPr lang="en-US" smtClean="0">
                <a:solidFill>
                  <a:srgbClr val="000000"/>
                </a:solidFill>
              </a:rPr>
              <a:pPr>
                <a:defRPr/>
              </a:pPr>
              <a:t>86</a:t>
            </a:fld>
            <a:endParaRPr lang="en-US">
              <a:solidFill>
                <a:srgbClr val="000000"/>
              </a:solidFill>
            </a:endParaRPr>
          </a:p>
        </p:txBody>
      </p:sp>
      <p:sp>
        <p:nvSpPr>
          <p:cNvPr id="8" name="슬라이드 번호 개체 틀 2"/>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pPr>
              <a:defRPr/>
            </a:pPr>
            <a:r>
              <a:rPr lang="en-US" smtClean="0">
                <a:solidFill>
                  <a:srgbClr val="000000"/>
                </a:solidFill>
              </a:rPr>
              <a:t>Slide </a:t>
            </a:r>
            <a:fld id="{2EFDA945-0F86-6545-9375-934CD2C0C197}" type="slidenum">
              <a:rPr lang="en-US" smtClean="0">
                <a:solidFill>
                  <a:srgbClr val="000000"/>
                </a:solidFill>
              </a:rPr>
              <a:pPr>
                <a:defRPr/>
              </a:pPr>
              <a:t>86</a:t>
            </a:fld>
            <a:endParaRPr lang="en-US">
              <a:solidFill>
                <a:srgbClr val="000000"/>
              </a:solidFill>
            </a:endParaRPr>
          </a:p>
        </p:txBody>
      </p:sp>
      <p:sp>
        <p:nvSpPr>
          <p:cNvPr id="9"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solidFill>
                  <a:srgbClr val="000000"/>
                </a:solidFill>
              </a:rPr>
              <a:t>Motion 3</a:t>
            </a:r>
            <a:endParaRPr lang="en-US" dirty="0">
              <a:solidFill>
                <a:srgbClr val="000000"/>
              </a:solidFill>
            </a:endParaRPr>
          </a:p>
        </p:txBody>
      </p:sp>
      <p:sp>
        <p:nvSpPr>
          <p:cNvPr id="10"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a:solidFill>
                  <a:srgbClr val="000000"/>
                </a:solidFill>
              </a:rPr>
              <a:t>Update the spec framework document with the following text under subsection “6.1 Active Scanning”:</a:t>
            </a:r>
          </a:p>
          <a:p>
            <a:pPr lvl="1"/>
            <a:r>
              <a:rPr lang="en-GB" altLang="ko-KR" dirty="0" smtClean="0">
                <a:solidFill>
                  <a:srgbClr val="000000"/>
                </a:solidFill>
              </a:rPr>
              <a:t>Non-AP STA </a:t>
            </a:r>
            <a:r>
              <a:rPr lang="en-GB" altLang="ko-KR" dirty="0">
                <a:solidFill>
                  <a:srgbClr val="000000"/>
                </a:solidFill>
              </a:rPr>
              <a:t>may include </a:t>
            </a:r>
            <a:r>
              <a:rPr lang="en-GB" altLang="ko-KR" dirty="0" smtClean="0">
                <a:solidFill>
                  <a:srgbClr val="000000"/>
                </a:solidFill>
              </a:rPr>
              <a:t>its security processing requirements and/or </a:t>
            </a:r>
            <a:r>
              <a:rPr lang="en-GB" altLang="ko-KR" dirty="0">
                <a:solidFill>
                  <a:srgbClr val="000000"/>
                </a:solidFill>
              </a:rPr>
              <a:t>security capability in the Probe Request frame for Probe </a:t>
            </a:r>
            <a:r>
              <a:rPr lang="en-GB" altLang="ko-KR" dirty="0" smtClean="0">
                <a:solidFill>
                  <a:srgbClr val="000000"/>
                </a:solidFill>
              </a:rPr>
              <a:t>Request filtering.</a:t>
            </a:r>
          </a:p>
          <a:p>
            <a:pPr lvl="1"/>
            <a:endParaRPr lang="en-US" dirty="0" smtClean="0">
              <a:solidFill>
                <a:srgbClr val="000000"/>
              </a:solidFill>
            </a:endParaRPr>
          </a:p>
          <a:p>
            <a:pPr marL="0" indent="0">
              <a:buFontTx/>
              <a:buNone/>
            </a:pPr>
            <a:r>
              <a:rPr lang="en-US" altLang="ko-KR" dirty="0">
                <a:solidFill>
                  <a:srgbClr val="000000"/>
                </a:solidFill>
              </a:rPr>
              <a:t>Moved: </a:t>
            </a:r>
          </a:p>
          <a:p>
            <a:pPr marL="0" indent="0">
              <a:buFontTx/>
              <a:buNone/>
            </a:pPr>
            <a:r>
              <a:rPr lang="en-US" altLang="ko-KR" dirty="0">
                <a:solidFill>
                  <a:srgbClr val="000000"/>
                </a:solidFill>
              </a:rPr>
              <a:t>Seconded: </a:t>
            </a:r>
          </a:p>
          <a:p>
            <a:pPr marL="0" indent="0">
              <a:buFontTx/>
              <a:buNone/>
            </a:pPr>
            <a:endParaRPr lang="en-US" altLang="ko-KR" sz="1400" dirty="0">
              <a:solidFill>
                <a:srgbClr val="000000"/>
              </a:solidFill>
            </a:endParaRPr>
          </a:p>
          <a:p>
            <a:r>
              <a:rPr lang="en-US" altLang="ko-KR" dirty="0">
                <a:solidFill>
                  <a:srgbClr val="000000"/>
                </a:solidFill>
              </a:rPr>
              <a:t>Yes             </a:t>
            </a:r>
          </a:p>
          <a:p>
            <a:r>
              <a:rPr lang="en-US" altLang="ko-KR" dirty="0">
                <a:solidFill>
                  <a:srgbClr val="000000"/>
                </a:solidFill>
              </a:rPr>
              <a:t>No               </a:t>
            </a:r>
          </a:p>
          <a:p>
            <a:r>
              <a:rPr lang="en-US" altLang="ko-KR" dirty="0">
                <a:solidFill>
                  <a:srgbClr val="000000"/>
                </a:solidFill>
              </a:rPr>
              <a:t>Abstain      </a:t>
            </a:r>
            <a:endParaRPr lang="ko-KR" altLang="ko-KR" dirty="0">
              <a:solidFill>
                <a:srgbClr val="000000"/>
              </a:solidFill>
            </a:endParaRPr>
          </a:p>
          <a:p>
            <a:pPr lvl="1"/>
            <a:endParaRPr lang="en-US" sz="1400" b="1" dirty="0" smtClean="0">
              <a:solidFill>
                <a:srgbClr val="000000"/>
              </a:solidFill>
            </a:endParaRPr>
          </a:p>
          <a:p>
            <a:pPr marL="457200" lvl="1" indent="0">
              <a:buFontTx/>
              <a:buNone/>
            </a:pPr>
            <a:endParaRPr lang="en-US" sz="1400" b="1" dirty="0" smtClean="0">
              <a:solidFill>
                <a:srgbClr val="000000"/>
              </a:solidFill>
            </a:endParaRPr>
          </a:p>
          <a:p>
            <a:pPr marL="0" indent="0">
              <a:buFontTx/>
              <a:buNone/>
            </a:pPr>
            <a:endParaRPr lang="en-GB" sz="1800" dirty="0">
              <a:solidFill>
                <a:srgbClr val="000000"/>
              </a:solidFill>
            </a:endParaRPr>
          </a:p>
        </p:txBody>
      </p:sp>
      <p:sp>
        <p:nvSpPr>
          <p:cNvPr id="13"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smtClean="0">
                <a:solidFill>
                  <a:srgbClr val="000000"/>
                </a:solidFill>
              </a:rPr>
              <a:t>May 2012</a:t>
            </a:r>
            <a:endParaRPr lang="en-US" dirty="0">
              <a:solidFill>
                <a:srgbClr val="000000"/>
              </a:solidFill>
            </a:endParaRPr>
          </a:p>
        </p:txBody>
      </p:sp>
      <p:sp>
        <p:nvSpPr>
          <p:cNvPr id="12" name="フッター プレースホルダ 11"/>
          <p:cNvSpPr>
            <a:spLocks noGrp="1"/>
          </p:cNvSpPr>
          <p:nvPr>
            <p:ph type="ftr" sz="quarter" idx="11"/>
          </p:nvPr>
        </p:nvSpPr>
        <p:spPr>
          <a:xfrm>
            <a:off x="8077200" y="6477000"/>
            <a:ext cx="466725" cy="182562"/>
          </a:xfrm>
        </p:spPr>
        <p:txBody>
          <a:bodyPr/>
          <a:lstStyle/>
          <a:p>
            <a:pPr>
              <a:defRPr/>
            </a:pPr>
            <a:r>
              <a:rPr lang="en-US" altLang="ja-JP" smtClean="0"/>
              <a:t>Hiroshi Mano (ATRD, Root, Lab)</a:t>
            </a:r>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238000053"/>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슬라이드 번호 개체 틀 3"/>
          <p:cNvSpPr>
            <a:spLocks noGrp="1"/>
          </p:cNvSpPr>
          <p:nvPr>
            <p:ph type="sldNum" sz="quarter" idx="12"/>
          </p:nvPr>
        </p:nvSpPr>
        <p:spPr/>
        <p:txBody>
          <a:bodyPr/>
          <a:lstStyle/>
          <a:p>
            <a:pPr>
              <a:defRPr/>
            </a:pPr>
            <a:r>
              <a:rPr lang="en-US" smtClean="0">
                <a:solidFill>
                  <a:srgbClr val="000000"/>
                </a:solidFill>
              </a:rPr>
              <a:t>Slide </a:t>
            </a:r>
            <a:fld id="{D9B44F08-1720-5A43-9A02-16738D6080B6}" type="slidenum">
              <a:rPr lang="en-US" smtClean="0">
                <a:solidFill>
                  <a:srgbClr val="000000"/>
                </a:solidFill>
              </a:rPr>
              <a:pPr>
                <a:defRPr/>
              </a:pPr>
              <a:t>87</a:t>
            </a:fld>
            <a:endParaRPr lang="en-US">
              <a:solidFill>
                <a:srgbClr val="000000"/>
              </a:solidFill>
            </a:endParaRPr>
          </a:p>
        </p:txBody>
      </p:sp>
      <p:sp>
        <p:nvSpPr>
          <p:cNvPr id="6" name="슬라이드 번호 개체 틀 3"/>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pPr>
              <a:defRPr/>
            </a:pPr>
            <a:r>
              <a:rPr lang="en-US" smtClean="0">
                <a:solidFill>
                  <a:srgbClr val="000000"/>
                </a:solidFill>
              </a:rPr>
              <a:t>Slide </a:t>
            </a:r>
            <a:fld id="{D9B44F08-1720-5A43-9A02-16738D6080B6}" type="slidenum">
              <a:rPr lang="en-US" smtClean="0">
                <a:solidFill>
                  <a:srgbClr val="000000"/>
                </a:solidFill>
              </a:rPr>
              <a:pPr>
                <a:defRPr/>
              </a:pPr>
              <a:t>87</a:t>
            </a:fld>
            <a:endParaRPr lang="en-US">
              <a:solidFill>
                <a:srgbClr val="000000"/>
              </a:solidFill>
            </a:endParaRPr>
          </a:p>
        </p:txBody>
      </p:sp>
      <p:sp>
        <p:nvSpPr>
          <p:cNvPr id="8" name="Rectangle 2"/>
          <p:cNvSpPr txBox="1">
            <a:spLocks noChangeArrowheads="1"/>
          </p:cNvSpPr>
          <p:nvPr/>
        </p:nvSpPr>
        <p:spPr>
          <a:xfrm>
            <a:off x="838200" y="7620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solidFill>
                  <a:srgbClr val="000000"/>
                </a:solidFill>
              </a:rPr>
              <a:t>Motion 4</a:t>
            </a:r>
            <a:endParaRPr lang="en-US" dirty="0">
              <a:solidFill>
                <a:srgbClr val="000000"/>
              </a:solidFill>
            </a:endParaRPr>
          </a:p>
        </p:txBody>
      </p:sp>
      <p:sp>
        <p:nvSpPr>
          <p:cNvPr id="9" name="Rectangle 3"/>
          <p:cNvSpPr txBox="1">
            <a:spLocks noChangeArrowheads="1"/>
          </p:cNvSpPr>
          <p:nvPr/>
        </p:nvSpPr>
        <p:spPr bwMode="auto">
          <a:xfrm>
            <a:off x="838200" y="16002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a:solidFill>
                  <a:srgbClr val="000000"/>
                </a:solidFill>
              </a:rPr>
              <a:t>Update the spec framework document with the following text under subsection “6.1 Active Scanning”:</a:t>
            </a:r>
          </a:p>
          <a:p>
            <a:pPr lvl="1"/>
            <a:r>
              <a:rPr lang="en-US" dirty="0" smtClean="0">
                <a:solidFill>
                  <a:srgbClr val="000000"/>
                </a:solidFill>
              </a:rPr>
              <a:t>Non-AP STA may include its required </a:t>
            </a:r>
            <a:r>
              <a:rPr lang="en-US" altLang="ko-KR" dirty="0" smtClean="0">
                <a:solidFill>
                  <a:srgbClr val="000000"/>
                </a:solidFill>
              </a:rPr>
              <a:t>AP’s capabilities in </a:t>
            </a:r>
            <a:r>
              <a:rPr lang="en-US" altLang="ko-KR" dirty="0">
                <a:solidFill>
                  <a:srgbClr val="000000"/>
                </a:solidFill>
              </a:rPr>
              <a:t>the Probe Request </a:t>
            </a:r>
            <a:r>
              <a:rPr lang="en-US" altLang="ko-KR" dirty="0" smtClean="0">
                <a:solidFill>
                  <a:srgbClr val="000000"/>
                </a:solidFill>
              </a:rPr>
              <a:t>frame </a:t>
            </a:r>
            <a:r>
              <a:rPr lang="en-US" altLang="ko-KR" dirty="0">
                <a:solidFill>
                  <a:srgbClr val="000000"/>
                </a:solidFill>
              </a:rPr>
              <a:t>for Probe </a:t>
            </a:r>
            <a:r>
              <a:rPr lang="en-US" altLang="ko-KR" dirty="0" smtClean="0">
                <a:solidFill>
                  <a:srgbClr val="000000"/>
                </a:solidFill>
              </a:rPr>
              <a:t>Request filtering.</a:t>
            </a:r>
            <a:endParaRPr lang="en-US" dirty="0" smtClean="0">
              <a:solidFill>
                <a:srgbClr val="000000"/>
              </a:solidFill>
            </a:endParaRPr>
          </a:p>
          <a:p>
            <a:pPr lvl="1"/>
            <a:endParaRPr lang="en-US" dirty="0">
              <a:solidFill>
                <a:srgbClr val="000000"/>
              </a:solidFill>
            </a:endParaRPr>
          </a:p>
          <a:p>
            <a:pPr marL="0" indent="0">
              <a:buFontTx/>
              <a:buNone/>
            </a:pPr>
            <a:r>
              <a:rPr lang="en-US" altLang="ko-KR" dirty="0">
                <a:solidFill>
                  <a:srgbClr val="000000"/>
                </a:solidFill>
              </a:rPr>
              <a:t>Moved: </a:t>
            </a:r>
          </a:p>
          <a:p>
            <a:pPr marL="0" indent="0">
              <a:buFontTx/>
              <a:buNone/>
            </a:pPr>
            <a:r>
              <a:rPr lang="en-US" altLang="ko-KR" dirty="0">
                <a:solidFill>
                  <a:srgbClr val="000000"/>
                </a:solidFill>
              </a:rPr>
              <a:t>Seconded: </a:t>
            </a:r>
          </a:p>
          <a:p>
            <a:pPr marL="0" indent="0">
              <a:buFontTx/>
              <a:buNone/>
            </a:pPr>
            <a:endParaRPr lang="en-US" altLang="ko-KR" sz="1400" dirty="0" smtClean="0">
              <a:solidFill>
                <a:srgbClr val="000000"/>
              </a:solidFill>
            </a:endParaRPr>
          </a:p>
          <a:p>
            <a:pPr marL="0" indent="0">
              <a:buFontTx/>
              <a:buNone/>
            </a:pPr>
            <a:endParaRPr lang="en-US" altLang="ko-KR" sz="1400" dirty="0">
              <a:solidFill>
                <a:srgbClr val="000000"/>
              </a:solidFill>
            </a:endParaRPr>
          </a:p>
          <a:p>
            <a:r>
              <a:rPr lang="en-US" altLang="ko-KR" dirty="0">
                <a:solidFill>
                  <a:srgbClr val="000000"/>
                </a:solidFill>
              </a:rPr>
              <a:t>Yes             </a:t>
            </a:r>
          </a:p>
          <a:p>
            <a:r>
              <a:rPr lang="en-US" altLang="ko-KR" dirty="0">
                <a:solidFill>
                  <a:srgbClr val="000000"/>
                </a:solidFill>
              </a:rPr>
              <a:t>No               </a:t>
            </a:r>
          </a:p>
          <a:p>
            <a:r>
              <a:rPr lang="en-US" altLang="ko-KR" dirty="0">
                <a:solidFill>
                  <a:srgbClr val="000000"/>
                </a:solidFill>
              </a:rPr>
              <a:t>Abstain      </a:t>
            </a:r>
            <a:endParaRPr lang="ko-KR" altLang="ko-KR" dirty="0">
              <a:solidFill>
                <a:srgbClr val="000000"/>
              </a:solidFill>
            </a:endParaRPr>
          </a:p>
          <a:p>
            <a:pPr lvl="1"/>
            <a:endParaRPr lang="en-US" sz="1400" b="1" dirty="0" smtClean="0">
              <a:solidFill>
                <a:srgbClr val="000000"/>
              </a:solidFill>
            </a:endParaRPr>
          </a:p>
          <a:p>
            <a:pPr marL="457200" lvl="1" indent="0">
              <a:buFontTx/>
              <a:buNone/>
            </a:pPr>
            <a:endParaRPr lang="en-US" sz="1400" b="1" dirty="0" smtClean="0">
              <a:solidFill>
                <a:srgbClr val="000000"/>
              </a:solidFill>
            </a:endParaRPr>
          </a:p>
          <a:p>
            <a:pPr marL="0" indent="0">
              <a:buFontTx/>
              <a:buNone/>
            </a:pPr>
            <a:endParaRPr lang="en-GB" sz="1800" dirty="0">
              <a:solidFill>
                <a:srgbClr val="000000"/>
              </a:solidFill>
            </a:endParaRPr>
          </a:p>
        </p:txBody>
      </p:sp>
      <p:sp>
        <p:nvSpPr>
          <p:cNvPr id="11"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smtClean="0">
                <a:solidFill>
                  <a:srgbClr val="000000"/>
                </a:solidFill>
              </a:rPr>
              <a:t>May 2012</a:t>
            </a:r>
            <a:endParaRPr lang="en-US" dirty="0">
              <a:solidFill>
                <a:srgbClr val="000000"/>
              </a:solidFill>
            </a:endParaRPr>
          </a:p>
        </p:txBody>
      </p:sp>
      <p:sp>
        <p:nvSpPr>
          <p:cNvPr id="12" name="フッター プレースホルダ 11"/>
          <p:cNvSpPr>
            <a:spLocks noGrp="1"/>
          </p:cNvSpPr>
          <p:nvPr>
            <p:ph type="ftr" sz="quarter" idx="11"/>
          </p:nvPr>
        </p:nvSpPr>
        <p:spPr>
          <a:xfrm>
            <a:off x="8077200" y="6477000"/>
            <a:ext cx="466725" cy="182562"/>
          </a:xfrm>
        </p:spPr>
        <p:txBody>
          <a:bodyPr/>
          <a:lstStyle/>
          <a:p>
            <a:pPr>
              <a:defRPr/>
            </a:pPr>
            <a:r>
              <a:rPr lang="en-US" altLang="ja-JP" smtClean="0"/>
              <a:t>Hiroshi Mano (ATRD, Root, Lab)</a:t>
            </a:r>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4167712928"/>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슬라이드 번호 개체 틀 3"/>
          <p:cNvSpPr>
            <a:spLocks noGrp="1"/>
          </p:cNvSpPr>
          <p:nvPr>
            <p:ph type="sldNum" sz="quarter" idx="12"/>
          </p:nvPr>
        </p:nvSpPr>
        <p:spPr>
          <a:xfrm>
            <a:off x="4344988" y="6475413"/>
            <a:ext cx="530225" cy="182562"/>
          </a:xfrm>
        </p:spPr>
        <p:txBody>
          <a:bodyPr/>
          <a:lstStyle/>
          <a:p>
            <a:pPr>
              <a:defRPr/>
            </a:pPr>
            <a:r>
              <a:rPr lang="en-US" smtClean="0">
                <a:solidFill>
                  <a:srgbClr val="000000"/>
                </a:solidFill>
              </a:rPr>
              <a:t>Slide </a:t>
            </a:r>
            <a:fld id="{D9B44F08-1720-5A43-9A02-16738D6080B6}" type="slidenum">
              <a:rPr lang="en-US" smtClean="0">
                <a:solidFill>
                  <a:srgbClr val="000000"/>
                </a:solidFill>
              </a:rPr>
              <a:pPr>
                <a:defRPr/>
              </a:pPr>
              <a:t>88</a:t>
            </a:fld>
            <a:endParaRPr lang="en-US">
              <a:solidFill>
                <a:srgbClr val="000000"/>
              </a:solidFill>
            </a:endParaRPr>
          </a:p>
        </p:txBody>
      </p:sp>
      <p:sp>
        <p:nvSpPr>
          <p:cNvPr id="7" name="슬라이드 번호 개체 틀 3"/>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pPr>
              <a:defRPr/>
            </a:pPr>
            <a:r>
              <a:rPr lang="en-US" smtClean="0">
                <a:solidFill>
                  <a:srgbClr val="000000"/>
                </a:solidFill>
              </a:rPr>
              <a:t>Slide </a:t>
            </a:r>
            <a:fld id="{D9B44F08-1720-5A43-9A02-16738D6080B6}" type="slidenum">
              <a:rPr lang="en-US" smtClean="0">
                <a:solidFill>
                  <a:srgbClr val="000000"/>
                </a:solidFill>
              </a:rPr>
              <a:pPr>
                <a:defRPr/>
              </a:pPr>
              <a:t>88</a:t>
            </a:fld>
            <a:endParaRPr lang="en-US">
              <a:solidFill>
                <a:srgbClr val="000000"/>
              </a:solidFill>
            </a:endParaRPr>
          </a:p>
        </p:txBody>
      </p:sp>
      <p:sp>
        <p:nvSpPr>
          <p:cNvPr id="8" name="슬라이드 번호 개체 틀 2"/>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pPr>
              <a:defRPr/>
            </a:pPr>
            <a:r>
              <a:rPr lang="en-US" smtClean="0">
                <a:solidFill>
                  <a:srgbClr val="000000"/>
                </a:solidFill>
              </a:rPr>
              <a:t>Slide </a:t>
            </a:r>
            <a:fld id="{2EFDA945-0F86-6545-9375-934CD2C0C197}" type="slidenum">
              <a:rPr lang="en-US" smtClean="0">
                <a:solidFill>
                  <a:srgbClr val="000000"/>
                </a:solidFill>
              </a:rPr>
              <a:pPr>
                <a:defRPr/>
              </a:pPr>
              <a:t>88</a:t>
            </a:fld>
            <a:endParaRPr lang="en-US">
              <a:solidFill>
                <a:srgbClr val="000000"/>
              </a:solidFill>
            </a:endParaRPr>
          </a:p>
        </p:txBody>
      </p:sp>
      <p:sp>
        <p:nvSpPr>
          <p:cNvPr id="9"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solidFill>
                  <a:srgbClr val="000000"/>
                </a:solidFill>
              </a:rPr>
              <a:t>Motion 5</a:t>
            </a:r>
            <a:endParaRPr lang="en-US" dirty="0">
              <a:solidFill>
                <a:srgbClr val="000000"/>
              </a:solidFill>
            </a:endParaRPr>
          </a:p>
        </p:txBody>
      </p:sp>
      <p:sp>
        <p:nvSpPr>
          <p:cNvPr id="10" name="Rectangle 3"/>
          <p:cNvSpPr txBox="1">
            <a:spLocks noChangeArrowheads="1"/>
          </p:cNvSpPr>
          <p:nvPr/>
        </p:nvSpPr>
        <p:spPr bwMode="auto">
          <a:xfrm>
            <a:off x="685800" y="15240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a:solidFill>
                  <a:srgbClr val="000000"/>
                </a:solidFill>
              </a:rPr>
              <a:t>Update the spec framework document with the following text under subsection “6.1 Active Scanning”:</a:t>
            </a:r>
          </a:p>
          <a:p>
            <a:pPr lvl="1"/>
            <a:r>
              <a:rPr lang="en-US" dirty="0" smtClean="0">
                <a:solidFill>
                  <a:srgbClr val="000000"/>
                </a:solidFill>
              </a:rPr>
              <a:t>AP Channel Report element included in the most recently received Probe Response may be used to select the next channel to be scanned during active scanning.</a:t>
            </a:r>
          </a:p>
          <a:p>
            <a:pPr lvl="1"/>
            <a:endParaRPr lang="en-US" dirty="0" smtClean="0">
              <a:solidFill>
                <a:srgbClr val="000000"/>
              </a:solidFill>
            </a:endParaRPr>
          </a:p>
          <a:p>
            <a:pPr marL="0" indent="0">
              <a:buFontTx/>
              <a:buNone/>
            </a:pPr>
            <a:r>
              <a:rPr lang="en-US" altLang="ko-KR" dirty="0">
                <a:solidFill>
                  <a:srgbClr val="000000"/>
                </a:solidFill>
              </a:rPr>
              <a:t>Moved: </a:t>
            </a:r>
          </a:p>
          <a:p>
            <a:pPr marL="0" indent="0">
              <a:buFontTx/>
              <a:buNone/>
            </a:pPr>
            <a:r>
              <a:rPr lang="en-US" altLang="ko-KR" dirty="0">
                <a:solidFill>
                  <a:srgbClr val="000000"/>
                </a:solidFill>
              </a:rPr>
              <a:t>Seconded: </a:t>
            </a:r>
          </a:p>
          <a:p>
            <a:pPr marL="0" indent="0">
              <a:buFontTx/>
              <a:buNone/>
            </a:pPr>
            <a:endParaRPr lang="en-US" altLang="ko-KR" dirty="0">
              <a:solidFill>
                <a:srgbClr val="000000"/>
              </a:solidFill>
            </a:endParaRPr>
          </a:p>
          <a:p>
            <a:r>
              <a:rPr lang="en-US" altLang="ko-KR" dirty="0">
                <a:solidFill>
                  <a:srgbClr val="000000"/>
                </a:solidFill>
              </a:rPr>
              <a:t>Yes             </a:t>
            </a:r>
          </a:p>
          <a:p>
            <a:r>
              <a:rPr lang="en-US" altLang="ko-KR" dirty="0">
                <a:solidFill>
                  <a:srgbClr val="000000"/>
                </a:solidFill>
              </a:rPr>
              <a:t>No               </a:t>
            </a:r>
          </a:p>
          <a:p>
            <a:r>
              <a:rPr lang="en-US" altLang="ko-KR" dirty="0">
                <a:solidFill>
                  <a:srgbClr val="000000"/>
                </a:solidFill>
              </a:rPr>
              <a:t>Abstain      </a:t>
            </a:r>
            <a:endParaRPr lang="ko-KR" altLang="ko-KR" dirty="0">
              <a:solidFill>
                <a:srgbClr val="000000"/>
              </a:solidFill>
            </a:endParaRPr>
          </a:p>
          <a:p>
            <a:pPr lvl="1"/>
            <a:endParaRPr lang="en-US" sz="1400" b="1" dirty="0" smtClean="0">
              <a:solidFill>
                <a:srgbClr val="000000"/>
              </a:solidFill>
            </a:endParaRPr>
          </a:p>
          <a:p>
            <a:pPr marL="457200" lvl="1" indent="0">
              <a:buFontTx/>
              <a:buNone/>
            </a:pPr>
            <a:endParaRPr lang="en-US" sz="1400" b="1" dirty="0" smtClean="0">
              <a:solidFill>
                <a:srgbClr val="000000"/>
              </a:solidFill>
            </a:endParaRPr>
          </a:p>
          <a:p>
            <a:pPr marL="0" indent="0">
              <a:buFontTx/>
              <a:buNone/>
            </a:pPr>
            <a:endParaRPr lang="en-GB" sz="1800" dirty="0">
              <a:solidFill>
                <a:srgbClr val="000000"/>
              </a:solidFill>
            </a:endParaRPr>
          </a:p>
        </p:txBody>
      </p:sp>
      <p:sp>
        <p:nvSpPr>
          <p:cNvPr id="13"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smtClean="0">
                <a:solidFill>
                  <a:srgbClr val="000000"/>
                </a:solidFill>
              </a:rPr>
              <a:t>May 2012</a:t>
            </a:r>
            <a:endParaRPr lang="en-US" dirty="0">
              <a:solidFill>
                <a:srgbClr val="000000"/>
              </a:solidFill>
            </a:endParaRPr>
          </a:p>
        </p:txBody>
      </p:sp>
      <p:sp>
        <p:nvSpPr>
          <p:cNvPr id="12" name="フッター プレースホルダ 11"/>
          <p:cNvSpPr>
            <a:spLocks noGrp="1"/>
          </p:cNvSpPr>
          <p:nvPr>
            <p:ph type="ftr" sz="quarter" idx="11"/>
          </p:nvPr>
        </p:nvSpPr>
        <p:spPr>
          <a:xfrm>
            <a:off x="8001000" y="6477000"/>
            <a:ext cx="466725" cy="182562"/>
          </a:xfrm>
        </p:spPr>
        <p:txBody>
          <a:bodyPr/>
          <a:lstStyle/>
          <a:p>
            <a:pPr>
              <a:defRPr/>
            </a:pPr>
            <a:r>
              <a:rPr lang="en-US" altLang="ja-JP" smtClean="0"/>
              <a:t>Hiroshi Mano (ATRD, Root, Lab)</a:t>
            </a:r>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23925125"/>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12/538r0	Jonathan </a:t>
            </a:r>
            <a:r>
              <a:rPr lang="en-US" altLang="ja-JP" dirty="0" err="1" smtClean="0"/>
              <a:t>Segev</a:t>
            </a:r>
            <a:r>
              <a:rPr lang="en-US" altLang="ja-JP" dirty="0" smtClean="0"/>
              <a:t> (Backup)</a:t>
            </a:r>
            <a:endParaRPr lang="ja-JP" altLang="en-US" dirty="0"/>
          </a:p>
        </p:txBody>
      </p:sp>
      <p:sp>
        <p:nvSpPr>
          <p:cNvPr id="3" name="サブタイトル 2"/>
          <p:cNvSpPr>
            <a:spLocks noGrp="1"/>
          </p:cNvSpPr>
          <p:nvPr>
            <p:ph type="subTitle" idx="1"/>
          </p:nvPr>
        </p:nvSpPr>
        <p:spPr/>
        <p:txBody>
          <a:bodyPr/>
          <a:lstStyle/>
          <a:p>
            <a:endParaRPr lang="ja-JP" altLang="en-US"/>
          </a:p>
        </p:txBody>
      </p:sp>
      <p:sp>
        <p:nvSpPr>
          <p:cNvPr id="4" name="日付プレースホルダ 3"/>
          <p:cNvSpPr>
            <a:spLocks noGrp="1"/>
          </p:cNvSpPr>
          <p:nvPr>
            <p:ph type="dt" sz="half" idx="10"/>
          </p:nvPr>
        </p:nvSpPr>
        <p:spPr/>
        <p:txBody>
          <a:bodyPr/>
          <a:lstStyle/>
          <a:p>
            <a:pPr>
              <a:defRPr/>
            </a:pPr>
            <a:r>
              <a:rPr lang="en-US" altLang="ja-JP" smtClean="0"/>
              <a:t>May 2012</a:t>
            </a:r>
            <a:endParaRPr lang="en-US" altLang="ja-JP"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89</a:t>
            </a:fld>
            <a:endParaRPr lang="en-US" altLang="ja-JP"/>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タイトル 6"/>
          <p:cNvSpPr>
            <a:spLocks noGrp="1"/>
          </p:cNvSpPr>
          <p:nvPr>
            <p:ph type="ctrTitle"/>
          </p:nvPr>
        </p:nvSpPr>
        <p:spPr/>
        <p:txBody>
          <a:bodyPr/>
          <a:lstStyle/>
          <a:p>
            <a:r>
              <a:rPr lang="en-US" altLang="ja-JP" dirty="0" smtClean="0"/>
              <a:t>Officer Election</a:t>
            </a:r>
            <a:endParaRPr lang="ja-JP" altLang="en-US" dirty="0"/>
          </a:p>
        </p:txBody>
      </p:sp>
      <p:sp>
        <p:nvSpPr>
          <p:cNvPr id="8" name="サブタイトル 7"/>
          <p:cNvSpPr>
            <a:spLocks noGrp="1"/>
          </p:cNvSpPr>
          <p:nvPr>
            <p:ph type="subTitle" idx="1"/>
          </p:nvPr>
        </p:nvSpPr>
        <p:spPr/>
        <p:txBody>
          <a:bodyPr/>
          <a:lstStyle/>
          <a:p>
            <a:endParaRPr lang="ja-JP" altLang="en-US"/>
          </a:p>
        </p:txBody>
      </p:sp>
      <p:sp>
        <p:nvSpPr>
          <p:cNvPr id="4" name="日付プレースホルダ 3"/>
          <p:cNvSpPr>
            <a:spLocks noGrp="1"/>
          </p:cNvSpPr>
          <p:nvPr>
            <p:ph type="dt" sz="half" idx="10"/>
          </p:nvPr>
        </p:nvSpPr>
        <p:spPr/>
        <p:txBody>
          <a:bodyPr/>
          <a:lstStyle/>
          <a:p>
            <a:pPr>
              <a:defRPr/>
            </a:pPr>
            <a:r>
              <a:rPr lang="en-US" smtClean="0"/>
              <a:t>May 2012</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a:t>
            </a:fld>
            <a:endParaRPr lang="en-US" altLang="ja-JP"/>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68214" cy="276999"/>
          </a:xfrm>
        </p:spPr>
        <p:txBody>
          <a:bodyPr/>
          <a:lstStyle/>
          <a:p>
            <a:r>
              <a:rPr lang="en-US" smtClean="0"/>
              <a:t>May 2012</a:t>
            </a:r>
            <a:endParaRPr lang="en-US" dirty="0"/>
          </a:p>
        </p:txBody>
      </p:sp>
      <p:sp>
        <p:nvSpPr>
          <p:cNvPr id="5" name="Footer Placeholder 4"/>
          <p:cNvSpPr>
            <a:spLocks noGrp="1"/>
          </p:cNvSpPr>
          <p:nvPr>
            <p:ph type="ftr" sz="quarter" idx="11"/>
          </p:nvPr>
        </p:nvSpPr>
        <p:spPr>
          <a:xfrm>
            <a:off x="8077200" y="6475413"/>
            <a:ext cx="466725" cy="182562"/>
          </a:xfrm>
        </p:spPr>
        <p:txBody>
          <a:bodyPr/>
          <a:lstStyle/>
          <a:p>
            <a:r>
              <a:rPr lang="en-US" altLang="ja-JP" smtClean="0"/>
              <a:t>Hiroshi Mano (ATRD, Root, Lab)</a:t>
            </a:r>
            <a:endParaRPr lang="en-US"/>
          </a:p>
        </p:txBody>
      </p:sp>
      <p:sp>
        <p:nvSpPr>
          <p:cNvPr id="6" name="Slide Number Placeholder 5"/>
          <p:cNvSpPr>
            <a:spLocks noGrp="1"/>
          </p:cNvSpPr>
          <p:nvPr>
            <p:ph type="sldNum" sz="quarter" idx="12"/>
          </p:nvPr>
        </p:nvSpPr>
        <p:spPr>
          <a:xfrm>
            <a:off x="4344988" y="6475413"/>
            <a:ext cx="530225" cy="182562"/>
          </a:xfrm>
        </p:spPr>
        <p:txBody>
          <a:bodyPr/>
          <a:lstStyle/>
          <a:p>
            <a:r>
              <a:rPr lang="en-US"/>
              <a:t>Slide </a:t>
            </a:r>
            <a:fld id="{6FE762BF-D7C0-43B9-800D-CE33591E067A}" type="slidenum">
              <a:rPr lang="en-US"/>
              <a:pPr/>
              <a:t>90</a:t>
            </a:fld>
            <a:endParaRPr lang="en-US"/>
          </a:p>
        </p:txBody>
      </p:sp>
      <p:sp>
        <p:nvSpPr>
          <p:cNvPr id="32770" name="Rectangle 2"/>
          <p:cNvSpPr>
            <a:spLocks noGrp="1" noChangeArrowheads="1"/>
          </p:cNvSpPr>
          <p:nvPr>
            <p:ph type="title"/>
          </p:nvPr>
        </p:nvSpPr>
        <p:spPr>
          <a:xfrm>
            <a:off x="685800" y="685800"/>
            <a:ext cx="7772400" cy="654968"/>
          </a:xfrm>
        </p:spPr>
        <p:txBody>
          <a:bodyPr/>
          <a:lstStyle/>
          <a:p>
            <a:r>
              <a:rPr lang="en-GB" dirty="0" smtClean="0"/>
              <a:t>Framework document – straw poll 1</a:t>
            </a:r>
            <a:endParaRPr lang="en-GB" dirty="0"/>
          </a:p>
        </p:txBody>
      </p:sp>
      <p:sp>
        <p:nvSpPr>
          <p:cNvPr id="32771" name="Rectangle 3"/>
          <p:cNvSpPr>
            <a:spLocks noGrp="1" noChangeArrowheads="1"/>
          </p:cNvSpPr>
          <p:nvPr>
            <p:ph type="body" idx="1"/>
          </p:nvPr>
        </p:nvSpPr>
        <p:spPr>
          <a:xfrm>
            <a:off x="685800" y="1556792"/>
            <a:ext cx="7772400" cy="4539208"/>
          </a:xfrm>
        </p:spPr>
        <p:txBody>
          <a:bodyPr/>
          <a:lstStyle/>
          <a:p>
            <a:r>
              <a:rPr lang="en-US" sz="1800" dirty="0" smtClean="0"/>
              <a:t>Insert the following text on clause 6 of the SFD </a:t>
            </a:r>
            <a:r>
              <a:rPr kumimoji="1" lang="en-US" altLang="ja-JP" sz="1800" dirty="0" smtClean="0">
                <a:latin typeface="Times New Roman" pitchFamily="18" charset="0"/>
                <a:cs typeface="Times New Roman" pitchFamily="18" charset="0"/>
              </a:rPr>
              <a:t>(11-12/0151r07)</a:t>
            </a:r>
            <a:r>
              <a:rPr lang="en-US" sz="1800" dirty="0" smtClean="0"/>
              <a:t>:</a:t>
            </a:r>
          </a:p>
          <a:p>
            <a:pPr marL="0">
              <a:spcBef>
                <a:spcPts val="0"/>
              </a:spcBef>
              <a:buNone/>
            </a:pPr>
            <a:endParaRPr lang="en-US" sz="1800" b="0" dirty="0" smtClean="0"/>
          </a:p>
          <a:p>
            <a:pPr marL="0">
              <a:spcBef>
                <a:spcPts val="0"/>
              </a:spcBef>
              <a:buNone/>
            </a:pPr>
            <a:r>
              <a:rPr lang="en-US" sz="1800" b="0" dirty="0" smtClean="0"/>
              <a:t>The amendment will define a mechanism to aggregate Probe Responses in a method controlled by the AP.</a:t>
            </a:r>
          </a:p>
          <a:p>
            <a:pPr marL="0">
              <a:spcBef>
                <a:spcPts val="0"/>
              </a:spcBef>
              <a:buNone/>
            </a:pPr>
            <a:endParaRPr lang="en-US" sz="1800" b="0" dirty="0" smtClean="0"/>
          </a:p>
          <a:p>
            <a:r>
              <a:rPr lang="en-US" sz="1800" dirty="0" smtClean="0"/>
              <a:t>Do you agree to make changes to the TGai framework specification as described above.</a:t>
            </a:r>
          </a:p>
          <a:p>
            <a:pPr>
              <a:buNone/>
            </a:pPr>
            <a:endParaRPr lang="en-US" sz="1400" dirty="0" smtClean="0"/>
          </a:p>
          <a:p>
            <a:pPr>
              <a:buNone/>
            </a:pPr>
            <a:r>
              <a:rPr lang="en-US" sz="1400" dirty="0" smtClean="0"/>
              <a:t>Yes:</a:t>
            </a:r>
          </a:p>
          <a:p>
            <a:pPr>
              <a:buNone/>
            </a:pPr>
            <a:r>
              <a:rPr lang="en-US" sz="1400" dirty="0" smtClean="0"/>
              <a:t>No:</a:t>
            </a:r>
          </a:p>
          <a:p>
            <a:pPr>
              <a:buNone/>
            </a:pPr>
            <a:r>
              <a:rPr lang="en-US" sz="1400" dirty="0" smtClean="0"/>
              <a:t>Abstain:</a:t>
            </a:r>
            <a:endParaRPr lang="en-US" sz="1800" b="0" dirty="0" smtClean="0"/>
          </a:p>
          <a:p>
            <a:pPr marL="0">
              <a:spcBef>
                <a:spcPts val="0"/>
              </a:spcBef>
              <a:buNone/>
            </a:pPr>
            <a:endParaRPr lang="en-US" sz="1800" dirty="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68214" cy="276999"/>
          </a:xfrm>
        </p:spPr>
        <p:txBody>
          <a:bodyPr/>
          <a:lstStyle/>
          <a:p>
            <a:r>
              <a:rPr lang="en-US" smtClean="0"/>
              <a:t>May 2012</a:t>
            </a:r>
            <a:endParaRPr lang="en-US" dirty="0"/>
          </a:p>
        </p:txBody>
      </p:sp>
      <p:sp>
        <p:nvSpPr>
          <p:cNvPr id="5" name="Footer Placeholder 4"/>
          <p:cNvSpPr>
            <a:spLocks noGrp="1"/>
          </p:cNvSpPr>
          <p:nvPr>
            <p:ph type="ftr" sz="quarter" idx="11"/>
          </p:nvPr>
        </p:nvSpPr>
        <p:spPr>
          <a:xfrm>
            <a:off x="8077200" y="6475413"/>
            <a:ext cx="466725" cy="182562"/>
          </a:xfrm>
        </p:spPr>
        <p:txBody>
          <a:bodyPr/>
          <a:lstStyle/>
          <a:p>
            <a:r>
              <a:rPr lang="en-US" altLang="ja-JP" smtClean="0"/>
              <a:t>Hiroshi Mano (ATRD, Root, Lab)</a:t>
            </a:r>
            <a:endParaRPr lang="en-US"/>
          </a:p>
        </p:txBody>
      </p:sp>
      <p:sp>
        <p:nvSpPr>
          <p:cNvPr id="6" name="Slide Number Placeholder 5"/>
          <p:cNvSpPr>
            <a:spLocks noGrp="1"/>
          </p:cNvSpPr>
          <p:nvPr>
            <p:ph type="sldNum" sz="quarter" idx="12"/>
          </p:nvPr>
        </p:nvSpPr>
        <p:spPr>
          <a:xfrm>
            <a:off x="4344988" y="6475413"/>
            <a:ext cx="530225" cy="182562"/>
          </a:xfrm>
        </p:spPr>
        <p:txBody>
          <a:bodyPr/>
          <a:lstStyle/>
          <a:p>
            <a:r>
              <a:rPr lang="en-US"/>
              <a:t>Slide </a:t>
            </a:r>
            <a:fld id="{6FE762BF-D7C0-43B9-800D-CE33591E067A}" type="slidenum">
              <a:rPr lang="en-US"/>
              <a:pPr/>
              <a:t>91</a:t>
            </a:fld>
            <a:endParaRPr lang="en-US"/>
          </a:p>
        </p:txBody>
      </p:sp>
      <p:sp>
        <p:nvSpPr>
          <p:cNvPr id="32770" name="Rectangle 2"/>
          <p:cNvSpPr>
            <a:spLocks noGrp="1" noChangeArrowheads="1"/>
          </p:cNvSpPr>
          <p:nvPr>
            <p:ph type="title"/>
          </p:nvPr>
        </p:nvSpPr>
        <p:spPr>
          <a:xfrm>
            <a:off x="685800" y="685800"/>
            <a:ext cx="7772400" cy="654968"/>
          </a:xfrm>
        </p:spPr>
        <p:txBody>
          <a:bodyPr/>
          <a:lstStyle/>
          <a:p>
            <a:r>
              <a:rPr lang="en-GB" dirty="0" smtClean="0"/>
              <a:t>Framework document – straw poll 2</a:t>
            </a:r>
            <a:endParaRPr lang="en-GB" dirty="0"/>
          </a:p>
        </p:txBody>
      </p:sp>
      <p:sp>
        <p:nvSpPr>
          <p:cNvPr id="32771" name="Rectangle 3"/>
          <p:cNvSpPr>
            <a:spLocks noGrp="1" noChangeArrowheads="1"/>
          </p:cNvSpPr>
          <p:nvPr>
            <p:ph type="body" idx="1"/>
          </p:nvPr>
        </p:nvSpPr>
        <p:spPr>
          <a:xfrm>
            <a:off x="685800" y="1556792"/>
            <a:ext cx="7772400" cy="4539208"/>
          </a:xfrm>
        </p:spPr>
        <p:txBody>
          <a:bodyPr/>
          <a:lstStyle/>
          <a:p>
            <a:r>
              <a:rPr lang="en-US" sz="1800" dirty="0" smtClean="0"/>
              <a:t>Insert the following text on clause 6 of the SFD </a:t>
            </a:r>
            <a:r>
              <a:rPr kumimoji="1" lang="en-US" altLang="ja-JP" sz="1800" dirty="0" smtClean="0">
                <a:latin typeface="Times New Roman" pitchFamily="18" charset="0"/>
                <a:cs typeface="Times New Roman" pitchFamily="18" charset="0"/>
              </a:rPr>
              <a:t>(11-12/0151r07)</a:t>
            </a:r>
            <a:r>
              <a:rPr lang="en-US" sz="1800" dirty="0" smtClean="0"/>
              <a:t>:</a:t>
            </a:r>
          </a:p>
          <a:p>
            <a:pPr marL="0">
              <a:spcBef>
                <a:spcPts val="0"/>
              </a:spcBef>
              <a:buNone/>
            </a:pPr>
            <a:endParaRPr lang="en-US" sz="1800" b="0" dirty="0" smtClean="0"/>
          </a:p>
          <a:p>
            <a:pPr marL="0">
              <a:spcBef>
                <a:spcPts val="0"/>
              </a:spcBef>
              <a:buNone/>
            </a:pPr>
            <a:r>
              <a:rPr lang="en-US" sz="1800" b="0" dirty="0" smtClean="0"/>
              <a:t>The amendment will define a mechanism to aggregate Probe Responses in a method controlled by the AP without an increase to the </a:t>
            </a:r>
            <a:r>
              <a:rPr lang="en-US" sz="1800" b="0" dirty="0" err="1" smtClean="0"/>
              <a:t>Min_Probe_Response_Time</a:t>
            </a:r>
            <a:r>
              <a:rPr lang="en-US" sz="1800" b="0" smtClean="0"/>
              <a:t> and Max_Probe_Response_Time</a:t>
            </a:r>
          </a:p>
          <a:p>
            <a:pPr marL="0">
              <a:spcBef>
                <a:spcPts val="0"/>
              </a:spcBef>
              <a:buNone/>
            </a:pPr>
            <a:endParaRPr lang="en-US" sz="1800" b="0" dirty="0" smtClean="0"/>
          </a:p>
          <a:p>
            <a:r>
              <a:rPr lang="en-US" sz="1800" dirty="0" smtClean="0"/>
              <a:t>Do you agree to make changes to the TGai framework specification as described above.</a:t>
            </a:r>
          </a:p>
          <a:p>
            <a:pPr>
              <a:buNone/>
            </a:pPr>
            <a:endParaRPr lang="en-US" sz="1400" dirty="0" smtClean="0"/>
          </a:p>
          <a:p>
            <a:pPr>
              <a:buNone/>
            </a:pPr>
            <a:r>
              <a:rPr lang="en-US" sz="1400" dirty="0" smtClean="0"/>
              <a:t>Yes:</a:t>
            </a:r>
          </a:p>
          <a:p>
            <a:pPr>
              <a:buNone/>
            </a:pPr>
            <a:r>
              <a:rPr lang="en-US" sz="1400" dirty="0" smtClean="0"/>
              <a:t>No:</a:t>
            </a:r>
          </a:p>
          <a:p>
            <a:pPr>
              <a:buNone/>
            </a:pPr>
            <a:r>
              <a:rPr lang="en-US" sz="1400" dirty="0" smtClean="0"/>
              <a:t>Abstain:</a:t>
            </a:r>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12/565r0	</a:t>
            </a:r>
            <a:r>
              <a:rPr lang="en-US" altLang="ja-JP" dirty="0" err="1" smtClean="0"/>
              <a:t>Yunsong</a:t>
            </a:r>
            <a:r>
              <a:rPr lang="en-US" altLang="ja-JP" dirty="0" smtClean="0"/>
              <a:t> Yang</a:t>
            </a:r>
            <a:endParaRPr lang="ja-JP" altLang="en-US" dirty="0"/>
          </a:p>
        </p:txBody>
      </p:sp>
      <p:sp>
        <p:nvSpPr>
          <p:cNvPr id="3" name="サブタイトル 2"/>
          <p:cNvSpPr>
            <a:spLocks noGrp="1"/>
          </p:cNvSpPr>
          <p:nvPr>
            <p:ph type="subTitle" idx="1"/>
          </p:nvPr>
        </p:nvSpPr>
        <p:spPr/>
        <p:txBody>
          <a:bodyPr/>
          <a:lstStyle/>
          <a:p>
            <a:endParaRPr lang="ja-JP" altLang="en-US"/>
          </a:p>
        </p:txBody>
      </p:sp>
      <p:sp>
        <p:nvSpPr>
          <p:cNvPr id="4" name="日付プレースホルダ 3"/>
          <p:cNvSpPr>
            <a:spLocks noGrp="1"/>
          </p:cNvSpPr>
          <p:nvPr>
            <p:ph type="dt" sz="half" idx="10"/>
          </p:nvPr>
        </p:nvSpPr>
        <p:spPr/>
        <p:txBody>
          <a:bodyPr/>
          <a:lstStyle/>
          <a:p>
            <a:pPr>
              <a:defRPr/>
            </a:pPr>
            <a:r>
              <a:rPr lang="en-US" altLang="ja-JP" smtClean="0"/>
              <a:t>May 2012</a:t>
            </a:r>
            <a:endParaRPr lang="en-US" altLang="ja-JP"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92</a:t>
            </a:fld>
            <a:endParaRPr lang="en-US" altLang="ja-JP"/>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smtClean="0">
                <a:solidFill>
                  <a:srgbClr val="000000"/>
                </a:solidFill>
              </a:rPr>
              <a:t>May 2012</a:t>
            </a:r>
            <a:endParaRPr lang="en-US" altLang="zh-CN" dirty="0">
              <a:solidFill>
                <a:srgbClr val="000000"/>
              </a:solidFill>
            </a:endParaRPr>
          </a:p>
        </p:txBody>
      </p:sp>
      <p:sp>
        <p:nvSpPr>
          <p:cNvPr id="5" name="页脚占位符 4"/>
          <p:cNvSpPr>
            <a:spLocks noGrp="1"/>
          </p:cNvSpPr>
          <p:nvPr>
            <p:ph type="ftr" sz="quarter" idx="11"/>
          </p:nvPr>
        </p:nvSpPr>
        <p:spPr/>
        <p:txBody>
          <a:bodyPr/>
          <a:lstStyle/>
          <a:p>
            <a:r>
              <a:rPr lang="en-US" altLang="ja-JP" smtClean="0">
                <a:solidFill>
                  <a:srgbClr val="000000"/>
                </a:solidFill>
              </a:rPr>
              <a:t>Hiroshi Mano (ATRD, Root, Lab)</a:t>
            </a:r>
            <a:endParaRPr lang="en-US" altLang="zh-CN" dirty="0">
              <a:solidFill>
                <a:srgbClr val="000000"/>
              </a:solidFill>
            </a:endParaRPr>
          </a:p>
        </p:txBody>
      </p:sp>
      <p:sp>
        <p:nvSpPr>
          <p:cNvPr id="6" name="灯片编号占位符 5"/>
          <p:cNvSpPr>
            <a:spLocks noGrp="1"/>
          </p:cNvSpPr>
          <p:nvPr>
            <p:ph type="sldNum" sz="quarter" idx="12"/>
          </p:nvPr>
        </p:nvSpPr>
        <p:spPr/>
        <p:txBody>
          <a:bodyPr/>
          <a:lstStyle/>
          <a:p>
            <a:r>
              <a:rPr lang="en-US" altLang="zh-CN" smtClean="0">
                <a:solidFill>
                  <a:srgbClr val="000000"/>
                </a:solidFill>
              </a:rPr>
              <a:t>Slide </a:t>
            </a:r>
            <a:fld id="{F3492426-BCCD-4D74-9D7D-2414C4E79612}" type="slidenum">
              <a:rPr lang="en-US" altLang="zh-CN" smtClean="0">
                <a:solidFill>
                  <a:srgbClr val="000000"/>
                </a:solidFill>
              </a:rPr>
              <a:pPr/>
              <a:t>93</a:t>
            </a:fld>
            <a:endParaRPr lang="en-US" altLang="zh-CN">
              <a:solidFill>
                <a:srgbClr val="000000"/>
              </a:solidFill>
            </a:endParaRPr>
          </a:p>
        </p:txBody>
      </p:sp>
      <p:sp>
        <p:nvSpPr>
          <p:cNvPr id="7" name="Rectangle 2"/>
          <p:cNvSpPr>
            <a:spLocks noGrp="1" noChangeArrowheads="1"/>
          </p:cNvSpPr>
          <p:nvPr>
            <p:ph type="title"/>
          </p:nvPr>
        </p:nvSpPr>
        <p:spPr>
          <a:xfrm>
            <a:off x="685800" y="685800"/>
            <a:ext cx="7772400" cy="1066800"/>
          </a:xfrm>
        </p:spPr>
        <p:txBody>
          <a:bodyPr/>
          <a:lstStyle/>
          <a:p>
            <a:r>
              <a:rPr lang="en-GB" dirty="0" smtClean="0"/>
              <a:t>Straw Poll 1</a:t>
            </a:r>
            <a:endParaRPr lang="en-GB" dirty="0"/>
          </a:p>
        </p:txBody>
      </p:sp>
      <p:sp>
        <p:nvSpPr>
          <p:cNvPr id="8" name="Rectangle 3"/>
          <p:cNvSpPr txBox="1">
            <a:spLocks noChangeArrowheads="1"/>
          </p:cNvSpPr>
          <p:nvPr/>
        </p:nvSpPr>
        <p:spPr bwMode="auto">
          <a:xfrm>
            <a:off x="685800" y="1844824"/>
            <a:ext cx="784664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indent="-342900" eaLnBrk="0" hangingPunct="0">
              <a:spcBef>
                <a:spcPct val="20000"/>
              </a:spcBef>
              <a:buFontTx/>
              <a:buChar char="•"/>
              <a:defRPr/>
            </a:pPr>
            <a:r>
              <a:rPr lang="en-US" altLang="zh-CN" sz="2400" b="1" kern="0" dirty="0" smtClean="0">
                <a:solidFill>
                  <a:srgbClr val="000000"/>
                </a:solidFill>
                <a:latin typeface="Times New Roman"/>
                <a:ea typeface="+mn-ea"/>
              </a:rPr>
              <a:t>Do you agree to add the sentence to section 6.1 Active Scanning of </a:t>
            </a:r>
            <a:r>
              <a:rPr lang="en-US" altLang="zh-CN" sz="2400" b="1" kern="0" dirty="0" err="1" smtClean="0">
                <a:solidFill>
                  <a:srgbClr val="000000"/>
                </a:solidFill>
                <a:latin typeface="Times New Roman"/>
                <a:ea typeface="+mn-ea"/>
              </a:rPr>
              <a:t>TGai</a:t>
            </a:r>
            <a:r>
              <a:rPr lang="en-US" altLang="zh-CN" sz="2400" b="1" kern="0" dirty="0" smtClean="0">
                <a:solidFill>
                  <a:srgbClr val="000000"/>
                </a:solidFill>
                <a:latin typeface="Times New Roman"/>
                <a:ea typeface="+mn-ea"/>
              </a:rPr>
              <a:t> SFD, 12/0151r7.</a:t>
            </a:r>
          </a:p>
          <a:p>
            <a:pPr marL="742950" lvl="1" indent="-285750" eaLnBrk="0" hangingPunct="0">
              <a:spcBef>
                <a:spcPct val="20000"/>
              </a:spcBef>
              <a:buFontTx/>
              <a:buChar char="–"/>
              <a:defRPr/>
            </a:pPr>
            <a:r>
              <a:rPr lang="en-US" altLang="zh-CN" sz="2000" kern="0" dirty="0" smtClean="0">
                <a:solidFill>
                  <a:srgbClr val="000000"/>
                </a:solidFill>
                <a:latin typeface="Times New Roman"/>
                <a:ea typeface="+mn-ea"/>
              </a:rPr>
              <a:t>“An STA may defer the transmission of its Probe Request and listen to Probe Request from other STAs for a time period.”</a:t>
            </a:r>
            <a:endParaRPr lang="en-US" altLang="zh-CN" sz="2400" b="1" kern="0" dirty="0" smtClean="0">
              <a:solidFill>
                <a:srgbClr val="000000"/>
              </a:solidFill>
              <a:latin typeface="Times New Roman" pitchFamily="-65" charset="0"/>
              <a:ea typeface="+mn-ea"/>
            </a:endParaRPr>
          </a:p>
          <a:p>
            <a:pPr marL="342900" indent="-342900">
              <a:spcBef>
                <a:spcPct val="20000"/>
              </a:spcBef>
              <a:defRPr/>
            </a:pPr>
            <a:endParaRPr lang="en-US" sz="1800" b="1" kern="0" dirty="0" smtClean="0">
              <a:solidFill>
                <a:srgbClr val="000000"/>
              </a:solidFill>
              <a:latin typeface="Times New Roman"/>
              <a:ea typeface="+mn-ea"/>
            </a:endParaRPr>
          </a:p>
          <a:p>
            <a:pPr marL="342900" indent="-342900">
              <a:spcBef>
                <a:spcPct val="20000"/>
              </a:spcBef>
              <a:defRPr/>
            </a:pPr>
            <a:r>
              <a:rPr lang="en-US" sz="1800" b="1" kern="0" dirty="0" smtClean="0">
                <a:solidFill>
                  <a:srgbClr val="000000"/>
                </a:solidFill>
                <a:latin typeface="Times New Roman"/>
                <a:ea typeface="+mn-ea"/>
              </a:rPr>
              <a:t>Yes:</a:t>
            </a:r>
          </a:p>
          <a:p>
            <a:pPr marL="342900" indent="-342900">
              <a:spcBef>
                <a:spcPct val="20000"/>
              </a:spcBef>
              <a:defRPr/>
            </a:pPr>
            <a:r>
              <a:rPr lang="en-US" sz="1800" b="1" kern="0" dirty="0" smtClean="0">
                <a:solidFill>
                  <a:srgbClr val="000000"/>
                </a:solidFill>
                <a:latin typeface="Times New Roman"/>
                <a:ea typeface="+mn-ea"/>
              </a:rPr>
              <a:t>No:</a:t>
            </a:r>
          </a:p>
          <a:p>
            <a:pPr marL="342900" indent="-342900">
              <a:spcBef>
                <a:spcPct val="20000"/>
              </a:spcBef>
              <a:defRPr/>
            </a:pPr>
            <a:r>
              <a:rPr lang="en-US" sz="1800" b="1" kern="0" dirty="0" smtClean="0">
                <a:solidFill>
                  <a:srgbClr val="000000"/>
                </a:solidFill>
                <a:latin typeface="Times New Roman"/>
                <a:ea typeface="+mn-ea"/>
              </a:rPr>
              <a:t>Abstain:</a:t>
            </a:r>
          </a:p>
          <a:p>
            <a:pPr marL="342900" indent="-342900">
              <a:spcBef>
                <a:spcPct val="20000"/>
              </a:spcBef>
              <a:buFontTx/>
              <a:buChar char="•"/>
              <a:defRPr/>
            </a:pPr>
            <a:endParaRPr lang="en-US" sz="2400" b="1" kern="0" dirty="0">
              <a:solidFill>
                <a:srgbClr val="000000"/>
              </a:solidFill>
              <a:latin typeface="Times New Roman"/>
              <a:ea typeface="+mn-ea"/>
            </a:endParaRPr>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smtClean="0">
                <a:solidFill>
                  <a:srgbClr val="000000"/>
                </a:solidFill>
              </a:rPr>
              <a:t>May 2012</a:t>
            </a:r>
            <a:endParaRPr lang="en-US" altLang="zh-CN" dirty="0">
              <a:solidFill>
                <a:srgbClr val="000000"/>
              </a:solidFill>
            </a:endParaRPr>
          </a:p>
        </p:txBody>
      </p:sp>
      <p:sp>
        <p:nvSpPr>
          <p:cNvPr id="5" name="页脚占位符 4"/>
          <p:cNvSpPr>
            <a:spLocks noGrp="1"/>
          </p:cNvSpPr>
          <p:nvPr>
            <p:ph type="ftr" sz="quarter" idx="11"/>
          </p:nvPr>
        </p:nvSpPr>
        <p:spPr/>
        <p:txBody>
          <a:bodyPr/>
          <a:lstStyle/>
          <a:p>
            <a:r>
              <a:rPr lang="en-US" altLang="ja-JP" smtClean="0">
                <a:solidFill>
                  <a:srgbClr val="000000"/>
                </a:solidFill>
              </a:rPr>
              <a:t>Hiroshi Mano (ATRD, Root, Lab)</a:t>
            </a:r>
            <a:endParaRPr lang="en-US" altLang="zh-CN" dirty="0">
              <a:solidFill>
                <a:srgbClr val="000000"/>
              </a:solidFill>
            </a:endParaRPr>
          </a:p>
        </p:txBody>
      </p:sp>
      <p:sp>
        <p:nvSpPr>
          <p:cNvPr id="6" name="灯片编号占位符 5"/>
          <p:cNvSpPr>
            <a:spLocks noGrp="1"/>
          </p:cNvSpPr>
          <p:nvPr>
            <p:ph type="sldNum" sz="quarter" idx="12"/>
          </p:nvPr>
        </p:nvSpPr>
        <p:spPr/>
        <p:txBody>
          <a:bodyPr/>
          <a:lstStyle/>
          <a:p>
            <a:r>
              <a:rPr lang="en-US" altLang="zh-CN" smtClean="0">
                <a:solidFill>
                  <a:srgbClr val="000000"/>
                </a:solidFill>
              </a:rPr>
              <a:t>Slide </a:t>
            </a:r>
            <a:fld id="{F3492426-BCCD-4D74-9D7D-2414C4E79612}" type="slidenum">
              <a:rPr lang="en-US" altLang="zh-CN" smtClean="0">
                <a:solidFill>
                  <a:srgbClr val="000000"/>
                </a:solidFill>
              </a:rPr>
              <a:pPr/>
              <a:t>94</a:t>
            </a:fld>
            <a:endParaRPr lang="en-US" altLang="zh-CN">
              <a:solidFill>
                <a:srgbClr val="000000"/>
              </a:solidFill>
            </a:endParaRPr>
          </a:p>
        </p:txBody>
      </p:sp>
      <p:sp>
        <p:nvSpPr>
          <p:cNvPr id="7" name="Rectangle 2"/>
          <p:cNvSpPr>
            <a:spLocks noGrp="1" noChangeArrowheads="1"/>
          </p:cNvSpPr>
          <p:nvPr>
            <p:ph type="title"/>
          </p:nvPr>
        </p:nvSpPr>
        <p:spPr>
          <a:xfrm>
            <a:off x="685800" y="685800"/>
            <a:ext cx="7772400" cy="1066800"/>
          </a:xfrm>
        </p:spPr>
        <p:txBody>
          <a:bodyPr/>
          <a:lstStyle/>
          <a:p>
            <a:r>
              <a:rPr lang="en-GB" dirty="0" smtClean="0"/>
              <a:t>Straw Poll 2</a:t>
            </a:r>
            <a:endParaRPr lang="en-GB" dirty="0"/>
          </a:p>
        </p:txBody>
      </p:sp>
      <p:sp>
        <p:nvSpPr>
          <p:cNvPr id="8" name="Rectangle 3"/>
          <p:cNvSpPr txBox="1">
            <a:spLocks noChangeArrowheads="1"/>
          </p:cNvSpPr>
          <p:nvPr/>
        </p:nvSpPr>
        <p:spPr bwMode="auto">
          <a:xfrm>
            <a:off x="685800" y="1844824"/>
            <a:ext cx="784664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indent="-342900" eaLnBrk="0" hangingPunct="0">
              <a:spcBef>
                <a:spcPct val="20000"/>
              </a:spcBef>
              <a:buFontTx/>
              <a:buChar char="•"/>
              <a:defRPr/>
            </a:pPr>
            <a:r>
              <a:rPr lang="en-US" altLang="zh-CN" sz="2400" b="1" kern="0" dirty="0" smtClean="0">
                <a:solidFill>
                  <a:srgbClr val="000000"/>
                </a:solidFill>
                <a:latin typeface="Times New Roman"/>
                <a:ea typeface="+mn-ea"/>
              </a:rPr>
              <a:t>Do you agree to add the sentence to section 6.1 Active Scanning of </a:t>
            </a:r>
            <a:r>
              <a:rPr lang="en-US" altLang="zh-CN" sz="2400" b="1" kern="0" dirty="0" err="1" smtClean="0">
                <a:solidFill>
                  <a:srgbClr val="000000"/>
                </a:solidFill>
                <a:latin typeface="Times New Roman"/>
                <a:ea typeface="+mn-ea"/>
              </a:rPr>
              <a:t>TGai</a:t>
            </a:r>
            <a:r>
              <a:rPr lang="en-US" altLang="zh-CN" sz="2400" b="1" kern="0" dirty="0" smtClean="0">
                <a:solidFill>
                  <a:srgbClr val="000000"/>
                </a:solidFill>
                <a:latin typeface="Times New Roman"/>
                <a:ea typeface="+mn-ea"/>
              </a:rPr>
              <a:t> SFD, 12/0151r7.</a:t>
            </a:r>
          </a:p>
          <a:p>
            <a:pPr marL="742950" lvl="1" indent="-285750" eaLnBrk="0" hangingPunct="0">
              <a:spcBef>
                <a:spcPct val="20000"/>
              </a:spcBef>
              <a:buFontTx/>
              <a:buChar char="–"/>
              <a:defRPr/>
            </a:pPr>
            <a:r>
              <a:rPr lang="en-US" altLang="zh-CN" sz="2000" kern="0" dirty="0" smtClean="0">
                <a:solidFill>
                  <a:srgbClr val="000000"/>
                </a:solidFill>
                <a:latin typeface="Times New Roman"/>
                <a:ea typeface="+mn-ea"/>
              </a:rPr>
              <a:t>“An STA, if receiving a Probe Request from another STA that covers its own request, should further defer its Probe Request and listen to the Probe Response that is </a:t>
            </a:r>
            <a:r>
              <a:rPr lang="en-US" altLang="zh-CN" sz="2000" kern="0" smtClean="0">
                <a:solidFill>
                  <a:srgbClr val="000000"/>
                </a:solidFill>
                <a:latin typeface="Times New Roman"/>
                <a:ea typeface="+mn-ea"/>
              </a:rPr>
              <a:t>sent in </a:t>
            </a:r>
            <a:r>
              <a:rPr lang="en-US" altLang="zh-CN" sz="2000" kern="0" dirty="0" smtClean="0">
                <a:solidFill>
                  <a:srgbClr val="000000"/>
                </a:solidFill>
                <a:latin typeface="Times New Roman"/>
                <a:ea typeface="+mn-ea"/>
              </a:rPr>
              <a:t>response to the other STA’s Probe Request for another time period.”</a:t>
            </a:r>
          </a:p>
          <a:p>
            <a:pPr marL="342900" indent="-342900">
              <a:spcBef>
                <a:spcPct val="20000"/>
              </a:spcBef>
              <a:defRPr/>
            </a:pPr>
            <a:endParaRPr lang="en-US" sz="1800" b="1" kern="0" dirty="0" smtClean="0">
              <a:solidFill>
                <a:srgbClr val="000000"/>
              </a:solidFill>
              <a:latin typeface="Times New Roman"/>
              <a:ea typeface="+mn-ea"/>
            </a:endParaRPr>
          </a:p>
          <a:p>
            <a:pPr marL="342900" indent="-342900">
              <a:spcBef>
                <a:spcPct val="20000"/>
              </a:spcBef>
              <a:defRPr/>
            </a:pPr>
            <a:r>
              <a:rPr lang="en-US" sz="1800" b="1" kern="0" dirty="0" smtClean="0">
                <a:solidFill>
                  <a:srgbClr val="000000"/>
                </a:solidFill>
                <a:latin typeface="Times New Roman"/>
                <a:ea typeface="+mn-ea"/>
              </a:rPr>
              <a:t>Yes:</a:t>
            </a:r>
          </a:p>
          <a:p>
            <a:pPr marL="342900" indent="-342900">
              <a:spcBef>
                <a:spcPct val="20000"/>
              </a:spcBef>
              <a:defRPr/>
            </a:pPr>
            <a:r>
              <a:rPr lang="en-US" sz="1800" b="1" kern="0" dirty="0" smtClean="0">
                <a:solidFill>
                  <a:srgbClr val="000000"/>
                </a:solidFill>
                <a:latin typeface="Times New Roman"/>
                <a:ea typeface="+mn-ea"/>
              </a:rPr>
              <a:t>No:</a:t>
            </a:r>
          </a:p>
          <a:p>
            <a:pPr marL="342900" indent="-342900">
              <a:spcBef>
                <a:spcPct val="20000"/>
              </a:spcBef>
              <a:defRPr/>
            </a:pPr>
            <a:r>
              <a:rPr lang="en-US" sz="1800" b="1" kern="0" dirty="0" smtClean="0">
                <a:solidFill>
                  <a:srgbClr val="000000"/>
                </a:solidFill>
                <a:latin typeface="Times New Roman"/>
                <a:ea typeface="+mn-ea"/>
              </a:rPr>
              <a:t>Abstain:</a:t>
            </a:r>
          </a:p>
          <a:p>
            <a:pPr marL="342900" indent="-342900">
              <a:spcBef>
                <a:spcPct val="20000"/>
              </a:spcBef>
              <a:buFontTx/>
              <a:buChar char="•"/>
              <a:defRPr/>
            </a:pPr>
            <a:endParaRPr lang="en-US" sz="2400" b="1" kern="0" dirty="0">
              <a:solidFill>
                <a:srgbClr val="000000"/>
              </a:solidFill>
              <a:latin typeface="Times New Roman"/>
              <a:ea typeface="+mn-ea"/>
            </a:endParaRPr>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12/566r0	</a:t>
            </a:r>
            <a:r>
              <a:rPr lang="en-US" altLang="ja-JP" dirty="0" err="1" smtClean="0"/>
              <a:t>Yunsong</a:t>
            </a:r>
            <a:r>
              <a:rPr lang="en-US" altLang="ja-JP" dirty="0" smtClean="0"/>
              <a:t> Yang</a:t>
            </a:r>
            <a:endParaRPr lang="ja-JP" altLang="en-US" dirty="0"/>
          </a:p>
        </p:txBody>
      </p:sp>
      <p:sp>
        <p:nvSpPr>
          <p:cNvPr id="3" name="サブタイトル 2"/>
          <p:cNvSpPr>
            <a:spLocks noGrp="1"/>
          </p:cNvSpPr>
          <p:nvPr>
            <p:ph type="subTitle" idx="1"/>
          </p:nvPr>
        </p:nvSpPr>
        <p:spPr/>
        <p:txBody>
          <a:bodyPr/>
          <a:lstStyle/>
          <a:p>
            <a:endParaRPr lang="ja-JP" altLang="en-US"/>
          </a:p>
        </p:txBody>
      </p:sp>
      <p:sp>
        <p:nvSpPr>
          <p:cNvPr id="4" name="日付プレースホルダ 3"/>
          <p:cNvSpPr>
            <a:spLocks noGrp="1"/>
          </p:cNvSpPr>
          <p:nvPr>
            <p:ph type="dt" sz="half" idx="10"/>
          </p:nvPr>
        </p:nvSpPr>
        <p:spPr/>
        <p:txBody>
          <a:bodyPr/>
          <a:lstStyle/>
          <a:p>
            <a:pPr>
              <a:defRPr/>
            </a:pPr>
            <a:r>
              <a:rPr lang="en-US" altLang="ja-JP" smtClean="0"/>
              <a:t>May 2012</a:t>
            </a:r>
            <a:endParaRPr lang="en-US" altLang="ja-JP"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95</a:t>
            </a:fld>
            <a:endParaRPr lang="en-US" altLang="ja-JP"/>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日期占位符 3"/>
          <p:cNvSpPr>
            <a:spLocks noGrp="1"/>
          </p:cNvSpPr>
          <p:nvPr>
            <p:ph type="dt" sz="quarter" idx="10"/>
          </p:nvPr>
        </p:nvSpPr>
        <p:spPr/>
        <p:txBody>
          <a:bodyPr/>
          <a:lstStyle/>
          <a:p>
            <a:pPr>
              <a:defRPr/>
            </a:pPr>
            <a:r>
              <a:rPr lang="en-US" altLang="zh-CN" smtClean="0">
                <a:solidFill>
                  <a:srgbClr val="000000"/>
                </a:solidFill>
              </a:rPr>
              <a:t>May 2012</a:t>
            </a:r>
            <a:endParaRPr lang="en-US" altLang="zh-CN">
              <a:solidFill>
                <a:srgbClr val="000000"/>
              </a:solidFill>
            </a:endParaRPr>
          </a:p>
        </p:txBody>
      </p:sp>
      <p:sp>
        <p:nvSpPr>
          <p:cNvPr id="9219" name="页脚占位符 4"/>
          <p:cNvSpPr>
            <a:spLocks noGrp="1"/>
          </p:cNvSpPr>
          <p:nvPr>
            <p:ph type="ftr" sz="quarter" idx="11"/>
          </p:nvPr>
        </p:nvSpPr>
        <p:spPr>
          <a:noFill/>
        </p:spPr>
        <p:txBody>
          <a:bodyPr/>
          <a:lstStyle/>
          <a:p>
            <a:r>
              <a:rPr lang="en-US" altLang="ja-JP" smtClean="0">
                <a:solidFill>
                  <a:srgbClr val="000000"/>
                </a:solidFill>
              </a:rPr>
              <a:t>Hiroshi Mano (ATRD, Root, Lab)</a:t>
            </a:r>
            <a:endParaRPr lang="en-US" altLang="zh-CN">
              <a:solidFill>
                <a:srgbClr val="000000"/>
              </a:solidFill>
            </a:endParaRPr>
          </a:p>
        </p:txBody>
      </p:sp>
      <p:sp>
        <p:nvSpPr>
          <p:cNvPr id="9220" name="灯片编号占位符 5"/>
          <p:cNvSpPr>
            <a:spLocks noGrp="1"/>
          </p:cNvSpPr>
          <p:nvPr>
            <p:ph type="sldNum" sz="quarter" idx="12"/>
          </p:nvPr>
        </p:nvSpPr>
        <p:spPr>
          <a:noFill/>
        </p:spPr>
        <p:txBody>
          <a:bodyPr/>
          <a:lstStyle/>
          <a:p>
            <a:r>
              <a:rPr lang="en-US" altLang="zh-CN">
                <a:solidFill>
                  <a:srgbClr val="000000"/>
                </a:solidFill>
              </a:rPr>
              <a:t>Slide </a:t>
            </a:r>
            <a:fld id="{DEDAC3AE-05C2-934B-9FAD-DE824E45A573}" type="slidenum">
              <a:rPr lang="en-US" altLang="zh-CN">
                <a:solidFill>
                  <a:srgbClr val="000000"/>
                </a:solidFill>
              </a:rPr>
              <a:pPr/>
              <a:t>96</a:t>
            </a:fld>
            <a:endParaRPr lang="en-US" altLang="zh-CN">
              <a:solidFill>
                <a:srgbClr val="000000"/>
              </a:solidFill>
            </a:endParaRPr>
          </a:p>
        </p:txBody>
      </p:sp>
      <p:sp>
        <p:nvSpPr>
          <p:cNvPr id="9221" name="Rectangle 2"/>
          <p:cNvSpPr>
            <a:spLocks noGrp="1" noChangeArrowheads="1"/>
          </p:cNvSpPr>
          <p:nvPr>
            <p:ph type="title"/>
          </p:nvPr>
        </p:nvSpPr>
        <p:spPr>
          <a:xfrm>
            <a:off x="696913" y="685800"/>
            <a:ext cx="7772400" cy="1066800"/>
          </a:xfrm>
        </p:spPr>
        <p:txBody>
          <a:bodyPr/>
          <a:lstStyle/>
          <a:p>
            <a:r>
              <a:rPr lang="en-GB" altLang="zh-CN">
                <a:ea typeface="宋体" pitchFamily="-83" charset="-122"/>
                <a:cs typeface="宋体" pitchFamily="-83" charset="-122"/>
              </a:rPr>
              <a:t>Straw Poll 1</a:t>
            </a:r>
          </a:p>
        </p:txBody>
      </p:sp>
      <p:sp>
        <p:nvSpPr>
          <p:cNvPr id="8" name="Rectangle 3"/>
          <p:cNvSpPr txBox="1">
            <a:spLocks noChangeArrowheads="1"/>
          </p:cNvSpPr>
          <p:nvPr/>
        </p:nvSpPr>
        <p:spPr bwMode="auto">
          <a:xfrm>
            <a:off x="685800" y="1844675"/>
            <a:ext cx="7847013" cy="41148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buFontTx/>
              <a:buChar char="•"/>
            </a:pPr>
            <a:r>
              <a:rPr lang="en-US" altLang="zh-CN" sz="2400" b="1">
                <a:solidFill>
                  <a:srgbClr val="000000"/>
                </a:solidFill>
                <a:latin typeface="Times New Roman" pitchFamily="-83" charset="0"/>
                <a:ea typeface="宋体" pitchFamily="-83" charset="-122"/>
                <a:cs typeface="宋体" pitchFamily="-83" charset="-122"/>
              </a:rPr>
              <a:t>Do you agree to add the sentence to section 6.1 Active Scanning of TGai SFD, 12/0151r7.</a:t>
            </a:r>
          </a:p>
          <a:p>
            <a:pPr marL="742950" lvl="1" indent="-285750">
              <a:spcBef>
                <a:spcPct val="20000"/>
              </a:spcBef>
              <a:buFontTx/>
              <a:buChar char="–"/>
            </a:pPr>
            <a:r>
              <a:rPr lang="en-US" altLang="zh-CN" sz="2000">
                <a:solidFill>
                  <a:srgbClr val="000000"/>
                </a:solidFill>
                <a:latin typeface="Times New Roman" pitchFamily="-83" charset="0"/>
                <a:ea typeface="宋体" pitchFamily="-83" charset="-122"/>
                <a:cs typeface="宋体" pitchFamily="-83" charset="-122"/>
              </a:rPr>
              <a:t>“An STA may include an home network identifier to its Probe Request to indicate selection for an AP which has roaming agreement with the home network.”</a:t>
            </a:r>
            <a:endParaRPr lang="en-US" altLang="ja-JP" sz="2400" b="1">
              <a:solidFill>
                <a:srgbClr val="000000"/>
              </a:solidFill>
              <a:latin typeface="Times New Roman" pitchFamily="-83" charset="0"/>
              <a:ea typeface="宋体" pitchFamily="-83" charset="-122"/>
              <a:cs typeface="宋体" pitchFamily="-83" charset="-122"/>
            </a:endParaRPr>
          </a:p>
          <a:p>
            <a:pPr marL="342900" indent="-342900">
              <a:spcBef>
                <a:spcPct val="20000"/>
              </a:spcBef>
            </a:pPr>
            <a:endParaRPr lang="en-US" altLang="ja-JP" sz="1800" b="1">
              <a:solidFill>
                <a:srgbClr val="000000"/>
              </a:solidFill>
              <a:latin typeface="Times New Roman" pitchFamily="-83" charset="0"/>
              <a:ea typeface="宋体" pitchFamily="-83" charset="-122"/>
              <a:cs typeface="宋体" pitchFamily="-83" charset="-122"/>
            </a:endParaRPr>
          </a:p>
          <a:p>
            <a:pPr marL="342900" indent="-342900">
              <a:spcBef>
                <a:spcPct val="20000"/>
              </a:spcBef>
            </a:pPr>
            <a:r>
              <a:rPr lang="en-US" altLang="ja-JP" sz="1800" b="1">
                <a:solidFill>
                  <a:srgbClr val="000000"/>
                </a:solidFill>
                <a:latin typeface="Times New Roman" pitchFamily="-83" charset="0"/>
                <a:ea typeface="宋体" pitchFamily="-83" charset="-122"/>
                <a:cs typeface="宋体" pitchFamily="-83" charset="-122"/>
              </a:rPr>
              <a:t>Yes:</a:t>
            </a:r>
          </a:p>
          <a:p>
            <a:pPr marL="342900" indent="-342900">
              <a:spcBef>
                <a:spcPct val="20000"/>
              </a:spcBef>
            </a:pPr>
            <a:r>
              <a:rPr lang="en-US" altLang="ja-JP" sz="1800" b="1">
                <a:solidFill>
                  <a:srgbClr val="000000"/>
                </a:solidFill>
                <a:latin typeface="Times New Roman" pitchFamily="-83" charset="0"/>
                <a:ea typeface="宋体" pitchFamily="-83" charset="-122"/>
                <a:cs typeface="宋体" pitchFamily="-83" charset="-122"/>
              </a:rPr>
              <a:t>No:</a:t>
            </a:r>
          </a:p>
          <a:p>
            <a:pPr marL="342900" indent="-342900">
              <a:spcBef>
                <a:spcPct val="20000"/>
              </a:spcBef>
            </a:pPr>
            <a:r>
              <a:rPr lang="en-US" altLang="ja-JP" sz="1800" b="1">
                <a:solidFill>
                  <a:srgbClr val="000000"/>
                </a:solidFill>
                <a:latin typeface="Times New Roman" pitchFamily="-83" charset="0"/>
                <a:ea typeface="宋体" pitchFamily="-83" charset="-122"/>
                <a:cs typeface="宋体" pitchFamily="-83" charset="-122"/>
              </a:rPr>
              <a:t>Abstain:</a:t>
            </a:r>
          </a:p>
          <a:p>
            <a:pPr marL="342900" indent="-342900">
              <a:spcBef>
                <a:spcPct val="20000"/>
              </a:spcBef>
              <a:buFontTx/>
              <a:buChar char="•"/>
            </a:pPr>
            <a:endParaRPr lang="ja-JP" altLang="en-US" sz="2400" b="1">
              <a:solidFill>
                <a:srgbClr val="000000"/>
              </a:solidFill>
              <a:latin typeface="Times New Roman" pitchFamily="-83" charset="0"/>
              <a:ea typeface="宋体" pitchFamily="-83" charset="-122"/>
              <a:cs typeface="宋体" pitchFamily="-83" charset="-122"/>
            </a:endParaRPr>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日期占位符 3"/>
          <p:cNvSpPr>
            <a:spLocks noGrp="1"/>
          </p:cNvSpPr>
          <p:nvPr>
            <p:ph type="dt" sz="quarter" idx="10"/>
          </p:nvPr>
        </p:nvSpPr>
        <p:spPr/>
        <p:txBody>
          <a:bodyPr/>
          <a:lstStyle/>
          <a:p>
            <a:pPr>
              <a:defRPr/>
            </a:pPr>
            <a:r>
              <a:rPr lang="en-US" altLang="zh-CN" smtClean="0">
                <a:solidFill>
                  <a:srgbClr val="000000"/>
                </a:solidFill>
              </a:rPr>
              <a:t>May 2012</a:t>
            </a:r>
            <a:endParaRPr lang="en-US" altLang="zh-CN">
              <a:solidFill>
                <a:srgbClr val="000000"/>
              </a:solidFill>
            </a:endParaRPr>
          </a:p>
        </p:txBody>
      </p:sp>
      <p:sp>
        <p:nvSpPr>
          <p:cNvPr id="10243" name="页脚占位符 4"/>
          <p:cNvSpPr>
            <a:spLocks noGrp="1"/>
          </p:cNvSpPr>
          <p:nvPr>
            <p:ph type="ftr" sz="quarter" idx="11"/>
          </p:nvPr>
        </p:nvSpPr>
        <p:spPr>
          <a:noFill/>
        </p:spPr>
        <p:txBody>
          <a:bodyPr/>
          <a:lstStyle/>
          <a:p>
            <a:r>
              <a:rPr lang="en-US" altLang="ja-JP" smtClean="0">
                <a:solidFill>
                  <a:srgbClr val="000000"/>
                </a:solidFill>
              </a:rPr>
              <a:t>Hiroshi Mano (ATRD, Root, Lab)</a:t>
            </a:r>
            <a:endParaRPr lang="en-US" altLang="zh-CN">
              <a:solidFill>
                <a:srgbClr val="000000"/>
              </a:solidFill>
            </a:endParaRPr>
          </a:p>
        </p:txBody>
      </p:sp>
      <p:sp>
        <p:nvSpPr>
          <p:cNvPr id="10244" name="灯片编号占位符 5"/>
          <p:cNvSpPr>
            <a:spLocks noGrp="1"/>
          </p:cNvSpPr>
          <p:nvPr>
            <p:ph type="sldNum" sz="quarter" idx="12"/>
          </p:nvPr>
        </p:nvSpPr>
        <p:spPr>
          <a:noFill/>
        </p:spPr>
        <p:txBody>
          <a:bodyPr/>
          <a:lstStyle/>
          <a:p>
            <a:r>
              <a:rPr lang="en-US" altLang="zh-CN">
                <a:solidFill>
                  <a:srgbClr val="000000"/>
                </a:solidFill>
              </a:rPr>
              <a:t>Slide </a:t>
            </a:r>
            <a:fld id="{E8C82398-A3A9-BE46-9312-8CC67B24DE73}" type="slidenum">
              <a:rPr lang="en-US" altLang="zh-CN">
                <a:solidFill>
                  <a:srgbClr val="000000"/>
                </a:solidFill>
              </a:rPr>
              <a:pPr/>
              <a:t>97</a:t>
            </a:fld>
            <a:endParaRPr lang="en-US" altLang="zh-CN">
              <a:solidFill>
                <a:srgbClr val="000000"/>
              </a:solidFill>
            </a:endParaRPr>
          </a:p>
        </p:txBody>
      </p:sp>
      <p:sp>
        <p:nvSpPr>
          <p:cNvPr id="10245" name="Rectangle 2"/>
          <p:cNvSpPr>
            <a:spLocks noGrp="1" noChangeArrowheads="1"/>
          </p:cNvSpPr>
          <p:nvPr>
            <p:ph type="title"/>
          </p:nvPr>
        </p:nvSpPr>
        <p:spPr>
          <a:xfrm>
            <a:off x="696913" y="685800"/>
            <a:ext cx="7772400" cy="1066800"/>
          </a:xfrm>
        </p:spPr>
        <p:txBody>
          <a:bodyPr/>
          <a:lstStyle/>
          <a:p>
            <a:r>
              <a:rPr lang="en-GB" altLang="zh-CN">
                <a:ea typeface="宋体" pitchFamily="-83" charset="-122"/>
                <a:cs typeface="宋体" pitchFamily="-83" charset="-122"/>
              </a:rPr>
              <a:t>Straw Poll 2</a:t>
            </a:r>
          </a:p>
        </p:txBody>
      </p:sp>
      <p:sp>
        <p:nvSpPr>
          <p:cNvPr id="8" name="Rectangle 3"/>
          <p:cNvSpPr txBox="1">
            <a:spLocks noChangeArrowheads="1"/>
          </p:cNvSpPr>
          <p:nvPr/>
        </p:nvSpPr>
        <p:spPr bwMode="auto">
          <a:xfrm>
            <a:off x="685800" y="1844675"/>
            <a:ext cx="7847013" cy="41148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buFontTx/>
              <a:buChar char="•"/>
            </a:pPr>
            <a:r>
              <a:rPr lang="en-US" altLang="zh-CN" sz="2400" b="1">
                <a:solidFill>
                  <a:srgbClr val="000000"/>
                </a:solidFill>
                <a:latin typeface="Times New Roman" pitchFamily="-83" charset="0"/>
                <a:ea typeface="宋体" pitchFamily="-83" charset="-122"/>
                <a:cs typeface="宋体" pitchFamily="-83" charset="-122"/>
              </a:rPr>
              <a:t>Do you agree to add the sentence to section 6.1 Active Scanning of TGai SFD, 12/0151r7.</a:t>
            </a:r>
          </a:p>
          <a:p>
            <a:pPr marL="742950" lvl="1" indent="-285750">
              <a:spcBef>
                <a:spcPct val="20000"/>
              </a:spcBef>
              <a:buFontTx/>
              <a:buChar char="–"/>
            </a:pPr>
            <a:r>
              <a:rPr lang="en-US" altLang="zh-CN" sz="2000">
                <a:solidFill>
                  <a:srgbClr val="000000"/>
                </a:solidFill>
                <a:latin typeface="Times New Roman" pitchFamily="-83" charset="0"/>
                <a:ea typeface="宋体" pitchFamily="-83" charset="-122"/>
                <a:cs typeface="宋体" pitchFamily="-83" charset="-122"/>
              </a:rPr>
              <a:t>“An STA may include QoS requirements (e.g., Bandwidth Allowance, Delay tolerance) information in the Probe Request to indicate selection for APs which can meet the specific QoS requirements.”</a:t>
            </a:r>
            <a:endParaRPr lang="en-US" altLang="ja-JP" sz="2400" b="1">
              <a:solidFill>
                <a:srgbClr val="000000"/>
              </a:solidFill>
              <a:latin typeface="Times New Roman" pitchFamily="-83" charset="0"/>
              <a:ea typeface="宋体" pitchFamily="-83" charset="-122"/>
              <a:cs typeface="宋体" pitchFamily="-83" charset="-122"/>
            </a:endParaRPr>
          </a:p>
          <a:p>
            <a:pPr marL="342900" indent="-342900">
              <a:spcBef>
                <a:spcPct val="20000"/>
              </a:spcBef>
            </a:pPr>
            <a:endParaRPr lang="en-US" altLang="ja-JP" sz="1800" b="1">
              <a:solidFill>
                <a:srgbClr val="000000"/>
              </a:solidFill>
              <a:latin typeface="Times New Roman" pitchFamily="-83" charset="0"/>
              <a:ea typeface="宋体" pitchFamily="-83" charset="-122"/>
              <a:cs typeface="宋体" pitchFamily="-83" charset="-122"/>
            </a:endParaRPr>
          </a:p>
          <a:p>
            <a:pPr marL="342900" indent="-342900">
              <a:spcBef>
                <a:spcPct val="20000"/>
              </a:spcBef>
            </a:pPr>
            <a:r>
              <a:rPr lang="en-US" altLang="ja-JP" sz="1800" b="1">
                <a:solidFill>
                  <a:srgbClr val="000000"/>
                </a:solidFill>
                <a:latin typeface="Times New Roman" pitchFamily="-83" charset="0"/>
                <a:ea typeface="宋体" pitchFamily="-83" charset="-122"/>
                <a:cs typeface="宋体" pitchFamily="-83" charset="-122"/>
              </a:rPr>
              <a:t>Yes:</a:t>
            </a:r>
          </a:p>
          <a:p>
            <a:pPr marL="342900" indent="-342900">
              <a:spcBef>
                <a:spcPct val="20000"/>
              </a:spcBef>
            </a:pPr>
            <a:r>
              <a:rPr lang="en-US" altLang="ja-JP" sz="1800" b="1">
                <a:solidFill>
                  <a:srgbClr val="000000"/>
                </a:solidFill>
                <a:latin typeface="Times New Roman" pitchFamily="-83" charset="0"/>
                <a:ea typeface="宋体" pitchFamily="-83" charset="-122"/>
                <a:cs typeface="宋体" pitchFamily="-83" charset="-122"/>
              </a:rPr>
              <a:t>No:</a:t>
            </a:r>
          </a:p>
          <a:p>
            <a:pPr marL="342900" indent="-342900">
              <a:spcBef>
                <a:spcPct val="20000"/>
              </a:spcBef>
            </a:pPr>
            <a:r>
              <a:rPr lang="en-US" altLang="ja-JP" sz="1800" b="1">
                <a:solidFill>
                  <a:srgbClr val="000000"/>
                </a:solidFill>
                <a:latin typeface="Times New Roman" pitchFamily="-83" charset="0"/>
                <a:ea typeface="宋体" pitchFamily="-83" charset="-122"/>
                <a:cs typeface="宋体" pitchFamily="-83" charset="-122"/>
              </a:rPr>
              <a:t>Abstain:</a:t>
            </a:r>
          </a:p>
          <a:p>
            <a:pPr marL="342900" indent="-342900">
              <a:spcBef>
                <a:spcPct val="20000"/>
              </a:spcBef>
              <a:buFontTx/>
              <a:buChar char="•"/>
            </a:pPr>
            <a:endParaRPr lang="ja-JP" altLang="en-US" sz="2400" b="1">
              <a:solidFill>
                <a:srgbClr val="000000"/>
              </a:solidFill>
              <a:latin typeface="Times New Roman" pitchFamily="-83" charset="0"/>
              <a:ea typeface="宋体" pitchFamily="-83" charset="-122"/>
              <a:cs typeface="宋体" pitchFamily="-83" charset="-122"/>
            </a:endParaRPr>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12/537r0	Jonathan </a:t>
            </a:r>
            <a:r>
              <a:rPr lang="en-US" altLang="ja-JP" dirty="0" err="1" smtClean="0"/>
              <a:t>Segev</a:t>
            </a:r>
            <a:r>
              <a:rPr lang="en-US" altLang="ja-JP" dirty="0" smtClean="0"/>
              <a:t> (Backup)</a:t>
            </a:r>
            <a:endParaRPr lang="ja-JP" altLang="en-US" dirty="0"/>
          </a:p>
        </p:txBody>
      </p:sp>
      <p:sp>
        <p:nvSpPr>
          <p:cNvPr id="3" name="サブタイトル 2"/>
          <p:cNvSpPr>
            <a:spLocks noGrp="1"/>
          </p:cNvSpPr>
          <p:nvPr>
            <p:ph type="subTitle" idx="1"/>
          </p:nvPr>
        </p:nvSpPr>
        <p:spPr/>
        <p:txBody>
          <a:bodyPr/>
          <a:lstStyle/>
          <a:p>
            <a:endParaRPr lang="ja-JP" altLang="en-US"/>
          </a:p>
        </p:txBody>
      </p:sp>
      <p:sp>
        <p:nvSpPr>
          <p:cNvPr id="4" name="日付プレースホルダ 3"/>
          <p:cNvSpPr>
            <a:spLocks noGrp="1"/>
          </p:cNvSpPr>
          <p:nvPr>
            <p:ph type="dt" sz="half" idx="10"/>
          </p:nvPr>
        </p:nvSpPr>
        <p:spPr/>
        <p:txBody>
          <a:bodyPr/>
          <a:lstStyle/>
          <a:p>
            <a:pPr>
              <a:defRPr/>
            </a:pPr>
            <a:r>
              <a:rPr lang="en-US" altLang="ja-JP" smtClean="0"/>
              <a:t>May 2012</a:t>
            </a:r>
            <a:endParaRPr lang="en-US" altLang="ja-JP"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98</a:t>
            </a:fld>
            <a:endParaRPr lang="en-US" altLang="ja-JP"/>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68214" cy="276999"/>
          </a:xfrm>
        </p:spPr>
        <p:txBody>
          <a:bodyPr/>
          <a:lstStyle/>
          <a:p>
            <a:r>
              <a:rPr lang="en-US" smtClean="0">
                <a:solidFill>
                  <a:srgbClr val="000000"/>
                </a:solidFill>
              </a:rPr>
              <a:t>May 2012</a:t>
            </a:r>
            <a:endParaRPr lang="en-US" dirty="0">
              <a:solidFill>
                <a:srgbClr val="000000"/>
              </a:solidFill>
            </a:endParaRPr>
          </a:p>
        </p:txBody>
      </p:sp>
      <p:sp>
        <p:nvSpPr>
          <p:cNvPr id="5" name="Footer Placeholder 4"/>
          <p:cNvSpPr>
            <a:spLocks noGrp="1"/>
          </p:cNvSpPr>
          <p:nvPr>
            <p:ph type="ftr" sz="quarter" idx="11"/>
          </p:nvPr>
        </p:nvSpPr>
        <p:spPr>
          <a:xfrm>
            <a:off x="8077200" y="6475413"/>
            <a:ext cx="466725" cy="182562"/>
          </a:xfrm>
        </p:spPr>
        <p:txBody>
          <a:bodyPr/>
          <a:lstStyle/>
          <a:p>
            <a:r>
              <a:rPr lang="en-US" altLang="ja-JP" smtClean="0">
                <a:solidFill>
                  <a:srgbClr val="000000"/>
                </a:solidFill>
              </a:rPr>
              <a:t>Hiroshi Mano (ATRD, Root, Lab)</a:t>
            </a:r>
            <a:endParaRPr lang="en-US">
              <a:solidFill>
                <a:srgbClr val="000000"/>
              </a:solidFill>
            </a:endParaRPr>
          </a:p>
        </p:txBody>
      </p:sp>
      <p:sp>
        <p:nvSpPr>
          <p:cNvPr id="6" name="Slide Number Placeholder 5"/>
          <p:cNvSpPr>
            <a:spLocks noGrp="1"/>
          </p:cNvSpPr>
          <p:nvPr>
            <p:ph type="sldNum" sz="quarter" idx="12"/>
          </p:nvPr>
        </p:nvSpPr>
        <p:spPr>
          <a:xfrm>
            <a:off x="4344988" y="6475413"/>
            <a:ext cx="530225" cy="182562"/>
          </a:xfrm>
        </p:spPr>
        <p:txBody>
          <a:bodyPr/>
          <a:lstStyle/>
          <a:p>
            <a:r>
              <a:rPr lang="en-US">
                <a:solidFill>
                  <a:srgbClr val="000000"/>
                </a:solidFill>
              </a:rPr>
              <a:t>Slide </a:t>
            </a:r>
            <a:fld id="{6FE762BF-D7C0-43B9-800D-CE33591E067A}" type="slidenum">
              <a:rPr lang="en-US">
                <a:solidFill>
                  <a:srgbClr val="000000"/>
                </a:solidFill>
              </a:rPr>
              <a:pPr/>
              <a:t>99</a:t>
            </a:fld>
            <a:endParaRPr lang="en-US">
              <a:solidFill>
                <a:srgbClr val="000000"/>
              </a:solidFill>
            </a:endParaRPr>
          </a:p>
        </p:txBody>
      </p:sp>
      <p:sp>
        <p:nvSpPr>
          <p:cNvPr id="32770" name="Rectangle 2"/>
          <p:cNvSpPr>
            <a:spLocks noGrp="1" noChangeArrowheads="1"/>
          </p:cNvSpPr>
          <p:nvPr>
            <p:ph type="title"/>
          </p:nvPr>
        </p:nvSpPr>
        <p:spPr>
          <a:xfrm>
            <a:off x="685800" y="685800"/>
            <a:ext cx="7772400" cy="654968"/>
          </a:xfrm>
        </p:spPr>
        <p:txBody>
          <a:bodyPr/>
          <a:lstStyle/>
          <a:p>
            <a:r>
              <a:rPr lang="en-GB" dirty="0" smtClean="0"/>
              <a:t>Framework document – straw poll 1</a:t>
            </a:r>
            <a:endParaRPr lang="en-GB" dirty="0"/>
          </a:p>
        </p:txBody>
      </p:sp>
      <p:sp>
        <p:nvSpPr>
          <p:cNvPr id="32771" name="Rectangle 3"/>
          <p:cNvSpPr>
            <a:spLocks noGrp="1" noChangeArrowheads="1"/>
          </p:cNvSpPr>
          <p:nvPr>
            <p:ph type="body" idx="1"/>
          </p:nvPr>
        </p:nvSpPr>
        <p:spPr>
          <a:xfrm>
            <a:off x="685800" y="1556792"/>
            <a:ext cx="7772400" cy="4539208"/>
          </a:xfrm>
        </p:spPr>
        <p:txBody>
          <a:bodyPr/>
          <a:lstStyle/>
          <a:p>
            <a:r>
              <a:rPr lang="en-US" sz="1800" dirty="0" smtClean="0"/>
              <a:t>Insert the following text on clause 6 of the SFD </a:t>
            </a:r>
            <a:r>
              <a:rPr kumimoji="1" lang="en-US" altLang="ja-JP" sz="1800" dirty="0" smtClean="0">
                <a:latin typeface="Times New Roman" pitchFamily="18" charset="0"/>
                <a:cs typeface="Times New Roman" pitchFamily="18" charset="0"/>
              </a:rPr>
              <a:t>(11-12/0151r07)</a:t>
            </a:r>
            <a:r>
              <a:rPr lang="en-US" sz="1800" dirty="0" smtClean="0"/>
              <a:t>:</a:t>
            </a:r>
          </a:p>
          <a:p>
            <a:pPr marL="0">
              <a:spcBef>
                <a:spcPts val="0"/>
              </a:spcBef>
              <a:buNone/>
            </a:pPr>
            <a:endParaRPr lang="en-US" sz="1800" b="0" dirty="0" smtClean="0"/>
          </a:p>
          <a:p>
            <a:pPr marL="0">
              <a:spcBef>
                <a:spcPts val="0"/>
              </a:spcBef>
              <a:buNone/>
            </a:pPr>
            <a:r>
              <a:rPr lang="en-US" sz="1800" b="0" dirty="0" smtClean="0"/>
              <a:t>The amendment will define a mechanism to create a mixture of STAs performing Active Scanning and passive scanning.</a:t>
            </a:r>
          </a:p>
          <a:p>
            <a:pPr marL="0">
              <a:spcBef>
                <a:spcPts val="0"/>
              </a:spcBef>
              <a:buNone/>
            </a:pPr>
            <a:endParaRPr lang="en-US" sz="1800" b="0" dirty="0" smtClean="0"/>
          </a:p>
          <a:p>
            <a:r>
              <a:rPr lang="en-US" sz="1800" dirty="0" smtClean="0"/>
              <a:t>Do you agree to make changes to the TGai framework specification as described above.</a:t>
            </a:r>
          </a:p>
          <a:p>
            <a:pPr>
              <a:buNone/>
            </a:pPr>
            <a:endParaRPr lang="en-US" sz="1400" dirty="0" smtClean="0"/>
          </a:p>
          <a:p>
            <a:pPr>
              <a:buNone/>
            </a:pPr>
            <a:r>
              <a:rPr lang="en-US" sz="1400" dirty="0" smtClean="0"/>
              <a:t>Yes:</a:t>
            </a:r>
          </a:p>
          <a:p>
            <a:pPr>
              <a:buNone/>
            </a:pPr>
            <a:r>
              <a:rPr lang="en-US" sz="1400" dirty="0" smtClean="0"/>
              <a:t>No:</a:t>
            </a:r>
          </a:p>
          <a:p>
            <a:pPr>
              <a:buNone/>
            </a:pPr>
            <a:r>
              <a:rPr lang="en-US" sz="1400" dirty="0" smtClean="0"/>
              <a:t>Abstain:</a:t>
            </a:r>
            <a:endParaRPr lang="en-US" sz="1800" b="0" dirty="0" smtClean="0"/>
          </a:p>
          <a:p>
            <a:pPr marL="0">
              <a:spcBef>
                <a:spcPts val="0"/>
              </a:spcBef>
              <a:buNone/>
            </a:pPr>
            <a:endParaRPr lang="en-US" sz="1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20441</TotalTime>
  <Words>6803</Words>
  <Application>Microsoft Macintosh PowerPoint</Application>
  <PresentationFormat>画面に合わせる (4:3)</PresentationFormat>
  <Paragraphs>1054</Paragraphs>
  <Slides>107</Slides>
  <Notes>31</Notes>
  <HiddenSlides>0</HiddenSlides>
  <MMClips>0</MMClips>
  <ScaleCrop>false</ScaleCrop>
  <HeadingPairs>
    <vt:vector size="4" baseType="variant">
      <vt:variant>
        <vt:lpstr>デザイン テンプレート</vt:lpstr>
      </vt:variant>
      <vt:variant>
        <vt:i4>3</vt:i4>
      </vt:variant>
      <vt:variant>
        <vt:lpstr>スライド タイトル</vt:lpstr>
      </vt:variant>
      <vt:variant>
        <vt:i4>107</vt:i4>
      </vt:variant>
    </vt:vector>
  </HeadingPairs>
  <TitlesOfParts>
    <vt:vector size="110" baseType="lpstr">
      <vt:lpstr>802-11-Submission</vt:lpstr>
      <vt:lpstr>1_802-11-Submission</vt:lpstr>
      <vt:lpstr>2_802-11-Submission</vt:lpstr>
      <vt:lpstr>IEEE 802.11ai Fast Initial Link Setup  Motion slide deck for Atlanta </vt:lpstr>
      <vt:lpstr>Abstract</vt:lpstr>
      <vt:lpstr>12/0630 TGai Agenda </vt:lpstr>
      <vt:lpstr>Approve TGai meeting minutes of  Waikoloa face-to-face meeting. </vt:lpstr>
      <vt:lpstr>Approve TGai teleconference meeting minutes of Waikoloa to Atlanta meeting. </vt:lpstr>
      <vt:lpstr>Approve to create 2nd Vice chair position. </vt:lpstr>
      <vt:lpstr>Agenda </vt:lpstr>
      <vt:lpstr>Teleconference Schedule </vt:lpstr>
      <vt:lpstr>Officer Election</vt:lpstr>
      <vt:lpstr>Motion 1 (Chair)</vt:lpstr>
      <vt:lpstr>Motion 2 (Secretary)</vt:lpstr>
      <vt:lpstr>Motion 3 (Technical editor)</vt:lpstr>
      <vt:lpstr>Motion 4 (Vice Chair)</vt:lpstr>
      <vt:lpstr>Election 2nd  Vice Chair</vt:lpstr>
      <vt:lpstr>11/1160r8 George Cherian</vt:lpstr>
      <vt:lpstr>Straw polls</vt:lpstr>
      <vt:lpstr>Stroll Poll 1</vt:lpstr>
      <vt:lpstr>Stroll Poll 2</vt:lpstr>
      <vt:lpstr>12/273r7 Hiroki Nakano</vt:lpstr>
      <vt:lpstr>Motion 1</vt:lpstr>
      <vt:lpstr>Motion 2</vt:lpstr>
      <vt:lpstr>Motion 2a</vt:lpstr>
      <vt:lpstr>Motion 3</vt:lpstr>
      <vt:lpstr>Motion 4</vt:lpstr>
      <vt:lpstr>12/519r0 Lei Wang</vt:lpstr>
      <vt:lpstr>Straw polls  for Proposed Text for SFD</vt:lpstr>
      <vt:lpstr>Straw poll for Proposed Text for SFD</vt:lpstr>
      <vt:lpstr>12/513r0 Lei Wang</vt:lpstr>
      <vt:lpstr>Straw poll for Proposed Text for SFD</vt:lpstr>
      <vt:lpstr>Straw poll  for Proposed Text for SFD – con’t</vt:lpstr>
      <vt:lpstr>Straw poll for Proposed Text for SFD – con’t</vt:lpstr>
      <vt:lpstr>12/0573 Paul Lambert ( Marvel ) </vt:lpstr>
      <vt:lpstr>Security and Specification Framework</vt:lpstr>
      <vt:lpstr>12/277r5 Katsuo Yunoki</vt:lpstr>
      <vt:lpstr>スライド 35</vt:lpstr>
      <vt:lpstr>スライド 36</vt:lpstr>
      <vt:lpstr>12/406r5 Lei Wang</vt:lpstr>
      <vt:lpstr>Motions for proposed text for SFD  (for 2012-May meeting) </vt:lpstr>
      <vt:lpstr>Motions for proposed text for SFD  (for 2012-May meeting) </vt:lpstr>
      <vt:lpstr>12/567r0 Young Hoon Kwon</vt:lpstr>
      <vt:lpstr>Straw Poll 1</vt:lpstr>
      <vt:lpstr>Straw Poll 2</vt:lpstr>
      <vt:lpstr>Straw Poll 3</vt:lpstr>
      <vt:lpstr>12/568r0 Young Hoon Kwon</vt:lpstr>
      <vt:lpstr>Straw Poll</vt:lpstr>
      <vt:lpstr>12/550r1 Kiseon Ryu</vt:lpstr>
      <vt:lpstr>Motion </vt:lpstr>
      <vt:lpstr>12/535r1 Jarkko Kneckt</vt:lpstr>
      <vt:lpstr>Strawpoll</vt:lpstr>
      <vt:lpstr>Strawpoll</vt:lpstr>
      <vt:lpstr>Motion</vt:lpstr>
      <vt:lpstr>12/552r0 Jarkko Kneckt</vt:lpstr>
      <vt:lpstr>Motion</vt:lpstr>
      <vt:lpstr>12/559r0 Gabor Bajko</vt:lpstr>
      <vt:lpstr>Motion</vt:lpstr>
      <vt:lpstr>12/258r7 Giwon Park</vt:lpstr>
      <vt:lpstr>Motion 1 </vt:lpstr>
      <vt:lpstr>Motion 2 </vt:lpstr>
      <vt:lpstr>12/246r4 Jing-Rong Hsieh</vt:lpstr>
      <vt:lpstr>Motion 1</vt:lpstr>
      <vt:lpstr>Motion 2</vt:lpstr>
      <vt:lpstr>12/571r0 Jae Seung Lee</vt:lpstr>
      <vt:lpstr>スライド 63</vt:lpstr>
      <vt:lpstr>スライド 64</vt:lpstr>
      <vt:lpstr>12/254r3 Giwon Park</vt:lpstr>
      <vt:lpstr>Motion 1</vt:lpstr>
      <vt:lpstr>Motion 2</vt:lpstr>
      <vt:lpstr>12/548r0 Giwon Park</vt:lpstr>
      <vt:lpstr>Motion 1</vt:lpstr>
      <vt:lpstr>Motion 2</vt:lpstr>
      <vt:lpstr>Motion 3</vt:lpstr>
      <vt:lpstr>12/256r3 Kiseon Ryu</vt:lpstr>
      <vt:lpstr>Motion 1</vt:lpstr>
      <vt:lpstr>Motion 2</vt:lpstr>
      <vt:lpstr>Motion 3</vt:lpstr>
      <vt:lpstr>12/553r2 Jarkko Kneckt</vt:lpstr>
      <vt:lpstr>Motion 1</vt:lpstr>
      <vt:lpstr>Motion 2</vt:lpstr>
      <vt:lpstr>Motion 3</vt:lpstr>
      <vt:lpstr>12/549r1 Giwon Park</vt:lpstr>
      <vt:lpstr>Motion 1</vt:lpstr>
      <vt:lpstr>Motion 2</vt:lpstr>
      <vt:lpstr>12/572r0 Jae Seung Lee</vt:lpstr>
      <vt:lpstr>スライド 84</vt:lpstr>
      <vt:lpstr>スライド 85</vt:lpstr>
      <vt:lpstr>スライド 86</vt:lpstr>
      <vt:lpstr>スライド 87</vt:lpstr>
      <vt:lpstr>スライド 88</vt:lpstr>
      <vt:lpstr>12/538r0 Jonathan Segev (Backup)</vt:lpstr>
      <vt:lpstr>Framework document – straw poll 1</vt:lpstr>
      <vt:lpstr>Framework document – straw poll 2</vt:lpstr>
      <vt:lpstr>12/565r0 Yunsong Yang</vt:lpstr>
      <vt:lpstr>Straw Poll 1</vt:lpstr>
      <vt:lpstr>Straw Poll 2</vt:lpstr>
      <vt:lpstr>12/566r0 Yunsong Yang</vt:lpstr>
      <vt:lpstr>Straw Poll 1</vt:lpstr>
      <vt:lpstr>Straw Poll 2</vt:lpstr>
      <vt:lpstr>12/537r0 Jonathan Segev (Backup)</vt:lpstr>
      <vt:lpstr>Framework document – straw poll 1</vt:lpstr>
      <vt:lpstr>Framework document – straw poll 2</vt:lpstr>
      <vt:lpstr>12/569r0 Lin Cai</vt:lpstr>
      <vt:lpstr>Stroll Poll -1 </vt:lpstr>
      <vt:lpstr>Stroll Poll -2 </vt:lpstr>
      <vt:lpstr>12/598r0 Steve Grau</vt:lpstr>
      <vt:lpstr>Motion 1</vt:lpstr>
      <vt:lpstr>Motion 2</vt:lpstr>
      <vt:lpstr>Straw Poll</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Fast Initial Authentication Study Group Agenda November 2010</dc:title>
  <dc:subject/>
  <dc:creator>Hiroshi Mano</dc:creator>
  <cp:keywords/>
  <dc:description/>
  <cp:lastModifiedBy>真野 浩</cp:lastModifiedBy>
  <cp:revision>419</cp:revision>
  <cp:lastPrinted>1998-02-10T13:28:06Z</cp:lastPrinted>
  <dcterms:created xsi:type="dcterms:W3CDTF">2012-05-16T17:06:44Z</dcterms:created>
  <dcterms:modified xsi:type="dcterms:W3CDTF">2012-05-16T17:12:32Z</dcterms:modified>
  <cp:category/>
</cp:coreProperties>
</file>