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9" r:id="rId2"/>
    <p:sldId id="312" r:id="rId3"/>
    <p:sldId id="314" r:id="rId4"/>
    <p:sldId id="316" r:id="rId5"/>
    <p:sldId id="300" r:id="rId6"/>
    <p:sldId id="319" r:id="rId7"/>
    <p:sldId id="285" r:id="rId8"/>
    <p:sldId id="304" r:id="rId9"/>
    <p:sldId id="310" r:id="rId10"/>
    <p:sldId id="309" r:id="rId11"/>
    <p:sldId id="321" r:id="rId12"/>
    <p:sldId id="311" r:id="rId13"/>
    <p:sldId id="320" r:id="rId14"/>
    <p:sldId id="315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68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88D7BB7B-4E27-45F5-ABFD-F64C07E036A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2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0037714-34C3-4750-91AB-D3E9DEF1F1A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108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29654F9-BEFD-4664-90B1-843914CDE7C2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B51453B-38C9-4FB2-946F-679FC7768C66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8BC5EE5-55D3-4FDE-93E3-A5DBF7E0EA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8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549DE0C-3CCC-4E8F-9F3B-6F0991C8BB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1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2E3E99-40AA-4B45-8F9D-6FB17F9795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0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48E706A-34D9-4E8B-9B77-9B164A5C50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5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5C3C5A8-6D8F-4FA1-B507-8CC09007DF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8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B58D8D5-8412-4B72-9CE0-13EFB8306B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9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C87AB62-CC1C-4034-B9B8-2DB4C01E76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84782" y="6475413"/>
            <a:ext cx="295914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668F32B-DF98-4811-BCC6-4D639C6CD1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43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08988B6-CC35-4CC8-925D-363C352173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21BE02A-4CB0-4483-AA28-751ED160D3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95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EC08F15-05AA-4EB3-85E1-AD8029A4AA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5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61726" y="6475413"/>
            <a:ext cx="288219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69AB436-6F0B-4D53-9D96-93F76EEBB4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802.11-12/650r0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/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5C0982D-44AF-44FB-8F72-FA11D3780198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>
                <a:ea typeface="ＭＳ Ｐゴシック" pitchFamily="34" charset="-128"/>
              </a:rPr>
              <a:t>Grouping Methodology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95872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2012-05-14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615952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340191"/>
              </p:ext>
            </p:extLst>
          </p:nvPr>
        </p:nvGraphicFramePr>
        <p:xfrm>
          <a:off x="538163" y="3068960"/>
          <a:ext cx="7345362" cy="218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0" name="Document" r:id="rId4" imgW="8500923" imgH="2541999" progId="Word.Document.8">
                  <p:embed/>
                </p:oleObj>
              </mc:Choice>
              <mc:Fallback>
                <p:oleObj name="Document" r:id="rId4" imgW="8500923" imgH="254199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068960"/>
                        <a:ext cx="7345362" cy="218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787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10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Grouping and TIM Information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13792" y="1700808"/>
                <a:ext cx="8530208" cy="4752528"/>
              </a:xfrm>
            </p:spPr>
            <p:txBody>
              <a:bodyPr/>
              <a:lstStyle/>
              <a:p>
                <a:r>
                  <a:rPr lang="en-US" sz="2000" dirty="0" smtClean="0"/>
                  <a:t>AP knows group assignment of each STA</a:t>
                </a:r>
              </a:p>
              <a:p>
                <a:pPr lvl="1"/>
                <a:r>
                  <a:rPr lang="en-US" dirty="0" smtClean="0"/>
                  <a:t>Through computing the same function as the STA</a:t>
                </a:r>
              </a:p>
              <a:p>
                <a:r>
                  <a:rPr lang="en-US" sz="2000" dirty="0" smtClean="0"/>
                  <a:t>AID information in TIM of group </a:t>
                </a:r>
              </a:p>
              <a:p>
                <a:pPr lvl="1"/>
                <a:r>
                  <a:rPr lang="en-US" sz="1800" dirty="0" smtClean="0"/>
                  <a:t>E.g., similar grouping of AIDs as when TIM is sent in multiple beacons</a:t>
                </a:r>
              </a:p>
              <a:p>
                <a:r>
                  <a:rPr lang="en-US" sz="2000" dirty="0" smtClean="0"/>
                  <a:t>If AP has 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a:rPr lang="en-US" sz="2000" b="0" i="1">
                        <a:latin typeface="Cambria Math"/>
                      </a:rPr>
                      <m:t>0</m:t>
                    </m:r>
                  </m:oMath>
                </a14:m>
                <a:r>
                  <a:rPr lang="en-US" sz="2000" dirty="0"/>
                  <a:t> for a group </a:t>
                </a:r>
              </a:p>
              <a:p>
                <a:pPr lvl="1"/>
                <a:r>
                  <a:rPr lang="en-US" sz="1800" dirty="0"/>
                  <a:t>AP </a:t>
                </a:r>
                <a:r>
                  <a:rPr lang="en-US" sz="1800" dirty="0" smtClean="0"/>
                  <a:t>will not send </a:t>
                </a:r>
                <a:r>
                  <a:rPr lang="en-US" sz="1800" dirty="0"/>
                  <a:t>TIM </a:t>
                </a:r>
                <a:r>
                  <a:rPr lang="en-US" sz="1800" dirty="0" smtClean="0"/>
                  <a:t>information for all STAs in the group</a:t>
                </a:r>
                <a:endParaRPr lang="en-US" sz="1800" dirty="0"/>
              </a:p>
              <a:p>
                <a:pPr lvl="1"/>
                <a:r>
                  <a:rPr lang="en-US" sz="1800" dirty="0" smtClean="0"/>
                  <a:t>STAs may sleep until group is enabled again with no need to receive beacons/TIM</a:t>
                </a:r>
              </a:p>
            </p:txBody>
          </p:sp>
        </mc:Choice>
        <mc:Fallback xmlns="">
          <p:sp>
            <p:nvSpPr>
              <p:cNvPr id="819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13792" y="1700808"/>
                <a:ext cx="8530208" cy="4752528"/>
              </a:xfrm>
              <a:blipFill rotWithShape="1">
                <a:blip r:embed="rId2"/>
                <a:stretch>
                  <a:fillRect l="-643" t="-641" r="-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840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11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3792" y="2276872"/>
            <a:ext cx="8134672" cy="3168352"/>
          </a:xfrm>
        </p:spPr>
        <p:txBody>
          <a:bodyPr/>
          <a:lstStyle/>
          <a:p>
            <a:r>
              <a:rPr lang="en-US" sz="2000" dirty="0" smtClean="0"/>
              <a:t>Grouping was introduced to control channel access when a large number of STAs are associated with an AP</a:t>
            </a:r>
          </a:p>
          <a:p>
            <a:endParaRPr lang="en-US" sz="2000" dirty="0" smtClean="0"/>
          </a:p>
          <a:p>
            <a:r>
              <a:rPr lang="en-US" sz="2000" dirty="0" smtClean="0"/>
              <a:t>Subsequently, an enhancement of grouping was shown to additionally provide energy savings</a:t>
            </a:r>
          </a:p>
          <a:p>
            <a:endParaRPr lang="en-US" sz="2000" dirty="0" smtClean="0"/>
          </a:p>
          <a:p>
            <a:r>
              <a:rPr lang="en-US" sz="2000" dirty="0" smtClean="0"/>
              <a:t>Presented a methodology on how </a:t>
            </a:r>
            <a:r>
              <a:rPr lang="en-US" sz="2000" dirty="0" smtClean="0"/>
              <a:t>this enhanced </a:t>
            </a:r>
            <a:r>
              <a:rPr lang="en-US" sz="2000" dirty="0" smtClean="0"/>
              <a:t>grouping may work in 802.11ah</a:t>
            </a:r>
          </a:p>
          <a:p>
            <a:pPr marL="0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82263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</a:t>
            </a:r>
            <a:r>
              <a:rPr lang="en-US" dirty="0" smtClean="0"/>
              <a:t>to introduce</a:t>
            </a:r>
            <a:r>
              <a:rPr lang="en-US" dirty="0" smtClean="0"/>
              <a:t> </a:t>
            </a:r>
            <a:r>
              <a:rPr lang="en-US" dirty="0" smtClean="0"/>
              <a:t>grouping of  STAs </a:t>
            </a:r>
            <a:r>
              <a:rPr lang="en-US" dirty="0" smtClean="0"/>
              <a:t>to </a:t>
            </a:r>
            <a:r>
              <a:rPr lang="en-US" dirty="0" smtClean="0"/>
              <a:t>802.11ah amendment for </a:t>
            </a:r>
            <a:r>
              <a:rPr lang="en-US" dirty="0" smtClean="0"/>
              <a:t>controlling the number of STAs </a:t>
            </a:r>
            <a:r>
              <a:rPr lang="en-US" dirty="0" smtClean="0"/>
              <a:t>performing channel </a:t>
            </a:r>
            <a:r>
              <a:rPr lang="en-US" dirty="0" smtClean="0"/>
              <a:t>access and to save energy?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Y:  N:  A: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Pantelidou,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48E706A-34D9-4E8B-9B77-9B164A5C50D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680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2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Do you agree that </a:t>
                </a:r>
                <a:r>
                  <a:rPr lang="en-US" dirty="0" smtClean="0"/>
                  <a:t>the grouping parameters that should be signaled for </a:t>
                </a:r>
                <a:r>
                  <a:rPr lang="en-US" dirty="0" smtClean="0"/>
                  <a:t>each </a:t>
                </a:r>
                <a:r>
                  <a:rPr lang="en-US" dirty="0" smtClean="0"/>
                  <a:t>group must include the following: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The c</a:t>
                </a:r>
                <a:r>
                  <a:rPr lang="en-US" dirty="0" smtClean="0"/>
                  <a:t>ontention </a:t>
                </a:r>
                <a:r>
                  <a:rPr lang="en-US" dirty="0"/>
                  <a:t>factor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in [0,1] 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The d</a:t>
                </a:r>
                <a:r>
                  <a:rPr lang="en-US" dirty="0" smtClean="0"/>
                  <a:t>eferral </a:t>
                </a:r>
                <a:r>
                  <a:rPr lang="en-US" dirty="0"/>
                  <a:t>period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The d</a:t>
                </a:r>
                <a:r>
                  <a:rPr lang="en-US" dirty="0" smtClean="0"/>
                  <a:t>uration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for which grouping parameters are </a:t>
                </a:r>
                <a:r>
                  <a:rPr lang="en-US" dirty="0" smtClean="0"/>
                  <a:t>valid</a:t>
                </a:r>
              </a:p>
              <a:p>
                <a:pPr lvl="1"/>
                <a:endParaRPr lang="en-US" sz="1800" dirty="0"/>
              </a:p>
              <a:p>
                <a:pPr marL="457200" lvl="1" indent="0">
                  <a:buNone/>
                </a:pPr>
                <a:r>
                  <a:rPr lang="en-US" sz="2400" b="1" dirty="0" smtClean="0"/>
                  <a:t>Y: N:  A:</a:t>
                </a:r>
                <a:endParaRPr lang="en-US" sz="2400" b="1" dirty="0"/>
              </a:p>
              <a:p>
                <a:pPr marL="457200" lvl="1" indent="0">
                  <a:buNone/>
                </a:pPr>
                <a:r>
                  <a:rPr lang="en-US" dirty="0" smtClean="0"/>
                  <a:t> 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98" t="-1185" r="-1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Pantelidou,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48E706A-34D9-4E8B-9B77-9B164A5C50D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24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B5F7269-AAC5-4090-A20F-46EB65B37A3D}" type="slidenum">
              <a:rPr lang="en-US"/>
              <a:pPr/>
              <a:t>14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[1] 11-11-1019-01-00ah-simulation-large-number-of-stas-support</a:t>
            </a:r>
          </a:p>
          <a:p>
            <a:r>
              <a:rPr lang="en-US" dirty="0"/>
              <a:t>[2] 11-11-1255-00-00ah-dcf-enhancements-for-large-number-of-stas</a:t>
            </a:r>
          </a:p>
          <a:p>
            <a:r>
              <a:rPr lang="en-US" dirty="0" smtClean="0"/>
              <a:t>[3] 11-12-0028-01-00ah-power-saving-possibilities-for-networks-supporting-a-large-number-of-stas</a:t>
            </a:r>
          </a:p>
          <a:p>
            <a:r>
              <a:rPr lang="en-US" dirty="0" smtClean="0"/>
              <a:t>[4]  </a:t>
            </a:r>
            <a:r>
              <a:rPr lang="en-US" dirty="0"/>
              <a:t>11-11-0457-00-00ah-potential-compromise-of-802-11ah-use-case-document</a:t>
            </a:r>
          </a:p>
          <a:p>
            <a:r>
              <a:rPr lang="en-US" dirty="0" smtClean="0"/>
              <a:t>[</a:t>
            </a:r>
            <a:r>
              <a:rPr lang="en-US" dirty="0"/>
              <a:t>5] 11-12-0374-02-00ah-grouping-for-11ah-networks</a:t>
            </a:r>
          </a:p>
        </p:txBody>
      </p:sp>
    </p:spTree>
    <p:extLst>
      <p:ext uri="{BB962C8B-B14F-4D97-AF65-F5344CB8AC3E}">
        <p14:creationId xmlns:p14="http://schemas.microsoft.com/office/powerpoint/2010/main" val="2504923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B1219D0-ADC4-4F62-90A9-C4B4C02BB485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We specify the grouping operation in</a:t>
            </a:r>
            <a:r>
              <a:rPr lang="en-US" dirty="0"/>
              <a:t> </a:t>
            </a:r>
            <a:r>
              <a:rPr lang="en-US" dirty="0" smtClean="0"/>
              <a:t>802.11ah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990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ea typeface="ＭＳ Ｐゴシック" pitchFamily="34" charset="-128"/>
              </a:rPr>
              <a:t>Motivation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50696" cy="454414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000" dirty="0">
                <a:ea typeface="ＭＳ Ｐゴシック" pitchFamily="34" charset="-128"/>
              </a:rPr>
              <a:t>DCF performance deteriorates when a large number of STAs contend for </a:t>
            </a:r>
            <a:r>
              <a:rPr lang="en-US" altLang="ja-JP" sz="2000" dirty="0" smtClean="0">
                <a:ea typeface="ＭＳ Ｐゴシック" pitchFamily="34" charset="-128"/>
              </a:rPr>
              <a:t>medium access [1]</a:t>
            </a:r>
            <a:endParaRPr lang="en-US" altLang="ja-JP" sz="2000" dirty="0">
              <a:ea typeface="ＭＳ Ｐゴシック" pitchFamily="34" charset="-128"/>
            </a:endParaRPr>
          </a:p>
          <a:p>
            <a:pPr lvl="1">
              <a:lnSpc>
                <a:spcPct val="90000"/>
              </a:lnSpc>
            </a:pPr>
            <a:r>
              <a:rPr lang="en-US" altLang="ja-JP" sz="1800" dirty="0">
                <a:ea typeface="ＭＳ Ｐゴシック" pitchFamily="34" charset="-128"/>
              </a:rPr>
              <a:t>Overall number of MAC retries and total transmission delay grow exponentially with the number of STAs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ea typeface="ＭＳ Ｐゴシック" pitchFamily="34" charset="-128"/>
              </a:rPr>
              <a:t>Grouping based on contention factor was proposed in </a:t>
            </a:r>
            <a:r>
              <a:rPr lang="en-US" sz="2000" dirty="0" smtClean="0">
                <a:ea typeface="ＭＳ Ｐゴシック" pitchFamily="34" charset="-128"/>
              </a:rPr>
              <a:t>[2] </a:t>
            </a:r>
            <a:endParaRPr lang="en-US" sz="2000" dirty="0">
              <a:ea typeface="ＭＳ Ｐゴシック" pitchFamily="34" charset="-128"/>
            </a:endParaRPr>
          </a:p>
          <a:p>
            <a:pPr lvl="1">
              <a:lnSpc>
                <a:spcPct val="120000"/>
              </a:lnSpc>
            </a:pPr>
            <a:r>
              <a:rPr lang="en-US" sz="1800" dirty="0"/>
              <a:t>AP sends in Beacon contention factor Q in [0,1] and time interval T</a:t>
            </a:r>
            <a:endParaRPr lang="en-US" sz="1800" dirty="0">
              <a:latin typeface="Verdana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Subsequently energy and delay savings of an enhanced grouping approach compared to DCF were shown in 12/28r1 [3]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sz="1800" dirty="0" smtClean="0"/>
              <a:t>Considers use </a:t>
            </a:r>
            <a:r>
              <a:rPr lang="en-US" sz="1800" dirty="0"/>
              <a:t>case 1a Smart Grid - Meter to Pole (6000 STAs per AP) </a:t>
            </a:r>
            <a:r>
              <a:rPr lang="en-US" sz="1800" dirty="0" smtClean="0"/>
              <a:t>[4]</a:t>
            </a:r>
            <a:endParaRPr lang="en-US" sz="1800" dirty="0"/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Sensors </a:t>
            </a:r>
            <a:r>
              <a:rPr lang="en-US" dirty="0"/>
              <a:t>measure </a:t>
            </a:r>
            <a:r>
              <a:rPr lang="en-US" dirty="0" smtClean="0"/>
              <a:t>power/gas/water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206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34" charset="-128"/>
              </a:rPr>
              <a:t>Motivation (Cont’d)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1484784"/>
            <a:ext cx="9217024" cy="5112568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DCF performance also deteriorates under overloading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System overloading cannot </a:t>
            </a:r>
            <a:r>
              <a:rPr lang="en-US" sz="2000" dirty="0"/>
              <a:t>always be prevented with planning </a:t>
            </a:r>
            <a:r>
              <a:rPr lang="en-US" dirty="0"/>
              <a:t>e.g. 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dirty="0"/>
              <a:t>Users may all decide to check stocks at opening/closing of market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dirty="0"/>
              <a:t>If activation trigger for sensors (or M2M devices) is not time-dependent it may require that they contact the network at the same time e.g., </a:t>
            </a:r>
          </a:p>
          <a:p>
            <a:pPr lvl="3">
              <a:lnSpc>
                <a:spcPct val="120000"/>
              </a:lnSpc>
              <a:spcBef>
                <a:spcPct val="0"/>
              </a:spcBef>
            </a:pPr>
            <a:r>
              <a:rPr lang="en-US" sz="1800" dirty="0"/>
              <a:t>Different sensors in system monitoring of e.g., shopping mall will all report at the same time </a:t>
            </a:r>
            <a:r>
              <a:rPr lang="en-US" sz="1800" dirty="0" smtClean="0"/>
              <a:t>in presence of smoke</a:t>
            </a:r>
            <a:r>
              <a:rPr lang="en-US" sz="1800" dirty="0"/>
              <a:t>, fire, or water detectors and </a:t>
            </a:r>
            <a:r>
              <a:rPr lang="en-US" sz="1800" dirty="0" smtClean="0"/>
              <a:t>if there </a:t>
            </a:r>
            <a:r>
              <a:rPr lang="en-US" sz="1800" dirty="0"/>
              <a:t>is fire </a:t>
            </a:r>
            <a:r>
              <a:rPr lang="en-US" sz="1800" dirty="0" smtClean="0"/>
              <a:t> </a:t>
            </a:r>
            <a:endParaRPr lang="en-US" sz="1800" dirty="0"/>
          </a:p>
          <a:p>
            <a:pPr lvl="4">
              <a:lnSpc>
                <a:spcPct val="120000"/>
              </a:lnSpc>
              <a:spcBef>
                <a:spcPct val="0"/>
              </a:spcBef>
            </a:pPr>
            <a:r>
              <a:rPr lang="en-US" sz="1800" dirty="0"/>
              <a:t>D</a:t>
            </a:r>
            <a:r>
              <a:rPr lang="en-US" sz="1800" dirty="0" smtClean="0"/>
              <a:t>esirable as </a:t>
            </a:r>
            <a:r>
              <a:rPr lang="en-US" sz="1800" dirty="0"/>
              <a:t>fire department </a:t>
            </a:r>
            <a:r>
              <a:rPr lang="en-US" sz="1800" dirty="0" smtClean="0"/>
              <a:t>knows extent </a:t>
            </a:r>
            <a:r>
              <a:rPr lang="en-US" sz="1800" dirty="0"/>
              <a:t>of </a:t>
            </a:r>
            <a:r>
              <a:rPr lang="en-US" sz="1800" dirty="0" smtClean="0"/>
              <a:t>fire, smoke, sprinkler condition</a:t>
            </a:r>
            <a:endParaRPr lang="en-US" sz="1800" dirty="0"/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performance gains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terms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delay,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energy,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fairness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the enhanced grouping in </a:t>
            </a:r>
            <a:r>
              <a:rPr lang="en-US" sz="2000" dirty="0" smtClean="0"/>
              <a:t>12/28r1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compared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DCF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were shown under an overloaded system in 374r2 [5]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sz="1800" dirty="0"/>
              <a:t>Use case 1c: Extended range hotspot </a:t>
            </a:r>
            <a:r>
              <a:rPr lang="en-US" sz="1800" dirty="0" smtClean="0"/>
              <a:t>[4] </a:t>
            </a:r>
            <a:r>
              <a:rPr lang="en-US" sz="1800" dirty="0"/>
              <a:t>(in addition to 1a</a:t>
            </a:r>
            <a:r>
              <a:rPr lang="en-US" sz="1800" dirty="0" smtClean="0"/>
              <a:t>)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sz="1800" dirty="0" smtClean="0"/>
              <a:t>Scenarios include </a:t>
            </a:r>
            <a:r>
              <a:rPr lang="en-US" sz="1800" dirty="0"/>
              <a:t>e</a:t>
            </a:r>
            <a:r>
              <a:rPr lang="en-US" sz="1800" dirty="0" smtClean="0"/>
              <a:t>xtended home coverage, </a:t>
            </a:r>
            <a:r>
              <a:rPr lang="en-US" sz="1800" dirty="0"/>
              <a:t>campus and </a:t>
            </a:r>
            <a:r>
              <a:rPr lang="en-US" sz="1800" dirty="0" smtClean="0"/>
              <a:t>mall coverage 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2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853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5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Grouping In a Nutshell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638728" cy="518457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200" dirty="0" smtClean="0"/>
              <a:t>The purpose of grouping is to reduce collisions in STA transmission and minimize STA energy consumption as presented in [3], [5]</a:t>
            </a:r>
          </a:p>
          <a:p>
            <a:r>
              <a:rPr lang="en-US" sz="2200" dirty="0"/>
              <a:t>Originally </a:t>
            </a:r>
            <a:r>
              <a:rPr lang="en-US" sz="2200" dirty="0" smtClean="0"/>
              <a:t>AP can create only a </a:t>
            </a:r>
            <a:r>
              <a:rPr lang="en-US" sz="2200" dirty="0"/>
              <a:t>single group </a:t>
            </a:r>
            <a:r>
              <a:rPr lang="en-US" sz="2200" dirty="0" smtClean="0"/>
              <a:t>with </a:t>
            </a:r>
            <a:r>
              <a:rPr lang="en-US" sz="2200" dirty="0"/>
              <a:t>contention factor =1</a:t>
            </a:r>
          </a:p>
          <a:p>
            <a:pPr lvl="1"/>
            <a:r>
              <a:rPr lang="en-US" sz="1900" dirty="0" smtClean="0"/>
              <a:t>Everyone can access as currently - DCF </a:t>
            </a:r>
            <a:r>
              <a:rPr lang="en-US" sz="1900" dirty="0"/>
              <a:t>operation is in </a:t>
            </a:r>
            <a:r>
              <a:rPr lang="en-US" sz="1900" dirty="0" smtClean="0"/>
              <a:t>use</a:t>
            </a:r>
            <a:endParaRPr lang="en-US" sz="1900" dirty="0"/>
          </a:p>
          <a:p>
            <a:pPr lvl="1"/>
            <a:r>
              <a:rPr lang="en-US" sz="1900" dirty="0" smtClean="0"/>
              <a:t>All STAs are </a:t>
            </a:r>
            <a:r>
              <a:rPr lang="en-US" sz="1900" dirty="0"/>
              <a:t>assigned to that </a:t>
            </a:r>
            <a:r>
              <a:rPr lang="en-US" sz="1900" dirty="0" smtClean="0"/>
              <a:t>group, until AP’s threshold is exceeded</a:t>
            </a:r>
          </a:p>
          <a:p>
            <a:pPr lvl="1"/>
            <a:r>
              <a:rPr lang="en-US" sz="1900" dirty="0" smtClean="0"/>
              <a:t>Threshold can be e.g., AP implementation dependent/tuned depending on use case</a:t>
            </a:r>
            <a:endParaRPr lang="en-US" sz="1900" dirty="0"/>
          </a:p>
          <a:p>
            <a:r>
              <a:rPr lang="en-US" sz="2200" dirty="0"/>
              <a:t>If the number of associated STAs within a group is larger than a threshold </a:t>
            </a:r>
          </a:p>
          <a:p>
            <a:pPr lvl="1"/>
            <a:r>
              <a:rPr lang="en-US" sz="1900" dirty="0"/>
              <a:t>AP adds a new group</a:t>
            </a:r>
          </a:p>
          <a:p>
            <a:pPr lvl="1"/>
            <a:r>
              <a:rPr lang="en-US" sz="1900" dirty="0"/>
              <a:t>Grouping </a:t>
            </a:r>
            <a:r>
              <a:rPr lang="en-US" sz="1900" dirty="0" smtClean="0"/>
              <a:t>becomes enabled when there are at least two groups</a:t>
            </a:r>
          </a:p>
          <a:p>
            <a:pPr lvl="1"/>
            <a:r>
              <a:rPr lang="en-US" sz="1900" dirty="0" smtClean="0"/>
              <a:t>Managing the number of groups can be AP implementation dependent </a:t>
            </a:r>
            <a:endParaRPr lang="en-US" sz="1900" dirty="0"/>
          </a:p>
          <a:p>
            <a:pPr lvl="2"/>
            <a:r>
              <a:rPr lang="en-US" sz="1900" dirty="0" smtClean="0"/>
              <a:t>Maximum number could be defined in the standard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200" dirty="0" smtClean="0"/>
              <a:t>If number of STAs in the groups drops below a threshold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sz="1800" dirty="0" smtClean="0"/>
              <a:t> </a:t>
            </a:r>
            <a:r>
              <a:rPr lang="en-US" sz="1900" dirty="0" smtClean="0"/>
              <a:t>AP removes a group</a:t>
            </a:r>
            <a:r>
              <a:rPr lang="en-US" sz="1800" dirty="0" smtClean="0"/>
              <a:t> 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200" dirty="0" smtClean="0"/>
              <a:t>Support of grouping from AP can be indicated at Association to STAs 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sz="1900" dirty="0" smtClean="0"/>
              <a:t>AP can give grouping parameters used at that moment in that Association signaling</a:t>
            </a:r>
          </a:p>
        </p:txBody>
      </p:sp>
    </p:spTree>
    <p:extLst>
      <p:ext uri="{BB962C8B-B14F-4D97-AF65-F5344CB8AC3E}">
        <p14:creationId xmlns:p14="http://schemas.microsoft.com/office/powerpoint/2010/main" val="229446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6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Grouping Parameters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9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13792" y="1484784"/>
                <a:ext cx="8530208" cy="5904656"/>
              </a:xfrm>
            </p:spPr>
            <p:txBody>
              <a:bodyPr>
                <a:normAutofit/>
              </a:bodyPr>
              <a:lstStyle/>
              <a:p>
                <a:pPr lvl="0"/>
                <a:r>
                  <a:rPr lang="en-US" sz="2000" dirty="0" smtClean="0"/>
                  <a:t>AP sends grouping </a:t>
                </a:r>
                <a:r>
                  <a:rPr lang="en-US" sz="2000" dirty="0" smtClean="0"/>
                  <a:t>parameters, </a:t>
                </a:r>
                <a:r>
                  <a:rPr lang="en-US" sz="2000" dirty="0" smtClean="0"/>
                  <a:t>e.g., in </a:t>
                </a:r>
              </a:p>
              <a:p>
                <a:pPr lvl="1"/>
                <a:r>
                  <a:rPr lang="en-US" sz="1800" dirty="0" smtClean="0"/>
                  <a:t>Broadcast messages in, e.g., short or </a:t>
                </a:r>
                <a:r>
                  <a:rPr lang="en-US" sz="1800" dirty="0"/>
                  <a:t>long </a:t>
                </a:r>
                <a:r>
                  <a:rPr lang="en-US" sz="1800" dirty="0" smtClean="0"/>
                  <a:t>Beacons or new broadcast message type</a:t>
                </a:r>
              </a:p>
              <a:p>
                <a:pPr lvl="1"/>
                <a:r>
                  <a:rPr lang="en-US" sz="1800" dirty="0" smtClean="0"/>
                  <a:t>Unicast management frames, </a:t>
                </a:r>
                <a:r>
                  <a:rPr lang="en-US" sz="1800" dirty="0"/>
                  <a:t>e.g. Response to </a:t>
                </a:r>
                <a:r>
                  <a:rPr lang="en-US" sz="1800" dirty="0" smtClean="0"/>
                  <a:t>PS-Poll message</a:t>
                </a:r>
              </a:p>
              <a:p>
                <a:pPr lvl="0"/>
                <a:r>
                  <a:rPr lang="en-US" sz="2000" dirty="0" smtClean="0"/>
                  <a:t>Grouping parameters include</a:t>
                </a:r>
                <a:endParaRPr lang="en-US" sz="2000" dirty="0"/>
              </a:p>
              <a:p>
                <a:pPr lvl="1"/>
                <a:r>
                  <a:rPr lang="en-US" sz="1800" dirty="0"/>
                  <a:t>For each group </a:t>
                </a:r>
                <a:r>
                  <a:rPr lang="en-US" sz="1800" i="1" dirty="0"/>
                  <a:t>n</a:t>
                </a:r>
                <a:r>
                  <a:rPr lang="en-US" sz="1800" dirty="0"/>
                  <a:t> the AP sends </a:t>
                </a:r>
                <a:r>
                  <a:rPr lang="en-US" sz="1800" dirty="0" smtClean="0"/>
                  <a:t>contention factor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800" dirty="0"/>
                  <a:t> </a:t>
                </a:r>
                <a:r>
                  <a:rPr lang="en-US" sz="1800" dirty="0" smtClean="0"/>
                  <a:t>in [0,1] and deferral period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n-US" sz="1800" dirty="0"/>
              </a:p>
              <a:p>
                <a:pPr lvl="2"/>
                <a:r>
                  <a:rPr lang="en-US" dirty="0"/>
                  <a:t>Size of parameter set defines implicitly the number of </a:t>
                </a:r>
                <a:r>
                  <a:rPr lang="en-US" dirty="0" smtClean="0"/>
                  <a:t>groups</a:t>
                </a:r>
              </a:p>
              <a:p>
                <a:pPr lvl="1"/>
                <a:r>
                  <a:rPr lang="en-US" sz="1800" dirty="0" smtClean="0"/>
                  <a:t>For each group </a:t>
                </a:r>
                <a:r>
                  <a:rPr lang="en-US" sz="1800" i="1" dirty="0" smtClean="0"/>
                  <a:t>n</a:t>
                </a:r>
                <a:r>
                  <a:rPr lang="en-US" sz="1800" dirty="0" smtClean="0"/>
                  <a:t> AP sends duration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18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/>
                  <a:t>for which grouping parameters are </a:t>
                </a:r>
                <a:r>
                  <a:rPr lang="en-US" sz="1800" dirty="0" smtClean="0"/>
                  <a:t>valid</a:t>
                </a:r>
                <a:endParaRPr lang="en-US" dirty="0" smtClean="0"/>
              </a:p>
              <a:p>
                <a:pPr lvl="2"/>
                <a:r>
                  <a:rPr lang="en-US" dirty="0"/>
                  <a:t>Allows to use group parameters without receiving Beacon</a:t>
                </a:r>
              </a:p>
              <a:p>
                <a:pPr lvl="3"/>
                <a:r>
                  <a:rPr lang="en-US" sz="1800" dirty="0"/>
                  <a:t>Useful especially when parameters don’t </a:t>
                </a:r>
                <a:r>
                  <a:rPr lang="en-US" sz="1800" dirty="0" smtClean="0"/>
                  <a:t>change</a:t>
                </a:r>
              </a:p>
              <a:p>
                <a:pPr lvl="3"/>
                <a:r>
                  <a:rPr lang="en-US" sz="1800" dirty="0" smtClean="0"/>
                  <a:t>Allows </a:t>
                </a:r>
                <a:r>
                  <a:rPr lang="en-US" sz="1800" dirty="0"/>
                  <a:t>full sleep </a:t>
                </a:r>
                <a:r>
                  <a:rPr lang="en-US" sz="1800" dirty="0" smtClean="0"/>
                  <a:t>of STA belonging </a:t>
                </a:r>
                <a:r>
                  <a:rPr lang="en-US" sz="1800" dirty="0"/>
                  <a:t>to </a:t>
                </a:r>
                <a:r>
                  <a:rPr lang="en-US" sz="1800" dirty="0" smtClean="0"/>
                  <a:t>a non-contending group</a:t>
                </a:r>
              </a:p>
              <a:p>
                <a:r>
                  <a:rPr lang="en-US" sz="2000" dirty="0" smtClean="0"/>
                  <a:t>Setting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2000" b="1" i="1" smtClean="0"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0</m:t>
                    </m:r>
                  </m:oMath>
                </a14:m>
                <a:r>
                  <a:rPr lang="en-US" sz="2000" dirty="0" smtClean="0"/>
                  <a:t> for a group disallows its members from contending</a:t>
                </a:r>
                <a:endParaRPr lang="en-US" dirty="0"/>
              </a:p>
              <a:p>
                <a:pPr lvl="1"/>
                <a:r>
                  <a:rPr lang="en-US" sz="1800" dirty="0" smtClean="0"/>
                  <a:t>E.g. for n=3 groups a choice of contention factors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 smtClean="0"/>
                  <a:t>=1,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 smtClean="0"/>
                  <a:t>=0,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800" dirty="0" smtClean="0"/>
                  <a:t>=0 over period 1,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/>
                  <a:t>=0,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/>
                  <a:t>=</a:t>
                </a:r>
                <a:r>
                  <a:rPr lang="en-US" sz="1800" dirty="0" smtClean="0"/>
                  <a:t>1</a:t>
                </a:r>
                <a:r>
                  <a:rPr lang="en-US" sz="18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800" dirty="0"/>
                  <a:t>=</a:t>
                </a:r>
                <a:r>
                  <a:rPr lang="en-US" sz="1800" dirty="0" smtClean="0"/>
                  <a:t>0 over period 2,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/>
                  <a:t>=</a:t>
                </a:r>
                <a:r>
                  <a:rPr lang="en-US" sz="1800" dirty="0" smtClean="0"/>
                  <a:t>0</a:t>
                </a:r>
                <a:r>
                  <a:rPr lang="en-US" sz="18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/>
                  <a:t>=0,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800" dirty="0"/>
                  <a:t>=</a:t>
                </a:r>
                <a:r>
                  <a:rPr lang="en-US" sz="1800" dirty="0" smtClean="0"/>
                  <a:t>1 over period 3</a:t>
                </a:r>
              </a:p>
              <a:p>
                <a:pPr lvl="2"/>
                <a:r>
                  <a:rPr lang="en-US" dirty="0" smtClean="0"/>
                  <a:t>Only members of a single group can contend at any given time</a:t>
                </a:r>
              </a:p>
              <a:p>
                <a:pPr lvl="1"/>
                <a:endParaRPr lang="en-US" sz="1800" dirty="0" smtClean="0"/>
              </a:p>
            </p:txBody>
          </p:sp>
        </mc:Choice>
        <mc:Fallback>
          <p:sp>
            <p:nvSpPr>
              <p:cNvPr id="819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13792" y="1484784"/>
                <a:ext cx="8530208" cy="5904656"/>
              </a:xfrm>
              <a:blipFill rotWithShape="1">
                <a:blip r:embed="rId2"/>
                <a:stretch>
                  <a:fillRect l="-643" t="-5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832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7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STA Operation in Different </a:t>
            </a:r>
            <a:r>
              <a:rPr lang="en-US" dirty="0"/>
              <a:t>S</a:t>
            </a:r>
            <a:r>
              <a:rPr lang="en-US" dirty="0" smtClean="0"/>
              <a:t>tates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13792" y="1844824"/>
                <a:ext cx="8530208" cy="4536504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 smtClean="0"/>
                  <a:t>If a STA is in active state </a:t>
                </a:r>
              </a:p>
              <a:p>
                <a:pPr lvl="1"/>
                <a:r>
                  <a:rPr lang="en-US" sz="1800" dirty="0" smtClean="0"/>
                  <a:t>It receives grouping parameters and starts operating accordingly</a:t>
                </a:r>
              </a:p>
              <a:p>
                <a:r>
                  <a:rPr lang="en-US" sz="2000" dirty="0" smtClean="0"/>
                  <a:t>If STA is sleeping </a:t>
                </a:r>
              </a:p>
              <a:p>
                <a:pPr lvl="1"/>
                <a:r>
                  <a:rPr lang="en-US" sz="1800" dirty="0" smtClean="0"/>
                  <a:t>It will wake up right before the first Beacon for which its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800" dirty="0" smtClean="0"/>
                  <a:t> expires to obtain grouping parameters </a:t>
                </a:r>
              </a:p>
              <a:p>
                <a:pPr lvl="1"/>
                <a:r>
                  <a:rPr lang="en-US" sz="1800" dirty="0" smtClean="0"/>
                  <a:t>If due to prolonged sleeping and time asynchrony STA misses the Beacon</a:t>
                </a:r>
              </a:p>
              <a:p>
                <a:pPr lvl="2"/>
                <a:r>
                  <a:rPr lang="en-US" dirty="0" smtClean="0"/>
                  <a:t>2 options are possible</a:t>
                </a:r>
              </a:p>
              <a:p>
                <a:pPr lvl="3"/>
                <a:r>
                  <a:rPr lang="en-US" sz="1800" dirty="0" smtClean="0"/>
                  <a:t>Wait until the next Beacon</a:t>
                </a:r>
              </a:p>
              <a:p>
                <a:pPr lvl="3"/>
                <a:r>
                  <a:rPr lang="en-US" sz="1800" dirty="0" smtClean="0"/>
                  <a:t>Transmit short packets or management frames (e.g., PS-Poll etc.) using grouping parameters that STA has at that moment</a:t>
                </a:r>
              </a:p>
              <a:p>
                <a:pPr lvl="4"/>
                <a:r>
                  <a:rPr lang="en-US" sz="1800" dirty="0" smtClean="0"/>
                  <a:t>Might be old parameters, but effect in performance is minimal</a:t>
                </a:r>
              </a:p>
              <a:p>
                <a:pPr lvl="4"/>
                <a:r>
                  <a:rPr lang="en-US" sz="1800" dirty="0" smtClean="0"/>
                  <a:t>Allows STA to be out of synchrony with the beacon but still access channel</a:t>
                </a:r>
                <a:endParaRPr lang="en-US" sz="1800" dirty="0" smtClean="0">
                  <a:solidFill>
                    <a:srgbClr val="FF0000"/>
                  </a:solidFill>
                </a:endParaRPr>
              </a:p>
              <a:p>
                <a:pPr lvl="1"/>
                <a:endParaRPr lang="en-US" sz="1800" dirty="0" smtClean="0"/>
              </a:p>
            </p:txBody>
          </p:sp>
        </mc:Choice>
        <mc:Fallback xmlns="">
          <p:sp>
            <p:nvSpPr>
              <p:cNvPr id="819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13792" y="1844824"/>
                <a:ext cx="8530208" cy="4536504"/>
              </a:xfrm>
              <a:blipFill rotWithShape="1">
                <a:blip r:embed="rId2"/>
                <a:stretch>
                  <a:fillRect l="-643" t="-6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10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8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STA to Group Assignment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3792" y="1700808"/>
            <a:ext cx="8530208" cy="4752528"/>
          </a:xfrm>
        </p:spPr>
        <p:txBody>
          <a:bodyPr/>
          <a:lstStyle/>
          <a:p>
            <a:pPr lvl="0"/>
            <a:r>
              <a:rPr lang="en-US" sz="2000" dirty="0"/>
              <a:t>Define scheme with low signaling overhead</a:t>
            </a:r>
          </a:p>
          <a:p>
            <a:r>
              <a:rPr lang="en-US" sz="2000" dirty="0" smtClean="0"/>
              <a:t>To reduce </a:t>
            </a:r>
            <a:r>
              <a:rPr lang="en-US" sz="2000" dirty="0"/>
              <a:t>overhead AP does not send </a:t>
            </a:r>
            <a:r>
              <a:rPr lang="en-US" sz="2000" dirty="0" smtClean="0"/>
              <a:t>STA </a:t>
            </a:r>
            <a:r>
              <a:rPr lang="en-US" sz="2000" dirty="0"/>
              <a:t>to group assignment along </a:t>
            </a:r>
            <a:r>
              <a:rPr lang="en-US" sz="2000" dirty="0" smtClean="0"/>
              <a:t>with </a:t>
            </a:r>
            <a:r>
              <a:rPr lang="en-US" sz="2000" dirty="0"/>
              <a:t>grouping parameters</a:t>
            </a:r>
          </a:p>
          <a:p>
            <a:endParaRPr lang="en-US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AP sends a function to the STAs among several function options and lets them compute the group they should join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STAs can be preconfigured with this function </a:t>
            </a:r>
          </a:p>
          <a:p>
            <a:pPr marL="0" indent="0">
              <a:buNone/>
            </a:pPr>
            <a:r>
              <a:rPr lang="en-US" sz="2000" dirty="0" smtClean="0"/>
              <a:t> </a:t>
            </a:r>
          </a:p>
          <a:p>
            <a:r>
              <a:rPr lang="en-US" sz="2000" dirty="0" smtClean="0"/>
              <a:t>The simplest form of this function is: AID mod # groups</a:t>
            </a:r>
          </a:p>
          <a:p>
            <a:pPr lvl="1"/>
            <a:r>
              <a:rPr lang="en-US" dirty="0" smtClean="0"/>
              <a:t>Other functions TBD</a:t>
            </a:r>
          </a:p>
          <a:p>
            <a:r>
              <a:rPr lang="en-US" sz="2000" dirty="0"/>
              <a:t>By </a:t>
            </a:r>
            <a:r>
              <a:rPr lang="en-US" sz="2000" dirty="0" smtClean="0"/>
              <a:t>assigning </a:t>
            </a:r>
            <a:r>
              <a:rPr lang="en-US" sz="2000" dirty="0"/>
              <a:t>AID </a:t>
            </a:r>
            <a:r>
              <a:rPr lang="en-US" sz="2000" dirty="0" smtClean="0"/>
              <a:t>properly, AP </a:t>
            </a:r>
            <a:r>
              <a:rPr lang="en-US" sz="2000" dirty="0"/>
              <a:t>can </a:t>
            </a:r>
            <a:r>
              <a:rPr lang="en-US" sz="2000" dirty="0" smtClean="0"/>
              <a:t>force similar STAs </a:t>
            </a:r>
            <a:r>
              <a:rPr lang="en-US" sz="2000" dirty="0"/>
              <a:t>in </a:t>
            </a:r>
            <a:r>
              <a:rPr lang="en-US" sz="2000" dirty="0" smtClean="0"/>
              <a:t>the same group</a:t>
            </a:r>
            <a:endParaRPr lang="en-US" sz="2000" dirty="0"/>
          </a:p>
          <a:p>
            <a:r>
              <a:rPr lang="en-US" sz="2000" dirty="0" smtClean="0"/>
              <a:t>AP assigns group implicitly through function </a:t>
            </a:r>
            <a:r>
              <a:rPr lang="en-US" sz="2000" dirty="0"/>
              <a:t>and AID assignment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2069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Access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8350696" cy="4544144"/>
              </a:xfrm>
            </p:spPr>
            <p:txBody>
              <a:bodyPr/>
              <a:lstStyle/>
              <a:p>
                <a:r>
                  <a:rPr lang="en-US" sz="2000" dirty="0" smtClean="0"/>
                  <a:t>When STA has data it runs the contention test</a:t>
                </a:r>
              </a:p>
              <a:p>
                <a:pPr lvl="1"/>
                <a:r>
                  <a:rPr lang="en-US" sz="1800" dirty="0"/>
                  <a:t>STA randomly and uniformly </a:t>
                </a:r>
                <a:r>
                  <a:rPr lang="en-US" sz="1800" dirty="0" smtClean="0"/>
                  <a:t>selects </a:t>
                </a:r>
                <a:r>
                  <a:rPr lang="en-US" sz="1800" dirty="0"/>
                  <a:t>a number </a:t>
                </a:r>
                <a:r>
                  <a:rPr lang="en-US" sz="1800" i="1" dirty="0" smtClean="0"/>
                  <a:t>r</a:t>
                </a:r>
                <a:r>
                  <a:rPr lang="en-US" sz="1800" dirty="0" smtClean="0"/>
                  <a:t> in (0,1</a:t>
                </a:r>
                <a:r>
                  <a:rPr lang="en-US" sz="1800" dirty="0"/>
                  <a:t>)</a:t>
                </a:r>
                <a:endParaRPr lang="en-US" sz="1800" dirty="0" smtClean="0"/>
              </a:p>
              <a:p>
                <a:pPr lvl="1"/>
                <a:r>
                  <a:rPr lang="en-US" sz="1800" dirty="0" smtClean="0"/>
                  <a:t>If </a:t>
                </a:r>
                <a:r>
                  <a:rPr lang="en-US" sz="1800" dirty="0"/>
                  <a:t>r 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800" dirty="0"/>
                  <a:t>,</a:t>
                </a:r>
                <a:r>
                  <a:rPr lang="en-US" sz="1800" dirty="0" smtClean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800" dirty="0" smtClean="0"/>
                  <a:t> in [0,1]) </a:t>
                </a:r>
                <a:r>
                  <a:rPr lang="en-US" sz="1800" dirty="0"/>
                  <a:t>then STA does not contend and sleeps for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800" dirty="0"/>
                  <a:t> </a:t>
                </a:r>
                <a:endParaRPr lang="en-US" sz="1800" dirty="0" smtClean="0"/>
              </a:p>
              <a:p>
                <a:pPr lvl="2"/>
                <a:r>
                  <a:rPr lang="en-US" dirty="0" smtClean="0"/>
                  <a:t>May actually sleep for as long as 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sz="1800" dirty="0"/>
                  <a:t>If r ≤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800" dirty="0"/>
                  <a:t>, then the STA can </a:t>
                </a:r>
                <a:r>
                  <a:rPr lang="en-US" sz="1800" dirty="0" smtClean="0"/>
                  <a:t>contend</a:t>
                </a:r>
              </a:p>
              <a:p>
                <a:pPr lvl="2"/>
                <a:r>
                  <a:rPr lang="en-US" dirty="0" smtClean="0"/>
                  <a:t>It performs </a:t>
                </a:r>
                <a:r>
                  <a:rPr lang="en-US" dirty="0"/>
                  <a:t>normal channel access</a:t>
                </a:r>
              </a:p>
              <a:p>
                <a:pPr lvl="2"/>
                <a:r>
                  <a:rPr lang="en-US" dirty="0" smtClean="0"/>
                  <a:t>It </a:t>
                </a:r>
                <a:r>
                  <a:rPr lang="en-US" dirty="0"/>
                  <a:t>transmits one or multiple packets during the granted period</a:t>
                </a:r>
              </a:p>
              <a:p>
                <a:pPr lvl="2"/>
                <a:endParaRPr lang="en-US" sz="1600" dirty="0" smtClean="0"/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8350696" cy="4544144"/>
              </a:xfrm>
              <a:blipFill rotWithShape="1">
                <a:blip r:embed="rId2"/>
                <a:stretch>
                  <a:fillRect l="-657" t="-6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Pantelidou,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48E706A-34D9-4E8B-9B77-9B164A5C50D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629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7927</TotalTime>
  <Words>1325</Words>
  <Application>Microsoft Office PowerPoint</Application>
  <PresentationFormat>On-screen Show (4:3)</PresentationFormat>
  <Paragraphs>163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Grouping Methodology</vt:lpstr>
      <vt:lpstr>Abstract</vt:lpstr>
      <vt:lpstr>Motivation</vt:lpstr>
      <vt:lpstr>Motivation (Cont’d)</vt:lpstr>
      <vt:lpstr>Grouping In a Nutshell</vt:lpstr>
      <vt:lpstr>Grouping Parameters</vt:lpstr>
      <vt:lpstr>STA Operation in Different States</vt:lpstr>
      <vt:lpstr>STA to Group Assignment</vt:lpstr>
      <vt:lpstr>Controlling Access</vt:lpstr>
      <vt:lpstr>Grouping and TIM Information</vt:lpstr>
      <vt:lpstr>Conclusions</vt:lpstr>
      <vt:lpstr>Straw Poll 1</vt:lpstr>
      <vt:lpstr>Straw Poll 2</vt:lpstr>
      <vt:lpstr>References</vt:lpstr>
    </vt:vector>
  </TitlesOfParts>
  <Company>Renesas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Pantelidou Anna</dc:creator>
  <cp:lastModifiedBy>Pantelidou Anna</cp:lastModifiedBy>
  <cp:revision>162</cp:revision>
  <cp:lastPrinted>1998-02-10T13:28:06Z</cp:lastPrinted>
  <dcterms:created xsi:type="dcterms:W3CDTF">2012-01-09T09:44:15Z</dcterms:created>
  <dcterms:modified xsi:type="dcterms:W3CDTF">2012-05-15T13:18:04Z</dcterms:modified>
</cp:coreProperties>
</file>