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emf" ContentType="image/x-emf"/>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0"/>
  </p:notesMasterIdLst>
  <p:handoutMasterIdLst>
    <p:handoutMasterId r:id="rId41"/>
  </p:handoutMasterIdLst>
  <p:sldIdLst>
    <p:sldId id="448" r:id="rId2"/>
    <p:sldId id="449" r:id="rId3"/>
    <p:sldId id="450" r:id="rId4"/>
    <p:sldId id="451" r:id="rId5"/>
    <p:sldId id="452" r:id="rId6"/>
    <p:sldId id="453" r:id="rId7"/>
    <p:sldId id="454" r:id="rId8"/>
    <p:sldId id="455" r:id="rId9"/>
    <p:sldId id="457" r:id="rId10"/>
    <p:sldId id="456" r:id="rId11"/>
    <p:sldId id="458" r:id="rId12"/>
    <p:sldId id="459" r:id="rId13"/>
    <p:sldId id="460" r:id="rId14"/>
    <p:sldId id="479" r:id="rId15"/>
    <p:sldId id="462" r:id="rId16"/>
    <p:sldId id="484" r:id="rId17"/>
    <p:sldId id="485" r:id="rId18"/>
    <p:sldId id="483" r:id="rId19"/>
    <p:sldId id="463" r:id="rId20"/>
    <p:sldId id="482" r:id="rId21"/>
    <p:sldId id="464" r:id="rId22"/>
    <p:sldId id="476" r:id="rId23"/>
    <p:sldId id="466" r:id="rId24"/>
    <p:sldId id="486" r:id="rId25"/>
    <p:sldId id="487" r:id="rId26"/>
    <p:sldId id="488" r:id="rId27"/>
    <p:sldId id="489" r:id="rId28"/>
    <p:sldId id="490" r:id="rId29"/>
    <p:sldId id="491" r:id="rId30"/>
    <p:sldId id="492" r:id="rId31"/>
    <p:sldId id="493" r:id="rId32"/>
    <p:sldId id="494" r:id="rId33"/>
    <p:sldId id="495" r:id="rId34"/>
    <p:sldId id="496" r:id="rId35"/>
    <p:sldId id="497" r:id="rId36"/>
    <p:sldId id="498" r:id="rId37"/>
    <p:sldId id="470" r:id="rId38"/>
    <p:sldId id="475" r:id="rId3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4419" autoAdjust="0"/>
    <p:restoredTop sz="94761" autoAdjust="0"/>
  </p:normalViewPr>
  <p:slideViewPr>
    <p:cSldViewPr>
      <p:cViewPr varScale="1">
        <p:scale>
          <a:sx n="64" d="100"/>
          <a:sy n="64" d="100"/>
        </p:scale>
        <p:origin x="-810" y="-96"/>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66" d="100"/>
        <a:sy n="66" d="100"/>
      </p:scale>
      <p:origin x="0" y="4392"/>
    </p:cViewPr>
  </p:sorterViewPr>
  <p:notesViewPr>
    <p:cSldViewPr>
      <p:cViewPr>
        <p:scale>
          <a:sx n="100" d="100"/>
          <a:sy n="100" d="100"/>
        </p:scale>
        <p:origin x="-300" y="882"/>
      </p:cViewPr>
      <p:guideLst>
        <p:guide orient="horz" pos="2160"/>
        <p:guide pos="288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en-US"/>
              <a:t>doc.: IEEE 802.11-07/0570r0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April 2007</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Eldad Perahia, Intel Corporation</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pitchFamily="18" charset="0"/>
              </a:defRPr>
            </a:lvl1pPr>
          </a:lstStyle>
          <a:p>
            <a:pPr>
              <a:defRPr/>
            </a:pPr>
            <a:r>
              <a:rPr lang="en-US"/>
              <a:t>Page </a:t>
            </a:r>
            <a:fld id="{D48B62BC-A010-4F8B-96BC-D75426AA710C}"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en-US"/>
              <a:t>doc.: IEEE 802.11-07/0570r0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April 2007</a:t>
            </a:r>
          </a:p>
        </p:txBody>
      </p:sp>
      <p:sp>
        <p:nvSpPr>
          <p:cNvPr id="3584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defRPr>
            </a:lvl5pPr>
          </a:lstStyle>
          <a:p>
            <a:pPr lvl="4">
              <a:defRPr/>
            </a:pPr>
            <a:r>
              <a:rPr lang="en-US"/>
              <a:t>Eldad Perahia, Intel Corporation</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Page </a:t>
            </a:r>
            <a:fld id="{D36C3B56-22C2-4F66-8AB0-B76AF03CA8D4}"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Eldad Perahia, Intel Corporation</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AAC2FCF9-472E-480D-9073-A73C82042717}" type="slidenum">
              <a:rPr lang="en-US"/>
              <a:pPr>
                <a:defRPr/>
              </a:pPr>
              <a:t>‹#›</a:t>
            </a:fld>
            <a:endParaRPr lang="en-US"/>
          </a:p>
        </p:txBody>
      </p:sp>
      <p:sp>
        <p:nvSpPr>
          <p:cNvPr id="7"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May 2012</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Eldad Perahia, Intel Corporation</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9BF911EF-6A63-4B80-9E8C-821DDACCB07A}" type="slidenum">
              <a:rPr lang="en-US"/>
              <a:pPr>
                <a:defRPr/>
              </a:pPr>
              <a:t>‹#›</a:t>
            </a:fld>
            <a:endParaRPr lang="en-US"/>
          </a:p>
        </p:txBody>
      </p:sp>
      <p:sp>
        <p:nvSpPr>
          <p:cNvPr id="7"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May 2012</a:t>
            </a:r>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Eldad Perahia, Intel Corporation</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E9D1CA-8036-452B-AA91-FC35ABF0036F}" type="slidenum">
              <a:rPr lang="en-US"/>
              <a:pPr>
                <a:defRPr/>
              </a:pPr>
              <a:t>‹#›</a:t>
            </a:fld>
            <a:endParaRPr lang="en-US"/>
          </a:p>
        </p:txBody>
      </p:sp>
      <p:sp>
        <p:nvSpPr>
          <p:cNvPr id="7"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May 2012</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Eldad Perahia, Intel Corporation</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D236530-B1A2-4A31-8CA2-AC905962223D}" type="slidenum">
              <a:rPr lang="en-US"/>
              <a:pPr>
                <a:defRPr/>
              </a:pPr>
              <a:t>‹#›</a:t>
            </a:fld>
            <a:endParaRPr lang="en-US"/>
          </a:p>
        </p:txBody>
      </p:sp>
      <p:sp>
        <p:nvSpPr>
          <p:cNvPr id="7"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May 2012</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Eldad Perahia, Intel Corporation</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93EFE6D4-15D6-44B7-889D-1EDC2778CCE8}" type="slidenum">
              <a:rPr lang="en-US"/>
              <a:pPr>
                <a:defRPr/>
              </a:pPr>
              <a:t>‹#›</a:t>
            </a:fld>
            <a:endParaRPr lang="en-US"/>
          </a:p>
        </p:txBody>
      </p:sp>
      <p:sp>
        <p:nvSpPr>
          <p:cNvPr id="7"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May 2012</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Eldad Perahia, Intel Corporation</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DD3B9A4B-4D42-4642-8694-CB378EB0C873}" type="slidenum">
              <a:rPr lang="en-US"/>
              <a:pPr>
                <a:defRPr/>
              </a:pPr>
              <a:t>‹#›</a:t>
            </a:fld>
            <a:endParaRPr lang="en-US"/>
          </a:p>
        </p:txBody>
      </p:sp>
      <p:sp>
        <p:nvSpPr>
          <p:cNvPr id="8" name="Rectangle 4"/>
          <p:cNvSpPr>
            <a:spLocks noGrp="1" noChangeArrowheads="1"/>
          </p:cNvSpPr>
          <p:nvPr>
            <p:ph type="dt" sz="half" idx="13"/>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May 2012</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a:t>Eldad Perahia, Intel Corporation</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15E8FDAC-4B53-4E5B-8EEC-168720E59BDC}" type="slidenum">
              <a:rPr lang="en-US"/>
              <a:pPr>
                <a:defRPr/>
              </a:pPr>
              <a:t>‹#›</a:t>
            </a:fld>
            <a:endParaRPr lang="en-US"/>
          </a:p>
        </p:txBody>
      </p:sp>
      <p:sp>
        <p:nvSpPr>
          <p:cNvPr id="10" name="Rectangle 4"/>
          <p:cNvSpPr>
            <a:spLocks noGrp="1" noChangeArrowheads="1"/>
          </p:cNvSpPr>
          <p:nvPr>
            <p:ph type="dt" sz="half" idx="13"/>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May 2012</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a:t>Eldad Perahia, Intel Corporation</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8E9AA826-2D66-4D95-924A-79AB5FB12EBD}" type="slidenum">
              <a:rPr lang="en-US"/>
              <a:pPr>
                <a:defRPr/>
              </a:pPr>
              <a:t>‹#›</a:t>
            </a:fld>
            <a:endParaRPr lang="en-US"/>
          </a:p>
        </p:txBody>
      </p:sp>
      <p:sp>
        <p:nvSpPr>
          <p:cNvPr id="6"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May 2012</a:t>
            </a: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Rectangle 5"/>
          <p:cNvSpPr>
            <a:spLocks noGrp="1" noChangeArrowheads="1"/>
          </p:cNvSpPr>
          <p:nvPr>
            <p:ph type="ftr" sz="quarter" idx="11"/>
          </p:nvPr>
        </p:nvSpPr>
        <p:spPr>
          <a:ln/>
        </p:spPr>
        <p:txBody>
          <a:bodyPr/>
          <a:lstStyle>
            <a:lvl1pPr>
              <a:defRPr/>
            </a:lvl1pPr>
          </a:lstStyle>
          <a:p>
            <a:pPr>
              <a:defRPr/>
            </a:pPr>
            <a:r>
              <a:rPr lang="en-US"/>
              <a:t>Eldad Perahia, Intel Corporation</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FB3C9980-79DC-43B3-9260-ABCB224AB3D0}" type="slidenum">
              <a:rPr lang="en-US"/>
              <a:pPr>
                <a:defRPr/>
              </a:pPr>
              <a:t>‹#›</a:t>
            </a:fld>
            <a:endParaRPr lang="en-US"/>
          </a:p>
        </p:txBody>
      </p:sp>
      <p:sp>
        <p:nvSpPr>
          <p:cNvPr id="5" name="Date Placeholder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May 2012</a:t>
            </a:r>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Eldad Perahia, Intel Corporation</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20C135B0-9C00-4A47-A9DD-8577921F7D69}" type="slidenum">
              <a:rPr lang="en-US"/>
              <a:pPr>
                <a:defRPr/>
              </a:pPr>
              <a:t>‹#›</a:t>
            </a:fld>
            <a:endParaRPr lang="en-US"/>
          </a:p>
        </p:txBody>
      </p:sp>
      <p:sp>
        <p:nvSpPr>
          <p:cNvPr id="8" name="Rectangle 4"/>
          <p:cNvSpPr>
            <a:spLocks noGrp="1" noChangeArrowheads="1"/>
          </p:cNvSpPr>
          <p:nvPr>
            <p:ph type="dt" sz="half" idx="13"/>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May 2012</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Eldad Perahia, Intel Corporation</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DCDBB2E-8974-4A50-951E-5CD1EEC4EEFE}" type="slidenum">
              <a:rPr lang="en-US"/>
              <a:pPr>
                <a:defRPr/>
              </a:pPr>
              <a:t>‹#›</a:t>
            </a:fld>
            <a:endParaRPr lang="en-US"/>
          </a:p>
        </p:txBody>
      </p:sp>
      <p:sp>
        <p:nvSpPr>
          <p:cNvPr id="8" name="Rectangle 4"/>
          <p:cNvSpPr>
            <a:spLocks noGrp="1" noChangeArrowheads="1"/>
          </p:cNvSpPr>
          <p:nvPr>
            <p:ph type="dt" sz="half" idx="13"/>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May 2012</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May 2012</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Times New Roman" pitchFamily="18" charset="0"/>
              </a:defRPr>
            </a:lvl1pPr>
          </a:lstStyle>
          <a:p>
            <a:pPr>
              <a:defRPr/>
            </a:pPr>
            <a:r>
              <a:rPr lang="en-US"/>
              <a:t>Eldad Perahia, Intel Corporation</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Times New Roman" pitchFamily="18" charset="0"/>
              </a:defRPr>
            </a:lvl1pPr>
          </a:lstStyle>
          <a:p>
            <a:pPr>
              <a:defRPr/>
            </a:pPr>
            <a:r>
              <a:rPr lang="en-US"/>
              <a:t>Slide </a:t>
            </a:r>
            <a:fld id="{AC9ADC54-1EAA-451C-9892-A9A864B36D39}" type="slidenum">
              <a:rPr lang="en-US"/>
              <a:pPr>
                <a:defRPr/>
              </a:pPr>
              <a:t>‹#›</a:t>
            </a:fld>
            <a:endParaRPr lang="en-US"/>
          </a:p>
        </p:txBody>
      </p:sp>
      <p:sp>
        <p:nvSpPr>
          <p:cNvPr id="1031" name="Rectangle 7"/>
          <p:cNvSpPr>
            <a:spLocks noChangeArrowheads="1"/>
          </p:cNvSpPr>
          <p:nvPr/>
        </p:nvSpPr>
        <p:spPr bwMode="auto">
          <a:xfrm>
            <a:off x="5047069" y="332601"/>
            <a:ext cx="3398431"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802.11-12/0631r4</a:t>
            </a:r>
            <a:endParaRPr lang="en-US"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Office_Word_97_-_2003_Document1.doc"/><Relationship Id="rId2" Type="http://schemas.openxmlformats.org/officeDocument/2006/relationships/slideLayout" Target="../slideLayouts/slideLayout7.xml"/><Relationship Id="rId1" Type="http://schemas.openxmlformats.org/officeDocument/2006/relationships/vmlDrawing" Target="../drawings/vmlDrawing1.v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murphy.events.ieee.org/imat/attendance/index" TargetMode="Externa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pPr>
              <a:defRPr/>
            </a:pPr>
            <a:r>
              <a:rPr lang="en-US" smtClean="0"/>
              <a:t>Eldad Perahia, Intel Corporation</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BD236530-B1A2-4A31-8CA2-AC905962223D}" type="slidenum">
              <a:rPr lang="en-US" smtClean="0"/>
              <a:pPr>
                <a:defRPr/>
              </a:pPr>
              <a:t>1</a:t>
            </a:fld>
            <a:endParaRPr lang="en-US"/>
          </a:p>
        </p:txBody>
      </p:sp>
      <p:sp>
        <p:nvSpPr>
          <p:cNvPr id="9" name="Rectangle 6"/>
          <p:cNvSpPr txBox="1">
            <a:spLocks noChangeArrowheads="1"/>
          </p:cNvSpPr>
          <p:nvPr/>
        </p:nvSpPr>
        <p:spPr>
          <a:xfrm>
            <a:off x="685800" y="1524000"/>
            <a:ext cx="7772400" cy="381000"/>
          </a:xfrm>
          <a:prstGeom prst="rect">
            <a:avLst/>
          </a:prstGeom>
          <a:noFill/>
        </p:spPr>
        <p:txBody>
          <a:bodyPr/>
          <a:lstStyle/>
          <a:p>
            <a:pPr marL="342900" marR="0" lvl="0" indent="-34290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kern="0" cap="none" spc="0" normalizeH="0" baseline="0" noProof="0" dirty="0" smtClean="0">
                <a:ln>
                  <a:noFill/>
                </a:ln>
                <a:solidFill>
                  <a:schemeClr val="tx1"/>
                </a:solidFill>
                <a:effectLst/>
                <a:uLnTx/>
                <a:uFillTx/>
                <a:latin typeface="+mn-lt"/>
                <a:ea typeface="+mn-ea"/>
                <a:cs typeface="+mn-cs"/>
              </a:rPr>
              <a:t>Date:</a:t>
            </a:r>
            <a:r>
              <a:rPr kumimoji="0" lang="en-US" sz="2000" b="0" i="0" u="none" strike="noStrike" kern="0" cap="none" spc="0" normalizeH="0" baseline="0" noProof="0" dirty="0" smtClean="0">
                <a:ln>
                  <a:noFill/>
                </a:ln>
                <a:solidFill>
                  <a:schemeClr val="tx1"/>
                </a:solidFill>
                <a:effectLst/>
                <a:uLnTx/>
                <a:uFillTx/>
                <a:latin typeface="+mn-lt"/>
                <a:ea typeface="+mn-ea"/>
                <a:cs typeface="+mn-cs"/>
              </a:rPr>
              <a:t> 2012-05-15</a:t>
            </a:r>
          </a:p>
        </p:txBody>
      </p:sp>
      <p:graphicFrame>
        <p:nvGraphicFramePr>
          <p:cNvPr id="10" name="Object 11"/>
          <p:cNvGraphicFramePr>
            <a:graphicFrameLocks noChangeAspect="1"/>
          </p:cNvGraphicFramePr>
          <p:nvPr/>
        </p:nvGraphicFramePr>
        <p:xfrm>
          <a:off x="457200" y="2286000"/>
          <a:ext cx="8061325" cy="2490788"/>
        </p:xfrm>
        <a:graphic>
          <a:graphicData uri="http://schemas.openxmlformats.org/presentationml/2006/ole">
            <p:oleObj spid="_x0000_s15362" name="Document" r:id="rId3" imgW="8243394" imgH="2552211" progId="Word.Document.8">
              <p:embed/>
            </p:oleObj>
          </a:graphicData>
        </a:graphic>
      </p:graphicFrame>
      <p:sp>
        <p:nvSpPr>
          <p:cNvPr id="11" name="Rectangle 12"/>
          <p:cNvSpPr>
            <a:spLocks noChangeArrowheads="1"/>
          </p:cNvSpPr>
          <p:nvPr/>
        </p:nvSpPr>
        <p:spPr bwMode="auto">
          <a:xfrm>
            <a:off x="533400" y="1939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a:t>Authors:</a:t>
            </a:r>
            <a:endParaRPr lang="en-US" sz="2000"/>
          </a:p>
        </p:txBody>
      </p:sp>
      <p:sp>
        <p:nvSpPr>
          <p:cNvPr id="12" name="Rectangle 2"/>
          <p:cNvSpPr txBox="1">
            <a:spLocks noChangeArrowheads="1"/>
          </p:cNvSpPr>
          <p:nvPr/>
        </p:nvSpPr>
        <p:spPr>
          <a:xfrm>
            <a:off x="685800" y="685800"/>
            <a:ext cx="7772400" cy="1066800"/>
          </a:xfrm>
          <a:prstGeom prst="rect">
            <a:avLst/>
          </a:prstGeom>
          <a:noFill/>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200" b="1" i="0" u="none" strike="noStrike" kern="0" cap="none" spc="0" normalizeH="0" baseline="0" noProof="0" dirty="0" smtClean="0">
                <a:ln>
                  <a:noFill/>
                </a:ln>
                <a:solidFill>
                  <a:schemeClr val="tx2"/>
                </a:solidFill>
                <a:effectLst/>
                <a:uLnTx/>
                <a:uFillTx/>
                <a:latin typeface="+mj-lt"/>
                <a:ea typeface="+mj-ea"/>
                <a:cs typeface="+mj-cs"/>
              </a:rPr>
              <a:t>TGad May 2012 Report</a:t>
            </a:r>
          </a:p>
        </p:txBody>
      </p:sp>
      <p:sp>
        <p:nvSpPr>
          <p:cNvPr id="13"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May 2012</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pPr>
              <a:defRPr/>
            </a:pPr>
            <a:r>
              <a:rPr lang="en-US" smtClean="0"/>
              <a:t>Eldad Perahia, Intel Corporation</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FB3C9980-79DC-43B3-9260-ABCB224AB3D0}" type="slidenum">
              <a:rPr lang="en-US" smtClean="0"/>
              <a:pPr>
                <a:defRPr/>
              </a:pPr>
              <a:t>10</a:t>
            </a:fld>
            <a:endParaRPr lang="en-US"/>
          </a:p>
        </p:txBody>
      </p:sp>
      <p:sp>
        <p:nvSpPr>
          <p:cNvPr id="5" name="Rectangle 2"/>
          <p:cNvSpPr txBox="1">
            <a:spLocks noChangeArrowheads="1"/>
          </p:cNvSpPr>
          <p:nvPr/>
        </p:nvSpPr>
        <p:spPr>
          <a:xfrm>
            <a:off x="685800" y="685800"/>
            <a:ext cx="7772400" cy="609600"/>
          </a:xfrm>
          <a:prstGeom prst="rect">
            <a:avLst/>
          </a:prstGeom>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2800" b="1" i="0" u="sng" strike="noStrike" kern="0" cap="none" spc="0" normalizeH="0" baseline="0" noProof="0" smtClean="0">
                <a:ln>
                  <a:noFill/>
                </a:ln>
                <a:solidFill>
                  <a:schemeClr val="tx2"/>
                </a:solidFill>
                <a:effectLst/>
                <a:uLnTx/>
                <a:uFillTx/>
                <a:latin typeface="+mj-lt"/>
                <a:ea typeface="+mj-ea"/>
                <a:cs typeface="+mj-cs"/>
              </a:rPr>
              <a:t>Other Guidelines for IEEE WG Meetings</a:t>
            </a:r>
          </a:p>
        </p:txBody>
      </p:sp>
      <p:sp>
        <p:nvSpPr>
          <p:cNvPr id="6" name="Rectangle 4"/>
          <p:cNvSpPr>
            <a:spLocks noChangeArrowheads="1"/>
          </p:cNvSpPr>
          <p:nvPr/>
        </p:nvSpPr>
        <p:spPr bwMode="auto">
          <a:xfrm>
            <a:off x="533400" y="1371600"/>
            <a:ext cx="8229600" cy="4572000"/>
          </a:xfrm>
          <a:prstGeom prst="rect">
            <a:avLst/>
          </a:prstGeom>
          <a:noFill/>
          <a:ln w="9525">
            <a:noFill/>
            <a:miter lim="800000"/>
            <a:headEnd/>
            <a:tailEnd/>
          </a:ln>
        </p:spPr>
        <p:txBody>
          <a:bodyPr/>
          <a:lstStyle/>
          <a:p>
            <a:pPr marL="230188" indent="-230188">
              <a:lnSpc>
                <a:spcPct val="80000"/>
              </a:lnSpc>
              <a:spcBef>
                <a:spcPct val="20000"/>
              </a:spcBef>
              <a:buFontTx/>
              <a:buChar char="•"/>
            </a:pPr>
            <a:endParaRPr lang="en-US" sz="500" b="1" u="sng">
              <a:solidFill>
                <a:srgbClr val="FF0000"/>
              </a:solidFill>
            </a:endParaRPr>
          </a:p>
          <a:p>
            <a:pPr marL="230188" indent="-230188">
              <a:lnSpc>
                <a:spcPct val="80000"/>
              </a:lnSpc>
              <a:spcBef>
                <a:spcPct val="20000"/>
              </a:spcBef>
              <a:spcAft>
                <a:spcPct val="40000"/>
              </a:spcAft>
              <a:buFontTx/>
              <a:buChar char="•"/>
            </a:pPr>
            <a:r>
              <a:rPr lang="en-US" sz="2000"/>
              <a:t>All IEEE-SA standards meetings shall be conducted in compliance with all applicable laws, including antitrust and competition laws. </a:t>
            </a:r>
          </a:p>
          <a:p>
            <a:pPr marL="630238" lvl="1" indent="-285750">
              <a:lnSpc>
                <a:spcPct val="80000"/>
              </a:lnSpc>
              <a:spcBef>
                <a:spcPct val="20000"/>
              </a:spcBef>
              <a:spcAft>
                <a:spcPct val="40000"/>
              </a:spcAft>
              <a:buFontTx/>
              <a:buChar char="–"/>
            </a:pPr>
            <a:r>
              <a:rPr lang="en-US" sz="1800" b="1"/>
              <a:t>Don</a:t>
            </a:r>
            <a:r>
              <a:rPr lang="en-US" sz="1800" b="1">
                <a:latin typeface="Arial" charset="0"/>
              </a:rPr>
              <a:t>’</a:t>
            </a:r>
            <a:r>
              <a:rPr lang="en-US" sz="1800" b="1"/>
              <a:t>t discuss the interpretation, validity, or essentiality of patents/patent claims. </a:t>
            </a:r>
          </a:p>
          <a:p>
            <a:pPr marL="630238" lvl="1" indent="-285750">
              <a:lnSpc>
                <a:spcPct val="80000"/>
              </a:lnSpc>
              <a:spcBef>
                <a:spcPct val="20000"/>
              </a:spcBef>
              <a:spcAft>
                <a:spcPct val="40000"/>
              </a:spcAft>
              <a:buFontTx/>
              <a:buChar char="–"/>
            </a:pPr>
            <a:r>
              <a:rPr lang="en-US" sz="1800" b="1"/>
              <a:t>Don</a:t>
            </a:r>
            <a:r>
              <a:rPr lang="en-US" sz="1800" b="1">
                <a:latin typeface="Arial" charset="0"/>
              </a:rPr>
              <a:t>’</a:t>
            </a:r>
            <a:r>
              <a:rPr lang="en-US" sz="1800" b="1"/>
              <a:t>t discuss specific license rates, terms, or conditions.</a:t>
            </a:r>
          </a:p>
          <a:p>
            <a:pPr marL="1143000" lvl="2" indent="-228600">
              <a:lnSpc>
                <a:spcPct val="80000"/>
              </a:lnSpc>
              <a:spcBef>
                <a:spcPct val="20000"/>
              </a:spcBef>
              <a:spcAft>
                <a:spcPct val="40000"/>
              </a:spcAft>
              <a:buFontTx/>
              <a:buChar char="•"/>
            </a:pPr>
            <a:r>
              <a:rPr lang="en-US" sz="1600"/>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FontTx/>
              <a:buChar char="–"/>
            </a:pPr>
            <a:r>
              <a:rPr lang="en-GB" sz="1600"/>
              <a:t>Technical considerations remain primary focus</a:t>
            </a:r>
            <a:endParaRPr lang="en-US" sz="1600"/>
          </a:p>
          <a:p>
            <a:pPr marL="630238" lvl="1" indent="-285750">
              <a:lnSpc>
                <a:spcPct val="80000"/>
              </a:lnSpc>
              <a:spcBef>
                <a:spcPct val="20000"/>
              </a:spcBef>
              <a:spcAft>
                <a:spcPct val="40000"/>
              </a:spcAft>
              <a:buFontTx/>
              <a:buChar char="–"/>
            </a:pPr>
            <a:r>
              <a:rPr lang="en-US" sz="1800" b="1"/>
              <a:t>Don</a:t>
            </a:r>
            <a:r>
              <a:rPr lang="en-US" sz="1800" b="1">
                <a:latin typeface="Arial" charset="0"/>
              </a:rPr>
              <a:t>’</a:t>
            </a:r>
            <a:r>
              <a:rPr lang="en-US" sz="1800" b="1"/>
              <a:t>t discuss or engage in the fixing of product prices, allocation of customers, or division of sales markets.</a:t>
            </a:r>
          </a:p>
          <a:p>
            <a:pPr marL="630238" lvl="1" indent="-285750">
              <a:lnSpc>
                <a:spcPct val="80000"/>
              </a:lnSpc>
              <a:spcBef>
                <a:spcPct val="20000"/>
              </a:spcBef>
              <a:spcAft>
                <a:spcPct val="40000"/>
              </a:spcAft>
              <a:buFontTx/>
              <a:buChar char="–"/>
            </a:pPr>
            <a:r>
              <a:rPr lang="en-US" sz="1800" b="1"/>
              <a:t>Don</a:t>
            </a:r>
            <a:r>
              <a:rPr lang="en-US" sz="1800" b="1">
                <a:latin typeface="Arial" charset="0"/>
              </a:rPr>
              <a:t>’</a:t>
            </a:r>
            <a:r>
              <a:rPr lang="en-US" sz="1800" b="1"/>
              <a:t>t discuss the status or substance of ongoing or threatened litigation.</a:t>
            </a:r>
          </a:p>
          <a:p>
            <a:pPr marL="630238" lvl="1" indent="-285750">
              <a:lnSpc>
                <a:spcPct val="80000"/>
              </a:lnSpc>
              <a:spcBef>
                <a:spcPct val="20000"/>
              </a:spcBef>
              <a:spcAft>
                <a:spcPct val="40000"/>
              </a:spcAft>
              <a:buFontTx/>
              <a:buChar char="–"/>
            </a:pPr>
            <a:r>
              <a:rPr lang="en-US" sz="1800" b="1"/>
              <a:t>Don</a:t>
            </a:r>
            <a:r>
              <a:rPr lang="en-US" sz="1800" b="1">
                <a:latin typeface="Arial" charset="0"/>
              </a:rPr>
              <a:t>’</a:t>
            </a:r>
            <a:r>
              <a:rPr lang="en-US" sz="1800" b="1"/>
              <a:t>t be silent if inappropriate topics are discussed </a:t>
            </a:r>
            <a:r>
              <a:rPr lang="en-US" sz="1800" b="1">
                <a:latin typeface="Arial" charset="0"/>
              </a:rPr>
              <a:t>…</a:t>
            </a:r>
            <a:r>
              <a:rPr lang="en-US" sz="1800" b="1"/>
              <a:t> do formally object.</a:t>
            </a:r>
          </a:p>
          <a:p>
            <a:pPr marL="230188" indent="-230188" algn="ctr">
              <a:lnSpc>
                <a:spcPct val="80000"/>
              </a:lnSpc>
              <a:spcBef>
                <a:spcPct val="20000"/>
              </a:spcBef>
            </a:pPr>
            <a:r>
              <a:rPr lang="en-US"/>
              <a:t>---------------------------------------------------------------   </a:t>
            </a:r>
            <a:endParaRPr lang="en-US" sz="1400"/>
          </a:p>
          <a:p>
            <a:pPr marL="230188" indent="-230188" algn="ctr">
              <a:lnSpc>
                <a:spcPct val="80000"/>
              </a:lnSpc>
              <a:spcBef>
                <a:spcPct val="20000"/>
              </a:spcBef>
            </a:pPr>
            <a:r>
              <a:rPr lang="en-US" sz="1400"/>
              <a:t>See </a:t>
            </a:r>
            <a:r>
              <a:rPr lang="en-US" sz="1400" i="1"/>
              <a:t>IEEE-SA Standards Board Operations Manual</a:t>
            </a:r>
            <a:r>
              <a:rPr lang="en-US" sz="1400"/>
              <a:t>, clause 5.3.10 and </a:t>
            </a:r>
            <a:r>
              <a:rPr lang="en-GB" sz="1400"/>
              <a:t>“Promoting Competition and Innovation: What You Need to Know about the IEEE Standards Association's Antitrust and Competition Policy”</a:t>
            </a:r>
            <a:r>
              <a:rPr lang="en-US" sz="1400"/>
              <a:t> for more details.</a:t>
            </a:r>
          </a:p>
        </p:txBody>
      </p:sp>
      <p:sp>
        <p:nvSpPr>
          <p:cNvPr id="7" name="Text Box 5"/>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sz="1800" b="1" u="sng"/>
              <a:t>Slide #4</a:t>
            </a:r>
            <a:endParaRPr lang="en-US" sz="2400"/>
          </a:p>
        </p:txBody>
      </p:sp>
      <p:sp>
        <p:nvSpPr>
          <p:cNvPr id="8" name="Rectangle 4"/>
          <p:cNvSpPr txBox="1">
            <a:spLocks noChangeArrowheads="1"/>
          </p:cNvSpPr>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May 2012</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Items for the Week</a:t>
            </a:r>
            <a:endParaRPr lang="en-US" dirty="0"/>
          </a:p>
        </p:txBody>
      </p:sp>
      <p:sp>
        <p:nvSpPr>
          <p:cNvPr id="3" name="Content Placeholder 2"/>
          <p:cNvSpPr>
            <a:spLocks noGrp="1"/>
          </p:cNvSpPr>
          <p:nvPr>
            <p:ph sz="half" idx="1"/>
          </p:nvPr>
        </p:nvSpPr>
        <p:spPr/>
        <p:txBody>
          <a:bodyPr/>
          <a:lstStyle/>
          <a:p>
            <a:r>
              <a:rPr lang="en-US" sz="2000" dirty="0" smtClean="0"/>
              <a:t>Call for secretary</a:t>
            </a:r>
          </a:p>
          <a:p>
            <a:r>
              <a:rPr lang="en-US" sz="2000" dirty="0" smtClean="0"/>
              <a:t>Set agenda for the week</a:t>
            </a:r>
          </a:p>
          <a:p>
            <a:r>
              <a:rPr lang="en-US" sz="2000" dirty="0" smtClean="0"/>
              <a:t>Task Group Leadership Election</a:t>
            </a:r>
          </a:p>
          <a:p>
            <a:r>
              <a:rPr lang="en-US" sz="2000" dirty="0" smtClean="0"/>
              <a:t>Review from March</a:t>
            </a:r>
          </a:p>
          <a:p>
            <a:r>
              <a:rPr lang="en-US" sz="2000" dirty="0" smtClean="0"/>
              <a:t>Approve minutes from March</a:t>
            </a:r>
          </a:p>
          <a:p>
            <a:r>
              <a:rPr lang="en-US" sz="2000" dirty="0" smtClean="0"/>
              <a:t>Review conference calls</a:t>
            </a:r>
          </a:p>
          <a:p>
            <a:r>
              <a:rPr lang="en-US" sz="2000" dirty="0" smtClean="0"/>
              <a:t>Approve minutes from conference calls</a:t>
            </a:r>
          </a:p>
          <a:p>
            <a:r>
              <a:rPr lang="en-US" sz="2000" dirty="0" smtClean="0"/>
              <a:t>Editor Report</a:t>
            </a:r>
          </a:p>
          <a:p>
            <a:pPr>
              <a:buNone/>
            </a:pPr>
            <a:endParaRPr lang="en-US" sz="2000" dirty="0"/>
          </a:p>
        </p:txBody>
      </p:sp>
      <p:sp>
        <p:nvSpPr>
          <p:cNvPr id="8" name="Content Placeholder 7"/>
          <p:cNvSpPr>
            <a:spLocks noGrp="1"/>
          </p:cNvSpPr>
          <p:nvPr>
            <p:ph sz="half" idx="2"/>
          </p:nvPr>
        </p:nvSpPr>
        <p:spPr/>
        <p:txBody>
          <a:bodyPr/>
          <a:lstStyle/>
          <a:p>
            <a:r>
              <a:rPr lang="en-US" sz="2000" dirty="0" smtClean="0"/>
              <a:t>Comment resolution from second recirculation sponsor ballot  (on D7.0), motions on resolutions, motion for recirculation ballot</a:t>
            </a:r>
          </a:p>
          <a:p>
            <a:r>
              <a:rPr lang="en-US" sz="2000" dirty="0" smtClean="0"/>
              <a:t>QAB discussion</a:t>
            </a:r>
          </a:p>
          <a:p>
            <a:r>
              <a:rPr lang="en-US" sz="2000" dirty="0" smtClean="0"/>
              <a:t>Relay discussion</a:t>
            </a:r>
          </a:p>
          <a:p>
            <a:r>
              <a:rPr lang="en-US" sz="2000" dirty="0" smtClean="0"/>
              <a:t>Clustering discussion</a:t>
            </a:r>
          </a:p>
          <a:p>
            <a:r>
              <a:rPr lang="en-US" sz="2000" dirty="0" smtClean="0"/>
              <a:t>Planning for July</a:t>
            </a:r>
          </a:p>
          <a:p>
            <a:r>
              <a:rPr lang="en-US" sz="2000" dirty="0" smtClean="0"/>
              <a:t>Other presentations</a:t>
            </a:r>
          </a:p>
          <a:p>
            <a:endParaRPr lang="en-US" sz="2000" dirty="0"/>
          </a:p>
        </p:txBody>
      </p:sp>
      <p:sp>
        <p:nvSpPr>
          <p:cNvPr id="5" name="Footer Placeholder 4"/>
          <p:cNvSpPr>
            <a:spLocks noGrp="1"/>
          </p:cNvSpPr>
          <p:nvPr>
            <p:ph type="ftr" sz="quarter" idx="11"/>
          </p:nvPr>
        </p:nvSpPr>
        <p:spPr/>
        <p:txBody>
          <a:bodyPr/>
          <a:lstStyle/>
          <a:p>
            <a:pPr>
              <a:defRPr/>
            </a:pPr>
            <a:r>
              <a:rPr lang="en-US" smtClean="0"/>
              <a:t>Eldad Perahia, Intel Corporation</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BD236530-B1A2-4A31-8CA2-AC905962223D}" type="slidenum">
              <a:rPr lang="en-US" smtClean="0"/>
              <a:pPr>
                <a:defRPr/>
              </a:pPr>
              <a:t>11</a:t>
            </a:fld>
            <a:endParaRPr lang="en-US"/>
          </a:p>
        </p:txBody>
      </p:sp>
      <p:sp>
        <p:nvSpPr>
          <p:cNvPr id="7" name="Rectangle 4"/>
          <p:cNvSpPr txBox="1">
            <a:spLocks noChangeArrowheads="1"/>
          </p:cNvSpPr>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May 2012</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pPr>
              <a:lnSpc>
                <a:spcPct val="80000"/>
              </a:lnSpc>
            </a:pPr>
            <a:r>
              <a:rPr lang="en-US" dirty="0" smtClean="0"/>
              <a:t>Comment Resolution</a:t>
            </a:r>
          </a:p>
          <a:p>
            <a:pPr lvl="1">
              <a:lnSpc>
                <a:spcPct val="80000"/>
              </a:lnSpc>
            </a:pPr>
            <a:r>
              <a:rPr lang="en-GB" dirty="0" smtClean="0"/>
              <a:t>11-12/0638r1</a:t>
            </a:r>
            <a:r>
              <a:rPr lang="en-US" dirty="0" smtClean="0"/>
              <a:t>, Comment Database, Carlos Cordeiro</a:t>
            </a:r>
          </a:p>
          <a:p>
            <a:endParaRPr lang="en-US" dirty="0" smtClean="0"/>
          </a:p>
          <a:p>
            <a:pPr lvl="1">
              <a:lnSpc>
                <a:spcPct val="80000"/>
              </a:lnSpc>
            </a:pPr>
            <a:endParaRPr lang="en-US" dirty="0" smtClean="0"/>
          </a:p>
          <a:p>
            <a:pPr>
              <a:lnSpc>
                <a:spcPct val="80000"/>
              </a:lnSpc>
            </a:pPr>
            <a:r>
              <a:rPr lang="en-US" dirty="0" smtClean="0"/>
              <a:t>Other</a:t>
            </a:r>
          </a:p>
          <a:p>
            <a:endParaRPr lang="en-US" dirty="0"/>
          </a:p>
        </p:txBody>
      </p:sp>
      <p:sp>
        <p:nvSpPr>
          <p:cNvPr id="5" name="Footer Placeholder 4"/>
          <p:cNvSpPr>
            <a:spLocks noGrp="1"/>
          </p:cNvSpPr>
          <p:nvPr>
            <p:ph type="ftr" sz="quarter" idx="11"/>
          </p:nvPr>
        </p:nvSpPr>
        <p:spPr/>
        <p:txBody>
          <a:bodyPr/>
          <a:lstStyle/>
          <a:p>
            <a:pPr>
              <a:defRPr/>
            </a:pPr>
            <a:r>
              <a:rPr lang="en-US" smtClean="0"/>
              <a:t>Eldad Perahia, Intel Corporation</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BD236530-B1A2-4A31-8CA2-AC905962223D}" type="slidenum">
              <a:rPr lang="en-US" smtClean="0"/>
              <a:pPr>
                <a:defRPr/>
              </a:pPr>
              <a:t>12</a:t>
            </a:fld>
            <a:endParaRPr lang="en-US"/>
          </a:p>
        </p:txBody>
      </p:sp>
      <p:sp>
        <p:nvSpPr>
          <p:cNvPr id="7" name="Rectangle 4"/>
          <p:cNvSpPr txBox="1">
            <a:spLocks noChangeArrowheads="1"/>
          </p:cNvSpPr>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May 2012</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Tentative TGad Agenda for the Week</a:t>
            </a:r>
            <a:endParaRPr lang="en-US" dirty="0"/>
          </a:p>
        </p:txBody>
      </p:sp>
      <p:sp>
        <p:nvSpPr>
          <p:cNvPr id="3" name="Content Placeholder 2"/>
          <p:cNvSpPr>
            <a:spLocks noGrp="1"/>
          </p:cNvSpPr>
          <p:nvPr>
            <p:ph sz="half" idx="1"/>
          </p:nvPr>
        </p:nvSpPr>
        <p:spPr>
          <a:xfrm>
            <a:off x="685800" y="1676400"/>
            <a:ext cx="3810000" cy="4419600"/>
          </a:xfrm>
        </p:spPr>
        <p:txBody>
          <a:bodyPr/>
          <a:lstStyle/>
          <a:p>
            <a:pPr>
              <a:lnSpc>
                <a:spcPct val="90000"/>
              </a:lnSpc>
            </a:pPr>
            <a:r>
              <a:rPr lang="en-US" sz="1800" dirty="0" smtClean="0"/>
              <a:t>Monday May 14</a:t>
            </a:r>
            <a:r>
              <a:rPr lang="en-US" sz="1800" baseline="30000" dirty="0" smtClean="0"/>
              <a:t>th</a:t>
            </a:r>
            <a:r>
              <a:rPr lang="en-US" sz="1800" dirty="0" smtClean="0"/>
              <a:t>, 13:30 – 15:3</a:t>
            </a:r>
            <a:r>
              <a:rPr lang="en-US" sz="1800" dirty="0" smtClean="0">
                <a:sym typeface="Wingdings" pitchFamily="2" charset="2"/>
              </a:rPr>
              <a:t>0</a:t>
            </a:r>
          </a:p>
          <a:p>
            <a:pPr lvl="1"/>
            <a:r>
              <a:rPr lang="en-US" sz="1600" dirty="0" smtClean="0"/>
              <a:t>Call for secretary</a:t>
            </a:r>
          </a:p>
          <a:p>
            <a:pPr lvl="1"/>
            <a:r>
              <a:rPr lang="en-US" sz="1600" dirty="0" smtClean="0"/>
              <a:t>Set agenda for the week</a:t>
            </a:r>
          </a:p>
          <a:p>
            <a:pPr lvl="1"/>
            <a:r>
              <a:rPr lang="en-US" sz="1600" dirty="0" smtClean="0"/>
              <a:t>Task Group Leadership Election</a:t>
            </a:r>
          </a:p>
          <a:p>
            <a:pPr lvl="1"/>
            <a:r>
              <a:rPr lang="en-US" sz="1600" dirty="0" smtClean="0"/>
              <a:t>Review from March</a:t>
            </a:r>
          </a:p>
          <a:p>
            <a:pPr lvl="1"/>
            <a:r>
              <a:rPr lang="en-US" sz="1600" dirty="0" smtClean="0"/>
              <a:t>Approve minutes from March</a:t>
            </a:r>
          </a:p>
          <a:p>
            <a:pPr lvl="1"/>
            <a:r>
              <a:rPr lang="en-US" sz="1600" dirty="0" smtClean="0"/>
              <a:t>Review conference calls</a:t>
            </a:r>
          </a:p>
          <a:p>
            <a:pPr lvl="1"/>
            <a:r>
              <a:rPr lang="en-US" sz="1600" dirty="0" smtClean="0"/>
              <a:t>Approve minutes from conference calls</a:t>
            </a:r>
          </a:p>
          <a:p>
            <a:pPr lvl="1"/>
            <a:r>
              <a:rPr lang="en-US" sz="1600" dirty="0" smtClean="0"/>
              <a:t>Editor Report</a:t>
            </a:r>
          </a:p>
          <a:p>
            <a:pPr lvl="1"/>
            <a:r>
              <a:rPr lang="en-US" sz="1600" dirty="0" smtClean="0"/>
              <a:t>Relay</a:t>
            </a:r>
          </a:p>
          <a:p>
            <a:pPr lvl="1"/>
            <a:r>
              <a:rPr lang="en-US" sz="1600" dirty="0" smtClean="0"/>
              <a:t>Comment resolution from second recirculation sponsor ballot  (on D7.0), motions on resolutions</a:t>
            </a:r>
          </a:p>
        </p:txBody>
      </p:sp>
      <p:sp>
        <p:nvSpPr>
          <p:cNvPr id="4" name="Content Placeholder 3"/>
          <p:cNvSpPr>
            <a:spLocks noGrp="1"/>
          </p:cNvSpPr>
          <p:nvPr>
            <p:ph sz="half" idx="2"/>
          </p:nvPr>
        </p:nvSpPr>
        <p:spPr>
          <a:xfrm>
            <a:off x="4648200" y="1752600"/>
            <a:ext cx="3810000" cy="4343400"/>
          </a:xfrm>
        </p:spPr>
        <p:txBody>
          <a:bodyPr/>
          <a:lstStyle/>
          <a:p>
            <a:pPr>
              <a:lnSpc>
                <a:spcPct val="90000"/>
              </a:lnSpc>
            </a:pPr>
            <a:r>
              <a:rPr lang="en-US" sz="1800" dirty="0" smtClean="0"/>
              <a:t>Tuesday May 15</a:t>
            </a:r>
            <a:r>
              <a:rPr lang="en-US" sz="1800" baseline="30000" dirty="0" smtClean="0"/>
              <a:t>th</a:t>
            </a:r>
            <a:r>
              <a:rPr lang="en-US" sz="1800" dirty="0" smtClean="0"/>
              <a:t>, 13:30 – 15:3</a:t>
            </a:r>
            <a:r>
              <a:rPr lang="en-US" sz="1800" dirty="0" smtClean="0">
                <a:sym typeface="Wingdings" pitchFamily="2" charset="2"/>
              </a:rPr>
              <a:t>0</a:t>
            </a:r>
          </a:p>
          <a:p>
            <a:pPr lvl="1">
              <a:lnSpc>
                <a:spcPct val="90000"/>
              </a:lnSpc>
            </a:pPr>
            <a:r>
              <a:rPr lang="en-US" sz="1600" dirty="0" smtClean="0">
                <a:sym typeface="Wingdings" pitchFamily="2" charset="2"/>
              </a:rPr>
              <a:t>QAB</a:t>
            </a:r>
            <a:endParaRPr lang="en-US" sz="1800" dirty="0" smtClean="0"/>
          </a:p>
          <a:p>
            <a:pPr lvl="1">
              <a:lnSpc>
                <a:spcPct val="90000"/>
              </a:lnSpc>
            </a:pPr>
            <a:r>
              <a:rPr lang="en-US" sz="1600" dirty="0" smtClean="0"/>
              <a:t>Comment resolution from second recirculation sponsor ballot  (on D7.0), motions on resolutions</a:t>
            </a:r>
            <a:endParaRPr lang="en-US" sz="1600" dirty="0" smtClean="0">
              <a:sym typeface="Wingdings" pitchFamily="2" charset="2"/>
            </a:endParaRPr>
          </a:p>
          <a:p>
            <a:pPr>
              <a:lnSpc>
                <a:spcPct val="90000"/>
              </a:lnSpc>
            </a:pPr>
            <a:r>
              <a:rPr lang="en-US" sz="1800" dirty="0" smtClean="0"/>
              <a:t>Wednesday May 16</a:t>
            </a:r>
            <a:r>
              <a:rPr lang="en-US" sz="1800" baseline="30000" dirty="0" smtClean="0"/>
              <a:t>th</a:t>
            </a:r>
            <a:r>
              <a:rPr lang="en-US" sz="1800" dirty="0" smtClean="0"/>
              <a:t>, 13:30 – 15:3</a:t>
            </a:r>
            <a:r>
              <a:rPr lang="en-US" sz="1800" dirty="0" smtClean="0">
                <a:sym typeface="Wingdings" pitchFamily="2" charset="2"/>
              </a:rPr>
              <a:t>0</a:t>
            </a:r>
          </a:p>
          <a:p>
            <a:pPr lvl="1">
              <a:lnSpc>
                <a:spcPct val="90000"/>
              </a:lnSpc>
            </a:pPr>
            <a:r>
              <a:rPr lang="en-US" sz="1800" dirty="0" smtClean="0">
                <a:sym typeface="Wingdings" pitchFamily="2" charset="2"/>
              </a:rPr>
              <a:t>Clustering</a:t>
            </a:r>
          </a:p>
          <a:p>
            <a:pPr lvl="1">
              <a:lnSpc>
                <a:spcPct val="90000"/>
              </a:lnSpc>
            </a:pPr>
            <a:r>
              <a:rPr lang="en-US" sz="1600" dirty="0" smtClean="0"/>
              <a:t>Comment resolution from second recirculation sponsor ballot  (on D7.0), motions on resolutions</a:t>
            </a:r>
          </a:p>
          <a:p>
            <a:pPr>
              <a:lnSpc>
                <a:spcPct val="90000"/>
              </a:lnSpc>
            </a:pPr>
            <a:r>
              <a:rPr lang="en-US" sz="1800" dirty="0" smtClean="0"/>
              <a:t>Thursday May 17</a:t>
            </a:r>
            <a:r>
              <a:rPr lang="en-US" sz="1800" baseline="30000" dirty="0" smtClean="0"/>
              <a:t>th</a:t>
            </a:r>
            <a:r>
              <a:rPr lang="en-US" sz="1800" dirty="0" smtClean="0"/>
              <a:t>, 13:30 – 15:3</a:t>
            </a:r>
            <a:r>
              <a:rPr lang="en-US" sz="1800" dirty="0" smtClean="0">
                <a:sym typeface="Wingdings" pitchFamily="2" charset="2"/>
              </a:rPr>
              <a:t>0</a:t>
            </a:r>
          </a:p>
          <a:p>
            <a:pPr lvl="1">
              <a:lnSpc>
                <a:spcPct val="90000"/>
              </a:lnSpc>
            </a:pPr>
            <a:r>
              <a:rPr lang="en-US" sz="1600" dirty="0" smtClean="0"/>
              <a:t>Comment resolution from second recirculation sponsor ballot  (on D7.0), motions on resolutions</a:t>
            </a:r>
          </a:p>
          <a:p>
            <a:pPr lvl="1">
              <a:lnSpc>
                <a:spcPct val="90000"/>
              </a:lnSpc>
            </a:pPr>
            <a:r>
              <a:rPr lang="en-US" sz="1600" dirty="0" smtClean="0"/>
              <a:t>Motion for recirculation sponsor ballot</a:t>
            </a:r>
          </a:p>
          <a:p>
            <a:pPr lvl="1">
              <a:lnSpc>
                <a:spcPct val="90000"/>
              </a:lnSpc>
            </a:pPr>
            <a:r>
              <a:rPr lang="en-US" sz="1600" dirty="0" smtClean="0"/>
              <a:t>Planning for July</a:t>
            </a:r>
          </a:p>
          <a:p>
            <a:pPr>
              <a:lnSpc>
                <a:spcPct val="90000"/>
              </a:lnSpc>
            </a:pPr>
            <a:endParaRPr lang="en-US" sz="1800" dirty="0" smtClean="0">
              <a:sym typeface="Wingdings" pitchFamily="2" charset="2"/>
            </a:endParaRPr>
          </a:p>
          <a:p>
            <a:pPr lvl="1">
              <a:lnSpc>
                <a:spcPct val="90000"/>
              </a:lnSpc>
            </a:pPr>
            <a:endParaRPr lang="en-US" sz="1600" dirty="0" smtClean="0"/>
          </a:p>
          <a:p>
            <a:pPr>
              <a:lnSpc>
                <a:spcPct val="90000"/>
              </a:lnSpc>
            </a:pPr>
            <a:endParaRPr lang="en-US" sz="1800" dirty="0" smtClean="0">
              <a:sym typeface="Wingdings" pitchFamily="2" charset="2"/>
            </a:endParaRPr>
          </a:p>
          <a:p>
            <a:pPr>
              <a:lnSpc>
                <a:spcPct val="90000"/>
              </a:lnSpc>
            </a:pPr>
            <a:endParaRPr lang="en-US" sz="1800" dirty="0" smtClean="0">
              <a:sym typeface="Wingdings" pitchFamily="2" charset="2"/>
            </a:endParaRPr>
          </a:p>
        </p:txBody>
      </p:sp>
      <p:sp>
        <p:nvSpPr>
          <p:cNvPr id="6" name="Footer Placeholder 5"/>
          <p:cNvSpPr>
            <a:spLocks noGrp="1"/>
          </p:cNvSpPr>
          <p:nvPr>
            <p:ph type="ftr" sz="quarter" idx="11"/>
          </p:nvPr>
        </p:nvSpPr>
        <p:spPr/>
        <p:txBody>
          <a:bodyPr/>
          <a:lstStyle/>
          <a:p>
            <a:pPr>
              <a:defRPr/>
            </a:pPr>
            <a:r>
              <a:rPr lang="en-US" smtClean="0"/>
              <a:t>Eldad Perahia, Intel Corporation</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DD3B9A4B-4D42-4642-8694-CB378EB0C873}" type="slidenum">
              <a:rPr lang="en-US" smtClean="0"/>
              <a:pPr>
                <a:defRPr/>
              </a:pPr>
              <a:t>13</a:t>
            </a:fld>
            <a:endParaRPr lang="en-US"/>
          </a:p>
        </p:txBody>
      </p:sp>
      <p:sp>
        <p:nvSpPr>
          <p:cNvPr id="9" name="Rectangle 4"/>
          <p:cNvSpPr txBox="1">
            <a:spLocks noChangeArrowheads="1"/>
          </p:cNvSpPr>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May 2012</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nSpc>
                <a:spcPct val="90000"/>
              </a:lnSpc>
            </a:pPr>
            <a:r>
              <a:rPr lang="en-US" dirty="0" smtClean="0"/>
              <a:t>Agenda for Monday May 14</a:t>
            </a:r>
            <a:r>
              <a:rPr lang="en-US" baseline="30000" dirty="0" smtClean="0"/>
              <a:t>th</a:t>
            </a:r>
            <a:r>
              <a:rPr lang="en-US" dirty="0" smtClean="0"/>
              <a:t>, 13:30 – 15:3</a:t>
            </a:r>
            <a:r>
              <a:rPr lang="en-US" dirty="0" smtClean="0">
                <a:sym typeface="Wingdings" pitchFamily="2" charset="2"/>
              </a:rPr>
              <a:t>0</a:t>
            </a:r>
          </a:p>
        </p:txBody>
      </p:sp>
      <p:sp>
        <p:nvSpPr>
          <p:cNvPr id="3" name="Content Placeholder 2"/>
          <p:cNvSpPr>
            <a:spLocks noGrp="1"/>
          </p:cNvSpPr>
          <p:nvPr>
            <p:ph idx="1"/>
          </p:nvPr>
        </p:nvSpPr>
        <p:spPr>
          <a:xfrm>
            <a:off x="685800" y="1905000"/>
            <a:ext cx="7772400" cy="4191000"/>
          </a:xfrm>
        </p:spPr>
        <p:txBody>
          <a:bodyPr/>
          <a:lstStyle/>
          <a:p>
            <a:r>
              <a:rPr lang="en-US" dirty="0" smtClean="0"/>
              <a:t>Call for secretary</a:t>
            </a:r>
          </a:p>
          <a:p>
            <a:r>
              <a:rPr lang="en-US" dirty="0" smtClean="0"/>
              <a:t>Set agenda for the week</a:t>
            </a:r>
          </a:p>
          <a:p>
            <a:r>
              <a:rPr lang="en-US" dirty="0" smtClean="0"/>
              <a:t>Task Group Leadership Election</a:t>
            </a:r>
          </a:p>
          <a:p>
            <a:r>
              <a:rPr lang="en-US" dirty="0" smtClean="0"/>
              <a:t>Review from March</a:t>
            </a:r>
          </a:p>
          <a:p>
            <a:r>
              <a:rPr lang="en-US" dirty="0" smtClean="0"/>
              <a:t>Approve minutes from March</a:t>
            </a:r>
          </a:p>
          <a:p>
            <a:r>
              <a:rPr lang="en-US" dirty="0" smtClean="0"/>
              <a:t>Review conference calls</a:t>
            </a:r>
          </a:p>
          <a:p>
            <a:r>
              <a:rPr lang="en-US" dirty="0" smtClean="0"/>
              <a:t>Approve minutes from conference calls</a:t>
            </a:r>
          </a:p>
          <a:p>
            <a:r>
              <a:rPr lang="en-US" dirty="0" smtClean="0"/>
              <a:t>Editor Report</a:t>
            </a:r>
          </a:p>
          <a:p>
            <a:r>
              <a:rPr lang="en-US" dirty="0" smtClean="0"/>
              <a:t>Relay</a:t>
            </a:r>
          </a:p>
          <a:p>
            <a:r>
              <a:rPr lang="en-US" dirty="0" smtClean="0"/>
              <a:t>Comment resolution from second recirculation sponsor ballot  (on D7.0), motions on resolutions</a:t>
            </a:r>
          </a:p>
          <a:p>
            <a:endParaRPr lang="en-US" dirty="0" smtClean="0"/>
          </a:p>
          <a:p>
            <a:endParaRPr lang="en-US" sz="2000" dirty="0" smtClean="0"/>
          </a:p>
        </p:txBody>
      </p:sp>
      <p:sp>
        <p:nvSpPr>
          <p:cNvPr id="5" name="Footer Placeholder 4"/>
          <p:cNvSpPr>
            <a:spLocks noGrp="1"/>
          </p:cNvSpPr>
          <p:nvPr>
            <p:ph type="ftr" sz="quarter" idx="11"/>
          </p:nvPr>
        </p:nvSpPr>
        <p:spPr/>
        <p:txBody>
          <a:bodyPr/>
          <a:lstStyle/>
          <a:p>
            <a:pPr>
              <a:defRPr/>
            </a:pPr>
            <a:r>
              <a:rPr lang="en-US" smtClean="0"/>
              <a:t>Eldad Perahia, Intel Corporation</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BD236530-B1A2-4A31-8CA2-AC905962223D}" type="slidenum">
              <a:rPr lang="en-US" smtClean="0"/>
              <a:pPr>
                <a:defRPr/>
              </a:pPr>
              <a:t>14</a:t>
            </a:fld>
            <a:endParaRPr lang="en-US"/>
          </a:p>
        </p:txBody>
      </p:sp>
      <p:sp>
        <p:nvSpPr>
          <p:cNvPr id="7" name="Rectangle 4"/>
          <p:cNvSpPr txBox="1">
            <a:spLocks noChangeArrowheads="1"/>
          </p:cNvSpPr>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May 2012</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Notes for Monday May 14th, 13:30 – 15:3</a:t>
            </a:r>
            <a:r>
              <a:rPr lang="en-US" dirty="0" smtClean="0">
                <a:sym typeface="Wingdings" pitchFamily="2" charset="2"/>
              </a:rPr>
              <a:t>0</a:t>
            </a:r>
            <a:endParaRPr lang="en-US" dirty="0"/>
          </a:p>
        </p:txBody>
      </p:sp>
      <p:sp>
        <p:nvSpPr>
          <p:cNvPr id="3" name="Content Placeholder 2"/>
          <p:cNvSpPr>
            <a:spLocks noGrp="1"/>
          </p:cNvSpPr>
          <p:nvPr>
            <p:ph idx="1"/>
          </p:nvPr>
        </p:nvSpPr>
        <p:spPr/>
        <p:txBody>
          <a:bodyPr/>
          <a:lstStyle/>
          <a:p>
            <a:r>
              <a:rPr lang="en-US" dirty="0" smtClean="0"/>
              <a:t>Relay CID</a:t>
            </a:r>
          </a:p>
          <a:p>
            <a:r>
              <a:rPr lang="en-US" dirty="0" smtClean="0"/>
              <a:t>CID 8064</a:t>
            </a:r>
          </a:p>
          <a:p>
            <a:pPr lvl="1"/>
            <a:r>
              <a:rPr lang="en-US" dirty="0" smtClean="0"/>
              <a:t>Reject; DMG Relay is defined specifically on the basis of SPCA.  Refer to 10.35.1 “The TDDTT field within the DMG STA Capabilities element of the PCP/AP of the BSS is 1.”</a:t>
            </a:r>
          </a:p>
          <a:p>
            <a:r>
              <a:rPr lang="en-US" dirty="0" smtClean="0"/>
              <a:t>No objection to resolution</a:t>
            </a:r>
          </a:p>
          <a:p>
            <a:endParaRPr lang="en-US" dirty="0" smtClean="0"/>
          </a:p>
          <a:p>
            <a:endParaRPr lang="en-US" dirty="0" smtClean="0"/>
          </a:p>
          <a:p>
            <a:endParaRPr lang="en-US" dirty="0"/>
          </a:p>
        </p:txBody>
      </p:sp>
      <p:sp>
        <p:nvSpPr>
          <p:cNvPr id="5" name="Footer Placeholder 4"/>
          <p:cNvSpPr>
            <a:spLocks noGrp="1"/>
          </p:cNvSpPr>
          <p:nvPr>
            <p:ph type="ftr" sz="quarter" idx="11"/>
          </p:nvPr>
        </p:nvSpPr>
        <p:spPr/>
        <p:txBody>
          <a:bodyPr/>
          <a:lstStyle/>
          <a:p>
            <a:r>
              <a:rPr lang="en-US" smtClean="0"/>
              <a:t>Eldad Perahia, Intel Corporation</a:t>
            </a:r>
            <a:endParaRPr lang="en-US"/>
          </a:p>
        </p:txBody>
      </p:sp>
      <p:sp>
        <p:nvSpPr>
          <p:cNvPr id="6" name="Slide Number Placeholder 5"/>
          <p:cNvSpPr>
            <a:spLocks noGrp="1"/>
          </p:cNvSpPr>
          <p:nvPr>
            <p:ph type="sldNum" sz="quarter" idx="12"/>
          </p:nvPr>
        </p:nvSpPr>
        <p:spPr/>
        <p:txBody>
          <a:bodyPr/>
          <a:lstStyle/>
          <a:p>
            <a:r>
              <a:rPr lang="en-US" smtClean="0"/>
              <a:t>Slide </a:t>
            </a:r>
            <a:fld id="{BD236530-B1A2-4A31-8CA2-AC905962223D}" type="slidenum">
              <a:rPr lang="en-US" smtClean="0"/>
              <a:pPr/>
              <a:t>15</a:t>
            </a:fld>
            <a:endParaRPr lang="en-US"/>
          </a:p>
        </p:txBody>
      </p:sp>
      <p:sp>
        <p:nvSpPr>
          <p:cNvPr id="7" name="Rectangle 4"/>
          <p:cNvSpPr txBox="1">
            <a:spLocks noChangeArrowheads="1"/>
          </p:cNvSpPr>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May 2012</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Notes for Monday May 14th, 13:30 – 15:3</a:t>
            </a:r>
            <a:r>
              <a:rPr lang="en-US" dirty="0" smtClean="0">
                <a:sym typeface="Wingdings" pitchFamily="2" charset="2"/>
              </a:rPr>
              <a:t>0 continued</a:t>
            </a:r>
            <a:endParaRPr lang="en-US" dirty="0"/>
          </a:p>
        </p:txBody>
      </p:sp>
      <p:sp>
        <p:nvSpPr>
          <p:cNvPr id="3" name="Content Placeholder 2"/>
          <p:cNvSpPr>
            <a:spLocks noGrp="1"/>
          </p:cNvSpPr>
          <p:nvPr>
            <p:ph idx="1"/>
          </p:nvPr>
        </p:nvSpPr>
        <p:spPr/>
        <p:txBody>
          <a:bodyPr/>
          <a:lstStyle/>
          <a:p>
            <a:r>
              <a:rPr lang="en-US" sz="1400" dirty="0" smtClean="0"/>
              <a:t>Proposed resolutions to Mark Hamilton’s comments in 12/631r1</a:t>
            </a:r>
          </a:p>
          <a:p>
            <a:r>
              <a:rPr lang="en-US" sz="1400" dirty="0" smtClean="0"/>
              <a:t>CID 8003</a:t>
            </a:r>
          </a:p>
          <a:p>
            <a:pPr lvl="1"/>
            <a:r>
              <a:rPr lang="en-US" sz="1200" dirty="0" smtClean="0"/>
              <a:t>Changed to revised</a:t>
            </a:r>
          </a:p>
          <a:p>
            <a:pPr lvl="1"/>
            <a:r>
              <a:rPr lang="en-US" sz="1200" dirty="0" smtClean="0"/>
              <a:t>Discussion</a:t>
            </a:r>
          </a:p>
          <a:p>
            <a:pPr lvl="2"/>
            <a:r>
              <a:rPr lang="en-US" sz="1100" dirty="0" smtClean="0"/>
              <a:t>Does the change in terms impact acronyms?</a:t>
            </a:r>
          </a:p>
          <a:p>
            <a:pPr lvl="3"/>
            <a:r>
              <a:rPr lang="en-US" sz="1050" dirty="0" smtClean="0"/>
              <a:t>Yes, will also change acronyms</a:t>
            </a:r>
          </a:p>
          <a:p>
            <a:pPr lvl="2"/>
            <a:r>
              <a:rPr lang="en-US" sz="1100" dirty="0" smtClean="0"/>
              <a:t>Modify resolution to change acronym</a:t>
            </a:r>
          </a:p>
          <a:p>
            <a:pPr lvl="1"/>
            <a:r>
              <a:rPr lang="en-US" sz="1200" dirty="0" smtClean="0"/>
              <a:t>No objection to resolution</a:t>
            </a:r>
          </a:p>
          <a:p>
            <a:r>
              <a:rPr lang="en-US" sz="1400" dirty="0" smtClean="0"/>
              <a:t>8004</a:t>
            </a:r>
          </a:p>
          <a:p>
            <a:pPr lvl="1"/>
            <a:r>
              <a:rPr lang="en-US" sz="1200" dirty="0" smtClean="0"/>
              <a:t>Accepted</a:t>
            </a:r>
          </a:p>
          <a:p>
            <a:pPr lvl="1"/>
            <a:r>
              <a:rPr lang="en-US" sz="1200" dirty="0" smtClean="0"/>
              <a:t>No objection to resolution</a:t>
            </a:r>
          </a:p>
          <a:p>
            <a:r>
              <a:rPr lang="en-US" sz="1400" dirty="0" smtClean="0"/>
              <a:t>8005</a:t>
            </a:r>
          </a:p>
          <a:p>
            <a:pPr lvl="1"/>
            <a:r>
              <a:rPr lang="en-US" sz="1200" dirty="0" smtClean="0"/>
              <a:t>Revised</a:t>
            </a:r>
          </a:p>
          <a:p>
            <a:pPr lvl="1"/>
            <a:r>
              <a:rPr lang="en-US" sz="1200" dirty="0" smtClean="0"/>
              <a:t>Slight modification to resolution</a:t>
            </a:r>
          </a:p>
          <a:p>
            <a:pPr lvl="1"/>
            <a:r>
              <a:rPr lang="en-US" sz="1200" dirty="0" smtClean="0"/>
              <a:t>No objection to resolution</a:t>
            </a:r>
          </a:p>
          <a:p>
            <a:r>
              <a:rPr lang="en-US" sz="1400" dirty="0" smtClean="0"/>
              <a:t>8002</a:t>
            </a:r>
          </a:p>
          <a:p>
            <a:pPr lvl="1"/>
            <a:r>
              <a:rPr lang="en-US" sz="1200" dirty="0" smtClean="0"/>
              <a:t>Revised</a:t>
            </a:r>
          </a:p>
          <a:p>
            <a:pPr lvl="1"/>
            <a:r>
              <a:rPr lang="en-US" sz="1200" dirty="0" smtClean="0"/>
              <a:t>Slight modification to resolution</a:t>
            </a:r>
          </a:p>
          <a:p>
            <a:pPr lvl="1"/>
            <a:r>
              <a:rPr lang="en-US" sz="1200" dirty="0" smtClean="0"/>
              <a:t>No objection to resolution</a:t>
            </a:r>
          </a:p>
          <a:p>
            <a:pPr lvl="1"/>
            <a:endParaRPr lang="en-US" sz="1100" dirty="0"/>
          </a:p>
        </p:txBody>
      </p:sp>
      <p:sp>
        <p:nvSpPr>
          <p:cNvPr id="4" name="Footer Placeholder 3"/>
          <p:cNvSpPr>
            <a:spLocks noGrp="1"/>
          </p:cNvSpPr>
          <p:nvPr>
            <p:ph type="ftr" sz="quarter" idx="11"/>
          </p:nvPr>
        </p:nvSpPr>
        <p:spPr/>
        <p:txBody>
          <a:bodyPr/>
          <a:lstStyle/>
          <a:p>
            <a:pPr>
              <a:defRPr/>
            </a:pPr>
            <a:r>
              <a:rPr lang="en-US" smtClean="0"/>
              <a:t>Eldad Perahia, Intel Corporation</a:t>
            </a:r>
            <a:endParaRPr lang="en-US"/>
          </a:p>
        </p:txBody>
      </p:sp>
      <p:sp>
        <p:nvSpPr>
          <p:cNvPr id="5" name="Slide Number Placeholder 4"/>
          <p:cNvSpPr>
            <a:spLocks noGrp="1"/>
          </p:cNvSpPr>
          <p:nvPr>
            <p:ph type="sldNum" sz="quarter" idx="12"/>
          </p:nvPr>
        </p:nvSpPr>
        <p:spPr/>
        <p:txBody>
          <a:bodyPr/>
          <a:lstStyle/>
          <a:p>
            <a:pPr>
              <a:defRPr/>
            </a:pPr>
            <a:r>
              <a:rPr lang="en-US" smtClean="0"/>
              <a:t>Slide </a:t>
            </a:r>
            <a:fld id="{BD236530-B1A2-4A31-8CA2-AC905962223D}" type="slidenum">
              <a:rPr lang="en-US" smtClean="0"/>
              <a:pPr>
                <a:defRPr/>
              </a:pPr>
              <a:t>16</a:t>
            </a:fld>
            <a:endParaRPr lang="en-US"/>
          </a:p>
        </p:txBody>
      </p:sp>
      <p:sp>
        <p:nvSpPr>
          <p:cNvPr id="6" name="Date Placeholder 5"/>
          <p:cNvSpPr>
            <a:spLocks noGrp="1"/>
          </p:cNvSpPr>
          <p:nvPr>
            <p:ph type="dt" sz="half" idx="2"/>
          </p:nvPr>
        </p:nvSpPr>
        <p:spPr/>
        <p:txBody>
          <a:bodyPr/>
          <a:lstStyle/>
          <a:p>
            <a:pPr>
              <a:defRPr/>
            </a:pPr>
            <a:r>
              <a:rPr lang="en-US" smtClean="0"/>
              <a:t>May 2012</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Notes for Monday May 14th, 13:30 – 15:3</a:t>
            </a:r>
            <a:r>
              <a:rPr lang="en-US" dirty="0" smtClean="0">
                <a:sym typeface="Wingdings" pitchFamily="2" charset="2"/>
              </a:rPr>
              <a:t>0 continued</a:t>
            </a:r>
            <a:endParaRPr lang="en-US" dirty="0"/>
          </a:p>
        </p:txBody>
      </p:sp>
      <p:sp>
        <p:nvSpPr>
          <p:cNvPr id="3" name="Content Placeholder 2"/>
          <p:cNvSpPr>
            <a:spLocks noGrp="1"/>
          </p:cNvSpPr>
          <p:nvPr>
            <p:ph sz="half" idx="1"/>
          </p:nvPr>
        </p:nvSpPr>
        <p:spPr/>
        <p:txBody>
          <a:bodyPr/>
          <a:lstStyle/>
          <a:p>
            <a:r>
              <a:rPr lang="en-US" sz="1600" dirty="0" smtClean="0"/>
              <a:t>Proposed resolutions to David Hunter’s comments in 12/631r1</a:t>
            </a:r>
          </a:p>
          <a:p>
            <a:r>
              <a:rPr lang="en-US" sz="1600" dirty="0" smtClean="0"/>
              <a:t>CID 8008</a:t>
            </a:r>
          </a:p>
          <a:p>
            <a:pPr lvl="1"/>
            <a:r>
              <a:rPr lang="en-US" sz="1200" dirty="0" smtClean="0"/>
              <a:t>Revised</a:t>
            </a:r>
          </a:p>
          <a:p>
            <a:pPr lvl="1"/>
            <a:r>
              <a:rPr lang="en-US" sz="1200" dirty="0" smtClean="0"/>
              <a:t>Discussion on interpretation of language</a:t>
            </a:r>
          </a:p>
          <a:p>
            <a:pPr lvl="1"/>
            <a:r>
              <a:rPr lang="en-US" sz="1200" dirty="0" smtClean="0"/>
              <a:t>No objection to resolution</a:t>
            </a:r>
          </a:p>
          <a:p>
            <a:r>
              <a:rPr lang="en-US" sz="1600" dirty="0" smtClean="0"/>
              <a:t>8010</a:t>
            </a:r>
          </a:p>
          <a:p>
            <a:pPr lvl="1"/>
            <a:r>
              <a:rPr lang="en-US" sz="1200" dirty="0" smtClean="0"/>
              <a:t>Revised</a:t>
            </a:r>
          </a:p>
          <a:p>
            <a:pPr lvl="1"/>
            <a:r>
              <a:rPr lang="en-US" sz="1200" dirty="0" smtClean="0"/>
              <a:t>No objection to resolution</a:t>
            </a:r>
          </a:p>
          <a:p>
            <a:r>
              <a:rPr lang="en-US" sz="1600" dirty="0" smtClean="0"/>
              <a:t>8009</a:t>
            </a:r>
          </a:p>
          <a:p>
            <a:pPr lvl="1"/>
            <a:r>
              <a:rPr lang="en-US" sz="1200" dirty="0" smtClean="0"/>
              <a:t>Revised</a:t>
            </a:r>
          </a:p>
          <a:p>
            <a:pPr lvl="1"/>
            <a:r>
              <a:rPr lang="en-US" sz="1200" dirty="0" smtClean="0"/>
              <a:t>No objection to resolution</a:t>
            </a:r>
          </a:p>
          <a:p>
            <a:r>
              <a:rPr lang="en-US" sz="1600" dirty="0" smtClean="0"/>
              <a:t>8011</a:t>
            </a:r>
          </a:p>
          <a:p>
            <a:pPr lvl="1"/>
            <a:r>
              <a:rPr lang="en-US" sz="1200" dirty="0" smtClean="0"/>
              <a:t>Revised</a:t>
            </a:r>
          </a:p>
          <a:p>
            <a:pPr lvl="1"/>
            <a:r>
              <a:rPr lang="en-US" sz="1200" dirty="0" smtClean="0"/>
              <a:t>Discussion on cone/coverage area</a:t>
            </a:r>
          </a:p>
          <a:p>
            <a:pPr lvl="1"/>
            <a:r>
              <a:rPr lang="en-US" sz="1200" dirty="0" smtClean="0"/>
              <a:t>No objection to resolution</a:t>
            </a:r>
          </a:p>
        </p:txBody>
      </p:sp>
      <p:sp>
        <p:nvSpPr>
          <p:cNvPr id="7" name="Content Placeholder 6"/>
          <p:cNvSpPr>
            <a:spLocks noGrp="1"/>
          </p:cNvSpPr>
          <p:nvPr>
            <p:ph sz="half" idx="2"/>
          </p:nvPr>
        </p:nvSpPr>
        <p:spPr/>
        <p:txBody>
          <a:bodyPr/>
          <a:lstStyle/>
          <a:p>
            <a:r>
              <a:rPr lang="en-US" sz="1600" dirty="0" smtClean="0"/>
              <a:t>8014</a:t>
            </a:r>
          </a:p>
          <a:p>
            <a:pPr lvl="1"/>
            <a:r>
              <a:rPr lang="en-US" sz="1200" dirty="0" smtClean="0"/>
              <a:t>Rejected</a:t>
            </a:r>
          </a:p>
          <a:p>
            <a:pPr lvl="1"/>
            <a:r>
              <a:rPr lang="en-US" sz="1200" dirty="0" smtClean="0"/>
              <a:t>Modified resolution text to remove lower power statement</a:t>
            </a:r>
          </a:p>
          <a:p>
            <a:pPr lvl="1"/>
            <a:r>
              <a:rPr lang="en-US" sz="1200" dirty="0" smtClean="0"/>
              <a:t>No objection to resolution</a:t>
            </a:r>
          </a:p>
          <a:p>
            <a:r>
              <a:rPr lang="en-US" sz="1600" dirty="0" smtClean="0"/>
              <a:t>8013</a:t>
            </a:r>
          </a:p>
          <a:p>
            <a:pPr lvl="1"/>
            <a:r>
              <a:rPr lang="en-US" sz="1200" dirty="0" smtClean="0"/>
              <a:t>Rejected</a:t>
            </a:r>
          </a:p>
          <a:p>
            <a:pPr lvl="1"/>
            <a:r>
              <a:rPr lang="en-US" sz="1200" dirty="0" smtClean="0"/>
              <a:t>Discussion on distributed contention periods and allocations</a:t>
            </a:r>
          </a:p>
          <a:p>
            <a:pPr lvl="1"/>
            <a:r>
              <a:rPr lang="en-US" sz="1200" dirty="0" smtClean="0"/>
              <a:t>Strawpoll</a:t>
            </a:r>
          </a:p>
          <a:p>
            <a:pPr lvl="2"/>
            <a:r>
              <a:rPr lang="en-US" sz="800" dirty="0" smtClean="0"/>
              <a:t>Do you support that it is required in a DMG BSS that EDCA operates only during CBAP?</a:t>
            </a:r>
          </a:p>
          <a:p>
            <a:pPr lvl="2"/>
            <a:r>
              <a:rPr lang="en-US" sz="800" dirty="0" smtClean="0"/>
              <a:t>10, 1</a:t>
            </a:r>
          </a:p>
          <a:p>
            <a:pPr lvl="1"/>
            <a:r>
              <a:rPr lang="en-US" sz="1200" dirty="0" smtClean="0"/>
              <a:t>No objection</a:t>
            </a:r>
          </a:p>
          <a:p>
            <a:endParaRPr lang="en-US" dirty="0"/>
          </a:p>
        </p:txBody>
      </p:sp>
      <p:sp>
        <p:nvSpPr>
          <p:cNvPr id="4" name="Footer Placeholder 3"/>
          <p:cNvSpPr>
            <a:spLocks noGrp="1"/>
          </p:cNvSpPr>
          <p:nvPr>
            <p:ph type="ftr" sz="quarter" idx="11"/>
          </p:nvPr>
        </p:nvSpPr>
        <p:spPr/>
        <p:txBody>
          <a:bodyPr/>
          <a:lstStyle/>
          <a:p>
            <a:pPr>
              <a:defRPr/>
            </a:pPr>
            <a:r>
              <a:rPr lang="en-US" smtClean="0"/>
              <a:t>Eldad Perahia, Intel Corporation</a:t>
            </a:r>
            <a:endParaRPr lang="en-US"/>
          </a:p>
        </p:txBody>
      </p:sp>
      <p:sp>
        <p:nvSpPr>
          <p:cNvPr id="5" name="Slide Number Placeholder 4"/>
          <p:cNvSpPr>
            <a:spLocks noGrp="1"/>
          </p:cNvSpPr>
          <p:nvPr>
            <p:ph type="sldNum" sz="quarter" idx="12"/>
          </p:nvPr>
        </p:nvSpPr>
        <p:spPr/>
        <p:txBody>
          <a:bodyPr/>
          <a:lstStyle/>
          <a:p>
            <a:pPr>
              <a:defRPr/>
            </a:pPr>
            <a:r>
              <a:rPr lang="en-US" smtClean="0"/>
              <a:t>Slide </a:t>
            </a:r>
            <a:fld id="{BD236530-B1A2-4A31-8CA2-AC905962223D}" type="slidenum">
              <a:rPr lang="en-US" smtClean="0"/>
              <a:pPr>
                <a:defRPr/>
              </a:pPr>
              <a:t>17</a:t>
            </a:fld>
            <a:endParaRPr lang="en-US"/>
          </a:p>
        </p:txBody>
      </p:sp>
      <p:sp>
        <p:nvSpPr>
          <p:cNvPr id="6" name="Date Placeholder 5"/>
          <p:cNvSpPr>
            <a:spLocks noGrp="1"/>
          </p:cNvSpPr>
          <p:nvPr>
            <p:ph type="dt" sz="half" idx="13"/>
          </p:nvPr>
        </p:nvSpPr>
        <p:spPr/>
        <p:txBody>
          <a:bodyPr/>
          <a:lstStyle/>
          <a:p>
            <a:pPr>
              <a:defRPr/>
            </a:pPr>
            <a:r>
              <a:rPr lang="en-US" smtClean="0"/>
              <a:t>May 2012</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Task Group Leadership Election</a:t>
            </a:r>
            <a:endParaRPr lang="en-US" dirty="0"/>
          </a:p>
        </p:txBody>
      </p:sp>
      <p:sp>
        <p:nvSpPr>
          <p:cNvPr id="3" name="Content Placeholder 2"/>
          <p:cNvSpPr>
            <a:spLocks noGrp="1"/>
          </p:cNvSpPr>
          <p:nvPr>
            <p:ph idx="1"/>
          </p:nvPr>
        </p:nvSpPr>
        <p:spPr/>
        <p:txBody>
          <a:bodyPr/>
          <a:lstStyle/>
          <a:p>
            <a:r>
              <a:rPr lang="en-US" dirty="0" smtClean="0"/>
              <a:t>Chair nominees:</a:t>
            </a:r>
          </a:p>
          <a:p>
            <a:pPr lvl="1"/>
            <a:r>
              <a:rPr lang="en-US" dirty="0" smtClean="0"/>
              <a:t>Eldad Perahia (Intel Corporation)</a:t>
            </a:r>
          </a:p>
          <a:p>
            <a:r>
              <a:rPr lang="en-US" dirty="0" smtClean="0"/>
              <a:t>Vice Chair nominees:</a:t>
            </a:r>
          </a:p>
          <a:p>
            <a:pPr lvl="1"/>
            <a:r>
              <a:rPr lang="en-US" dirty="0" smtClean="0"/>
              <a:t>James Yee (</a:t>
            </a:r>
            <a:r>
              <a:rPr lang="en-US" dirty="0" err="1" smtClean="0"/>
              <a:t>Mediatek</a:t>
            </a:r>
            <a:r>
              <a:rPr lang="en-US" dirty="0" smtClean="0"/>
              <a:t>)</a:t>
            </a:r>
          </a:p>
          <a:p>
            <a:r>
              <a:rPr lang="en-US" dirty="0" smtClean="0"/>
              <a:t>Editor nominees:</a:t>
            </a:r>
          </a:p>
          <a:p>
            <a:pPr lvl="1"/>
            <a:r>
              <a:rPr lang="en-US" dirty="0" smtClean="0"/>
              <a:t>Carlos </a:t>
            </a:r>
            <a:r>
              <a:rPr lang="en-US" dirty="0" err="1" smtClean="0"/>
              <a:t>Cordiero</a:t>
            </a:r>
            <a:r>
              <a:rPr lang="en-US" dirty="0" smtClean="0"/>
              <a:t> (Intel Corporation)</a:t>
            </a:r>
            <a:endParaRPr lang="en-US" dirty="0"/>
          </a:p>
        </p:txBody>
      </p:sp>
      <p:sp>
        <p:nvSpPr>
          <p:cNvPr id="4" name="Footer Placeholder 3"/>
          <p:cNvSpPr>
            <a:spLocks noGrp="1"/>
          </p:cNvSpPr>
          <p:nvPr>
            <p:ph type="ftr" sz="quarter" idx="11"/>
          </p:nvPr>
        </p:nvSpPr>
        <p:spPr/>
        <p:txBody>
          <a:bodyPr/>
          <a:lstStyle/>
          <a:p>
            <a:pPr>
              <a:defRPr/>
            </a:pPr>
            <a:r>
              <a:rPr lang="en-US" smtClean="0"/>
              <a:t>Eldad Perahia, Intel Corporation</a:t>
            </a:r>
            <a:endParaRPr lang="en-US"/>
          </a:p>
        </p:txBody>
      </p:sp>
      <p:sp>
        <p:nvSpPr>
          <p:cNvPr id="5" name="Slide Number Placeholder 4"/>
          <p:cNvSpPr>
            <a:spLocks noGrp="1"/>
          </p:cNvSpPr>
          <p:nvPr>
            <p:ph type="sldNum" sz="quarter" idx="12"/>
          </p:nvPr>
        </p:nvSpPr>
        <p:spPr/>
        <p:txBody>
          <a:bodyPr/>
          <a:lstStyle/>
          <a:p>
            <a:pPr>
              <a:defRPr/>
            </a:pPr>
            <a:r>
              <a:rPr lang="en-US" smtClean="0"/>
              <a:t>Slide </a:t>
            </a:r>
            <a:fld id="{BD236530-B1A2-4A31-8CA2-AC905962223D}" type="slidenum">
              <a:rPr lang="en-US" smtClean="0"/>
              <a:pPr>
                <a:defRPr/>
              </a:pPr>
              <a:t>18</a:t>
            </a:fld>
            <a:endParaRPr lang="en-US"/>
          </a:p>
        </p:txBody>
      </p:sp>
      <p:sp>
        <p:nvSpPr>
          <p:cNvPr id="6" name="Date Placeholder 5"/>
          <p:cNvSpPr>
            <a:spLocks noGrp="1"/>
          </p:cNvSpPr>
          <p:nvPr>
            <p:ph type="dt" sz="half" idx="2"/>
          </p:nvPr>
        </p:nvSpPr>
        <p:spPr>
          <a:xfrm>
            <a:off x="696913" y="332601"/>
            <a:ext cx="968214" cy="276999"/>
          </a:xfrm>
        </p:spPr>
        <p:txBody>
          <a:bodyPr/>
          <a:lstStyle/>
          <a:p>
            <a:pPr>
              <a:defRPr/>
            </a:pPr>
            <a:r>
              <a:rPr lang="en-US" dirty="0" smtClean="0"/>
              <a:t>May 2012</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 from March (1/2)</a:t>
            </a:r>
            <a:endParaRPr lang="en-US" dirty="0"/>
          </a:p>
        </p:txBody>
      </p:sp>
      <p:sp>
        <p:nvSpPr>
          <p:cNvPr id="3" name="Content Placeholder 2"/>
          <p:cNvSpPr>
            <a:spLocks noGrp="1"/>
          </p:cNvSpPr>
          <p:nvPr>
            <p:ph idx="1"/>
          </p:nvPr>
        </p:nvSpPr>
        <p:spPr/>
        <p:txBody>
          <a:bodyPr/>
          <a:lstStyle/>
          <a:p>
            <a:r>
              <a:rPr lang="en-US" sz="2000" dirty="0" smtClean="0"/>
              <a:t>Jacksonville</a:t>
            </a:r>
          </a:p>
          <a:p>
            <a:pPr lvl="1"/>
            <a:r>
              <a:rPr lang="en-US" sz="1800" dirty="0" smtClean="0"/>
              <a:t>Comment resolution on initial sponsor ballot completed</a:t>
            </a:r>
          </a:p>
          <a:p>
            <a:pPr lvl="1"/>
            <a:r>
              <a:rPr lang="en-US" sz="1800" dirty="0" smtClean="0"/>
              <a:t>Approved motion for first recirculation sponsor ballot</a:t>
            </a:r>
          </a:p>
          <a:p>
            <a:r>
              <a:rPr lang="en-US" sz="2000" dirty="0" smtClean="0"/>
              <a:t>First recirculation sponsor ballot on D6.0</a:t>
            </a:r>
          </a:p>
          <a:p>
            <a:pPr lvl="1"/>
            <a:r>
              <a:rPr lang="en-US" sz="1800" dirty="0" smtClean="0"/>
              <a:t>Ballot Opening Date: Thursday March 15, 2011 - 23:59 ET</a:t>
            </a:r>
          </a:p>
          <a:p>
            <a:pPr lvl="1"/>
            <a:r>
              <a:rPr lang="en-US" sz="1800" dirty="0" smtClean="0"/>
              <a:t>Ballot Closing Date: Friday March 30, 2012 - 23:59 ET </a:t>
            </a:r>
          </a:p>
          <a:p>
            <a:pPr lvl="1"/>
            <a:r>
              <a:rPr lang="en-GB" sz="1800" dirty="0" smtClean="0"/>
              <a:t>BALLOT RESULTS:</a:t>
            </a:r>
            <a:endParaRPr lang="en-US" sz="1800" dirty="0" smtClean="0"/>
          </a:p>
          <a:p>
            <a:pPr lvl="2"/>
            <a:r>
              <a:rPr lang="en-US" sz="1600" dirty="0" smtClean="0"/>
              <a:t>214 eligible people are in this ballot group.</a:t>
            </a:r>
          </a:p>
          <a:p>
            <a:pPr lvl="2"/>
            <a:r>
              <a:rPr lang="en-US" sz="1600" dirty="0" smtClean="0"/>
              <a:t>154 affirmative votes </a:t>
            </a:r>
          </a:p>
          <a:p>
            <a:pPr lvl="2"/>
            <a:r>
              <a:rPr lang="en-US" sz="1600" dirty="0" smtClean="0"/>
              <a:t>18 negative votes with comments </a:t>
            </a:r>
          </a:p>
          <a:p>
            <a:pPr lvl="2"/>
            <a:r>
              <a:rPr lang="en-US" sz="1600" dirty="0" smtClean="0"/>
              <a:t>0  negative vote without comments </a:t>
            </a:r>
          </a:p>
          <a:p>
            <a:pPr lvl="2"/>
            <a:r>
              <a:rPr lang="en-US" sz="1600" dirty="0" smtClean="0"/>
              <a:t>11 abstention votes </a:t>
            </a:r>
          </a:p>
          <a:p>
            <a:pPr lvl="2"/>
            <a:r>
              <a:rPr lang="en-GB" sz="1600" dirty="0" smtClean="0"/>
              <a:t>89.5 % affirmative, 10.5  % negative</a:t>
            </a:r>
            <a:endParaRPr lang="en-US" sz="1600" dirty="0" smtClean="0"/>
          </a:p>
          <a:p>
            <a:pPr lvl="2"/>
            <a:r>
              <a:rPr lang="en-GB" sz="1600" dirty="0" smtClean="0"/>
              <a:t>There were 105 ballot comments received.</a:t>
            </a:r>
            <a:endParaRPr lang="en-US" sz="1600" dirty="0" smtClean="0"/>
          </a:p>
          <a:p>
            <a:pPr lvl="2"/>
            <a:endParaRPr lang="en-US" dirty="0" smtClean="0"/>
          </a:p>
          <a:p>
            <a:pPr lvl="1"/>
            <a:endParaRPr lang="en-US" dirty="0" smtClean="0"/>
          </a:p>
          <a:p>
            <a:pPr lvl="1"/>
            <a:endParaRPr lang="en-US" dirty="0" smtClean="0"/>
          </a:p>
          <a:p>
            <a:endParaRPr lang="en-US" dirty="0"/>
          </a:p>
        </p:txBody>
      </p:sp>
      <p:sp>
        <p:nvSpPr>
          <p:cNvPr id="5" name="Footer Placeholder 4"/>
          <p:cNvSpPr>
            <a:spLocks noGrp="1"/>
          </p:cNvSpPr>
          <p:nvPr>
            <p:ph type="ftr" sz="quarter" idx="11"/>
          </p:nvPr>
        </p:nvSpPr>
        <p:spPr/>
        <p:txBody>
          <a:bodyPr/>
          <a:lstStyle/>
          <a:p>
            <a:pPr>
              <a:defRPr/>
            </a:pPr>
            <a:r>
              <a:rPr lang="en-US" smtClean="0"/>
              <a:t>Eldad Perahia, Intel Corporation</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BD236530-B1A2-4A31-8CA2-AC905962223D}" type="slidenum">
              <a:rPr lang="en-US" smtClean="0"/>
              <a:pPr>
                <a:defRPr/>
              </a:pPr>
              <a:t>19</a:t>
            </a:fld>
            <a:endParaRPr lang="en-US"/>
          </a:p>
        </p:txBody>
      </p:sp>
      <p:sp>
        <p:nvSpPr>
          <p:cNvPr id="7" name="Rectangle 4"/>
          <p:cNvSpPr txBox="1">
            <a:spLocks noChangeArrowheads="1"/>
          </p:cNvSpPr>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May 2012</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pPr>
              <a:defRPr/>
            </a:pPr>
            <a:r>
              <a:rPr lang="en-US" smtClean="0"/>
              <a:t>Eldad Perahia, Intel Corporation</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FB3C9980-79DC-43B3-9260-ABCB224AB3D0}" type="slidenum">
              <a:rPr lang="en-US" smtClean="0"/>
              <a:pPr>
                <a:defRPr/>
              </a:pPr>
              <a:t>2</a:t>
            </a:fld>
            <a:endParaRPr lang="en-US"/>
          </a:p>
        </p:txBody>
      </p:sp>
      <p:sp>
        <p:nvSpPr>
          <p:cNvPr id="5" name="Rectangle 2"/>
          <p:cNvSpPr txBox="1">
            <a:spLocks noChangeArrowheads="1"/>
          </p:cNvSpPr>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200" b="1" i="0" u="none" strike="noStrike" kern="0" cap="none" spc="0" normalizeH="0" baseline="0" noProof="0" smtClean="0">
                <a:ln>
                  <a:noFill/>
                </a:ln>
                <a:solidFill>
                  <a:schemeClr val="tx2"/>
                </a:solidFill>
                <a:effectLst/>
                <a:uLnTx/>
                <a:uFillTx/>
                <a:latin typeface="+mj-lt"/>
                <a:ea typeface="+mj-ea"/>
                <a:cs typeface="+mj-cs"/>
              </a:rPr>
              <a:t>Meeting Protocol</a:t>
            </a:r>
            <a:endParaRPr kumimoji="0" lang="en-US" sz="3200" b="1" i="0" u="none" strike="noStrike" kern="0" cap="none" spc="0" normalizeH="0" baseline="0" noProof="0" dirty="0" smtClean="0">
              <a:ln>
                <a:noFill/>
              </a:ln>
              <a:solidFill>
                <a:schemeClr val="tx2"/>
              </a:solidFill>
              <a:effectLst/>
              <a:uLnTx/>
              <a:uFillTx/>
              <a:latin typeface="+mj-lt"/>
              <a:ea typeface="+mj-ea"/>
              <a:cs typeface="+mj-cs"/>
            </a:endParaRPr>
          </a:p>
        </p:txBody>
      </p:sp>
      <p:sp>
        <p:nvSpPr>
          <p:cNvPr id="6" name="Rectangle 3"/>
          <p:cNvSpPr txBox="1">
            <a:spLocks noChangeArrowheads="1"/>
          </p:cNvSpPr>
          <p:nvPr/>
        </p:nvSpPr>
        <p:spPr bwMode="auto">
          <a:xfrm>
            <a:off x="381000" y="2667000"/>
            <a:ext cx="8458200" cy="16764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3200" b="1" i="0" u="none" strike="noStrike" kern="0" cap="none" spc="0" normalizeH="0" baseline="0" noProof="0" smtClean="0">
                <a:ln>
                  <a:noFill/>
                </a:ln>
                <a:solidFill>
                  <a:schemeClr val="tx1"/>
                </a:solidFill>
                <a:effectLst/>
                <a:uLnTx/>
                <a:uFillTx/>
                <a:latin typeface="+mn-lt"/>
                <a:ea typeface="+mn-ea"/>
                <a:cs typeface="+mn-cs"/>
              </a:rPr>
              <a:t>Please announce your affiliation when you first address the group during a meeting slot</a:t>
            </a:r>
            <a:endParaRPr kumimoji="0" lang="en-US" sz="3200" b="1" i="0" u="none" strike="noStrike" kern="0" cap="none" spc="0" normalizeH="0" baseline="0" noProof="0" dirty="0" smtClean="0">
              <a:ln>
                <a:noFill/>
              </a:ln>
              <a:solidFill>
                <a:schemeClr val="tx1"/>
              </a:solidFill>
              <a:effectLst/>
              <a:uLnTx/>
              <a:uFillTx/>
              <a:latin typeface="+mn-lt"/>
              <a:ea typeface="+mn-ea"/>
              <a:cs typeface="+mn-cs"/>
            </a:endParaRPr>
          </a:p>
        </p:txBody>
      </p:sp>
      <p:sp>
        <p:nvSpPr>
          <p:cNvPr id="7"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May 2012</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 from March (2/2)</a:t>
            </a:r>
            <a:endParaRPr lang="en-US" dirty="0"/>
          </a:p>
        </p:txBody>
      </p:sp>
      <p:sp>
        <p:nvSpPr>
          <p:cNvPr id="3" name="Content Placeholder 2"/>
          <p:cNvSpPr>
            <a:spLocks noGrp="1"/>
          </p:cNvSpPr>
          <p:nvPr>
            <p:ph idx="1"/>
          </p:nvPr>
        </p:nvSpPr>
        <p:spPr/>
        <p:txBody>
          <a:bodyPr/>
          <a:lstStyle/>
          <a:p>
            <a:r>
              <a:rPr lang="en-US" dirty="0" smtClean="0"/>
              <a:t>Completed comment resolution on D6.0 during conference calls</a:t>
            </a:r>
          </a:p>
          <a:p>
            <a:r>
              <a:rPr lang="en-US" dirty="0" smtClean="0"/>
              <a:t>Second recirculation sponsor ballot on D7.0</a:t>
            </a:r>
          </a:p>
          <a:p>
            <a:pPr lvl="1"/>
            <a:r>
              <a:rPr lang="en-US" sz="1800" dirty="0" smtClean="0"/>
              <a:t>Ballot Opening Date: Thursday April 26, 2011 - 23:59 ET</a:t>
            </a:r>
          </a:p>
          <a:p>
            <a:pPr lvl="1"/>
            <a:r>
              <a:rPr lang="en-US" sz="1800" dirty="0" smtClean="0"/>
              <a:t>Ballot Closing Date: Friday May 11, 2012 - 23:59 ET</a:t>
            </a:r>
          </a:p>
          <a:p>
            <a:pPr lvl="1"/>
            <a:r>
              <a:rPr lang="en-US" sz="1800" dirty="0" smtClean="0"/>
              <a:t>Ballot results:</a:t>
            </a:r>
          </a:p>
          <a:p>
            <a:pPr lvl="2"/>
            <a:r>
              <a:rPr lang="en-US" sz="1600" dirty="0" smtClean="0"/>
              <a:t>214 eligible people are in this ballot group.</a:t>
            </a:r>
          </a:p>
          <a:p>
            <a:pPr lvl="2"/>
            <a:r>
              <a:rPr lang="en-US" sz="1600" dirty="0" smtClean="0"/>
              <a:t>167 affirmative votes </a:t>
            </a:r>
          </a:p>
          <a:p>
            <a:pPr lvl="2"/>
            <a:r>
              <a:rPr lang="en-US" sz="1600" dirty="0" smtClean="0"/>
              <a:t> 8 negative votes with comments </a:t>
            </a:r>
          </a:p>
          <a:p>
            <a:pPr lvl="2"/>
            <a:r>
              <a:rPr lang="en-US" sz="1600" dirty="0" smtClean="0"/>
              <a:t> 0  negative vote without comments </a:t>
            </a:r>
          </a:p>
          <a:p>
            <a:pPr lvl="2"/>
            <a:r>
              <a:rPr lang="en-US" sz="1600" dirty="0" smtClean="0"/>
              <a:t> 12 abstention votes </a:t>
            </a:r>
          </a:p>
          <a:p>
            <a:pPr lvl="2"/>
            <a:r>
              <a:rPr lang="en-GB" sz="1600" dirty="0" smtClean="0"/>
              <a:t>95.4 % affirmative, 4.6  % negative</a:t>
            </a:r>
            <a:endParaRPr lang="en-US" sz="1600" dirty="0" smtClean="0"/>
          </a:p>
          <a:p>
            <a:pPr lvl="2"/>
            <a:r>
              <a:rPr lang="en-GB" sz="1600" dirty="0" smtClean="0"/>
              <a:t>There were 66 ballot comments received.</a:t>
            </a:r>
            <a:endParaRPr lang="en-US" sz="1600" dirty="0" smtClean="0"/>
          </a:p>
          <a:p>
            <a:pPr lvl="1"/>
            <a:endParaRPr lang="en-US" sz="1800" dirty="0" smtClean="0"/>
          </a:p>
          <a:p>
            <a:endParaRPr lang="en-US" dirty="0"/>
          </a:p>
        </p:txBody>
      </p:sp>
      <p:sp>
        <p:nvSpPr>
          <p:cNvPr id="4" name="Footer Placeholder 3"/>
          <p:cNvSpPr>
            <a:spLocks noGrp="1"/>
          </p:cNvSpPr>
          <p:nvPr>
            <p:ph type="ftr" sz="quarter" idx="11"/>
          </p:nvPr>
        </p:nvSpPr>
        <p:spPr/>
        <p:txBody>
          <a:bodyPr/>
          <a:lstStyle/>
          <a:p>
            <a:pPr>
              <a:defRPr/>
            </a:pPr>
            <a:r>
              <a:rPr lang="en-US" smtClean="0"/>
              <a:t>Eldad Perahia, Intel Corporation</a:t>
            </a:r>
            <a:endParaRPr lang="en-US"/>
          </a:p>
        </p:txBody>
      </p:sp>
      <p:sp>
        <p:nvSpPr>
          <p:cNvPr id="5" name="Slide Number Placeholder 4"/>
          <p:cNvSpPr>
            <a:spLocks noGrp="1"/>
          </p:cNvSpPr>
          <p:nvPr>
            <p:ph type="sldNum" sz="quarter" idx="12"/>
          </p:nvPr>
        </p:nvSpPr>
        <p:spPr/>
        <p:txBody>
          <a:bodyPr/>
          <a:lstStyle/>
          <a:p>
            <a:pPr>
              <a:defRPr/>
            </a:pPr>
            <a:r>
              <a:rPr lang="en-US" smtClean="0"/>
              <a:t>Slide </a:t>
            </a:r>
            <a:fld id="{BD236530-B1A2-4A31-8CA2-AC905962223D}" type="slidenum">
              <a:rPr lang="en-US" smtClean="0"/>
              <a:pPr>
                <a:defRPr/>
              </a:pPr>
              <a:t>20</a:t>
            </a:fld>
            <a:endParaRPr lang="en-US"/>
          </a:p>
        </p:txBody>
      </p:sp>
      <p:sp>
        <p:nvSpPr>
          <p:cNvPr id="6" name="Date Placeholder 5"/>
          <p:cNvSpPr>
            <a:spLocks noGrp="1"/>
          </p:cNvSpPr>
          <p:nvPr>
            <p:ph type="dt" sz="half" idx="2"/>
          </p:nvPr>
        </p:nvSpPr>
        <p:spPr>
          <a:xfrm>
            <a:off x="696913" y="332601"/>
            <a:ext cx="968214" cy="276999"/>
          </a:xfrm>
        </p:spPr>
        <p:txBody>
          <a:bodyPr/>
          <a:lstStyle/>
          <a:p>
            <a:pPr>
              <a:defRPr/>
            </a:pPr>
            <a:r>
              <a:rPr lang="en-US" dirty="0" smtClean="0"/>
              <a:t>May 2012</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March Minutes</a:t>
            </a:r>
            <a:endParaRPr lang="en-US" dirty="0"/>
          </a:p>
        </p:txBody>
      </p:sp>
      <p:sp>
        <p:nvSpPr>
          <p:cNvPr id="3" name="Content Placeholder 2"/>
          <p:cNvSpPr>
            <a:spLocks noGrp="1"/>
          </p:cNvSpPr>
          <p:nvPr>
            <p:ph idx="1"/>
          </p:nvPr>
        </p:nvSpPr>
        <p:spPr/>
        <p:txBody>
          <a:bodyPr/>
          <a:lstStyle/>
          <a:p>
            <a:r>
              <a:rPr lang="en-US" dirty="0" smtClean="0"/>
              <a:t>Motion to approve March 2012 TGad minutes as contained in 11-12-0358r0</a:t>
            </a:r>
          </a:p>
          <a:p>
            <a:endParaRPr lang="en-US" dirty="0" smtClean="0"/>
          </a:p>
          <a:p>
            <a:r>
              <a:rPr lang="en-US" dirty="0" smtClean="0"/>
              <a:t>Move: James Yee</a:t>
            </a:r>
          </a:p>
          <a:p>
            <a:r>
              <a:rPr lang="en-US" dirty="0" smtClean="0"/>
              <a:t>Second: Carlos </a:t>
            </a:r>
          </a:p>
          <a:p>
            <a:r>
              <a:rPr lang="en-US" dirty="0" smtClean="0"/>
              <a:t>Approved by unanimous consent</a:t>
            </a:r>
          </a:p>
          <a:p>
            <a:endParaRPr lang="en-US" dirty="0"/>
          </a:p>
        </p:txBody>
      </p:sp>
      <p:sp>
        <p:nvSpPr>
          <p:cNvPr id="5" name="Footer Placeholder 4"/>
          <p:cNvSpPr>
            <a:spLocks noGrp="1"/>
          </p:cNvSpPr>
          <p:nvPr>
            <p:ph type="ftr" sz="quarter" idx="11"/>
          </p:nvPr>
        </p:nvSpPr>
        <p:spPr/>
        <p:txBody>
          <a:bodyPr/>
          <a:lstStyle/>
          <a:p>
            <a:pPr>
              <a:defRPr/>
            </a:pPr>
            <a:r>
              <a:rPr lang="en-US" smtClean="0"/>
              <a:t>Eldad Perahia, Intel Corporation</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BD236530-B1A2-4A31-8CA2-AC905962223D}" type="slidenum">
              <a:rPr lang="en-US" smtClean="0"/>
              <a:pPr>
                <a:defRPr/>
              </a:pPr>
              <a:t>21</a:t>
            </a:fld>
            <a:endParaRPr lang="en-US"/>
          </a:p>
        </p:txBody>
      </p:sp>
      <p:sp>
        <p:nvSpPr>
          <p:cNvPr id="7" name="Rectangle 4"/>
          <p:cNvSpPr txBox="1">
            <a:spLocks noChangeArrowheads="1"/>
          </p:cNvSpPr>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May 2012</a:t>
            </a: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 of Conference Calls</a:t>
            </a:r>
            <a:endParaRPr lang="en-US" dirty="0"/>
          </a:p>
        </p:txBody>
      </p:sp>
      <p:sp>
        <p:nvSpPr>
          <p:cNvPr id="3" name="Content Placeholder 2"/>
          <p:cNvSpPr>
            <a:spLocks noGrp="1"/>
          </p:cNvSpPr>
          <p:nvPr>
            <p:ph idx="1"/>
          </p:nvPr>
        </p:nvSpPr>
        <p:spPr/>
        <p:txBody>
          <a:bodyPr/>
          <a:lstStyle/>
          <a:p>
            <a:r>
              <a:rPr lang="en-US" dirty="0" smtClean="0"/>
              <a:t>Conference call minutes from 2012 contained in </a:t>
            </a:r>
          </a:p>
          <a:p>
            <a:pPr lvl="1"/>
            <a:r>
              <a:rPr lang="en-US" dirty="0" smtClean="0"/>
              <a:t>12/0007r11</a:t>
            </a:r>
          </a:p>
          <a:p>
            <a:r>
              <a:rPr lang="en-US" dirty="0" smtClean="0"/>
              <a:t>Comment resolution</a:t>
            </a:r>
          </a:p>
          <a:p>
            <a:endParaRPr lang="en-US" dirty="0" smtClean="0"/>
          </a:p>
          <a:p>
            <a:r>
              <a:rPr lang="en-US" dirty="0" smtClean="0"/>
              <a:t>Motion to approve TGad conference call minutes as contained in 11-12-0007r11</a:t>
            </a:r>
          </a:p>
          <a:p>
            <a:r>
              <a:rPr lang="en-US" dirty="0" smtClean="0"/>
              <a:t>Move: James Yee</a:t>
            </a:r>
          </a:p>
          <a:p>
            <a:r>
              <a:rPr lang="en-US" dirty="0" smtClean="0"/>
              <a:t>Second: Carlos</a:t>
            </a:r>
          </a:p>
          <a:p>
            <a:r>
              <a:rPr lang="en-US" dirty="0" smtClean="0"/>
              <a:t>Approved by unanimous consent</a:t>
            </a:r>
          </a:p>
          <a:p>
            <a:endParaRPr lang="en-US" dirty="0" smtClean="0"/>
          </a:p>
        </p:txBody>
      </p:sp>
      <p:sp>
        <p:nvSpPr>
          <p:cNvPr id="4" name="Footer Placeholder 3"/>
          <p:cNvSpPr>
            <a:spLocks noGrp="1"/>
          </p:cNvSpPr>
          <p:nvPr>
            <p:ph type="ftr" sz="quarter" idx="11"/>
          </p:nvPr>
        </p:nvSpPr>
        <p:spPr/>
        <p:txBody>
          <a:bodyPr/>
          <a:lstStyle/>
          <a:p>
            <a:pPr>
              <a:defRPr/>
            </a:pPr>
            <a:r>
              <a:rPr lang="en-US" smtClean="0"/>
              <a:t>Eldad Perahia, Intel Corporation</a:t>
            </a:r>
            <a:endParaRPr lang="en-US"/>
          </a:p>
        </p:txBody>
      </p:sp>
      <p:sp>
        <p:nvSpPr>
          <p:cNvPr id="5" name="Slide Number Placeholder 4"/>
          <p:cNvSpPr>
            <a:spLocks noGrp="1"/>
          </p:cNvSpPr>
          <p:nvPr>
            <p:ph type="sldNum" sz="quarter" idx="12"/>
          </p:nvPr>
        </p:nvSpPr>
        <p:spPr/>
        <p:txBody>
          <a:bodyPr/>
          <a:lstStyle/>
          <a:p>
            <a:pPr>
              <a:defRPr/>
            </a:pPr>
            <a:r>
              <a:rPr lang="en-US" smtClean="0"/>
              <a:t>Slide </a:t>
            </a:r>
            <a:fld id="{BD236530-B1A2-4A31-8CA2-AC905962223D}" type="slidenum">
              <a:rPr lang="en-US" smtClean="0"/>
              <a:pPr>
                <a:defRPr/>
              </a:pPr>
              <a:t>22</a:t>
            </a:fld>
            <a:endParaRPr lang="en-US"/>
          </a:p>
        </p:txBody>
      </p:sp>
      <p:sp>
        <p:nvSpPr>
          <p:cNvPr id="6" name="Date Placeholder 5"/>
          <p:cNvSpPr>
            <a:spLocks noGrp="1"/>
          </p:cNvSpPr>
          <p:nvPr>
            <p:ph type="dt" sz="half" idx="2"/>
          </p:nvPr>
        </p:nvSpPr>
        <p:spPr>
          <a:xfrm>
            <a:off x="696913" y="332601"/>
            <a:ext cx="968214" cy="276999"/>
          </a:xfrm>
        </p:spPr>
        <p:txBody>
          <a:bodyPr/>
          <a:lstStyle/>
          <a:p>
            <a:pPr>
              <a:defRPr/>
            </a:pPr>
            <a:r>
              <a:rPr lang="en-US" dirty="0" smtClean="0"/>
              <a:t>May 2012</a:t>
            </a:r>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Editor Report</a:t>
            </a:r>
            <a:endParaRPr lang="en-US" dirty="0"/>
          </a:p>
        </p:txBody>
      </p:sp>
      <p:sp>
        <p:nvSpPr>
          <p:cNvPr id="3" name="Content Placeholder 2"/>
          <p:cNvSpPr>
            <a:spLocks noGrp="1"/>
          </p:cNvSpPr>
          <p:nvPr>
            <p:ph idx="1"/>
          </p:nvPr>
        </p:nvSpPr>
        <p:spPr/>
        <p:txBody>
          <a:bodyPr/>
          <a:lstStyle/>
          <a:p>
            <a:r>
              <a:rPr lang="en-US" dirty="0" smtClean="0"/>
              <a:t>18 editorial</a:t>
            </a:r>
          </a:p>
          <a:p>
            <a:r>
              <a:rPr lang="en-US" dirty="0" smtClean="0"/>
              <a:t>47 technical</a:t>
            </a:r>
          </a:p>
          <a:p>
            <a:r>
              <a:rPr lang="en-US" dirty="0" smtClean="0"/>
              <a:t>1 general</a:t>
            </a:r>
          </a:p>
          <a:p>
            <a:r>
              <a:rPr lang="en-GB" dirty="0" smtClean="0"/>
              <a:t>12/0638r1 </a:t>
            </a:r>
          </a:p>
          <a:p>
            <a:pPr lvl="1"/>
            <a:r>
              <a:rPr lang="en-GB" dirty="0" smtClean="0"/>
              <a:t>contains resolutions to all editorial comments</a:t>
            </a:r>
          </a:p>
          <a:p>
            <a:pPr lvl="1"/>
            <a:r>
              <a:rPr lang="en-GB" dirty="0" smtClean="0"/>
              <a:t>Contains proposed resolutions to 37 technical comments</a:t>
            </a:r>
          </a:p>
          <a:p>
            <a:pPr lvl="1"/>
            <a:r>
              <a:rPr lang="en-GB" dirty="0" smtClean="0"/>
              <a:t>All technical &amp; general comments have assignees</a:t>
            </a:r>
          </a:p>
          <a:p>
            <a:pPr lvl="1"/>
            <a:r>
              <a:rPr lang="en-GB" dirty="0" err="1" smtClean="0"/>
              <a:t>Sunggeun</a:t>
            </a:r>
            <a:r>
              <a:rPr lang="en-GB" dirty="0" smtClean="0"/>
              <a:t> Jin assigned Relay CID 8064</a:t>
            </a:r>
          </a:p>
          <a:p>
            <a:endParaRPr lang="en-US" dirty="0" smtClean="0"/>
          </a:p>
          <a:p>
            <a:endParaRPr lang="en-US" dirty="0" smtClean="0"/>
          </a:p>
        </p:txBody>
      </p:sp>
      <p:sp>
        <p:nvSpPr>
          <p:cNvPr id="5" name="Footer Placeholder 4"/>
          <p:cNvSpPr>
            <a:spLocks noGrp="1"/>
          </p:cNvSpPr>
          <p:nvPr>
            <p:ph type="ftr" sz="quarter" idx="11"/>
          </p:nvPr>
        </p:nvSpPr>
        <p:spPr/>
        <p:txBody>
          <a:bodyPr/>
          <a:lstStyle/>
          <a:p>
            <a:pPr>
              <a:defRPr/>
            </a:pPr>
            <a:r>
              <a:rPr lang="en-US" smtClean="0"/>
              <a:t>Eldad Perahia, Intel Corporation</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BD236530-B1A2-4A31-8CA2-AC905962223D}" type="slidenum">
              <a:rPr lang="en-US" smtClean="0"/>
              <a:pPr>
                <a:defRPr/>
              </a:pPr>
              <a:t>23</a:t>
            </a:fld>
            <a:endParaRPr lang="en-US"/>
          </a:p>
        </p:txBody>
      </p:sp>
      <p:sp>
        <p:nvSpPr>
          <p:cNvPr id="7" name="Rectangle 4"/>
          <p:cNvSpPr txBox="1">
            <a:spLocks noChangeArrowheads="1"/>
          </p:cNvSpPr>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May 2012</a:t>
            </a:r>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for Tuesday May 15</a:t>
            </a:r>
            <a:r>
              <a:rPr lang="en-US" baseline="30000" dirty="0" smtClean="0"/>
              <a:t>th</a:t>
            </a:r>
            <a:r>
              <a:rPr lang="en-US" dirty="0" smtClean="0"/>
              <a:t>, 13:30 – 15:3</a:t>
            </a:r>
            <a:r>
              <a:rPr lang="en-US" dirty="0" smtClean="0">
                <a:sym typeface="Wingdings" pitchFamily="2" charset="2"/>
              </a:rPr>
              <a:t>0</a:t>
            </a:r>
            <a:endParaRPr lang="en-US" dirty="0"/>
          </a:p>
        </p:txBody>
      </p:sp>
      <p:sp>
        <p:nvSpPr>
          <p:cNvPr id="3" name="Content Placeholder 2"/>
          <p:cNvSpPr>
            <a:spLocks noGrp="1"/>
          </p:cNvSpPr>
          <p:nvPr>
            <p:ph idx="1"/>
          </p:nvPr>
        </p:nvSpPr>
        <p:spPr/>
        <p:txBody>
          <a:bodyPr/>
          <a:lstStyle/>
          <a:p>
            <a:pPr>
              <a:lnSpc>
                <a:spcPct val="90000"/>
              </a:lnSpc>
            </a:pPr>
            <a:r>
              <a:rPr lang="en-US" dirty="0" smtClean="0">
                <a:sym typeface="Wingdings" pitchFamily="2" charset="2"/>
              </a:rPr>
              <a:t>QAB</a:t>
            </a:r>
            <a:endParaRPr lang="en-US" sz="2200" dirty="0" smtClean="0"/>
          </a:p>
          <a:p>
            <a:pPr>
              <a:lnSpc>
                <a:spcPct val="90000"/>
              </a:lnSpc>
            </a:pPr>
            <a:r>
              <a:rPr lang="en-US" dirty="0" smtClean="0"/>
              <a:t>Comment resolution from second recirculation sponsor ballot  (on D7.0), motions on resolutions</a:t>
            </a:r>
            <a:endParaRPr lang="en-US" dirty="0" smtClean="0">
              <a:sym typeface="Wingdings" pitchFamily="2" charset="2"/>
            </a:endParaRPr>
          </a:p>
          <a:p>
            <a:endParaRPr lang="en-US" dirty="0"/>
          </a:p>
        </p:txBody>
      </p:sp>
      <p:sp>
        <p:nvSpPr>
          <p:cNvPr id="4" name="Footer Placeholder 3"/>
          <p:cNvSpPr>
            <a:spLocks noGrp="1"/>
          </p:cNvSpPr>
          <p:nvPr>
            <p:ph type="ftr" sz="quarter" idx="11"/>
          </p:nvPr>
        </p:nvSpPr>
        <p:spPr/>
        <p:txBody>
          <a:bodyPr/>
          <a:lstStyle/>
          <a:p>
            <a:pPr>
              <a:defRPr/>
            </a:pPr>
            <a:r>
              <a:rPr lang="en-US" smtClean="0"/>
              <a:t>Eldad Perahia, Intel Corporation</a:t>
            </a:r>
            <a:endParaRPr lang="en-US"/>
          </a:p>
        </p:txBody>
      </p:sp>
      <p:sp>
        <p:nvSpPr>
          <p:cNvPr id="5" name="Slide Number Placeholder 4"/>
          <p:cNvSpPr>
            <a:spLocks noGrp="1"/>
          </p:cNvSpPr>
          <p:nvPr>
            <p:ph type="sldNum" sz="quarter" idx="12"/>
          </p:nvPr>
        </p:nvSpPr>
        <p:spPr/>
        <p:txBody>
          <a:bodyPr/>
          <a:lstStyle/>
          <a:p>
            <a:pPr>
              <a:defRPr/>
            </a:pPr>
            <a:r>
              <a:rPr lang="en-US" smtClean="0"/>
              <a:t>Slide </a:t>
            </a:r>
            <a:fld id="{BD236530-B1A2-4A31-8CA2-AC905962223D}" type="slidenum">
              <a:rPr lang="en-US" smtClean="0"/>
              <a:pPr>
                <a:defRPr/>
              </a:pPr>
              <a:t>24</a:t>
            </a:fld>
            <a:endParaRPr lang="en-US"/>
          </a:p>
        </p:txBody>
      </p:sp>
      <p:sp>
        <p:nvSpPr>
          <p:cNvPr id="6" name="Date Placeholder 5"/>
          <p:cNvSpPr>
            <a:spLocks noGrp="1"/>
          </p:cNvSpPr>
          <p:nvPr>
            <p:ph type="dt" sz="half" idx="2"/>
          </p:nvPr>
        </p:nvSpPr>
        <p:spPr/>
        <p:txBody>
          <a:bodyPr/>
          <a:lstStyle/>
          <a:p>
            <a:pPr>
              <a:defRPr/>
            </a:pPr>
            <a:r>
              <a:rPr lang="en-US" smtClean="0"/>
              <a:t>May 2012</a:t>
            </a:r>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85800"/>
          </a:xfrm>
        </p:spPr>
        <p:txBody>
          <a:bodyPr/>
          <a:lstStyle/>
          <a:p>
            <a:r>
              <a:rPr lang="en-US" dirty="0" smtClean="0"/>
              <a:t>Notes for Tuesday May 15</a:t>
            </a:r>
            <a:r>
              <a:rPr lang="en-US" baseline="30000" dirty="0" smtClean="0"/>
              <a:t>th</a:t>
            </a:r>
            <a:r>
              <a:rPr lang="en-US" dirty="0" smtClean="0"/>
              <a:t>, 13:30 – 15:3</a:t>
            </a:r>
            <a:r>
              <a:rPr lang="en-US" dirty="0" smtClean="0">
                <a:sym typeface="Wingdings" pitchFamily="2" charset="2"/>
              </a:rPr>
              <a:t>0</a:t>
            </a:r>
            <a:endParaRPr lang="en-US" dirty="0"/>
          </a:p>
        </p:txBody>
      </p:sp>
      <p:sp>
        <p:nvSpPr>
          <p:cNvPr id="3" name="Content Placeholder 2"/>
          <p:cNvSpPr>
            <a:spLocks noGrp="1"/>
          </p:cNvSpPr>
          <p:nvPr>
            <p:ph idx="1"/>
          </p:nvPr>
        </p:nvSpPr>
        <p:spPr>
          <a:xfrm>
            <a:off x="685800" y="1524000"/>
            <a:ext cx="7772400" cy="4572000"/>
          </a:xfrm>
        </p:spPr>
        <p:txBody>
          <a:bodyPr/>
          <a:lstStyle/>
          <a:p>
            <a:r>
              <a:rPr lang="en-US" sz="2000" dirty="0" smtClean="0"/>
              <a:t>CID 7102 (from D6.0) new resolution as follows</a:t>
            </a:r>
          </a:p>
          <a:p>
            <a:r>
              <a:rPr lang="en-US" sz="2000" dirty="0" smtClean="0"/>
              <a:t>Revised</a:t>
            </a:r>
          </a:p>
          <a:p>
            <a:r>
              <a:rPr lang="en-US" sz="2000" dirty="0" smtClean="0"/>
              <a:t>Change “The AP shall use the Quiet element (8.4.2.25) to schedule quiet periods according to the request.” on P480L38 to “The AP shall use SPs to schedule the quiet period(s) according to the accepted request.  The SPs shall have the AP as both source and destination and the AP shall not transmit during the SP.”</a:t>
            </a:r>
          </a:p>
          <a:p>
            <a:r>
              <a:rPr lang="en-US" sz="2000" dirty="0" smtClean="0"/>
              <a:t>Create new 10.36.”0” General and add </a:t>
            </a:r>
          </a:p>
          <a:p>
            <a:pPr lvl="1"/>
            <a:r>
              <a:rPr lang="en-US" sz="1800" dirty="0" smtClean="0"/>
              <a:t>“If an AP supports QAB the AP shall set the QAB Capability field within the Extended Capabilities element to 1 and shall set the QAB Capability field to 0 otherwise.  In addition, if an AP supports QAB, the AP shall also support scheduling SPs as defined in 9.33.6.”</a:t>
            </a:r>
          </a:p>
        </p:txBody>
      </p:sp>
      <p:sp>
        <p:nvSpPr>
          <p:cNvPr id="4" name="Footer Placeholder 3"/>
          <p:cNvSpPr>
            <a:spLocks noGrp="1"/>
          </p:cNvSpPr>
          <p:nvPr>
            <p:ph type="ftr" sz="quarter" idx="11"/>
          </p:nvPr>
        </p:nvSpPr>
        <p:spPr/>
        <p:txBody>
          <a:bodyPr/>
          <a:lstStyle/>
          <a:p>
            <a:pPr>
              <a:defRPr/>
            </a:pPr>
            <a:r>
              <a:rPr lang="en-US" smtClean="0"/>
              <a:t>Eldad Perahia, Intel Corporation</a:t>
            </a:r>
            <a:endParaRPr lang="en-US"/>
          </a:p>
        </p:txBody>
      </p:sp>
      <p:sp>
        <p:nvSpPr>
          <p:cNvPr id="5" name="Slide Number Placeholder 4"/>
          <p:cNvSpPr>
            <a:spLocks noGrp="1"/>
          </p:cNvSpPr>
          <p:nvPr>
            <p:ph type="sldNum" sz="quarter" idx="12"/>
          </p:nvPr>
        </p:nvSpPr>
        <p:spPr/>
        <p:txBody>
          <a:bodyPr/>
          <a:lstStyle/>
          <a:p>
            <a:pPr>
              <a:defRPr/>
            </a:pPr>
            <a:r>
              <a:rPr lang="en-US" smtClean="0"/>
              <a:t>Slide </a:t>
            </a:r>
            <a:fld id="{BD236530-B1A2-4A31-8CA2-AC905962223D}" type="slidenum">
              <a:rPr lang="en-US" smtClean="0"/>
              <a:pPr>
                <a:defRPr/>
              </a:pPr>
              <a:t>25</a:t>
            </a:fld>
            <a:endParaRPr lang="en-US"/>
          </a:p>
        </p:txBody>
      </p:sp>
      <p:sp>
        <p:nvSpPr>
          <p:cNvPr id="6" name="Date Placeholder 5"/>
          <p:cNvSpPr>
            <a:spLocks noGrp="1"/>
          </p:cNvSpPr>
          <p:nvPr>
            <p:ph type="dt" sz="half" idx="2"/>
          </p:nvPr>
        </p:nvSpPr>
        <p:spPr/>
        <p:txBody>
          <a:bodyPr/>
          <a:lstStyle/>
          <a:p>
            <a:pPr>
              <a:defRPr/>
            </a:pPr>
            <a:r>
              <a:rPr lang="en-US" smtClean="0"/>
              <a:t>May 2012</a:t>
            </a:r>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continued</a:t>
            </a:r>
            <a:endParaRPr lang="en-US" dirty="0"/>
          </a:p>
        </p:txBody>
      </p:sp>
      <p:sp>
        <p:nvSpPr>
          <p:cNvPr id="3" name="Content Placeholder 2"/>
          <p:cNvSpPr>
            <a:spLocks noGrp="1"/>
          </p:cNvSpPr>
          <p:nvPr>
            <p:ph idx="1"/>
          </p:nvPr>
        </p:nvSpPr>
        <p:spPr/>
        <p:txBody>
          <a:bodyPr/>
          <a:lstStyle/>
          <a:p>
            <a:r>
              <a:rPr lang="en-US" dirty="0" smtClean="0"/>
              <a:t>Security</a:t>
            </a:r>
          </a:p>
          <a:p>
            <a:pPr lvl="1"/>
            <a:r>
              <a:rPr lang="en-US" dirty="0" smtClean="0"/>
              <a:t>Two cases: 1) someone owns all APs, can establish trust, 2) different owners</a:t>
            </a:r>
          </a:p>
          <a:p>
            <a:pPr lvl="1"/>
            <a:r>
              <a:rPr lang="en-US" dirty="0" smtClean="0"/>
              <a:t>More comparable to “radar detection”</a:t>
            </a:r>
          </a:p>
          <a:p>
            <a:pPr lvl="1"/>
            <a:r>
              <a:rPr lang="en-US" dirty="0" smtClean="0"/>
              <a:t>infrequent request from other AP to quiet for short period of time</a:t>
            </a:r>
          </a:p>
          <a:p>
            <a:pPr lvl="1"/>
            <a:r>
              <a:rPr lang="en-US" dirty="0" smtClean="0"/>
              <a:t>Request can be ignored </a:t>
            </a:r>
          </a:p>
          <a:p>
            <a:pPr lvl="1"/>
            <a:endParaRPr lang="en-US" dirty="0"/>
          </a:p>
        </p:txBody>
      </p:sp>
      <p:sp>
        <p:nvSpPr>
          <p:cNvPr id="4" name="Footer Placeholder 3"/>
          <p:cNvSpPr>
            <a:spLocks noGrp="1"/>
          </p:cNvSpPr>
          <p:nvPr>
            <p:ph type="ftr" sz="quarter" idx="11"/>
          </p:nvPr>
        </p:nvSpPr>
        <p:spPr/>
        <p:txBody>
          <a:bodyPr/>
          <a:lstStyle/>
          <a:p>
            <a:pPr>
              <a:defRPr/>
            </a:pPr>
            <a:r>
              <a:rPr lang="en-US" smtClean="0"/>
              <a:t>Eldad Perahia, Intel Corporation</a:t>
            </a:r>
            <a:endParaRPr lang="en-US"/>
          </a:p>
        </p:txBody>
      </p:sp>
      <p:sp>
        <p:nvSpPr>
          <p:cNvPr id="5" name="Slide Number Placeholder 4"/>
          <p:cNvSpPr>
            <a:spLocks noGrp="1"/>
          </p:cNvSpPr>
          <p:nvPr>
            <p:ph type="sldNum" sz="quarter" idx="12"/>
          </p:nvPr>
        </p:nvSpPr>
        <p:spPr/>
        <p:txBody>
          <a:bodyPr/>
          <a:lstStyle/>
          <a:p>
            <a:pPr>
              <a:defRPr/>
            </a:pPr>
            <a:r>
              <a:rPr lang="en-US" smtClean="0"/>
              <a:t>Slide </a:t>
            </a:r>
            <a:fld id="{BD236530-B1A2-4A31-8CA2-AC905962223D}" type="slidenum">
              <a:rPr lang="en-US" smtClean="0"/>
              <a:pPr>
                <a:defRPr/>
              </a:pPr>
              <a:t>26</a:t>
            </a:fld>
            <a:endParaRPr lang="en-US"/>
          </a:p>
        </p:txBody>
      </p:sp>
      <p:sp>
        <p:nvSpPr>
          <p:cNvPr id="6" name="Date Placeholder 5"/>
          <p:cNvSpPr>
            <a:spLocks noGrp="1"/>
          </p:cNvSpPr>
          <p:nvPr>
            <p:ph type="dt" sz="half" idx="2"/>
          </p:nvPr>
        </p:nvSpPr>
        <p:spPr/>
        <p:txBody>
          <a:bodyPr/>
          <a:lstStyle/>
          <a:p>
            <a:pPr>
              <a:defRPr/>
            </a:pPr>
            <a:r>
              <a:rPr lang="en-US" smtClean="0"/>
              <a:t>May 2012</a:t>
            </a:r>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continued</a:t>
            </a:r>
            <a:endParaRPr lang="en-US" dirty="0"/>
          </a:p>
        </p:txBody>
      </p:sp>
      <p:sp>
        <p:nvSpPr>
          <p:cNvPr id="3" name="Content Placeholder 2"/>
          <p:cNvSpPr>
            <a:spLocks noGrp="1"/>
          </p:cNvSpPr>
          <p:nvPr>
            <p:ph sz="half" idx="1"/>
          </p:nvPr>
        </p:nvSpPr>
        <p:spPr/>
        <p:txBody>
          <a:bodyPr/>
          <a:lstStyle/>
          <a:p>
            <a:r>
              <a:rPr lang="en-US" sz="1600" dirty="0" smtClean="0"/>
              <a:t>Continue David Hunter’s comments</a:t>
            </a:r>
          </a:p>
          <a:p>
            <a:r>
              <a:rPr lang="en-US" sz="1600" dirty="0" smtClean="0"/>
              <a:t>CID 8060</a:t>
            </a:r>
          </a:p>
          <a:p>
            <a:pPr lvl="1"/>
            <a:r>
              <a:rPr lang="en-US" sz="1200" dirty="0" smtClean="0"/>
              <a:t>Revised</a:t>
            </a:r>
          </a:p>
          <a:p>
            <a:pPr lvl="1"/>
            <a:r>
              <a:rPr lang="en-US" sz="1200" dirty="0" smtClean="0"/>
              <a:t>No objection to resolution</a:t>
            </a:r>
          </a:p>
          <a:p>
            <a:r>
              <a:rPr lang="en-US" sz="1600" dirty="0" smtClean="0"/>
              <a:t>8061</a:t>
            </a:r>
          </a:p>
          <a:p>
            <a:pPr lvl="1"/>
            <a:r>
              <a:rPr lang="en-US" sz="1200" dirty="0" smtClean="0"/>
              <a:t>Changed to revised </a:t>
            </a:r>
          </a:p>
          <a:p>
            <a:pPr lvl="1"/>
            <a:r>
              <a:rPr lang="en-US" sz="1200" dirty="0" smtClean="0"/>
              <a:t>Inserted language to define “immediately”</a:t>
            </a:r>
          </a:p>
          <a:p>
            <a:pPr lvl="1"/>
            <a:r>
              <a:rPr lang="en-US" sz="1200" dirty="0" smtClean="0"/>
              <a:t>No objection to resolution</a:t>
            </a:r>
          </a:p>
          <a:p>
            <a:r>
              <a:rPr lang="en-US" sz="1600" dirty="0" smtClean="0"/>
              <a:t>8015</a:t>
            </a:r>
          </a:p>
          <a:p>
            <a:pPr lvl="1"/>
            <a:r>
              <a:rPr lang="en-US" sz="1200" dirty="0" smtClean="0"/>
              <a:t>Rejected</a:t>
            </a:r>
          </a:p>
          <a:p>
            <a:pPr lvl="1"/>
            <a:r>
              <a:rPr lang="en-US" sz="1200" dirty="0" smtClean="0"/>
              <a:t>Discussion on what is included in clause 4 list</a:t>
            </a:r>
          </a:p>
          <a:p>
            <a:pPr lvl="1"/>
            <a:r>
              <a:rPr lang="en-US" sz="1200" dirty="0" smtClean="0"/>
              <a:t>No objection to resolution</a:t>
            </a:r>
          </a:p>
          <a:p>
            <a:r>
              <a:rPr lang="en-US" sz="1600" dirty="0" smtClean="0"/>
              <a:t>8062</a:t>
            </a:r>
          </a:p>
          <a:p>
            <a:pPr lvl="1"/>
            <a:r>
              <a:rPr lang="en-US" sz="1200" dirty="0" smtClean="0"/>
              <a:t>Accepted</a:t>
            </a:r>
          </a:p>
          <a:p>
            <a:pPr lvl="1"/>
            <a:r>
              <a:rPr lang="en-US" sz="1200" dirty="0" smtClean="0"/>
              <a:t>No objection to resolution</a:t>
            </a:r>
          </a:p>
          <a:p>
            <a:r>
              <a:rPr lang="en-US" sz="1600" dirty="0" smtClean="0"/>
              <a:t>8065</a:t>
            </a:r>
          </a:p>
          <a:p>
            <a:pPr lvl="1"/>
            <a:r>
              <a:rPr lang="en-US" sz="1200" dirty="0" smtClean="0"/>
              <a:t>Rejected</a:t>
            </a:r>
          </a:p>
          <a:p>
            <a:pPr lvl="1"/>
            <a:r>
              <a:rPr lang="en-US" sz="1200" dirty="0" smtClean="0"/>
              <a:t>No objection to resolution</a:t>
            </a:r>
          </a:p>
          <a:p>
            <a:pPr lvl="1"/>
            <a:endParaRPr lang="en-US" sz="1200" dirty="0" smtClean="0"/>
          </a:p>
          <a:p>
            <a:endParaRPr lang="en-US" sz="2000" dirty="0"/>
          </a:p>
        </p:txBody>
      </p:sp>
      <p:sp>
        <p:nvSpPr>
          <p:cNvPr id="8" name="Content Placeholder 7"/>
          <p:cNvSpPr>
            <a:spLocks noGrp="1"/>
          </p:cNvSpPr>
          <p:nvPr>
            <p:ph sz="half" idx="2"/>
          </p:nvPr>
        </p:nvSpPr>
        <p:spPr/>
        <p:txBody>
          <a:bodyPr/>
          <a:lstStyle/>
          <a:p>
            <a:r>
              <a:rPr lang="en-US" sz="1600" dirty="0" smtClean="0"/>
              <a:t>8017</a:t>
            </a:r>
          </a:p>
          <a:p>
            <a:pPr lvl="1"/>
            <a:r>
              <a:rPr lang="en-US" sz="1200" dirty="0" smtClean="0"/>
              <a:t>Revised</a:t>
            </a:r>
          </a:p>
          <a:p>
            <a:pPr lvl="1"/>
            <a:r>
              <a:rPr lang="en-US" sz="1200" dirty="0" smtClean="0"/>
              <a:t>No objection to resolution</a:t>
            </a:r>
          </a:p>
          <a:p>
            <a:r>
              <a:rPr lang="en-US" sz="1600" dirty="0" smtClean="0"/>
              <a:t>8066</a:t>
            </a:r>
          </a:p>
          <a:p>
            <a:pPr lvl="1"/>
            <a:r>
              <a:rPr lang="en-US" sz="1200" dirty="0" smtClean="0"/>
              <a:t>Changed to Revised</a:t>
            </a:r>
          </a:p>
          <a:p>
            <a:pPr lvl="1"/>
            <a:r>
              <a:rPr lang="en-US" sz="1200" dirty="0" smtClean="0"/>
              <a:t>Make element extensible to allow 802.11ac to modify</a:t>
            </a:r>
          </a:p>
          <a:p>
            <a:pPr lvl="1"/>
            <a:r>
              <a:rPr lang="en-US" sz="1200" dirty="0" smtClean="0"/>
              <a:t>No objection to resolution</a:t>
            </a:r>
          </a:p>
          <a:p>
            <a:r>
              <a:rPr lang="en-US" sz="1600" dirty="0" smtClean="0"/>
              <a:t>8018</a:t>
            </a:r>
          </a:p>
          <a:p>
            <a:pPr lvl="1"/>
            <a:r>
              <a:rPr lang="en-US" sz="1200" dirty="0" smtClean="0"/>
              <a:t>Revised</a:t>
            </a:r>
          </a:p>
          <a:p>
            <a:pPr lvl="1"/>
            <a:r>
              <a:rPr lang="en-US" sz="1200" dirty="0" smtClean="0"/>
              <a:t>No objection to resolution</a:t>
            </a:r>
          </a:p>
          <a:p>
            <a:r>
              <a:rPr lang="en-US" sz="1600" dirty="0" smtClean="0"/>
              <a:t>8022</a:t>
            </a:r>
          </a:p>
          <a:p>
            <a:pPr lvl="1"/>
            <a:r>
              <a:rPr lang="en-US" sz="1200" dirty="0" smtClean="0"/>
              <a:t>Rejected</a:t>
            </a:r>
          </a:p>
          <a:p>
            <a:pPr lvl="1"/>
            <a:r>
              <a:rPr lang="en-US" sz="1200" dirty="0" smtClean="0"/>
              <a:t>No objection to resolution</a:t>
            </a:r>
          </a:p>
          <a:p>
            <a:r>
              <a:rPr lang="en-US" sz="1600" dirty="0" smtClean="0"/>
              <a:t>8022</a:t>
            </a:r>
          </a:p>
          <a:p>
            <a:pPr lvl="1"/>
            <a:r>
              <a:rPr lang="en-US" sz="1200" dirty="0" smtClean="0"/>
              <a:t>Revised</a:t>
            </a:r>
          </a:p>
          <a:p>
            <a:pPr lvl="1"/>
            <a:r>
              <a:rPr lang="en-US" sz="1200" dirty="0" smtClean="0"/>
              <a:t>No objection to resolution</a:t>
            </a:r>
          </a:p>
          <a:p>
            <a:pPr lvl="1"/>
            <a:endParaRPr lang="en-US" sz="1200" dirty="0" smtClean="0"/>
          </a:p>
          <a:p>
            <a:pPr lvl="1"/>
            <a:endParaRPr lang="en-US" sz="1200" dirty="0" smtClean="0"/>
          </a:p>
          <a:p>
            <a:endParaRPr lang="en-US" dirty="0"/>
          </a:p>
        </p:txBody>
      </p:sp>
      <p:sp>
        <p:nvSpPr>
          <p:cNvPr id="4" name="Footer Placeholder 3"/>
          <p:cNvSpPr>
            <a:spLocks noGrp="1"/>
          </p:cNvSpPr>
          <p:nvPr>
            <p:ph type="ftr" sz="quarter" idx="11"/>
          </p:nvPr>
        </p:nvSpPr>
        <p:spPr/>
        <p:txBody>
          <a:bodyPr/>
          <a:lstStyle/>
          <a:p>
            <a:pPr>
              <a:defRPr/>
            </a:pPr>
            <a:r>
              <a:rPr lang="en-US" smtClean="0"/>
              <a:t>Eldad Perahia, Intel Corporation</a:t>
            </a:r>
            <a:endParaRPr lang="en-US"/>
          </a:p>
        </p:txBody>
      </p:sp>
      <p:sp>
        <p:nvSpPr>
          <p:cNvPr id="5" name="Slide Number Placeholder 4"/>
          <p:cNvSpPr>
            <a:spLocks noGrp="1"/>
          </p:cNvSpPr>
          <p:nvPr>
            <p:ph type="sldNum" sz="quarter" idx="12"/>
          </p:nvPr>
        </p:nvSpPr>
        <p:spPr/>
        <p:txBody>
          <a:bodyPr/>
          <a:lstStyle/>
          <a:p>
            <a:pPr>
              <a:defRPr/>
            </a:pPr>
            <a:r>
              <a:rPr lang="en-US" smtClean="0"/>
              <a:t>Slide </a:t>
            </a:r>
            <a:fld id="{BD236530-B1A2-4A31-8CA2-AC905962223D}" type="slidenum">
              <a:rPr lang="en-US" smtClean="0"/>
              <a:pPr>
                <a:defRPr/>
              </a:pPr>
              <a:t>27</a:t>
            </a:fld>
            <a:endParaRPr lang="en-US"/>
          </a:p>
        </p:txBody>
      </p:sp>
      <p:sp>
        <p:nvSpPr>
          <p:cNvPr id="6" name="Date Placeholder 5"/>
          <p:cNvSpPr>
            <a:spLocks noGrp="1"/>
          </p:cNvSpPr>
          <p:nvPr>
            <p:ph type="dt" sz="half" idx="13"/>
          </p:nvPr>
        </p:nvSpPr>
        <p:spPr/>
        <p:txBody>
          <a:bodyPr/>
          <a:lstStyle/>
          <a:p>
            <a:pPr>
              <a:defRPr/>
            </a:pPr>
            <a:r>
              <a:rPr lang="en-US" smtClean="0"/>
              <a:t>May 2012</a:t>
            </a:r>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continued</a:t>
            </a:r>
            <a:endParaRPr lang="en-US" dirty="0"/>
          </a:p>
        </p:txBody>
      </p:sp>
      <p:sp>
        <p:nvSpPr>
          <p:cNvPr id="3" name="Content Placeholder 2"/>
          <p:cNvSpPr>
            <a:spLocks noGrp="1"/>
          </p:cNvSpPr>
          <p:nvPr>
            <p:ph sz="half" idx="1"/>
          </p:nvPr>
        </p:nvSpPr>
        <p:spPr/>
        <p:txBody>
          <a:bodyPr/>
          <a:lstStyle/>
          <a:p>
            <a:r>
              <a:rPr lang="en-US" sz="1600" dirty="0" smtClean="0"/>
              <a:t>8027</a:t>
            </a:r>
          </a:p>
          <a:p>
            <a:pPr lvl="1"/>
            <a:r>
              <a:rPr lang="en-US" sz="1200" dirty="0" smtClean="0"/>
              <a:t>Revised</a:t>
            </a:r>
          </a:p>
          <a:p>
            <a:pPr lvl="1"/>
            <a:r>
              <a:rPr lang="en-US" sz="1200" dirty="0" smtClean="0"/>
              <a:t>Deleted reference to other CID in resolution text</a:t>
            </a:r>
          </a:p>
          <a:p>
            <a:pPr lvl="1"/>
            <a:r>
              <a:rPr lang="en-US" sz="1200" dirty="0" smtClean="0"/>
              <a:t>No objection to resolution</a:t>
            </a:r>
          </a:p>
          <a:p>
            <a:r>
              <a:rPr lang="en-US" sz="1600" dirty="0" smtClean="0"/>
              <a:t>8029</a:t>
            </a:r>
          </a:p>
          <a:p>
            <a:pPr lvl="1"/>
            <a:r>
              <a:rPr lang="en-US" sz="1200" dirty="0" smtClean="0"/>
              <a:t>Revised</a:t>
            </a:r>
          </a:p>
          <a:p>
            <a:pPr lvl="1"/>
            <a:r>
              <a:rPr lang="en-US" sz="1200" dirty="0" smtClean="0"/>
              <a:t>No objection to resolution</a:t>
            </a:r>
          </a:p>
          <a:p>
            <a:r>
              <a:rPr lang="en-US" sz="1600" dirty="0" smtClean="0"/>
              <a:t>8030</a:t>
            </a:r>
          </a:p>
          <a:p>
            <a:pPr lvl="1"/>
            <a:r>
              <a:rPr lang="en-US" sz="1200" dirty="0" smtClean="0"/>
              <a:t>Revised</a:t>
            </a:r>
          </a:p>
          <a:p>
            <a:pPr lvl="1"/>
            <a:r>
              <a:rPr lang="en-US" sz="1200" dirty="0" smtClean="0"/>
              <a:t>Modified resolution text</a:t>
            </a:r>
          </a:p>
          <a:p>
            <a:pPr lvl="1"/>
            <a:r>
              <a:rPr lang="en-US" sz="1200" dirty="0" smtClean="0"/>
              <a:t>No objection to resolution</a:t>
            </a:r>
          </a:p>
          <a:p>
            <a:r>
              <a:rPr lang="en-US" sz="1600" dirty="0" smtClean="0"/>
              <a:t>8031</a:t>
            </a:r>
          </a:p>
          <a:p>
            <a:pPr lvl="1"/>
            <a:r>
              <a:rPr lang="en-US" sz="1200" dirty="0" smtClean="0"/>
              <a:t>Rejected</a:t>
            </a:r>
          </a:p>
          <a:p>
            <a:pPr lvl="1"/>
            <a:r>
              <a:rPr lang="en-US" sz="1200" dirty="0" smtClean="0"/>
              <a:t>No objection to resolution</a:t>
            </a:r>
          </a:p>
          <a:p>
            <a:r>
              <a:rPr lang="en-US" sz="1600" dirty="0" smtClean="0"/>
              <a:t>8033</a:t>
            </a:r>
          </a:p>
          <a:p>
            <a:pPr lvl="1"/>
            <a:r>
              <a:rPr lang="en-US" sz="1200" dirty="0" smtClean="0"/>
              <a:t>Revised</a:t>
            </a:r>
          </a:p>
          <a:p>
            <a:pPr lvl="1"/>
            <a:r>
              <a:rPr lang="en-US" sz="1200" dirty="0" smtClean="0"/>
              <a:t>Modified resolution to change throughout draft</a:t>
            </a:r>
          </a:p>
          <a:p>
            <a:pPr lvl="1"/>
            <a:r>
              <a:rPr lang="en-US" sz="1200" dirty="0" smtClean="0"/>
              <a:t>No objection to resolution</a:t>
            </a:r>
          </a:p>
        </p:txBody>
      </p:sp>
      <p:sp>
        <p:nvSpPr>
          <p:cNvPr id="4" name="Content Placeholder 3"/>
          <p:cNvSpPr>
            <a:spLocks noGrp="1"/>
          </p:cNvSpPr>
          <p:nvPr>
            <p:ph sz="half" idx="2"/>
          </p:nvPr>
        </p:nvSpPr>
        <p:spPr/>
        <p:txBody>
          <a:bodyPr/>
          <a:lstStyle/>
          <a:p>
            <a:r>
              <a:rPr lang="en-US" sz="1600" dirty="0" smtClean="0"/>
              <a:t>8032</a:t>
            </a:r>
          </a:p>
          <a:p>
            <a:pPr lvl="1"/>
            <a:r>
              <a:rPr lang="en-US" sz="1200" dirty="0" smtClean="0"/>
              <a:t>Rejected</a:t>
            </a:r>
          </a:p>
          <a:p>
            <a:pPr lvl="1"/>
            <a:r>
              <a:rPr lang="en-US" sz="1200" dirty="0" smtClean="0"/>
              <a:t>No objection to resolution</a:t>
            </a:r>
          </a:p>
          <a:p>
            <a:r>
              <a:rPr lang="en-US" sz="1600" dirty="0" smtClean="0"/>
              <a:t>8034</a:t>
            </a:r>
          </a:p>
          <a:p>
            <a:pPr lvl="1"/>
            <a:r>
              <a:rPr lang="en-US" sz="1200" dirty="0" smtClean="0"/>
              <a:t>Revised</a:t>
            </a:r>
          </a:p>
          <a:p>
            <a:pPr lvl="1"/>
            <a:r>
              <a:rPr lang="en-US" sz="1200" dirty="0" smtClean="0"/>
              <a:t>Changed DTT to DTI</a:t>
            </a:r>
          </a:p>
          <a:p>
            <a:pPr lvl="1"/>
            <a:r>
              <a:rPr lang="en-US" sz="1200" dirty="0" smtClean="0"/>
              <a:t>No objection to resolution</a:t>
            </a:r>
          </a:p>
          <a:p>
            <a:r>
              <a:rPr lang="en-US" sz="1600" dirty="0" smtClean="0"/>
              <a:t>8035</a:t>
            </a:r>
          </a:p>
          <a:p>
            <a:pPr lvl="1"/>
            <a:r>
              <a:rPr lang="en-US" sz="1200" dirty="0" smtClean="0"/>
              <a:t>Revised</a:t>
            </a:r>
          </a:p>
          <a:p>
            <a:pPr lvl="1"/>
            <a:r>
              <a:rPr lang="en-US" sz="1200" dirty="0" smtClean="0"/>
              <a:t>No objection to resolution</a:t>
            </a:r>
          </a:p>
          <a:p>
            <a:r>
              <a:rPr lang="en-US" sz="1600" dirty="0" smtClean="0"/>
              <a:t>8040</a:t>
            </a:r>
          </a:p>
          <a:p>
            <a:pPr lvl="1"/>
            <a:r>
              <a:rPr lang="en-US" sz="1200" dirty="0" smtClean="0"/>
              <a:t>Revised</a:t>
            </a:r>
          </a:p>
          <a:p>
            <a:pPr lvl="1"/>
            <a:r>
              <a:rPr lang="en-US" sz="1200" dirty="0" smtClean="0"/>
              <a:t>Modified resolution text to clarity type of STA</a:t>
            </a:r>
          </a:p>
          <a:p>
            <a:pPr lvl="1"/>
            <a:r>
              <a:rPr lang="en-US" sz="1200" dirty="0" smtClean="0"/>
              <a:t>No objection to resolution</a:t>
            </a:r>
          </a:p>
          <a:p>
            <a:endParaRPr lang="en-US" dirty="0"/>
          </a:p>
        </p:txBody>
      </p:sp>
      <p:sp>
        <p:nvSpPr>
          <p:cNvPr id="5" name="Footer Placeholder 4"/>
          <p:cNvSpPr>
            <a:spLocks noGrp="1"/>
          </p:cNvSpPr>
          <p:nvPr>
            <p:ph type="ftr" sz="quarter" idx="11"/>
          </p:nvPr>
        </p:nvSpPr>
        <p:spPr/>
        <p:txBody>
          <a:bodyPr/>
          <a:lstStyle/>
          <a:p>
            <a:pPr>
              <a:defRPr/>
            </a:pPr>
            <a:r>
              <a:rPr lang="en-US" smtClean="0"/>
              <a:t>Eldad Perahia, Intel Corporation</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DD3B9A4B-4D42-4642-8694-CB378EB0C873}" type="slidenum">
              <a:rPr lang="en-US" smtClean="0"/>
              <a:pPr>
                <a:defRPr/>
              </a:pPr>
              <a:t>28</a:t>
            </a:fld>
            <a:endParaRPr lang="en-US"/>
          </a:p>
        </p:txBody>
      </p:sp>
      <p:sp>
        <p:nvSpPr>
          <p:cNvPr id="7" name="Date Placeholder 6"/>
          <p:cNvSpPr>
            <a:spLocks noGrp="1"/>
          </p:cNvSpPr>
          <p:nvPr>
            <p:ph type="dt" sz="half" idx="13"/>
          </p:nvPr>
        </p:nvSpPr>
        <p:spPr/>
        <p:txBody>
          <a:bodyPr/>
          <a:lstStyle/>
          <a:p>
            <a:pPr>
              <a:defRPr/>
            </a:pPr>
            <a:r>
              <a:rPr lang="en-US" smtClean="0"/>
              <a:t>May 2012</a:t>
            </a:r>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for Wednesday May 16</a:t>
            </a:r>
            <a:r>
              <a:rPr lang="en-US" baseline="30000" dirty="0" smtClean="0"/>
              <a:t>th</a:t>
            </a:r>
            <a:r>
              <a:rPr lang="en-US" dirty="0" smtClean="0"/>
              <a:t>, 13:30 – 15:3</a:t>
            </a:r>
            <a:r>
              <a:rPr lang="en-US" dirty="0" smtClean="0">
                <a:sym typeface="Wingdings" pitchFamily="2" charset="2"/>
              </a:rPr>
              <a:t>0</a:t>
            </a:r>
            <a:endParaRPr lang="en-US" dirty="0"/>
          </a:p>
        </p:txBody>
      </p:sp>
      <p:sp>
        <p:nvSpPr>
          <p:cNvPr id="3" name="Content Placeholder 2"/>
          <p:cNvSpPr>
            <a:spLocks noGrp="1"/>
          </p:cNvSpPr>
          <p:nvPr>
            <p:ph idx="1"/>
          </p:nvPr>
        </p:nvSpPr>
        <p:spPr/>
        <p:txBody>
          <a:bodyPr/>
          <a:lstStyle/>
          <a:p>
            <a:pPr>
              <a:lnSpc>
                <a:spcPct val="90000"/>
              </a:lnSpc>
            </a:pPr>
            <a:r>
              <a:rPr lang="en-US" sz="2200" dirty="0" smtClean="0">
                <a:sym typeface="Wingdings" pitchFamily="2" charset="2"/>
              </a:rPr>
              <a:t>Clustering</a:t>
            </a:r>
          </a:p>
          <a:p>
            <a:pPr lvl="1">
              <a:lnSpc>
                <a:spcPct val="90000"/>
              </a:lnSpc>
            </a:pPr>
            <a:r>
              <a:rPr lang="en-US" sz="1800" dirty="0" smtClean="0">
                <a:sym typeface="Wingdings" pitchFamily="2" charset="2"/>
              </a:rPr>
              <a:t>12/0668r0, Brian Hart</a:t>
            </a:r>
          </a:p>
          <a:p>
            <a:pPr>
              <a:lnSpc>
                <a:spcPct val="90000"/>
              </a:lnSpc>
            </a:pPr>
            <a:r>
              <a:rPr lang="en-US" dirty="0" smtClean="0"/>
              <a:t>Comment resolution from second recirculation sponsor ballot  (on D7.0), motions on resolutions</a:t>
            </a:r>
          </a:p>
          <a:p>
            <a:endParaRPr lang="en-US" dirty="0"/>
          </a:p>
        </p:txBody>
      </p:sp>
      <p:sp>
        <p:nvSpPr>
          <p:cNvPr id="4" name="Footer Placeholder 3"/>
          <p:cNvSpPr>
            <a:spLocks noGrp="1"/>
          </p:cNvSpPr>
          <p:nvPr>
            <p:ph type="ftr" sz="quarter" idx="11"/>
          </p:nvPr>
        </p:nvSpPr>
        <p:spPr/>
        <p:txBody>
          <a:bodyPr/>
          <a:lstStyle/>
          <a:p>
            <a:pPr>
              <a:defRPr/>
            </a:pPr>
            <a:r>
              <a:rPr lang="en-US" smtClean="0"/>
              <a:t>Eldad Perahia, Intel Corporation</a:t>
            </a:r>
            <a:endParaRPr lang="en-US"/>
          </a:p>
        </p:txBody>
      </p:sp>
      <p:sp>
        <p:nvSpPr>
          <p:cNvPr id="5" name="Slide Number Placeholder 4"/>
          <p:cNvSpPr>
            <a:spLocks noGrp="1"/>
          </p:cNvSpPr>
          <p:nvPr>
            <p:ph type="sldNum" sz="quarter" idx="12"/>
          </p:nvPr>
        </p:nvSpPr>
        <p:spPr/>
        <p:txBody>
          <a:bodyPr/>
          <a:lstStyle/>
          <a:p>
            <a:pPr>
              <a:defRPr/>
            </a:pPr>
            <a:r>
              <a:rPr lang="en-US" smtClean="0"/>
              <a:t>Slide </a:t>
            </a:r>
            <a:fld id="{BD236530-B1A2-4A31-8CA2-AC905962223D}" type="slidenum">
              <a:rPr lang="en-US" smtClean="0"/>
              <a:pPr>
                <a:defRPr/>
              </a:pPr>
              <a:t>29</a:t>
            </a:fld>
            <a:endParaRPr lang="en-US"/>
          </a:p>
        </p:txBody>
      </p:sp>
      <p:sp>
        <p:nvSpPr>
          <p:cNvPr id="6" name="Date Placeholder 5"/>
          <p:cNvSpPr>
            <a:spLocks noGrp="1"/>
          </p:cNvSpPr>
          <p:nvPr>
            <p:ph type="dt" sz="half" idx="2"/>
          </p:nvPr>
        </p:nvSpPr>
        <p:spPr/>
        <p:txBody>
          <a:bodyPr/>
          <a:lstStyle/>
          <a:p>
            <a:pPr>
              <a:defRPr/>
            </a:pPr>
            <a:r>
              <a:rPr lang="en-US" smtClean="0"/>
              <a:t>May 2012</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pPr>
              <a:defRPr/>
            </a:pPr>
            <a:r>
              <a:rPr lang="en-US" smtClean="0"/>
              <a:t>Eldad Perahia, Intel Corporation</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FB3C9980-79DC-43B3-9260-ABCB224AB3D0}" type="slidenum">
              <a:rPr lang="en-US" smtClean="0"/>
              <a:pPr>
                <a:defRPr/>
              </a:pPr>
              <a:t>3</a:t>
            </a:fld>
            <a:endParaRPr lang="en-US"/>
          </a:p>
        </p:txBody>
      </p:sp>
      <p:sp>
        <p:nvSpPr>
          <p:cNvPr id="5" name="Rectangle 2"/>
          <p:cNvSpPr txBox="1">
            <a:spLocks noChangeArrowheads="1"/>
          </p:cNvSpPr>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200" b="1" i="0" u="none" strike="noStrike" kern="0" cap="none" spc="0" normalizeH="0" baseline="0" noProof="0" smtClean="0">
                <a:ln>
                  <a:noFill/>
                </a:ln>
                <a:solidFill>
                  <a:schemeClr val="tx2"/>
                </a:solidFill>
                <a:effectLst/>
                <a:uLnTx/>
                <a:uFillTx/>
                <a:latin typeface="+mj-lt"/>
                <a:ea typeface="+mj-ea"/>
                <a:cs typeface="+mj-cs"/>
              </a:rPr>
              <a:t>Attendance</a:t>
            </a:r>
          </a:p>
        </p:txBody>
      </p:sp>
      <p:sp>
        <p:nvSpPr>
          <p:cNvPr id="6" name="Rectangle 3"/>
          <p:cNvSpPr txBox="1">
            <a:spLocks noChangeArrowheads="1"/>
          </p:cNvSpPr>
          <p:nvPr/>
        </p:nvSpPr>
        <p:spPr bwMode="auto">
          <a:xfrm>
            <a:off x="381000" y="1600200"/>
            <a:ext cx="8077200" cy="4495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marL="457200" marR="0" lvl="0" indent="-4572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smtClean="0">
                <a:ln>
                  <a:noFill/>
                </a:ln>
                <a:solidFill>
                  <a:schemeClr val="tx1"/>
                </a:solidFill>
                <a:effectLst/>
                <a:uLnTx/>
                <a:uFillTx/>
                <a:latin typeface="+mn-lt"/>
                <a:ea typeface="+mn-ea"/>
                <a:cs typeface="+mn-cs"/>
                <a:hlinkClick r:id="rId2"/>
              </a:rPr>
              <a:t>https://murphy.events.ieee.org/imat/attendance/index</a:t>
            </a:r>
            <a:endParaRPr kumimoji="0" lang="en-US" sz="2400" b="1" i="0" u="none" strike="noStrike" kern="0" cap="none" spc="0" normalizeH="0" baseline="0" noProof="0" smtClean="0">
              <a:ln>
                <a:noFill/>
              </a:ln>
              <a:solidFill>
                <a:schemeClr val="tx1"/>
              </a:solidFill>
              <a:effectLst/>
              <a:uLnTx/>
              <a:uFillTx/>
              <a:latin typeface="+mn-lt"/>
              <a:ea typeface="+mn-ea"/>
              <a:cs typeface="+mn-cs"/>
            </a:endParaRPr>
          </a:p>
          <a:p>
            <a:pPr marL="457200" marR="0" lvl="0" indent="-457200" algn="l" defTabSz="914400" rtl="0" eaLnBrk="0" fontAlgn="base" latinLnBrk="0" hangingPunct="0">
              <a:lnSpc>
                <a:spcPct val="100000"/>
              </a:lnSpc>
              <a:spcBef>
                <a:spcPct val="20000"/>
              </a:spcBef>
              <a:spcAft>
                <a:spcPct val="0"/>
              </a:spcAft>
              <a:buClrTx/>
              <a:buSzTx/>
              <a:buFontTx/>
              <a:buChar char="•"/>
              <a:tabLst/>
              <a:defRPr/>
            </a:pPr>
            <a:endParaRPr kumimoji="0" lang="en-US" sz="3600" b="1" i="0" u="none" strike="noStrike" kern="0" cap="none" spc="0" normalizeH="0" baseline="0" noProof="0" smtClean="0">
              <a:ln>
                <a:noFill/>
              </a:ln>
              <a:solidFill>
                <a:schemeClr val="tx1"/>
              </a:solidFill>
              <a:effectLst/>
              <a:uLnTx/>
              <a:uFillTx/>
              <a:latin typeface="+mn-lt"/>
              <a:ea typeface="+mn-ea"/>
              <a:cs typeface="+mn-cs"/>
            </a:endParaRPr>
          </a:p>
          <a:p>
            <a:pPr marL="457200" marR="0" lvl="0" indent="-457200" algn="l" defTabSz="914400" rtl="0" eaLnBrk="0" fontAlgn="base" latinLnBrk="0" hangingPunct="0">
              <a:lnSpc>
                <a:spcPct val="100000"/>
              </a:lnSpc>
              <a:spcBef>
                <a:spcPct val="20000"/>
              </a:spcBef>
              <a:spcAft>
                <a:spcPct val="0"/>
              </a:spcAft>
              <a:buClrTx/>
              <a:buSzTx/>
              <a:buFontTx/>
              <a:buAutoNum type="arabicPeriod"/>
              <a:tabLst/>
              <a:defRPr/>
            </a:pPr>
            <a:r>
              <a:rPr kumimoji="0" lang="en-US" sz="3600" b="1" i="0" u="none" strike="noStrike" kern="0" cap="none" spc="0" normalizeH="0" baseline="0" noProof="0" smtClean="0">
                <a:ln>
                  <a:noFill/>
                </a:ln>
                <a:solidFill>
                  <a:schemeClr val="tx1"/>
                </a:solidFill>
                <a:effectLst/>
                <a:uLnTx/>
                <a:uFillTx/>
                <a:latin typeface="+mn-lt"/>
                <a:ea typeface="+mn-ea"/>
                <a:cs typeface="+mn-cs"/>
              </a:rPr>
              <a:t>Register</a:t>
            </a:r>
          </a:p>
          <a:p>
            <a:pPr marL="457200" marR="0" lvl="0" indent="-457200" algn="l" defTabSz="914400" rtl="0" eaLnBrk="0" fontAlgn="base" latinLnBrk="0" hangingPunct="0">
              <a:lnSpc>
                <a:spcPct val="100000"/>
              </a:lnSpc>
              <a:spcBef>
                <a:spcPct val="20000"/>
              </a:spcBef>
              <a:spcAft>
                <a:spcPct val="0"/>
              </a:spcAft>
              <a:buClrTx/>
              <a:buSzTx/>
              <a:buFontTx/>
              <a:buAutoNum type="arabicPeriod"/>
              <a:tabLst/>
              <a:defRPr/>
            </a:pPr>
            <a:r>
              <a:rPr kumimoji="0" lang="en-US" sz="3600" b="1" i="0" u="none" strike="noStrike" kern="0" cap="none" spc="0" normalizeH="0" baseline="0" noProof="0" smtClean="0">
                <a:ln>
                  <a:noFill/>
                </a:ln>
                <a:solidFill>
                  <a:schemeClr val="tx1"/>
                </a:solidFill>
                <a:effectLst/>
                <a:uLnTx/>
                <a:uFillTx/>
                <a:latin typeface="+mn-lt"/>
                <a:ea typeface="+mn-ea"/>
                <a:cs typeface="+mn-cs"/>
              </a:rPr>
              <a:t>Indicate attendance</a:t>
            </a:r>
          </a:p>
          <a:p>
            <a:pPr marL="457200" marR="0" lvl="0" indent="-457200" algn="l" defTabSz="914400" rtl="0" eaLnBrk="0" fontAlgn="base" latinLnBrk="0" hangingPunct="0">
              <a:lnSpc>
                <a:spcPct val="100000"/>
              </a:lnSpc>
              <a:spcBef>
                <a:spcPct val="20000"/>
              </a:spcBef>
              <a:spcAft>
                <a:spcPct val="0"/>
              </a:spcAft>
              <a:buClrTx/>
              <a:buSzTx/>
              <a:buFontTx/>
              <a:buAutoNum type="arabicPeriod"/>
              <a:tabLst/>
              <a:defRPr/>
            </a:pPr>
            <a:endParaRPr kumimoji="0" lang="en-US" sz="3600" b="1" i="0" u="none" strike="noStrike" kern="0" cap="none" spc="0" normalizeH="0" baseline="0" noProof="0" smtClean="0">
              <a:ln>
                <a:noFill/>
              </a:ln>
              <a:solidFill>
                <a:schemeClr val="tx1"/>
              </a:solidFill>
              <a:effectLst/>
              <a:uLnTx/>
              <a:uFillTx/>
              <a:latin typeface="+mn-lt"/>
              <a:ea typeface="+mn-ea"/>
              <a:cs typeface="+mn-cs"/>
            </a:endParaRPr>
          </a:p>
          <a:p>
            <a:pPr marL="457200" marR="0" lvl="0" indent="-457200" algn="l" defTabSz="914400" rtl="0" eaLnBrk="0" fontAlgn="base" latinLnBrk="0" hangingPunct="0">
              <a:lnSpc>
                <a:spcPct val="100000"/>
              </a:lnSpc>
              <a:spcBef>
                <a:spcPct val="0"/>
              </a:spcBef>
              <a:spcAft>
                <a:spcPct val="0"/>
              </a:spcAft>
              <a:buClrTx/>
              <a:buSzTx/>
              <a:buFontTx/>
              <a:buNone/>
              <a:tabLst/>
              <a:defRPr/>
            </a:pPr>
            <a:r>
              <a:rPr kumimoji="0" lang="en-US" sz="2800" b="1" i="0" u="none" strike="noStrike" kern="0" cap="none" spc="0" normalizeH="0" baseline="0" noProof="0" smtClean="0">
                <a:ln>
                  <a:noFill/>
                </a:ln>
                <a:solidFill>
                  <a:schemeClr val="tx1"/>
                </a:solidFill>
                <a:effectLst/>
                <a:uLnTx/>
                <a:uFillTx/>
                <a:latin typeface="+mn-lt"/>
                <a:ea typeface="+mn-ea"/>
                <a:cs typeface="+mn-cs"/>
              </a:rPr>
              <a:t>See document 11-09-0517r0  for more details</a:t>
            </a:r>
            <a:r>
              <a:rPr kumimoji="0" lang="en-US" sz="3200" b="1" i="0" u="none" strike="noStrike" kern="0" cap="none" spc="0" normalizeH="0" baseline="0" noProof="0" smtClean="0">
                <a:ln>
                  <a:noFill/>
                </a:ln>
                <a:solidFill>
                  <a:schemeClr val="tx1"/>
                </a:solidFill>
                <a:effectLst/>
                <a:uLnTx/>
                <a:uFillTx/>
                <a:latin typeface="+mn-lt"/>
                <a:ea typeface="+mn-ea"/>
                <a:cs typeface="+mn-cs"/>
              </a:rPr>
              <a:t> </a:t>
            </a:r>
          </a:p>
        </p:txBody>
      </p:sp>
      <p:sp>
        <p:nvSpPr>
          <p:cNvPr id="7" name="Rectangle 4"/>
          <p:cNvSpPr txBox="1">
            <a:spLocks noChangeArrowheads="1"/>
          </p:cNvSpPr>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May 2012</a:t>
            </a:r>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Notes for Wednesday May 16</a:t>
            </a:r>
            <a:r>
              <a:rPr lang="en-US" baseline="30000" dirty="0" smtClean="0"/>
              <a:t>th</a:t>
            </a:r>
            <a:r>
              <a:rPr lang="en-US" dirty="0" smtClean="0"/>
              <a:t>, 13:30 – 15:3</a:t>
            </a:r>
            <a:r>
              <a:rPr lang="en-US" dirty="0" smtClean="0">
                <a:sym typeface="Wingdings" pitchFamily="2" charset="2"/>
              </a:rPr>
              <a:t>0</a:t>
            </a:r>
            <a:endParaRPr lang="en-US" dirty="0"/>
          </a:p>
        </p:txBody>
      </p:sp>
      <p:sp>
        <p:nvSpPr>
          <p:cNvPr id="3" name="Content Placeholder 2"/>
          <p:cNvSpPr>
            <a:spLocks noGrp="1"/>
          </p:cNvSpPr>
          <p:nvPr>
            <p:ph idx="1"/>
          </p:nvPr>
        </p:nvSpPr>
        <p:spPr/>
        <p:txBody>
          <a:bodyPr/>
          <a:lstStyle/>
          <a:p>
            <a:r>
              <a:rPr lang="en-US" dirty="0" smtClean="0">
                <a:sym typeface="Wingdings" pitchFamily="2" charset="2"/>
              </a:rPr>
              <a:t>Clustering, 12/0668r1</a:t>
            </a:r>
          </a:p>
          <a:p>
            <a:pPr lvl="1"/>
            <a:r>
              <a:rPr lang="en-US" dirty="0" smtClean="0">
                <a:sym typeface="Wingdings" pitchFamily="2" charset="2"/>
              </a:rPr>
              <a:t>CIDs: 8007,  8006,  8058,  8057,  8012,  8037,  8036,  8039,  8056</a:t>
            </a:r>
          </a:p>
          <a:p>
            <a:pPr lvl="1"/>
            <a:r>
              <a:rPr lang="en-US" dirty="0" smtClean="0">
                <a:sym typeface="Wingdings" pitchFamily="2" charset="2"/>
              </a:rPr>
              <a:t>Discussion and adjustments to resolutions</a:t>
            </a:r>
          </a:p>
          <a:p>
            <a:pPr lvl="1"/>
            <a:r>
              <a:rPr lang="en-US" dirty="0" smtClean="0">
                <a:sym typeface="Wingdings" pitchFamily="2" charset="2"/>
              </a:rPr>
              <a:t>No </a:t>
            </a:r>
          </a:p>
          <a:p>
            <a:r>
              <a:rPr lang="en-US" dirty="0" smtClean="0">
                <a:sym typeface="Wingdings" pitchFamily="2" charset="2"/>
              </a:rPr>
              <a:t>Topic: restriction on MMAL being essentially mandatory if MM-SME as defined in 10.33.1</a:t>
            </a:r>
          </a:p>
          <a:p>
            <a:pPr lvl="1"/>
            <a:r>
              <a:rPr lang="en-US" dirty="0" smtClean="0">
                <a:sym typeface="Wingdings" pitchFamily="2" charset="2"/>
              </a:rPr>
              <a:t>Coordinate a discussion (w/ Solomon)</a:t>
            </a:r>
          </a:p>
          <a:p>
            <a:pPr lvl="1"/>
            <a:endParaRPr lang="en-US" dirty="0" smtClean="0">
              <a:sym typeface="Wingdings" pitchFamily="2" charset="2"/>
            </a:endParaRPr>
          </a:p>
          <a:p>
            <a:pPr lvl="1"/>
            <a:endParaRPr lang="en-US" dirty="0" smtClean="0">
              <a:sym typeface="Wingdings" pitchFamily="2" charset="2"/>
            </a:endParaRPr>
          </a:p>
          <a:p>
            <a:pPr lvl="1"/>
            <a:endParaRPr lang="en-US" dirty="0"/>
          </a:p>
        </p:txBody>
      </p:sp>
      <p:sp>
        <p:nvSpPr>
          <p:cNvPr id="4" name="Footer Placeholder 3"/>
          <p:cNvSpPr>
            <a:spLocks noGrp="1"/>
          </p:cNvSpPr>
          <p:nvPr>
            <p:ph type="ftr" sz="quarter" idx="11"/>
          </p:nvPr>
        </p:nvSpPr>
        <p:spPr/>
        <p:txBody>
          <a:bodyPr/>
          <a:lstStyle/>
          <a:p>
            <a:pPr>
              <a:defRPr/>
            </a:pPr>
            <a:r>
              <a:rPr lang="en-US" smtClean="0"/>
              <a:t>Eldad Perahia, Intel Corporation</a:t>
            </a:r>
            <a:endParaRPr lang="en-US"/>
          </a:p>
        </p:txBody>
      </p:sp>
      <p:sp>
        <p:nvSpPr>
          <p:cNvPr id="5" name="Slide Number Placeholder 4"/>
          <p:cNvSpPr>
            <a:spLocks noGrp="1"/>
          </p:cNvSpPr>
          <p:nvPr>
            <p:ph type="sldNum" sz="quarter" idx="12"/>
          </p:nvPr>
        </p:nvSpPr>
        <p:spPr/>
        <p:txBody>
          <a:bodyPr/>
          <a:lstStyle/>
          <a:p>
            <a:pPr>
              <a:defRPr/>
            </a:pPr>
            <a:r>
              <a:rPr lang="en-US" smtClean="0"/>
              <a:t>Slide </a:t>
            </a:r>
            <a:fld id="{BD236530-B1A2-4A31-8CA2-AC905962223D}" type="slidenum">
              <a:rPr lang="en-US" smtClean="0"/>
              <a:pPr>
                <a:defRPr/>
              </a:pPr>
              <a:t>30</a:t>
            </a:fld>
            <a:endParaRPr lang="en-US"/>
          </a:p>
        </p:txBody>
      </p:sp>
      <p:sp>
        <p:nvSpPr>
          <p:cNvPr id="6" name="Date Placeholder 5"/>
          <p:cNvSpPr>
            <a:spLocks noGrp="1"/>
          </p:cNvSpPr>
          <p:nvPr>
            <p:ph type="dt" sz="half" idx="2"/>
          </p:nvPr>
        </p:nvSpPr>
        <p:spPr/>
        <p:txBody>
          <a:bodyPr/>
          <a:lstStyle/>
          <a:p>
            <a:pPr>
              <a:defRPr/>
            </a:pPr>
            <a:r>
              <a:rPr lang="en-US" smtClean="0"/>
              <a:t>May 2012</a:t>
            </a:r>
            <a:endParaRPr 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Continued</a:t>
            </a:r>
            <a:endParaRPr lang="en-US" dirty="0"/>
          </a:p>
        </p:txBody>
      </p:sp>
      <p:sp>
        <p:nvSpPr>
          <p:cNvPr id="3" name="Content Placeholder 2"/>
          <p:cNvSpPr>
            <a:spLocks noGrp="1"/>
          </p:cNvSpPr>
          <p:nvPr>
            <p:ph sz="half" idx="1"/>
          </p:nvPr>
        </p:nvSpPr>
        <p:spPr/>
        <p:txBody>
          <a:bodyPr/>
          <a:lstStyle/>
          <a:p>
            <a:r>
              <a:rPr lang="en-US" sz="1600" dirty="0" smtClean="0"/>
              <a:t>CID 8001</a:t>
            </a:r>
          </a:p>
          <a:p>
            <a:pPr lvl="1"/>
            <a:r>
              <a:rPr lang="en-US" sz="1200" dirty="0" smtClean="0"/>
              <a:t>Withdrawn by commenter</a:t>
            </a:r>
          </a:p>
          <a:p>
            <a:r>
              <a:rPr lang="en-US" sz="1600" dirty="0" smtClean="0"/>
              <a:t>Continue David Hunter’s comments</a:t>
            </a:r>
          </a:p>
          <a:p>
            <a:r>
              <a:rPr lang="en-US" sz="1600" dirty="0" smtClean="0"/>
              <a:t>CID 8044</a:t>
            </a:r>
          </a:p>
          <a:p>
            <a:pPr lvl="1"/>
            <a:r>
              <a:rPr lang="en-US" sz="1200" dirty="0" smtClean="0"/>
              <a:t>Revised</a:t>
            </a:r>
          </a:p>
          <a:p>
            <a:pPr lvl="1"/>
            <a:r>
              <a:rPr lang="en-US" sz="1200" dirty="0" smtClean="0"/>
              <a:t>Modified resolution to remove “alternate”</a:t>
            </a:r>
          </a:p>
          <a:p>
            <a:pPr lvl="1"/>
            <a:r>
              <a:rPr lang="en-US" sz="1200" dirty="0" smtClean="0"/>
              <a:t>No objection to resolution</a:t>
            </a:r>
          </a:p>
          <a:p>
            <a:r>
              <a:rPr lang="en-US" sz="1600" dirty="0" smtClean="0"/>
              <a:t>CID 8043</a:t>
            </a:r>
          </a:p>
          <a:p>
            <a:pPr lvl="1"/>
            <a:r>
              <a:rPr lang="en-US" sz="1200" dirty="0" smtClean="0"/>
              <a:t>Accepted</a:t>
            </a:r>
          </a:p>
          <a:p>
            <a:pPr lvl="1"/>
            <a:r>
              <a:rPr lang="en-US" sz="1200" dirty="0" smtClean="0"/>
              <a:t>No objection to resolution</a:t>
            </a:r>
          </a:p>
          <a:p>
            <a:r>
              <a:rPr lang="en-US" sz="1600" dirty="0" smtClean="0"/>
              <a:t>CID 8046</a:t>
            </a:r>
          </a:p>
          <a:p>
            <a:pPr lvl="1"/>
            <a:r>
              <a:rPr lang="en-US" sz="1200" dirty="0" smtClean="0"/>
              <a:t>Revised</a:t>
            </a:r>
          </a:p>
          <a:p>
            <a:pPr lvl="1"/>
            <a:r>
              <a:rPr lang="en-US" sz="1200" dirty="0" smtClean="0"/>
              <a:t> modified grammar in resolution</a:t>
            </a:r>
          </a:p>
          <a:p>
            <a:pPr lvl="1"/>
            <a:r>
              <a:rPr lang="en-US" sz="1200" dirty="0" smtClean="0"/>
              <a:t>No objection to resolution</a:t>
            </a:r>
          </a:p>
          <a:p>
            <a:r>
              <a:rPr lang="en-US" sz="1600" dirty="0" smtClean="0"/>
              <a:t>CID 8046</a:t>
            </a:r>
          </a:p>
          <a:p>
            <a:pPr lvl="1"/>
            <a:r>
              <a:rPr lang="en-US" sz="1200" dirty="0" smtClean="0"/>
              <a:t>Accepted</a:t>
            </a:r>
          </a:p>
          <a:p>
            <a:pPr lvl="1"/>
            <a:r>
              <a:rPr lang="en-US" sz="1200" dirty="0" smtClean="0"/>
              <a:t>No objection to resolution</a:t>
            </a:r>
          </a:p>
          <a:p>
            <a:pPr lvl="1"/>
            <a:endParaRPr lang="en-US" sz="1200" dirty="0" smtClean="0"/>
          </a:p>
          <a:p>
            <a:endParaRPr lang="en-US" dirty="0"/>
          </a:p>
        </p:txBody>
      </p:sp>
      <p:sp>
        <p:nvSpPr>
          <p:cNvPr id="8" name="Content Placeholder 7"/>
          <p:cNvSpPr>
            <a:spLocks noGrp="1"/>
          </p:cNvSpPr>
          <p:nvPr>
            <p:ph sz="half" idx="2"/>
          </p:nvPr>
        </p:nvSpPr>
        <p:spPr/>
        <p:txBody>
          <a:bodyPr/>
          <a:lstStyle/>
          <a:p>
            <a:r>
              <a:rPr lang="en-US" sz="1600" dirty="0" smtClean="0"/>
              <a:t>CID 8048</a:t>
            </a:r>
          </a:p>
          <a:p>
            <a:pPr lvl="1"/>
            <a:r>
              <a:rPr lang="en-US" sz="1200" dirty="0" smtClean="0"/>
              <a:t>Revised</a:t>
            </a:r>
          </a:p>
          <a:p>
            <a:pPr lvl="1"/>
            <a:r>
              <a:rPr lang="en-US" sz="1200" dirty="0" smtClean="0"/>
              <a:t>Inserted </a:t>
            </a:r>
            <a:r>
              <a:rPr lang="en-US" sz="1200" dirty="0" err="1" smtClean="0"/>
              <a:t>shalls</a:t>
            </a:r>
            <a:endParaRPr lang="en-US" sz="1200" dirty="0" smtClean="0"/>
          </a:p>
          <a:p>
            <a:pPr lvl="1"/>
            <a:r>
              <a:rPr lang="en-US" sz="1200" dirty="0" smtClean="0"/>
              <a:t>No objection to resolution</a:t>
            </a:r>
          </a:p>
          <a:p>
            <a:r>
              <a:rPr lang="en-US" sz="1600" dirty="0" smtClean="0"/>
              <a:t>CID 8049</a:t>
            </a:r>
          </a:p>
          <a:p>
            <a:pPr lvl="1"/>
            <a:r>
              <a:rPr lang="en-US" sz="1200" dirty="0" smtClean="0"/>
              <a:t>Revised</a:t>
            </a:r>
          </a:p>
          <a:p>
            <a:pPr lvl="1"/>
            <a:r>
              <a:rPr lang="en-US" sz="1200" dirty="0" smtClean="0"/>
              <a:t>Added </a:t>
            </a:r>
          </a:p>
          <a:p>
            <a:pPr lvl="1"/>
            <a:r>
              <a:rPr lang="en-US" sz="1200" dirty="0" smtClean="0"/>
              <a:t>No objection to resolution</a:t>
            </a:r>
          </a:p>
          <a:p>
            <a:r>
              <a:rPr lang="en-US" sz="1600" dirty="0" smtClean="0"/>
              <a:t>CID 8051</a:t>
            </a:r>
          </a:p>
          <a:p>
            <a:pPr lvl="1"/>
            <a:r>
              <a:rPr lang="en-US" sz="1200" dirty="0" smtClean="0"/>
              <a:t>Revised</a:t>
            </a:r>
          </a:p>
          <a:p>
            <a:pPr lvl="1"/>
            <a:r>
              <a:rPr lang="en-US" sz="1200" dirty="0" smtClean="0"/>
              <a:t>Changed length to duration</a:t>
            </a:r>
          </a:p>
          <a:p>
            <a:pPr lvl="1"/>
            <a:r>
              <a:rPr lang="en-US" sz="1200" dirty="0" smtClean="0"/>
              <a:t>No objection to resolution</a:t>
            </a:r>
          </a:p>
          <a:p>
            <a:pPr lvl="1"/>
            <a:endParaRPr lang="en-US" sz="1200" dirty="0" smtClean="0"/>
          </a:p>
          <a:p>
            <a:pPr lvl="1"/>
            <a:endParaRPr lang="en-US" sz="1200" dirty="0" smtClean="0"/>
          </a:p>
          <a:p>
            <a:endParaRPr lang="en-US" dirty="0"/>
          </a:p>
        </p:txBody>
      </p:sp>
      <p:sp>
        <p:nvSpPr>
          <p:cNvPr id="4" name="Footer Placeholder 3"/>
          <p:cNvSpPr>
            <a:spLocks noGrp="1"/>
          </p:cNvSpPr>
          <p:nvPr>
            <p:ph type="ftr" sz="quarter" idx="11"/>
          </p:nvPr>
        </p:nvSpPr>
        <p:spPr/>
        <p:txBody>
          <a:bodyPr/>
          <a:lstStyle/>
          <a:p>
            <a:pPr>
              <a:defRPr/>
            </a:pPr>
            <a:r>
              <a:rPr lang="en-US" smtClean="0"/>
              <a:t>Eldad Perahia, Intel Corporation</a:t>
            </a:r>
            <a:endParaRPr lang="en-US"/>
          </a:p>
        </p:txBody>
      </p:sp>
      <p:sp>
        <p:nvSpPr>
          <p:cNvPr id="5" name="Slide Number Placeholder 4"/>
          <p:cNvSpPr>
            <a:spLocks noGrp="1"/>
          </p:cNvSpPr>
          <p:nvPr>
            <p:ph type="sldNum" sz="quarter" idx="12"/>
          </p:nvPr>
        </p:nvSpPr>
        <p:spPr/>
        <p:txBody>
          <a:bodyPr/>
          <a:lstStyle/>
          <a:p>
            <a:pPr>
              <a:defRPr/>
            </a:pPr>
            <a:r>
              <a:rPr lang="en-US" smtClean="0"/>
              <a:t>Slide </a:t>
            </a:r>
            <a:fld id="{BD236530-B1A2-4A31-8CA2-AC905962223D}" type="slidenum">
              <a:rPr lang="en-US" smtClean="0"/>
              <a:pPr>
                <a:defRPr/>
              </a:pPr>
              <a:t>31</a:t>
            </a:fld>
            <a:endParaRPr lang="en-US"/>
          </a:p>
        </p:txBody>
      </p:sp>
      <p:sp>
        <p:nvSpPr>
          <p:cNvPr id="6" name="Date Placeholder 5"/>
          <p:cNvSpPr>
            <a:spLocks noGrp="1"/>
          </p:cNvSpPr>
          <p:nvPr>
            <p:ph type="dt" sz="half" idx="13"/>
          </p:nvPr>
        </p:nvSpPr>
        <p:spPr/>
        <p:txBody>
          <a:bodyPr/>
          <a:lstStyle/>
          <a:p>
            <a:pPr>
              <a:defRPr/>
            </a:pPr>
            <a:r>
              <a:rPr lang="en-US" smtClean="0"/>
              <a:t>May 2012</a:t>
            </a:r>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Agenda for Thursday May 17th, 13:30 – 15:30</a:t>
            </a:r>
            <a:endParaRPr lang="en-US" dirty="0"/>
          </a:p>
        </p:txBody>
      </p:sp>
      <p:sp>
        <p:nvSpPr>
          <p:cNvPr id="9" name="Content Placeholder 8"/>
          <p:cNvSpPr>
            <a:spLocks noGrp="1"/>
          </p:cNvSpPr>
          <p:nvPr>
            <p:ph idx="1"/>
          </p:nvPr>
        </p:nvSpPr>
        <p:spPr/>
        <p:txBody>
          <a:bodyPr/>
          <a:lstStyle/>
          <a:p>
            <a:r>
              <a:rPr lang="en-US" dirty="0" smtClean="0"/>
              <a:t>Comment resolution from second recirculation sponsor ballot  (on D7.0), motions on resolutions</a:t>
            </a:r>
          </a:p>
          <a:p>
            <a:r>
              <a:rPr lang="en-US" dirty="0" smtClean="0"/>
              <a:t>CCSR</a:t>
            </a:r>
          </a:p>
          <a:p>
            <a:r>
              <a:rPr lang="en-US" dirty="0" smtClean="0"/>
              <a:t>Motion for recirculation sponsor ballot</a:t>
            </a:r>
          </a:p>
          <a:p>
            <a:r>
              <a:rPr lang="en-US" dirty="0" smtClean="0"/>
              <a:t>Planning for July</a:t>
            </a:r>
          </a:p>
          <a:p>
            <a:endParaRPr lang="en-US" dirty="0"/>
          </a:p>
        </p:txBody>
      </p:sp>
      <p:sp>
        <p:nvSpPr>
          <p:cNvPr id="5" name="Footer Placeholder 4"/>
          <p:cNvSpPr>
            <a:spLocks noGrp="1"/>
          </p:cNvSpPr>
          <p:nvPr>
            <p:ph type="ftr" sz="quarter" idx="11"/>
          </p:nvPr>
        </p:nvSpPr>
        <p:spPr/>
        <p:txBody>
          <a:bodyPr/>
          <a:lstStyle/>
          <a:p>
            <a:pPr>
              <a:defRPr/>
            </a:pPr>
            <a:r>
              <a:rPr lang="en-US" smtClean="0"/>
              <a:t>Eldad Perahia, Intel Corporation</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DD3B9A4B-4D42-4642-8694-CB378EB0C873}" type="slidenum">
              <a:rPr lang="en-US" smtClean="0"/>
              <a:pPr>
                <a:defRPr/>
              </a:pPr>
              <a:t>32</a:t>
            </a:fld>
            <a:endParaRPr lang="en-US"/>
          </a:p>
        </p:txBody>
      </p:sp>
      <p:sp>
        <p:nvSpPr>
          <p:cNvPr id="7" name="Date Placeholder 6"/>
          <p:cNvSpPr>
            <a:spLocks noGrp="1"/>
          </p:cNvSpPr>
          <p:nvPr>
            <p:ph type="dt" sz="half" idx="2"/>
          </p:nvPr>
        </p:nvSpPr>
        <p:spPr/>
        <p:txBody>
          <a:bodyPr/>
          <a:lstStyle/>
          <a:p>
            <a:pPr>
              <a:defRPr/>
            </a:pPr>
            <a:r>
              <a:rPr lang="en-US" smtClean="0"/>
              <a:t>May 2012</a:t>
            </a:r>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Notes for Thursday May 17th, 13:30 – 15:30</a:t>
            </a:r>
            <a:endParaRPr lang="en-US" dirty="0"/>
          </a:p>
        </p:txBody>
      </p:sp>
      <p:sp>
        <p:nvSpPr>
          <p:cNvPr id="7" name="Content Placeholder 6"/>
          <p:cNvSpPr>
            <a:spLocks noGrp="1"/>
          </p:cNvSpPr>
          <p:nvPr>
            <p:ph idx="1"/>
          </p:nvPr>
        </p:nvSpPr>
        <p:spPr/>
        <p:txBody>
          <a:bodyPr/>
          <a:lstStyle/>
          <a:p>
            <a:r>
              <a:rPr lang="en-US" sz="2000" dirty="0" smtClean="0"/>
              <a:t>Continue David Hunter’s comments</a:t>
            </a:r>
          </a:p>
          <a:p>
            <a:r>
              <a:rPr lang="en-US" sz="2000" dirty="0" smtClean="0"/>
              <a:t>CID 8054</a:t>
            </a:r>
          </a:p>
          <a:p>
            <a:pPr lvl="1"/>
            <a:r>
              <a:rPr lang="en-US" sz="1600" dirty="0" smtClean="0"/>
              <a:t>Changed to Revised</a:t>
            </a:r>
          </a:p>
          <a:p>
            <a:pPr lvl="1"/>
            <a:r>
              <a:rPr lang="en-US" sz="1600" dirty="0" smtClean="0"/>
              <a:t>Discussion of MLME  / MAC / STA terminology with respect to tunneling</a:t>
            </a:r>
          </a:p>
          <a:p>
            <a:pPr lvl="1"/>
            <a:r>
              <a:rPr lang="en-US" sz="1600" dirty="0" smtClean="0"/>
              <a:t>Modified resolution</a:t>
            </a:r>
          </a:p>
          <a:p>
            <a:pPr lvl="1"/>
            <a:r>
              <a:rPr lang="en-US" sz="1600" dirty="0" smtClean="0"/>
              <a:t>No objection to resolution</a:t>
            </a:r>
          </a:p>
          <a:p>
            <a:r>
              <a:rPr lang="en-US" sz="2000" dirty="0" smtClean="0"/>
              <a:t>CCSR</a:t>
            </a:r>
          </a:p>
          <a:p>
            <a:pPr lvl="1"/>
            <a:r>
              <a:rPr lang="en-US" sz="1600" dirty="0" smtClean="0"/>
              <a:t>CID 7054</a:t>
            </a:r>
          </a:p>
          <a:p>
            <a:pPr lvl="1"/>
            <a:r>
              <a:rPr lang="en-US" sz="1600" dirty="0" smtClean="0"/>
              <a:t>9.34.2.2</a:t>
            </a:r>
          </a:p>
          <a:p>
            <a:pPr lvl="1"/>
            <a:r>
              <a:rPr lang="en-US" sz="1600" dirty="0" smtClean="0"/>
              <a:t>Modify order of paragraphs to avoid shall  in first sentence</a:t>
            </a:r>
          </a:p>
          <a:p>
            <a:pPr lvl="1"/>
            <a:r>
              <a:rPr lang="en-US" sz="1600" dirty="0" smtClean="0">
                <a:solidFill>
                  <a:srgbClr val="FF0000"/>
                </a:solidFill>
              </a:rPr>
              <a:t>Brian to present June 7, </a:t>
            </a:r>
            <a:r>
              <a:rPr lang="en-US" sz="1600" smtClean="0">
                <a:solidFill>
                  <a:srgbClr val="FF0000"/>
                </a:solidFill>
              </a:rPr>
              <a:t>if necessary</a:t>
            </a:r>
            <a:endParaRPr lang="en-US" sz="1600" dirty="0" smtClean="0">
              <a:solidFill>
                <a:srgbClr val="FF0000"/>
              </a:solidFill>
            </a:endParaRPr>
          </a:p>
          <a:p>
            <a:pPr lvl="1"/>
            <a:r>
              <a:rPr lang="en-US" sz="1600" dirty="0" smtClean="0"/>
              <a:t>Resulting changes to go into D9.0</a:t>
            </a:r>
          </a:p>
          <a:p>
            <a:pPr lvl="1"/>
            <a:endParaRPr lang="en-US" sz="1600" dirty="0" smtClean="0"/>
          </a:p>
          <a:p>
            <a:pPr lvl="1"/>
            <a:endParaRPr lang="en-US" sz="1600" dirty="0" smtClean="0"/>
          </a:p>
          <a:p>
            <a:endParaRPr lang="en-US" dirty="0"/>
          </a:p>
        </p:txBody>
      </p:sp>
      <p:sp>
        <p:nvSpPr>
          <p:cNvPr id="4" name="Footer Placeholder 3"/>
          <p:cNvSpPr>
            <a:spLocks noGrp="1"/>
          </p:cNvSpPr>
          <p:nvPr>
            <p:ph type="ftr" sz="quarter" idx="11"/>
          </p:nvPr>
        </p:nvSpPr>
        <p:spPr/>
        <p:txBody>
          <a:bodyPr/>
          <a:lstStyle/>
          <a:p>
            <a:pPr>
              <a:defRPr/>
            </a:pPr>
            <a:r>
              <a:rPr lang="en-US" smtClean="0"/>
              <a:t>Eldad Perahia, Intel Corporation</a:t>
            </a:r>
            <a:endParaRPr lang="en-US"/>
          </a:p>
        </p:txBody>
      </p:sp>
      <p:sp>
        <p:nvSpPr>
          <p:cNvPr id="5" name="Slide Number Placeholder 4"/>
          <p:cNvSpPr>
            <a:spLocks noGrp="1"/>
          </p:cNvSpPr>
          <p:nvPr>
            <p:ph type="sldNum" sz="quarter" idx="12"/>
          </p:nvPr>
        </p:nvSpPr>
        <p:spPr/>
        <p:txBody>
          <a:bodyPr/>
          <a:lstStyle/>
          <a:p>
            <a:pPr>
              <a:defRPr/>
            </a:pPr>
            <a:r>
              <a:rPr lang="en-US" smtClean="0"/>
              <a:t>Slide </a:t>
            </a:r>
            <a:fld id="{BD236530-B1A2-4A31-8CA2-AC905962223D}" type="slidenum">
              <a:rPr lang="en-US" smtClean="0"/>
              <a:pPr>
                <a:defRPr/>
              </a:pPr>
              <a:t>33</a:t>
            </a:fld>
            <a:endParaRPr lang="en-US"/>
          </a:p>
        </p:txBody>
      </p:sp>
      <p:sp>
        <p:nvSpPr>
          <p:cNvPr id="6" name="Date Placeholder 5"/>
          <p:cNvSpPr>
            <a:spLocks noGrp="1"/>
          </p:cNvSpPr>
          <p:nvPr>
            <p:ph type="dt" sz="half" idx="2"/>
          </p:nvPr>
        </p:nvSpPr>
        <p:spPr/>
        <p:txBody>
          <a:bodyPr/>
          <a:lstStyle/>
          <a:p>
            <a:pPr>
              <a:defRPr/>
            </a:pPr>
            <a:r>
              <a:rPr lang="en-US" smtClean="0"/>
              <a:t>May 2012</a:t>
            </a:r>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#94</a:t>
            </a:r>
            <a:endParaRPr lang="en-US" dirty="0"/>
          </a:p>
        </p:txBody>
      </p:sp>
      <p:sp>
        <p:nvSpPr>
          <p:cNvPr id="3" name="Content Placeholder 2"/>
          <p:cNvSpPr>
            <a:spLocks noGrp="1"/>
          </p:cNvSpPr>
          <p:nvPr>
            <p:ph idx="1"/>
          </p:nvPr>
        </p:nvSpPr>
        <p:spPr/>
        <p:txBody>
          <a:bodyPr/>
          <a:lstStyle/>
          <a:p>
            <a:r>
              <a:rPr lang="en-US" sz="2800" dirty="0" smtClean="0"/>
              <a:t>Move to approve resolution to comments in 12/0638r4 and resolution to comment 7102 (from first recirculation sponsor ballot) in 12/0481r5</a:t>
            </a:r>
          </a:p>
          <a:p>
            <a:endParaRPr lang="en-US" dirty="0" smtClean="0"/>
          </a:p>
          <a:p>
            <a:r>
              <a:rPr lang="en-US" sz="2800" dirty="0" smtClean="0"/>
              <a:t>Move/Second: James/Mark</a:t>
            </a:r>
          </a:p>
          <a:p>
            <a:r>
              <a:rPr lang="en-US" sz="2800" dirty="0" smtClean="0"/>
              <a:t>Approved by unanimous consent</a:t>
            </a:r>
            <a:endParaRPr lang="en-US" sz="3200" dirty="0"/>
          </a:p>
        </p:txBody>
      </p:sp>
      <p:sp>
        <p:nvSpPr>
          <p:cNvPr id="4" name="Footer Placeholder 3"/>
          <p:cNvSpPr>
            <a:spLocks noGrp="1"/>
          </p:cNvSpPr>
          <p:nvPr>
            <p:ph type="ftr" sz="quarter" idx="11"/>
          </p:nvPr>
        </p:nvSpPr>
        <p:spPr/>
        <p:txBody>
          <a:bodyPr/>
          <a:lstStyle/>
          <a:p>
            <a:pPr>
              <a:defRPr/>
            </a:pPr>
            <a:r>
              <a:rPr lang="en-US" smtClean="0"/>
              <a:t>Eldad Perahia, Intel Corporation</a:t>
            </a:r>
            <a:endParaRPr lang="en-US"/>
          </a:p>
        </p:txBody>
      </p:sp>
      <p:sp>
        <p:nvSpPr>
          <p:cNvPr id="5" name="Slide Number Placeholder 4"/>
          <p:cNvSpPr>
            <a:spLocks noGrp="1"/>
          </p:cNvSpPr>
          <p:nvPr>
            <p:ph type="sldNum" sz="quarter" idx="12"/>
          </p:nvPr>
        </p:nvSpPr>
        <p:spPr/>
        <p:txBody>
          <a:bodyPr/>
          <a:lstStyle/>
          <a:p>
            <a:pPr>
              <a:defRPr/>
            </a:pPr>
            <a:r>
              <a:rPr lang="en-US" smtClean="0"/>
              <a:t>Slide </a:t>
            </a:r>
            <a:fld id="{BD236530-B1A2-4A31-8CA2-AC905962223D}" type="slidenum">
              <a:rPr lang="en-US" smtClean="0"/>
              <a:pPr>
                <a:defRPr/>
              </a:pPr>
              <a:t>34</a:t>
            </a:fld>
            <a:endParaRPr lang="en-US"/>
          </a:p>
        </p:txBody>
      </p:sp>
      <p:sp>
        <p:nvSpPr>
          <p:cNvPr id="6" name="Date Placeholder 5"/>
          <p:cNvSpPr>
            <a:spLocks noGrp="1"/>
          </p:cNvSpPr>
          <p:nvPr>
            <p:ph type="dt" sz="half" idx="2"/>
          </p:nvPr>
        </p:nvSpPr>
        <p:spPr/>
        <p:txBody>
          <a:bodyPr/>
          <a:lstStyle/>
          <a:p>
            <a:pPr>
              <a:defRPr/>
            </a:pPr>
            <a:r>
              <a:rPr lang="en-US" smtClean="0"/>
              <a:t>May 2012</a:t>
            </a:r>
            <a:endParaRPr lang="en-US"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09600"/>
          </a:xfrm>
        </p:spPr>
        <p:txBody>
          <a:bodyPr/>
          <a:lstStyle/>
          <a:p>
            <a:r>
              <a:rPr lang="en-US" dirty="0" smtClean="0"/>
              <a:t>Motion for recirculation sponsor ballot</a:t>
            </a:r>
            <a:endParaRPr lang="en-US" dirty="0"/>
          </a:p>
        </p:txBody>
      </p:sp>
      <p:sp>
        <p:nvSpPr>
          <p:cNvPr id="3" name="Content Placeholder 2"/>
          <p:cNvSpPr>
            <a:spLocks noGrp="1"/>
          </p:cNvSpPr>
          <p:nvPr>
            <p:ph idx="1"/>
          </p:nvPr>
        </p:nvSpPr>
        <p:spPr>
          <a:xfrm>
            <a:off x="685800" y="1371600"/>
            <a:ext cx="7772400" cy="4724400"/>
          </a:xfrm>
        </p:spPr>
        <p:txBody>
          <a:bodyPr/>
          <a:lstStyle/>
          <a:p>
            <a:pPr lvl="0"/>
            <a:r>
              <a:rPr lang="en-US" dirty="0" smtClean="0"/>
              <a:t>Having approved comment resolutions for all of the comments received from the second recirculation Sponsor Ballot on P802.11ad D7.0 as contained in document 802.11- 12/0638r4, and comment 7102 from first recirculation Sponsor Ballot contained in 802.11-12/0481r5</a:t>
            </a:r>
          </a:p>
          <a:p>
            <a:pPr lvl="0"/>
            <a:r>
              <a:rPr lang="en-US" dirty="0" smtClean="0"/>
              <a:t>Instruct the editor to prepare Draft 8.0 incorporating these resolutions and,</a:t>
            </a:r>
          </a:p>
          <a:p>
            <a:pPr lvl="0"/>
            <a:r>
              <a:rPr lang="en-US" dirty="0" smtClean="0"/>
              <a:t>Approve a 15 day Sponsor Recirculation Ballot asking the question “Should P802.11ad D8.0 be forwarded to </a:t>
            </a:r>
            <a:r>
              <a:rPr lang="en-US" dirty="0" err="1" smtClean="0"/>
              <a:t>RevCom</a:t>
            </a:r>
            <a:r>
              <a:rPr lang="en-US" dirty="0" smtClean="0"/>
              <a:t>?”</a:t>
            </a:r>
          </a:p>
          <a:p>
            <a:r>
              <a:rPr lang="en-US" dirty="0" smtClean="0"/>
              <a:t> </a:t>
            </a:r>
          </a:p>
          <a:p>
            <a:pPr lvl="0"/>
            <a:r>
              <a:rPr lang="en-GB" dirty="0" smtClean="0"/>
              <a:t>Moved: &lt;David Hunter&gt;,  Seconded: &lt;Graham Smith&gt;, Result: 11-0-0</a:t>
            </a:r>
            <a:endParaRPr lang="en-US" dirty="0" smtClean="0"/>
          </a:p>
          <a:p>
            <a:endParaRPr lang="en-US" dirty="0" smtClean="0"/>
          </a:p>
          <a:p>
            <a:endParaRPr lang="en-US" dirty="0"/>
          </a:p>
        </p:txBody>
      </p:sp>
      <p:sp>
        <p:nvSpPr>
          <p:cNvPr id="4" name="Footer Placeholder 3"/>
          <p:cNvSpPr>
            <a:spLocks noGrp="1"/>
          </p:cNvSpPr>
          <p:nvPr>
            <p:ph type="ftr" sz="quarter" idx="11"/>
          </p:nvPr>
        </p:nvSpPr>
        <p:spPr/>
        <p:txBody>
          <a:bodyPr/>
          <a:lstStyle/>
          <a:p>
            <a:pPr>
              <a:defRPr/>
            </a:pPr>
            <a:r>
              <a:rPr lang="en-US" smtClean="0"/>
              <a:t>Eldad Perahia, Intel Corporation</a:t>
            </a:r>
            <a:endParaRPr lang="en-US"/>
          </a:p>
        </p:txBody>
      </p:sp>
      <p:sp>
        <p:nvSpPr>
          <p:cNvPr id="5" name="Slide Number Placeholder 4"/>
          <p:cNvSpPr>
            <a:spLocks noGrp="1"/>
          </p:cNvSpPr>
          <p:nvPr>
            <p:ph type="sldNum" sz="quarter" idx="12"/>
          </p:nvPr>
        </p:nvSpPr>
        <p:spPr/>
        <p:txBody>
          <a:bodyPr/>
          <a:lstStyle/>
          <a:p>
            <a:pPr>
              <a:defRPr/>
            </a:pPr>
            <a:r>
              <a:rPr lang="en-US" smtClean="0"/>
              <a:t>Slide </a:t>
            </a:r>
            <a:fld id="{BD236530-B1A2-4A31-8CA2-AC905962223D}" type="slidenum">
              <a:rPr lang="en-US" smtClean="0"/>
              <a:pPr>
                <a:defRPr/>
              </a:pPr>
              <a:t>35</a:t>
            </a:fld>
            <a:endParaRPr lang="en-US"/>
          </a:p>
        </p:txBody>
      </p:sp>
      <p:sp>
        <p:nvSpPr>
          <p:cNvPr id="6" name="Date Placeholder 5"/>
          <p:cNvSpPr>
            <a:spLocks noGrp="1"/>
          </p:cNvSpPr>
          <p:nvPr>
            <p:ph type="dt" sz="half" idx="2"/>
          </p:nvPr>
        </p:nvSpPr>
        <p:spPr/>
        <p:txBody>
          <a:bodyPr/>
          <a:lstStyle/>
          <a:p>
            <a:pPr>
              <a:defRPr/>
            </a:pPr>
            <a:r>
              <a:rPr lang="en-US" smtClean="0"/>
              <a:t>May 2012</a:t>
            </a:r>
            <a:endParaRPr lang="en-US"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Planning for end</a:t>
            </a:r>
            <a:endParaRPr lang="en-US" dirty="0"/>
          </a:p>
        </p:txBody>
      </p:sp>
      <p:sp>
        <p:nvSpPr>
          <p:cNvPr id="3" name="Content Placeholder 2"/>
          <p:cNvSpPr>
            <a:spLocks noGrp="1"/>
          </p:cNvSpPr>
          <p:nvPr>
            <p:ph idx="1"/>
          </p:nvPr>
        </p:nvSpPr>
        <p:spPr/>
        <p:txBody>
          <a:bodyPr/>
          <a:lstStyle/>
          <a:p>
            <a:r>
              <a:rPr lang="en-US" dirty="0" err="1" smtClean="0"/>
              <a:t>recircs</a:t>
            </a:r>
            <a:endParaRPr lang="en-US" dirty="0" smtClean="0"/>
          </a:p>
          <a:p>
            <a:r>
              <a:rPr lang="en-US" dirty="0" smtClean="0"/>
              <a:t>EC conditional approval is July 20</a:t>
            </a:r>
          </a:p>
          <a:p>
            <a:pPr lvl="1"/>
            <a:r>
              <a:rPr lang="en-US" dirty="0" smtClean="0"/>
              <a:t>Only one </a:t>
            </a:r>
            <a:r>
              <a:rPr lang="en-US" dirty="0" err="1" smtClean="0"/>
              <a:t>recirc</a:t>
            </a:r>
            <a:r>
              <a:rPr lang="en-US" dirty="0" smtClean="0"/>
              <a:t> </a:t>
            </a:r>
            <a:r>
              <a:rPr lang="en-US" dirty="0" smtClean="0"/>
              <a:t>expected by EC after conditional approval</a:t>
            </a:r>
            <a:endParaRPr lang="en-US" dirty="0" smtClean="0"/>
          </a:p>
          <a:p>
            <a:r>
              <a:rPr lang="en-US" dirty="0" smtClean="0"/>
              <a:t>Deadline for submission to </a:t>
            </a:r>
            <a:r>
              <a:rPr lang="en-US" dirty="0" err="1" smtClean="0"/>
              <a:t>Revcom</a:t>
            </a:r>
            <a:r>
              <a:rPr lang="en-US" dirty="0" smtClean="0"/>
              <a:t> is ~Aug 31</a:t>
            </a:r>
          </a:p>
          <a:p>
            <a:pPr lvl="1"/>
            <a:r>
              <a:rPr lang="en-US" dirty="0" smtClean="0"/>
              <a:t>For continuous process </a:t>
            </a:r>
            <a:r>
              <a:rPr lang="en-US" dirty="0" err="1" smtClean="0"/>
              <a:t>Revcom</a:t>
            </a:r>
            <a:r>
              <a:rPr lang="en-US" dirty="0" smtClean="0"/>
              <a:t> call </a:t>
            </a:r>
            <a:r>
              <a:rPr lang="en-US" smtClean="0"/>
              <a:t>in </a:t>
            </a:r>
            <a:r>
              <a:rPr lang="en-US" smtClean="0"/>
              <a:t>Oct</a:t>
            </a:r>
            <a:endParaRPr lang="en-US" dirty="0" smtClean="0"/>
          </a:p>
        </p:txBody>
      </p:sp>
      <p:sp>
        <p:nvSpPr>
          <p:cNvPr id="4" name="Footer Placeholder 3"/>
          <p:cNvSpPr>
            <a:spLocks noGrp="1"/>
          </p:cNvSpPr>
          <p:nvPr>
            <p:ph type="ftr" sz="quarter" idx="11"/>
          </p:nvPr>
        </p:nvSpPr>
        <p:spPr/>
        <p:txBody>
          <a:bodyPr/>
          <a:lstStyle/>
          <a:p>
            <a:pPr>
              <a:defRPr/>
            </a:pPr>
            <a:r>
              <a:rPr lang="en-US" smtClean="0"/>
              <a:t>Eldad Perahia, Intel Corporation</a:t>
            </a:r>
            <a:endParaRPr lang="en-US"/>
          </a:p>
        </p:txBody>
      </p:sp>
      <p:sp>
        <p:nvSpPr>
          <p:cNvPr id="5" name="Slide Number Placeholder 4"/>
          <p:cNvSpPr>
            <a:spLocks noGrp="1"/>
          </p:cNvSpPr>
          <p:nvPr>
            <p:ph type="sldNum" sz="quarter" idx="12"/>
          </p:nvPr>
        </p:nvSpPr>
        <p:spPr/>
        <p:txBody>
          <a:bodyPr/>
          <a:lstStyle/>
          <a:p>
            <a:pPr>
              <a:defRPr/>
            </a:pPr>
            <a:r>
              <a:rPr lang="en-US" smtClean="0"/>
              <a:t>Slide </a:t>
            </a:r>
            <a:fld id="{BD236530-B1A2-4A31-8CA2-AC905962223D}" type="slidenum">
              <a:rPr lang="en-US" smtClean="0"/>
              <a:pPr>
                <a:defRPr/>
              </a:pPr>
              <a:t>36</a:t>
            </a:fld>
            <a:endParaRPr lang="en-US"/>
          </a:p>
        </p:txBody>
      </p:sp>
      <p:sp>
        <p:nvSpPr>
          <p:cNvPr id="6" name="Date Placeholder 5"/>
          <p:cNvSpPr>
            <a:spLocks noGrp="1"/>
          </p:cNvSpPr>
          <p:nvPr>
            <p:ph type="dt" sz="half" idx="2"/>
          </p:nvPr>
        </p:nvSpPr>
        <p:spPr/>
        <p:txBody>
          <a:bodyPr/>
          <a:lstStyle/>
          <a:p>
            <a:pPr>
              <a:defRPr/>
            </a:pPr>
            <a:r>
              <a:rPr lang="en-US" smtClean="0"/>
              <a:t>May 2012</a:t>
            </a:r>
            <a:endParaRPr 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Goals for July</a:t>
            </a:r>
            <a:endParaRPr lang="en-US" dirty="0"/>
          </a:p>
        </p:txBody>
      </p:sp>
      <p:sp>
        <p:nvSpPr>
          <p:cNvPr id="3" name="Content Placeholder 2"/>
          <p:cNvSpPr>
            <a:spLocks noGrp="1"/>
          </p:cNvSpPr>
          <p:nvPr>
            <p:ph idx="1"/>
          </p:nvPr>
        </p:nvSpPr>
        <p:spPr/>
        <p:txBody>
          <a:bodyPr/>
          <a:lstStyle/>
          <a:p>
            <a:r>
              <a:rPr lang="en-US" dirty="0" smtClean="0"/>
              <a:t>Comment resolution on recirculation sponsor ballot</a:t>
            </a:r>
          </a:p>
          <a:p>
            <a:r>
              <a:rPr lang="en-US" dirty="0" smtClean="0"/>
              <a:t>Prepare for EC conditional approval</a:t>
            </a:r>
          </a:p>
          <a:p>
            <a:endParaRPr lang="en-US" dirty="0" smtClean="0"/>
          </a:p>
        </p:txBody>
      </p:sp>
      <p:sp>
        <p:nvSpPr>
          <p:cNvPr id="5" name="Footer Placeholder 4"/>
          <p:cNvSpPr>
            <a:spLocks noGrp="1"/>
          </p:cNvSpPr>
          <p:nvPr>
            <p:ph type="ftr" sz="quarter" idx="11"/>
          </p:nvPr>
        </p:nvSpPr>
        <p:spPr/>
        <p:txBody>
          <a:bodyPr/>
          <a:lstStyle/>
          <a:p>
            <a:pPr>
              <a:defRPr/>
            </a:pPr>
            <a:r>
              <a:rPr lang="en-US" smtClean="0"/>
              <a:t>Eldad Perahia, Intel Corporation</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BD236530-B1A2-4A31-8CA2-AC905962223D}" type="slidenum">
              <a:rPr lang="en-US" smtClean="0"/>
              <a:pPr>
                <a:defRPr/>
              </a:pPr>
              <a:t>37</a:t>
            </a:fld>
            <a:endParaRPr lang="en-US"/>
          </a:p>
        </p:txBody>
      </p:sp>
      <p:sp>
        <p:nvSpPr>
          <p:cNvPr id="7" name="Rectangle 4"/>
          <p:cNvSpPr txBox="1">
            <a:spLocks noChangeArrowheads="1"/>
          </p:cNvSpPr>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May 2012</a:t>
            </a:r>
            <a:endParaRPr lang="en-US"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Conference call times</a:t>
            </a:r>
            <a:endParaRPr lang="en-US" dirty="0"/>
          </a:p>
        </p:txBody>
      </p:sp>
      <p:sp>
        <p:nvSpPr>
          <p:cNvPr id="3" name="Content Placeholder 2"/>
          <p:cNvSpPr>
            <a:spLocks noGrp="1"/>
          </p:cNvSpPr>
          <p:nvPr>
            <p:ph sz="half" idx="1"/>
          </p:nvPr>
        </p:nvSpPr>
        <p:spPr/>
        <p:txBody>
          <a:bodyPr/>
          <a:lstStyle/>
          <a:p>
            <a:r>
              <a:rPr lang="en-US" dirty="0" smtClean="0"/>
              <a:t>Previously approved conference calls</a:t>
            </a:r>
          </a:p>
          <a:p>
            <a:pPr lvl="1"/>
            <a:r>
              <a:rPr lang="en-US" sz="1800" dirty="0" smtClean="0"/>
              <a:t>Apr 26, May 10, May 31,</a:t>
            </a:r>
          </a:p>
          <a:p>
            <a:pPr lvl="2"/>
            <a:r>
              <a:rPr lang="en-US" sz="1600" dirty="0" smtClean="0"/>
              <a:t>10:00 – 12:00 ET</a:t>
            </a:r>
          </a:p>
          <a:p>
            <a:pPr lvl="1"/>
            <a:r>
              <a:rPr lang="en-US" sz="1800" dirty="0" smtClean="0"/>
              <a:t>Apr 19, May 3, May 24, June 7</a:t>
            </a:r>
          </a:p>
          <a:p>
            <a:pPr lvl="2"/>
            <a:r>
              <a:rPr lang="en-US" sz="1600" dirty="0" smtClean="0"/>
              <a:t>20:00-22:00 ET</a:t>
            </a:r>
            <a:endParaRPr lang="en-US" dirty="0" smtClean="0"/>
          </a:p>
        </p:txBody>
      </p:sp>
      <p:sp>
        <p:nvSpPr>
          <p:cNvPr id="4" name="Content Placeholder 3"/>
          <p:cNvSpPr>
            <a:spLocks noGrp="1"/>
          </p:cNvSpPr>
          <p:nvPr>
            <p:ph sz="half" idx="2"/>
          </p:nvPr>
        </p:nvSpPr>
        <p:spPr/>
        <p:txBody>
          <a:bodyPr/>
          <a:lstStyle/>
          <a:p>
            <a:r>
              <a:rPr lang="en-US" dirty="0" smtClean="0"/>
              <a:t>New conference calls</a:t>
            </a:r>
          </a:p>
          <a:p>
            <a:pPr lvl="1"/>
            <a:r>
              <a:rPr lang="en-US" sz="1800" dirty="0" smtClean="0"/>
              <a:t>Not overlap with TGac</a:t>
            </a:r>
          </a:p>
          <a:p>
            <a:pPr lvl="1"/>
            <a:r>
              <a:rPr lang="en-US" sz="1800" dirty="0" smtClean="0"/>
              <a:t>June 14, June 28, July 12, Aug 2</a:t>
            </a:r>
          </a:p>
          <a:p>
            <a:pPr lvl="2"/>
            <a:r>
              <a:rPr lang="en-US" sz="1600" dirty="0" smtClean="0"/>
              <a:t>10:00 – 12:00 ET</a:t>
            </a:r>
          </a:p>
          <a:p>
            <a:pPr lvl="1"/>
            <a:r>
              <a:rPr lang="en-US" sz="1800" dirty="0" smtClean="0"/>
              <a:t>June 21, July 5, July 26, Aug 9</a:t>
            </a:r>
          </a:p>
          <a:p>
            <a:pPr lvl="2"/>
            <a:r>
              <a:rPr lang="en-US" sz="1600" dirty="0" smtClean="0"/>
              <a:t>20:00-22:00 ET</a:t>
            </a:r>
            <a:endParaRPr lang="en-US" dirty="0" smtClean="0"/>
          </a:p>
          <a:p>
            <a:pPr lvl="1"/>
            <a:endParaRPr lang="en-US" dirty="0"/>
          </a:p>
        </p:txBody>
      </p:sp>
      <p:sp>
        <p:nvSpPr>
          <p:cNvPr id="6" name="Footer Placeholder 5"/>
          <p:cNvSpPr>
            <a:spLocks noGrp="1"/>
          </p:cNvSpPr>
          <p:nvPr>
            <p:ph type="ftr" sz="quarter" idx="11"/>
          </p:nvPr>
        </p:nvSpPr>
        <p:spPr/>
        <p:txBody>
          <a:bodyPr/>
          <a:lstStyle/>
          <a:p>
            <a:pPr>
              <a:defRPr/>
            </a:pPr>
            <a:r>
              <a:rPr lang="en-US" dirty="0" smtClean="0"/>
              <a:t>Eldad Perahia, Intel Corporation</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DD3B9A4B-4D42-4642-8694-CB378EB0C873}" type="slidenum">
              <a:rPr lang="en-US" smtClean="0"/>
              <a:pPr>
                <a:defRPr/>
              </a:pPr>
              <a:t>38</a:t>
            </a:fld>
            <a:endParaRPr lang="en-US"/>
          </a:p>
        </p:txBody>
      </p:sp>
      <p:sp>
        <p:nvSpPr>
          <p:cNvPr id="8" name="Rectangle 4"/>
          <p:cNvSpPr txBox="1">
            <a:spLocks noChangeArrowheads="1"/>
          </p:cNvSpPr>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May 2012</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pPr>
              <a:defRPr/>
            </a:pPr>
            <a:r>
              <a:rPr lang="en-US" smtClean="0"/>
              <a:t>Eldad Perahia, Intel Corporation</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FB3C9980-79DC-43B3-9260-ABCB224AB3D0}" type="slidenum">
              <a:rPr lang="en-US" smtClean="0"/>
              <a:pPr>
                <a:defRPr/>
              </a:pPr>
              <a:t>4</a:t>
            </a:fld>
            <a:endParaRPr lang="en-US"/>
          </a:p>
        </p:txBody>
      </p:sp>
      <p:sp>
        <p:nvSpPr>
          <p:cNvPr id="5" name="Rectangle 2"/>
          <p:cNvSpPr txBox="1">
            <a:spLocks noChangeArrowheads="1"/>
          </p:cNvSpPr>
          <p:nvPr/>
        </p:nvSpPr>
        <p:spPr bwMode="auto">
          <a:xfrm>
            <a:off x="685800" y="685800"/>
            <a:ext cx="7772400" cy="7620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200" b="1" i="0" u="none" strike="noStrike" kern="0" cap="none" spc="0" normalizeH="0" baseline="0" noProof="0" smtClean="0">
                <a:ln>
                  <a:noFill/>
                </a:ln>
                <a:solidFill>
                  <a:schemeClr val="tx2"/>
                </a:solidFill>
                <a:effectLst/>
                <a:uLnTx/>
                <a:uFillTx/>
                <a:latin typeface="+mj-lt"/>
                <a:ea typeface="+mj-ea"/>
                <a:cs typeface="+mj-cs"/>
              </a:rPr>
              <a:t>Attendance, Voting &amp; Document Status</a:t>
            </a:r>
          </a:p>
        </p:txBody>
      </p:sp>
      <p:sp>
        <p:nvSpPr>
          <p:cNvPr id="6" name="Rectangle 3"/>
          <p:cNvSpPr txBox="1">
            <a:spLocks noChangeArrowheads="1"/>
          </p:cNvSpPr>
          <p:nvPr/>
        </p:nvSpPr>
        <p:spPr bwMode="auto">
          <a:xfrm>
            <a:off x="304800" y="1371600"/>
            <a:ext cx="8686800" cy="47244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smtClean="0">
                <a:ln>
                  <a:noFill/>
                </a:ln>
                <a:solidFill>
                  <a:schemeClr val="tx1"/>
                </a:solidFill>
                <a:effectLst/>
                <a:uLnTx/>
                <a:uFillTx/>
                <a:latin typeface="+mn-lt"/>
                <a:ea typeface="+mn-ea"/>
                <a:cs typeface="+mn-cs"/>
              </a:rPr>
              <a:t>Make sure your badges are correct </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sz="2400" b="1" i="0" u="none" strike="noStrike" kern="0" cap="none" spc="0" normalizeH="0" baseline="0" noProof="0" smtClean="0">
              <a:ln>
                <a:noFill/>
              </a:ln>
              <a:solidFill>
                <a:schemeClr val="tx1"/>
              </a:solidFill>
              <a:effectLst/>
              <a:uLnTx/>
              <a:uFillTx/>
              <a:latin typeface="+mn-lt"/>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smtClean="0">
                <a:ln>
                  <a:noFill/>
                </a:ln>
                <a:solidFill>
                  <a:schemeClr val="tx1"/>
                </a:solidFill>
                <a:effectLst/>
                <a:uLnTx/>
                <a:uFillTx/>
                <a:latin typeface="+mn-lt"/>
                <a:ea typeface="+mn-ea"/>
                <a:cs typeface="+mn-cs"/>
              </a:rPr>
              <a:t>If you plan to make a submission be sure it does not contain company logos or advertising</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sz="2400" b="1" i="0" u="none" strike="noStrike" kern="0" cap="none" spc="0" normalizeH="0" baseline="0" noProof="0" smtClean="0">
              <a:ln>
                <a:noFill/>
              </a:ln>
              <a:solidFill>
                <a:schemeClr val="tx1"/>
              </a:solidFill>
              <a:effectLst/>
              <a:uLnTx/>
              <a:uFillTx/>
              <a:latin typeface="+mn-lt"/>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smtClean="0">
                <a:ln>
                  <a:noFill/>
                </a:ln>
                <a:solidFill>
                  <a:schemeClr val="tx1"/>
                </a:solidFill>
                <a:effectLst/>
                <a:uLnTx/>
                <a:uFillTx/>
                <a:latin typeface="+mn-lt"/>
                <a:ea typeface="+mn-ea"/>
                <a:cs typeface="+mn-cs"/>
              </a:rPr>
              <a:t>Questions on Voting status, Ballot pool, Access to Reflector, Documentation,  member’s area</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400" b="0" i="0" u="none" strike="noStrike" kern="0" cap="none" spc="0" normalizeH="0" baseline="0" noProof="0" smtClean="0">
                <a:ln>
                  <a:noFill/>
                </a:ln>
                <a:solidFill>
                  <a:schemeClr val="tx1"/>
                </a:solidFill>
                <a:effectLst/>
                <a:uLnTx/>
                <a:uFillTx/>
                <a:latin typeface="+mn-lt"/>
              </a:rPr>
              <a:t>see Adrian Stephens –  adrian.p.stephens@intel.com</a:t>
            </a:r>
            <a:r>
              <a:rPr kumimoji="0" lang="en-US" sz="2000" b="0" i="0" u="none" strike="noStrike" kern="0" cap="none" spc="0" normalizeH="0" baseline="0" noProof="0" smtClean="0">
                <a:ln>
                  <a:noFill/>
                </a:ln>
                <a:solidFill>
                  <a:schemeClr val="tx1"/>
                </a:solidFill>
                <a:effectLst/>
                <a:uLnTx/>
                <a:uFillTx/>
                <a:latin typeface="+mn-lt"/>
              </a:rPr>
              <a:t> </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endParaRPr kumimoji="0" lang="en-US" sz="2000" b="0" i="0" u="none" strike="noStrike" kern="0" cap="none" spc="0" normalizeH="0" baseline="0" noProof="0" smtClean="0">
              <a:ln>
                <a:noFill/>
              </a:ln>
              <a:solidFill>
                <a:schemeClr val="tx1"/>
              </a:solidFill>
              <a:effectLst/>
              <a:uLnTx/>
              <a:uFillTx/>
              <a:latin typeface="+mn-lt"/>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smtClean="0">
                <a:ln>
                  <a:noFill/>
                </a:ln>
                <a:solidFill>
                  <a:schemeClr val="tx1"/>
                </a:solidFill>
                <a:effectLst/>
                <a:uLnTx/>
                <a:uFillTx/>
                <a:latin typeface="+mn-lt"/>
                <a:ea typeface="+mn-ea"/>
                <a:cs typeface="+mn-cs"/>
              </a:rPr>
              <a:t>Cell Phones Silent or Off</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endParaRPr kumimoji="0" lang="en-US" sz="2000" b="0" i="0" u="none" strike="noStrike" kern="0" cap="none" spc="0" normalizeH="0" baseline="0" noProof="0" smtClean="0">
              <a:ln>
                <a:noFill/>
              </a:ln>
              <a:solidFill>
                <a:schemeClr val="tx1"/>
              </a:solidFill>
              <a:effectLst/>
              <a:uLnTx/>
              <a:uFillTx/>
              <a:latin typeface="+mn-lt"/>
            </a:endParaRPr>
          </a:p>
        </p:txBody>
      </p:sp>
      <p:sp>
        <p:nvSpPr>
          <p:cNvPr id="7"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May 2012</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pPr>
              <a:defRPr/>
            </a:pPr>
            <a:r>
              <a:rPr lang="en-US" smtClean="0"/>
              <a:t>Eldad Perahia, Intel Corporation</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FB3C9980-79DC-43B3-9260-ABCB224AB3D0}" type="slidenum">
              <a:rPr lang="en-US" smtClean="0"/>
              <a:pPr>
                <a:defRPr/>
              </a:pPr>
              <a:t>5</a:t>
            </a:fld>
            <a:endParaRPr lang="en-US"/>
          </a:p>
        </p:txBody>
      </p:sp>
      <p:sp>
        <p:nvSpPr>
          <p:cNvPr id="5" name="Rectangle 2"/>
          <p:cNvSpPr txBox="1">
            <a:spLocks noChangeArrowheads="1"/>
          </p:cNvSpPr>
          <p:nvPr/>
        </p:nvSpPr>
        <p:spPr>
          <a:xfrm>
            <a:off x="685800" y="685800"/>
            <a:ext cx="7772400" cy="1066800"/>
          </a:xfrm>
          <a:prstGeom prst="rect">
            <a:avLst/>
          </a:prstGeom>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200" b="1" i="0" u="none" strike="noStrike" kern="0" cap="none" spc="0" normalizeH="0" baseline="0" noProof="0" smtClean="0">
                <a:ln>
                  <a:noFill/>
                </a:ln>
                <a:solidFill>
                  <a:schemeClr val="tx2"/>
                </a:solidFill>
                <a:effectLst/>
                <a:uLnTx/>
                <a:uFillTx/>
                <a:latin typeface="+mj-lt"/>
                <a:ea typeface="+mj-ea"/>
                <a:cs typeface="+mj-cs"/>
              </a:rPr>
              <a:t>Patent Policy</a:t>
            </a:r>
          </a:p>
        </p:txBody>
      </p:sp>
      <p:sp>
        <p:nvSpPr>
          <p:cNvPr id="6" name="Rectangle 3"/>
          <p:cNvSpPr txBox="1">
            <a:spLocks noChangeArrowheads="1"/>
          </p:cNvSpPr>
          <p:nvPr/>
        </p:nvSpPr>
        <p:spPr>
          <a:xfrm>
            <a:off x="685800" y="1981200"/>
            <a:ext cx="7772400" cy="4114800"/>
          </a:xfrm>
          <a:prstGeom prst="rect">
            <a:avLst/>
          </a:prstGeom>
        </p:spPr>
        <p:txBody>
          <a:body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smtClean="0">
                <a:ln>
                  <a:noFill/>
                </a:ln>
                <a:solidFill>
                  <a:schemeClr val="tx1"/>
                </a:solidFill>
                <a:effectLst/>
                <a:uLnTx/>
                <a:uFillTx/>
                <a:latin typeface="+mn-lt"/>
                <a:ea typeface="+mn-ea"/>
                <a:cs typeface="+mn-cs"/>
              </a:rPr>
              <a:t>Following 5 slides</a:t>
            </a:r>
          </a:p>
        </p:txBody>
      </p:sp>
      <p:sp>
        <p:nvSpPr>
          <p:cNvPr id="7"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May 2012</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pPr>
              <a:defRPr/>
            </a:pPr>
            <a:r>
              <a:rPr lang="en-US" smtClean="0"/>
              <a:t>Eldad Perahia, Intel Corporation</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FB3C9980-79DC-43B3-9260-ABCB224AB3D0}" type="slidenum">
              <a:rPr lang="en-US" smtClean="0"/>
              <a:pPr>
                <a:defRPr/>
              </a:pPr>
              <a:t>6</a:t>
            </a:fld>
            <a:endParaRPr lang="en-US"/>
          </a:p>
        </p:txBody>
      </p:sp>
      <p:sp>
        <p:nvSpPr>
          <p:cNvPr id="5" name="Rectangle 2"/>
          <p:cNvSpPr txBox="1">
            <a:spLocks noChangeArrowheads="1"/>
          </p:cNvSpPr>
          <p:nvPr/>
        </p:nvSpPr>
        <p:spPr>
          <a:xfrm>
            <a:off x="685800" y="685800"/>
            <a:ext cx="7772400" cy="381000"/>
          </a:xfrm>
          <a:prstGeom prst="rect">
            <a:avLst/>
          </a:prstGeom>
          <a:noFill/>
        </p:spPr>
        <p:txBody>
          <a:bodyPr lIns="90487" tIns="44450" rIns="90487" bIns="44450"/>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2400" b="1" i="0" u="sng" strike="noStrike" kern="0" cap="none" spc="0" normalizeH="0" baseline="0" noProof="0" smtClean="0">
                <a:ln>
                  <a:noFill/>
                </a:ln>
                <a:solidFill>
                  <a:schemeClr val="tx2"/>
                </a:solidFill>
                <a:effectLst/>
                <a:uLnTx/>
                <a:uFillTx/>
                <a:latin typeface="+mj-lt"/>
                <a:ea typeface="+mj-ea"/>
                <a:cs typeface="+mj-cs"/>
              </a:rPr>
              <a:t>Instructions for the WG Chair</a:t>
            </a:r>
          </a:p>
        </p:txBody>
      </p:sp>
      <p:sp>
        <p:nvSpPr>
          <p:cNvPr id="6" name="Rectangle 3"/>
          <p:cNvSpPr txBox="1">
            <a:spLocks noChangeArrowheads="1"/>
          </p:cNvSpPr>
          <p:nvPr/>
        </p:nvSpPr>
        <p:spPr bwMode="auto">
          <a:xfrm>
            <a:off x="152400" y="1066800"/>
            <a:ext cx="8610600" cy="4876800"/>
          </a:xfrm>
          <a:prstGeom prst="rect">
            <a:avLst/>
          </a:prstGeom>
          <a:noFill/>
          <a:ln w="9525">
            <a:noFill/>
            <a:miter lim="800000"/>
            <a:headEnd/>
            <a:tailEnd/>
          </a:ln>
        </p:spPr>
        <p:txBody>
          <a:bodyPr vert="horz" wrap="square" lIns="90487" tIns="44450" rIns="90487" bIns="44450" numCol="1" anchor="t" anchorCtr="0" compatLnSpc="1">
            <a:prstTxWarp prst="textNoShape">
              <a:avLst/>
            </a:prstTxWarp>
          </a:bodyPr>
          <a:lstStyle/>
          <a:p>
            <a:pPr marL="342900" marR="0" lvl="0" indent="-342900" algn="l" defTabSz="914400" rtl="0" eaLnBrk="0" fontAlgn="base" latinLnBrk="0" hangingPunct="0">
              <a:lnSpc>
                <a:spcPct val="80000"/>
              </a:lnSpc>
              <a:spcBef>
                <a:spcPct val="20000"/>
              </a:spcBef>
              <a:spcAft>
                <a:spcPct val="30000"/>
              </a:spcAft>
              <a:buClrTx/>
              <a:buSzTx/>
              <a:buFontTx/>
              <a:buNone/>
              <a:tabLst/>
              <a:defRPr/>
            </a:pPr>
            <a:r>
              <a:rPr kumimoji="0" lang="en-US" sz="800" b="0" i="0" u="none" strike="noStrike" kern="0" cap="none" spc="0" normalizeH="0" baseline="0" noProof="0" smtClean="0">
                <a:ln>
                  <a:noFill/>
                </a:ln>
                <a:solidFill>
                  <a:schemeClr val="tx1"/>
                </a:solidFill>
                <a:effectLst/>
                <a:uLnTx/>
                <a:uFillTx/>
                <a:latin typeface="+mn-lt"/>
                <a:ea typeface="+mn-ea"/>
                <a:cs typeface="+mn-cs"/>
              </a:rPr>
              <a:t>	</a:t>
            </a:r>
            <a:r>
              <a:rPr kumimoji="0" lang="en-US" sz="1400" b="0" i="0" u="none" strike="noStrike" kern="0" cap="none" spc="0" normalizeH="0" baseline="0" noProof="0" smtClean="0">
                <a:ln>
                  <a:noFill/>
                </a:ln>
                <a:solidFill>
                  <a:schemeClr val="tx1"/>
                </a:solidFill>
                <a:effectLst/>
                <a:uLnTx/>
                <a:uFillTx/>
                <a:latin typeface="+mn-lt"/>
                <a:ea typeface="+mn-ea"/>
                <a:cs typeface="+mn-cs"/>
              </a:rPr>
              <a:t>The IEEE-SA strongly recommends that at each WG meeting the chair or a designee:</a:t>
            </a:r>
            <a:endParaRPr kumimoji="0" lang="en-US" sz="1400" b="1" i="0" u="none" strike="noStrike" kern="0" cap="none" spc="0" normalizeH="0" baseline="0" noProof="0" smtClean="0">
              <a:ln>
                <a:noFill/>
              </a:ln>
              <a:solidFill>
                <a:schemeClr val="tx1"/>
              </a:solidFill>
              <a:effectLst/>
              <a:uLnTx/>
              <a:uFillTx/>
              <a:latin typeface="+mn-lt"/>
              <a:ea typeface="+mn-ea"/>
              <a:cs typeface="+mn-cs"/>
            </a:endParaRPr>
          </a:p>
          <a:p>
            <a:pPr marL="742950" marR="0" lvl="1" indent="-285750" algn="l" defTabSz="914400" rtl="0" eaLnBrk="0" fontAlgn="base" latinLnBrk="0" hangingPunct="0">
              <a:lnSpc>
                <a:spcPct val="80000"/>
              </a:lnSpc>
              <a:spcBef>
                <a:spcPct val="20000"/>
              </a:spcBef>
              <a:spcAft>
                <a:spcPct val="0"/>
              </a:spcAft>
              <a:buClrTx/>
              <a:buSzTx/>
              <a:buFontTx/>
              <a:buChar char="–"/>
              <a:tabLst/>
              <a:defRPr/>
            </a:pPr>
            <a:r>
              <a:rPr kumimoji="0" lang="en-US" sz="1400" b="1" i="0" u="none" strike="noStrike" kern="0" cap="none" spc="0" normalizeH="0" baseline="0" noProof="0" smtClean="0">
                <a:ln>
                  <a:noFill/>
                </a:ln>
                <a:solidFill>
                  <a:schemeClr val="tx1"/>
                </a:solidFill>
                <a:effectLst/>
                <a:uLnTx/>
                <a:uFillTx/>
                <a:latin typeface="+mn-lt"/>
              </a:rPr>
              <a:t>Show slides #1 through #4 of this presentation</a:t>
            </a:r>
          </a:p>
          <a:p>
            <a:pPr marL="742950" marR="0" lvl="1" indent="-285750" algn="l" defTabSz="914400" rtl="0" eaLnBrk="0" fontAlgn="base" latinLnBrk="0" hangingPunct="0">
              <a:lnSpc>
                <a:spcPct val="80000"/>
              </a:lnSpc>
              <a:spcBef>
                <a:spcPct val="20000"/>
              </a:spcBef>
              <a:spcAft>
                <a:spcPct val="0"/>
              </a:spcAft>
              <a:buClrTx/>
              <a:buSzTx/>
              <a:buFontTx/>
              <a:buChar char="–"/>
              <a:tabLst/>
              <a:defRPr/>
            </a:pPr>
            <a:r>
              <a:rPr kumimoji="0" lang="en-US" sz="1400" b="1" i="0" u="none" strike="noStrike" kern="0" cap="none" spc="0" normalizeH="0" baseline="0" noProof="0" smtClean="0">
                <a:ln>
                  <a:noFill/>
                </a:ln>
                <a:solidFill>
                  <a:schemeClr val="tx1"/>
                </a:solidFill>
                <a:effectLst/>
                <a:uLnTx/>
                <a:uFillTx/>
                <a:latin typeface="+mn-lt"/>
              </a:rPr>
              <a:t>Advise the WG attendees that:</a:t>
            </a:r>
            <a:r>
              <a:rPr kumimoji="0" lang="en-US" sz="1400" b="0" i="0" u="none" strike="noStrike" kern="0" cap="none" spc="0" normalizeH="0" baseline="0" noProof="0" smtClean="0">
                <a:ln>
                  <a:noFill/>
                </a:ln>
                <a:solidFill>
                  <a:schemeClr val="tx1"/>
                </a:solidFill>
                <a:effectLst/>
                <a:uLnTx/>
                <a:uFillTx/>
                <a:latin typeface="+mn-lt"/>
              </a:rPr>
              <a:t> </a:t>
            </a:r>
          </a:p>
          <a:p>
            <a:pPr marL="1085850" marR="0" lvl="2" indent="-228600" algn="l" defTabSz="914400" rtl="0" eaLnBrk="0" fontAlgn="base" latinLnBrk="0" hangingPunct="0">
              <a:lnSpc>
                <a:spcPct val="80000"/>
              </a:lnSpc>
              <a:spcBef>
                <a:spcPct val="20000"/>
              </a:spcBef>
              <a:spcAft>
                <a:spcPct val="0"/>
              </a:spcAft>
              <a:buClrTx/>
              <a:buSzTx/>
              <a:buFontTx/>
              <a:buChar char="•"/>
              <a:tabLst/>
              <a:defRPr/>
            </a:pPr>
            <a:r>
              <a:rPr kumimoji="0" lang="en-US" sz="1400" b="0" i="0" u="none" strike="noStrike" kern="0" cap="none" spc="0" normalizeH="0" baseline="0" noProof="0" smtClean="0">
                <a:ln>
                  <a:noFill/>
                </a:ln>
                <a:solidFill>
                  <a:schemeClr val="tx1"/>
                </a:solidFill>
                <a:effectLst/>
                <a:uLnTx/>
                <a:uFillTx/>
                <a:latin typeface="+mn-lt"/>
              </a:rPr>
              <a:t>The IEEE’s patent policy is consistent with the ANSI patent policy and is described in Clause 6 of the </a:t>
            </a:r>
            <a:r>
              <a:rPr kumimoji="0" lang="en-US" sz="1400" b="0" i="1" u="none" strike="noStrike" kern="0" cap="none" spc="0" normalizeH="0" baseline="0" noProof="0" smtClean="0">
                <a:ln>
                  <a:noFill/>
                </a:ln>
                <a:solidFill>
                  <a:schemeClr val="tx1"/>
                </a:solidFill>
                <a:effectLst/>
                <a:uLnTx/>
                <a:uFillTx/>
                <a:latin typeface="+mn-lt"/>
              </a:rPr>
              <a:t>IEEE-SA Standards Board Bylaws</a:t>
            </a:r>
            <a:r>
              <a:rPr kumimoji="0" lang="en-US" sz="1400" b="0" i="0" u="none" strike="noStrike" kern="0" cap="none" spc="0" normalizeH="0" baseline="0" noProof="0" smtClean="0">
                <a:ln>
                  <a:noFill/>
                </a:ln>
                <a:solidFill>
                  <a:schemeClr val="tx1"/>
                </a:solidFill>
                <a:effectLst/>
                <a:uLnTx/>
                <a:uFillTx/>
                <a:latin typeface="+mn-lt"/>
              </a:rPr>
              <a:t>;</a:t>
            </a:r>
          </a:p>
          <a:p>
            <a:pPr marL="1085850" marR="0" lvl="2" indent="-228600" algn="l" defTabSz="914400" rtl="0" eaLnBrk="0" fontAlgn="base" latinLnBrk="0" hangingPunct="0">
              <a:lnSpc>
                <a:spcPct val="80000"/>
              </a:lnSpc>
              <a:spcBef>
                <a:spcPct val="20000"/>
              </a:spcBef>
              <a:spcAft>
                <a:spcPct val="0"/>
              </a:spcAft>
              <a:buClrTx/>
              <a:buSzTx/>
              <a:buFontTx/>
              <a:buChar char="•"/>
              <a:tabLst/>
              <a:defRPr/>
            </a:pPr>
            <a:r>
              <a:rPr kumimoji="0" lang="en-US" sz="1400" b="0" i="0" u="none" strike="noStrike" kern="0" cap="none" spc="0" normalizeH="0" baseline="0" noProof="0" smtClean="0">
                <a:ln>
                  <a:noFill/>
                </a:ln>
                <a:solidFill>
                  <a:schemeClr val="tx1"/>
                </a:solidFill>
                <a:effectLst/>
                <a:uLnTx/>
                <a:uFillTx/>
                <a:latin typeface="+mn-lt"/>
              </a:rPr>
              <a:t>Early identification of patent claims which may be essential for the use of standards under development is strongly encouraged; </a:t>
            </a:r>
          </a:p>
          <a:p>
            <a:pPr marL="1085850" marR="0" lvl="2" indent="-228600" algn="l" defTabSz="914400" rtl="0" eaLnBrk="0" fontAlgn="base" latinLnBrk="0" hangingPunct="0">
              <a:lnSpc>
                <a:spcPct val="80000"/>
              </a:lnSpc>
              <a:spcBef>
                <a:spcPct val="20000"/>
              </a:spcBef>
              <a:spcAft>
                <a:spcPct val="0"/>
              </a:spcAft>
              <a:buClrTx/>
              <a:buSzTx/>
              <a:buFontTx/>
              <a:buChar char="•"/>
              <a:tabLst/>
              <a:defRPr/>
            </a:pPr>
            <a:r>
              <a:rPr kumimoji="0" lang="en-US" sz="1400" b="0" i="0" u="none" strike="noStrike" kern="0" cap="none" spc="0" normalizeH="0" baseline="0" noProof="0" smtClean="0">
                <a:ln>
                  <a:noFill/>
                </a:ln>
                <a:solidFill>
                  <a:schemeClr val="tx1"/>
                </a:solidFill>
                <a:effectLst/>
                <a:uLnTx/>
                <a:uFillTx/>
                <a:latin typeface="+mn-lt"/>
              </a:rPr>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kumimoji="0" lang="en-US" sz="1400" b="0" i="0" u="none" strike="noStrike" kern="0" cap="none" spc="0" normalizeH="0" baseline="0" noProof="0" smtClean="0">
                <a:ln>
                  <a:noFill/>
                </a:ln>
                <a:solidFill>
                  <a:schemeClr val="tx1"/>
                </a:solidFill>
                <a:effectLst/>
                <a:uLnTx/>
                <a:uFillTx/>
                <a:latin typeface="+mn-lt"/>
              </a:rPr>
            </a:br>
            <a:endParaRPr kumimoji="0" lang="en-US" sz="1400" b="0" i="0" u="none" strike="noStrike" kern="0" cap="none" spc="0" normalizeH="0" baseline="0" noProof="0" smtClean="0">
              <a:ln>
                <a:noFill/>
              </a:ln>
              <a:solidFill>
                <a:schemeClr val="tx1"/>
              </a:solidFill>
              <a:effectLst/>
              <a:uLnTx/>
              <a:uFillTx/>
              <a:latin typeface="+mn-lt"/>
            </a:endParaRPr>
          </a:p>
          <a:p>
            <a:pPr marL="742950" marR="0" lvl="1" indent="-285750" algn="l" defTabSz="914400" rtl="0" eaLnBrk="0" fontAlgn="base" latinLnBrk="0" hangingPunct="0">
              <a:lnSpc>
                <a:spcPct val="20000"/>
              </a:lnSpc>
              <a:spcBef>
                <a:spcPct val="20000"/>
              </a:spcBef>
              <a:spcAft>
                <a:spcPct val="0"/>
              </a:spcAft>
              <a:buClrTx/>
              <a:buSzTx/>
              <a:buFontTx/>
              <a:buChar char="–"/>
              <a:tabLst/>
              <a:defRPr/>
            </a:pPr>
            <a:r>
              <a:rPr kumimoji="0" lang="en-US" sz="1400" b="1" i="0" u="none" strike="noStrike" kern="0" cap="none" spc="0" normalizeH="0" baseline="0" noProof="0" smtClean="0">
                <a:ln>
                  <a:noFill/>
                </a:ln>
                <a:solidFill>
                  <a:schemeClr val="tx1"/>
                </a:solidFill>
                <a:effectLst/>
                <a:uLnTx/>
                <a:uFillTx/>
                <a:latin typeface="+mn-lt"/>
              </a:rPr>
              <a:t>Instruct the WG Secretary to record in the minutes of the relevant WG meeting:</a:t>
            </a:r>
            <a:r>
              <a:rPr kumimoji="0" lang="en-US" sz="700" b="0" i="0" u="none" strike="noStrike" kern="0" cap="none" spc="0" normalizeH="0" baseline="0" noProof="0" smtClean="0">
                <a:ln>
                  <a:noFill/>
                </a:ln>
                <a:solidFill>
                  <a:schemeClr val="tx1"/>
                </a:solidFill>
                <a:effectLst/>
                <a:uLnTx/>
                <a:uFillTx/>
                <a:latin typeface="+mn-lt"/>
              </a:rPr>
              <a:t> </a:t>
            </a:r>
          </a:p>
          <a:p>
            <a:pPr marL="1085850" marR="0" lvl="2" indent="-228600" algn="l" defTabSz="914400" rtl="0" eaLnBrk="0" fontAlgn="base" latinLnBrk="0" hangingPunct="0">
              <a:lnSpc>
                <a:spcPct val="80000"/>
              </a:lnSpc>
              <a:spcBef>
                <a:spcPct val="20000"/>
              </a:spcBef>
              <a:spcAft>
                <a:spcPct val="0"/>
              </a:spcAft>
              <a:buClrTx/>
              <a:buSzTx/>
              <a:buFontTx/>
              <a:buChar char="•"/>
              <a:tabLst/>
              <a:defRPr/>
            </a:pPr>
            <a:r>
              <a:rPr kumimoji="0" lang="en-US" sz="1400" b="0" i="0" u="none" strike="noStrike" kern="0" cap="none" spc="0" normalizeH="0" baseline="0" noProof="0" smtClean="0">
                <a:ln>
                  <a:noFill/>
                </a:ln>
                <a:solidFill>
                  <a:schemeClr val="tx1"/>
                </a:solidFill>
                <a:effectLst/>
                <a:uLnTx/>
                <a:uFillTx/>
                <a:latin typeface="+mn-lt"/>
              </a:rPr>
              <a:t>That the foregoing information was provided and that slides 1 through 4 (and this slide 0, if applicable) were shown; </a:t>
            </a:r>
          </a:p>
          <a:p>
            <a:pPr marL="1085850" marR="0" lvl="2" indent="-228600" algn="l" defTabSz="914400" rtl="0" eaLnBrk="0" fontAlgn="base" latinLnBrk="0" hangingPunct="0">
              <a:lnSpc>
                <a:spcPct val="80000"/>
              </a:lnSpc>
              <a:spcBef>
                <a:spcPct val="20000"/>
              </a:spcBef>
              <a:spcAft>
                <a:spcPct val="0"/>
              </a:spcAft>
              <a:buClrTx/>
              <a:buSzTx/>
              <a:buFontTx/>
              <a:buChar char="•"/>
              <a:tabLst/>
              <a:defRPr/>
            </a:pPr>
            <a:r>
              <a:rPr kumimoji="0" lang="en-US" sz="1400" b="0" i="0" u="none" strike="noStrike" kern="0" cap="none" spc="0" normalizeH="0" baseline="0" noProof="0" smtClean="0">
                <a:ln>
                  <a:noFill/>
                </a:ln>
                <a:solidFill>
                  <a:schemeClr val="tx1"/>
                </a:solidFill>
                <a:effectLst/>
                <a:uLnTx/>
                <a:uFillTx/>
                <a:latin typeface="+mn-lt"/>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marL="1085850" marR="0" lvl="2" indent="-228600" algn="l" defTabSz="914400" rtl="0" eaLnBrk="0" fontAlgn="base" latinLnBrk="0" hangingPunct="0">
              <a:lnSpc>
                <a:spcPct val="80000"/>
              </a:lnSpc>
              <a:spcBef>
                <a:spcPct val="20000"/>
              </a:spcBef>
              <a:spcAft>
                <a:spcPct val="0"/>
              </a:spcAft>
              <a:buClrTx/>
              <a:buSzTx/>
              <a:buFontTx/>
              <a:buChar char="•"/>
              <a:tabLst/>
              <a:defRPr/>
            </a:pPr>
            <a:r>
              <a:rPr kumimoji="0" lang="en-US" sz="1400" b="0" i="0" u="none" strike="noStrike" kern="0" cap="none" spc="0" normalizeH="0" baseline="0" noProof="0" smtClean="0">
                <a:ln>
                  <a:noFill/>
                </a:ln>
                <a:solidFill>
                  <a:schemeClr val="tx1"/>
                </a:solidFill>
                <a:effectLst/>
                <a:uLnTx/>
                <a:uFillTx/>
                <a:latin typeface="+mn-lt"/>
              </a:rPr>
              <a:t>Any responses that were given, specifically the patent claim(s)/patent application claim(s) and/or the holder of the patent claim(s)/patent application claim(s) that were identified (if any) and by whom.</a:t>
            </a:r>
          </a:p>
          <a:p>
            <a:pPr marL="1085850" marR="0" lvl="2" indent="-228600" algn="l" defTabSz="914400" rtl="0" eaLnBrk="0" fontAlgn="base" latinLnBrk="0" hangingPunct="0">
              <a:lnSpc>
                <a:spcPct val="80000"/>
              </a:lnSpc>
              <a:spcBef>
                <a:spcPct val="20000"/>
              </a:spcBef>
              <a:spcAft>
                <a:spcPct val="0"/>
              </a:spcAft>
              <a:buClrTx/>
              <a:buSzTx/>
              <a:buFontTx/>
              <a:buChar char="•"/>
              <a:tabLst/>
              <a:defRPr/>
            </a:pPr>
            <a:endParaRPr kumimoji="0" lang="en-US" sz="700" b="0" i="0" u="none" strike="noStrike" kern="0" cap="none" spc="0" normalizeH="0" baseline="0" noProof="0" smtClean="0">
              <a:ln>
                <a:noFill/>
              </a:ln>
              <a:solidFill>
                <a:schemeClr val="tx1"/>
              </a:solidFill>
              <a:effectLst/>
              <a:uLnTx/>
              <a:uFillTx/>
              <a:latin typeface="+mn-lt"/>
            </a:endParaRPr>
          </a:p>
          <a:p>
            <a:pPr marL="742950" marR="0" lvl="1" indent="-285750" algn="l" defTabSz="914400" rtl="0" eaLnBrk="0" fontAlgn="base" latinLnBrk="0" hangingPunct="0">
              <a:lnSpc>
                <a:spcPct val="80000"/>
              </a:lnSpc>
              <a:spcBef>
                <a:spcPct val="5000"/>
              </a:spcBef>
              <a:spcAft>
                <a:spcPct val="0"/>
              </a:spcAft>
              <a:buClrTx/>
              <a:buSzTx/>
              <a:buFontTx/>
              <a:buChar char="–"/>
              <a:tabLst/>
              <a:defRPr/>
            </a:pPr>
            <a:r>
              <a:rPr kumimoji="0" lang="en-US" sz="1400" b="0" i="0" u="none" strike="noStrike" kern="0" cap="none" spc="0" normalizeH="0" baseline="0" noProof="0" smtClean="0">
                <a:ln>
                  <a:noFill/>
                </a:ln>
                <a:solidFill>
                  <a:schemeClr val="tx1"/>
                </a:solidFill>
                <a:effectLst/>
                <a:uLnTx/>
                <a:uFillTx/>
                <a:latin typeface="+mn-lt"/>
              </a:rPr>
              <a:t>The WG Chair shall ensure that a request is made to any identified holders of potential essential patent claim(s) to complete and submit a Letter of Assurance.</a:t>
            </a:r>
          </a:p>
          <a:p>
            <a:pPr marL="742950" marR="0" lvl="1" indent="-285750" algn="l" defTabSz="914400" rtl="0" eaLnBrk="0" fontAlgn="base" latinLnBrk="0" hangingPunct="0">
              <a:lnSpc>
                <a:spcPct val="80000"/>
              </a:lnSpc>
              <a:spcBef>
                <a:spcPct val="5000"/>
              </a:spcBef>
              <a:spcAft>
                <a:spcPct val="0"/>
              </a:spcAft>
              <a:buClrTx/>
              <a:buSzTx/>
              <a:buFontTx/>
              <a:buChar char="–"/>
              <a:tabLst/>
              <a:defRPr/>
            </a:pPr>
            <a:r>
              <a:rPr kumimoji="0" lang="en-US" sz="1400" b="0" i="0" u="none" strike="noStrike" kern="0" cap="none" spc="0" normalizeH="0" baseline="0" noProof="0" smtClean="0">
                <a:ln>
                  <a:noFill/>
                </a:ln>
                <a:solidFill>
                  <a:schemeClr val="tx1"/>
                </a:solidFill>
                <a:effectLst/>
                <a:uLnTx/>
                <a:uFillTx/>
                <a:latin typeface="+mn-lt"/>
              </a:rPr>
              <a:t>It is recommended that the WG chair review the guidance in </a:t>
            </a:r>
            <a:r>
              <a:rPr kumimoji="0" lang="en-US" sz="1400" b="0" i="1" u="none" strike="noStrike" kern="0" cap="none" spc="0" normalizeH="0" baseline="0" noProof="0" smtClean="0">
                <a:ln>
                  <a:noFill/>
                </a:ln>
                <a:solidFill>
                  <a:schemeClr val="tx1"/>
                </a:solidFill>
                <a:effectLst/>
                <a:uLnTx/>
                <a:uFillTx/>
                <a:latin typeface="+mn-lt"/>
              </a:rPr>
              <a:t>IEEE-SA Standards Board Operations Manual</a:t>
            </a:r>
            <a:r>
              <a:rPr kumimoji="0" lang="en-US" sz="1400" b="0" i="0" u="none" strike="noStrike" kern="0" cap="none" spc="0" normalizeH="0" baseline="0" noProof="0" smtClean="0">
                <a:ln>
                  <a:noFill/>
                </a:ln>
                <a:solidFill>
                  <a:schemeClr val="tx1"/>
                </a:solidFill>
                <a:effectLst/>
                <a:uLnTx/>
                <a:uFillTx/>
                <a:latin typeface="+mn-lt"/>
              </a:rPr>
              <a:t> 6.3.5 and in FAQs 12 and 12a on inclusion of potential Essential Patent Claims by incorporation or by reference.</a:t>
            </a:r>
            <a:r>
              <a:rPr kumimoji="0" lang="en-US" sz="1400" b="0" i="0" u="none" strike="noStrike" kern="0" cap="none" spc="0" normalizeH="0" baseline="0" noProof="0" smtClean="0">
                <a:ln>
                  <a:noFill/>
                </a:ln>
                <a:solidFill>
                  <a:srgbClr val="FF3300"/>
                </a:solidFill>
                <a:effectLst/>
                <a:uLnTx/>
                <a:uFillTx/>
                <a:latin typeface="+mn-lt"/>
              </a:rPr>
              <a:t> </a:t>
            </a:r>
          </a:p>
          <a:p>
            <a:pPr marL="742950" marR="0" lvl="1" indent="-285750" algn="l" defTabSz="914400" rtl="0" eaLnBrk="0" fontAlgn="base" latinLnBrk="0" hangingPunct="0">
              <a:lnSpc>
                <a:spcPct val="80000"/>
              </a:lnSpc>
              <a:spcBef>
                <a:spcPct val="5000"/>
              </a:spcBef>
              <a:spcAft>
                <a:spcPct val="0"/>
              </a:spcAft>
              <a:buClrTx/>
              <a:buSzTx/>
              <a:buFontTx/>
              <a:buNone/>
              <a:tabLst/>
              <a:defRPr/>
            </a:pPr>
            <a:endParaRPr kumimoji="0" lang="en-US" sz="1200" b="0" i="0" u="none" strike="noStrike" kern="0" cap="none" spc="0" normalizeH="0" baseline="0" noProof="0" smtClean="0">
              <a:ln>
                <a:noFill/>
              </a:ln>
              <a:solidFill>
                <a:schemeClr val="tx1"/>
              </a:solidFill>
              <a:effectLst/>
              <a:uLnTx/>
              <a:uFillTx/>
              <a:latin typeface="+mn-lt"/>
            </a:endParaRPr>
          </a:p>
          <a:p>
            <a:pPr marL="742950" marR="0" lvl="1" indent="-285750" algn="l" defTabSz="914400" rtl="0" eaLnBrk="0" fontAlgn="base" latinLnBrk="0" hangingPunct="0">
              <a:lnSpc>
                <a:spcPct val="80000"/>
              </a:lnSpc>
              <a:spcBef>
                <a:spcPct val="5000"/>
              </a:spcBef>
              <a:spcAft>
                <a:spcPct val="0"/>
              </a:spcAft>
              <a:buClrTx/>
              <a:buSzTx/>
              <a:buFontTx/>
              <a:buNone/>
              <a:tabLst/>
              <a:defRPr/>
            </a:pPr>
            <a:r>
              <a:rPr kumimoji="0" lang="en-US" sz="1200" b="0" i="0" u="none" strike="noStrike" kern="0" cap="none" spc="0" normalizeH="0" baseline="0" noProof="0" smtClean="0">
                <a:ln>
                  <a:noFill/>
                </a:ln>
                <a:solidFill>
                  <a:schemeClr val="tx1"/>
                </a:solidFill>
                <a:effectLst/>
                <a:uLnTx/>
                <a:uFillTx/>
                <a:latin typeface="+mn-lt"/>
              </a:rPr>
              <a:t>	Note: </a:t>
            </a:r>
            <a:r>
              <a:rPr kumimoji="0" lang="en-US" sz="1200" b="1" i="0" u="none" strike="noStrike" kern="0" cap="none" spc="0" normalizeH="0" baseline="0" noProof="0" smtClean="0">
                <a:ln>
                  <a:noFill/>
                </a:ln>
                <a:solidFill>
                  <a:schemeClr val="tx1"/>
                </a:solidFill>
                <a:effectLst/>
                <a:uLnTx/>
                <a:uFillTx/>
                <a:latin typeface="+mn-lt"/>
              </a:rPr>
              <a:t>WG</a:t>
            </a:r>
            <a:r>
              <a:rPr kumimoji="0" lang="en-US" sz="1200" b="0" i="0" u="none" strike="noStrike" kern="0" cap="none" spc="0" normalizeH="0" baseline="0" noProof="0" smtClean="0">
                <a:ln>
                  <a:noFill/>
                </a:ln>
                <a:solidFill>
                  <a:schemeClr val="tx1"/>
                </a:solidFill>
                <a:effectLst/>
                <a:uLnTx/>
                <a:uFillTx/>
                <a:latin typeface="+mn-lt"/>
              </a:rPr>
              <a:t> includes Working Groups, Task Groups, and other standards-developing committees with a PAR approved by the IEEE-SA Standards Board.</a:t>
            </a:r>
          </a:p>
        </p:txBody>
      </p:sp>
      <p:sp>
        <p:nvSpPr>
          <p:cNvPr id="7" name="Text Box 5"/>
          <p:cNvSpPr txBox="1">
            <a:spLocks noChangeArrowheads="1"/>
          </p:cNvSpPr>
          <p:nvPr/>
        </p:nvSpPr>
        <p:spPr bwMode="auto">
          <a:xfrm>
            <a:off x="0" y="6172200"/>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8"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May 2012</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pPr>
              <a:defRPr/>
            </a:pPr>
            <a:r>
              <a:rPr lang="en-US" smtClean="0"/>
              <a:t>Eldad Perahia, Intel Corporation</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FB3C9980-79DC-43B3-9260-ABCB224AB3D0}" type="slidenum">
              <a:rPr lang="en-US" smtClean="0"/>
              <a:pPr>
                <a:defRPr/>
              </a:pPr>
              <a:t>7</a:t>
            </a:fld>
            <a:endParaRPr lang="en-US"/>
          </a:p>
        </p:txBody>
      </p:sp>
      <p:sp>
        <p:nvSpPr>
          <p:cNvPr id="5" name="Rectangle 2"/>
          <p:cNvSpPr txBox="1">
            <a:spLocks noChangeArrowheads="1"/>
          </p:cNvSpPr>
          <p:nvPr/>
        </p:nvSpPr>
        <p:spPr>
          <a:xfrm>
            <a:off x="685800" y="685800"/>
            <a:ext cx="7772400" cy="381000"/>
          </a:xfrm>
          <a:prstGeom prst="rect">
            <a:avLst/>
          </a:prstGeom>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2800" b="1" i="0" u="sng" strike="noStrike" kern="0" cap="none" spc="0" normalizeH="0" baseline="0" noProof="0" smtClean="0">
                <a:ln>
                  <a:noFill/>
                </a:ln>
                <a:solidFill>
                  <a:schemeClr val="tx2"/>
                </a:solidFill>
                <a:effectLst/>
                <a:uLnTx/>
                <a:uFillTx/>
                <a:latin typeface="+mj-lt"/>
                <a:ea typeface="+mj-ea"/>
                <a:cs typeface="+mj-cs"/>
              </a:rPr>
              <a:t>Participants, Patents, and Duty to Inform</a:t>
            </a:r>
          </a:p>
        </p:txBody>
      </p:sp>
      <p:sp>
        <p:nvSpPr>
          <p:cNvPr id="6" name="Rectangle 4"/>
          <p:cNvSpPr>
            <a:spLocks noChangeArrowheads="1"/>
          </p:cNvSpPr>
          <p:nvPr/>
        </p:nvSpPr>
        <p:spPr bwMode="auto">
          <a:xfrm>
            <a:off x="533400" y="1143000"/>
            <a:ext cx="8229600" cy="4038600"/>
          </a:xfrm>
          <a:prstGeom prst="rect">
            <a:avLst/>
          </a:prstGeom>
          <a:noFill/>
          <a:ln w="9525">
            <a:noFill/>
            <a:miter lim="800000"/>
            <a:headEnd/>
            <a:tailEnd/>
          </a:ln>
        </p:spPr>
        <p:txBody>
          <a:bodyPr/>
          <a:lstStyle/>
          <a:p>
            <a:pPr marL="230188" indent="-230188">
              <a:lnSpc>
                <a:spcPct val="80000"/>
              </a:lnSpc>
              <a:spcBef>
                <a:spcPct val="20000"/>
              </a:spcBef>
              <a:buFontTx/>
              <a:buChar char="•"/>
            </a:pPr>
            <a:endParaRPr lang="en-US" sz="400" b="1" u="sng">
              <a:solidFill>
                <a:srgbClr val="FF0000"/>
              </a:solidFill>
            </a:endParaRPr>
          </a:p>
          <a:p>
            <a:pPr marL="230188" indent="-230188">
              <a:spcBef>
                <a:spcPct val="20000"/>
              </a:spcBef>
            </a:pPr>
            <a:r>
              <a:rPr lang="en-US"/>
              <a:t>	</a:t>
            </a:r>
            <a:r>
              <a:rPr lang="en-US" sz="1600"/>
              <a:t>All participants in this meeting have certain obligations under the IEEE-SA Patent Policy.  Participants: </a:t>
            </a:r>
          </a:p>
          <a:p>
            <a:pPr marL="630238" lvl="1" indent="-285750">
              <a:spcBef>
                <a:spcPct val="20000"/>
              </a:spcBef>
              <a:buFontTx/>
              <a:buChar char="–"/>
            </a:pPr>
            <a:r>
              <a:rPr lang="en-US" sz="1600" b="1"/>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FontTx/>
              <a:buChar char="•"/>
            </a:pPr>
            <a:r>
              <a:rPr lang="en-US" sz="1400" b="1"/>
              <a:t>“Personal awareness” means that the participant “is personally aware that the holder may have a potential Essential Patent Claim,” even if the participant is not personally aware of the specific patents or</a:t>
            </a:r>
            <a:r>
              <a:rPr lang="en-US" sz="1400" b="1">
                <a:solidFill>
                  <a:srgbClr val="FF3300"/>
                </a:solidFill>
              </a:rPr>
              <a:t> </a:t>
            </a:r>
            <a:r>
              <a:rPr lang="en-US" sz="1400" b="1"/>
              <a:t>patent claims</a:t>
            </a:r>
          </a:p>
          <a:p>
            <a:pPr marL="630238" lvl="1" indent="-285750">
              <a:spcBef>
                <a:spcPct val="20000"/>
              </a:spcBef>
              <a:buFontTx/>
              <a:buChar char="–"/>
            </a:pPr>
            <a:r>
              <a:rPr lang="en-US" sz="1600" b="1"/>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FontTx/>
              <a:buChar char="–"/>
            </a:pPr>
            <a:r>
              <a:rPr lang="en-US" sz="1600" b="1"/>
              <a:t>The above does not apply if the patent</a:t>
            </a:r>
            <a:r>
              <a:rPr lang="en-US" sz="1600" b="1">
                <a:solidFill>
                  <a:srgbClr val="FF3300"/>
                </a:solidFill>
              </a:rPr>
              <a:t> </a:t>
            </a:r>
            <a:r>
              <a:rPr lang="en-US" sz="1600" b="1"/>
              <a:t>claim is already the subject of an Accepted Letter of Assurance that applies to the proposed standard(s) under consideration by this group</a:t>
            </a:r>
          </a:p>
          <a:p>
            <a:pPr marL="230188" indent="-230188">
              <a:spcBef>
                <a:spcPct val="20000"/>
              </a:spcBef>
            </a:pPr>
            <a:r>
              <a:rPr lang="en-GB" sz="1600" b="1"/>
              <a:t>		Quoted text excerpted from IEEE-SA Standards Board Bylaws subclause 6.2</a:t>
            </a:r>
            <a:endParaRPr lang="en-US" sz="1600" b="1"/>
          </a:p>
          <a:p>
            <a:pPr marL="230188" indent="-230188">
              <a:spcBef>
                <a:spcPct val="20000"/>
              </a:spcBef>
              <a:buFontTx/>
              <a:buChar char="•"/>
            </a:pPr>
            <a:r>
              <a:rPr lang="en-US" sz="1600"/>
              <a:t>Early identification of holders of potential Essential Patent Claims is strongly encouraged</a:t>
            </a:r>
          </a:p>
          <a:p>
            <a:pPr marL="230188" indent="-230188">
              <a:spcBef>
                <a:spcPct val="20000"/>
              </a:spcBef>
              <a:buFontTx/>
              <a:buChar char="•"/>
            </a:pPr>
            <a:r>
              <a:rPr lang="en-US" sz="1600"/>
              <a:t>No duty to perform a patent search</a:t>
            </a:r>
            <a:endParaRPr lang="en-GB" sz="1600"/>
          </a:p>
        </p:txBody>
      </p:sp>
      <p:sp>
        <p:nvSpPr>
          <p:cNvPr id="7" name="Text Box 5"/>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sz="1800" b="1" u="sng"/>
              <a:t>Slide #1</a:t>
            </a:r>
            <a:endParaRPr lang="en-US" sz="2400"/>
          </a:p>
        </p:txBody>
      </p:sp>
      <p:sp>
        <p:nvSpPr>
          <p:cNvPr id="8" name="Rectangle 4"/>
          <p:cNvSpPr txBox="1">
            <a:spLocks noChangeArrowheads="1"/>
          </p:cNvSpPr>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May 2012</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pPr>
              <a:defRPr/>
            </a:pPr>
            <a:r>
              <a:rPr lang="en-US" smtClean="0"/>
              <a:t>Eldad Perahia, Intel Corporation</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FB3C9980-79DC-43B3-9260-ABCB224AB3D0}" type="slidenum">
              <a:rPr lang="en-US" smtClean="0"/>
              <a:pPr>
                <a:defRPr/>
              </a:pPr>
              <a:t>8</a:t>
            </a:fld>
            <a:endParaRPr lang="en-US"/>
          </a:p>
        </p:txBody>
      </p:sp>
      <p:sp>
        <p:nvSpPr>
          <p:cNvPr id="5" name="Rectangle 2"/>
          <p:cNvSpPr txBox="1">
            <a:spLocks noChangeArrowheads="1"/>
          </p:cNvSpPr>
          <p:nvPr/>
        </p:nvSpPr>
        <p:spPr>
          <a:xfrm>
            <a:off x="685800" y="685800"/>
            <a:ext cx="7772400" cy="1066800"/>
          </a:xfrm>
          <a:prstGeom prst="rect">
            <a:avLst/>
          </a:prstGeom>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3200" b="1" i="0" u="sng" strike="noStrike" kern="0" cap="none" spc="0" normalizeH="0" baseline="0" noProof="0" smtClean="0">
                <a:ln>
                  <a:noFill/>
                </a:ln>
                <a:solidFill>
                  <a:schemeClr val="tx2"/>
                </a:solidFill>
                <a:effectLst/>
                <a:uLnTx/>
                <a:uFillTx/>
                <a:latin typeface="+mj-lt"/>
                <a:ea typeface="+mj-ea"/>
                <a:cs typeface="+mj-cs"/>
              </a:rPr>
              <a:t>Patent Related Links</a:t>
            </a:r>
            <a:endParaRPr kumimoji="0" lang="en-US" sz="3200" b="1" i="0" u="sng" strike="noStrike" kern="0" cap="none" spc="0" normalizeH="0" baseline="0" noProof="0" smtClean="0">
              <a:ln>
                <a:noFill/>
              </a:ln>
              <a:solidFill>
                <a:schemeClr val="tx2"/>
              </a:solidFill>
              <a:effectLst/>
              <a:uLnTx/>
              <a:uFillTx/>
              <a:latin typeface="+mj-lt"/>
              <a:ea typeface="+mj-ea"/>
              <a:cs typeface="+mj-cs"/>
            </a:endParaRPr>
          </a:p>
        </p:txBody>
      </p:sp>
      <p:sp>
        <p:nvSpPr>
          <p:cNvPr id="6" name="Rectangle 3"/>
          <p:cNvSpPr txBox="1">
            <a:spLocks noChangeArrowheads="1"/>
          </p:cNvSpPr>
          <p:nvPr/>
        </p:nvSpPr>
        <p:spPr bwMode="auto">
          <a:xfrm>
            <a:off x="0" y="1676400"/>
            <a:ext cx="8991600" cy="35052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marL="742950" marR="0" lvl="1" indent="-285750" algn="l" defTabSz="914400" rtl="0" eaLnBrk="0" fontAlgn="base" latinLnBrk="0" hangingPunct="0">
              <a:lnSpc>
                <a:spcPct val="90000"/>
              </a:lnSpc>
              <a:spcBef>
                <a:spcPct val="20000"/>
              </a:spcBef>
              <a:spcAft>
                <a:spcPct val="0"/>
              </a:spcAft>
              <a:buClrTx/>
              <a:buSzTx/>
              <a:buFontTx/>
              <a:buNone/>
              <a:tabLst/>
              <a:defRPr/>
            </a:pPr>
            <a:r>
              <a:rPr kumimoji="0" lang="en-US" sz="1800" b="0" i="0" u="none" strike="noStrike" kern="0" cap="none" spc="0" normalizeH="0" baseline="0" noProof="0" smtClean="0">
                <a:ln>
                  <a:noFill/>
                </a:ln>
                <a:solidFill>
                  <a:schemeClr val="tx1"/>
                </a:solidFill>
                <a:effectLst/>
                <a:uLnTx/>
                <a:uFillTx/>
                <a:latin typeface="+mn-lt"/>
                <a:cs typeface="Times New Roman" pitchFamily="18" charset="0"/>
              </a:rPr>
              <a:t>	</a:t>
            </a:r>
            <a:r>
              <a:rPr kumimoji="0" lang="en-US" sz="2000" b="0" i="0" u="none" strike="noStrike" kern="0" cap="none" spc="0" normalizeH="0" baseline="0" noProof="0" smtClean="0">
                <a:ln>
                  <a:noFill/>
                </a:ln>
                <a:solidFill>
                  <a:schemeClr val="tx1"/>
                </a:solidFill>
                <a:effectLst/>
                <a:uLnTx/>
                <a:uFillTx/>
                <a:latin typeface="+mn-lt"/>
                <a:cs typeface="Times New Roman" pitchFamily="18" charset="0"/>
              </a:rPr>
              <a:t>All participants should be familiar with their obligations under the IEEE-SA Policies &amp; Procedures for standards development.</a:t>
            </a:r>
          </a:p>
          <a:p>
            <a:pPr marL="742950" marR="0" lvl="1" indent="-285750" algn="l" defTabSz="914400" rtl="0" eaLnBrk="0" fontAlgn="base" latinLnBrk="0" hangingPunct="0">
              <a:lnSpc>
                <a:spcPct val="90000"/>
              </a:lnSpc>
              <a:spcBef>
                <a:spcPct val="20000"/>
              </a:spcBef>
              <a:spcAft>
                <a:spcPct val="0"/>
              </a:spcAft>
              <a:buClrTx/>
              <a:buSzTx/>
              <a:buFontTx/>
              <a:buNone/>
              <a:tabLst/>
              <a:defRPr/>
            </a:pPr>
            <a:r>
              <a:rPr kumimoji="0" lang="en-US" sz="2000" b="0" i="0" u="none" strike="noStrike" kern="0" cap="none" spc="0" normalizeH="0" baseline="0" noProof="0" smtClean="0">
                <a:ln>
                  <a:noFill/>
                </a:ln>
                <a:solidFill>
                  <a:schemeClr val="tx1"/>
                </a:solidFill>
                <a:effectLst/>
                <a:uLnTx/>
                <a:uFillTx/>
                <a:latin typeface="+mn-lt"/>
                <a:cs typeface="Times New Roman" pitchFamily="18" charset="0"/>
              </a:rPr>
              <a:t>	Patent Policy is stated in these sources:</a:t>
            </a:r>
          </a:p>
          <a:p>
            <a:pPr marL="742950" marR="0" lvl="1" indent="-285750" algn="l" defTabSz="914400" rtl="0" eaLnBrk="0" fontAlgn="base" latinLnBrk="0" hangingPunct="0">
              <a:lnSpc>
                <a:spcPct val="90000"/>
              </a:lnSpc>
              <a:spcBef>
                <a:spcPct val="20000"/>
              </a:spcBef>
              <a:spcAft>
                <a:spcPct val="0"/>
              </a:spcAft>
              <a:buClrTx/>
              <a:buSzTx/>
              <a:buFontTx/>
              <a:buNone/>
              <a:tabLst/>
              <a:defRPr/>
            </a:pPr>
            <a:r>
              <a:rPr kumimoji="0" lang="en-GB" sz="2000" b="0" i="0" u="none" strike="noStrike" kern="0" cap="none" spc="0" normalizeH="0" baseline="0" noProof="0" smtClean="0">
                <a:ln>
                  <a:noFill/>
                </a:ln>
                <a:solidFill>
                  <a:schemeClr val="tx1"/>
                </a:solidFill>
                <a:effectLst/>
                <a:uLnTx/>
                <a:uFillTx/>
                <a:latin typeface="+mn-lt"/>
              </a:rPr>
              <a:t>		IEEE-SA Standards Boards Bylaws</a:t>
            </a:r>
          </a:p>
          <a:p>
            <a:pPr marL="742950" marR="0" lvl="1" indent="-285750" algn="l" defTabSz="914400" rtl="0" eaLnBrk="0" fontAlgn="base" latinLnBrk="0" hangingPunct="0">
              <a:lnSpc>
                <a:spcPct val="90000"/>
              </a:lnSpc>
              <a:spcBef>
                <a:spcPct val="20000"/>
              </a:spcBef>
              <a:spcAft>
                <a:spcPct val="0"/>
              </a:spcAft>
              <a:buClrTx/>
              <a:buSzTx/>
              <a:buFontTx/>
              <a:buNone/>
              <a:tabLst/>
              <a:defRPr/>
            </a:pPr>
            <a:r>
              <a:rPr kumimoji="0" lang="en-US" sz="1900" b="0" i="0" u="none" strike="noStrike" kern="0" cap="none" spc="0" normalizeH="0" baseline="0" noProof="0" smtClean="0">
                <a:ln>
                  <a:noFill/>
                </a:ln>
                <a:solidFill>
                  <a:schemeClr val="tx1"/>
                </a:solidFill>
                <a:effectLst/>
                <a:uLnTx/>
                <a:uFillTx/>
                <a:latin typeface="+mn-lt"/>
              </a:rPr>
              <a:t>		</a:t>
            </a:r>
            <a:r>
              <a:rPr kumimoji="0" lang="en-US" sz="1900" b="0" i="1" u="none" strike="noStrike" kern="0" cap="none" spc="0" normalizeH="0" baseline="0" noProof="0" smtClean="0">
                <a:ln>
                  <a:noFill/>
                </a:ln>
                <a:solidFill>
                  <a:schemeClr val="tx1"/>
                </a:solidFill>
                <a:effectLst/>
                <a:uLnTx/>
                <a:uFillTx/>
                <a:latin typeface="+mn-lt"/>
              </a:rPr>
              <a:t>http://standards.ieee.org/guides/bylaws/sect6-7.html#6</a:t>
            </a:r>
          </a:p>
          <a:p>
            <a:pPr marL="742950" marR="0" lvl="1" indent="-285750" algn="l" defTabSz="914400" rtl="0" eaLnBrk="0" fontAlgn="base" latinLnBrk="0" hangingPunct="0">
              <a:lnSpc>
                <a:spcPct val="90000"/>
              </a:lnSpc>
              <a:spcBef>
                <a:spcPct val="20000"/>
              </a:spcBef>
              <a:spcAft>
                <a:spcPct val="0"/>
              </a:spcAft>
              <a:buClrTx/>
              <a:buSzTx/>
              <a:buFontTx/>
              <a:buNone/>
              <a:tabLst/>
              <a:defRPr/>
            </a:pPr>
            <a:r>
              <a:rPr kumimoji="0" lang="en-GB" sz="2000" b="0" i="0" u="none" strike="noStrike" kern="0" cap="none" spc="0" normalizeH="0" baseline="0" noProof="0" smtClean="0">
                <a:ln>
                  <a:noFill/>
                </a:ln>
                <a:solidFill>
                  <a:schemeClr val="tx1"/>
                </a:solidFill>
                <a:effectLst/>
                <a:uLnTx/>
                <a:uFillTx/>
                <a:latin typeface="+mn-lt"/>
              </a:rPr>
              <a:t>		IEEE-SA Standards Board Operations Manual</a:t>
            </a:r>
          </a:p>
          <a:p>
            <a:pPr marL="742950" marR="0" lvl="1" indent="-285750" algn="l" defTabSz="914400" rtl="0" eaLnBrk="0" fontAlgn="base" latinLnBrk="0" hangingPunct="0">
              <a:lnSpc>
                <a:spcPct val="90000"/>
              </a:lnSpc>
              <a:spcBef>
                <a:spcPct val="20000"/>
              </a:spcBef>
              <a:spcAft>
                <a:spcPct val="0"/>
              </a:spcAft>
              <a:buClrTx/>
              <a:buSzTx/>
              <a:buFontTx/>
              <a:buNone/>
              <a:tabLst/>
              <a:defRPr/>
            </a:pPr>
            <a:r>
              <a:rPr kumimoji="0" lang="en-US" sz="2000" b="0" i="0" u="none" strike="noStrike" kern="0" cap="none" spc="0" normalizeH="0" baseline="0" noProof="0" smtClean="0">
                <a:ln>
                  <a:noFill/>
                </a:ln>
                <a:solidFill>
                  <a:schemeClr val="tx1"/>
                </a:solidFill>
                <a:effectLst/>
                <a:uLnTx/>
                <a:uFillTx/>
                <a:latin typeface="+mn-lt"/>
              </a:rPr>
              <a:t>		</a:t>
            </a:r>
            <a:r>
              <a:rPr kumimoji="0" lang="en-US" sz="1900" b="0" i="1" u="none" strike="noStrike" kern="0" cap="none" spc="0" normalizeH="0" baseline="0" noProof="0" smtClean="0">
                <a:ln>
                  <a:noFill/>
                </a:ln>
                <a:solidFill>
                  <a:schemeClr val="tx1"/>
                </a:solidFill>
                <a:effectLst/>
                <a:uLnTx/>
                <a:uFillTx/>
                <a:latin typeface="+mn-lt"/>
              </a:rPr>
              <a:t>http://standards.ieee.org/guides/opman/sect6.html#6.3</a:t>
            </a:r>
            <a:endParaRPr kumimoji="0" lang="en-US" sz="2000" b="0" i="0" u="none" strike="noStrike" kern="0" cap="none" spc="0" normalizeH="0" baseline="0" noProof="0" smtClean="0">
              <a:ln>
                <a:noFill/>
              </a:ln>
              <a:solidFill>
                <a:schemeClr val="tx1"/>
              </a:solidFill>
              <a:effectLst/>
              <a:uLnTx/>
              <a:uFillTx/>
              <a:latin typeface="+mn-lt"/>
            </a:endParaRPr>
          </a:p>
          <a:p>
            <a:pPr marL="742950" marR="0" lvl="1" indent="-285750" algn="l" defTabSz="914400" rtl="0" eaLnBrk="0" fontAlgn="base" latinLnBrk="0" hangingPunct="0">
              <a:lnSpc>
                <a:spcPct val="90000"/>
              </a:lnSpc>
              <a:spcBef>
                <a:spcPct val="20000"/>
              </a:spcBef>
              <a:spcAft>
                <a:spcPct val="0"/>
              </a:spcAft>
              <a:buClrTx/>
              <a:buSzTx/>
              <a:buFontTx/>
              <a:buNone/>
              <a:tabLst/>
              <a:defRPr/>
            </a:pPr>
            <a:r>
              <a:rPr kumimoji="0" lang="en-US" sz="2000" b="0" i="0" u="none" strike="noStrike" kern="0" cap="none" spc="0" normalizeH="0" baseline="0" noProof="0" smtClean="0">
                <a:ln>
                  <a:noFill/>
                </a:ln>
                <a:solidFill>
                  <a:schemeClr val="tx1"/>
                </a:solidFill>
                <a:effectLst/>
                <a:uLnTx/>
                <a:uFillTx/>
                <a:latin typeface="+mn-lt"/>
                <a:cs typeface="Times New Roman" pitchFamily="18" charset="0"/>
              </a:rPr>
              <a:t>	Material about the patent policy is available at</a:t>
            </a:r>
            <a:r>
              <a:rPr kumimoji="0" lang="en-US" sz="2000" b="0" i="0" u="none" strike="noStrike" kern="0" cap="none" spc="0" normalizeH="0" baseline="0" noProof="0" smtClean="0">
                <a:ln>
                  <a:noFill/>
                </a:ln>
                <a:solidFill>
                  <a:schemeClr val="tx1"/>
                </a:solidFill>
                <a:effectLst/>
                <a:uLnTx/>
                <a:uFillTx/>
                <a:latin typeface="+mn-lt"/>
              </a:rPr>
              <a:t> </a:t>
            </a:r>
          </a:p>
          <a:p>
            <a:pPr marL="742950" marR="0" lvl="1" indent="-285750" algn="l" defTabSz="914400" rtl="0" eaLnBrk="0" fontAlgn="base" latinLnBrk="0" hangingPunct="0">
              <a:lnSpc>
                <a:spcPct val="90000"/>
              </a:lnSpc>
              <a:spcBef>
                <a:spcPct val="20000"/>
              </a:spcBef>
              <a:spcAft>
                <a:spcPct val="0"/>
              </a:spcAft>
              <a:buClrTx/>
              <a:buSzTx/>
              <a:buFontTx/>
              <a:buNone/>
              <a:tabLst/>
              <a:defRPr/>
            </a:pPr>
            <a:r>
              <a:rPr kumimoji="0" lang="en-US" sz="2000" b="0" i="0" u="none" strike="noStrike" kern="0" cap="none" spc="0" normalizeH="0" baseline="0" noProof="0" smtClean="0">
                <a:ln>
                  <a:noFill/>
                </a:ln>
                <a:solidFill>
                  <a:schemeClr val="tx1"/>
                </a:solidFill>
                <a:effectLst/>
                <a:uLnTx/>
                <a:uFillTx/>
                <a:latin typeface="+mn-lt"/>
              </a:rPr>
              <a:t>		</a:t>
            </a:r>
            <a:r>
              <a:rPr kumimoji="0" lang="en-US" sz="1900" b="0" i="1" u="none" strike="noStrike" kern="0" cap="none" spc="0" normalizeH="0" baseline="0" noProof="0" smtClean="0">
                <a:ln>
                  <a:noFill/>
                </a:ln>
                <a:solidFill>
                  <a:schemeClr val="tx1"/>
                </a:solidFill>
                <a:effectLst/>
                <a:uLnTx/>
                <a:uFillTx/>
                <a:latin typeface="+mn-lt"/>
              </a:rPr>
              <a:t>http://standards.ieee.org/board/pat/pat-material.html</a:t>
            </a:r>
          </a:p>
        </p:txBody>
      </p:sp>
      <p:sp>
        <p:nvSpPr>
          <p:cNvPr id="7" name="Text Box 4"/>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sz="1800" b="1" u="sng"/>
              <a:t>Slide #2</a:t>
            </a:r>
            <a:endParaRPr lang="en-US" sz="2400"/>
          </a:p>
        </p:txBody>
      </p:sp>
      <p:sp>
        <p:nvSpPr>
          <p:cNvPr id="8" name="Rectangle 5"/>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b="1">
                <a:solidFill>
                  <a:srgbClr val="000099"/>
                </a:solidFill>
                <a:latin typeface="Arial"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pitchFamily="2" charset="2"/>
              <a:buNone/>
            </a:pPr>
            <a:endParaRPr lang="en-US" b="1">
              <a:solidFill>
                <a:srgbClr val="000099"/>
              </a:solidFill>
              <a:latin typeface="Arial" charset="0"/>
            </a:endParaRPr>
          </a:p>
          <a:p>
            <a:pPr algn="ctr">
              <a:lnSpc>
                <a:spcPct val="80000"/>
              </a:lnSpc>
              <a:spcBef>
                <a:spcPct val="20000"/>
              </a:spcBef>
              <a:buClr>
                <a:srgbClr val="CC3300"/>
              </a:buClr>
              <a:buSzPct val="50000"/>
              <a:buFont typeface="Monotype Sorts" pitchFamily="2" charset="2"/>
              <a:buNone/>
            </a:pPr>
            <a:r>
              <a:rPr lang="en-US" b="1">
                <a:solidFill>
                  <a:srgbClr val="000099"/>
                </a:solidFill>
                <a:latin typeface="Arial" charset="0"/>
              </a:rPr>
              <a:t>This slide set is available at http://standards.ieee.org/board/pat/pat-slideset.ppt </a:t>
            </a:r>
          </a:p>
        </p:txBody>
      </p:sp>
      <p:sp>
        <p:nvSpPr>
          <p:cNvPr id="9" name="Rectangle 4"/>
          <p:cNvSpPr txBox="1">
            <a:spLocks noChangeArrowheads="1"/>
          </p:cNvSpPr>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May 2012</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pPr>
              <a:defRPr/>
            </a:pPr>
            <a:r>
              <a:rPr lang="en-US" smtClean="0"/>
              <a:t>Eldad Perahia, Intel Corporation</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FB3C9980-79DC-43B3-9260-ABCB224AB3D0}" type="slidenum">
              <a:rPr lang="en-US" smtClean="0"/>
              <a:pPr>
                <a:defRPr/>
              </a:pPr>
              <a:t>9</a:t>
            </a:fld>
            <a:endParaRPr lang="en-US"/>
          </a:p>
        </p:txBody>
      </p:sp>
      <p:sp>
        <p:nvSpPr>
          <p:cNvPr id="5" name="Rectangle 2"/>
          <p:cNvSpPr txBox="1">
            <a:spLocks noChangeArrowheads="1"/>
          </p:cNvSpPr>
          <p:nvPr/>
        </p:nvSpPr>
        <p:spPr>
          <a:xfrm>
            <a:off x="685800" y="685800"/>
            <a:ext cx="7772400" cy="1066800"/>
          </a:xfrm>
          <a:prstGeom prst="rect">
            <a:avLst/>
          </a:prstGeom>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200" b="1" i="0" u="none" strike="noStrike" kern="0" cap="none" spc="0" normalizeH="0" baseline="0" noProof="0" smtClean="0">
                <a:ln>
                  <a:noFill/>
                </a:ln>
                <a:solidFill>
                  <a:schemeClr val="tx2"/>
                </a:solidFill>
                <a:effectLst/>
                <a:uLnTx/>
                <a:uFillTx/>
                <a:latin typeface="+mj-lt"/>
                <a:ea typeface="+mj-ea"/>
                <a:cs typeface="+mj-cs"/>
              </a:rPr>
              <a:t>Call for Potentially Essential Patents</a:t>
            </a:r>
          </a:p>
        </p:txBody>
      </p:sp>
      <p:sp>
        <p:nvSpPr>
          <p:cNvPr id="6" name="Rectangle 3"/>
          <p:cNvSpPr txBox="1">
            <a:spLocks noChangeArrowheads="1"/>
          </p:cNvSpPr>
          <p:nvPr/>
        </p:nvSpPr>
        <p:spPr bwMode="auto">
          <a:xfrm>
            <a:off x="7620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000" b="1" i="0" u="none" strike="noStrike" kern="0" cap="none" spc="0" normalizeH="0" baseline="0" noProof="0" smtClean="0">
                <a:ln>
                  <a:noFill/>
                </a:ln>
                <a:solidFill>
                  <a:schemeClr val="tx1"/>
                </a:solidFill>
                <a:effectLst/>
                <a:uLnTx/>
                <a:uFillTx/>
                <a:latin typeface="+mn-lt"/>
                <a:ea typeface="+mn-ea"/>
                <a:cs typeface="+mn-cs"/>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1600" b="0" i="0" u="none" strike="noStrike" kern="0" cap="none" spc="0" normalizeH="0" baseline="0" noProof="0" smtClean="0">
                <a:ln>
                  <a:noFill/>
                </a:ln>
                <a:solidFill>
                  <a:schemeClr val="tx1"/>
                </a:solidFill>
                <a:effectLst/>
                <a:uLnTx/>
                <a:uFillTx/>
                <a:latin typeface="+mn-lt"/>
              </a:rPr>
              <a:t>Either speak up now or</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1600" b="0" i="0" u="none" strike="noStrike" kern="0" cap="none" spc="0" normalizeH="0" baseline="0" noProof="0" smtClean="0">
                <a:ln>
                  <a:noFill/>
                </a:ln>
                <a:solidFill>
                  <a:schemeClr val="tx1"/>
                </a:solidFill>
                <a:effectLst/>
                <a:uLnTx/>
                <a:uFillTx/>
                <a:latin typeface="+mn-lt"/>
              </a:rPr>
              <a:t>Provide the chair of this group with the identity of the holder(s) of any and all such claims as soon as possible or</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1600" b="0" i="0" u="none" strike="noStrike" kern="0" cap="none" spc="0" normalizeH="0" baseline="0" noProof="0" smtClean="0">
                <a:ln>
                  <a:noFill/>
                </a:ln>
                <a:solidFill>
                  <a:schemeClr val="tx1"/>
                </a:solidFill>
                <a:effectLst/>
                <a:uLnTx/>
                <a:uFillTx/>
                <a:latin typeface="+mn-lt"/>
              </a:rPr>
              <a:t>Cause an LOA to be submitted</a:t>
            </a:r>
          </a:p>
        </p:txBody>
      </p:sp>
      <p:sp>
        <p:nvSpPr>
          <p:cNvPr id="7" name="Text Box 4"/>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sz="1800" b="1" u="sng"/>
              <a:t>Slide #3</a:t>
            </a:r>
          </a:p>
        </p:txBody>
      </p:sp>
      <p:sp>
        <p:nvSpPr>
          <p:cNvPr id="8" name="Rectangle 4"/>
          <p:cNvSpPr txBox="1">
            <a:spLocks noChangeArrowheads="1"/>
          </p:cNvSpPr>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May 2012</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81699</TotalTime>
  <Words>2411</Words>
  <Application>Microsoft Office PowerPoint</Application>
  <PresentationFormat>On-screen Show (4:3)</PresentationFormat>
  <Paragraphs>545</Paragraphs>
  <Slides>38</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38</vt:i4>
      </vt:variant>
    </vt:vector>
  </HeadingPairs>
  <TitlesOfParts>
    <vt:vector size="40" baseType="lpstr">
      <vt:lpstr>802-11-Submission</vt:lpstr>
      <vt:lpstr>Document</vt:lpstr>
      <vt:lpstr>Slide 1</vt:lpstr>
      <vt:lpstr>Slide 2</vt:lpstr>
      <vt:lpstr>Slide 3</vt:lpstr>
      <vt:lpstr>Slide 4</vt:lpstr>
      <vt:lpstr>Slide 5</vt:lpstr>
      <vt:lpstr>Slide 6</vt:lpstr>
      <vt:lpstr>Slide 7</vt:lpstr>
      <vt:lpstr>Slide 8</vt:lpstr>
      <vt:lpstr>Slide 9</vt:lpstr>
      <vt:lpstr>Slide 10</vt:lpstr>
      <vt:lpstr>Agenda Items for the Week</vt:lpstr>
      <vt:lpstr>Submissions</vt:lpstr>
      <vt:lpstr>Tentative TGad Agenda for the Week</vt:lpstr>
      <vt:lpstr>Agenda for Monday May 14th, 13:30 – 15:30</vt:lpstr>
      <vt:lpstr>Notes for Monday May 14th, 13:30 – 15:30</vt:lpstr>
      <vt:lpstr>Notes for Monday May 14th, 13:30 – 15:30 continued</vt:lpstr>
      <vt:lpstr>Notes for Monday May 14th, 13:30 – 15:30 continued</vt:lpstr>
      <vt:lpstr>Task Group Leadership Election</vt:lpstr>
      <vt:lpstr>Review from March (1/2)</vt:lpstr>
      <vt:lpstr>Review from March (2/2)</vt:lpstr>
      <vt:lpstr>March Minutes</vt:lpstr>
      <vt:lpstr>Review of Conference Calls</vt:lpstr>
      <vt:lpstr>Editor Report</vt:lpstr>
      <vt:lpstr>Agenda for Tuesday May 15th, 13:30 – 15:30</vt:lpstr>
      <vt:lpstr>Notes for Tuesday May 15th, 13:30 – 15:30</vt:lpstr>
      <vt:lpstr>continued</vt:lpstr>
      <vt:lpstr>continued</vt:lpstr>
      <vt:lpstr>continued</vt:lpstr>
      <vt:lpstr>Agenda for Wednesday May 16th, 13:30 – 15:30</vt:lpstr>
      <vt:lpstr>Notes for Wednesday May 16th, 13:30 – 15:30</vt:lpstr>
      <vt:lpstr>Continued</vt:lpstr>
      <vt:lpstr>Agenda for Thursday May 17th, 13:30 – 15:30</vt:lpstr>
      <vt:lpstr>Notes for Thursday May 17th, 13:30 – 15:30</vt:lpstr>
      <vt:lpstr>Motion #94</vt:lpstr>
      <vt:lpstr>Motion for recirculation sponsor ballot</vt:lpstr>
      <vt:lpstr>Planning for end</vt:lpstr>
      <vt:lpstr>Goals for July</vt:lpstr>
      <vt:lpstr>Conference call times</vt:lpstr>
    </vt:vector>
  </TitlesOfParts>
  <Company>Intel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TGad May 2011 Report</dc:title>
  <dc:creator>Eldad Perahia</dc:creator>
  <cp:keywords>July 2011</cp:keywords>
  <cp:lastModifiedBy>Eldad Perahia</cp:lastModifiedBy>
  <cp:revision>2820</cp:revision>
  <cp:lastPrinted>1998-02-10T13:28:06Z</cp:lastPrinted>
  <dcterms:created xsi:type="dcterms:W3CDTF">2007-04-17T18:10:23Z</dcterms:created>
  <dcterms:modified xsi:type="dcterms:W3CDTF">2012-05-17T21:41:11Z</dcterms:modified>
</cp:coreProperties>
</file>