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85" r:id="rId18"/>
    <p:sldId id="483" r:id="rId19"/>
    <p:sldId id="463" r:id="rId20"/>
    <p:sldId id="482" r:id="rId21"/>
    <p:sldId id="464" r:id="rId22"/>
    <p:sldId id="476" r:id="rId23"/>
    <p:sldId id="466" r:id="rId24"/>
    <p:sldId id="486" r:id="rId25"/>
    <p:sldId id="487" r:id="rId26"/>
    <p:sldId id="488" r:id="rId27"/>
    <p:sldId id="489" r:id="rId28"/>
    <p:sldId id="490" r:id="rId29"/>
    <p:sldId id="491" r:id="rId30"/>
    <p:sldId id="492" r:id="rId31"/>
    <p:sldId id="481" r:id="rId32"/>
    <p:sldId id="470" r:id="rId33"/>
    <p:sldId id="475"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67" d="100"/>
          <a:sy n="67" d="100"/>
        </p:scale>
        <p:origin x="-54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4392"/>
    </p:cViewPr>
  </p:sorterViewPr>
  <p:notesViewPr>
    <p:cSldViewPr>
      <p:cViewPr>
        <p:scale>
          <a:sx n="100" d="100"/>
          <a:sy n="100" d="100"/>
        </p:scale>
        <p:origin x="-160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802.11-12/0631r2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2012-05-15</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3394" imgH="255221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May 2012 Report</a:t>
            </a:r>
          </a:p>
        </p:txBody>
      </p:sp>
      <p:sp>
        <p:nvSpPr>
          <p:cNvPr id="13"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Task Group Leadership Election</a:t>
            </a:r>
          </a:p>
          <a:p>
            <a:r>
              <a:rPr lang="en-US" sz="2000" dirty="0" smtClean="0"/>
              <a:t>Review from March</a:t>
            </a:r>
          </a:p>
          <a:p>
            <a:r>
              <a:rPr lang="en-US" sz="2000" dirty="0" smtClean="0"/>
              <a:t>Approve minutes from March</a:t>
            </a:r>
          </a:p>
          <a:p>
            <a:r>
              <a:rPr lang="en-US" sz="2000" dirty="0" smtClean="0"/>
              <a:t>Review conference calls</a:t>
            </a:r>
          </a:p>
          <a:p>
            <a:r>
              <a:rPr lang="en-US" sz="2000" dirty="0" smtClean="0"/>
              <a:t>Approve minutes from conference calls</a:t>
            </a:r>
          </a:p>
          <a:p>
            <a:r>
              <a:rPr lang="en-US" sz="2000" dirty="0" smtClean="0"/>
              <a:t>Editor Report</a:t>
            </a:r>
          </a:p>
          <a:p>
            <a:pPr>
              <a:buNone/>
            </a:pPr>
            <a:endParaRPr lang="en-US" sz="2000" dirty="0"/>
          </a:p>
        </p:txBody>
      </p:sp>
      <p:sp>
        <p:nvSpPr>
          <p:cNvPr id="8" name="Content Placeholder 7"/>
          <p:cNvSpPr>
            <a:spLocks noGrp="1"/>
          </p:cNvSpPr>
          <p:nvPr>
            <p:ph sz="half" idx="2"/>
          </p:nvPr>
        </p:nvSpPr>
        <p:spPr/>
        <p:txBody>
          <a:bodyPr/>
          <a:lstStyle/>
          <a:p>
            <a:r>
              <a:rPr lang="en-US" sz="2000" dirty="0" smtClean="0"/>
              <a:t>Comment resolution from second recirculation sponsor ballot  (on D7.0), motions on resolutions, motion for recirculation ballot</a:t>
            </a:r>
          </a:p>
          <a:p>
            <a:r>
              <a:rPr lang="en-US" sz="2000" dirty="0" smtClean="0"/>
              <a:t>QAB discussion</a:t>
            </a:r>
          </a:p>
          <a:p>
            <a:r>
              <a:rPr lang="en-US" sz="2000" dirty="0" smtClean="0"/>
              <a:t>Relay discussion</a:t>
            </a:r>
          </a:p>
          <a:p>
            <a:r>
              <a:rPr lang="en-US" sz="2000" dirty="0" smtClean="0"/>
              <a:t>Clustering discussion</a:t>
            </a:r>
          </a:p>
          <a:p>
            <a:r>
              <a:rPr lang="en-US" sz="2000" dirty="0" smtClean="0"/>
              <a:t>Planning for July</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Comment Resolution</a:t>
            </a:r>
          </a:p>
          <a:p>
            <a:pPr lvl="1">
              <a:lnSpc>
                <a:spcPct val="80000"/>
              </a:lnSpc>
            </a:pPr>
            <a:r>
              <a:rPr lang="en-GB" dirty="0" smtClean="0"/>
              <a:t>11-12/0638r1</a:t>
            </a:r>
            <a:r>
              <a:rPr lang="en-US" dirty="0" smtClean="0"/>
              <a:t>, Comment Database, Carlos Cordeiro</a:t>
            </a:r>
          </a:p>
          <a:p>
            <a:endParaRPr lang="en-US" dirty="0" smtClean="0"/>
          </a:p>
          <a:p>
            <a:pPr lvl="1">
              <a:lnSpc>
                <a:spcPct val="80000"/>
              </a:lnSpc>
            </a:pPr>
            <a:endParaRPr lang="en-US" dirty="0" smtClean="0"/>
          </a:p>
          <a:p>
            <a:pPr>
              <a:lnSpc>
                <a:spcPct val="80000"/>
              </a:lnSpc>
            </a:pPr>
            <a:r>
              <a:rPr lang="en-US" dirty="0" smtClean="0"/>
              <a:t>Other</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May 14</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Task Group Leadership Election</a:t>
            </a:r>
          </a:p>
          <a:p>
            <a:pPr lvl="1"/>
            <a:r>
              <a:rPr lang="en-US" sz="1600" dirty="0" smtClean="0"/>
              <a:t>Review from March</a:t>
            </a:r>
          </a:p>
          <a:p>
            <a:pPr lvl="1"/>
            <a:r>
              <a:rPr lang="en-US" sz="1600" dirty="0" smtClean="0"/>
              <a:t>Approve minutes from March</a:t>
            </a:r>
          </a:p>
          <a:p>
            <a:pPr lvl="1"/>
            <a:r>
              <a:rPr lang="en-US" sz="1600" dirty="0" smtClean="0"/>
              <a:t>Review conference calls</a:t>
            </a:r>
          </a:p>
          <a:p>
            <a:pPr lvl="1"/>
            <a:r>
              <a:rPr lang="en-US" sz="1600" dirty="0" smtClean="0"/>
              <a:t>Approve minutes from conference calls</a:t>
            </a:r>
          </a:p>
          <a:p>
            <a:pPr lvl="1"/>
            <a:r>
              <a:rPr lang="en-US" sz="1600" dirty="0" smtClean="0"/>
              <a:t>Editor Report</a:t>
            </a:r>
          </a:p>
          <a:p>
            <a:pPr lvl="1"/>
            <a:r>
              <a:rPr lang="en-US" sz="1600" dirty="0" smtClean="0"/>
              <a:t>Relay</a:t>
            </a:r>
          </a:p>
          <a:p>
            <a:pPr lvl="1"/>
            <a:r>
              <a:rPr lang="en-US" sz="1600" dirty="0" smtClean="0"/>
              <a:t>Comment resolution from second recirculation sponsor ballot  (on D7.0), motions on resolutions</a:t>
            </a: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Tuesday May 15</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sym typeface="Wingdings" pitchFamily="2" charset="2"/>
              </a:rPr>
              <a:t>QAB</a:t>
            </a:r>
            <a:endParaRPr lang="en-US" sz="1800" dirty="0" smtClean="0"/>
          </a:p>
          <a:p>
            <a:pPr lvl="1">
              <a:lnSpc>
                <a:spcPct val="90000"/>
              </a:lnSpc>
            </a:pPr>
            <a:r>
              <a:rPr lang="en-US" sz="1600" dirty="0" smtClean="0"/>
              <a:t>Comment resolution from second recirculation sponsor ballot  (on D7.0), motions on resolutions</a:t>
            </a:r>
            <a:endParaRPr lang="en-US" sz="1600" dirty="0" smtClean="0">
              <a:sym typeface="Wingdings" pitchFamily="2" charset="2"/>
            </a:endParaRPr>
          </a:p>
          <a:p>
            <a:pPr>
              <a:lnSpc>
                <a:spcPct val="90000"/>
              </a:lnSpc>
            </a:pPr>
            <a:r>
              <a:rPr lang="en-US" sz="1800" dirty="0" smtClean="0"/>
              <a:t>Wednesday May 16</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800" dirty="0" smtClean="0">
                <a:sym typeface="Wingdings" pitchFamily="2" charset="2"/>
              </a:rPr>
              <a:t>Clustering</a:t>
            </a:r>
          </a:p>
          <a:p>
            <a:pPr lvl="1">
              <a:lnSpc>
                <a:spcPct val="90000"/>
              </a:lnSpc>
            </a:pPr>
            <a:r>
              <a:rPr lang="en-US" sz="1600" dirty="0" smtClean="0"/>
              <a:t>Comment resolution from second recirculation sponsor ballot  (on D7.0), motions on resolutions</a:t>
            </a:r>
          </a:p>
          <a:p>
            <a:pPr>
              <a:lnSpc>
                <a:spcPct val="90000"/>
              </a:lnSpc>
            </a:pPr>
            <a:r>
              <a:rPr lang="en-US" sz="1800" dirty="0" smtClean="0"/>
              <a:t>Thursday Mar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p>
          <a:p>
            <a:pPr lvl="1">
              <a:lnSpc>
                <a:spcPct val="90000"/>
              </a:lnSpc>
            </a:pPr>
            <a:r>
              <a:rPr lang="en-US" sz="1600" dirty="0" smtClean="0"/>
              <a:t>Motion for recirculation sponsor ballot</a:t>
            </a:r>
          </a:p>
          <a:p>
            <a:pPr lvl="1">
              <a:lnSpc>
                <a:spcPct val="90000"/>
              </a:lnSpc>
            </a:pPr>
            <a:r>
              <a:rPr lang="en-US" sz="1600" dirty="0" smtClean="0"/>
              <a:t>Planning for July</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May 14</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a:xfrm>
            <a:off x="685800" y="1905000"/>
            <a:ext cx="7772400" cy="4191000"/>
          </a:xfrm>
        </p:spPr>
        <p:txBody>
          <a:bodyPr/>
          <a:lstStyle/>
          <a:p>
            <a:r>
              <a:rPr lang="en-US" dirty="0" smtClean="0"/>
              <a:t>Call for secretary</a:t>
            </a:r>
          </a:p>
          <a:p>
            <a:r>
              <a:rPr lang="en-US" dirty="0" smtClean="0"/>
              <a:t>Set agenda for the week</a:t>
            </a:r>
          </a:p>
          <a:p>
            <a:r>
              <a:rPr lang="en-US" dirty="0" smtClean="0"/>
              <a:t>Task Group Leadership Election</a:t>
            </a:r>
          </a:p>
          <a:p>
            <a:r>
              <a:rPr lang="en-US" dirty="0" smtClean="0"/>
              <a:t>Review from March</a:t>
            </a:r>
          </a:p>
          <a:p>
            <a:r>
              <a:rPr lang="en-US" dirty="0" smtClean="0"/>
              <a:t>Approve minutes from March</a:t>
            </a:r>
          </a:p>
          <a:p>
            <a:r>
              <a:rPr lang="en-US" dirty="0" smtClean="0"/>
              <a:t>Review conference calls</a:t>
            </a:r>
          </a:p>
          <a:p>
            <a:r>
              <a:rPr lang="en-US" dirty="0" smtClean="0"/>
              <a:t>Approve minutes from conference calls</a:t>
            </a:r>
          </a:p>
          <a:p>
            <a:r>
              <a:rPr lang="en-US" dirty="0" smtClean="0"/>
              <a:t>Editor Report</a:t>
            </a:r>
          </a:p>
          <a:p>
            <a:r>
              <a:rPr lang="en-US" dirty="0" smtClean="0"/>
              <a:t>Relay</a:t>
            </a:r>
          </a:p>
          <a:p>
            <a:r>
              <a:rPr lang="en-US" dirty="0" smtClean="0"/>
              <a:t>Comment resolution from second recirculation sponsor ballot  (on D7.0), motions on resolutions</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r>
              <a:rPr lang="en-US" dirty="0" smtClean="0"/>
              <a:t>Relay CID</a:t>
            </a:r>
          </a:p>
          <a:p>
            <a:r>
              <a:rPr lang="en-US" dirty="0" smtClean="0"/>
              <a:t>CID 8064</a:t>
            </a:r>
          </a:p>
          <a:p>
            <a:pPr lvl="1"/>
            <a:r>
              <a:rPr lang="en-US" dirty="0" smtClean="0"/>
              <a:t>Reject; DMG Relay is defined specifically on the basis of SPCA.  Refer to 10.35.1 “The TDDTT field within the DMG STA Capabilities element of the PCP/AP of the BSS is 1.”</a:t>
            </a:r>
          </a:p>
          <a:p>
            <a:r>
              <a:rPr lang="en-US" dirty="0" smtClean="0"/>
              <a:t>No objection to resolution</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Eldad Perahia, Intel Corporation</a:t>
            </a:r>
            <a:endParaRPr lang="en-US"/>
          </a:p>
        </p:txBody>
      </p:sp>
      <p:sp>
        <p:nvSpPr>
          <p:cNvPr id="6" name="Slide Number Placeholder 5"/>
          <p:cNvSpPr>
            <a:spLocks noGrp="1"/>
          </p:cNvSpPr>
          <p:nvPr>
            <p:ph type="sldNum" sz="quarter" idx="12"/>
          </p:nvPr>
        </p:nvSpPr>
        <p:spPr/>
        <p:txBody>
          <a:bodyPr/>
          <a:lstStyle/>
          <a:p>
            <a:r>
              <a:rPr lang="en-US" smtClean="0"/>
              <a:t>Slide </a:t>
            </a:r>
            <a:fld id="{BD236530-B1A2-4A31-8CA2-AC905962223D}" type="slidenum">
              <a:rPr lang="en-US" smtClean="0"/>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idx="1"/>
          </p:nvPr>
        </p:nvSpPr>
        <p:spPr/>
        <p:txBody>
          <a:bodyPr/>
          <a:lstStyle/>
          <a:p>
            <a:r>
              <a:rPr lang="en-US" sz="1400" dirty="0" smtClean="0"/>
              <a:t>Proposed resolutions to Mark Hamilton’s comments in 12/631r1</a:t>
            </a:r>
          </a:p>
          <a:p>
            <a:r>
              <a:rPr lang="en-US" sz="1400" dirty="0" smtClean="0"/>
              <a:t>CID 8003</a:t>
            </a:r>
          </a:p>
          <a:p>
            <a:pPr lvl="1"/>
            <a:r>
              <a:rPr lang="en-US" sz="1200" dirty="0" smtClean="0"/>
              <a:t>Changed to revised</a:t>
            </a:r>
          </a:p>
          <a:p>
            <a:pPr lvl="1"/>
            <a:r>
              <a:rPr lang="en-US" sz="1200" dirty="0" smtClean="0"/>
              <a:t>Discussion</a:t>
            </a:r>
          </a:p>
          <a:p>
            <a:pPr lvl="2"/>
            <a:r>
              <a:rPr lang="en-US" sz="1100" dirty="0" smtClean="0"/>
              <a:t>Does the change in terms impact acronyms?</a:t>
            </a:r>
          </a:p>
          <a:p>
            <a:pPr lvl="3"/>
            <a:r>
              <a:rPr lang="en-US" sz="1050" dirty="0" smtClean="0"/>
              <a:t>Yes, will also change acronyms</a:t>
            </a:r>
          </a:p>
          <a:p>
            <a:pPr lvl="2"/>
            <a:r>
              <a:rPr lang="en-US" sz="1100" dirty="0" smtClean="0"/>
              <a:t>Modify resolution to change acronym</a:t>
            </a:r>
          </a:p>
          <a:p>
            <a:pPr lvl="1"/>
            <a:r>
              <a:rPr lang="en-US" sz="1200" dirty="0" smtClean="0"/>
              <a:t>No objection to resolution</a:t>
            </a:r>
          </a:p>
          <a:p>
            <a:r>
              <a:rPr lang="en-US" sz="1400" dirty="0" smtClean="0"/>
              <a:t>8004</a:t>
            </a:r>
          </a:p>
          <a:p>
            <a:pPr lvl="1"/>
            <a:r>
              <a:rPr lang="en-US" sz="1200" dirty="0" smtClean="0"/>
              <a:t>Accepted</a:t>
            </a:r>
          </a:p>
          <a:p>
            <a:pPr lvl="1"/>
            <a:r>
              <a:rPr lang="en-US" sz="1200" dirty="0" smtClean="0"/>
              <a:t>No objection to resolution</a:t>
            </a:r>
          </a:p>
          <a:p>
            <a:r>
              <a:rPr lang="en-US" sz="1400" dirty="0" smtClean="0"/>
              <a:t>8005</a:t>
            </a:r>
          </a:p>
          <a:p>
            <a:pPr lvl="1"/>
            <a:r>
              <a:rPr lang="en-US" sz="1200" dirty="0" smtClean="0"/>
              <a:t>Revised</a:t>
            </a:r>
          </a:p>
          <a:p>
            <a:pPr lvl="1"/>
            <a:r>
              <a:rPr lang="en-US" sz="1200" dirty="0" smtClean="0"/>
              <a:t>Slight modification to resolution</a:t>
            </a:r>
          </a:p>
          <a:p>
            <a:pPr lvl="1"/>
            <a:r>
              <a:rPr lang="en-US" sz="1200" dirty="0" smtClean="0"/>
              <a:t>No objection to resolution</a:t>
            </a:r>
          </a:p>
          <a:p>
            <a:r>
              <a:rPr lang="en-US" sz="1400" dirty="0" smtClean="0"/>
              <a:t>8002</a:t>
            </a:r>
          </a:p>
          <a:p>
            <a:pPr lvl="1"/>
            <a:r>
              <a:rPr lang="en-US" sz="1200" dirty="0" smtClean="0"/>
              <a:t>Revised</a:t>
            </a:r>
          </a:p>
          <a:p>
            <a:pPr lvl="1"/>
            <a:r>
              <a:rPr lang="en-US" sz="1200" dirty="0" smtClean="0"/>
              <a:t>Slight modification to resolution</a:t>
            </a:r>
          </a:p>
          <a:p>
            <a:pPr lvl="1"/>
            <a:r>
              <a:rPr lang="en-US" sz="1200" dirty="0" smtClean="0"/>
              <a:t>No objection to resolution</a:t>
            </a:r>
          </a:p>
          <a:p>
            <a:pPr lvl="1"/>
            <a:endParaRPr lang="en-US" sz="1100"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sz="half" idx="1"/>
          </p:nvPr>
        </p:nvSpPr>
        <p:spPr/>
        <p:txBody>
          <a:bodyPr/>
          <a:lstStyle/>
          <a:p>
            <a:r>
              <a:rPr lang="en-US" sz="1600" dirty="0" smtClean="0"/>
              <a:t>Proposed resolutions to David Hunter’s comments in 12/631r1</a:t>
            </a:r>
          </a:p>
          <a:p>
            <a:r>
              <a:rPr lang="en-US" sz="1600" dirty="0" smtClean="0"/>
              <a:t>CID 8008</a:t>
            </a:r>
          </a:p>
          <a:p>
            <a:pPr lvl="1"/>
            <a:r>
              <a:rPr lang="en-US" sz="1200" dirty="0" smtClean="0"/>
              <a:t>Revised</a:t>
            </a:r>
          </a:p>
          <a:p>
            <a:pPr lvl="1"/>
            <a:r>
              <a:rPr lang="en-US" sz="1200" dirty="0" smtClean="0"/>
              <a:t>Discussion on interpretation of language</a:t>
            </a:r>
          </a:p>
          <a:p>
            <a:pPr lvl="1"/>
            <a:r>
              <a:rPr lang="en-US" sz="1200" dirty="0" smtClean="0"/>
              <a:t>No objection to resolution</a:t>
            </a:r>
          </a:p>
          <a:p>
            <a:r>
              <a:rPr lang="en-US" sz="1600" dirty="0" smtClean="0"/>
              <a:t>8010</a:t>
            </a:r>
          </a:p>
          <a:p>
            <a:pPr lvl="1"/>
            <a:r>
              <a:rPr lang="en-US" sz="1200" dirty="0" smtClean="0"/>
              <a:t>Revised</a:t>
            </a:r>
          </a:p>
          <a:p>
            <a:pPr lvl="1"/>
            <a:r>
              <a:rPr lang="en-US" sz="1200" dirty="0" smtClean="0"/>
              <a:t>No objection to resolution</a:t>
            </a:r>
          </a:p>
          <a:p>
            <a:r>
              <a:rPr lang="en-US" sz="1600" dirty="0" smtClean="0"/>
              <a:t>8009</a:t>
            </a:r>
          </a:p>
          <a:p>
            <a:pPr lvl="1"/>
            <a:r>
              <a:rPr lang="en-US" sz="1200" dirty="0" smtClean="0"/>
              <a:t>Revised</a:t>
            </a:r>
          </a:p>
          <a:p>
            <a:pPr lvl="1"/>
            <a:r>
              <a:rPr lang="en-US" sz="1200" dirty="0" smtClean="0"/>
              <a:t>No objection to resolution</a:t>
            </a:r>
          </a:p>
          <a:p>
            <a:r>
              <a:rPr lang="en-US" sz="1600" dirty="0" smtClean="0"/>
              <a:t>8011</a:t>
            </a:r>
          </a:p>
          <a:p>
            <a:pPr lvl="1"/>
            <a:r>
              <a:rPr lang="en-US" sz="1200" dirty="0" smtClean="0"/>
              <a:t>Revised</a:t>
            </a:r>
          </a:p>
          <a:p>
            <a:pPr lvl="1"/>
            <a:r>
              <a:rPr lang="en-US" sz="1200" dirty="0" smtClean="0"/>
              <a:t>Discussion on cone/coverage area</a:t>
            </a:r>
          </a:p>
          <a:p>
            <a:pPr lvl="1"/>
            <a:r>
              <a:rPr lang="en-US" sz="1200" dirty="0" smtClean="0"/>
              <a:t>No objection to resolution</a:t>
            </a:r>
          </a:p>
        </p:txBody>
      </p:sp>
      <p:sp>
        <p:nvSpPr>
          <p:cNvPr id="7" name="Content Placeholder 6"/>
          <p:cNvSpPr>
            <a:spLocks noGrp="1"/>
          </p:cNvSpPr>
          <p:nvPr>
            <p:ph sz="half" idx="2"/>
          </p:nvPr>
        </p:nvSpPr>
        <p:spPr/>
        <p:txBody>
          <a:bodyPr/>
          <a:lstStyle/>
          <a:p>
            <a:r>
              <a:rPr lang="en-US" sz="1600" dirty="0" smtClean="0"/>
              <a:t>8014</a:t>
            </a:r>
          </a:p>
          <a:p>
            <a:pPr lvl="1"/>
            <a:r>
              <a:rPr lang="en-US" sz="1200" dirty="0" smtClean="0"/>
              <a:t>Rejected</a:t>
            </a:r>
          </a:p>
          <a:p>
            <a:pPr lvl="1"/>
            <a:r>
              <a:rPr lang="en-US" sz="1200" dirty="0" smtClean="0"/>
              <a:t>Modified resolution text to remove lower power statement</a:t>
            </a:r>
          </a:p>
          <a:p>
            <a:pPr lvl="1"/>
            <a:r>
              <a:rPr lang="en-US" sz="1200" dirty="0" smtClean="0"/>
              <a:t>No objection to resolution</a:t>
            </a:r>
          </a:p>
          <a:p>
            <a:r>
              <a:rPr lang="en-US" sz="1600" dirty="0" smtClean="0"/>
              <a:t>8013</a:t>
            </a:r>
          </a:p>
          <a:p>
            <a:pPr lvl="1"/>
            <a:r>
              <a:rPr lang="en-US" sz="1200" dirty="0" smtClean="0"/>
              <a:t>Rejected</a:t>
            </a:r>
          </a:p>
          <a:p>
            <a:pPr lvl="1"/>
            <a:r>
              <a:rPr lang="en-US" sz="1200" dirty="0" smtClean="0"/>
              <a:t>Discussion on distributed contention periods and allocations</a:t>
            </a:r>
          </a:p>
          <a:p>
            <a:pPr lvl="1"/>
            <a:r>
              <a:rPr lang="en-US" sz="1200" dirty="0" smtClean="0"/>
              <a:t>Strawpoll</a:t>
            </a:r>
          </a:p>
          <a:p>
            <a:pPr lvl="2"/>
            <a:r>
              <a:rPr lang="en-US" sz="800" dirty="0" smtClean="0"/>
              <a:t>Do you support that it is required in a DMG BSS that EDCA operates only during CBAP?</a:t>
            </a:r>
          </a:p>
          <a:p>
            <a:pPr lvl="2"/>
            <a:r>
              <a:rPr lang="en-US" sz="800" dirty="0" smtClean="0"/>
              <a:t>10, 1</a:t>
            </a:r>
          </a:p>
          <a:p>
            <a:pPr lvl="1"/>
            <a:r>
              <a:rPr lang="en-US" sz="1200" dirty="0" smtClean="0"/>
              <a:t>No objection</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a:t>
            </a:r>
            <a:endParaRPr lang="en-US" dirty="0"/>
          </a:p>
        </p:txBody>
      </p:sp>
      <p:sp>
        <p:nvSpPr>
          <p:cNvPr id="3" name="Content Placeholder 2"/>
          <p:cNvSpPr>
            <a:spLocks noGrp="1"/>
          </p:cNvSpPr>
          <p:nvPr>
            <p:ph idx="1"/>
          </p:nvPr>
        </p:nvSpPr>
        <p:spPr/>
        <p:txBody>
          <a:bodyPr/>
          <a:lstStyle/>
          <a:p>
            <a:r>
              <a:rPr lang="en-US" dirty="0" smtClean="0"/>
              <a:t>Chair nominees:</a:t>
            </a:r>
          </a:p>
          <a:p>
            <a:pPr lvl="1"/>
            <a:r>
              <a:rPr lang="en-US" dirty="0" smtClean="0"/>
              <a:t>Eldad Perahia (Intel Corporation)</a:t>
            </a:r>
          </a:p>
          <a:p>
            <a:r>
              <a:rPr lang="en-US" dirty="0" smtClean="0"/>
              <a:t>Vice Chair nominees:</a:t>
            </a:r>
          </a:p>
          <a:p>
            <a:pPr lvl="1"/>
            <a:r>
              <a:rPr lang="en-US" dirty="0" smtClean="0"/>
              <a:t>James Yee (</a:t>
            </a:r>
            <a:r>
              <a:rPr lang="en-US" dirty="0" err="1" smtClean="0"/>
              <a:t>Mediatek</a:t>
            </a:r>
            <a:r>
              <a:rPr lang="en-US" dirty="0" smtClean="0"/>
              <a:t>)</a:t>
            </a:r>
          </a:p>
          <a:p>
            <a:r>
              <a:rPr lang="en-US" dirty="0" smtClean="0"/>
              <a:t>Editor nominees:</a:t>
            </a:r>
          </a:p>
          <a:p>
            <a:pPr lvl="1"/>
            <a:r>
              <a:rPr lang="en-US" dirty="0" smtClean="0"/>
              <a:t>Carlos </a:t>
            </a:r>
            <a:r>
              <a:rPr lang="en-US" dirty="0" err="1" smtClean="0"/>
              <a:t>Cordiero</a:t>
            </a:r>
            <a:r>
              <a:rPr lang="en-US" dirty="0" smtClean="0"/>
              <a:t> (Intel Corporation)</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(1/2)</a:t>
            </a:r>
            <a:endParaRPr lang="en-US" dirty="0"/>
          </a:p>
        </p:txBody>
      </p:sp>
      <p:sp>
        <p:nvSpPr>
          <p:cNvPr id="3" name="Content Placeholder 2"/>
          <p:cNvSpPr>
            <a:spLocks noGrp="1"/>
          </p:cNvSpPr>
          <p:nvPr>
            <p:ph idx="1"/>
          </p:nvPr>
        </p:nvSpPr>
        <p:spPr/>
        <p:txBody>
          <a:bodyPr/>
          <a:lstStyle/>
          <a:p>
            <a:r>
              <a:rPr lang="en-US" sz="2000" dirty="0" smtClean="0"/>
              <a:t>Jacksonville</a:t>
            </a:r>
          </a:p>
          <a:p>
            <a:pPr lvl="1"/>
            <a:r>
              <a:rPr lang="en-US" sz="1800" dirty="0" smtClean="0"/>
              <a:t>Comment resolution on initial sponsor ballot completed</a:t>
            </a:r>
          </a:p>
          <a:p>
            <a:pPr lvl="1"/>
            <a:r>
              <a:rPr lang="en-US" sz="1800" dirty="0" smtClean="0"/>
              <a:t>Approved motion for first recirculation sponsor ballot</a:t>
            </a:r>
          </a:p>
          <a:p>
            <a:r>
              <a:rPr lang="en-US" sz="2000" dirty="0" smtClean="0"/>
              <a:t>First recirculation sponsor ballot on D6.0</a:t>
            </a:r>
          </a:p>
          <a:p>
            <a:pPr lvl="1"/>
            <a:r>
              <a:rPr lang="en-US" sz="1800" dirty="0" smtClean="0"/>
              <a:t>Ballot Opening Date: Thursday March 15, 2011 - 23:59 ET</a:t>
            </a:r>
          </a:p>
          <a:p>
            <a:pPr lvl="1"/>
            <a:r>
              <a:rPr lang="en-US" sz="1800" dirty="0" smtClean="0"/>
              <a:t>Ballot Closing Date: Friday March 30,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154 affirmative votes </a:t>
            </a:r>
          </a:p>
          <a:p>
            <a:pPr lvl="2"/>
            <a:r>
              <a:rPr lang="en-US" sz="1600" dirty="0" smtClean="0"/>
              <a:t>18 negative votes with comments </a:t>
            </a:r>
          </a:p>
          <a:p>
            <a:pPr lvl="2"/>
            <a:r>
              <a:rPr lang="en-US" sz="1600" dirty="0" smtClean="0"/>
              <a:t>0  negative vote without comments </a:t>
            </a:r>
          </a:p>
          <a:p>
            <a:pPr lvl="2"/>
            <a:r>
              <a:rPr lang="en-US" sz="1600" dirty="0" smtClean="0"/>
              <a:t>11 abstention votes </a:t>
            </a:r>
          </a:p>
          <a:p>
            <a:pPr lvl="2"/>
            <a:r>
              <a:rPr lang="en-GB" sz="1600" dirty="0" smtClean="0"/>
              <a:t>89.5 % affirmative, 10.5  % negative</a:t>
            </a:r>
            <a:endParaRPr lang="en-US" sz="1600" dirty="0" smtClean="0"/>
          </a:p>
          <a:p>
            <a:pPr lvl="2"/>
            <a:r>
              <a:rPr lang="en-GB" sz="1600" dirty="0" smtClean="0"/>
              <a:t>There were 105 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(2/2)</a:t>
            </a:r>
            <a:endParaRPr lang="en-US" dirty="0"/>
          </a:p>
        </p:txBody>
      </p:sp>
      <p:sp>
        <p:nvSpPr>
          <p:cNvPr id="3" name="Content Placeholder 2"/>
          <p:cNvSpPr>
            <a:spLocks noGrp="1"/>
          </p:cNvSpPr>
          <p:nvPr>
            <p:ph idx="1"/>
          </p:nvPr>
        </p:nvSpPr>
        <p:spPr/>
        <p:txBody>
          <a:bodyPr/>
          <a:lstStyle/>
          <a:p>
            <a:r>
              <a:rPr lang="en-US" dirty="0" smtClean="0"/>
              <a:t>Completed comment resolution on D6.0 during conference calls</a:t>
            </a:r>
          </a:p>
          <a:p>
            <a:r>
              <a:rPr lang="en-US" dirty="0" smtClean="0"/>
              <a:t>Second recirculation sponsor ballot on D7.0</a:t>
            </a:r>
          </a:p>
          <a:p>
            <a:pPr lvl="1"/>
            <a:r>
              <a:rPr lang="en-US" sz="1800" dirty="0" smtClean="0"/>
              <a:t>Ballot Opening Date: Thursday April 26, 2011 - 23:59 ET</a:t>
            </a:r>
          </a:p>
          <a:p>
            <a:pPr lvl="1"/>
            <a:r>
              <a:rPr lang="en-US" sz="1800" dirty="0" smtClean="0"/>
              <a:t>Ballot Closing Date: Friday May 11, 2012 - 23:59 ET</a:t>
            </a:r>
          </a:p>
          <a:p>
            <a:pPr lvl="1"/>
            <a:r>
              <a:rPr lang="en-US" sz="1800" dirty="0" smtClean="0"/>
              <a:t>Ballot results:</a:t>
            </a:r>
          </a:p>
          <a:p>
            <a:pPr lvl="2"/>
            <a:r>
              <a:rPr lang="en-US" sz="1600" dirty="0" smtClean="0"/>
              <a:t>214 eligible people are in this ballot group.</a:t>
            </a:r>
          </a:p>
          <a:p>
            <a:pPr lvl="2"/>
            <a:r>
              <a:rPr lang="en-US" sz="1600" dirty="0" smtClean="0"/>
              <a:t>167 affirmative votes </a:t>
            </a:r>
          </a:p>
          <a:p>
            <a:pPr lvl="2"/>
            <a:r>
              <a:rPr lang="en-US" sz="1600" dirty="0" smtClean="0"/>
              <a:t> 8 negative votes with comments </a:t>
            </a:r>
          </a:p>
          <a:p>
            <a:pPr lvl="2"/>
            <a:r>
              <a:rPr lang="en-US" sz="1600" dirty="0" smtClean="0"/>
              <a:t> 0  negative vote without comments </a:t>
            </a:r>
          </a:p>
          <a:p>
            <a:pPr lvl="2"/>
            <a:r>
              <a:rPr lang="en-US" sz="1600" dirty="0" smtClean="0"/>
              <a:t> 12 abstention votes </a:t>
            </a:r>
          </a:p>
          <a:p>
            <a:pPr lvl="2"/>
            <a:r>
              <a:rPr lang="en-GB" sz="1600" dirty="0" smtClean="0"/>
              <a:t>95.4 % affirmative, 4.6  % negative</a:t>
            </a:r>
            <a:endParaRPr lang="en-US" sz="1600" dirty="0" smtClean="0"/>
          </a:p>
          <a:p>
            <a:pPr lvl="2"/>
            <a:r>
              <a:rPr lang="en-GB" sz="1600" dirty="0" smtClean="0"/>
              <a:t>There were 66 ballot comments received.</a:t>
            </a:r>
            <a:endParaRPr lang="en-US" sz="1600" dirty="0" smtClean="0"/>
          </a:p>
          <a:p>
            <a:pPr lvl="1"/>
            <a:endParaRPr lang="en-US" sz="18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Minutes</a:t>
            </a:r>
            <a:endParaRPr lang="en-US" dirty="0"/>
          </a:p>
        </p:txBody>
      </p:sp>
      <p:sp>
        <p:nvSpPr>
          <p:cNvPr id="3" name="Content Placeholder 2"/>
          <p:cNvSpPr>
            <a:spLocks noGrp="1"/>
          </p:cNvSpPr>
          <p:nvPr>
            <p:ph idx="1"/>
          </p:nvPr>
        </p:nvSpPr>
        <p:spPr/>
        <p:txBody>
          <a:bodyPr/>
          <a:lstStyle/>
          <a:p>
            <a:r>
              <a:rPr lang="en-US" dirty="0" smtClean="0"/>
              <a:t>Motion to approve March 2012 TGad minutes as contained in 11-12-0358r0</a:t>
            </a:r>
          </a:p>
          <a:p>
            <a:endParaRPr lang="en-US" dirty="0" smtClean="0"/>
          </a:p>
          <a:p>
            <a:r>
              <a:rPr lang="en-US" dirty="0" smtClean="0"/>
              <a:t>Move: James Yee</a:t>
            </a:r>
          </a:p>
          <a:p>
            <a:r>
              <a:rPr lang="en-US" dirty="0" smtClean="0"/>
              <a:t>Second: Carlos </a:t>
            </a:r>
          </a:p>
          <a:p>
            <a:r>
              <a:rPr lang="en-US" dirty="0" smtClean="0"/>
              <a:t>Approved by unanimous consent</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12/0007r11</a:t>
            </a:r>
          </a:p>
          <a:p>
            <a:r>
              <a:rPr lang="en-US" dirty="0" smtClean="0"/>
              <a:t>Comment resolution</a:t>
            </a:r>
          </a:p>
          <a:p>
            <a:endParaRPr lang="en-US" dirty="0" smtClean="0"/>
          </a:p>
          <a:p>
            <a:r>
              <a:rPr lang="en-US" dirty="0" smtClean="0"/>
              <a:t>Motion to approve TGad conference call minutes as contained in 11-12-0007r11</a:t>
            </a:r>
          </a:p>
          <a:p>
            <a:r>
              <a:rPr lang="en-US" dirty="0" smtClean="0"/>
              <a:t>Move: James Yee</a:t>
            </a:r>
          </a:p>
          <a:p>
            <a:r>
              <a:rPr lang="en-US" dirty="0" smtClean="0"/>
              <a:t>Second: Carlos</a:t>
            </a:r>
          </a:p>
          <a:p>
            <a:r>
              <a:rPr lang="en-US" dirty="0" smtClean="0"/>
              <a:t>Approved by unanimous consent</a:t>
            </a:r>
          </a:p>
          <a:p>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22</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18 editorial</a:t>
            </a:r>
          </a:p>
          <a:p>
            <a:r>
              <a:rPr lang="en-US" dirty="0" smtClean="0"/>
              <a:t>47 technical</a:t>
            </a:r>
          </a:p>
          <a:p>
            <a:r>
              <a:rPr lang="en-US" dirty="0" smtClean="0"/>
              <a:t>1 general</a:t>
            </a:r>
          </a:p>
          <a:p>
            <a:r>
              <a:rPr lang="en-GB" dirty="0" smtClean="0"/>
              <a:t>12/0638r1 </a:t>
            </a:r>
          </a:p>
          <a:p>
            <a:pPr lvl="1"/>
            <a:r>
              <a:rPr lang="en-GB" dirty="0" smtClean="0"/>
              <a:t>contains resolutions to all editorial comments</a:t>
            </a:r>
          </a:p>
          <a:p>
            <a:pPr lvl="1"/>
            <a:r>
              <a:rPr lang="en-GB" dirty="0" smtClean="0"/>
              <a:t>Contains proposed resolutions to 37 technical comments</a:t>
            </a:r>
          </a:p>
          <a:p>
            <a:pPr lvl="1"/>
            <a:r>
              <a:rPr lang="en-GB" dirty="0" smtClean="0"/>
              <a:t>All technical &amp; general comments have assignees</a:t>
            </a:r>
          </a:p>
          <a:p>
            <a:pPr lvl="1"/>
            <a:r>
              <a:rPr lang="en-GB" dirty="0" err="1" smtClean="0"/>
              <a:t>Sunggeun</a:t>
            </a:r>
            <a:r>
              <a:rPr lang="en-GB" dirty="0" smtClean="0"/>
              <a:t> Jin assigned Relay CID 8064</a:t>
            </a:r>
          </a:p>
          <a:p>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dirty="0" smtClean="0">
                <a:sym typeface="Wingdings" pitchFamily="2" charset="2"/>
              </a:rPr>
              <a:t>QAB</a:t>
            </a:r>
            <a:endParaRPr lang="en-US" sz="2200" dirty="0" smtClean="0"/>
          </a:p>
          <a:p>
            <a:pPr>
              <a:lnSpc>
                <a:spcPct val="90000"/>
              </a:lnSpc>
            </a:pPr>
            <a:r>
              <a:rPr lang="en-US" dirty="0" smtClean="0"/>
              <a:t>Comment resolution from second recirculation sponsor ballot  (on D7.0), motions on resolutions</a:t>
            </a:r>
            <a:endParaRPr lang="en-US" dirty="0" smtClean="0">
              <a:sym typeface="Wingdings" pitchFamily="2" charset="2"/>
            </a:endParaRP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24</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Notes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2000" dirty="0" smtClean="0"/>
              <a:t>CID 7102 (from D6.0) new resolution as follows</a:t>
            </a:r>
          </a:p>
          <a:p>
            <a:r>
              <a:rPr lang="en-US" sz="2000" dirty="0" smtClean="0"/>
              <a:t>Revised</a:t>
            </a:r>
          </a:p>
          <a:p>
            <a:r>
              <a:rPr lang="en-US" sz="2000" dirty="0" smtClean="0"/>
              <a:t>Change “The AP shall use the Quiet element (8.4.2.25) to schedule quiet periods according to the request.” on P480L38 to “The AP shall use SPs to schedule the quiet period(s) according to the accepted request.  The SPs shall have the AP as both source and destination and the AP shall not transmit during the SP.”</a:t>
            </a:r>
          </a:p>
          <a:p>
            <a:r>
              <a:rPr lang="en-US" sz="2000" dirty="0" smtClean="0"/>
              <a:t>Create new 10.36.”0” General and add </a:t>
            </a:r>
          </a:p>
          <a:p>
            <a:pPr lvl="1"/>
            <a:r>
              <a:rPr lang="en-US" sz="1800" dirty="0" smtClean="0"/>
              <a:t>“If an AP supports QAB the AP shall set the QAB Capability field within the Extended Capabilities element to 1 and shall set the QAB Capability field to 0 otherwise.  In addition, if an AP supports QAB, the AP shall also support scheduling SPs as defined in 9.33.6.”</a:t>
            </a:r>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25</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Security</a:t>
            </a:r>
          </a:p>
          <a:p>
            <a:pPr lvl="1"/>
            <a:r>
              <a:rPr lang="en-US" dirty="0" smtClean="0"/>
              <a:t>Two cases: 1) someone owns all APs, can establish trust, 2) different owners</a:t>
            </a:r>
          </a:p>
          <a:p>
            <a:pPr lvl="1"/>
            <a:r>
              <a:rPr lang="en-US" dirty="0" smtClean="0"/>
              <a:t>More comparable to “radar detection”</a:t>
            </a:r>
          </a:p>
          <a:p>
            <a:pPr lvl="1"/>
            <a:r>
              <a:rPr lang="en-US" dirty="0" smtClean="0"/>
              <a:t>infrequent request from other AP to quiet for short period of time</a:t>
            </a:r>
          </a:p>
          <a:p>
            <a:pPr lvl="1"/>
            <a:r>
              <a:rPr lang="en-US" dirty="0" smtClean="0"/>
              <a:t>Request can be ignored </a:t>
            </a:r>
          </a:p>
          <a:p>
            <a:pPr lvl="1"/>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Continue David Hunter’s comments</a:t>
            </a:r>
          </a:p>
          <a:p>
            <a:r>
              <a:rPr lang="en-US" sz="1600" dirty="0" smtClean="0"/>
              <a:t>CID 8060</a:t>
            </a:r>
          </a:p>
          <a:p>
            <a:pPr lvl="1"/>
            <a:r>
              <a:rPr lang="en-US" sz="1200" dirty="0" smtClean="0"/>
              <a:t>Revised</a:t>
            </a:r>
          </a:p>
          <a:p>
            <a:pPr lvl="1"/>
            <a:r>
              <a:rPr lang="en-US" sz="1200" dirty="0" smtClean="0"/>
              <a:t>No objection to resolution</a:t>
            </a:r>
          </a:p>
          <a:p>
            <a:r>
              <a:rPr lang="en-US" sz="1600" dirty="0" smtClean="0"/>
              <a:t>8061</a:t>
            </a:r>
          </a:p>
          <a:p>
            <a:pPr lvl="1"/>
            <a:r>
              <a:rPr lang="en-US" sz="1200" dirty="0" smtClean="0"/>
              <a:t>Changed to revised </a:t>
            </a:r>
          </a:p>
          <a:p>
            <a:pPr lvl="1"/>
            <a:r>
              <a:rPr lang="en-US" sz="1200" dirty="0" smtClean="0"/>
              <a:t>Inserted language to define “immediately”</a:t>
            </a:r>
          </a:p>
          <a:p>
            <a:pPr lvl="1"/>
            <a:r>
              <a:rPr lang="en-US" sz="1200" dirty="0" smtClean="0"/>
              <a:t>No objection to resolution</a:t>
            </a:r>
          </a:p>
          <a:p>
            <a:r>
              <a:rPr lang="en-US" sz="1600" dirty="0" smtClean="0"/>
              <a:t>8015</a:t>
            </a:r>
          </a:p>
          <a:p>
            <a:pPr lvl="1"/>
            <a:r>
              <a:rPr lang="en-US" sz="1200" dirty="0" smtClean="0"/>
              <a:t>Rejected</a:t>
            </a:r>
          </a:p>
          <a:p>
            <a:pPr lvl="1"/>
            <a:r>
              <a:rPr lang="en-US" sz="1200" dirty="0" smtClean="0"/>
              <a:t>Discussion on what is included in clause 4 list</a:t>
            </a:r>
          </a:p>
          <a:p>
            <a:pPr lvl="1"/>
            <a:r>
              <a:rPr lang="en-US" sz="1200" dirty="0" smtClean="0"/>
              <a:t>No objection to resolution</a:t>
            </a:r>
          </a:p>
          <a:p>
            <a:r>
              <a:rPr lang="en-US" sz="1600" dirty="0" smtClean="0"/>
              <a:t>8062</a:t>
            </a:r>
          </a:p>
          <a:p>
            <a:pPr lvl="1"/>
            <a:r>
              <a:rPr lang="en-US" sz="1200" dirty="0" smtClean="0"/>
              <a:t>Accepted</a:t>
            </a:r>
          </a:p>
          <a:p>
            <a:pPr lvl="1"/>
            <a:r>
              <a:rPr lang="en-US" sz="1200" dirty="0" smtClean="0"/>
              <a:t>No objection to resolution</a:t>
            </a:r>
          </a:p>
          <a:p>
            <a:r>
              <a:rPr lang="en-US" sz="1600" dirty="0" smtClean="0"/>
              <a:t>8065</a:t>
            </a:r>
          </a:p>
          <a:p>
            <a:pPr lvl="1"/>
            <a:r>
              <a:rPr lang="en-US" sz="1200" dirty="0" smtClean="0"/>
              <a:t>Rejected</a:t>
            </a:r>
          </a:p>
          <a:p>
            <a:pPr lvl="1"/>
            <a:r>
              <a:rPr lang="en-US" sz="1200" dirty="0" smtClean="0"/>
              <a:t>No objection to resolution</a:t>
            </a:r>
          </a:p>
          <a:p>
            <a:pPr lvl="1"/>
            <a:endParaRPr lang="en-US" sz="1200" dirty="0" smtClean="0"/>
          </a:p>
          <a:p>
            <a:endParaRPr lang="en-US" sz="2000" dirty="0"/>
          </a:p>
        </p:txBody>
      </p:sp>
      <p:sp>
        <p:nvSpPr>
          <p:cNvPr id="8" name="Content Placeholder 7"/>
          <p:cNvSpPr>
            <a:spLocks noGrp="1"/>
          </p:cNvSpPr>
          <p:nvPr>
            <p:ph sz="half" idx="2"/>
          </p:nvPr>
        </p:nvSpPr>
        <p:spPr/>
        <p:txBody>
          <a:bodyPr/>
          <a:lstStyle/>
          <a:p>
            <a:r>
              <a:rPr lang="en-US" sz="1600" dirty="0" smtClean="0"/>
              <a:t>8017</a:t>
            </a:r>
          </a:p>
          <a:p>
            <a:pPr lvl="1"/>
            <a:r>
              <a:rPr lang="en-US" sz="1200" dirty="0" smtClean="0"/>
              <a:t>Revised</a:t>
            </a:r>
          </a:p>
          <a:p>
            <a:pPr lvl="1"/>
            <a:r>
              <a:rPr lang="en-US" sz="1200" dirty="0" smtClean="0"/>
              <a:t>No objection to resolution</a:t>
            </a:r>
          </a:p>
          <a:p>
            <a:r>
              <a:rPr lang="en-US" sz="1600" dirty="0" smtClean="0"/>
              <a:t>8066</a:t>
            </a:r>
          </a:p>
          <a:p>
            <a:pPr lvl="1"/>
            <a:r>
              <a:rPr lang="en-US" sz="1200" dirty="0" smtClean="0"/>
              <a:t>Changed to Revised</a:t>
            </a:r>
          </a:p>
          <a:p>
            <a:pPr lvl="1"/>
            <a:r>
              <a:rPr lang="en-US" sz="1200" dirty="0" smtClean="0"/>
              <a:t>Make element extensible to allow 802.11ac to modify</a:t>
            </a:r>
          </a:p>
          <a:p>
            <a:pPr lvl="1"/>
            <a:r>
              <a:rPr lang="en-US" sz="1200" dirty="0" smtClean="0"/>
              <a:t>No objection to resolution</a:t>
            </a:r>
          </a:p>
          <a:p>
            <a:r>
              <a:rPr lang="en-US" sz="1600" dirty="0" smtClean="0"/>
              <a:t>8018</a:t>
            </a:r>
          </a:p>
          <a:p>
            <a:pPr lvl="1"/>
            <a:r>
              <a:rPr lang="en-US" sz="1200" dirty="0" smtClean="0"/>
              <a:t>Revised</a:t>
            </a:r>
          </a:p>
          <a:p>
            <a:pPr lvl="1"/>
            <a:r>
              <a:rPr lang="en-US" sz="1200" dirty="0" smtClean="0"/>
              <a:t>No objection to resolution</a:t>
            </a:r>
          </a:p>
          <a:p>
            <a:r>
              <a:rPr lang="en-US" sz="1600" dirty="0" smtClean="0"/>
              <a:t>8022</a:t>
            </a:r>
          </a:p>
          <a:p>
            <a:pPr lvl="1"/>
            <a:r>
              <a:rPr lang="en-US" sz="1200" dirty="0" smtClean="0"/>
              <a:t>Rejected</a:t>
            </a:r>
          </a:p>
          <a:p>
            <a:pPr lvl="1"/>
            <a:r>
              <a:rPr lang="en-US" sz="1200" dirty="0" smtClean="0"/>
              <a:t>No objection to resolution</a:t>
            </a:r>
          </a:p>
          <a:p>
            <a:r>
              <a:rPr lang="en-US" sz="1600" dirty="0" smtClean="0"/>
              <a:t>8022</a:t>
            </a:r>
          </a:p>
          <a:p>
            <a:pPr lvl="1"/>
            <a:r>
              <a:rPr lang="en-US" sz="1200" dirty="0" smtClean="0"/>
              <a:t>Revised</a:t>
            </a:r>
          </a:p>
          <a:p>
            <a:pPr lvl="1"/>
            <a:r>
              <a:rPr lang="en-US" sz="1200" dirty="0" smtClean="0"/>
              <a:t>No objection to resolution</a:t>
            </a:r>
          </a:p>
          <a:p>
            <a:pPr lvl="1"/>
            <a:endParaRPr lang="en-US" sz="1200" dirty="0" smtClean="0"/>
          </a:p>
          <a:p>
            <a:pPr lvl="1"/>
            <a:endParaRPr lang="en-US" sz="12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8027</a:t>
            </a:r>
          </a:p>
          <a:p>
            <a:pPr lvl="1"/>
            <a:r>
              <a:rPr lang="en-US" sz="1200" dirty="0" smtClean="0"/>
              <a:t>Revised</a:t>
            </a:r>
          </a:p>
          <a:p>
            <a:pPr lvl="1"/>
            <a:r>
              <a:rPr lang="en-US" sz="1200" dirty="0" smtClean="0"/>
              <a:t>Deleted reference to other CID in resolution text</a:t>
            </a:r>
          </a:p>
          <a:p>
            <a:pPr lvl="1"/>
            <a:r>
              <a:rPr lang="en-US" sz="1200" dirty="0" smtClean="0"/>
              <a:t>No objection to resolution</a:t>
            </a:r>
          </a:p>
          <a:p>
            <a:r>
              <a:rPr lang="en-US" sz="1600" dirty="0" smtClean="0"/>
              <a:t>8029</a:t>
            </a:r>
          </a:p>
          <a:p>
            <a:pPr lvl="1"/>
            <a:r>
              <a:rPr lang="en-US" sz="1200" dirty="0" smtClean="0"/>
              <a:t>Revised</a:t>
            </a:r>
          </a:p>
          <a:p>
            <a:pPr lvl="1"/>
            <a:r>
              <a:rPr lang="en-US" sz="1200" dirty="0" smtClean="0"/>
              <a:t>No objection to resolution</a:t>
            </a:r>
          </a:p>
          <a:p>
            <a:r>
              <a:rPr lang="en-US" sz="1600" dirty="0" smtClean="0"/>
              <a:t>8030</a:t>
            </a:r>
          </a:p>
          <a:p>
            <a:pPr lvl="1"/>
            <a:r>
              <a:rPr lang="en-US" sz="1200" dirty="0" smtClean="0"/>
              <a:t>Revised</a:t>
            </a:r>
          </a:p>
          <a:p>
            <a:pPr lvl="1"/>
            <a:r>
              <a:rPr lang="en-US" sz="1200" dirty="0" smtClean="0"/>
              <a:t>Modified resolution text</a:t>
            </a:r>
          </a:p>
          <a:p>
            <a:pPr lvl="1"/>
            <a:r>
              <a:rPr lang="en-US" sz="1200" dirty="0" smtClean="0"/>
              <a:t>No objection to resolution</a:t>
            </a:r>
          </a:p>
          <a:p>
            <a:r>
              <a:rPr lang="en-US" sz="1600" dirty="0" smtClean="0"/>
              <a:t>8031</a:t>
            </a:r>
          </a:p>
          <a:p>
            <a:pPr lvl="1"/>
            <a:r>
              <a:rPr lang="en-US" sz="1200" dirty="0" smtClean="0"/>
              <a:t>Rejected</a:t>
            </a:r>
          </a:p>
          <a:p>
            <a:pPr lvl="1"/>
            <a:r>
              <a:rPr lang="en-US" sz="1200" dirty="0" smtClean="0"/>
              <a:t>No objection to resolution</a:t>
            </a:r>
          </a:p>
          <a:p>
            <a:r>
              <a:rPr lang="en-US" sz="1600" dirty="0" smtClean="0"/>
              <a:t>8033</a:t>
            </a:r>
          </a:p>
          <a:p>
            <a:pPr lvl="1"/>
            <a:r>
              <a:rPr lang="en-US" sz="1200" dirty="0" smtClean="0"/>
              <a:t>Revised</a:t>
            </a:r>
          </a:p>
          <a:p>
            <a:pPr lvl="1"/>
            <a:r>
              <a:rPr lang="en-US" sz="1200" dirty="0" smtClean="0"/>
              <a:t>Modified resolution to change throughout draft</a:t>
            </a:r>
          </a:p>
          <a:p>
            <a:pPr lvl="1"/>
            <a:r>
              <a:rPr lang="en-US" sz="1200" dirty="0" smtClean="0"/>
              <a:t>No objection to resolution</a:t>
            </a:r>
          </a:p>
        </p:txBody>
      </p:sp>
      <p:sp>
        <p:nvSpPr>
          <p:cNvPr id="4" name="Content Placeholder 3"/>
          <p:cNvSpPr>
            <a:spLocks noGrp="1"/>
          </p:cNvSpPr>
          <p:nvPr>
            <p:ph sz="half" idx="2"/>
          </p:nvPr>
        </p:nvSpPr>
        <p:spPr/>
        <p:txBody>
          <a:bodyPr/>
          <a:lstStyle/>
          <a:p>
            <a:r>
              <a:rPr lang="en-US" sz="1600" dirty="0" smtClean="0"/>
              <a:t>8032</a:t>
            </a:r>
          </a:p>
          <a:p>
            <a:pPr lvl="1"/>
            <a:r>
              <a:rPr lang="en-US" sz="1200" dirty="0" smtClean="0"/>
              <a:t>Rejected</a:t>
            </a:r>
          </a:p>
          <a:p>
            <a:pPr lvl="1"/>
            <a:r>
              <a:rPr lang="en-US" sz="1200" dirty="0" smtClean="0"/>
              <a:t>No objection to resolution</a:t>
            </a:r>
          </a:p>
          <a:p>
            <a:r>
              <a:rPr lang="en-US" sz="1600" dirty="0" smtClean="0"/>
              <a:t>8034</a:t>
            </a:r>
          </a:p>
          <a:p>
            <a:pPr lvl="1"/>
            <a:r>
              <a:rPr lang="en-US" sz="1200" dirty="0" smtClean="0"/>
              <a:t>Revised</a:t>
            </a:r>
          </a:p>
          <a:p>
            <a:pPr lvl="1"/>
            <a:r>
              <a:rPr lang="en-US" sz="1200" dirty="0" smtClean="0"/>
              <a:t>Changed DTT to DTI</a:t>
            </a:r>
          </a:p>
          <a:p>
            <a:pPr lvl="1"/>
            <a:r>
              <a:rPr lang="en-US" sz="1200" dirty="0" smtClean="0"/>
              <a:t>No objection to resolution</a:t>
            </a:r>
          </a:p>
          <a:p>
            <a:r>
              <a:rPr lang="en-US" sz="1600" dirty="0" smtClean="0"/>
              <a:t>8035</a:t>
            </a:r>
          </a:p>
          <a:p>
            <a:pPr lvl="1"/>
            <a:r>
              <a:rPr lang="en-US" sz="1200" dirty="0" smtClean="0"/>
              <a:t>Revised</a:t>
            </a:r>
          </a:p>
          <a:p>
            <a:pPr lvl="1"/>
            <a:r>
              <a:rPr lang="en-US" sz="1200" dirty="0" smtClean="0"/>
              <a:t>No objection to resolution</a:t>
            </a:r>
          </a:p>
          <a:p>
            <a:r>
              <a:rPr lang="en-US" sz="1600" dirty="0" smtClean="0"/>
              <a:t>8040</a:t>
            </a:r>
          </a:p>
          <a:p>
            <a:pPr lvl="1"/>
            <a:r>
              <a:rPr lang="en-US" sz="1200" dirty="0" smtClean="0"/>
              <a:t>Revised</a:t>
            </a:r>
          </a:p>
          <a:p>
            <a:pPr lvl="1"/>
            <a:r>
              <a:rPr lang="en-US" sz="1200" dirty="0" smtClean="0"/>
              <a:t>Modified resolution text to clarity type of STA</a:t>
            </a:r>
          </a:p>
          <a:p>
            <a:pPr lvl="1"/>
            <a:r>
              <a:rPr lang="en-US" sz="1200" dirty="0" smtClean="0"/>
              <a:t>No objection to resolution</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3B9A4B-4D42-4642-8694-CB378EB0C873}" type="slidenum">
              <a:rPr lang="en-US" smtClean="0"/>
              <a:pPr>
                <a:defRPr/>
              </a:pPr>
              <a:t>28</a:t>
            </a:fld>
            <a:endParaRPr lang="en-US"/>
          </a:p>
        </p:txBody>
      </p:sp>
      <p:sp>
        <p:nvSpPr>
          <p:cNvPr id="7" name="Date Placeholder 6"/>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r>
              <a:rPr lang="en-US" dirty="0" smtClean="0"/>
              <a:t>for </a:t>
            </a:r>
            <a:r>
              <a:rPr lang="en-US" dirty="0" smtClean="0"/>
              <a:t>Wednesday May 16</a:t>
            </a:r>
            <a:r>
              <a:rPr lang="en-US" baseline="30000" dirty="0" smtClean="0"/>
              <a:t>th</a:t>
            </a:r>
            <a:r>
              <a:rPr lang="en-US" dirty="0" smtClean="0"/>
              <a:t>, 13:30 – </a:t>
            </a:r>
            <a:r>
              <a:rPr lang="en-US" dirty="0" smtClean="0"/>
              <a:t>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sz="2200" dirty="0" smtClean="0">
                <a:sym typeface="Wingdings" pitchFamily="2" charset="2"/>
              </a:rPr>
              <a:t>Clustering</a:t>
            </a:r>
          </a:p>
          <a:p>
            <a:pPr lvl="1">
              <a:lnSpc>
                <a:spcPct val="90000"/>
              </a:lnSpc>
            </a:pPr>
            <a:r>
              <a:rPr lang="en-US" sz="1800" dirty="0" smtClean="0">
                <a:sym typeface="Wingdings" pitchFamily="2" charset="2"/>
              </a:rPr>
              <a:t>12/0668r0, Brian Hart</a:t>
            </a:r>
            <a:endParaRPr lang="en-US" sz="1800" dirty="0" smtClean="0">
              <a:sym typeface="Wingdings" pitchFamily="2" charset="2"/>
            </a:endParaRPr>
          </a:p>
          <a:p>
            <a:pPr>
              <a:lnSpc>
                <a:spcPct val="90000"/>
              </a:lnSpc>
            </a:pPr>
            <a:r>
              <a:rPr lang="en-US" dirty="0" smtClean="0"/>
              <a:t>Comment resolution from second recirculation sponsor ballot  (on D7.0), motions on resolutions</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29</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a:t>
            </a:r>
            <a:r>
              <a:rPr lang="en-US" dirty="0" smtClean="0"/>
              <a:t>for Wednesday May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30</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Text Placeholder 2"/>
          <p:cNvSpPr>
            <a:spLocks noGrp="1"/>
          </p:cNvSpPr>
          <p:nvPr>
            <p:ph type="body"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93EFE6D4-15D6-44B7-889D-1EDC2778CCE8}" type="slidenum">
              <a:rPr lang="en-US" smtClean="0"/>
              <a:pPr>
                <a:defRPr/>
              </a:pPr>
              <a:t>31</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32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Apr 26, May 10, May 31,</a:t>
            </a:r>
          </a:p>
          <a:p>
            <a:pPr lvl="2"/>
            <a:r>
              <a:rPr lang="en-US" sz="1600" dirty="0" smtClean="0"/>
              <a:t>10:00 – 12:00 ET</a:t>
            </a:r>
          </a:p>
          <a:p>
            <a:pPr lvl="1"/>
            <a:r>
              <a:rPr lang="en-US" sz="1800" dirty="0" smtClean="0"/>
              <a:t>Apr 19, May 3, May 24, June 7</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33</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81404</TotalTime>
  <Words>1998</Words>
  <Application>Microsoft Office PowerPoint</Application>
  <PresentationFormat>On-screen Show (4:3)</PresentationFormat>
  <Paragraphs>456</Paragraphs>
  <Slides>33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May 14th, 13:30 – 15:30</vt:lpstr>
      <vt:lpstr>Notes for Monday May 14th, 13:30 – 15:30</vt:lpstr>
      <vt:lpstr>Notes for Monday May 14th, 13:30 – 15:30 continued</vt:lpstr>
      <vt:lpstr>Notes for Monday May 14th, 13:30 – 15:30 continued</vt:lpstr>
      <vt:lpstr>Task Group Leadership Election</vt:lpstr>
      <vt:lpstr>Review from March (1/2)</vt:lpstr>
      <vt:lpstr>Review from March (2/2)</vt:lpstr>
      <vt:lpstr>March Minutes</vt:lpstr>
      <vt:lpstr>Review of Conference Calls</vt:lpstr>
      <vt:lpstr>Editor Report</vt:lpstr>
      <vt:lpstr>Agenda for Tuesday May 15th, 13:30 – 15:30</vt:lpstr>
      <vt:lpstr>Notes for Tuesday May 15th, 13:30 – 15:30</vt:lpstr>
      <vt:lpstr>continued</vt:lpstr>
      <vt:lpstr>continued</vt:lpstr>
      <vt:lpstr>continued</vt:lpstr>
      <vt:lpstr>Agenda for Wednesday May 16th, 13:30 – 15:30</vt:lpstr>
      <vt:lpstr>Notes for Wednesday May 16th, 13:30 – 15:30</vt:lpstr>
      <vt:lpstr>Backup</vt:lpstr>
      <vt:lpstr>Goals for July</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2750</cp:revision>
  <cp:lastPrinted>1998-02-10T13:28:06Z</cp:lastPrinted>
  <dcterms:created xsi:type="dcterms:W3CDTF">2007-04-17T18:10:23Z</dcterms:created>
  <dcterms:modified xsi:type="dcterms:W3CDTF">2012-05-16T00:25:15Z</dcterms:modified>
</cp:coreProperties>
</file>