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3" r:id="rId17"/>
    <p:sldId id="463" r:id="rId18"/>
    <p:sldId id="482" r:id="rId19"/>
    <p:sldId id="464" r:id="rId20"/>
    <p:sldId id="476" r:id="rId21"/>
    <p:sldId id="466" r:id="rId22"/>
    <p:sldId id="481" r:id="rId23"/>
    <p:sldId id="470" r:id="rId24"/>
    <p:sldId id="47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72" d="100"/>
          <a:sy n="72" d="100"/>
        </p:scale>
        <p:origin x="-39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1380"/>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802.11-12/0631r0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2012-05-14</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3394" imgH="255221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May 2012 Report</a:t>
            </a:r>
          </a:p>
        </p:txBody>
      </p:sp>
      <p:sp>
        <p:nvSpPr>
          <p:cNvPr id="13"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Task Group Leadership Election</a:t>
            </a:r>
          </a:p>
          <a:p>
            <a:r>
              <a:rPr lang="en-US" sz="2000" dirty="0" smtClean="0"/>
              <a:t>Review from March</a:t>
            </a:r>
          </a:p>
          <a:p>
            <a:r>
              <a:rPr lang="en-US" sz="2000" dirty="0" smtClean="0"/>
              <a:t>Approve minutes from March</a:t>
            </a:r>
          </a:p>
          <a:p>
            <a:r>
              <a:rPr lang="en-US" sz="2000" dirty="0" smtClean="0"/>
              <a:t>Review conference calls</a:t>
            </a:r>
          </a:p>
          <a:p>
            <a:r>
              <a:rPr lang="en-US" sz="2000" dirty="0" smtClean="0"/>
              <a:t>Approve minutes from conference calls</a:t>
            </a:r>
          </a:p>
          <a:p>
            <a:r>
              <a:rPr lang="en-US" sz="2000" dirty="0" smtClean="0"/>
              <a:t>Editor Report</a:t>
            </a:r>
          </a:p>
          <a:p>
            <a:pPr>
              <a:buNone/>
            </a:pPr>
            <a:endParaRPr lang="en-US" sz="2000" dirty="0"/>
          </a:p>
        </p:txBody>
      </p:sp>
      <p:sp>
        <p:nvSpPr>
          <p:cNvPr id="8" name="Content Placeholder 7"/>
          <p:cNvSpPr>
            <a:spLocks noGrp="1"/>
          </p:cNvSpPr>
          <p:nvPr>
            <p:ph sz="half" idx="2"/>
          </p:nvPr>
        </p:nvSpPr>
        <p:spPr/>
        <p:txBody>
          <a:bodyPr/>
          <a:lstStyle/>
          <a:p>
            <a:r>
              <a:rPr lang="en-US" sz="2000" dirty="0" smtClean="0"/>
              <a:t>PAR extension</a:t>
            </a:r>
          </a:p>
          <a:p>
            <a:r>
              <a:rPr lang="en-US" sz="2000" dirty="0" smtClean="0"/>
              <a:t>Comment resolution from second recirculation sponsor ballot  (on D7.0), motions on resolutions, motion for recirculation ballot</a:t>
            </a:r>
          </a:p>
          <a:p>
            <a:r>
              <a:rPr lang="en-US" sz="2000" dirty="0" smtClean="0"/>
              <a:t>QAB discussion</a:t>
            </a:r>
          </a:p>
          <a:p>
            <a:r>
              <a:rPr lang="en-US" sz="2000" dirty="0" smtClean="0"/>
              <a:t>Relay discussion</a:t>
            </a:r>
          </a:p>
          <a:p>
            <a:r>
              <a:rPr lang="en-US" sz="2000" dirty="0" smtClean="0"/>
              <a:t>Clustering discussion</a:t>
            </a:r>
          </a:p>
          <a:p>
            <a:r>
              <a:rPr lang="en-US" sz="2000" dirty="0" smtClean="0"/>
              <a:t>Planning for July</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Comment Resolution</a:t>
            </a:r>
          </a:p>
          <a:p>
            <a:pPr lvl="1">
              <a:lnSpc>
                <a:spcPct val="80000"/>
              </a:lnSpc>
            </a:pPr>
            <a:r>
              <a:rPr lang="en-GB" smtClean="0"/>
              <a:t>11-12/0638r1</a:t>
            </a:r>
            <a:r>
              <a:rPr lang="en-US" smtClean="0"/>
              <a:t>, </a:t>
            </a:r>
            <a:r>
              <a:rPr lang="en-US" dirty="0" smtClean="0"/>
              <a:t>Comment Database, Carlos Cordeiro</a:t>
            </a:r>
          </a:p>
          <a:p>
            <a:endParaRPr lang="en-US" dirty="0" smtClean="0"/>
          </a:p>
          <a:p>
            <a:pPr lvl="1">
              <a:lnSpc>
                <a:spcPct val="80000"/>
              </a:lnSpc>
            </a:pPr>
            <a:endParaRPr lang="en-US" dirty="0" smtClean="0"/>
          </a:p>
          <a:p>
            <a:pPr>
              <a:lnSpc>
                <a:spcPct val="80000"/>
              </a:lnSpc>
            </a:pPr>
            <a:r>
              <a:rPr lang="en-US" dirty="0" smtClean="0"/>
              <a:t>Other</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May 14</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Task Group Leadership Election</a:t>
            </a:r>
          </a:p>
          <a:p>
            <a:pPr lvl="1"/>
            <a:r>
              <a:rPr lang="en-US" sz="1600" dirty="0" smtClean="0"/>
              <a:t>Review from March</a:t>
            </a:r>
          </a:p>
          <a:p>
            <a:pPr lvl="1"/>
            <a:r>
              <a:rPr lang="en-US" sz="1600" dirty="0" smtClean="0"/>
              <a:t>Approve minutes from March</a:t>
            </a:r>
          </a:p>
          <a:p>
            <a:pPr lvl="1"/>
            <a:r>
              <a:rPr lang="en-US" sz="1600" dirty="0" smtClean="0"/>
              <a:t>Review conference calls</a:t>
            </a:r>
          </a:p>
          <a:p>
            <a:pPr lvl="1"/>
            <a:r>
              <a:rPr lang="en-US" sz="1600" dirty="0" smtClean="0"/>
              <a:t>Approve minutes from conference calls</a:t>
            </a:r>
          </a:p>
          <a:p>
            <a:pPr lvl="1"/>
            <a:r>
              <a:rPr lang="en-US" sz="1600" dirty="0" smtClean="0"/>
              <a:t>Editor Report</a:t>
            </a:r>
          </a:p>
          <a:p>
            <a:pPr lvl="1"/>
            <a:r>
              <a:rPr lang="en-US" sz="1600" dirty="0" smtClean="0"/>
              <a:t>Comment resolution from second recirculation sponsor ballot  (on D7.0), motions on resolutions</a:t>
            </a:r>
          </a:p>
          <a:p>
            <a:pPr>
              <a:lnSpc>
                <a:spcPct val="90000"/>
              </a:lnSpc>
            </a:pPr>
            <a:r>
              <a:rPr lang="en-US" sz="1800" dirty="0" smtClean="0"/>
              <a:t>Tuesday May 15</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endParaRPr lang="en-US" sz="1600" dirty="0" smtClean="0">
              <a:sym typeface="Wingdings" pitchFamily="2" charset="2"/>
            </a:endParaRP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Wednesday May 16</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p>
          <a:p>
            <a:pPr lvl="1">
              <a:lnSpc>
                <a:spcPct val="90000"/>
              </a:lnSpc>
            </a:pPr>
            <a:r>
              <a:rPr lang="en-US" sz="1800" smtClean="0">
                <a:sym typeface="Wingdings" pitchFamily="2" charset="2"/>
              </a:rPr>
              <a:t>Clustering</a:t>
            </a:r>
            <a:endParaRPr lang="en-US" sz="1800" dirty="0" smtClean="0">
              <a:sym typeface="Wingdings" pitchFamily="2" charset="2"/>
            </a:endParaRPr>
          </a:p>
          <a:p>
            <a:pPr>
              <a:lnSpc>
                <a:spcPct val="90000"/>
              </a:lnSpc>
            </a:pPr>
            <a:r>
              <a:rPr lang="en-US" sz="1800" dirty="0" smtClean="0"/>
              <a:t>Thursday Mar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p>
          <a:p>
            <a:pPr lvl="1">
              <a:lnSpc>
                <a:spcPct val="90000"/>
              </a:lnSpc>
            </a:pPr>
            <a:r>
              <a:rPr lang="en-US" sz="1600" dirty="0" smtClean="0"/>
              <a:t>Planning for July</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May 14</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p:txBody>
          <a:bodyPr/>
          <a:lstStyle/>
          <a:p>
            <a:r>
              <a:rPr lang="en-US" dirty="0" smtClean="0"/>
              <a:t>Call for secretary</a:t>
            </a:r>
          </a:p>
          <a:p>
            <a:r>
              <a:rPr lang="en-US" dirty="0" smtClean="0"/>
              <a:t>Set agenda for the week</a:t>
            </a:r>
          </a:p>
          <a:p>
            <a:r>
              <a:rPr lang="en-US" dirty="0" smtClean="0"/>
              <a:t>Task Group Leadership Election</a:t>
            </a:r>
          </a:p>
          <a:p>
            <a:r>
              <a:rPr lang="en-US" dirty="0" smtClean="0"/>
              <a:t>Review from March</a:t>
            </a:r>
          </a:p>
          <a:p>
            <a:r>
              <a:rPr lang="en-US" dirty="0" smtClean="0"/>
              <a:t>Approve minutes from March</a:t>
            </a:r>
          </a:p>
          <a:p>
            <a:r>
              <a:rPr lang="en-US" dirty="0" smtClean="0"/>
              <a:t>Review conference calls</a:t>
            </a:r>
          </a:p>
          <a:p>
            <a:r>
              <a:rPr lang="en-US" dirty="0" smtClean="0"/>
              <a:t>Approve minutes from conference calls</a:t>
            </a:r>
          </a:p>
          <a:p>
            <a:r>
              <a:rPr lang="en-US" dirty="0" smtClean="0"/>
              <a:t>Editor Report</a:t>
            </a:r>
          </a:p>
          <a:p>
            <a:r>
              <a:rPr lang="en-US" dirty="0" smtClean="0"/>
              <a:t>Comment resolution from second recirculation sponsor ballot  (on D7.0), motions on resolutions</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a:t>
            </a:r>
            <a:endParaRPr lang="en-US" dirty="0"/>
          </a:p>
        </p:txBody>
      </p:sp>
      <p:sp>
        <p:nvSpPr>
          <p:cNvPr id="3" name="Content Placeholder 2"/>
          <p:cNvSpPr>
            <a:spLocks noGrp="1"/>
          </p:cNvSpPr>
          <p:nvPr>
            <p:ph idx="1"/>
          </p:nvPr>
        </p:nvSpPr>
        <p:spPr/>
        <p:txBody>
          <a:bodyPr/>
          <a:lstStyle/>
          <a:p>
            <a:r>
              <a:rPr lang="en-US" dirty="0" smtClean="0"/>
              <a:t>Chair nominees:</a:t>
            </a:r>
          </a:p>
          <a:p>
            <a:pPr lvl="1"/>
            <a:r>
              <a:rPr lang="en-US" dirty="0" smtClean="0"/>
              <a:t>Eldad Perahia (Intel Corporation)</a:t>
            </a:r>
          </a:p>
          <a:p>
            <a:r>
              <a:rPr lang="en-US" dirty="0" smtClean="0"/>
              <a:t>Vice Chair nominees:</a:t>
            </a:r>
          </a:p>
          <a:p>
            <a:pPr lvl="1"/>
            <a:r>
              <a:rPr lang="en-US" dirty="0" smtClean="0"/>
              <a:t>James Yee (</a:t>
            </a:r>
            <a:r>
              <a:rPr lang="en-US" dirty="0" err="1" smtClean="0"/>
              <a:t>Mediatek</a:t>
            </a:r>
            <a:r>
              <a:rPr lang="en-US" dirty="0" smtClean="0"/>
              <a:t>)</a:t>
            </a:r>
          </a:p>
          <a:p>
            <a:r>
              <a:rPr lang="en-US" dirty="0" smtClean="0"/>
              <a:t>Editor nominees:</a:t>
            </a:r>
          </a:p>
          <a:p>
            <a:pPr lvl="1"/>
            <a:r>
              <a:rPr lang="en-US" dirty="0" smtClean="0"/>
              <a:t>Carlos </a:t>
            </a:r>
            <a:r>
              <a:rPr lang="en-US" dirty="0" err="1" smtClean="0"/>
              <a:t>Cordiero</a:t>
            </a:r>
            <a:r>
              <a:rPr lang="en-US" dirty="0" smtClean="0"/>
              <a:t> (Intel Corporation)</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(1/2)</a:t>
            </a:r>
            <a:endParaRPr lang="en-US" dirty="0"/>
          </a:p>
        </p:txBody>
      </p:sp>
      <p:sp>
        <p:nvSpPr>
          <p:cNvPr id="3" name="Content Placeholder 2"/>
          <p:cNvSpPr>
            <a:spLocks noGrp="1"/>
          </p:cNvSpPr>
          <p:nvPr>
            <p:ph idx="1"/>
          </p:nvPr>
        </p:nvSpPr>
        <p:spPr/>
        <p:txBody>
          <a:bodyPr/>
          <a:lstStyle/>
          <a:p>
            <a:r>
              <a:rPr lang="en-US" sz="2000" dirty="0" smtClean="0"/>
              <a:t>Jacksonville</a:t>
            </a:r>
          </a:p>
          <a:p>
            <a:pPr lvl="1"/>
            <a:r>
              <a:rPr lang="en-US" sz="1800" dirty="0" smtClean="0"/>
              <a:t>Comment resolution on initial sponsor ballot completed</a:t>
            </a:r>
          </a:p>
          <a:p>
            <a:pPr lvl="1"/>
            <a:r>
              <a:rPr lang="en-US" sz="1800" dirty="0" smtClean="0"/>
              <a:t>Approved motion for first recirculation sponsor ballot</a:t>
            </a:r>
          </a:p>
          <a:p>
            <a:r>
              <a:rPr lang="en-US" sz="2000" dirty="0" smtClean="0"/>
              <a:t>First recirculation sponsor ballot on D6.0</a:t>
            </a:r>
          </a:p>
          <a:p>
            <a:pPr lvl="1"/>
            <a:r>
              <a:rPr lang="en-US" sz="1800" dirty="0" smtClean="0"/>
              <a:t>Ballot Opening Date: Thursday March 15, 2011 - 23:59 ET</a:t>
            </a:r>
          </a:p>
          <a:p>
            <a:pPr lvl="1"/>
            <a:r>
              <a:rPr lang="en-US" sz="1800" dirty="0" smtClean="0"/>
              <a:t>Ballot Closing Date: Friday March 30,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154 affirmative votes </a:t>
            </a:r>
          </a:p>
          <a:p>
            <a:pPr lvl="2"/>
            <a:r>
              <a:rPr lang="en-US" sz="1600" dirty="0" smtClean="0"/>
              <a:t>18 negative votes with comments </a:t>
            </a:r>
          </a:p>
          <a:p>
            <a:pPr lvl="2"/>
            <a:r>
              <a:rPr lang="en-US" sz="1600" dirty="0" smtClean="0"/>
              <a:t>0  negative vote without comments </a:t>
            </a:r>
          </a:p>
          <a:p>
            <a:pPr lvl="2"/>
            <a:r>
              <a:rPr lang="en-US" sz="1600" dirty="0" smtClean="0"/>
              <a:t>11 abstention votes </a:t>
            </a:r>
          </a:p>
          <a:p>
            <a:pPr lvl="2"/>
            <a:r>
              <a:rPr lang="en-GB" sz="1600" dirty="0" smtClean="0"/>
              <a:t>89.5 % affirmative, 10.5  % negative</a:t>
            </a:r>
            <a:endParaRPr lang="en-US" sz="1600" dirty="0" smtClean="0"/>
          </a:p>
          <a:p>
            <a:pPr lvl="2"/>
            <a:r>
              <a:rPr lang="en-GB" sz="1600" dirty="0" smtClean="0"/>
              <a:t>There were 105 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(2/2)</a:t>
            </a:r>
            <a:endParaRPr lang="en-US" dirty="0"/>
          </a:p>
        </p:txBody>
      </p:sp>
      <p:sp>
        <p:nvSpPr>
          <p:cNvPr id="3" name="Content Placeholder 2"/>
          <p:cNvSpPr>
            <a:spLocks noGrp="1"/>
          </p:cNvSpPr>
          <p:nvPr>
            <p:ph idx="1"/>
          </p:nvPr>
        </p:nvSpPr>
        <p:spPr/>
        <p:txBody>
          <a:bodyPr/>
          <a:lstStyle/>
          <a:p>
            <a:r>
              <a:rPr lang="en-US" dirty="0" smtClean="0"/>
              <a:t>Completed comment resolution on D6.0 during conference calls</a:t>
            </a:r>
          </a:p>
          <a:p>
            <a:r>
              <a:rPr lang="en-US" dirty="0" smtClean="0"/>
              <a:t>Second recirculation sponsor ballot on D7.0</a:t>
            </a:r>
          </a:p>
          <a:p>
            <a:pPr lvl="1"/>
            <a:r>
              <a:rPr lang="en-US" sz="1800" dirty="0" smtClean="0"/>
              <a:t>Ballot Opening Date: Thursday April 26, 2011 - 23:59 ET</a:t>
            </a:r>
          </a:p>
          <a:p>
            <a:pPr lvl="1"/>
            <a:r>
              <a:rPr lang="en-US" sz="1800" dirty="0" smtClean="0"/>
              <a:t>Ballot Closing Date: Friday May 11, 2012 - 23:59 ET</a:t>
            </a:r>
          </a:p>
          <a:p>
            <a:pPr lvl="1"/>
            <a:r>
              <a:rPr lang="en-US" sz="1800" dirty="0" smtClean="0"/>
              <a:t>Ballot results:</a:t>
            </a:r>
          </a:p>
          <a:p>
            <a:pPr lvl="2"/>
            <a:r>
              <a:rPr lang="en-US" sz="1600" dirty="0" smtClean="0"/>
              <a:t>214 eligible people are in this ballot group.</a:t>
            </a:r>
          </a:p>
          <a:p>
            <a:pPr lvl="2"/>
            <a:r>
              <a:rPr lang="en-US" sz="1600" dirty="0" smtClean="0"/>
              <a:t>167 affirmative votes </a:t>
            </a:r>
          </a:p>
          <a:p>
            <a:pPr lvl="2"/>
            <a:r>
              <a:rPr lang="en-US" sz="1600" dirty="0" smtClean="0"/>
              <a:t> 8 negative votes with comments </a:t>
            </a:r>
          </a:p>
          <a:p>
            <a:pPr lvl="2"/>
            <a:r>
              <a:rPr lang="en-US" sz="1600" dirty="0" smtClean="0"/>
              <a:t> 0  negative vote without comments </a:t>
            </a:r>
          </a:p>
          <a:p>
            <a:pPr lvl="2"/>
            <a:r>
              <a:rPr lang="en-US" sz="1600" dirty="0" smtClean="0"/>
              <a:t> 12 abstention votes </a:t>
            </a:r>
          </a:p>
          <a:p>
            <a:pPr lvl="2"/>
            <a:r>
              <a:rPr lang="en-GB" sz="1600" dirty="0" smtClean="0"/>
              <a:t>95.4 % affirmative, 4.6  % negative</a:t>
            </a:r>
            <a:endParaRPr lang="en-US" sz="1600" dirty="0" smtClean="0"/>
          </a:p>
          <a:p>
            <a:pPr lvl="2"/>
            <a:r>
              <a:rPr lang="en-GB" sz="1600" dirty="0" smtClean="0"/>
              <a:t>There were 66 ballot comments received.</a:t>
            </a:r>
            <a:endParaRPr lang="en-US" sz="1600" dirty="0" smtClean="0"/>
          </a:p>
          <a:p>
            <a:pPr lvl="1"/>
            <a:endParaRPr lang="en-US" sz="18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Minutes</a:t>
            </a:r>
            <a:endParaRPr lang="en-US" dirty="0"/>
          </a:p>
        </p:txBody>
      </p:sp>
      <p:sp>
        <p:nvSpPr>
          <p:cNvPr id="3" name="Content Placeholder 2"/>
          <p:cNvSpPr>
            <a:spLocks noGrp="1"/>
          </p:cNvSpPr>
          <p:nvPr>
            <p:ph idx="1"/>
          </p:nvPr>
        </p:nvSpPr>
        <p:spPr/>
        <p:txBody>
          <a:bodyPr/>
          <a:lstStyle/>
          <a:p>
            <a:r>
              <a:rPr lang="en-US" dirty="0" smtClean="0"/>
              <a:t>Motion to approve March 2012 TGad minutes as contained in 11-12-0358r0</a:t>
            </a:r>
          </a:p>
          <a:p>
            <a:endParaRPr lang="en-US" dirty="0" smtClean="0"/>
          </a:p>
          <a:p>
            <a:r>
              <a:rPr lang="en-US" dirty="0" smtClean="0"/>
              <a:t>Move:</a:t>
            </a:r>
          </a:p>
          <a:p>
            <a:r>
              <a:rPr lang="en-US" dirty="0" smtClean="0"/>
              <a:t>Second:</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12/0007r11</a:t>
            </a:r>
          </a:p>
          <a:p>
            <a:r>
              <a:rPr lang="en-US" dirty="0" smtClean="0"/>
              <a:t>Comment resolution</a:t>
            </a:r>
          </a:p>
          <a:p>
            <a:endParaRPr lang="en-US" dirty="0" smtClean="0"/>
          </a:p>
          <a:p>
            <a:r>
              <a:rPr lang="en-US" dirty="0" smtClean="0"/>
              <a:t>Motion to approve TGad conference call minutes as contained in 11-12-0007r11</a:t>
            </a:r>
          </a:p>
          <a:p>
            <a:r>
              <a:rPr lang="en-US" dirty="0" smtClean="0"/>
              <a:t>Move:</a:t>
            </a:r>
          </a:p>
          <a:p>
            <a:r>
              <a:rPr lang="en-US" dirty="0" smtClean="0"/>
              <a:t>Second:</a:t>
            </a:r>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93EFE6D4-15D6-44B7-889D-1EDC2778CCE8}" type="slidenum">
              <a:rPr lang="en-US" smtClean="0"/>
              <a:pPr>
                <a:defRPr/>
              </a:pPr>
              <a:t>22</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Apr 26, May 10, May 31,</a:t>
            </a:r>
          </a:p>
          <a:p>
            <a:pPr lvl="2"/>
            <a:r>
              <a:rPr lang="en-US" sz="1600" dirty="0" smtClean="0"/>
              <a:t>10:00 – 12:00 ET</a:t>
            </a:r>
          </a:p>
          <a:p>
            <a:pPr lvl="1"/>
            <a:r>
              <a:rPr lang="en-US" sz="1800" dirty="0" smtClean="0"/>
              <a:t>Apr 19, May 3, May 24, June 7</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24</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80779</TotalTime>
  <Words>1222</Words>
  <Application>Microsoft Office PowerPoint</Application>
  <PresentationFormat>On-screen Show (4:3)</PresentationFormat>
  <Paragraphs>275</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May 14th, 13:30 – 15:30</vt:lpstr>
      <vt:lpstr>Notes for Monday May 14th, 13:30 – 15:30</vt:lpstr>
      <vt:lpstr>Task Group Leadership Election</vt:lpstr>
      <vt:lpstr>Review from March (1/2)</vt:lpstr>
      <vt:lpstr>Review from March (2/2)</vt:lpstr>
      <vt:lpstr>March Minutes</vt:lpstr>
      <vt:lpstr>Review of Conference Calls</vt:lpstr>
      <vt:lpstr>Editor Report</vt:lpstr>
      <vt:lpstr>Backup</vt:lpstr>
      <vt:lpstr>Goals for July</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2655</cp:revision>
  <cp:lastPrinted>1998-02-10T13:28:06Z</cp:lastPrinted>
  <dcterms:created xsi:type="dcterms:W3CDTF">2007-04-17T18:10:23Z</dcterms:created>
  <dcterms:modified xsi:type="dcterms:W3CDTF">2012-05-14T15:27:31Z</dcterms:modified>
</cp:coreProperties>
</file>