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notesSlides/notesSlide20.xml" ContentType="application/vnd.openxmlformats-officedocument.presentationml.notesSlide+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notesSlides/notesSlide6.xml" ContentType="application/vnd.openxmlformats-officedocument.presentationml.notesSlide+xml"/>
  <Override PartName="/ppt/notesSlides/notesSlide21.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2"/>
  </p:notesMasterIdLst>
  <p:handoutMasterIdLst>
    <p:handoutMasterId r:id="rId33"/>
  </p:handoutMasterIdLst>
  <p:sldIdLst>
    <p:sldId id="269" r:id="rId2"/>
    <p:sldId id="257" r:id="rId3"/>
    <p:sldId id="296" r:id="rId4"/>
    <p:sldId id="297" r:id="rId5"/>
    <p:sldId id="298" r:id="rId6"/>
    <p:sldId id="323" r:id="rId7"/>
    <p:sldId id="314" r:id="rId8"/>
    <p:sldId id="335" r:id="rId9"/>
    <p:sldId id="336" r:id="rId10"/>
    <p:sldId id="337" r:id="rId11"/>
    <p:sldId id="338" r:id="rId12"/>
    <p:sldId id="339" r:id="rId13"/>
    <p:sldId id="340" r:id="rId14"/>
    <p:sldId id="341" r:id="rId15"/>
    <p:sldId id="399" r:id="rId16"/>
    <p:sldId id="342" r:id="rId17"/>
    <p:sldId id="343" r:id="rId18"/>
    <p:sldId id="303" r:id="rId19"/>
    <p:sldId id="272" r:id="rId20"/>
    <p:sldId id="273" r:id="rId21"/>
    <p:sldId id="274" r:id="rId22"/>
    <p:sldId id="275" r:id="rId23"/>
    <p:sldId id="276" r:id="rId24"/>
    <p:sldId id="305" r:id="rId25"/>
    <p:sldId id="322" r:id="rId26"/>
    <p:sldId id="401" r:id="rId27"/>
    <p:sldId id="403" r:id="rId28"/>
    <p:sldId id="402" r:id="rId29"/>
    <p:sldId id="404" r:id="rId30"/>
    <p:sldId id="398"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showComments="0">
  <p:normalViewPr>
    <p:restoredLeft sz="15620"/>
    <p:restoredTop sz="86694" autoAdjust="0"/>
  </p:normalViewPr>
  <p:slideViewPr>
    <p:cSldViewPr showGuides="1">
      <p:cViewPr>
        <p:scale>
          <a:sx n="100" d="100"/>
          <a:sy n="100" d="100"/>
        </p:scale>
        <p:origin x="-1024" y="384"/>
      </p:cViewPr>
      <p:guideLst>
        <p:guide orient="horz" pos="2160"/>
        <p:guide pos="2880"/>
      </p:guideLst>
    </p:cSldViewPr>
  </p:slideViewPr>
  <p:outlineViewPr>
    <p:cViewPr>
      <p:scale>
        <a:sx n="33" d="100"/>
        <a:sy n="33" d="100"/>
      </p:scale>
      <p:origin x="0" y="25288"/>
    </p:cViewPr>
  </p:outlineViewPr>
  <p:notesTextViewPr>
    <p:cViewPr>
      <p:scale>
        <a:sx n="150" d="100"/>
        <a:sy n="150" d="100"/>
      </p:scale>
      <p:origin x="0" y="0"/>
    </p:cViewPr>
  </p:notesTextViewPr>
  <p:sorterViewPr>
    <p:cViewPr>
      <p:scale>
        <a:sx n="100" d="100"/>
        <a:sy n="100" d="100"/>
      </p:scale>
      <p:origin x="0" y="0"/>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commentAuthors" Target="commentAuthors.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4625"/>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March 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スライド イメージ プレースホルダ 1"/>
          <p:cNvSpPr>
            <a:spLocks noGrp="1" noRot="1" noChangeAspect="1"/>
          </p:cNvSpPr>
          <p:nvPr>
            <p:ph type="sldImg"/>
          </p:nvPr>
        </p:nvSpPr>
        <p:spPr>
          <a:xfrm>
            <a:off x="1154113" y="701675"/>
            <a:ext cx="4625975" cy="3468688"/>
          </a:xfrm>
          <a:ln/>
        </p:spPr>
      </p:sp>
      <p:sp>
        <p:nvSpPr>
          <p:cNvPr id="37891"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789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789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789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789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62EB7ADD-DCBB-D946-991A-546BB114687B}"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スライド イメージ プレースホルダ 1"/>
          <p:cNvSpPr>
            <a:spLocks noGrp="1" noRot="1" noChangeAspect="1"/>
          </p:cNvSpPr>
          <p:nvPr>
            <p:ph type="sldImg"/>
          </p:nvPr>
        </p:nvSpPr>
        <p:spPr>
          <a:xfrm>
            <a:off x="1154113" y="701675"/>
            <a:ext cx="4625975" cy="3468688"/>
          </a:xfrm>
          <a:ln/>
        </p:spPr>
      </p:sp>
      <p:sp>
        <p:nvSpPr>
          <p:cNvPr id="3993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994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994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994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994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551D2D5-C733-234C-8C73-22FDFB4E822E}"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スライド イメージ プレースホルダ 1"/>
          <p:cNvSpPr>
            <a:spLocks noGrp="1" noRot="1" noChangeAspect="1"/>
          </p:cNvSpPr>
          <p:nvPr>
            <p:ph type="sldImg"/>
          </p:nvPr>
        </p:nvSpPr>
        <p:spPr>
          <a:xfrm>
            <a:off x="1154113" y="701675"/>
            <a:ext cx="4625975" cy="3468688"/>
          </a:xfrm>
          <a:ln/>
        </p:spPr>
      </p:sp>
      <p:sp>
        <p:nvSpPr>
          <p:cNvPr id="4198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198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198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199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199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709026-AB54-9442-AF00-CBD31756562E}"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p:cNvSpPr>
          <p:nvPr>
            <p:ph type="sldImg"/>
          </p:nvPr>
        </p:nvSpPr>
        <p:spPr>
          <a:xfrm>
            <a:off x="1154113" y="701675"/>
            <a:ext cx="4625975" cy="3468688"/>
          </a:xfrm>
          <a:ln/>
        </p:spPr>
      </p:sp>
      <p:sp>
        <p:nvSpPr>
          <p:cNvPr id="44035"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403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403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403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403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74E267D4-535B-A24F-93F2-A081A604F841}" type="slidenum">
              <a:rPr lang="en-US" altLang="ja-JP" smtClean="0">
                <a:latin typeface="Times New Roman" pitchFamily="-84" charset="0"/>
                <a:cs typeface="ＭＳ Ｐゴシック" pitchFamily="-84" charset="-128"/>
              </a:rPr>
              <a:pPr/>
              <a:t>16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p:cNvSpPr>
          <p:nvPr>
            <p:ph type="sldImg"/>
          </p:nvPr>
        </p:nvSpPr>
        <p:spPr>
          <a:xfrm>
            <a:off x="1154113" y="701675"/>
            <a:ext cx="4625975" cy="3468688"/>
          </a:xfrm>
          <a:ln/>
        </p:spPr>
      </p:sp>
      <p:sp>
        <p:nvSpPr>
          <p:cNvPr id="48131"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813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813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813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813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DA08D87-AA66-7644-8BCB-E37A80F9AEC4}" type="slidenum">
              <a:rPr lang="en-US" altLang="ja-JP" smtClean="0">
                <a:latin typeface="Times New Roman" pitchFamily="-84" charset="0"/>
                <a:cs typeface="ＭＳ Ｐゴシック" pitchFamily="-84" charset="-128"/>
              </a:rPr>
              <a:pPr/>
              <a:t>18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xfrm>
            <a:off x="3659188" y="8985250"/>
            <a:ext cx="76200" cy="184150"/>
          </a:xfrm>
          <a:noFill/>
        </p:spPr>
        <p:txBody>
          <a:bodyPr/>
          <a:lstStyle/>
          <a:p>
            <a:fld id="{B797BF1C-CD09-F44A-8F08-E643D8281DD0}" type="slidenum">
              <a:rPr lang="en-US" altLang="ja-JP">
                <a:latin typeface="Times New Roman" pitchFamily="-84" charset="0"/>
                <a:cs typeface="ＭＳ Ｐゴシック" pitchFamily="-84" charset="-128"/>
              </a:rPr>
              <a:pPr/>
              <a:t>20</a:t>
            </a:fld>
            <a:endParaRPr lang="en-US" altLang="ja-JP">
              <a:latin typeface="Times New Roman" pitchFamily="-84" charset="0"/>
              <a:cs typeface="ＭＳ Ｐゴシック" pitchFamily="-84" charset="-128"/>
            </a:endParaRPr>
          </a:p>
        </p:txBody>
      </p:sp>
      <p:sp>
        <p:nvSpPr>
          <p:cNvPr id="52227" name="Rectangle 2"/>
          <p:cNvSpPr>
            <a:spLocks noGrp="1" noRot="1" noChangeAspect="1" noChangeArrowheads="1" noTextEdit="1"/>
          </p:cNvSpPr>
          <p:nvPr>
            <p:ph type="sldImg"/>
          </p:nvPr>
        </p:nvSpPr>
        <p:spPr>
          <a:xfrm>
            <a:off x="1154113" y="701675"/>
            <a:ext cx="4625975" cy="3468688"/>
          </a:xfrm>
          <a:ln/>
        </p:spPr>
      </p:sp>
      <p:sp>
        <p:nvSpPr>
          <p:cNvPr id="52228"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xfrm>
            <a:off x="3659188" y="8985250"/>
            <a:ext cx="76200" cy="184150"/>
          </a:xfrm>
          <a:noFill/>
        </p:spPr>
        <p:txBody>
          <a:bodyPr/>
          <a:lstStyle/>
          <a:p>
            <a:fld id="{15D476DC-CBED-3447-9E7C-D1593A06807C}" type="slidenum">
              <a:rPr lang="en-US" altLang="ja-JP">
                <a:latin typeface="Times New Roman" pitchFamily="-84" charset="0"/>
                <a:cs typeface="ＭＳ Ｐゴシック" pitchFamily="-84" charset="-128"/>
              </a:rPr>
              <a:pPr/>
              <a:t>23</a:t>
            </a:fld>
            <a:endParaRPr lang="en-US" altLang="ja-JP">
              <a:latin typeface="Times New Roman" pitchFamily="-84" charset="0"/>
              <a:cs typeface="ＭＳ Ｐゴシック" pitchFamily="-84" charset="-128"/>
            </a:endParaRPr>
          </a:p>
        </p:txBody>
      </p:sp>
      <p:sp>
        <p:nvSpPr>
          <p:cNvPr id="56323" name="Rectangle 2"/>
          <p:cNvSpPr>
            <a:spLocks noGrp="1" noRot="1" noChangeAspect="1" noChangeArrowheads="1" noTextEdit="1"/>
          </p:cNvSpPr>
          <p:nvPr>
            <p:ph type="sldImg"/>
          </p:nvPr>
        </p:nvSpPr>
        <p:spPr>
          <a:xfrm>
            <a:off x="1154113" y="701675"/>
            <a:ext cx="4625975" cy="3468688"/>
          </a:xfrm>
          <a:ln/>
        </p:spPr>
      </p:sp>
      <p:sp>
        <p:nvSpPr>
          <p:cNvPr id="56324"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27</a:t>
            </a:fld>
            <a:endParaRPr lang="en-US" altLang="ja-JP"/>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30</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5</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4087813" y="95250"/>
            <a:ext cx="2193925" cy="215900"/>
          </a:xfrm>
          <a:noFill/>
        </p:spPr>
        <p:txBody>
          <a:bodyPr/>
          <a:lstStyle/>
          <a:p>
            <a:r>
              <a:rPr lang="en-US" altLang="ja-JP">
                <a:latin typeface="Times New Roman" pitchFamily="-84" charset="0"/>
                <a:cs typeface="ＭＳ Ｐゴシック" pitchFamily="-84" charset="-128"/>
              </a:rPr>
              <a:t>doc.: IEEE 802.11-09/xxxxr0</a:t>
            </a:r>
          </a:p>
        </p:txBody>
      </p:sp>
      <p:sp>
        <p:nvSpPr>
          <p:cNvPr id="23555" name="Rectangle 3"/>
          <p:cNvSpPr>
            <a:spLocks noGrp="1" noChangeArrowheads="1"/>
          </p:cNvSpPr>
          <p:nvPr>
            <p:ph type="dt" sz="quarter" idx="1"/>
          </p:nvPr>
        </p:nvSpPr>
        <p:spPr>
          <a:xfrm>
            <a:off x="654050" y="95250"/>
            <a:ext cx="752475" cy="215900"/>
          </a:xfrm>
          <a:noFill/>
        </p:spPr>
        <p:txBody>
          <a:bodyPr/>
          <a:lstStyle/>
          <a:p>
            <a:r>
              <a:rPr lang="en-US" altLang="ja-JP">
                <a:latin typeface="Times New Roman" pitchFamily="-84" charset="0"/>
                <a:cs typeface="ＭＳ Ｐゴシック" pitchFamily="-84" charset="-128"/>
              </a:rPr>
              <a:t>May 2008</a:t>
            </a:r>
          </a:p>
        </p:txBody>
      </p:sp>
      <p:sp>
        <p:nvSpPr>
          <p:cNvPr id="23556" name="Rectangle 6"/>
          <p:cNvSpPr>
            <a:spLocks noGrp="1" noChangeArrowheads="1"/>
          </p:cNvSpPr>
          <p:nvPr>
            <p:ph type="ftr" sz="quarter" idx="4"/>
          </p:nvPr>
        </p:nvSpPr>
        <p:spPr>
          <a:xfrm>
            <a:off x="4710113" y="8985250"/>
            <a:ext cx="1571625" cy="184150"/>
          </a:xfrm>
          <a:noFill/>
        </p:spPr>
        <p:txBody>
          <a:bodyPr/>
          <a:lstStyle/>
          <a:p>
            <a:pPr lvl="4"/>
            <a:r>
              <a:rPr lang="en-US" altLang="ja-JP">
                <a:latin typeface="Times New Roman" pitchFamily="-84" charset="0"/>
                <a:cs typeface="ＭＳ Ｐゴシック" pitchFamily="-84" charset="-128"/>
              </a:rPr>
              <a:t>Bruce Kraemer (Marvell)</a:t>
            </a:r>
          </a:p>
        </p:txBody>
      </p:sp>
      <p:sp>
        <p:nvSpPr>
          <p:cNvPr id="23557" name="Rectangle 7"/>
          <p:cNvSpPr>
            <a:spLocks noGrp="1" noChangeArrowheads="1"/>
          </p:cNvSpPr>
          <p:nvPr>
            <p:ph type="sldNum" sz="quarter" idx="5"/>
          </p:nvPr>
        </p:nvSpPr>
        <p:spPr>
          <a:xfrm>
            <a:off x="3321050" y="8985250"/>
            <a:ext cx="414338" cy="184150"/>
          </a:xfrm>
          <a:noFill/>
        </p:spPr>
        <p:txBody>
          <a:bodyPr/>
          <a:lstStyle/>
          <a:p>
            <a:r>
              <a:rPr lang="en-US" altLang="ja-JP">
                <a:latin typeface="Times New Roman" pitchFamily="-84" charset="0"/>
                <a:cs typeface="ＭＳ Ｐゴシック" pitchFamily="-84" charset="-128"/>
              </a:rPr>
              <a:t>Page </a:t>
            </a:r>
            <a:fld id="{DBF8C663-4688-A141-AE34-2B81B71B3282}"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8" name="Rectangle 2"/>
          <p:cNvSpPr>
            <a:spLocks noGrp="1" noRot="1" noChangeAspect="1" noChangeArrowheads="1" noTextEdit="1"/>
          </p:cNvSpPr>
          <p:nvPr>
            <p:ph type="sldImg"/>
          </p:nvPr>
        </p:nvSpPr>
        <p:spPr>
          <a:xfrm>
            <a:off x="1147763" y="696913"/>
            <a:ext cx="4638675" cy="3479800"/>
          </a:xfrm>
          <a:ln/>
        </p:spPr>
      </p:sp>
      <p:sp>
        <p:nvSpPr>
          <p:cNvPr id="23559" name="Rectangle 3"/>
          <p:cNvSpPr>
            <a:spLocks noGrp="1" noChangeArrowheads="1"/>
          </p:cNvSpPr>
          <p:nvPr>
            <p:ph type="body" idx="1"/>
          </p:nvPr>
        </p:nvSpPr>
        <p:spPr>
          <a:xfrm>
            <a:off x="692150" y="4406900"/>
            <a:ext cx="5549900" cy="4176713"/>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r>
              <a:rPr lang="en-US" altLang="ja-JP" dirty="0"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dirty="0"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dirty="0"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dirty="0" smtClean="0">
                <a:latin typeface="Times New Roman" pitchFamily="-84" charset="0"/>
                <a:ea typeface="ＭＳ Ｐゴシック" pitchFamily="-84" charset="-128"/>
                <a:cs typeface="ＭＳ Ｐゴシック" pitchFamily="-84" charset="-128"/>
              </a:rPr>
              <a:t>However it is not same to ignore the schedule</a:t>
            </a:r>
          </a:p>
          <a:p>
            <a:r>
              <a:rPr lang="en-US" altLang="ja-JP" dirty="0"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dirty="0"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dirty="0"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dirty="0" smtClean="0">
              <a:latin typeface="Times New Roman" pitchFamily="-84" charset="0"/>
              <a:ea typeface="ＭＳ Ｐゴシック" pitchFamily="-84" charset="-128"/>
              <a:cs typeface="ＭＳ Ｐゴシック" pitchFamily="-84" charset="-128"/>
            </a:endParaRPr>
          </a:p>
        </p:txBody>
      </p:sp>
      <p:sp>
        <p:nvSpPr>
          <p:cNvPr id="2560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560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560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560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C9141BF5-5F89-6C49-9F62-C5E7A7D3B772}"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r>
              <a:rPr lang="en-US" altLang="ja-JP" smtClean="0">
                <a:latin typeface="Times New Roman" pitchFamily="-84" charset="0"/>
                <a:ea typeface="ＭＳ Ｐゴシック" pitchFamily="-84" charset="-128"/>
                <a:cs typeface="ＭＳ Ｐゴシック" pitchFamily="-84" charset="-128"/>
              </a:rPr>
              <a:t>As you may know, we have the schedule, which was approved by TG with consensus.</a:t>
            </a:r>
          </a:p>
          <a:p>
            <a:r>
              <a:rPr lang="en-US" altLang="ja-JP" smtClean="0">
                <a:latin typeface="Times New Roman" pitchFamily="-84" charset="0"/>
                <a:ea typeface="ＭＳ Ｐゴシック" pitchFamily="-84" charset="-128"/>
                <a:cs typeface="ＭＳ Ｐゴシック" pitchFamily="-84" charset="-128"/>
              </a:rPr>
              <a:t>Unfortunately I did not get all required actions of submissions by the deadline date.</a:t>
            </a:r>
          </a:p>
          <a:p>
            <a:r>
              <a:rPr lang="en-US" altLang="ja-JP" smtClean="0">
                <a:latin typeface="Times New Roman" pitchFamily="-84" charset="0"/>
                <a:ea typeface="ＭＳ Ｐゴシック" pitchFamily="-84" charset="-128"/>
                <a:cs typeface="ＭＳ Ｐゴシック" pitchFamily="-84" charset="-128"/>
              </a:rPr>
              <a:t>Of course the schedule would be revised if needed.</a:t>
            </a:r>
          </a:p>
          <a:p>
            <a:r>
              <a:rPr lang="en-US" altLang="ja-JP" smtClean="0">
                <a:latin typeface="Times New Roman" pitchFamily="-84" charset="0"/>
                <a:ea typeface="ＭＳ Ｐゴシック" pitchFamily="-84" charset="-128"/>
                <a:cs typeface="ＭＳ Ｐゴシック" pitchFamily="-84" charset="-128"/>
              </a:rPr>
              <a:t>However it is not same to ignore the schedule</a:t>
            </a:r>
          </a:p>
          <a:p>
            <a:r>
              <a:rPr lang="en-US" altLang="ja-JP" smtClean="0">
                <a:latin typeface="Times New Roman" pitchFamily="-84" charset="0"/>
                <a:ea typeface="ＭＳ Ｐゴシック" pitchFamily="-84" charset="-128"/>
                <a:cs typeface="ＭＳ Ｐゴシック" pitchFamily="-84" charset="-128"/>
              </a:rPr>
              <a:t>Now we are moving on to the more actual discussions, then we have to care more about fairness.</a:t>
            </a:r>
          </a:p>
          <a:p>
            <a:r>
              <a:rPr lang="en-US" altLang="ja-JP" smtClean="0">
                <a:latin typeface="Times New Roman" pitchFamily="-84" charset="0"/>
                <a:ea typeface="ＭＳ Ｐゴシック" pitchFamily="-84" charset="-128"/>
                <a:cs typeface="ＭＳ Ｐゴシック" pitchFamily="-84" charset="-128"/>
              </a:rPr>
              <a:t>I would like to accept all of submissions, however I may not commit to accept request, which violates the deadline in the future.</a:t>
            </a:r>
          </a:p>
          <a:p>
            <a:r>
              <a:rPr lang="en-US" altLang="ja-JP" smtClean="0">
                <a:latin typeface="Times New Roman" pitchFamily="-84" charset="0"/>
                <a:ea typeface="ＭＳ Ｐゴシック" pitchFamily="-84" charset="-128"/>
                <a:cs typeface="ＭＳ Ｐゴシック" pitchFamily="-84" charset="-128"/>
              </a:rPr>
              <a:t>Again I would like to ask all of members to keep the deadline of submissions for our efficient work.</a:t>
            </a:r>
          </a:p>
          <a:p>
            <a:endParaRPr lang="en-US" altLang="ja-JP"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スライド イメージ プレースホルダ 1"/>
          <p:cNvSpPr>
            <a:spLocks noGrp="1" noRot="1" noChangeAspect="1"/>
          </p:cNvSpPr>
          <p:nvPr>
            <p:ph type="sldImg"/>
          </p:nvPr>
        </p:nvSpPr>
        <p:spPr>
          <a:xfrm>
            <a:off x="1154113" y="701675"/>
            <a:ext cx="4625975" cy="3468688"/>
          </a:xfrm>
          <a:ln/>
        </p:spPr>
      </p:sp>
      <p:sp>
        <p:nvSpPr>
          <p:cNvPr id="31747"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1748"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1749"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1750"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1751"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BCB1B27D-52E9-404E-90FB-D8638258BB3C}"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スライド イメージ プレースホルダ 1"/>
          <p:cNvSpPr>
            <a:spLocks noGrp="1" noRot="1" noChangeAspect="1"/>
          </p:cNvSpPr>
          <p:nvPr>
            <p:ph type="sldImg"/>
          </p:nvPr>
        </p:nvSpPr>
        <p:spPr>
          <a:xfrm>
            <a:off x="1154113" y="701675"/>
            <a:ext cx="4625975" cy="3468688"/>
          </a:xfrm>
          <a:ln/>
        </p:spPr>
      </p:sp>
      <p:sp>
        <p:nvSpPr>
          <p:cNvPr id="33795"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33796"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3797"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3798"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3799"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27F65C3-CE3B-524D-B9D8-1C6052AA703A}"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スライド イメージ プレースホルダ 1"/>
          <p:cNvSpPr>
            <a:spLocks noGrp="1" noRot="1" noChangeAspect="1"/>
          </p:cNvSpPr>
          <p:nvPr>
            <p:ph type="sldImg"/>
          </p:nvPr>
        </p:nvSpPr>
        <p:spPr>
          <a:xfrm>
            <a:off x="1154113" y="701675"/>
            <a:ext cx="4625975" cy="3468688"/>
          </a:xfrm>
          <a:ln/>
        </p:spPr>
      </p:sp>
      <p:sp>
        <p:nvSpPr>
          <p:cNvPr id="3584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3584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3584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3584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3584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979A455E-4198-8840-907C-9AD2CE9DCF6F}"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3375"/>
            <a:ext cx="8778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802.11-12-</a:t>
            </a:r>
            <a:r>
              <a:rPr lang="en-US" altLang="ja-JP" sz="1800" b="1" dirty="0" smtClean="0"/>
              <a:t>0630r6</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mentor.ieee.org/802.11/dcn/12/11-12-0579-00-00ai-tgai-submission-list-for-atlanta-meeting.xl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mentor.ieee.org/802.11/dcn/12/11-12-0579-00-00ai-tgai-submission-list-for-atlanta-meeting.xl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2/11-12-0669-01-00ai-passive-scanning-ad-hoc-group-report.pptx" TargetMode="External"/><Relationship Id="rId4" Type="http://schemas.openxmlformats.org/officeDocument/2006/relationships/hyperlink" Target="https://mentor.ieee.org/802.11/dcn/12/11-12-0694-00-00ai-active-scanning-ad-hoc-meeting-report.pptx" TargetMode="External"/><Relationship Id="rId5" Type="http://schemas.openxmlformats.org/officeDocument/2006/relationships/hyperlink" Target="https://mentor.ieee.org/802.11/dcn/12/11-12-0579-00-00ai-tgai-submission-list-for-atlanta-meeting.xls"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mentor.ieee.org/802.11/dcn/12/11-12-0579-00-00ai-tgai-submission-list-for-atlanta-meeting.xls"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hyperlink" Target="https://mentor.ieee.org/802.11/dcn/12/11-12-0579-00-00ai-tgai-submission-list-for-atlanta-meeting.xl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s://mentor.ieee.org/802.11/dcn/12/11-12-0579-05-00ai-tgai-submission-list-for-atlanta-meeting.xl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s://mentor.ieee.org/802.11/dcn/12/11-12-0579-00-00ai-tgai-submission-list-for-atlanta-meeting.xls"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472-00-00ai-march-2012-waikoloa-session-minutes.doc" TargetMode="External"/><Relationship Id="rId3" Type="http://schemas.openxmlformats.org/officeDocument/2006/relationships/hyperlink" Target="http://mentor.ieee.org/802.11/dcn/11/11-11-1097-00-00ai-july-2011-san-francisco-session-minutes.doc"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476-06-00ai-mar-may-teleconference-minutes.doc"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2/11-12-0499-00-00ai-tgai-second-vice-chair-candidate.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grouper.ieee.org/groups/802/11/SponsorBallots.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12/11-12-0472-00-00ai-march-2012-waikoloa-session-minutes.doc" TargetMode="External"/><Relationship Id="rId4" Type="http://schemas.openxmlformats.org/officeDocument/2006/relationships/hyperlink" Target="https://mentor.ieee.org/802.11/dcn/12/11-12-0476-06-00ai-mar-may-teleconference-minutes.doc" TargetMode="External"/><Relationship Id="rId5" Type="http://schemas.openxmlformats.org/officeDocument/2006/relationships/hyperlink" Target="https://mentor.ieee.org/802.11/dcn/12/11-12-0579-00-00ai-tgai-submission-list-for-atlanta-meeting.xls"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mentor.ieee.org/802.11/dcn/12/11-12-0579-00-00ai-tgai-submission-list-for-atlanta-meeting.xl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1385887" cy="276225"/>
          </a:xfrm>
          <a:noFill/>
        </p:spPr>
        <p:txBody>
          <a:bodyPr/>
          <a:lstStyle/>
          <a:p>
            <a:r>
              <a:rPr lang="en-US" altLang="ja-JP" smtClean="0">
                <a:latin typeface="Times New Roman" pitchFamily="-84" charset="0"/>
              </a:rPr>
              <a:t>May 2012</a:t>
            </a: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 </a:t>
            </a:r>
            <a:r>
              <a:rPr lang="en-US" altLang="ja-JP" dirty="0" smtClean="0">
                <a:ea typeface="ＭＳ Ｐゴシック" pitchFamily="-84" charset="-128"/>
                <a:cs typeface="ＭＳ Ｐゴシック" pitchFamily="-84" charset="-128"/>
              </a:rPr>
              <a:t>May 2012 Atlanta</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2012-</a:t>
            </a:r>
            <a:r>
              <a:rPr lang="en-US" altLang="ja-JP" sz="2000" b="0" dirty="0" smtClean="0">
                <a:ea typeface="ＭＳ Ｐゴシック" pitchFamily="-84" charset="-128"/>
                <a:cs typeface="ＭＳ Ｐゴシック" pitchFamily="-84" charset="-128"/>
              </a:rPr>
              <a:t>05-14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Title 1"/>
          <p:cNvSpPr>
            <a:spLocks noGrp="1"/>
          </p:cNvSpPr>
          <p:nvPr>
            <p:ph type="title"/>
          </p:nvPr>
        </p:nvSpPr>
        <p:spPr>
          <a:xfrm>
            <a:off x="685800" y="685800"/>
            <a:ext cx="7772400" cy="9144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10:30-12:30</a:t>
            </a:r>
          </a:p>
        </p:txBody>
      </p:sp>
      <p:sp>
        <p:nvSpPr>
          <p:cNvPr id="32771" name="Content Placeholder 2"/>
          <p:cNvSpPr>
            <a:spLocks noGrp="1"/>
          </p:cNvSpPr>
          <p:nvPr>
            <p:ph idx="1"/>
          </p:nvPr>
        </p:nvSpPr>
        <p:spPr>
          <a:xfrm>
            <a:off x="609600" y="1752600"/>
            <a:ext cx="8001000" cy="4876800"/>
          </a:xfrm>
        </p:spPr>
        <p:txBody>
          <a:bodyPr>
            <a:normAutofit fontScale="62500" lnSpcReduction="20000"/>
          </a:bodyPr>
          <a:lstStyle/>
          <a:p>
            <a:pPr>
              <a:defRPr/>
            </a:pPr>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pPr>
              <a:defRPr/>
            </a:pPr>
            <a:r>
              <a:rPr lang="en-US" altLang="ja-JP" dirty="0" smtClean="0">
                <a:ea typeface="ＭＳ Ｐゴシック" pitchFamily="-84" charset="-128"/>
                <a:cs typeface="ＭＳ Ｐゴシック" pitchFamily="-84" charset="-128"/>
              </a:rPr>
              <a:t>CALL FOR ESSENTIAL PATENTS AND POLICIES &amp; PROCEDURES REMINDER</a:t>
            </a:r>
          </a:p>
          <a:p>
            <a:pPr>
              <a:defRPr/>
            </a:pPr>
            <a:r>
              <a:rPr lang="en-US" altLang="ja-JP" dirty="0" smtClean="0">
                <a:ea typeface="ＭＳ Ｐゴシック" pitchFamily="-84" charset="-128"/>
                <a:cs typeface="ＭＳ Ｐゴシック" pitchFamily="-84" charset="-128"/>
              </a:rPr>
              <a:t>Modify and/or Approve Agenda</a:t>
            </a:r>
          </a:p>
          <a:p>
            <a:pPr>
              <a:defRPr/>
            </a:pPr>
            <a:r>
              <a:rPr lang="en-US" altLang="ja-JP" dirty="0" smtClean="0">
                <a:ea typeface="ＭＳ Ｐゴシック" pitchFamily="-84" charset="-128"/>
                <a:cs typeface="ＭＳ Ｐゴシック" pitchFamily="-84" charset="-128"/>
              </a:rPr>
              <a:t>Election of officers</a:t>
            </a:r>
          </a:p>
          <a:p>
            <a:pPr lvl="1"/>
            <a:r>
              <a:rPr lang="en-US" altLang="ja-JP" dirty="0" smtClean="0"/>
              <a:t>Robert Stacy (Apple) would like to run for 2</a:t>
            </a:r>
            <a:r>
              <a:rPr lang="en-US" altLang="ja-JP" baseline="30000" dirty="0" smtClean="0"/>
              <a:t>nd</a:t>
            </a:r>
            <a:r>
              <a:rPr lang="en-US" altLang="ja-JP" dirty="0" smtClean="0"/>
              <a:t> Vice Chair of </a:t>
            </a:r>
            <a:r>
              <a:rPr lang="en-US" altLang="ja-JP" dirty="0" err="1" smtClean="0"/>
              <a:t>Tgai</a:t>
            </a:r>
            <a:r>
              <a:rPr lang="en-US" altLang="ja-JP" dirty="0" smtClean="0"/>
              <a:t>.</a:t>
            </a:r>
            <a:r>
              <a:rPr lang="ja-JP" altLang="en-US" dirty="0" smtClean="0"/>
              <a:t> </a:t>
            </a:r>
            <a:endParaRPr lang="en-US" altLang="ja-JP" dirty="0" smtClean="0"/>
          </a:p>
          <a:p>
            <a:pPr lvl="1"/>
            <a:r>
              <a:rPr lang="en-US" altLang="ja-JP" dirty="0" smtClean="0"/>
              <a:t>Lee Armstrong (Armstrong Consulting, Inc. )</a:t>
            </a:r>
          </a:p>
          <a:p>
            <a:pPr lvl="1"/>
            <a:r>
              <a:rPr lang="en-US" altLang="ja-JP" dirty="0" smtClean="0"/>
              <a:t>Gabor </a:t>
            </a:r>
            <a:r>
              <a:rPr lang="en-US" altLang="ja-JP" dirty="0" err="1" smtClean="0"/>
              <a:t>Bajko</a:t>
            </a:r>
            <a:r>
              <a:rPr lang="en-US" altLang="ja-JP" dirty="0" smtClean="0"/>
              <a:t> ( Nokia )</a:t>
            </a:r>
            <a:endParaRPr lang="en-US" altLang="ja-JP" dirty="0" smtClean="0">
              <a:ea typeface="ＭＳ Ｐゴシック" pitchFamily="-84" charset="-128"/>
              <a:cs typeface="ＭＳ Ｐゴシック" pitchFamily="-84" charset="-128"/>
            </a:endParaRPr>
          </a:p>
          <a:p>
            <a:pPr>
              <a:defRPr/>
            </a:pPr>
            <a:r>
              <a:rPr lang="en-US" altLang="ja-JP" dirty="0" smtClean="0">
                <a:ea typeface="ＭＳ Ｐゴシック" pitchFamily="-84" charset="-128"/>
                <a:cs typeface="ＭＳ Ｐゴシック" pitchFamily="-84" charset="-128"/>
              </a:rPr>
              <a:t>Announcement form Editor</a:t>
            </a:r>
          </a:p>
          <a:p>
            <a:pPr lvl="1">
              <a:defRPr/>
            </a:pPr>
            <a:r>
              <a:rPr lang="en-US" altLang="ja-JP" dirty="0" smtClean="0">
                <a:ea typeface="ＭＳ Ｐゴシック" pitchFamily="-84" charset="-128"/>
                <a:cs typeface="ＭＳ Ｐゴシック" pitchFamily="-84" charset="-128"/>
              </a:rPr>
              <a:t>SFD update</a:t>
            </a:r>
          </a:p>
          <a:p>
            <a:pPr lvl="1">
              <a:defRPr/>
            </a:pPr>
            <a:r>
              <a:rPr lang="en-US" altLang="ja-JP" dirty="0" smtClean="0">
                <a:ea typeface="ＭＳ Ｐゴシック" pitchFamily="-84" charset="-128"/>
                <a:cs typeface="ＭＳ Ｐゴシック" pitchFamily="-84" charset="-128"/>
              </a:rPr>
              <a:t>Editor’s update</a:t>
            </a:r>
          </a:p>
          <a:p>
            <a:pPr lvl="2">
              <a:defRPr/>
            </a:pPr>
            <a:r>
              <a:rPr lang="en-US" altLang="ja-JP" dirty="0" smtClean="0">
                <a:ea typeface="ＭＳ Ｐゴシック" pitchFamily="-84" charset="-128"/>
                <a:cs typeface="ＭＳ Ｐゴシック" pitchFamily="-84" charset="-128"/>
              </a:rPr>
              <a:t>Tom </a:t>
            </a:r>
            <a:r>
              <a:rPr lang="en-US" altLang="ja-JP" dirty="0" err="1" smtClean="0">
                <a:ea typeface="ＭＳ Ｐゴシック" pitchFamily="-84" charset="-128"/>
                <a:cs typeface="ＭＳ Ｐゴシック" pitchFamily="-84" charset="-128"/>
              </a:rPr>
              <a:t>Siep</a:t>
            </a:r>
            <a:endParaRPr lang="en-US" altLang="ja-JP" dirty="0" smtClean="0">
              <a:ea typeface="ＭＳ Ｐゴシック" pitchFamily="-84" charset="-128"/>
              <a:cs typeface="ＭＳ Ｐゴシック" pitchFamily="-84" charset="-128"/>
            </a:endParaRPr>
          </a:p>
          <a:p>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r>
              <a:rPr lang="en-US" altLang="ja-JP" dirty="0" smtClean="0">
                <a:ea typeface="ＭＳ Ｐゴシック" pitchFamily="-84" charset="-128"/>
                <a:cs typeface="ＭＳ Ｐゴシック" pitchFamily="-84" charset="-128"/>
              </a:rPr>
              <a:t>Presentation of merged contribution arising form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a:t>
            </a:r>
          </a:p>
          <a:p>
            <a:pPr lvl="1"/>
            <a:r>
              <a:rPr lang="en-GB" dirty="0" smtClean="0"/>
              <a:t>Passive Scanning Improvement Ad Hoc Report/ Lei Wang (</a:t>
            </a:r>
            <a:r>
              <a:rPr lang="en-US" dirty="0" err="1" smtClean="0"/>
              <a:t>InterDigital</a:t>
            </a:r>
            <a:r>
              <a:rPr lang="en-US" dirty="0" smtClean="0"/>
              <a:t> Communications</a:t>
            </a:r>
            <a:r>
              <a:rPr lang="ja-JP" altLang="en-US" dirty="0" smtClean="0"/>
              <a:t> </a:t>
            </a:r>
            <a:r>
              <a:rPr lang="en-US" altLang="ja-JP" dirty="0" smtClean="0"/>
              <a:t>)</a:t>
            </a:r>
            <a:endParaRPr lang="en-US" altLang="ja-JP" dirty="0" smtClean="0">
              <a:ea typeface="ＭＳ Ｐゴシック" pitchFamily="-84" charset="-128"/>
              <a:cs typeface="ＭＳ Ｐゴシック" pitchFamily="-84" charset="-128"/>
            </a:endParaRPr>
          </a:p>
          <a:p>
            <a:pPr lvl="1"/>
            <a:r>
              <a:rPr lang="en-US" altLang="ja-JP" dirty="0" smtClean="0">
                <a:ea typeface="ＭＳ Ｐゴシック" pitchFamily="-84" charset="-128"/>
                <a:cs typeface="ＭＳ Ｐゴシック" pitchFamily="-84" charset="-128"/>
              </a:rPr>
              <a:t>https://mentor.ieee.org/802.11/dcn/12/11-12-0669-00-00ai-passive-scanning-ad-hoc-group-report.pptx</a:t>
            </a:r>
          </a:p>
          <a:p>
            <a:pPr>
              <a:defRPr/>
            </a:pPr>
            <a:r>
              <a:rPr lang="en-US" altLang="ja-JP" dirty="0" smtClean="0">
                <a:ea typeface="ＭＳ Ｐゴシック" pitchFamily="-84" charset="-128"/>
                <a:cs typeface="ＭＳ Ｐゴシック" pitchFamily="-84" charset="-128"/>
              </a:rPr>
              <a:t>Presentation</a:t>
            </a:r>
          </a:p>
          <a:p>
            <a:pPr lvl="1">
              <a:defRPr/>
            </a:pPr>
            <a:r>
              <a:rPr lang="en-US" altLang="ja-JP" dirty="0" smtClean="0"/>
              <a:t>Submission of specification framework documentation</a:t>
            </a:r>
          </a:p>
          <a:p>
            <a:pPr lvl="1">
              <a:defRPr/>
            </a:pPr>
            <a:r>
              <a:rPr lang="en-US" altLang="ja-JP" dirty="0" smtClean="0"/>
              <a:t>General submission</a:t>
            </a:r>
          </a:p>
          <a:p>
            <a:pPr lvl="1">
              <a:defRPr/>
            </a:pPr>
            <a:r>
              <a:rPr lang="en-US" altLang="ja-JP" dirty="0" smtClean="0">
                <a:hlinkClick r:id="rId3"/>
              </a:rPr>
              <a:t>https://mentor.ieee.org/802.11/dcn/12/11-12-0579-02--00ai-tgai-submission-list-for-atlanta-meeting.xls</a:t>
            </a:r>
            <a:endParaRPr lang="en-US" altLang="ja-JP" dirty="0" smtClean="0"/>
          </a:p>
          <a:p>
            <a:pPr>
              <a:defRPr/>
            </a:pPr>
            <a:r>
              <a:rPr lang="en-US" altLang="ja-JP" dirty="0" smtClean="0">
                <a:ea typeface="ＭＳ Ｐゴシック" pitchFamily="-84" charset="-128"/>
                <a:cs typeface="ＭＳ Ｐゴシック" pitchFamily="-84" charset="-128"/>
              </a:rPr>
              <a:t>Recess until  PM2</a:t>
            </a:r>
          </a:p>
        </p:txBody>
      </p:sp>
      <p:sp>
        <p:nvSpPr>
          <p:cNvPr id="32772"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3277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277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5A3FD85B-20FD-7746-8F3E-EB44FB9F2215}" type="slidenum">
              <a:rPr lang="en-US" altLang="ja-JP" smtClean="0">
                <a:latin typeface="Times New Roman" pitchFamily="-84" charset="0"/>
              </a:rPr>
              <a:pPr/>
              <a:t>10</a:t>
            </a:fld>
            <a:endParaRPr lang="en-US" altLang="ja-JP" smtClean="0">
              <a:latin typeface="Times New Roman" pitchFamily="-84" charset="0"/>
            </a:endParaRPr>
          </a:p>
        </p:txBody>
      </p:sp>
      <p:sp>
        <p:nvSpPr>
          <p:cNvPr id="32775" name="テキスト ボックス 6"/>
          <p:cNvSpPr txBox="1">
            <a:spLocks noChangeArrowheads="1"/>
          </p:cNvSpPr>
          <p:nvPr/>
        </p:nvSpPr>
        <p:spPr bwMode="auto">
          <a:xfrm>
            <a:off x="8864600" y="6261100"/>
            <a:ext cx="184150" cy="276225"/>
          </a:xfrm>
          <a:prstGeom prst="rect">
            <a:avLst/>
          </a:prstGeom>
          <a:noFill/>
          <a:ln w="9525">
            <a:noFill/>
            <a:miter lim="800000"/>
            <a:headEnd/>
            <a:tailEnd/>
          </a:ln>
        </p:spPr>
        <p:txBody>
          <a:bodyPr wrap="none">
            <a:prstTxWarp prst="textNoShape">
              <a:avLst/>
            </a:prstTxWarp>
            <a:spAutoFit/>
          </a:bodyPr>
          <a:lstStyle/>
          <a:p>
            <a:endParaRPr kumimoji="1" lang="ja-JP" altLang="en-US">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Title 1"/>
          <p:cNvSpPr>
            <a:spLocks noGrp="1"/>
          </p:cNvSpPr>
          <p:nvPr>
            <p:ph type="title"/>
          </p:nvPr>
        </p:nvSpPr>
        <p:spPr>
          <a:xfrm>
            <a:off x="685800" y="914400"/>
            <a:ext cx="7772400" cy="1066800"/>
          </a:xfrm>
        </p:spPr>
        <p:txBody>
          <a:bodyPr>
            <a:normAutofit fontScale="90000"/>
          </a:bodyPr>
          <a:lstStyle/>
          <a:p>
            <a:r>
              <a:rPr lang="en-US" altLang="ja-JP" dirty="0" smtClean="0"/>
              <a:t>Agenda </a:t>
            </a:r>
            <a:br>
              <a:rPr lang="en-US" altLang="ja-JP" dirty="0" smtClean="0"/>
            </a:br>
            <a:r>
              <a:rPr lang="en-US" altLang="ja-JP" dirty="0" smtClean="0"/>
              <a:t>Tuesday, May 15th,  2012 – 16:00-18:00</a:t>
            </a:r>
            <a:r>
              <a:rPr lang="ja-JP" altLang="en-US" dirty="0" smtClean="0"/>
              <a:t/>
            </a:r>
            <a:br>
              <a:rPr lang="ja-JP" altLang="en-US" dirty="0" smtClean="0"/>
            </a:br>
            <a:r>
              <a:rPr lang="en-US" altLang="ja-JP" dirty="0" smtClean="0"/>
              <a:t>AP discovery </a:t>
            </a:r>
            <a:r>
              <a:rPr lang="en-US" altLang="ja-JP" dirty="0" err="1" smtClean="0"/>
              <a:t>Adhoc</a:t>
            </a:r>
            <a:r>
              <a:rPr lang="en-US" altLang="ja-JP" dirty="0" smtClean="0"/>
              <a:t> </a:t>
            </a:r>
            <a:br>
              <a:rPr lang="en-US" altLang="ja-JP" dirty="0" smtClean="0"/>
            </a:br>
            <a:r>
              <a:rPr lang="en-US" altLang="ja-JP" dirty="0" smtClean="0"/>
              <a:t>related to active scanning.</a:t>
            </a:r>
          </a:p>
        </p:txBody>
      </p:sp>
      <p:sp>
        <p:nvSpPr>
          <p:cNvPr id="34819" name="Content Placeholder 2"/>
          <p:cNvSpPr>
            <a:spLocks noGrp="1"/>
          </p:cNvSpPr>
          <p:nvPr>
            <p:ph idx="1"/>
          </p:nvPr>
        </p:nvSpPr>
        <p:spPr>
          <a:xfrm>
            <a:off x="685800" y="2667000"/>
            <a:ext cx="7772400" cy="3429000"/>
          </a:xfrm>
        </p:spPr>
        <p:txBody>
          <a:bodyPr>
            <a:normAutofit fontScale="92500" lnSpcReduction="20000"/>
          </a:bodyPr>
          <a:lstStyle/>
          <a:p>
            <a:r>
              <a:rPr lang="en-US" altLang="ja-JP" dirty="0" smtClean="0"/>
              <a:t>MEETING CALLED TO ORDER</a:t>
            </a:r>
            <a:r>
              <a:rPr lang="ja-JP" altLang="en-US" dirty="0" smtClean="0"/>
              <a:t> </a:t>
            </a:r>
            <a:endParaRPr lang="en-US" altLang="ja-JP" dirty="0" smtClean="0"/>
          </a:p>
          <a:p>
            <a:r>
              <a:rPr lang="en-US" altLang="ja-JP" dirty="0" smtClean="0"/>
              <a:t>CALL FOR ESSENTIAL PATENTS AND POLICIES &amp; PROCEDURES REMINDER</a:t>
            </a:r>
          </a:p>
          <a:p>
            <a:r>
              <a:rPr lang="en-US" altLang="ja-JP" dirty="0" smtClean="0"/>
              <a:t>Modify and/or Approve Agenda</a:t>
            </a:r>
          </a:p>
          <a:p>
            <a:r>
              <a:rPr lang="en-US" altLang="ja-JP" dirty="0" err="1" smtClean="0"/>
              <a:t>Adhoc</a:t>
            </a:r>
            <a:r>
              <a:rPr lang="en-US" altLang="ja-JP" dirty="0" smtClean="0"/>
              <a:t> leader:  </a:t>
            </a:r>
            <a:r>
              <a:rPr lang="en-US" altLang="ja-JP" dirty="0" err="1" smtClean="0"/>
              <a:t>Jarko</a:t>
            </a:r>
            <a:endParaRPr lang="en-US" altLang="ja-JP" dirty="0" smtClean="0"/>
          </a:p>
          <a:p>
            <a:r>
              <a:rPr lang="en-US" altLang="ja-JP" dirty="0" smtClean="0"/>
              <a:t>Goal of </a:t>
            </a:r>
            <a:r>
              <a:rPr lang="en-US" altLang="ja-JP" dirty="0" err="1" smtClean="0"/>
              <a:t>Adhoc</a:t>
            </a:r>
            <a:r>
              <a:rPr lang="en-US" altLang="ja-JP" dirty="0" smtClean="0"/>
              <a:t>:</a:t>
            </a:r>
            <a:endParaRPr lang="ja-JP" altLang="en-US" dirty="0" smtClean="0"/>
          </a:p>
          <a:p>
            <a:pPr lvl="1"/>
            <a:r>
              <a:rPr lang="en-US" altLang="ja-JP" dirty="0" smtClean="0"/>
              <a:t>Structure active scanning contribution  according to the technical topics.</a:t>
            </a:r>
          </a:p>
          <a:p>
            <a:pPr lvl="1"/>
            <a:r>
              <a:rPr lang="en-US" altLang="ja-JP" dirty="0" smtClean="0"/>
              <a:t>Creating the Merged contribution is preferable</a:t>
            </a:r>
          </a:p>
          <a:p>
            <a:pPr lvl="1"/>
            <a:r>
              <a:rPr lang="en-US" altLang="ja-JP" dirty="0" smtClean="0"/>
              <a:t>Create </a:t>
            </a:r>
            <a:r>
              <a:rPr lang="en-US" altLang="ja-JP" dirty="0" err="1" smtClean="0"/>
              <a:t>adhoc</a:t>
            </a:r>
            <a:r>
              <a:rPr lang="en-US" altLang="ja-JP" dirty="0" smtClean="0"/>
              <a:t> report</a:t>
            </a:r>
          </a:p>
          <a:p>
            <a:r>
              <a:rPr lang="en-US" altLang="ja-JP" dirty="0" smtClean="0"/>
              <a:t>Recess until  Eve</a:t>
            </a:r>
          </a:p>
        </p:txBody>
      </p:sp>
      <p:sp>
        <p:nvSpPr>
          <p:cNvPr id="34820" name="Date Placeholder 3"/>
          <p:cNvSpPr>
            <a:spLocks noGrp="1"/>
          </p:cNvSpPr>
          <p:nvPr>
            <p:ph type="dt" sz="quarter" idx="10"/>
          </p:nvPr>
        </p:nvSpPr>
        <p:spPr/>
        <p:txBody>
          <a:bodyPr/>
          <a:lstStyle/>
          <a:p>
            <a:r>
              <a:rPr lang="en-US" altLang="ja-JP" smtClean="0"/>
              <a:t>May 2012</a:t>
            </a:r>
          </a:p>
        </p:txBody>
      </p:sp>
      <p:sp>
        <p:nvSpPr>
          <p:cNvPr id="34821" name="Footer Placeholder 5"/>
          <p:cNvSpPr>
            <a:spLocks noGrp="1"/>
          </p:cNvSpPr>
          <p:nvPr>
            <p:ph type="ftr" sz="quarter" idx="11"/>
          </p:nvPr>
        </p:nvSpPr>
        <p:spPr/>
        <p:txBody>
          <a:bodyPr/>
          <a:lstStyle/>
          <a:p>
            <a:r>
              <a:rPr lang="en-US" altLang="ja-JP" smtClean="0"/>
              <a:t>Hiroshi Mano (ATRD, Root, Lab)</a:t>
            </a:r>
          </a:p>
        </p:txBody>
      </p:sp>
      <p:sp>
        <p:nvSpPr>
          <p:cNvPr id="34822" name="Slide Number Placeholder 4"/>
          <p:cNvSpPr>
            <a:spLocks noGrp="1"/>
          </p:cNvSpPr>
          <p:nvPr>
            <p:ph type="sldNum" sz="quarter" idx="12"/>
          </p:nvPr>
        </p:nvSpPr>
        <p:spPr/>
        <p:txBody>
          <a:bodyPr/>
          <a:lstStyle/>
          <a:p>
            <a:r>
              <a:rPr lang="en-US" altLang="ja-JP" smtClean="0"/>
              <a:t>Slide </a:t>
            </a:r>
            <a:fld id="{A244B393-16A4-344C-8466-1E8D7497B26A}" type="slidenum">
              <a:rPr lang="en-US" altLang="ja-JP" smtClean="0"/>
              <a:pPr/>
              <a:t>11</a:t>
            </a:fld>
            <a:endParaRPr lang="en-US" altLang="ja-JP"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19:30-21:30</a:t>
            </a:r>
          </a:p>
        </p:txBody>
      </p:sp>
      <p:sp>
        <p:nvSpPr>
          <p:cNvPr id="36867" name="Content Placeholder 2"/>
          <p:cNvSpPr>
            <a:spLocks noGrp="1"/>
          </p:cNvSpPr>
          <p:nvPr>
            <p:ph idx="1"/>
          </p:nvPr>
        </p:nvSpPr>
        <p:spPr>
          <a:xfrm>
            <a:off x="685800" y="1981200"/>
            <a:ext cx="7924800" cy="4648200"/>
          </a:xfrm>
        </p:spPr>
        <p:txBody>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3"/>
              </a:rPr>
              <a:t>https://mentor.ieee.org/802.11/dcn/12/11-12-0579-02-00ai-tgai-submission-list-for-atlanta-meeting.xls</a:t>
            </a:r>
            <a:endParaRPr lang="en-US" altLang="ja-JP" dirty="0" smtClean="0"/>
          </a:p>
          <a:p>
            <a:r>
              <a:rPr lang="en-US" altLang="ja-JP" dirty="0" smtClean="0">
                <a:ea typeface="ＭＳ Ｐゴシック" pitchFamily="-84" charset="-128"/>
                <a:cs typeface="ＭＳ Ｐゴシック" pitchFamily="-84" charset="-128"/>
              </a:rPr>
              <a:t>Recess until  Wednesday AM1</a:t>
            </a:r>
          </a:p>
        </p:txBody>
      </p:sp>
      <p:sp>
        <p:nvSpPr>
          <p:cNvPr id="36868"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3686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687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A9AC67BE-3EAE-2C45-A0D1-A43136389795}"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a:xfrm>
            <a:off x="685800" y="838200"/>
            <a:ext cx="7772400" cy="1219200"/>
          </a:xfrm>
        </p:spPr>
        <p:txBody>
          <a:bodyPr>
            <a:normAutofit fontScale="90000"/>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AP discovery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related to passive scanning.</a:t>
            </a:r>
          </a:p>
        </p:txBody>
      </p:sp>
      <p:sp>
        <p:nvSpPr>
          <p:cNvPr id="38915" name="Content Placeholder 2"/>
          <p:cNvSpPr>
            <a:spLocks noGrp="1"/>
          </p:cNvSpPr>
          <p:nvPr>
            <p:ph idx="1"/>
          </p:nvPr>
        </p:nvSpPr>
        <p:spPr>
          <a:xfrm>
            <a:off x="609600" y="2667000"/>
            <a:ext cx="8001000" cy="3962400"/>
          </a:xfrm>
        </p:spPr>
        <p:txBody>
          <a:bodyPr>
            <a:normAutofit/>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leader:  Lei Wang</a:t>
            </a:r>
          </a:p>
          <a:p>
            <a:pPr lvl="1"/>
            <a:r>
              <a:rPr lang="en-US" altLang="ja-JP" dirty="0" smtClean="0">
                <a:ea typeface="ＭＳ Ｐゴシック" pitchFamily="-84" charset="-128"/>
                <a:cs typeface="ＭＳ Ｐゴシック" pitchFamily="-84" charset="-128"/>
              </a:rPr>
              <a:t>Goal of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a:t>
            </a:r>
          </a:p>
          <a:p>
            <a:pPr lvl="1"/>
            <a:r>
              <a:rPr lang="en-US" altLang="ja-JP" dirty="0" smtClean="0">
                <a:ea typeface="ＭＳ Ｐゴシック" pitchFamily="-84" charset="-128"/>
                <a:cs typeface="ＭＳ Ｐゴシック" pitchFamily="-84" charset="-128"/>
              </a:rPr>
              <a:t>Harmonize and create joint contribution.</a:t>
            </a:r>
          </a:p>
          <a:p>
            <a:pPr lvl="1"/>
            <a:r>
              <a:rPr lang="en-US" altLang="ja-JP" dirty="0" smtClean="0">
                <a:ea typeface="ＭＳ Ｐゴシック" pitchFamily="-84" charset="-128"/>
                <a:cs typeface="ＭＳ Ｐゴシック" pitchFamily="-84" charset="-128"/>
              </a:rPr>
              <a:t>Create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r>
              <a:rPr lang="en-US" altLang="ja-JP" dirty="0" smtClean="0">
                <a:ea typeface="ＭＳ Ｐゴシック" pitchFamily="-84" charset="-128"/>
                <a:cs typeface="ＭＳ Ｐゴシック" pitchFamily="-84" charset="-128"/>
              </a:rPr>
              <a:t>Recess until  PM1</a:t>
            </a:r>
          </a:p>
        </p:txBody>
      </p:sp>
      <p:sp>
        <p:nvSpPr>
          <p:cNvPr id="38916"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38917"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8918"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0220EBBB-5290-D640-B3C0-6098E5B846C6}"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13:30-15:30</a:t>
            </a:r>
          </a:p>
        </p:txBody>
      </p:sp>
      <p:sp>
        <p:nvSpPr>
          <p:cNvPr id="40963" name="Content Placeholder 2"/>
          <p:cNvSpPr>
            <a:spLocks noGrp="1"/>
          </p:cNvSpPr>
          <p:nvPr>
            <p:ph idx="1"/>
          </p:nvPr>
        </p:nvSpPr>
        <p:spPr>
          <a:xfrm>
            <a:off x="685800" y="1828800"/>
            <a:ext cx="7924800" cy="4648200"/>
          </a:xfrm>
        </p:spPr>
        <p:txBody>
          <a:bodyPr>
            <a:normAutofit fontScale="85000" lnSpcReduction="20000"/>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Presentation of merged contribution arising form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a:t>
            </a:r>
          </a:p>
          <a:p>
            <a:pPr lvl="1"/>
            <a:r>
              <a:rPr lang="en-GB" dirty="0" smtClean="0"/>
              <a:t>Passive Scanning Improvement Ad Hoc Report/ Lei Wang (</a:t>
            </a:r>
            <a:r>
              <a:rPr lang="en-US" dirty="0" err="1" smtClean="0"/>
              <a:t>InterDigital</a:t>
            </a:r>
            <a:r>
              <a:rPr lang="en-US" dirty="0" smtClean="0"/>
              <a:t> Communications</a:t>
            </a:r>
            <a:r>
              <a:rPr lang="ja-JP" altLang="en-US" dirty="0" smtClean="0"/>
              <a:t> </a:t>
            </a:r>
            <a:r>
              <a:rPr lang="en-US" altLang="ja-JP" dirty="0" smtClean="0"/>
              <a:t>)</a:t>
            </a:r>
          </a:p>
          <a:p>
            <a:pPr lvl="2"/>
            <a:r>
              <a:rPr lang="en-US" altLang="ja-JP" dirty="0" smtClean="0">
                <a:hlinkClick r:id="rId3"/>
              </a:rPr>
              <a:t>https://mentor.ieee.org/802.11/dcn/12/11-12-0669-01-00ai-passive-scanning-ad-hoc-group-report.pptx</a:t>
            </a:r>
            <a:endParaRPr lang="en-US" altLang="ja-JP" dirty="0" smtClean="0"/>
          </a:p>
          <a:p>
            <a:pPr lvl="1"/>
            <a:r>
              <a:rPr lang="en-GB" dirty="0" smtClean="0"/>
              <a:t>Active Scanning Improvement Ad Hoc Report/ </a:t>
            </a:r>
            <a:r>
              <a:rPr lang="en-US" altLang="ja-JP" dirty="0" err="1" smtClean="0"/>
              <a:t>Jarkko</a:t>
            </a:r>
            <a:r>
              <a:rPr lang="en-US" altLang="ja-JP" dirty="0" smtClean="0"/>
              <a:t> </a:t>
            </a:r>
            <a:r>
              <a:rPr lang="en-US" altLang="ja-JP" dirty="0" err="1" smtClean="0"/>
              <a:t>Kneckt</a:t>
            </a:r>
            <a:r>
              <a:rPr lang="en-US" altLang="ja-JP" dirty="0" smtClean="0"/>
              <a:t> </a:t>
            </a:r>
            <a:r>
              <a:rPr lang="en-GB" dirty="0" smtClean="0"/>
              <a:t>(</a:t>
            </a:r>
            <a:r>
              <a:rPr lang="en-US" dirty="0" smtClean="0"/>
              <a:t>Nokia</a:t>
            </a:r>
            <a:r>
              <a:rPr lang="ja-JP" altLang="en-US" dirty="0" smtClean="0"/>
              <a:t> </a:t>
            </a:r>
            <a:r>
              <a:rPr lang="en-US" altLang="ja-JP" dirty="0" smtClean="0"/>
              <a:t>)</a:t>
            </a:r>
          </a:p>
          <a:p>
            <a:pPr lvl="2"/>
            <a:r>
              <a:rPr lang="en-US" altLang="ja-JP" dirty="0" smtClean="0">
                <a:ea typeface="ＭＳ Ｐゴシック" pitchFamily="-84" charset="-128"/>
                <a:cs typeface="ＭＳ Ｐゴシック" pitchFamily="-84" charset="-128"/>
                <a:hlinkClick r:id="rId4"/>
              </a:rPr>
              <a:t>https://mentor.ieee.org/802.11/dcn/12/11-12-0694-00-00ai-active-scanning-ad-hoc-meeting-report.pptx</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5"/>
              </a:rPr>
              <a:t>https://mentor.ieee.org/802.11/dcn/12/11-12-0579-04-00ai-tgai-submission-list-for-atlanta-meeting.xls</a:t>
            </a:r>
            <a:endParaRPr lang="en-US" altLang="ja-JP" dirty="0" smtClean="0"/>
          </a:p>
          <a:p>
            <a:r>
              <a:rPr lang="en-US" altLang="ja-JP" dirty="0" smtClean="0">
                <a:ea typeface="ＭＳ Ｐゴシック" pitchFamily="-84" charset="-128"/>
                <a:cs typeface="ＭＳ Ｐゴシック" pitchFamily="-84" charset="-128"/>
              </a:rPr>
              <a:t>Recess until PM2</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p>
        </p:txBody>
      </p:sp>
      <p:sp>
        <p:nvSpPr>
          <p:cNvPr id="40963" name="Content Placeholder 2"/>
          <p:cNvSpPr>
            <a:spLocks noGrp="1"/>
          </p:cNvSpPr>
          <p:nvPr>
            <p:ph idx="1"/>
          </p:nvPr>
        </p:nvSpPr>
        <p:spPr>
          <a:xfrm>
            <a:off x="685800" y="1981200"/>
            <a:ext cx="7924800" cy="4648200"/>
          </a:xfrm>
        </p:spPr>
        <p:txBody>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3"/>
              </a:rPr>
              <a:t>https://mentor.ieee.org/802.11/dcn/12/11-12-0579-04-00ai-tgai-submission-list-for-atlanta-meeting.xls</a:t>
            </a:r>
            <a:endParaRPr lang="en-US" altLang="ja-JP" dirty="0" smtClean="0"/>
          </a:p>
          <a:p>
            <a:r>
              <a:rPr lang="en-US" altLang="ja-JP" dirty="0" smtClean="0">
                <a:ea typeface="ＭＳ Ｐゴシック" pitchFamily="-84" charset="-128"/>
                <a:cs typeface="ＭＳ Ｐゴシック" pitchFamily="-84" charset="-128"/>
              </a:rPr>
              <a:t>Recess until Thursday AM1</a:t>
            </a:r>
          </a:p>
        </p:txBody>
      </p:sp>
      <p:sp>
        <p:nvSpPr>
          <p:cNvPr id="40964"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096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096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DE9D4432-EFC9-1E48-957D-A3B0626118BD}" type="slidenum">
              <a:rPr lang="en-US" altLang="ja-JP" smtClean="0">
                <a:latin typeface="Times New Roman" pitchFamily="-84" charset="0"/>
              </a:rPr>
              <a:pPr/>
              <a:t>15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08:00-10:00</a:t>
            </a:r>
          </a:p>
        </p:txBody>
      </p:sp>
      <p:sp>
        <p:nvSpPr>
          <p:cNvPr id="43011" name="Content Placeholder 2"/>
          <p:cNvSpPr>
            <a:spLocks noGrp="1"/>
          </p:cNvSpPr>
          <p:nvPr>
            <p:ph idx="1"/>
          </p:nvPr>
        </p:nvSpPr>
        <p:spPr>
          <a:xfrm>
            <a:off x="685800" y="1981200"/>
            <a:ext cx="7924800" cy="4648200"/>
          </a:xfrm>
        </p:spPr>
        <p:txBody>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3"/>
              </a:rPr>
              <a:t>https://mentor.ieee.org/802.11/dcn/12/11-12-0579-</a:t>
            </a:r>
            <a:r>
              <a:rPr lang="en-US" altLang="ja-JP" dirty="0" smtClean="0">
                <a:hlinkClick r:id="rId3"/>
              </a:rPr>
              <a:t>05-</a:t>
            </a:r>
            <a:r>
              <a:rPr lang="en-US" altLang="ja-JP" dirty="0" smtClean="0">
                <a:hlinkClick r:id="rId3"/>
              </a:rPr>
              <a:t>00ai-tgai-submission-list-for-atlanta-meeting.xls</a:t>
            </a:r>
            <a:endParaRPr lang="en-US" altLang="ja-JP" dirty="0" smtClean="0"/>
          </a:p>
          <a:p>
            <a:r>
              <a:rPr lang="en-US" altLang="ja-JP" dirty="0" smtClean="0">
                <a:ea typeface="ＭＳ Ｐゴシック" pitchFamily="-84" charset="-128"/>
                <a:cs typeface="ＭＳ Ｐゴシック" pitchFamily="-84" charset="-128"/>
              </a:rPr>
              <a:t>Recess until AM2</a:t>
            </a:r>
          </a:p>
        </p:txBody>
      </p:sp>
      <p:sp>
        <p:nvSpPr>
          <p:cNvPr id="43012"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3013"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3014"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C147E973-0D79-704C-8667-723C5CEF851F}" type="slidenum">
              <a:rPr lang="en-US" altLang="ja-JP" smtClean="0">
                <a:latin typeface="Times New Roman" pitchFamily="-84" charset="0"/>
              </a:rPr>
              <a:pPr/>
              <a:t>16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Mar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10:30-12:30</a:t>
            </a:r>
          </a:p>
        </p:txBody>
      </p:sp>
      <p:sp>
        <p:nvSpPr>
          <p:cNvPr id="45059" name="Content Placeholder 2"/>
          <p:cNvSpPr>
            <a:spLocks noGrp="1"/>
          </p:cNvSpPr>
          <p:nvPr>
            <p:ph idx="1"/>
          </p:nvPr>
        </p:nvSpPr>
        <p:spPr>
          <a:xfrm>
            <a:off x="685800" y="1981200"/>
            <a:ext cx="7924800" cy="4648200"/>
          </a:xfrm>
        </p:spPr>
        <p:txBody>
          <a:bodyPr>
            <a:normAutofit fontScale="92500" lnSpcReduction="10000"/>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r>
              <a:rPr lang="en-US" altLang="ja-JP" dirty="0" smtClean="0">
                <a:hlinkClick r:id="rId3"/>
              </a:rPr>
              <a:t>https://mentor.ieee.org/802.11/dcn/12/11-12-0579-</a:t>
            </a:r>
            <a:r>
              <a:rPr lang="en-US" altLang="ja-JP" dirty="0" smtClean="0">
                <a:hlinkClick r:id="rId3"/>
              </a:rPr>
              <a:t>05-</a:t>
            </a:r>
            <a:r>
              <a:rPr lang="en-US" altLang="ja-JP" dirty="0" smtClean="0">
                <a:hlinkClick r:id="rId3"/>
              </a:rPr>
              <a:t>00ai-tgai-submission-list-for-atlanta-</a:t>
            </a:r>
            <a:r>
              <a:rPr lang="en-US" altLang="ja-JP" dirty="0" smtClean="0">
                <a:hlinkClick r:id="rId3"/>
              </a:rPr>
              <a:t>meeting.xls</a:t>
            </a:r>
            <a:endParaRPr lang="en-US" altLang="ja-JP" dirty="0" smtClean="0"/>
          </a:p>
          <a:p>
            <a:pPr>
              <a:defRPr/>
            </a:pPr>
            <a:r>
              <a:rPr lang="en-US" altLang="ja-JP" dirty="0" smtClean="0"/>
              <a:t>TIME line of task group</a:t>
            </a:r>
          </a:p>
          <a:p>
            <a:pPr>
              <a:defRPr/>
            </a:pPr>
            <a:r>
              <a:rPr lang="en-US" altLang="ja-JP" dirty="0" smtClean="0"/>
              <a:t>Plan for Teleconference </a:t>
            </a:r>
          </a:p>
          <a:p>
            <a:pPr lvl="1"/>
            <a:endParaRPr lang="en-US" altLang="ja-JP" dirty="0" smtClean="0"/>
          </a:p>
          <a:p>
            <a:r>
              <a:rPr lang="en-US" altLang="ja-JP" dirty="0" smtClean="0">
                <a:ea typeface="ＭＳ Ｐゴシック" pitchFamily="-84" charset="-128"/>
                <a:cs typeface="ＭＳ Ｐゴシック" pitchFamily="-84" charset="-128"/>
              </a:rPr>
              <a:t>Recess until PM2</a:t>
            </a:r>
          </a:p>
        </p:txBody>
      </p:sp>
      <p:sp>
        <p:nvSpPr>
          <p:cNvPr id="45060"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506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506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EDB92579-3EBA-6B47-B8A6-4F3F25F56FA3}" type="slidenum">
              <a:rPr lang="en-US" altLang="ja-JP" smtClean="0">
                <a:latin typeface="Times New Roman" pitchFamily="-84" charset="0"/>
              </a:rPr>
              <a:pPr/>
              <a:t>17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 May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2012 – 16:00-18:00</a:t>
            </a:r>
            <a:endParaRPr lang="ja-JP" altLang="en-US" dirty="0" smtClean="0">
              <a:ea typeface="ＭＳ Ｐゴシック" pitchFamily="-84" charset="-128"/>
              <a:cs typeface="ＭＳ Ｐゴシック" pitchFamily="-84" charset="-128"/>
            </a:endParaRPr>
          </a:p>
        </p:txBody>
      </p:sp>
      <p:sp>
        <p:nvSpPr>
          <p:cNvPr id="34819" name="コンテンツ プレースホルダ 2"/>
          <p:cNvSpPr>
            <a:spLocks noGrp="1"/>
          </p:cNvSpPr>
          <p:nvPr>
            <p:ph idx="1"/>
          </p:nvPr>
        </p:nvSpPr>
        <p:spPr/>
        <p:txBody>
          <a:bodyPr>
            <a:normAutofit fontScale="92500" lnSpcReduction="2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ea typeface="ＭＳ Ｐゴシック" pitchFamily="-65" charset="-128"/>
                <a:cs typeface="ＭＳ Ｐゴシック" pitchFamily="-65" charset="-128"/>
              </a:rPr>
              <a:t>Presentation</a:t>
            </a:r>
          </a:p>
          <a:p>
            <a:pPr lvl="1">
              <a:defRPr/>
            </a:pPr>
            <a:r>
              <a:rPr lang="en-US" altLang="ja-JP" dirty="0" smtClean="0"/>
              <a:t>Submission of specification framework documentation</a:t>
            </a:r>
          </a:p>
          <a:p>
            <a:pPr lvl="1">
              <a:defRPr/>
            </a:pPr>
            <a:r>
              <a:rPr lang="en-US" altLang="ja-JP" dirty="0" smtClean="0"/>
              <a:t>General submission</a:t>
            </a:r>
          </a:p>
          <a:p>
            <a:pPr lvl="1">
              <a:defRPr/>
            </a:pPr>
            <a:r>
              <a:rPr lang="en-US" altLang="ja-JP" dirty="0" smtClean="0">
                <a:hlinkClick r:id="rId3"/>
              </a:rPr>
              <a:t>https://mentor.ieee.org/802.11/dcn/12/11-12-0579-</a:t>
            </a:r>
            <a:r>
              <a:rPr lang="en-US" altLang="ja-JP" dirty="0" smtClean="0">
                <a:hlinkClick r:id="rId3"/>
              </a:rPr>
              <a:t>05-</a:t>
            </a:r>
            <a:r>
              <a:rPr lang="en-US" altLang="ja-JP" dirty="0" smtClean="0">
                <a:hlinkClick r:id="rId3"/>
              </a:rPr>
              <a:t>00ai-tgai-submission-list-for-atlanta-meeting.xls</a:t>
            </a:r>
            <a:endParaRPr lang="en-US" altLang="ja-JP" dirty="0" smtClean="0"/>
          </a:p>
          <a:p>
            <a:pPr>
              <a:defRPr/>
            </a:pPr>
            <a:r>
              <a:rPr lang="en-US" altLang="ja-JP" dirty="0" smtClean="0"/>
              <a:t>Plan </a:t>
            </a:r>
            <a:r>
              <a:rPr lang="en-US" altLang="ja-JP" dirty="0" smtClean="0"/>
              <a:t>for </a:t>
            </a:r>
            <a:r>
              <a:rPr lang="en-US" altLang="ja-JP" dirty="0" smtClean="0"/>
              <a:t>July</a:t>
            </a:r>
          </a:p>
          <a:p>
            <a:pPr>
              <a:defRPr/>
            </a:pPr>
            <a:r>
              <a:rPr lang="en-US" altLang="ja-JP" dirty="0" smtClean="0"/>
              <a:t>New Businesses</a:t>
            </a:r>
            <a:endParaRPr lang="en-US" altLang="ja-JP" dirty="0" smtClean="0"/>
          </a:p>
          <a:p>
            <a:pPr>
              <a:defRPr/>
            </a:pPr>
            <a:r>
              <a:rPr lang="en-US" altLang="ja-JP" dirty="0" smtClean="0"/>
              <a:t>Adjourn</a:t>
            </a:r>
            <a:endParaRPr lang="ja-JP" altLang="en-US" dirty="0" smtClean="0"/>
          </a:p>
        </p:txBody>
      </p:sp>
      <p:sp>
        <p:nvSpPr>
          <p:cNvPr id="47108"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710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4711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9D6C51A6-7D9E-1F45-9A86-CFB5424DA776}" type="slidenum">
              <a:rPr lang="en-US" altLang="ja-JP" smtClean="0">
                <a:latin typeface="Times New Roman" pitchFamily="-84" charset="0"/>
              </a:rPr>
              <a:pPr/>
              <a:t>18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a:t>IEEE Patent Policy - </a:t>
            </a:r>
            <a:r>
              <a:rPr kumimoji="0" lang="en-US" altLang="ja-JP" sz="1500" u="sng">
                <a:hlinkClick r:id="rId3"/>
              </a:rPr>
              <a:t>http://standards.ieee.org/board/pat/pat-slideset.ppt</a:t>
            </a:r>
            <a:endParaRPr kumimoji="0" lang="en-US" altLang="ja-JP" sz="1500"/>
          </a:p>
          <a:p>
            <a:pPr lvl="1">
              <a:lnSpc>
                <a:spcPct val="90000"/>
              </a:lnSpc>
            </a:pPr>
            <a:r>
              <a:rPr kumimoji="0" lang="en-US" altLang="ja-JP" sz="1500"/>
              <a:t>Patent FAQ - </a:t>
            </a:r>
            <a:r>
              <a:rPr kumimoji="0" lang="en-US" altLang="ja-JP" sz="1500" u="sng">
                <a:hlinkClick r:id="rId4"/>
              </a:rPr>
              <a:t>http://standards.ieee.org/board/pat/faq.pdf</a:t>
            </a:r>
            <a:endParaRPr kumimoji="0" lang="en-US" altLang="ja-JP" sz="1500"/>
          </a:p>
          <a:p>
            <a:pPr lvl="1">
              <a:lnSpc>
                <a:spcPct val="90000"/>
              </a:lnSpc>
            </a:pPr>
            <a:r>
              <a:rPr kumimoji="0" lang="en-US" altLang="ja-JP" sz="1500"/>
              <a:t>LoA Form - </a:t>
            </a:r>
            <a:r>
              <a:rPr kumimoji="0" lang="en-US" altLang="ja-JP" sz="1500" u="sng">
                <a:hlinkClick r:id="rId5"/>
              </a:rPr>
              <a:t>http://standards.ieee.org/board/pat/loa.pdf</a:t>
            </a:r>
            <a:endParaRPr kumimoji="0" lang="en-US" altLang="ja-JP" sz="1500"/>
          </a:p>
          <a:p>
            <a:pPr lvl="1">
              <a:lnSpc>
                <a:spcPct val="90000"/>
              </a:lnSpc>
            </a:pPr>
            <a:r>
              <a:rPr kumimoji="0" lang="en-US" altLang="ja-JP" sz="1500"/>
              <a:t>Affiliation FAQ - </a:t>
            </a:r>
            <a:r>
              <a:rPr kumimoji="0" lang="en-US" altLang="ja-JP" sz="1500" u="sng">
                <a:hlinkClick r:id="rId6"/>
              </a:rPr>
              <a:t>http://standards.ieee.org/faqs/affiliationFAQ.html</a:t>
            </a:r>
            <a:endParaRPr kumimoji="0" lang="en-US" altLang="ja-JP" sz="1500"/>
          </a:p>
          <a:p>
            <a:pPr lvl="1">
              <a:lnSpc>
                <a:spcPct val="90000"/>
              </a:lnSpc>
            </a:pPr>
            <a:r>
              <a:rPr kumimoji="0" lang="en-US" altLang="ja-JP" sz="1500"/>
              <a:t>Anti-Trust FAQ - </a:t>
            </a:r>
            <a:r>
              <a:rPr kumimoji="0" lang="en-US" altLang="ja-JP" sz="1500" u="sng">
                <a:hlinkClick r:id="rId7"/>
              </a:rPr>
              <a:t>http://standards.ieee.org/resources/antitrust-guidelines.pdf</a:t>
            </a:r>
            <a:endParaRPr kumimoji="0" lang="en-US" altLang="ja-JP" sz="1500"/>
          </a:p>
          <a:p>
            <a:pPr lvl="1">
              <a:lnSpc>
                <a:spcPct val="90000"/>
              </a:lnSpc>
            </a:pPr>
            <a:r>
              <a:rPr kumimoji="0" lang="en-US" altLang="ja-JP" sz="1500"/>
              <a:t>Ethics - </a:t>
            </a:r>
            <a:r>
              <a:rPr kumimoji="0" lang="en-US" altLang="ja-JP" sz="1500" u="sng">
                <a:hlinkClick r:id="rId8"/>
              </a:rPr>
              <a:t>http://www.ieee.org/portal/cms_docs/about/CoE_poster.pdf</a:t>
            </a:r>
            <a:endParaRPr kumimoji="0" lang="en-US" altLang="ja-JP" sz="1500"/>
          </a:p>
          <a:p>
            <a:pPr lvl="1">
              <a:lnSpc>
                <a:spcPct val="90000"/>
              </a:lnSpc>
            </a:pPr>
            <a:r>
              <a:rPr kumimoji="0" lang="en-US" altLang="ja-JP" sz="1500"/>
              <a:t>IEEE 802.11 Working Group Policies and Procedures - </a:t>
            </a:r>
            <a:r>
              <a:rPr kumimoji="0" lang="en-US" altLang="ja-JP" sz="1500" u="sng">
                <a:hlinkClick r:id="rId9"/>
              </a:rPr>
              <a:t>https://mentor.ieee.org/802.11/public-file/07/11-07-0360-04-0000-802-11-policies-and-procedures.doc</a:t>
            </a:r>
            <a:endParaRPr kumimoji="0" lang="en-US" altLang="ja-JP" sz="1500"/>
          </a:p>
          <a:p>
            <a:pPr>
              <a:lnSpc>
                <a:spcPct val="90000"/>
              </a:lnSpc>
            </a:pPr>
            <a:r>
              <a:rPr lang="en-US" altLang="ja-JP" sz="1900">
                <a:ea typeface="ＭＳ Ｐゴシック" pitchFamily="-84" charset="-128"/>
                <a:cs typeface="ＭＳ Ｐゴシック" pitchFamily="-84" charset="-128"/>
              </a:rPr>
              <a:t>Task Group ai (Fast Initial Link Setup)</a:t>
            </a:r>
          </a:p>
          <a:p>
            <a:pPr>
              <a:lnSpc>
                <a:spcPct val="90000"/>
              </a:lnSpc>
            </a:pPr>
            <a:r>
              <a:rPr lang="en-US" altLang="ja-JP" sz="1900">
                <a:ea typeface="ＭＳ Ｐゴシック" pitchFamily="-84" charset="-128"/>
                <a:cs typeface="ＭＳ Ｐゴシック" pitchFamily="-84" charset="-128"/>
              </a:rPr>
              <a:t>Chair and secretary</a:t>
            </a:r>
          </a:p>
          <a:p>
            <a:pPr lvl="1">
              <a:lnSpc>
                <a:spcPct val="90000"/>
              </a:lnSpc>
            </a:pPr>
            <a:r>
              <a:rPr kumimoji="0" lang="en-US" altLang="ja-JP" sz="1100"/>
              <a:t>Chair :	Hiroshi Mano (Root Inc) </a:t>
            </a:r>
          </a:p>
          <a:p>
            <a:pPr lvl="1">
              <a:lnSpc>
                <a:spcPct val="90000"/>
              </a:lnSpc>
            </a:pPr>
            <a:r>
              <a:rPr kumimoji="0" lang="en-US" altLang="ja-JP" sz="1100"/>
              <a:t>Vice Chair: 	Marc Emmelman (Fokus)</a:t>
            </a:r>
          </a:p>
          <a:p>
            <a:pPr lvl="1">
              <a:lnSpc>
                <a:spcPct val="90000"/>
              </a:lnSpc>
            </a:pPr>
            <a:r>
              <a:rPr kumimoji="0" lang="en-US" altLang="ja-JP" sz="1100"/>
              <a:t>Technical  Editor: 	Tomas Siep (CSR)</a:t>
            </a:r>
          </a:p>
          <a:p>
            <a:pPr lvl="1">
              <a:lnSpc>
                <a:spcPct val="90000"/>
              </a:lnSpc>
            </a:pPr>
            <a:r>
              <a:rPr kumimoji="0" lang="en-US" altLang="ja-JP" sz="1100"/>
              <a:t>Secretary:  	Hitoshi Morioka (Root, Inc.)</a:t>
            </a:r>
            <a:endParaRPr kumimoji="0" lang="en-US" altLang="ja-JP" sz="1500"/>
          </a:p>
          <a:p>
            <a:pPr>
              <a:lnSpc>
                <a:spcPct val="90000"/>
              </a:lnSpc>
            </a:pPr>
            <a:r>
              <a:rPr lang="en-US" altLang="ja-JP" sz="1900">
                <a:ea typeface="ＭＳ Ｐゴシック" pitchFamily="-84" charset="-128"/>
                <a:cs typeface="ＭＳ Ｐゴシック" pitchFamily="-84" charset="-128"/>
              </a:rPr>
              <a:t>Recording your attendance</a:t>
            </a:r>
          </a:p>
          <a:p>
            <a:pPr lvl="1">
              <a:lnSpc>
                <a:spcPct val="90000"/>
              </a:lnSpc>
            </a:pPr>
            <a:r>
              <a:rPr kumimoji="0" lang="en-US" altLang="ja-JP" sz="1900">
                <a:hlinkClick r:id="rId10"/>
              </a:rPr>
              <a:t>http://newton</a:t>
            </a:r>
            <a:r>
              <a:rPr kumimoji="0" lang="en-US" altLang="ja-JP" sz="1900"/>
              <a:t> </a:t>
            </a:r>
            <a:r>
              <a:rPr kumimoji="0" lang="en-US" altLang="ja-JP" sz="1500"/>
              <a:t/>
            </a:r>
            <a:br>
              <a:rPr kumimoji="0" lang="en-US" altLang="ja-JP" sz="1500"/>
            </a:br>
            <a:endParaRPr kumimoji="0" lang="en-US" altLang="ja-JP" sz="1500"/>
          </a:p>
        </p:txBody>
      </p:sp>
      <p:sp>
        <p:nvSpPr>
          <p:cNvPr id="49156"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19</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May 2012,  Atlanta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5120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1204"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51205" name="Date Placeholder 4"/>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1206" name="Slide Number Placeholder 5"/>
          <p:cNvSpPr>
            <a:spLocks noGrp="1"/>
          </p:cNvSpPr>
          <p:nvPr>
            <p:ph type="sldNum" sz="quarter" idx="12"/>
          </p:nvPr>
        </p:nvSpPr>
        <p:spPr>
          <a:noFill/>
        </p:spPr>
        <p:txBody>
          <a:bodyPr/>
          <a:lstStyle/>
          <a:p>
            <a:r>
              <a:rPr lang="en-US" altLang="ja-JP">
                <a:latin typeface="Times New Roman" pitchFamily="-84" charset="0"/>
              </a:rPr>
              <a:t>Slide </a:t>
            </a:r>
            <a:fld id="{5DD9CD57-B4BF-BC47-8A86-909BCBB453B0}" type="slidenum">
              <a:rPr lang="en-US" altLang="ja-JP">
                <a:latin typeface="Times New Roman" pitchFamily="-84" charset="0"/>
              </a:rPr>
              <a:pPr/>
              <a:t>20</a:t>
            </a:fld>
            <a:endParaRPr lang="en-US" altLang="ja-JP">
              <a:latin typeface="Times New Roman" pitchFamily="-84" charset="0"/>
            </a:endParaRPr>
          </a:p>
        </p:txBody>
      </p:sp>
      <p:sp>
        <p:nvSpPr>
          <p:cNvPr id="51207"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53251"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53252"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53253" name="Date Placeholder 4"/>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3254" name="Slide Number Placeholder 5"/>
          <p:cNvSpPr>
            <a:spLocks noGrp="1"/>
          </p:cNvSpPr>
          <p:nvPr>
            <p:ph type="sldNum" sz="quarter" idx="12"/>
          </p:nvPr>
        </p:nvSpPr>
        <p:spPr>
          <a:noFill/>
        </p:spPr>
        <p:txBody>
          <a:bodyPr/>
          <a:lstStyle/>
          <a:p>
            <a:r>
              <a:rPr lang="en-US" altLang="ja-JP">
                <a:latin typeface="Times New Roman" pitchFamily="-84" charset="0"/>
              </a:rPr>
              <a:t>Slide </a:t>
            </a:r>
            <a:fld id="{252E56DB-7BB8-5940-9B2C-751F51D4409E}" type="slidenum">
              <a:rPr lang="en-US" altLang="ja-JP">
                <a:latin typeface="Times New Roman" pitchFamily="-84" charset="0"/>
              </a:rPr>
              <a:pPr/>
              <a:t>21</a:t>
            </a:fld>
            <a:endParaRPr lang="en-US" altLang="ja-JP">
              <a:latin typeface="Times New Roman" pitchFamily="-84" charset="0"/>
            </a:endParaRPr>
          </a:p>
        </p:txBody>
      </p:sp>
      <p:sp>
        <p:nvSpPr>
          <p:cNvPr id="53255"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4274"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54275"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54276"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4277" name="Slide Number Placeholder 4"/>
          <p:cNvSpPr>
            <a:spLocks noGrp="1"/>
          </p:cNvSpPr>
          <p:nvPr>
            <p:ph type="sldNum" sz="quarter" idx="12"/>
          </p:nvPr>
        </p:nvSpPr>
        <p:spPr>
          <a:noFill/>
        </p:spPr>
        <p:txBody>
          <a:bodyPr/>
          <a:lstStyle/>
          <a:p>
            <a:r>
              <a:rPr lang="en-US" altLang="ja-JP">
                <a:latin typeface="Times New Roman" pitchFamily="-84" charset="0"/>
              </a:rPr>
              <a:t>Slide </a:t>
            </a:r>
            <a:fld id="{59B118C4-F7D2-814C-8709-337112B6ED08}" type="slidenum">
              <a:rPr lang="en-US" altLang="ja-JP">
                <a:latin typeface="Times New Roman" pitchFamily="-84" charset="0"/>
              </a:rPr>
              <a:pPr/>
              <a:t>22</a:t>
            </a:fld>
            <a:endParaRPr lang="en-US" altLang="ja-JP">
              <a:latin typeface="Times New Roman" pitchFamily="-84" charset="0"/>
            </a:endParaRPr>
          </a:p>
        </p:txBody>
      </p:sp>
      <p:sp>
        <p:nvSpPr>
          <p:cNvPr id="5427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55299"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55300"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55301" name="Date Placeholder 4"/>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5302" name="Slide Number Placeholder 5"/>
          <p:cNvSpPr>
            <a:spLocks noGrp="1"/>
          </p:cNvSpPr>
          <p:nvPr>
            <p:ph type="sldNum" sz="quarter" idx="12"/>
          </p:nvPr>
        </p:nvSpPr>
        <p:spPr>
          <a:noFill/>
        </p:spPr>
        <p:txBody>
          <a:bodyPr/>
          <a:lstStyle/>
          <a:p>
            <a:r>
              <a:rPr lang="en-US" altLang="ja-JP">
                <a:latin typeface="Times New Roman" pitchFamily="-84" charset="0"/>
              </a:rPr>
              <a:t>Slide </a:t>
            </a:r>
            <a:fld id="{D74A012D-4BCF-8E4F-8A14-9436DEB7AD4E}" type="slidenum">
              <a:rPr lang="en-US" altLang="ja-JP">
                <a:latin typeface="Times New Roman" pitchFamily="-84" charset="0"/>
              </a:rPr>
              <a:pPr/>
              <a:t>23</a:t>
            </a:fld>
            <a:endParaRPr lang="en-US" altLang="ja-JP">
              <a:latin typeface="Times New Roman" pitchFamily="-84" charset="0"/>
            </a:endParaRPr>
          </a:p>
        </p:txBody>
      </p:sp>
      <p:sp>
        <p:nvSpPr>
          <p:cNvPr id="55303" name="Footer Placeholder 6"/>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br>
              <a:rPr lang="en-US" altLang="ja-JP" dirty="0" smtClean="0"/>
            </a:br>
            <a:r>
              <a:rPr lang="en-US" altLang="ja-JP" dirty="0" smtClean="0"/>
              <a:t> Waikoloa face-to-face meeting.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March 2012 Plenary</a:t>
            </a:r>
            <a:r>
              <a:rPr lang="en-GB" altLang="ja-JP" dirty="0" smtClean="0">
                <a:ea typeface="ＭＳ Ｐゴシック" pitchFamily="-84" charset="-128"/>
                <a:cs typeface="ＭＳ Ｐゴシック" pitchFamily="-84" charset="-128"/>
              </a:rPr>
              <a:t> :   </a:t>
            </a:r>
          </a:p>
          <a:p>
            <a:pPr lvl="1"/>
            <a:r>
              <a:rPr lang="en-US" altLang="ja-JP" dirty="0" smtClean="0"/>
              <a:t>March  2012 Waikoloa Session Minutes</a:t>
            </a:r>
          </a:p>
          <a:p>
            <a:pPr lvl="2">
              <a:defRPr/>
            </a:pPr>
            <a:r>
              <a:rPr lang="en-US" altLang="ja-JP" dirty="0" smtClean="0">
                <a:hlinkClick r:id="rId2"/>
              </a:rPr>
              <a:t>https://mentor.ieee.org/802.11/dcn/12/11-12-0472-00-00ai-march-2012-waikoloa-session-minutes.doc</a:t>
            </a:r>
            <a:endParaRPr lang="en-US" altLang="ja-JP" dirty="0" smtClean="0"/>
          </a:p>
          <a:p>
            <a:pPr lvl="2"/>
            <a:endParaRPr lang="ja-JP" altLang="en-US" dirty="0" smtClean="0">
              <a:ea typeface="ＭＳ Ｐゴシック" pitchFamily="-84" charset="-128"/>
              <a:hlinkClick r:id="rId3"/>
            </a:endParaRPr>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Atlanta meeting. </a:t>
            </a:r>
          </a:p>
        </p:txBody>
      </p:sp>
      <p:sp>
        <p:nvSpPr>
          <p:cNvPr id="58371"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Waikoloa to Atlanta meeting.</a:t>
            </a:r>
            <a:endParaRPr lang="en-GB" altLang="ja-JP" dirty="0" smtClean="0">
              <a:ea typeface="ＭＳ Ｐゴシック" pitchFamily="-84" charset="-128"/>
              <a:cs typeface="ＭＳ Ｐゴシック" pitchFamily="-84" charset="-128"/>
            </a:endParaRPr>
          </a:p>
          <a:p>
            <a:pPr lvl="1">
              <a:defRPr/>
            </a:pPr>
            <a:r>
              <a:rPr lang="en-US" altLang="ja-JP" dirty="0" smtClean="0"/>
              <a:t>March-May Teleconference Minutes</a:t>
            </a:r>
          </a:p>
          <a:p>
            <a:pPr lvl="2">
              <a:defRPr/>
            </a:pPr>
            <a:r>
              <a:rPr lang="en-US" altLang="ja-JP" dirty="0" smtClean="0">
                <a:hlinkClick r:id="rId2"/>
              </a:rPr>
              <a:t>https://mentor.ieee.org/802.11/dcn/12/11-12-0476-06-00ai-mar-may-teleconference-minutes.doc</a:t>
            </a:r>
            <a:endParaRPr lang="en-US" altLang="ja-JP" dirty="0" smtClean="0"/>
          </a:p>
          <a:p>
            <a:pPr lvl="2"/>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ja-JP" dirty="0" smtClean="0">
                <a:ea typeface="ＭＳ Ｐゴシック" pitchFamily="-83" charset="-128"/>
                <a:cs typeface="ＭＳ Ｐゴシック" pitchFamily="-83" charset="-128"/>
              </a:rPr>
              <a:t>Nomination existing officer position</a:t>
            </a:r>
          </a:p>
        </p:txBody>
      </p:sp>
      <p:sp>
        <p:nvSpPr>
          <p:cNvPr id="39939" name="Content Placeholder 2"/>
          <p:cNvSpPr>
            <a:spLocks noGrp="1"/>
          </p:cNvSpPr>
          <p:nvPr>
            <p:ph idx="1"/>
          </p:nvPr>
        </p:nvSpPr>
        <p:spPr/>
        <p:txBody>
          <a:bodyPr>
            <a:normAutofit/>
          </a:bodyPr>
          <a:lstStyle/>
          <a:p>
            <a:pPr>
              <a:defRPr/>
            </a:pPr>
            <a:r>
              <a:rPr lang="en-US" altLang="ja-JP" dirty="0" smtClean="0"/>
              <a:t>Hiroshi </a:t>
            </a:r>
            <a:r>
              <a:rPr lang="en-US" altLang="ja-JP" dirty="0" err="1" smtClean="0"/>
              <a:t>Mano</a:t>
            </a:r>
            <a:r>
              <a:rPr lang="en-US" altLang="ja-JP" dirty="0" smtClean="0"/>
              <a:t> (Root Inc) is currently the Chair and would like to continue as Chair of </a:t>
            </a:r>
            <a:r>
              <a:rPr lang="en-US" altLang="ja-JP" dirty="0" err="1" smtClean="0"/>
              <a:t>TGai</a:t>
            </a:r>
            <a:r>
              <a:rPr lang="en-US" altLang="ja-JP" dirty="0" smtClean="0"/>
              <a:t>.</a:t>
            </a:r>
          </a:p>
          <a:p>
            <a:pPr>
              <a:defRPr/>
            </a:pPr>
            <a:r>
              <a:rPr lang="en-US" altLang="ja-JP" dirty="0" smtClean="0"/>
              <a:t>Marc </a:t>
            </a:r>
            <a:r>
              <a:rPr lang="en-US" altLang="ja-JP" dirty="0" err="1" smtClean="0"/>
              <a:t>Emmelman</a:t>
            </a:r>
            <a:r>
              <a:rPr lang="en-US" altLang="ja-JP" dirty="0" smtClean="0"/>
              <a:t> (</a:t>
            </a:r>
            <a:r>
              <a:rPr lang="en-US" altLang="ja-JP" dirty="0" err="1" smtClean="0"/>
              <a:t>Fokus</a:t>
            </a:r>
            <a:r>
              <a:rPr lang="en-US" altLang="ja-JP" dirty="0" smtClean="0"/>
              <a:t>) is currently the Vice Chair and would like to continue as Vide Chair of </a:t>
            </a:r>
            <a:r>
              <a:rPr lang="en-US" altLang="ja-JP" dirty="0" err="1" smtClean="0"/>
              <a:t>TGai</a:t>
            </a:r>
            <a:r>
              <a:rPr lang="en-US" altLang="ja-JP" dirty="0" smtClean="0"/>
              <a:t>.</a:t>
            </a:r>
          </a:p>
          <a:p>
            <a:pPr>
              <a:defRPr/>
            </a:pPr>
            <a:r>
              <a:rPr lang="en-US" altLang="ja-JP" dirty="0" smtClean="0"/>
              <a:t>Tom </a:t>
            </a:r>
            <a:r>
              <a:rPr lang="en-US" altLang="ja-JP" dirty="0" err="1" smtClean="0"/>
              <a:t>Siep</a:t>
            </a:r>
            <a:r>
              <a:rPr lang="en-US" altLang="ja-JP" dirty="0" smtClean="0"/>
              <a:t> (CSR) is currently the Technical editor and would like to continue as Technical editor  of </a:t>
            </a:r>
            <a:r>
              <a:rPr lang="en-US" altLang="ja-JP" dirty="0" err="1" smtClean="0"/>
              <a:t>TGai</a:t>
            </a:r>
            <a:r>
              <a:rPr lang="en-US" altLang="ja-JP" dirty="0" smtClean="0"/>
              <a:t>.</a:t>
            </a:r>
          </a:p>
          <a:p>
            <a:pPr>
              <a:defRPr/>
            </a:pPr>
            <a:r>
              <a:rPr lang="en-US" altLang="ja-JP" dirty="0" smtClean="0"/>
              <a:t>Hitoshi Morioka (ATRD)  is currently the Secretary and would like to continue as Secretary of </a:t>
            </a:r>
            <a:r>
              <a:rPr lang="en-US" altLang="ja-JP" dirty="0" err="1" smtClean="0"/>
              <a:t>TGai</a:t>
            </a:r>
            <a:r>
              <a:rPr lang="en-US" altLang="ja-JP" dirty="0" smtClean="0"/>
              <a:t>.</a:t>
            </a:r>
          </a:p>
          <a:p>
            <a:pPr>
              <a:buNone/>
              <a:defRPr/>
            </a:pPr>
            <a:endParaRPr lang="en-US" altLang="ja-JP" dirty="0" smtClean="0"/>
          </a:p>
          <a:p>
            <a:pPr>
              <a:defRPr/>
            </a:pPr>
            <a:endParaRPr lang="en-US" altLang="ja-JP" dirty="0" smtClean="0"/>
          </a:p>
          <a:p>
            <a:pPr>
              <a:buNone/>
              <a:defRPr/>
            </a:pPr>
            <a:endParaRPr lang="en-US" altLang="ja-JP" dirty="0" smtClean="0"/>
          </a:p>
        </p:txBody>
      </p:sp>
      <p:sp>
        <p:nvSpPr>
          <p:cNvPr id="38916" name="Date Placeholder 3"/>
          <p:cNvSpPr>
            <a:spLocks noGrp="1"/>
          </p:cNvSpPr>
          <p:nvPr>
            <p:ph type="dt" sz="quarter" idx="10"/>
          </p:nvPr>
        </p:nvSpPr>
        <p:spPr>
          <a:noFill/>
        </p:spPr>
        <p:txBody>
          <a:bodyPr/>
          <a:lstStyle/>
          <a:p>
            <a:r>
              <a:rPr lang="en-US" altLang="ja-JP" smtClean="0">
                <a:latin typeface="Times New Roman" pitchFamily="-83" charset="0"/>
              </a:rPr>
              <a:t>May 2012</a:t>
            </a:r>
          </a:p>
        </p:txBody>
      </p:sp>
      <p:sp>
        <p:nvSpPr>
          <p:cNvPr id="38917" name="Footer Placeholder 4"/>
          <p:cNvSpPr>
            <a:spLocks noGrp="1"/>
          </p:cNvSpPr>
          <p:nvPr>
            <p:ph type="ftr" sz="quarter" idx="11"/>
          </p:nvPr>
        </p:nvSpPr>
        <p:spPr>
          <a:noFill/>
        </p:spPr>
        <p:txBody>
          <a:bodyPr/>
          <a:lstStyle/>
          <a:p>
            <a:r>
              <a:rPr lang="en-US" altLang="ja-JP" smtClean="0">
                <a:latin typeface="Times New Roman" pitchFamily="-83" charset="0"/>
              </a:rPr>
              <a:t>Hiroshi Mano (ATRD, Root, Lab)</a:t>
            </a:r>
          </a:p>
        </p:txBody>
      </p:sp>
      <p:sp>
        <p:nvSpPr>
          <p:cNvPr id="38918" name="Slide Number Placeholder 5"/>
          <p:cNvSpPr>
            <a:spLocks noGrp="1"/>
          </p:cNvSpPr>
          <p:nvPr>
            <p:ph type="sldNum" sz="quarter" idx="12"/>
          </p:nvPr>
        </p:nvSpPr>
        <p:spPr>
          <a:noFill/>
        </p:spPr>
        <p:txBody>
          <a:bodyPr/>
          <a:lstStyle/>
          <a:p>
            <a:r>
              <a:rPr lang="en-US" altLang="ja-JP" smtClean="0">
                <a:latin typeface="Times New Roman" pitchFamily="-83" charset="0"/>
              </a:rPr>
              <a:t>Slide </a:t>
            </a:r>
            <a:fld id="{12942004-7981-C642-931A-CFE0231599C1}" type="slidenum">
              <a:rPr lang="en-US" altLang="ja-JP" smtClean="0">
                <a:latin typeface="Times New Roman" pitchFamily="-83" charset="0"/>
              </a:rPr>
              <a:pPr/>
              <a:t>26</a:t>
            </a:fld>
            <a:endParaRPr lang="en-US" altLang="ja-JP" smtClean="0">
              <a:latin typeface="Times New Roman" pitchFamily="-83"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to create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Vice chair position. </a:t>
            </a:r>
          </a:p>
        </p:txBody>
      </p:sp>
      <p:sp>
        <p:nvSpPr>
          <p:cNvPr id="58371" name="コンテンツ プレースホルダ 2"/>
          <p:cNvSpPr>
            <a:spLocks noGrp="1"/>
          </p:cNvSpPr>
          <p:nvPr>
            <p:ph idx="1"/>
          </p:nvPr>
        </p:nvSpPr>
        <p:spPr>
          <a:xfrm>
            <a:off x="685800" y="1981200"/>
            <a:ext cx="7772400" cy="44196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to create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Vice chair position and elect by the following schedule.</a:t>
            </a:r>
          </a:p>
          <a:p>
            <a:pPr lvl="1"/>
            <a:r>
              <a:rPr lang="en-US" altLang="ja-JP" dirty="0" smtClean="0">
                <a:ea typeface="ＭＳ Ｐゴシック" pitchFamily="-84" charset="-128"/>
                <a:cs typeface="ＭＳ Ｐゴシック" pitchFamily="-84" charset="-128"/>
              </a:rPr>
              <a:t>Open nomination:			Now</a:t>
            </a:r>
          </a:p>
          <a:p>
            <a:pPr lvl="1"/>
            <a:r>
              <a:rPr lang="en-US" altLang="ja-JP" dirty="0" smtClean="0">
                <a:ea typeface="ＭＳ Ｐゴシック" pitchFamily="-84" charset="-128"/>
                <a:cs typeface="ＭＳ Ｐゴシック" pitchFamily="-84" charset="-128"/>
              </a:rPr>
              <a:t>Close nomination:			9:00 pm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a:t>
            </a:r>
            <a:endParaRPr lang="ja-JP" altLang="en-US" dirty="0" smtClean="0">
              <a:ea typeface="ＭＳ Ｐゴシック" pitchFamily="-84" charset="-128"/>
              <a:cs typeface="ＭＳ Ｐゴシック" pitchFamily="-84" charset="-128"/>
            </a:endParaRPr>
          </a:p>
          <a:p>
            <a:pPr lvl="2"/>
            <a:r>
              <a:rPr lang="en-US" altLang="ja-JP" dirty="0" smtClean="0">
                <a:ea typeface="ＭＳ Ｐゴシック" pitchFamily="-84" charset="-128"/>
                <a:cs typeface="ＭＳ Ｐゴシック" pitchFamily="-84" charset="-128"/>
              </a:rPr>
              <a:t>Candidate send e-mail to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reflector</a:t>
            </a:r>
          </a:p>
          <a:p>
            <a:pPr lvl="1"/>
            <a:r>
              <a:rPr lang="en-US" altLang="ja-JP" dirty="0" smtClean="0">
                <a:ea typeface="ＭＳ Ｐゴシック" pitchFamily="-84" charset="-128"/>
                <a:cs typeface="ＭＳ Ｐゴシック" pitchFamily="-84" charset="-128"/>
              </a:rPr>
              <a:t>Presentation of candidate :		AM2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 </a:t>
            </a:r>
          </a:p>
          <a:p>
            <a:pPr lvl="1"/>
            <a:r>
              <a:rPr lang="en-US" altLang="ja-JP" dirty="0" smtClean="0">
                <a:ea typeface="ＭＳ Ｐゴシック" pitchFamily="-84" charset="-128"/>
                <a:cs typeface="ＭＳ Ｐゴシック" pitchFamily="-84" charset="-128"/>
              </a:rPr>
              <a:t>Vote and elect:			AM2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May</a:t>
            </a:r>
          </a:p>
          <a:p>
            <a:r>
              <a:rPr lang="en-US" altLang="ja-JP" dirty="0" smtClean="0">
                <a:ea typeface="ＭＳ Ｐゴシック" pitchFamily="-84" charset="-128"/>
                <a:cs typeface="ＭＳ Ｐゴシック" pitchFamily="-84" charset="-128"/>
              </a:rPr>
              <a:t>Moved: Lee Armstrong</a:t>
            </a:r>
          </a:p>
          <a:p>
            <a:r>
              <a:rPr lang="en-US" altLang="ja-JP" dirty="0" smtClean="0">
                <a:ea typeface="ＭＳ Ｐゴシック" pitchFamily="-84" charset="-128"/>
                <a:cs typeface="ＭＳ Ｐゴシック" pitchFamily="-84" charset="-128"/>
              </a:rPr>
              <a:t>Seconded: Dwight Smith </a:t>
            </a:r>
          </a:p>
          <a:p>
            <a:r>
              <a:rPr lang="en-US" altLang="ja-JP" dirty="0" smtClean="0">
                <a:ea typeface="ＭＳ Ｐゴシック" pitchFamily="-84" charset="-128"/>
                <a:cs typeface="ＭＳ Ｐゴシック" pitchFamily="-84" charset="-128"/>
              </a:rPr>
              <a:t>21-0-0</a:t>
            </a:r>
          </a:p>
          <a:p>
            <a:r>
              <a:rPr lang="en-US" altLang="ja-JP" dirty="0" smtClean="0">
                <a:ea typeface="ＭＳ Ｐゴシック" pitchFamily="-84" charset="-128"/>
                <a:cs typeface="ＭＳ Ｐゴシック" pitchFamily="-84" charset="-128"/>
              </a:rPr>
              <a:t>Motion passes</a:t>
            </a:r>
          </a:p>
          <a:p>
            <a:endParaRPr lang="en-GB" altLang="ja-JP" dirty="0" smtClean="0">
              <a:ea typeface="ＭＳ Ｐゴシック" pitchFamily="-84" charset="-128"/>
              <a:cs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Nomination of 2</a:t>
            </a:r>
            <a:r>
              <a:rPr lang="en-US" altLang="ja-JP" baseline="30000" dirty="0" smtClean="0"/>
              <a:t>nd</a:t>
            </a:r>
            <a:r>
              <a:rPr lang="en-US" altLang="ja-JP" dirty="0" smtClean="0"/>
              <a:t> Vice Chair</a:t>
            </a:r>
            <a:endParaRPr lang="ja-JP" altLang="en-US" dirty="0"/>
          </a:p>
        </p:txBody>
      </p:sp>
      <p:sp>
        <p:nvSpPr>
          <p:cNvPr id="3" name="コンテンツ プレースホルダ 2"/>
          <p:cNvSpPr>
            <a:spLocks noGrp="1"/>
          </p:cNvSpPr>
          <p:nvPr>
            <p:ph idx="1"/>
          </p:nvPr>
        </p:nvSpPr>
        <p:spPr/>
        <p:txBody>
          <a:bodyPr/>
          <a:lstStyle/>
          <a:p>
            <a:r>
              <a:rPr lang="en-US" altLang="ja-JP" dirty="0" smtClean="0"/>
              <a:t>Robert Stacy (Apple) </a:t>
            </a:r>
          </a:p>
          <a:p>
            <a:pPr lvl="1"/>
            <a:r>
              <a:rPr lang="en-US" altLang="ja-JP" dirty="0" smtClean="0">
                <a:hlinkClick r:id="rId2"/>
              </a:rPr>
              <a:t>https://mentor.ieee.org/802.11/dcn/12/11-12-0499-00-00ai-tgai-second-vice-chair-candidate.pptx</a:t>
            </a:r>
            <a:endParaRPr lang="en-US" altLang="ja-JP" dirty="0" smtClean="0"/>
          </a:p>
          <a:p>
            <a:r>
              <a:rPr lang="en-US" altLang="ja-JP" dirty="0" smtClean="0"/>
              <a:t>Lee Armstrong (Armstrong Consulting, Inc. )</a:t>
            </a:r>
          </a:p>
          <a:p>
            <a:r>
              <a:rPr lang="en-US" altLang="ja-JP" dirty="0" smtClean="0"/>
              <a:t>Gabor </a:t>
            </a:r>
            <a:r>
              <a:rPr lang="en-US" altLang="ja-JP" dirty="0" err="1" smtClean="0"/>
              <a:t>Bajko</a:t>
            </a:r>
            <a:r>
              <a:rPr lang="en-US" altLang="ja-JP" dirty="0" smtClean="0"/>
              <a:t> ( Nokia )</a:t>
            </a:r>
          </a:p>
          <a:p>
            <a:pPr>
              <a:buNone/>
            </a:pPr>
            <a:endParaRPr lang="ja-JP" altLang="en-US" dirty="0"/>
          </a:p>
        </p:txBody>
      </p:sp>
      <p:sp>
        <p:nvSpPr>
          <p:cNvPr id="4" name="日付プレースホルダ 3"/>
          <p:cNvSpPr>
            <a:spLocks noGrp="1"/>
          </p:cNvSpPr>
          <p:nvPr>
            <p:ph type="dt" sz="half" idx="10"/>
          </p:nvPr>
        </p:nvSpPr>
        <p:spPr/>
        <p:txBody>
          <a:bodyPr/>
          <a:lstStyle/>
          <a:p>
            <a:pPr>
              <a:defRPr/>
            </a:pPr>
            <a:r>
              <a:rPr lang="en-US" smtClean="0"/>
              <a:t>May 2012</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(ATRD, Root, Lab)</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609600"/>
          </a:xfrm>
        </p:spPr>
        <p:txBody>
          <a:bodyPr/>
          <a:lstStyle/>
          <a:p>
            <a:r>
              <a:rPr lang="en-US" altLang="ja-JP" smtClean="0">
                <a:ea typeface="ＭＳ Ｐゴシック" pitchFamily="-84" charset="-128"/>
                <a:cs typeface="ＭＳ Ｐゴシック" pitchFamily="-84" charset="-128"/>
              </a:rPr>
              <a:t>Teleconference Schedule </a:t>
            </a:r>
            <a:endParaRPr lang="ja-JP" altLang="en-US"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304800" y="1371600"/>
            <a:ext cx="8382000" cy="32004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  00:00 ET (23:59.99…. on Monday) continue from 29</a:t>
            </a:r>
            <a:r>
              <a:rPr lang="en-US" altLang="ja-JP" baseline="30000" dirty="0" smtClean="0"/>
              <a:t>th</a:t>
            </a:r>
            <a:r>
              <a:rPr lang="en-US" altLang="ja-JP" dirty="0" smtClean="0"/>
              <a:t> May 2012  until 24</a:t>
            </a:r>
            <a:r>
              <a:rPr lang="en-US" altLang="ja-JP" baseline="30000" dirty="0" smtClean="0"/>
              <a:t>th</a:t>
            </a:r>
            <a:r>
              <a:rPr lang="en-US" altLang="ja-JP" dirty="0" smtClean="0"/>
              <a:t> July 2012.</a:t>
            </a:r>
          </a:p>
          <a:p>
            <a:pPr lvl="1">
              <a:defRPr/>
            </a:pPr>
            <a:r>
              <a:rPr lang="en-US" altLang="ja-JP" dirty="0" smtClean="0"/>
              <a:t>Duration 1Hour</a:t>
            </a:r>
          </a:p>
          <a:p>
            <a:pPr lvl="1">
              <a:defRPr/>
            </a:pPr>
            <a:r>
              <a:rPr lang="en-US" altLang="ja-JP" dirty="0" smtClean="0"/>
              <a:t>Using WEB-EX that will be provided by Task Group Chair</a:t>
            </a:r>
          </a:p>
          <a:p>
            <a:pPr>
              <a:defRPr/>
            </a:pPr>
            <a:r>
              <a:rPr lang="en-GB" altLang="ja-JP" dirty="0" smtClean="0"/>
              <a:t>Moved:</a:t>
            </a:r>
            <a:r>
              <a:rPr lang="en-GB" altLang="ja-JP" dirty="0" smtClean="0"/>
              <a:t> Lei Wang  </a:t>
            </a:r>
            <a:r>
              <a:rPr lang="en-GB" altLang="ja-JP" dirty="0" smtClean="0"/>
              <a:t>,  </a:t>
            </a:r>
            <a:r>
              <a:rPr lang="en-GB" altLang="ja-JP" dirty="0" err="1" smtClean="0"/>
              <a:t>Seconded:Lee</a:t>
            </a:r>
            <a:r>
              <a:rPr lang="en-GB" altLang="ja-JP" dirty="0" smtClean="0"/>
              <a:t> Armstrong</a:t>
            </a:r>
          </a:p>
          <a:p>
            <a:pPr>
              <a:defRPr/>
            </a:pPr>
            <a:r>
              <a:rPr lang="en-US" altLang="ja-JP" dirty="0" smtClean="0"/>
              <a:t>Approved  by unanimous consent</a:t>
            </a:r>
          </a:p>
          <a:p>
            <a:pPr>
              <a:defRPr/>
            </a:pPr>
            <a:endParaRPr lang="ja-JP" altLang="en-US"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noFill/>
        </p:spPr>
        <p:txBody>
          <a:bodyPr/>
          <a:lstStyle/>
          <a:p>
            <a:r>
              <a:rPr lang="en-US" altLang="ja-JP" smtClean="0">
                <a:latin typeface="Times New Roman" pitchFamily="-84" charset="0"/>
              </a:rPr>
              <a:t>May 2012</a:t>
            </a:r>
            <a:endParaRPr lang="en-US" altLang="ja-JP"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29</a:t>
            </a:fld>
            <a:endParaRPr lang="en-US" altLang="ja-JP" smtClean="0">
              <a:latin typeface="Times New Roman" pitchFamily="-84" charset="0"/>
            </a:endParaRPr>
          </a:p>
        </p:txBody>
      </p:sp>
      <p:pic>
        <p:nvPicPr>
          <p:cNvPr id="7" name="図 8" descr="スクリーンショット 2011-11-11 5.24.34.png"/>
          <p:cNvPicPr>
            <a:picLocks noChangeAspect="1"/>
          </p:cNvPicPr>
          <p:nvPr/>
        </p:nvPicPr>
        <p:blipFill>
          <a:blip r:embed="rId2"/>
          <a:srcRect/>
          <a:stretch>
            <a:fillRect/>
          </a:stretch>
        </p:blipFill>
        <p:spPr bwMode="auto">
          <a:xfrm>
            <a:off x="6629400" y="4114800"/>
            <a:ext cx="2238375" cy="228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smtClean="0">
                <a:ea typeface="ＭＳ Ｐゴシック" pitchFamily="-84" charset="-128"/>
                <a:cs typeface="ＭＳ Ｐゴシック" pitchFamily="-84" charset="-128"/>
              </a:rPr>
              <a:t>Time line of TGai</a:t>
            </a: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a:t>
            </a:r>
            <a:r>
              <a:rPr lang="en-US" altLang="ja-JP" smtClean="0"/>
              <a:t>08</a:t>
            </a:r>
          </a:p>
          <a:p>
            <a:pPr lvl="1"/>
            <a:r>
              <a:rPr lang="en-US" altLang="ja-JP" smtClean="0"/>
              <a:t>WG </a:t>
            </a:r>
            <a:r>
              <a:rPr lang="en-US" altLang="ja-JP" dirty="0" smtClean="0"/>
              <a:t>Letter Ballots Initial / </a:t>
            </a:r>
            <a:r>
              <a:rPr lang="en-US" altLang="ja-JP" dirty="0" err="1" smtClean="0"/>
              <a:t>Recirc</a:t>
            </a:r>
            <a:r>
              <a:rPr lang="en-US" altLang="ja-JP" dirty="0" smtClean="0"/>
              <a:t>		Jan13 / Mar 13</a:t>
            </a:r>
          </a:p>
          <a:p>
            <a:pPr lvl="1"/>
            <a:r>
              <a:rPr lang="en-US" altLang="ja-JP" dirty="0" smtClean="0"/>
              <a:t>Form Sponsor Ballot Pool / Reform	            	Jul 13</a:t>
            </a:r>
          </a:p>
          <a:p>
            <a:pPr lvl="1"/>
            <a:r>
              <a:rPr lang="en-US" altLang="ja-JP" dirty="0" smtClean="0"/>
              <a:t>MEC Done				Jul 13		</a:t>
            </a:r>
          </a:p>
          <a:p>
            <a:pPr lvl="1"/>
            <a:r>
              <a:rPr lang="en-US" altLang="ja-JP" dirty="0" smtClean="0"/>
              <a:t>IEEE-SA Sponsor Ballots Initial / </a:t>
            </a:r>
            <a:r>
              <a:rPr lang="en-US" altLang="ja-JP" dirty="0" err="1" smtClean="0"/>
              <a:t>Recirc</a:t>
            </a:r>
            <a:r>
              <a:rPr lang="en-US" altLang="ja-JP" dirty="0" smtClean="0"/>
              <a:t>        	Nov13/ Jan14		</a:t>
            </a:r>
          </a:p>
          <a:p>
            <a:pPr lvl="1"/>
            <a:r>
              <a:rPr lang="en-US" altLang="ja-JP" dirty="0" smtClean="0"/>
              <a:t>Final 802.11 WG Approval	                          	Mar 14</a:t>
            </a:r>
          </a:p>
          <a:p>
            <a:pPr lvl="1"/>
            <a:r>
              <a:rPr lang="en-US" altLang="ja-JP" dirty="0" smtClean="0"/>
              <a:t>final or Conditional 802 EC Approval           	Mar 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Mar14</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p:txBody>
          <a:bodyPr/>
          <a:lstStyle/>
          <a:p>
            <a:pPr>
              <a:defRPr/>
            </a:pPr>
            <a:r>
              <a:rPr lang="en-US" altLang="ja-JP" smtClean="0">
                <a:latin typeface="Times New Roman" pitchFamily="-65" charset="0"/>
              </a:rPr>
              <a:t>May 2012</a:t>
            </a:r>
            <a:endParaRPr lang="en-US" altLang="ja-JP">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30</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lIns="91440" tIns="45720" rIns="91440" bIns="45720"/>
          <a:lstStyle/>
          <a:p>
            <a:r>
              <a:rPr lang="en-US" altLang="ja-JP" dirty="0" smtClean="0">
                <a:ea typeface="ＭＳ Ｐゴシック" pitchFamily="-84" charset="-128"/>
                <a:cs typeface="ＭＳ Ｐゴシック" pitchFamily="-84" charset="-128"/>
              </a:rPr>
              <a:t>Plan for this week</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Atlanta May 2012</a:t>
            </a:r>
          </a:p>
        </p:txBody>
      </p:sp>
      <p:sp>
        <p:nvSpPr>
          <p:cNvPr id="22531" name="Content Placeholder 2"/>
          <p:cNvSpPr>
            <a:spLocks noGrp="1"/>
          </p:cNvSpPr>
          <p:nvPr>
            <p:ph idx="1"/>
          </p:nvPr>
        </p:nvSpPr>
        <p:spPr>
          <a:xfrm>
            <a:off x="685800" y="1981200"/>
            <a:ext cx="8153400" cy="4343400"/>
          </a:xfrm>
        </p:spPr>
        <p:txBody>
          <a:bodyPr lIns="91440" tIns="45720" rIns="91440" bIns="45720">
            <a:normAutofit fontScale="92500" lnSpcReduction="20000"/>
          </a:bodyPr>
          <a:lstStyle/>
          <a:p>
            <a:pPr>
              <a:defRPr/>
            </a:pPr>
            <a:r>
              <a:rPr lang="en-US" altLang="ja-JP" dirty="0" smtClean="0"/>
              <a:t>Official time slot </a:t>
            </a:r>
            <a:endParaRPr lang="en-US" altLang="ja-JP" dirty="0" smtClean="0"/>
          </a:p>
          <a:p>
            <a:pPr lvl="1">
              <a:defRPr/>
            </a:pPr>
            <a:r>
              <a:rPr lang="en-US" altLang="ja-JP" dirty="0" smtClean="0"/>
              <a:t>Monday AM2,PM2,EVE</a:t>
            </a:r>
          </a:p>
          <a:p>
            <a:pPr lvl="1">
              <a:defRPr/>
            </a:pPr>
            <a:r>
              <a:rPr lang="en-US" altLang="ja-JP" dirty="0" smtClean="0"/>
              <a:t>Tuesday AM2,PM2,EVE</a:t>
            </a:r>
          </a:p>
          <a:p>
            <a:pPr lvl="1">
              <a:defRPr/>
            </a:pPr>
            <a:r>
              <a:rPr lang="en-US" altLang="ja-JP" dirty="0" smtClean="0"/>
              <a:t>Wednesday AM1,PM1,PM2</a:t>
            </a:r>
          </a:p>
          <a:p>
            <a:pPr lvl="1">
              <a:defRPr/>
            </a:pPr>
            <a:r>
              <a:rPr lang="en-US" altLang="ja-JP" dirty="0" smtClean="0"/>
              <a:t>Thursday AM1,AM2,PM2</a:t>
            </a:r>
          </a:p>
          <a:p>
            <a:pPr lvl="1">
              <a:defRPr/>
            </a:pPr>
            <a:endParaRPr lang="ja-JP" altLang="en-US" dirty="0" smtClean="0">
              <a:ea typeface="ＭＳ Ｐゴシック" pitchFamily="-65" charset="-128"/>
            </a:endParaRPr>
          </a:p>
          <a:p>
            <a:pPr>
              <a:defRPr/>
            </a:pPr>
            <a:r>
              <a:rPr lang="en-US" altLang="ja-JP" dirty="0" smtClean="0">
                <a:ea typeface="ＭＳ Ｐゴシック" pitchFamily="-84" charset="-128"/>
                <a:cs typeface="ＭＳ Ｐゴシック" pitchFamily="-84" charset="-128"/>
              </a:rPr>
              <a:t>Goals for the  Meeting:</a:t>
            </a:r>
          </a:p>
          <a:p>
            <a:pPr lvl="1"/>
            <a:r>
              <a:rPr lang="en-US" altLang="ja-JP" dirty="0" smtClean="0"/>
              <a:t>Approve </a:t>
            </a:r>
            <a:r>
              <a:rPr lang="en-US" altLang="ja-JP" dirty="0" smtClean="0"/>
              <a:t>minutes of past meeting and teleconference</a:t>
            </a:r>
          </a:p>
          <a:p>
            <a:pPr lvl="1"/>
            <a:r>
              <a:rPr lang="en-US" altLang="ja-JP" dirty="0" smtClean="0"/>
              <a:t>Task Group Officers Election</a:t>
            </a:r>
          </a:p>
          <a:p>
            <a:pPr lvl="1"/>
            <a:r>
              <a:rPr lang="en-US" altLang="ja-JP" dirty="0" smtClean="0"/>
              <a:t>Spec text for specification framework documentation</a:t>
            </a:r>
          </a:p>
          <a:p>
            <a:pPr lvl="1"/>
            <a:r>
              <a:rPr lang="en-US" altLang="ja-JP" dirty="0" smtClean="0"/>
              <a:t>Creating Spec framework documentation</a:t>
            </a:r>
          </a:p>
          <a:p>
            <a:pPr lvl="1"/>
            <a:r>
              <a:rPr lang="en-US" altLang="ja-JP" dirty="0" smtClean="0"/>
              <a:t>Approve Timeline</a:t>
            </a:r>
          </a:p>
          <a:p>
            <a:pPr lvl="1"/>
            <a:r>
              <a:rPr lang="en-US" altLang="ja-JP" dirty="0" smtClean="0"/>
              <a:t>Approve Teleconference schedule</a:t>
            </a:r>
          </a:p>
          <a:p>
            <a:pPr lvl="1"/>
            <a:r>
              <a:rPr lang="en-US" altLang="ja-JP" dirty="0" smtClean="0"/>
              <a:t>Approve Plan for July</a:t>
            </a:r>
          </a:p>
          <a:p>
            <a:pPr lvl="1">
              <a:defRPr/>
            </a:pPr>
            <a:endParaRPr lang="en-US" altLang="ja-JP" dirty="0" smtClean="0"/>
          </a:p>
        </p:txBody>
      </p:sp>
      <p:sp>
        <p:nvSpPr>
          <p:cNvPr id="22532" name="Date Placeholder 1"/>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2533"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2534" name="Slide Number Placeholder 3"/>
          <p:cNvSpPr>
            <a:spLocks noGrp="1"/>
          </p:cNvSpPr>
          <p:nvPr>
            <p:ph type="sldNum" sz="quarter" idx="12"/>
          </p:nvPr>
        </p:nvSpPr>
        <p:spPr>
          <a:noFill/>
        </p:spPr>
        <p:txBody>
          <a:bodyPr/>
          <a:lstStyle/>
          <a:p>
            <a:r>
              <a:rPr lang="en-US" altLang="ja-JP">
                <a:latin typeface="Times New Roman" pitchFamily="-84" charset="0"/>
              </a:rPr>
              <a:t>Slide </a:t>
            </a:r>
            <a:fld id="{431C0665-32F0-7F46-81CF-C1AE943508C7}" type="slidenum">
              <a:rPr lang="en-US" altLang="ja-JP">
                <a:latin typeface="Times New Roman" pitchFamily="-84" charset="0"/>
              </a:rPr>
              <a:pPr/>
              <a:t>6</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10:30-12:30</a:t>
            </a:r>
          </a:p>
        </p:txBody>
      </p:sp>
      <p:sp>
        <p:nvSpPr>
          <p:cNvPr id="24579" name="Content Placeholder 2"/>
          <p:cNvSpPr>
            <a:spLocks noGrp="1"/>
          </p:cNvSpPr>
          <p:nvPr>
            <p:ph idx="1"/>
          </p:nvPr>
        </p:nvSpPr>
        <p:spPr>
          <a:xfrm>
            <a:off x="381000" y="1981200"/>
            <a:ext cx="8763000" cy="4495800"/>
          </a:xfrm>
        </p:spPr>
        <p:txBody>
          <a:bodyPr>
            <a:normAutofit fontScale="70000" lnSpcReduction="20000"/>
          </a:bodyPr>
          <a:lstStyle/>
          <a:p>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CALLED TO ORDER</a:t>
            </a: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pPr>
              <a:defRPr/>
            </a:pPr>
            <a:r>
              <a:rPr lang="en-US" altLang="ja-JP" dirty="0" smtClean="0"/>
              <a:t>Review and approve Waikoloa and Teleconference  meeting minutes.</a:t>
            </a:r>
          </a:p>
          <a:p>
            <a:pPr lvl="1">
              <a:defRPr/>
            </a:pPr>
            <a:r>
              <a:rPr lang="en-US" altLang="ja-JP" dirty="0" smtClean="0"/>
              <a:t>March  2012 Waikoloa Session Minutes</a:t>
            </a:r>
          </a:p>
          <a:p>
            <a:pPr lvl="2">
              <a:defRPr/>
            </a:pPr>
            <a:r>
              <a:rPr lang="en-US" altLang="ja-JP" dirty="0" smtClean="0">
                <a:hlinkClick r:id="rId3"/>
              </a:rPr>
              <a:t>https://mentor.ieee.org/802.11/dcn/12/11-12-0472-00-00ai-march-2012-waikoloa-session-minutes.doc</a:t>
            </a:r>
            <a:endParaRPr lang="en-US" altLang="ja-JP" dirty="0" smtClean="0"/>
          </a:p>
          <a:p>
            <a:pPr lvl="1">
              <a:defRPr/>
            </a:pPr>
            <a:r>
              <a:rPr lang="en-US" altLang="ja-JP" dirty="0" smtClean="0"/>
              <a:t>March-May Teleconference Minutes</a:t>
            </a:r>
          </a:p>
          <a:p>
            <a:pPr lvl="2">
              <a:defRPr/>
            </a:pPr>
            <a:r>
              <a:rPr lang="en-US" altLang="ja-JP" dirty="0" smtClean="0">
                <a:hlinkClick r:id="rId4"/>
              </a:rPr>
              <a:t>https://mentor.ieee.org/802.11/dcn/12/11-12-0476-06-00ai-mar-may-teleconference-minutes.doc</a:t>
            </a:r>
            <a:endParaRPr lang="en-US" altLang="ja-JP" dirty="0" smtClean="0"/>
          </a:p>
          <a:p>
            <a:pPr>
              <a:defRPr/>
            </a:pPr>
            <a:r>
              <a:rPr lang="en-US" altLang="ja-JP" dirty="0" smtClean="0"/>
              <a:t>Motion for 2</a:t>
            </a:r>
            <a:r>
              <a:rPr lang="en-US" altLang="ja-JP" baseline="30000" dirty="0" smtClean="0"/>
              <a:t>nd</a:t>
            </a:r>
            <a:r>
              <a:rPr lang="en-US" altLang="ja-JP" dirty="0" smtClean="0"/>
              <a:t> Vice Chair position</a:t>
            </a:r>
          </a:p>
          <a:p>
            <a:pPr lvl="1">
              <a:defRPr/>
            </a:pPr>
            <a:r>
              <a:rPr lang="en-US" altLang="ja-JP" dirty="0" smtClean="0"/>
              <a:t>Motion to create 2nd Vice chair position</a:t>
            </a:r>
          </a:p>
          <a:p>
            <a:pPr lvl="1">
              <a:defRPr/>
            </a:pPr>
            <a:r>
              <a:rPr lang="en-US" altLang="ja-JP" dirty="0" smtClean="0"/>
              <a:t>open nomination  for 2</a:t>
            </a:r>
            <a:r>
              <a:rPr lang="en-US" altLang="ja-JP" baseline="30000" dirty="0" smtClean="0"/>
              <a:t>nd</a:t>
            </a:r>
            <a:r>
              <a:rPr lang="en-US" altLang="ja-JP" dirty="0" smtClean="0"/>
              <a:t> vice chair</a:t>
            </a:r>
          </a:p>
          <a:p>
            <a:pPr>
              <a:defRPr/>
            </a:pPr>
            <a:r>
              <a:rPr lang="en-US" altLang="ja-JP" dirty="0" smtClean="0"/>
              <a:t>Plan for week</a:t>
            </a:r>
            <a:endParaRPr lang="ja-JP" altLang="en-US" dirty="0" smtClean="0"/>
          </a:p>
          <a:p>
            <a:pPr lvl="1">
              <a:defRPr/>
            </a:pPr>
            <a:r>
              <a:rPr lang="en-US" altLang="ja-JP" dirty="0" smtClean="0"/>
              <a:t>Submissions-list-for-Atlanta</a:t>
            </a:r>
          </a:p>
          <a:p>
            <a:pPr lvl="1">
              <a:defRPr/>
            </a:pPr>
            <a:r>
              <a:rPr lang="en-US" altLang="ja-JP" dirty="0" smtClean="0">
                <a:hlinkClick r:id="rId5"/>
              </a:rPr>
              <a:t>https://mentor.ieee.org/802.11/dcn/12/11-12-0579-01-00ai-tgai-submission-list-for-atlanta-meeting.xls</a:t>
            </a:r>
            <a:endParaRPr lang="ja-JP" altLang="en-US" dirty="0" smtClean="0"/>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defRPr/>
            </a:pPr>
            <a:r>
              <a:rPr lang="en-US" altLang="ja-JP" dirty="0" smtClean="0">
                <a:hlinkClick r:id="rId5"/>
              </a:rPr>
              <a:t>https://mentor.ieee.org/802.11/dcn/12/11-12-0579-01-00ai-tgai-submission-list-for-atlanta-meeting.xls</a:t>
            </a:r>
            <a:endParaRPr lang="en-US" altLang="ja-JP" dirty="0" smtClean="0"/>
          </a:p>
          <a:p>
            <a:pPr>
              <a:defRPr/>
            </a:pPr>
            <a:r>
              <a:rPr lang="en-US" altLang="ja-JP" dirty="0" smtClean="0"/>
              <a:t>Recess until PM2</a:t>
            </a:r>
          </a:p>
          <a:p>
            <a:endParaRPr lang="en-US" altLang="ja-JP" dirty="0" smtClean="0">
              <a:ea typeface="ＭＳ Ｐゴシック" pitchFamily="-84" charset="-128"/>
              <a:cs typeface="ＭＳ Ｐゴシック" pitchFamily="-84" charset="-128"/>
            </a:endParaRPr>
          </a:p>
        </p:txBody>
      </p:sp>
      <p:sp>
        <p:nvSpPr>
          <p:cNvPr id="24580"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4581"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4582"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B4777F5-1B8B-8C46-99B2-AB7A297D3CE0}"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2012 – 16:00-18:00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r>
              <a:rPr lang="en-US" altLang="ja-JP" dirty="0" smtClean="0">
                <a:ea typeface="ＭＳ Ｐゴシック" pitchFamily="-84" charset="-128"/>
                <a:cs typeface="ＭＳ Ｐゴシック" pitchFamily="-84" charset="-128"/>
              </a:rPr>
              <a:t>Presentation</a:t>
            </a:r>
          </a:p>
          <a:p>
            <a:pPr lvl="1"/>
            <a:r>
              <a:rPr lang="en-US" altLang="ja-JP" dirty="0" smtClean="0"/>
              <a:t>Submission of specification framework documentation</a:t>
            </a:r>
          </a:p>
          <a:p>
            <a:pPr lvl="1"/>
            <a:r>
              <a:rPr lang="en-US" altLang="ja-JP" dirty="0" smtClean="0"/>
              <a:t>General submission</a:t>
            </a:r>
          </a:p>
          <a:p>
            <a:pPr lvl="1">
              <a:defRPr/>
            </a:pPr>
            <a:r>
              <a:rPr lang="en-US" altLang="ja-JP" dirty="0" smtClean="0">
                <a:hlinkClick r:id="rId3"/>
              </a:rPr>
              <a:t>https://mentor.ieee.org/802.11/dcn/12/11-12-0579-01-00ai-tgai-submission-list-for-atlanta-meeting.xls</a:t>
            </a:r>
            <a:endParaRPr lang="en-US" altLang="ja-JP" dirty="0" smtClean="0"/>
          </a:p>
          <a:p>
            <a:pPr>
              <a:defRPr/>
            </a:pPr>
            <a:r>
              <a:rPr lang="en-US" altLang="ja-JP" dirty="0" smtClean="0"/>
              <a:t>Recess until EVE</a:t>
            </a:r>
          </a:p>
          <a:p>
            <a:pPr>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Title 1"/>
          <p:cNvSpPr>
            <a:spLocks noGrp="1"/>
          </p:cNvSpPr>
          <p:nvPr>
            <p:ph type="title"/>
          </p:nvPr>
        </p:nvSpPr>
        <p:spPr>
          <a:xfrm>
            <a:off x="228600" y="685800"/>
            <a:ext cx="8915400" cy="1600200"/>
          </a:xfrm>
        </p:spPr>
        <p:txBody>
          <a:bodyPr/>
          <a:lstStyle/>
          <a:p>
            <a:r>
              <a:rPr lang="en-US" altLang="ja-JP" dirty="0" smtClean="0">
                <a:ea typeface="ＭＳ Ｐゴシック" pitchFamily="-84" charset="-128"/>
                <a:cs typeface="ＭＳ Ｐゴシック" pitchFamily="-84" charset="-128"/>
              </a:rPr>
              <a:t>Agenda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May </a:t>
            </a:r>
            <a:r>
              <a:rPr lang="en-US" altLang="ja-JP" dirty="0" err="1" smtClean="0">
                <a:ea typeface="ＭＳ Ｐゴシック" pitchFamily="-84" charset="-128"/>
                <a:cs typeface="ＭＳ Ｐゴシック" pitchFamily="-84" charset="-128"/>
              </a:rPr>
              <a:t>14</a:t>
            </a:r>
            <a:r>
              <a:rPr lang="en-US" altLang="ja-JP" baseline="30000" dirty="0" err="1"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2012 – 19:30-21:30</a:t>
            </a:r>
            <a:r>
              <a:rPr lang="ja-JP" altLang="en-US" dirty="0" smtClean="0">
                <a:ea typeface="ＭＳ Ｐゴシック" pitchFamily="-84" charset="-128"/>
                <a:cs typeface="ＭＳ Ｐゴシック" pitchFamily="-84" charset="-128"/>
              </a:rPr>
              <a:t/>
            </a:r>
            <a:br>
              <a:rPr lang="ja-JP" altLang="en-US"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AP discovery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related to passive scanning.</a:t>
            </a:r>
          </a:p>
        </p:txBody>
      </p:sp>
      <p:sp>
        <p:nvSpPr>
          <p:cNvPr id="30723" name="Content Placeholder 2"/>
          <p:cNvSpPr>
            <a:spLocks noGrp="1"/>
          </p:cNvSpPr>
          <p:nvPr>
            <p:ph idx="1"/>
          </p:nvPr>
        </p:nvSpPr>
        <p:spPr>
          <a:xfrm>
            <a:off x="685800" y="2514600"/>
            <a:ext cx="7924800" cy="4114800"/>
          </a:xfrm>
        </p:spPr>
        <p:txBody>
          <a:bodyPr/>
          <a:lstStyle/>
          <a:p>
            <a:r>
              <a:rPr lang="en-US" altLang="ja-JP" dirty="0" smtClean="0">
                <a:ea typeface="ＭＳ Ｐゴシック" pitchFamily="-84" charset="-128"/>
                <a:cs typeface="ＭＳ Ｐゴシック" pitchFamily="-84" charset="-128"/>
              </a:rPr>
              <a:t>MEETING CALLED TO ORDER</a:t>
            </a:r>
            <a:r>
              <a:rPr lang="ja-JP" altLang="en-US" dirty="0" smtClean="0">
                <a:ea typeface="ＭＳ Ｐゴシック" pitchFamily="-84" charset="-128"/>
                <a:cs typeface="ＭＳ Ｐゴシック" pitchFamily="-84" charset="-128"/>
              </a:rPr>
              <a:t> </a:t>
            </a:r>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CALL FOR ESSENTIAL PATENTS AND POLICIES &amp; PROCEDURES REMINDER</a:t>
            </a:r>
          </a:p>
          <a:p>
            <a:r>
              <a:rPr lang="en-US" altLang="ja-JP" dirty="0" smtClean="0">
                <a:ea typeface="ＭＳ Ｐゴシック" pitchFamily="-84" charset="-128"/>
                <a:cs typeface="ＭＳ Ｐゴシック" pitchFamily="-84" charset="-128"/>
              </a:rPr>
              <a:t>Modify and/or Approve Agenda</a:t>
            </a:r>
          </a:p>
          <a:p>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leader:  Lei Wang</a:t>
            </a:r>
          </a:p>
          <a:p>
            <a:r>
              <a:rPr lang="en-US" altLang="ja-JP" dirty="0" smtClean="0">
                <a:ea typeface="ＭＳ Ｐゴシック" pitchFamily="-84" charset="-128"/>
                <a:cs typeface="ＭＳ Ｐゴシック" pitchFamily="-84" charset="-128"/>
              </a:rPr>
              <a:t>Goal of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a:t>
            </a:r>
            <a:endParaRPr lang="ja-JP" altLang="en-US" dirty="0" smtClean="0">
              <a:ea typeface="ＭＳ Ｐゴシック" pitchFamily="-84" charset="-128"/>
              <a:cs typeface="ＭＳ Ｐゴシック" pitchFamily="-84" charset="-128"/>
            </a:endParaRPr>
          </a:p>
          <a:p>
            <a:pPr lvl="1"/>
            <a:r>
              <a:rPr lang="en-US" altLang="ja-JP" dirty="0" smtClean="0">
                <a:ea typeface="ＭＳ Ｐゴシック" pitchFamily="-84" charset="-128"/>
                <a:cs typeface="ＭＳ Ｐゴシック" pitchFamily="-84" charset="-128"/>
              </a:rPr>
              <a:t>Harmonize and create joint contribution.</a:t>
            </a:r>
          </a:p>
          <a:p>
            <a:pPr lvl="1"/>
            <a:r>
              <a:rPr lang="en-US" altLang="ja-JP" dirty="0" smtClean="0">
                <a:ea typeface="ＭＳ Ｐゴシック" pitchFamily="-84" charset="-128"/>
                <a:cs typeface="ＭＳ Ｐゴシック" pitchFamily="-84" charset="-128"/>
              </a:rPr>
              <a:t>Create </a:t>
            </a:r>
            <a:r>
              <a:rPr lang="en-US" altLang="ja-JP" dirty="0" err="1" smtClean="0">
                <a:ea typeface="ＭＳ Ｐゴシック" pitchFamily="-84" charset="-128"/>
                <a:cs typeface="ＭＳ Ｐゴシック" pitchFamily="-84" charset="-128"/>
              </a:rPr>
              <a:t>adhoc</a:t>
            </a:r>
            <a:r>
              <a:rPr lang="en-US" altLang="ja-JP" dirty="0" smtClean="0">
                <a:ea typeface="ＭＳ Ｐゴシック" pitchFamily="-84" charset="-128"/>
                <a:cs typeface="ＭＳ Ｐゴシック" pitchFamily="-84" charset="-128"/>
              </a:rPr>
              <a:t> report</a:t>
            </a:r>
          </a:p>
          <a:p>
            <a:r>
              <a:rPr lang="en-US" altLang="ja-JP" dirty="0" smtClean="0">
                <a:ea typeface="ＭＳ Ｐゴシック" pitchFamily="-84" charset="-128"/>
                <a:cs typeface="ＭＳ Ｐゴシック" pitchFamily="-84" charset="-128"/>
              </a:rPr>
              <a:t>Recess until  Tuesday AM2</a:t>
            </a:r>
          </a:p>
        </p:txBody>
      </p:sp>
      <p:sp>
        <p:nvSpPr>
          <p:cNvPr id="30724" name="Date Placeholder 3"/>
          <p:cNvSpPr>
            <a:spLocks noGrp="1"/>
          </p:cNvSpPr>
          <p:nvPr>
            <p:ph type="dt" sz="quarter" idx="10"/>
          </p:nvPr>
        </p:nvSpPr>
        <p:spPr>
          <a:noFill/>
        </p:spPr>
        <p:txBody>
          <a:bodyPr/>
          <a:lstStyle/>
          <a:p>
            <a:r>
              <a:rPr lang="en-US" altLang="ja-JP" smtClean="0">
                <a:latin typeface="Times New Roman" pitchFamily="-84" charset="0"/>
              </a:rPr>
              <a:t>May 2012</a:t>
            </a:r>
          </a:p>
        </p:txBody>
      </p:sp>
      <p:sp>
        <p:nvSpPr>
          <p:cNvPr id="30725"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p>
        </p:txBody>
      </p:sp>
      <p:sp>
        <p:nvSpPr>
          <p:cNvPr id="3072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37A9B74C-BFDE-5B49-AE3B-0A3E57A33EDE}"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21745</TotalTime>
  <Words>3965</Words>
  <Application>Microsoft Macintosh PowerPoint</Application>
  <PresentationFormat>画面に合わせる (4:3)</PresentationFormat>
  <Paragraphs>487</Paragraphs>
  <Slides>30</Slides>
  <Notes>21</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30</vt:i4>
      </vt:variant>
    </vt:vector>
  </HeadingPairs>
  <TitlesOfParts>
    <vt:vector size="31" baseType="lpstr">
      <vt:lpstr>802-11-Submission</vt:lpstr>
      <vt:lpstr>IEEE 802.11ai Fast Initial Link Setup  Agenda for May 2012 Atlanta</vt:lpstr>
      <vt:lpstr>Abstract</vt:lpstr>
      <vt:lpstr>Meeting Protocol</vt:lpstr>
      <vt:lpstr>Attendance</vt:lpstr>
      <vt:lpstr>Attendance, Voting &amp; Document Status</vt:lpstr>
      <vt:lpstr>Plan for this week Atlanta May 2012</vt:lpstr>
      <vt:lpstr>Agenda Monday, May 14th ,  2012 – 10:30-12:30</vt:lpstr>
      <vt:lpstr>Agenda Monday, May 14th ,  2012 – 16:00-18:00</vt:lpstr>
      <vt:lpstr>Agenda  Monday, May 14nd,  2012 – 19:30-21:30 AP discovery Adhoc  related to passive scanning.</vt:lpstr>
      <vt:lpstr>Agenda  Tuesday, May 15th,  2012 – 10:30-12:30</vt:lpstr>
      <vt:lpstr>Agenda  Tuesday, May 15th,  2012 – 16:00-18:00 AP discovery Adhoc  related to active scanning.</vt:lpstr>
      <vt:lpstr>Agenda  Tuesday, May 15th,  2012 – 19:30-21:30</vt:lpstr>
      <vt:lpstr>Agenda  Wednesday, May 16th,  2012 – 08:00-10:00 AP discovery Adhoc  related to passive scanning.</vt:lpstr>
      <vt:lpstr>Agenda  Wednesday, May 16th,  2012 – 13:30-15:30</vt:lpstr>
      <vt:lpstr>Agenda  Wednesday, May 16th,  2012 – 16:00-18:00</vt:lpstr>
      <vt:lpstr>Agenda  Thursday, May 17th,  2012 – 08:00-10:00</vt:lpstr>
      <vt:lpstr>Agenda  Thursday, Mar 17th,  2012 – 10:30-12:30</vt:lpstr>
      <vt:lpstr>Agenda Thursday , May 17th,  2012 – 16:00-18:00</vt:lpstr>
      <vt:lpstr>Administrative Items</vt:lpstr>
      <vt:lpstr>Participants, Patents, and Duty to Inform</vt:lpstr>
      <vt:lpstr>Patent Related Links</vt:lpstr>
      <vt:lpstr>Call for Potentially Essential Patents</vt:lpstr>
      <vt:lpstr>Other Guidelines for IEEE WG Meetings</vt:lpstr>
      <vt:lpstr>Approve TGai meeting minutes of  Waikoloa face-to-face meeting. </vt:lpstr>
      <vt:lpstr>Approve TGai teleconference meeting minutes of Waikoloa to Atlanta meeting. </vt:lpstr>
      <vt:lpstr>Nomination existing officer position</vt:lpstr>
      <vt:lpstr>Approve to create 2nd Vice chair position. </vt:lpstr>
      <vt:lpstr>Nomination of 2nd Vice Chair</vt:lpstr>
      <vt:lpstr>Teleconference Schedule </vt:lpstr>
      <vt:lpstr>Time line of TGai</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 Initial Authentication Study Group Agenda November 2010</dc:title>
  <dc:subject/>
  <dc:creator>Hiroshi Mano</dc:creator>
  <cp:keywords/>
  <dc:description/>
  <cp:lastModifiedBy>真野 浩</cp:lastModifiedBy>
  <cp:revision>415</cp:revision>
  <cp:lastPrinted>1998-02-10T13:28:06Z</cp:lastPrinted>
  <dcterms:created xsi:type="dcterms:W3CDTF">2012-05-17T11:44:47Z</dcterms:created>
  <dcterms:modified xsi:type="dcterms:W3CDTF">2012-05-17T22:19:25Z</dcterms:modified>
  <cp:category/>
</cp:coreProperties>
</file>