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71" r:id="rId4"/>
    <p:sldId id="273" r:id="rId5"/>
    <p:sldId id="274" r:id="rId6"/>
    <p:sldId id="277" r:id="rId7"/>
    <p:sldId id="278" r:id="rId8"/>
    <p:sldId id="276" r:id="rId9"/>
    <p:sldId id="279" r:id="rId10"/>
    <p:sldId id="27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C495"/>
    <a:srgbClr val="00D69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p:scale>
          <a:sx n="106" d="100"/>
          <a:sy n="106" d="100"/>
        </p:scale>
        <p:origin x="-11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9" d="100"/>
          <a:sy n="59" d="100"/>
        </p:scale>
        <p:origin x="-2544"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t>Page </a:t>
            </a:r>
            <a:fld id="{75A6653B-A31C-4A56-827D-0A7B304F551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95750" y="95250"/>
            <a:ext cx="2185988"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802.11-yy/0112r0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Month Year</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87825" y="8991600"/>
            <a:ext cx="2339975" cy="185738"/>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defRPr>
                <a:latin typeface="Times New Roman" pitchFamily="18" charset="0"/>
                <a:ea typeface="+mn-ea"/>
                <a:cs typeface="Arial" charset="0"/>
              </a:defRPr>
            </a:lvl1pPr>
            <a:lvl5pPr marL="457200" lvl="4" algn="r" defTabSz="933450" eaLnBrk="0" hangingPunct="0">
              <a:defRPr>
                <a:cs typeface="+mn-cs"/>
              </a:defRPr>
            </a:lvl5pPr>
          </a:lstStyle>
          <a:p>
            <a:pPr>
              <a:defRPr/>
            </a:pPr>
            <a:r>
              <a:rPr lang="en-US"/>
              <a:t>Haiguang Wang et. al, I2R, Singapore</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t>Page </a:t>
            </a:r>
            <a:fld id="{D13F6E42-0411-4C4A-952D-F6CB649D93C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headEnd/>
            <a:tailEnd/>
          </a:ln>
        </p:spPr>
        <p:txBody>
          <a:bodyPr/>
          <a:lstStyle/>
          <a:p>
            <a:pPr>
              <a:defRPr/>
            </a:pPr>
            <a:r>
              <a:rPr lang="en-US"/>
              <a:t>doc.: IEEE 802.11-yy/xxxxr0</a:t>
            </a:r>
          </a:p>
        </p:txBody>
      </p:sp>
      <p:sp>
        <p:nvSpPr>
          <p:cNvPr id="17411" name="Rectangle 3"/>
          <p:cNvSpPr>
            <a:spLocks noGrp="1" noChangeArrowheads="1"/>
          </p:cNvSpPr>
          <p:nvPr>
            <p:ph type="dt" sz="quarter" idx="1"/>
          </p:nvPr>
        </p:nvSpPr>
        <p:spPr>
          <a:ln>
            <a:miter lim="800000"/>
            <a:headEnd/>
            <a:tailEnd/>
          </a:ln>
        </p:spPr>
        <p:txBody>
          <a:bodyPr/>
          <a:lstStyle/>
          <a:p>
            <a:pPr>
              <a:defRPr/>
            </a:pPr>
            <a:r>
              <a:rPr lang="en-US" smtClean="0"/>
              <a:t>Month Year</a:t>
            </a:r>
          </a:p>
        </p:txBody>
      </p:sp>
      <p:sp>
        <p:nvSpPr>
          <p:cNvPr id="17412" name="Rectangle 6"/>
          <p:cNvSpPr>
            <a:spLocks noGrp="1" noChangeArrowheads="1"/>
          </p:cNvSpPr>
          <p:nvPr>
            <p:ph type="ftr" sz="quarter" idx="4"/>
          </p:nvPr>
        </p:nvSpPr>
        <p:spPr>
          <a:ln>
            <a:miter lim="800000"/>
            <a:headEnd/>
            <a:tailEnd/>
          </a:ln>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noFill/>
          <a:ln>
            <a:miter lim="800000"/>
            <a:headEnd/>
            <a:tailEnd/>
          </a:ln>
        </p:spPr>
        <p:txBody>
          <a:bodyPr/>
          <a:lstStyle/>
          <a:p>
            <a:r>
              <a:rPr lang="en-US"/>
              <a:t>Page </a:t>
            </a:r>
            <a:fld id="{A5DB818A-B172-469A-869C-370C553B7CEE}" type="slidenum">
              <a:rPr lang="en-US"/>
              <a:pPr/>
              <a:t>1</a:t>
            </a:fld>
            <a:endParaRPr lang="en-US"/>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Haiguang Wang et. al, I2R, Singapore</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588084EE-E05B-4DC9-BD04-374A05E0890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Haiguang Wang et. al, I2R, Singapore</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0F964DB-59A1-49C6-B6E0-1A9CA5D9AAB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968375" cy="2762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2012</a:t>
            </a:r>
          </a:p>
        </p:txBody>
      </p:sp>
      <p:sp>
        <p:nvSpPr>
          <p:cNvPr id="1029" name="Rectangle 5"/>
          <p:cNvSpPr>
            <a:spLocks noGrp="1" noChangeArrowheads="1"/>
          </p:cNvSpPr>
          <p:nvPr>
            <p:ph type="ftr" sz="quarter" idx="3"/>
          </p:nvPr>
        </p:nvSpPr>
        <p:spPr bwMode="auto">
          <a:xfrm>
            <a:off x="6202363" y="6475413"/>
            <a:ext cx="2341562"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Haiguang Wang et. al, I2R, Singapore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2A07451D-687D-4F90-B466-55393E0A9C94}"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802.11-12/0619r0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j-cs"/>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ln>
            <a:miter lim="800000"/>
            <a:headEnd/>
            <a:tailEnd/>
          </a:ln>
        </p:spPr>
        <p:txBody>
          <a:bodyPr/>
          <a:lstStyle/>
          <a:p>
            <a:pPr>
              <a:defRPr/>
            </a:pPr>
            <a:r>
              <a:rPr lang="en-US"/>
              <a:t>May 2012</a:t>
            </a:r>
          </a:p>
        </p:txBody>
      </p:sp>
      <p:sp>
        <p:nvSpPr>
          <p:cNvPr id="1028" name="Footer Placeholder 4"/>
          <p:cNvSpPr>
            <a:spLocks noGrp="1"/>
          </p:cNvSpPr>
          <p:nvPr>
            <p:ph type="ftr" sz="quarter" idx="11"/>
          </p:nvPr>
        </p:nvSpPr>
        <p:spPr>
          <a:ln>
            <a:miter lim="800000"/>
            <a:headEnd/>
            <a:tailEnd/>
          </a:ln>
        </p:spPr>
        <p:txBody>
          <a:bodyPr/>
          <a:lstStyle/>
          <a:p>
            <a:pPr>
              <a:defRPr/>
            </a:pPr>
            <a:r>
              <a:rPr lang="en-US"/>
              <a:t>Haiguang Wang et. al, I2R, Singapore</a:t>
            </a:r>
          </a:p>
        </p:txBody>
      </p:sp>
      <p:sp>
        <p:nvSpPr>
          <p:cNvPr id="6149" name="Slide Number Placeholder 5"/>
          <p:cNvSpPr>
            <a:spLocks noGrp="1"/>
          </p:cNvSpPr>
          <p:nvPr>
            <p:ph type="sldNum" sz="quarter" idx="12"/>
          </p:nvPr>
        </p:nvSpPr>
        <p:spPr>
          <a:noFill/>
          <a:ln>
            <a:miter lim="800000"/>
            <a:headEnd/>
            <a:tailEnd/>
          </a:ln>
        </p:spPr>
        <p:txBody>
          <a:bodyPr/>
          <a:lstStyle/>
          <a:p>
            <a:r>
              <a:rPr lang="en-US"/>
              <a:t>Slide </a:t>
            </a:r>
            <a:fld id="{9A3F7278-AEC8-4129-9AE4-6320D69F5462}" type="slidenum">
              <a:rPr lang="en-US"/>
              <a:pPr/>
              <a:t>1</a:t>
            </a:fld>
            <a:endParaRPr lang="en-US"/>
          </a:p>
        </p:txBody>
      </p:sp>
      <p:sp>
        <p:nvSpPr>
          <p:cNvPr id="6150" name="Rectangle 2"/>
          <p:cNvSpPr>
            <a:spLocks noGrp="1" noChangeArrowheads="1"/>
          </p:cNvSpPr>
          <p:nvPr>
            <p:ph type="title"/>
          </p:nvPr>
        </p:nvSpPr>
        <p:spPr/>
        <p:txBody>
          <a:bodyPr/>
          <a:lstStyle/>
          <a:p>
            <a:pPr eaLnBrk="1" hangingPunct="1"/>
            <a:r>
              <a:rPr lang="en-US" altLang="ja-JP" sz="2800" dirty="0" smtClean="0"/>
              <a:t>Overlapping IEEE 802.11ah Networks of Different Types </a:t>
            </a:r>
          </a:p>
        </p:txBody>
      </p:sp>
      <p:sp>
        <p:nvSpPr>
          <p:cNvPr id="6151" name="Rectangle 6"/>
          <p:cNvSpPr>
            <a:spLocks noGrp="1" noChangeArrowheads="1"/>
          </p:cNvSpPr>
          <p:nvPr>
            <p:ph type="body" idx="1"/>
          </p:nvPr>
        </p:nvSpPr>
        <p:spPr>
          <a:xfrm>
            <a:off x="685800" y="1679575"/>
            <a:ext cx="7772400" cy="381000"/>
          </a:xfrm>
        </p:spPr>
        <p:txBody>
          <a:bodyPr/>
          <a:lstStyle/>
          <a:p>
            <a:pPr algn="ctr" eaLnBrk="1" hangingPunct="1">
              <a:buFontTx/>
              <a:buNone/>
            </a:pPr>
            <a:r>
              <a:rPr lang="en-US" sz="2000" smtClean="0"/>
              <a:t>Date:</a:t>
            </a:r>
            <a:r>
              <a:rPr lang="en-US" sz="2000" b="0" smtClean="0"/>
              <a:t> 2012-05-12</a:t>
            </a:r>
          </a:p>
        </p:txBody>
      </p:sp>
      <p:sp>
        <p:nvSpPr>
          <p:cNvPr id="615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6146" name="Object 54"/>
          <p:cNvGraphicFramePr>
            <a:graphicFrameLocks noChangeAspect="1"/>
          </p:cNvGraphicFramePr>
          <p:nvPr/>
        </p:nvGraphicFramePr>
        <p:xfrm>
          <a:off x="600075" y="2420938"/>
          <a:ext cx="7199313" cy="3719512"/>
        </p:xfrm>
        <a:graphic>
          <a:graphicData uri="http://schemas.openxmlformats.org/presentationml/2006/ole">
            <p:oleObj spid="_x0000_s6146" name="Document" r:id="rId4" imgW="8503953" imgH="4393079"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Conclusion</a:t>
            </a:r>
          </a:p>
        </p:txBody>
      </p:sp>
      <p:sp>
        <p:nvSpPr>
          <p:cNvPr id="16387" name="Content Placeholder 2"/>
          <p:cNvSpPr>
            <a:spLocks noGrp="1"/>
          </p:cNvSpPr>
          <p:nvPr>
            <p:ph idx="1"/>
          </p:nvPr>
        </p:nvSpPr>
        <p:spPr/>
        <p:txBody>
          <a:bodyPr/>
          <a:lstStyle/>
          <a:p>
            <a:r>
              <a:rPr lang="en-US" dirty="0" smtClean="0"/>
              <a:t>For the IEEE 802.11ah based networks, different types of OBSS networks may interfere to each other and cause excessive management traffic. </a:t>
            </a:r>
          </a:p>
          <a:p>
            <a:endParaRPr lang="en-US" dirty="0" smtClean="0"/>
          </a:p>
          <a:p>
            <a:r>
              <a:rPr lang="en-US" dirty="0" smtClean="0"/>
              <a:t>TGah should address such OBSS issues and develop methods for minimizing interference between the overlapping networks. </a:t>
            </a:r>
          </a:p>
          <a:p>
            <a:endParaRPr lang="en-US" dirty="0" smtClean="0"/>
          </a:p>
          <a:p>
            <a:r>
              <a:rPr lang="en-US" dirty="0" smtClean="0"/>
              <a:t>Future work will consider the impact of data traffic of different applications.</a:t>
            </a:r>
          </a:p>
        </p:txBody>
      </p:sp>
      <p:sp>
        <p:nvSpPr>
          <p:cNvPr id="4" name="Date Placeholder 3"/>
          <p:cNvSpPr>
            <a:spLocks noGrp="1"/>
          </p:cNvSpPr>
          <p:nvPr>
            <p:ph type="dt" sz="quarter" idx="10"/>
          </p:nvPr>
        </p:nvSpPr>
        <p:spPr/>
        <p:txBody>
          <a:bodyPr/>
          <a:lstStyle/>
          <a:p>
            <a:pPr>
              <a:defRPr/>
            </a:pPr>
            <a:r>
              <a:rPr lang="en-US"/>
              <a:t>May 2012</a:t>
            </a:r>
          </a:p>
        </p:txBody>
      </p:sp>
      <p:sp>
        <p:nvSpPr>
          <p:cNvPr id="5" name="Footer Placeholder 4"/>
          <p:cNvSpPr>
            <a:spLocks noGrp="1"/>
          </p:cNvSpPr>
          <p:nvPr>
            <p:ph type="ftr" sz="quarter" idx="11"/>
          </p:nvPr>
        </p:nvSpPr>
        <p:spPr/>
        <p:txBody>
          <a:bodyPr/>
          <a:lstStyle/>
          <a:p>
            <a:r>
              <a:rPr lang="en-US" smtClean="0">
                <a:cs typeface="Arial" charset="0"/>
              </a:rPr>
              <a:t>Haiguang Wang et. al, I2R, Singapore</a:t>
            </a:r>
          </a:p>
        </p:txBody>
      </p:sp>
      <p:sp>
        <p:nvSpPr>
          <p:cNvPr id="16390" name="Slide Number Placeholder 5"/>
          <p:cNvSpPr>
            <a:spLocks noGrp="1"/>
          </p:cNvSpPr>
          <p:nvPr>
            <p:ph type="sldNum" sz="quarter" idx="12"/>
          </p:nvPr>
        </p:nvSpPr>
        <p:spPr>
          <a:noFill/>
          <a:ln>
            <a:miter lim="800000"/>
            <a:headEnd/>
            <a:tailEnd/>
          </a:ln>
        </p:spPr>
        <p:txBody>
          <a:bodyPr/>
          <a:lstStyle/>
          <a:p>
            <a:r>
              <a:rPr lang="en-US"/>
              <a:t>Slide </a:t>
            </a:r>
            <a:fld id="{18C87E7A-639E-4CF7-9B47-5EAFC03701FD}" type="slidenum">
              <a:rPr lang="en-US"/>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Abstract</a:t>
            </a:r>
          </a:p>
        </p:txBody>
      </p:sp>
      <p:sp>
        <p:nvSpPr>
          <p:cNvPr id="8195" name="Content Placeholder 2"/>
          <p:cNvSpPr>
            <a:spLocks noGrp="1"/>
          </p:cNvSpPr>
          <p:nvPr>
            <p:ph idx="1"/>
          </p:nvPr>
        </p:nvSpPr>
        <p:spPr>
          <a:xfrm>
            <a:off x="609600" y="1981200"/>
            <a:ext cx="7772400" cy="4114800"/>
          </a:xfrm>
        </p:spPr>
        <p:txBody>
          <a:bodyPr/>
          <a:lstStyle/>
          <a:p>
            <a:r>
              <a:rPr lang="en-US" dirty="0" smtClean="0"/>
              <a:t>In this contribution, we present performance results for the overlapping BSSs of sensor and data offloading networks. We found that collisions from OBSS of different network types may cause excessive operation cost. </a:t>
            </a:r>
          </a:p>
        </p:txBody>
      </p:sp>
      <p:sp>
        <p:nvSpPr>
          <p:cNvPr id="4" name="Date Placeholder 3"/>
          <p:cNvSpPr>
            <a:spLocks noGrp="1"/>
          </p:cNvSpPr>
          <p:nvPr>
            <p:ph type="dt" sz="quarter" idx="10"/>
          </p:nvPr>
        </p:nvSpPr>
        <p:spPr/>
        <p:txBody>
          <a:bodyPr/>
          <a:lstStyle/>
          <a:p>
            <a:pPr>
              <a:defRPr/>
            </a:pPr>
            <a:r>
              <a:rPr lang="en-US"/>
              <a:t>May 2012</a:t>
            </a:r>
          </a:p>
        </p:txBody>
      </p:sp>
      <p:sp>
        <p:nvSpPr>
          <p:cNvPr id="5" name="Footer Placeholder 4"/>
          <p:cNvSpPr>
            <a:spLocks noGrp="1"/>
          </p:cNvSpPr>
          <p:nvPr>
            <p:ph type="ftr" sz="quarter" idx="11"/>
          </p:nvPr>
        </p:nvSpPr>
        <p:spPr/>
        <p:txBody>
          <a:bodyPr/>
          <a:lstStyle/>
          <a:p>
            <a:r>
              <a:rPr lang="en-US" smtClean="0">
                <a:cs typeface="Arial" charset="0"/>
              </a:rPr>
              <a:t>Haiguang Wang et. al, I2R, Singapore</a:t>
            </a:r>
          </a:p>
        </p:txBody>
      </p:sp>
      <p:sp>
        <p:nvSpPr>
          <p:cNvPr id="8198" name="Slide Number Placeholder 5"/>
          <p:cNvSpPr>
            <a:spLocks noGrp="1"/>
          </p:cNvSpPr>
          <p:nvPr>
            <p:ph type="sldNum" sz="quarter" idx="12"/>
          </p:nvPr>
        </p:nvSpPr>
        <p:spPr>
          <a:noFill/>
          <a:ln>
            <a:miter lim="800000"/>
            <a:headEnd/>
            <a:tailEnd/>
          </a:ln>
        </p:spPr>
        <p:txBody>
          <a:bodyPr/>
          <a:lstStyle/>
          <a:p>
            <a:r>
              <a:rPr lang="en-US"/>
              <a:t>Slide </a:t>
            </a:r>
            <a:fld id="{E64F4B88-DBFD-4E7B-88E2-540CC64E0F79}" type="slidenum">
              <a:rPr lang="en-US"/>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smtClean="0"/>
              <a:t>Motivation</a:t>
            </a:r>
            <a:endParaRPr lang="en-US" smtClean="0"/>
          </a:p>
        </p:txBody>
      </p:sp>
      <p:sp>
        <p:nvSpPr>
          <p:cNvPr id="9219" name="Content Placeholder 2"/>
          <p:cNvSpPr>
            <a:spLocks noGrp="1"/>
          </p:cNvSpPr>
          <p:nvPr>
            <p:ph idx="1"/>
          </p:nvPr>
        </p:nvSpPr>
        <p:spPr/>
        <p:txBody>
          <a:bodyPr/>
          <a:lstStyle/>
          <a:p>
            <a:r>
              <a:rPr lang="en-US" dirty="0" smtClean="0"/>
              <a:t>IEEE 802.11ah standard may be used for different applications such as data offloading and sensor networks. Different networks may be deployed with overlapping coverage, sharing the same channel. It is necessary to study coexistence issues and address them in the design if necessary. </a:t>
            </a:r>
          </a:p>
          <a:p>
            <a:r>
              <a:rPr lang="en-US" dirty="0" smtClean="0"/>
              <a:t>The AP and STAs of a long range sensory BSS may not hear the traffic of short range offload BSSs enclosed in the area covered by the long range sensory BSS.  </a:t>
            </a:r>
          </a:p>
        </p:txBody>
      </p:sp>
      <p:sp>
        <p:nvSpPr>
          <p:cNvPr id="4" name="Date Placeholder 3"/>
          <p:cNvSpPr>
            <a:spLocks noGrp="1"/>
          </p:cNvSpPr>
          <p:nvPr>
            <p:ph type="dt" sz="quarter" idx="10"/>
          </p:nvPr>
        </p:nvSpPr>
        <p:spPr/>
        <p:txBody>
          <a:bodyPr/>
          <a:lstStyle/>
          <a:p>
            <a:pPr>
              <a:defRPr/>
            </a:pPr>
            <a:r>
              <a:rPr lang="en-US"/>
              <a:t>May 2012</a:t>
            </a:r>
          </a:p>
        </p:txBody>
      </p:sp>
      <p:sp>
        <p:nvSpPr>
          <p:cNvPr id="5" name="Footer Placeholder 4"/>
          <p:cNvSpPr>
            <a:spLocks noGrp="1"/>
          </p:cNvSpPr>
          <p:nvPr>
            <p:ph type="ftr" sz="quarter" idx="11"/>
          </p:nvPr>
        </p:nvSpPr>
        <p:spPr/>
        <p:txBody>
          <a:bodyPr/>
          <a:lstStyle/>
          <a:p>
            <a:r>
              <a:rPr lang="en-US" smtClean="0">
                <a:cs typeface="Arial" charset="0"/>
              </a:rPr>
              <a:t>Haiguang Wang et. al, I2R, Singapore</a:t>
            </a:r>
          </a:p>
        </p:txBody>
      </p:sp>
      <p:sp>
        <p:nvSpPr>
          <p:cNvPr id="9222" name="Slide Number Placeholder 5"/>
          <p:cNvSpPr>
            <a:spLocks noGrp="1"/>
          </p:cNvSpPr>
          <p:nvPr>
            <p:ph type="sldNum" sz="quarter" idx="12"/>
          </p:nvPr>
        </p:nvSpPr>
        <p:spPr>
          <a:noFill/>
          <a:ln>
            <a:miter lim="800000"/>
            <a:headEnd/>
            <a:tailEnd/>
          </a:ln>
        </p:spPr>
        <p:txBody>
          <a:bodyPr/>
          <a:lstStyle/>
          <a:p>
            <a:r>
              <a:rPr lang="en-US"/>
              <a:t>Slide </a:t>
            </a:r>
            <a:fld id="{6721B1FB-39A7-4BEB-9608-2CAFF91C933F}" type="slidenum">
              <a:rPr lang="en-US"/>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ln>
            <a:miter lim="800000"/>
            <a:headEnd/>
            <a:tailEnd/>
          </a:ln>
        </p:spPr>
        <p:txBody>
          <a:bodyPr/>
          <a:lstStyle/>
          <a:p>
            <a:pPr>
              <a:defRPr/>
            </a:pPr>
            <a:r>
              <a:rPr lang="en-US"/>
              <a:t>May 2012</a:t>
            </a:r>
          </a:p>
        </p:txBody>
      </p:sp>
      <p:sp>
        <p:nvSpPr>
          <p:cNvPr id="12291" name="Footer Placeholder 4"/>
          <p:cNvSpPr>
            <a:spLocks noGrp="1"/>
          </p:cNvSpPr>
          <p:nvPr>
            <p:ph type="ftr" sz="quarter" idx="11"/>
          </p:nvPr>
        </p:nvSpPr>
        <p:spPr>
          <a:ln>
            <a:miter lim="800000"/>
            <a:headEnd/>
            <a:tailEnd/>
          </a:ln>
        </p:spPr>
        <p:txBody>
          <a:bodyPr/>
          <a:lstStyle/>
          <a:p>
            <a:r>
              <a:rPr lang="en-US" smtClean="0">
                <a:cs typeface="Arial" charset="0"/>
              </a:rPr>
              <a:t>Haiguang Wang et. al, I2R, Singapore</a:t>
            </a:r>
          </a:p>
        </p:txBody>
      </p:sp>
      <p:sp>
        <p:nvSpPr>
          <p:cNvPr id="10244" name="Slide Number Placeholder 5"/>
          <p:cNvSpPr>
            <a:spLocks noGrp="1"/>
          </p:cNvSpPr>
          <p:nvPr>
            <p:ph type="sldNum" sz="quarter" idx="12"/>
          </p:nvPr>
        </p:nvSpPr>
        <p:spPr>
          <a:noFill/>
          <a:ln>
            <a:miter lim="800000"/>
            <a:headEnd/>
            <a:tailEnd/>
          </a:ln>
        </p:spPr>
        <p:txBody>
          <a:bodyPr/>
          <a:lstStyle/>
          <a:p>
            <a:r>
              <a:rPr lang="en-US"/>
              <a:t>Slide </a:t>
            </a:r>
            <a:fld id="{3303D52D-3369-47B9-8337-6D51F3A3C75C}" type="slidenum">
              <a:rPr lang="en-US"/>
              <a:pPr/>
              <a:t>4</a:t>
            </a:fld>
            <a:endParaRPr lang="en-US"/>
          </a:p>
        </p:txBody>
      </p:sp>
      <p:sp>
        <p:nvSpPr>
          <p:cNvPr id="10245" name="Rectangle 2"/>
          <p:cNvSpPr>
            <a:spLocks noGrp="1" noChangeArrowheads="1"/>
          </p:cNvSpPr>
          <p:nvPr>
            <p:ph type="title"/>
          </p:nvPr>
        </p:nvSpPr>
        <p:spPr>
          <a:xfrm>
            <a:off x="685800" y="685800"/>
            <a:ext cx="7772400" cy="439738"/>
          </a:xfrm>
        </p:spPr>
        <p:txBody>
          <a:bodyPr/>
          <a:lstStyle/>
          <a:p>
            <a:pPr eaLnBrk="1" hangingPunct="1"/>
            <a:r>
              <a:rPr lang="en-US" smtClean="0"/>
              <a:t>Simulation Parameters</a:t>
            </a:r>
          </a:p>
        </p:txBody>
      </p:sp>
      <p:sp>
        <p:nvSpPr>
          <p:cNvPr id="10246" name="Rectangle 3"/>
          <p:cNvSpPr>
            <a:spLocks noGrp="1" noChangeArrowheads="1"/>
          </p:cNvSpPr>
          <p:nvPr>
            <p:ph type="body" idx="1"/>
          </p:nvPr>
        </p:nvSpPr>
        <p:spPr>
          <a:xfrm>
            <a:off x="684213" y="1268413"/>
            <a:ext cx="7704137" cy="2592387"/>
          </a:xfrm>
        </p:spPr>
        <p:txBody>
          <a:bodyPr/>
          <a:lstStyle/>
          <a:p>
            <a:pPr eaLnBrk="1" hangingPunct="1">
              <a:lnSpc>
                <a:spcPct val="120000"/>
              </a:lnSpc>
              <a:spcBef>
                <a:spcPct val="0"/>
              </a:spcBef>
            </a:pPr>
            <a:r>
              <a:rPr lang="en-US" smtClean="0"/>
              <a:t>Simulator</a:t>
            </a:r>
          </a:p>
          <a:p>
            <a:pPr lvl="1" eaLnBrk="1" hangingPunct="1">
              <a:lnSpc>
                <a:spcPct val="120000"/>
              </a:lnSpc>
              <a:spcBef>
                <a:spcPct val="0"/>
              </a:spcBef>
            </a:pPr>
            <a:r>
              <a:rPr lang="en-US" sz="1800" smtClean="0"/>
              <a:t>Qualnet network simulator</a:t>
            </a:r>
          </a:p>
          <a:p>
            <a:pPr eaLnBrk="1" hangingPunct="1">
              <a:lnSpc>
                <a:spcPct val="120000"/>
              </a:lnSpc>
              <a:spcBef>
                <a:spcPct val="0"/>
              </a:spcBef>
            </a:pPr>
            <a:r>
              <a:rPr lang="en-US" smtClean="0"/>
              <a:t>Simulation parameters</a:t>
            </a:r>
          </a:p>
          <a:p>
            <a:pPr lvl="1">
              <a:buFontTx/>
              <a:buChar char="•"/>
            </a:pPr>
            <a:r>
              <a:rPr lang="en-US" sz="1800" smtClean="0"/>
              <a:t>DCF mode with 2 MHz bandwidth as specified by 802.11ah frame work</a:t>
            </a:r>
          </a:p>
          <a:p>
            <a:pPr lvl="1">
              <a:buFontTx/>
              <a:buChar char="•"/>
            </a:pPr>
            <a:r>
              <a:rPr lang="en-US" sz="1800" smtClean="0"/>
              <a:t>PHY modulation: MCS0-REP2 </a:t>
            </a:r>
          </a:p>
          <a:p>
            <a:pPr lvl="1">
              <a:buFontTx/>
              <a:buChar char="•"/>
            </a:pPr>
            <a:r>
              <a:rPr lang="en-US" sz="1800" smtClean="0"/>
              <a:t>Transmission range: 350 meters to1 km (depending on transmission power)</a:t>
            </a:r>
          </a:p>
          <a:p>
            <a:r>
              <a:rPr lang="en-US" sz="1800" smtClean="0"/>
              <a:t>Basic parameters</a:t>
            </a:r>
          </a:p>
          <a:p>
            <a:pPr>
              <a:buFontTx/>
              <a:buNone/>
            </a:pPr>
            <a:endParaRPr lang="en-US" smtClean="0"/>
          </a:p>
          <a:p>
            <a:pPr lvl="1" eaLnBrk="1" hangingPunct="1">
              <a:lnSpc>
                <a:spcPct val="120000"/>
              </a:lnSpc>
              <a:spcBef>
                <a:spcPct val="0"/>
              </a:spcBef>
            </a:pPr>
            <a:endParaRPr lang="en-US" smtClean="0"/>
          </a:p>
        </p:txBody>
      </p:sp>
      <p:graphicFrame>
        <p:nvGraphicFramePr>
          <p:cNvPr id="7" name="Table 6"/>
          <p:cNvGraphicFramePr>
            <a:graphicFrameLocks noGrp="1"/>
          </p:cNvGraphicFramePr>
          <p:nvPr/>
        </p:nvGraphicFramePr>
        <p:xfrm>
          <a:off x="684213" y="4221163"/>
          <a:ext cx="7848600" cy="1670050"/>
        </p:xfrm>
        <a:graphic>
          <a:graphicData uri="http://schemas.openxmlformats.org/drawingml/2006/table">
            <a:tbl>
              <a:tblPr/>
              <a:tblGrid>
                <a:gridCol w="1943100"/>
                <a:gridCol w="1730375"/>
                <a:gridCol w="2481262"/>
                <a:gridCol w="1693863"/>
              </a:tblGrid>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Parameter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Parameter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Times New Roman" pitchFamily="18" charset="0"/>
                          <a:cs typeface="Arial" charset="0"/>
                        </a:rPr>
                        <a:t>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Data Rate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300 Kbps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Backoff Win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15 - 1023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Number of Nodes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50- 3000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Maximum Short Retry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DIFS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250 us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Maximum long Retry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SIFS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160 us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Time slot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Arial" charset="0"/>
                        </a:rPr>
                        <a:t>45 us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Network Topology</a:t>
            </a:r>
          </a:p>
        </p:txBody>
      </p:sp>
      <p:sp>
        <p:nvSpPr>
          <p:cNvPr id="4" name="Date Placeholder 3"/>
          <p:cNvSpPr>
            <a:spLocks noGrp="1"/>
          </p:cNvSpPr>
          <p:nvPr>
            <p:ph type="dt" sz="quarter" idx="10"/>
          </p:nvPr>
        </p:nvSpPr>
        <p:spPr/>
        <p:txBody>
          <a:bodyPr/>
          <a:lstStyle/>
          <a:p>
            <a:pPr>
              <a:defRPr/>
            </a:pPr>
            <a:r>
              <a:rPr lang="en-US"/>
              <a:t>May 2012</a:t>
            </a:r>
          </a:p>
        </p:txBody>
      </p:sp>
      <p:sp>
        <p:nvSpPr>
          <p:cNvPr id="5" name="Footer Placeholder 4"/>
          <p:cNvSpPr>
            <a:spLocks noGrp="1"/>
          </p:cNvSpPr>
          <p:nvPr>
            <p:ph type="ftr" sz="quarter" idx="11"/>
          </p:nvPr>
        </p:nvSpPr>
        <p:spPr/>
        <p:txBody>
          <a:bodyPr/>
          <a:lstStyle/>
          <a:p>
            <a:r>
              <a:rPr lang="en-US" smtClean="0">
                <a:cs typeface="Arial" charset="0"/>
              </a:rPr>
              <a:t>Haiguang Wang et. al, I2R, Singapore</a:t>
            </a:r>
          </a:p>
        </p:txBody>
      </p:sp>
      <p:sp>
        <p:nvSpPr>
          <p:cNvPr id="11269" name="Slide Number Placeholder 5"/>
          <p:cNvSpPr>
            <a:spLocks noGrp="1"/>
          </p:cNvSpPr>
          <p:nvPr>
            <p:ph type="sldNum" sz="quarter" idx="12"/>
          </p:nvPr>
        </p:nvSpPr>
        <p:spPr>
          <a:noFill/>
          <a:ln>
            <a:miter lim="800000"/>
            <a:headEnd/>
            <a:tailEnd/>
          </a:ln>
        </p:spPr>
        <p:txBody>
          <a:bodyPr/>
          <a:lstStyle/>
          <a:p>
            <a:r>
              <a:rPr lang="en-US"/>
              <a:t>Slide </a:t>
            </a:r>
            <a:fld id="{4E1DAB25-F99F-477B-83E9-9DF47DE4E1BC}" type="slidenum">
              <a:rPr lang="en-US"/>
              <a:pPr/>
              <a:t>5</a:t>
            </a:fld>
            <a:endParaRPr lang="en-US"/>
          </a:p>
        </p:txBody>
      </p:sp>
      <p:pic>
        <p:nvPicPr>
          <p:cNvPr id="11270" name="Picture 2"/>
          <p:cNvPicPr>
            <a:picLocks noChangeAspect="1" noChangeArrowheads="1"/>
          </p:cNvPicPr>
          <p:nvPr/>
        </p:nvPicPr>
        <p:blipFill>
          <a:blip r:embed="rId2" cstate="print"/>
          <a:srcRect/>
          <a:stretch>
            <a:fillRect/>
          </a:stretch>
        </p:blipFill>
        <p:spPr bwMode="auto">
          <a:xfrm>
            <a:off x="1476375" y="1811338"/>
            <a:ext cx="6950075" cy="451326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Configuration Parameters for Sensor Networks</a:t>
            </a:r>
          </a:p>
        </p:txBody>
      </p:sp>
      <p:graphicFrame>
        <p:nvGraphicFramePr>
          <p:cNvPr id="7" name="Content Placeholder 6"/>
          <p:cNvGraphicFramePr>
            <a:graphicFrameLocks noGrp="1"/>
          </p:cNvGraphicFramePr>
          <p:nvPr>
            <p:ph idx="1"/>
          </p:nvPr>
        </p:nvGraphicFramePr>
        <p:xfrm>
          <a:off x="539750" y="1989138"/>
          <a:ext cx="8064698" cy="1219200"/>
        </p:xfrm>
        <a:graphic>
          <a:graphicData uri="http://schemas.openxmlformats.org/drawingml/2006/table">
            <a:tbl>
              <a:tblPr/>
              <a:tblGrid>
                <a:gridCol w="1367954"/>
                <a:gridCol w="2088232"/>
                <a:gridCol w="1800200"/>
                <a:gridCol w="2808312"/>
              </a:tblGrid>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000000"/>
                          </a:solidFill>
                          <a:effectLst/>
                          <a:latin typeface="Times New Roman" pitchFamily="18" charset="0"/>
                          <a:ea typeface="+mn-ea"/>
                          <a:cs typeface="Arial" charset="0"/>
                        </a:rPr>
                        <a:t>Parameter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000000"/>
                          </a:solidFill>
                          <a:effectLst/>
                          <a:latin typeface="Times New Roman" pitchFamily="18" charset="0"/>
                          <a:ea typeface="+mn-ea"/>
                          <a:cs typeface="Arial" charset="0"/>
                        </a:rPr>
                        <a:t>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000000"/>
                          </a:solidFill>
                          <a:effectLst/>
                          <a:latin typeface="Times New Roman" pitchFamily="18" charset="0"/>
                          <a:ea typeface="+mn-ea"/>
                          <a:cs typeface="Arial" charset="0"/>
                        </a:rPr>
                        <a:t>Parameter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000000"/>
                          </a:solidFill>
                          <a:effectLst/>
                          <a:latin typeface="Times New Roman" pitchFamily="18" charset="0"/>
                          <a:ea typeface="+mn-ea"/>
                          <a:cs typeface="Arial" charset="0"/>
                        </a:rPr>
                        <a:t>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AP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AP-Sensor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Number of Sensors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500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err="1" smtClean="0">
                          <a:ln>
                            <a:noFill/>
                          </a:ln>
                          <a:solidFill>
                            <a:srgbClr val="000000"/>
                          </a:solidFill>
                          <a:effectLst/>
                          <a:latin typeface="Times New Roman" pitchFamily="18" charset="0"/>
                          <a:ea typeface="+mn-ea"/>
                          <a:cs typeface="Arial" charset="0"/>
                        </a:rPr>
                        <a:t>Tx</a:t>
                      </a: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 Power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C49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30 </a:t>
                      </a:r>
                      <a:r>
                        <a:rPr kumimoji="0" lang="en-US" sz="1400" b="0" i="0" u="none" strike="noStrike" kern="1200" cap="none" normalizeH="0" baseline="0" dirty="0" err="1" smtClean="0">
                          <a:ln>
                            <a:noFill/>
                          </a:ln>
                          <a:solidFill>
                            <a:srgbClr val="000000"/>
                          </a:solidFill>
                          <a:effectLst/>
                          <a:latin typeface="Times New Roman" pitchFamily="18" charset="0"/>
                          <a:ea typeface="+mn-ea"/>
                          <a:cs typeface="Arial" charset="0"/>
                        </a:rPr>
                        <a:t>dBm</a:t>
                      </a:r>
                      <a:endPar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C49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Transmission 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C49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1 km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C495"/>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Beacon Interval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1 second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Traffic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CBR (1 data </a:t>
                      </a:r>
                      <a:r>
                        <a:rPr kumimoji="0" lang="en-US" sz="1400" b="0" i="0" u="none" strike="noStrike" kern="1200" cap="none" normalizeH="0" baseline="0" dirty="0" err="1" smtClean="0">
                          <a:ln>
                            <a:noFill/>
                          </a:ln>
                          <a:solidFill>
                            <a:srgbClr val="000000"/>
                          </a:solidFill>
                          <a:effectLst/>
                          <a:latin typeface="Times New Roman" pitchFamily="18" charset="0"/>
                          <a:ea typeface="+mn-ea"/>
                          <a:cs typeface="Arial" charset="0"/>
                        </a:rPr>
                        <a:t>pkts</a:t>
                      </a: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/5 minutes/station)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bl>
          </a:graphicData>
        </a:graphic>
      </p:graphicFrame>
      <p:sp>
        <p:nvSpPr>
          <p:cNvPr id="4" name="Date Placeholder 3"/>
          <p:cNvSpPr>
            <a:spLocks noGrp="1"/>
          </p:cNvSpPr>
          <p:nvPr>
            <p:ph type="dt" sz="quarter" idx="10"/>
          </p:nvPr>
        </p:nvSpPr>
        <p:spPr/>
        <p:txBody>
          <a:bodyPr/>
          <a:lstStyle/>
          <a:p>
            <a:pPr>
              <a:defRPr/>
            </a:pPr>
            <a:r>
              <a:rPr lang="en-US"/>
              <a:t>May 2012</a:t>
            </a:r>
          </a:p>
        </p:txBody>
      </p:sp>
      <p:sp>
        <p:nvSpPr>
          <p:cNvPr id="5" name="Footer Placeholder 4"/>
          <p:cNvSpPr>
            <a:spLocks noGrp="1"/>
          </p:cNvSpPr>
          <p:nvPr>
            <p:ph type="ftr" sz="quarter" idx="11"/>
          </p:nvPr>
        </p:nvSpPr>
        <p:spPr/>
        <p:txBody>
          <a:bodyPr/>
          <a:lstStyle/>
          <a:p>
            <a:r>
              <a:rPr lang="en-US" smtClean="0">
                <a:cs typeface="Arial" charset="0"/>
              </a:rPr>
              <a:t>Haiguang Wang et. al, I2R, Singapore</a:t>
            </a:r>
          </a:p>
        </p:txBody>
      </p:sp>
      <p:sp>
        <p:nvSpPr>
          <p:cNvPr id="12320" name="Slide Number Placeholder 5"/>
          <p:cNvSpPr>
            <a:spLocks noGrp="1"/>
          </p:cNvSpPr>
          <p:nvPr>
            <p:ph type="sldNum" sz="quarter" idx="12"/>
          </p:nvPr>
        </p:nvSpPr>
        <p:spPr>
          <a:noFill/>
          <a:ln>
            <a:miter lim="800000"/>
            <a:headEnd/>
            <a:tailEnd/>
          </a:ln>
        </p:spPr>
        <p:txBody>
          <a:bodyPr/>
          <a:lstStyle/>
          <a:p>
            <a:r>
              <a:rPr lang="en-US"/>
              <a:t>Slide </a:t>
            </a:r>
            <a:fld id="{515A6101-0AC9-4E9B-8E3E-617871552E40}" type="slidenum">
              <a:rPr lang="en-US"/>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Configuration Parameters for Data Offloading Networks</a:t>
            </a:r>
          </a:p>
        </p:txBody>
      </p:sp>
      <p:sp>
        <p:nvSpPr>
          <p:cNvPr id="4" name="Date Placeholder 3"/>
          <p:cNvSpPr>
            <a:spLocks noGrp="1"/>
          </p:cNvSpPr>
          <p:nvPr>
            <p:ph type="dt" sz="quarter" idx="10"/>
          </p:nvPr>
        </p:nvSpPr>
        <p:spPr/>
        <p:txBody>
          <a:bodyPr/>
          <a:lstStyle/>
          <a:p>
            <a:pPr>
              <a:defRPr/>
            </a:pPr>
            <a:r>
              <a:rPr lang="en-US"/>
              <a:t>May 2012</a:t>
            </a:r>
          </a:p>
        </p:txBody>
      </p:sp>
      <p:sp>
        <p:nvSpPr>
          <p:cNvPr id="5" name="Footer Placeholder 4"/>
          <p:cNvSpPr>
            <a:spLocks noGrp="1"/>
          </p:cNvSpPr>
          <p:nvPr>
            <p:ph type="ftr" sz="quarter" idx="11"/>
          </p:nvPr>
        </p:nvSpPr>
        <p:spPr/>
        <p:txBody>
          <a:bodyPr/>
          <a:lstStyle/>
          <a:p>
            <a:r>
              <a:rPr lang="en-US" smtClean="0">
                <a:cs typeface="Arial" charset="0"/>
              </a:rPr>
              <a:t>Haiguang Wang et. al, I2R, Singapore</a:t>
            </a:r>
          </a:p>
        </p:txBody>
      </p:sp>
      <p:sp>
        <p:nvSpPr>
          <p:cNvPr id="13317" name="Slide Number Placeholder 5"/>
          <p:cNvSpPr>
            <a:spLocks noGrp="1"/>
          </p:cNvSpPr>
          <p:nvPr>
            <p:ph type="sldNum" sz="quarter" idx="12"/>
          </p:nvPr>
        </p:nvSpPr>
        <p:spPr>
          <a:noFill/>
          <a:ln>
            <a:miter lim="800000"/>
            <a:headEnd/>
            <a:tailEnd/>
          </a:ln>
        </p:spPr>
        <p:txBody>
          <a:bodyPr/>
          <a:lstStyle/>
          <a:p>
            <a:r>
              <a:rPr lang="en-US"/>
              <a:t>Slide </a:t>
            </a:r>
            <a:fld id="{4426B696-41FF-478E-935B-1B1E43251EAC}" type="slidenum">
              <a:rPr lang="en-US"/>
              <a:pPr/>
              <a:t>7</a:t>
            </a:fld>
            <a:endParaRPr lang="en-US"/>
          </a:p>
        </p:txBody>
      </p:sp>
      <p:graphicFrame>
        <p:nvGraphicFramePr>
          <p:cNvPr id="7" name="Content Placeholder 6"/>
          <p:cNvGraphicFramePr>
            <a:graphicFrameLocks noGrp="1"/>
          </p:cNvGraphicFramePr>
          <p:nvPr>
            <p:ph idx="1"/>
          </p:nvPr>
        </p:nvGraphicFramePr>
        <p:xfrm>
          <a:off x="539552" y="2204864"/>
          <a:ext cx="8136905" cy="1432560"/>
        </p:xfrm>
        <a:graphic>
          <a:graphicData uri="http://schemas.openxmlformats.org/drawingml/2006/table">
            <a:tbl>
              <a:tblPr/>
              <a:tblGrid>
                <a:gridCol w="1656184"/>
                <a:gridCol w="1224136"/>
                <a:gridCol w="1872208"/>
                <a:gridCol w="3384377"/>
              </a:tblGrid>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000000"/>
                          </a:solidFill>
                          <a:effectLst/>
                          <a:latin typeface="Times New Roman" pitchFamily="18" charset="0"/>
                          <a:ea typeface="+mn-ea"/>
                          <a:cs typeface="Arial" charset="0"/>
                        </a:rPr>
                        <a:t>Parameter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000000"/>
                          </a:solidFill>
                          <a:effectLst/>
                          <a:latin typeface="Times New Roman" pitchFamily="18" charset="0"/>
                          <a:ea typeface="+mn-ea"/>
                          <a:cs typeface="Arial" charset="0"/>
                        </a:rPr>
                        <a:t>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000000"/>
                          </a:solidFill>
                          <a:effectLst/>
                          <a:latin typeface="Times New Roman" pitchFamily="18" charset="0"/>
                          <a:ea typeface="+mn-ea"/>
                          <a:cs typeface="Arial" charset="0"/>
                        </a:rPr>
                        <a:t>Parameter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000000"/>
                          </a:solidFill>
                          <a:effectLst/>
                          <a:latin typeface="Times New Roman" pitchFamily="18" charset="0"/>
                          <a:ea typeface="+mn-ea"/>
                          <a:cs typeface="Arial" charset="0"/>
                        </a:rPr>
                        <a:t>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AP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AP-Offload-1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AP-Offload-2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Number of Data Offload Stations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2FFF0"/>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err="1" smtClean="0">
                          <a:ln>
                            <a:noFill/>
                          </a:ln>
                          <a:solidFill>
                            <a:srgbClr val="000000"/>
                          </a:solidFill>
                          <a:effectLst/>
                          <a:latin typeface="Times New Roman" pitchFamily="18" charset="0"/>
                          <a:ea typeface="+mn-ea"/>
                          <a:cs typeface="Arial" charset="0"/>
                        </a:rPr>
                        <a:t>Tx</a:t>
                      </a: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 Power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C49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7 </a:t>
                      </a:r>
                      <a:r>
                        <a:rPr kumimoji="0" lang="en-US" sz="1400" b="0" i="0" u="none" strike="noStrike" kern="1200" cap="none" normalizeH="0" baseline="0" dirty="0" err="1" smtClean="0">
                          <a:ln>
                            <a:noFill/>
                          </a:ln>
                          <a:solidFill>
                            <a:srgbClr val="000000"/>
                          </a:solidFill>
                          <a:effectLst/>
                          <a:latin typeface="Times New Roman" pitchFamily="18" charset="0"/>
                          <a:ea typeface="+mn-ea"/>
                          <a:cs typeface="Arial" charset="0"/>
                        </a:rPr>
                        <a:t>dBm</a:t>
                      </a:r>
                      <a:endPar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C49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Beacon Interval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C49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100 milliseconds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C495"/>
                    </a:solidFill>
                  </a:tcPr>
                </a:tc>
              </a:tr>
              <a:tr h="304800">
                <a:tc>
                  <a:txBody>
                    <a:bodyPr/>
                    <a:lstStyle/>
                    <a:p>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Transmission 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algn="l" defTabSz="914400" rtl="0" eaLnBrk="1" latinLnBrk="0" hangingPunct="1"/>
                      <a:r>
                        <a:rPr kumimoji="0" lang="en-US" sz="1400" b="0" i="0" u="none" strike="noStrike" kern="1200" cap="none" normalizeH="0" baseline="0" dirty="0" smtClean="0">
                          <a:ln>
                            <a:noFill/>
                          </a:ln>
                          <a:solidFill>
                            <a:srgbClr val="000000"/>
                          </a:solidFill>
                          <a:effectLst/>
                          <a:latin typeface="Times New Roman" pitchFamily="18" charset="0"/>
                          <a:ea typeface="+mn-ea"/>
                          <a:cs typeface="Arial" charset="0"/>
                        </a:rPr>
                        <a:t>350 meters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Traffic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Arial" charset="0"/>
                        </a:rPr>
                        <a:t>HTTP  Traffic Models provided by Qualnet.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Performance Results: Isolated Networks</a:t>
            </a:r>
          </a:p>
        </p:txBody>
      </p:sp>
      <p:sp>
        <p:nvSpPr>
          <p:cNvPr id="14339" name="Content Placeholder 8"/>
          <p:cNvSpPr>
            <a:spLocks noGrp="1"/>
          </p:cNvSpPr>
          <p:nvPr>
            <p:ph idx="1"/>
          </p:nvPr>
        </p:nvSpPr>
        <p:spPr>
          <a:xfrm>
            <a:off x="683568" y="1916832"/>
            <a:ext cx="7772400" cy="1368152"/>
          </a:xfrm>
        </p:spPr>
        <p:txBody>
          <a:bodyPr/>
          <a:lstStyle/>
          <a:p>
            <a:r>
              <a:rPr lang="en-US" sz="2000" dirty="0" smtClean="0"/>
              <a:t>Three networks are studied separately and only one network is in operation in each experiment. </a:t>
            </a:r>
          </a:p>
          <a:p>
            <a:pPr lvl="1"/>
            <a:r>
              <a:rPr lang="en-US" sz="1800" dirty="0" smtClean="0"/>
              <a:t>Server receives more authenticate request than the response sends back:</a:t>
            </a:r>
          </a:p>
          <a:p>
            <a:pPr lvl="2"/>
            <a:r>
              <a:rPr lang="en-US" sz="1600" dirty="0" smtClean="0"/>
              <a:t>Server drop some authenticate request if its management queue is overflowed. </a:t>
            </a:r>
          </a:p>
        </p:txBody>
      </p:sp>
      <p:sp>
        <p:nvSpPr>
          <p:cNvPr id="14340" name="Rectangle 1"/>
          <p:cNvSpPr>
            <a:spLocks noChangeArrowheads="1"/>
          </p:cNvSpPr>
          <p:nvPr/>
        </p:nvSpPr>
        <p:spPr bwMode="auto">
          <a:xfrm>
            <a:off x="827584" y="3645024"/>
            <a:ext cx="7416800" cy="585787"/>
          </a:xfrm>
          <a:prstGeom prst="rect">
            <a:avLst/>
          </a:prstGeom>
          <a:noFill/>
          <a:ln w="9525">
            <a:noFill/>
            <a:miter lim="800000"/>
            <a:headEnd/>
            <a:tailEnd/>
          </a:ln>
        </p:spPr>
        <p:txBody>
          <a:bodyPr anchor="ctr">
            <a:spAutoFit/>
          </a:bodyPr>
          <a:lstStyle/>
          <a:p>
            <a:r>
              <a:rPr lang="en-US" sz="1600" b="1" dirty="0">
                <a:cs typeface="Times New Roman" pitchFamily="18" charset="0"/>
              </a:rPr>
              <a:t>Table 1: </a:t>
            </a:r>
            <a:r>
              <a:rPr lang="en-US" sz="1600" dirty="0">
                <a:cs typeface="Times New Roman" pitchFamily="18" charset="0"/>
              </a:rPr>
              <a:t>Management Frames Transmitted/Received by AP-Sensor and AP-Offloading without Co-located APs</a:t>
            </a:r>
            <a:r>
              <a:rPr lang="en-US" sz="1400" dirty="0">
                <a:cs typeface="Times New Roman" pitchFamily="18" charset="0"/>
              </a:rPr>
              <a:t>. </a:t>
            </a:r>
            <a:endParaRPr lang="en-US" dirty="0"/>
          </a:p>
        </p:txBody>
      </p:sp>
      <p:graphicFrame>
        <p:nvGraphicFramePr>
          <p:cNvPr id="10" name="Table 9"/>
          <p:cNvGraphicFramePr>
            <a:graphicFrameLocks noGrp="1"/>
          </p:cNvGraphicFramePr>
          <p:nvPr/>
        </p:nvGraphicFramePr>
        <p:xfrm>
          <a:off x="827584" y="4293096"/>
          <a:ext cx="7116762" cy="1941513"/>
        </p:xfrm>
        <a:graphic>
          <a:graphicData uri="http://schemas.openxmlformats.org/drawingml/2006/table">
            <a:tbl>
              <a:tblPr/>
              <a:tblGrid>
                <a:gridCol w="3138487"/>
                <a:gridCol w="1128713"/>
                <a:gridCol w="1316037"/>
                <a:gridCol w="1533525"/>
              </a:tblGrid>
              <a:tr h="306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宋体" pitchFamily="2" charset="-122"/>
                        </a:rPr>
                        <a:t>Item Name</a:t>
                      </a:r>
                      <a:endParaRPr kumimoji="0" lang="en-US" sz="1100" b="1" i="0" u="none" strike="noStrike" cap="none" normalizeH="0" baseline="0" dirty="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宋体" pitchFamily="2" charset="-122"/>
                        </a:rPr>
                        <a:t>AP-Sensor</a:t>
                      </a:r>
                      <a:endParaRPr kumimoji="0" lang="en-US" sz="1100" b="1"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宋体" pitchFamily="2" charset="-122"/>
                        </a:rPr>
                        <a:t>AP-Offload-1</a:t>
                      </a:r>
                      <a:endParaRPr kumimoji="0" lang="en-US" sz="1100" b="1"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宋体" pitchFamily="2" charset="-122"/>
                        </a:rPr>
                        <a:t>AP-Offload-2</a:t>
                      </a:r>
                      <a:endParaRPr kumimoji="0" lang="en-US" sz="1100" b="1"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r>
              <a:tr h="3270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Authentication Request received </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宋体" pitchFamily="2" charset="-122"/>
                        </a:rPr>
                        <a:t>1553</a:t>
                      </a:r>
                      <a:endParaRPr kumimoji="0" lang="en-US" sz="1100" b="0" i="0" u="none" strike="noStrike" cap="none" normalizeH="0" baseline="0" dirty="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10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10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r>
              <a:tr h="3270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Authentication Response transmitted</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511</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11</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11</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r>
              <a:tr h="3270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Association Request received</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500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10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10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r>
              <a:tr h="3270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Association Response transmitted </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510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10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10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D69E"/>
                    </a:solidFill>
                  </a:tcPr>
                </a:tc>
              </a:tr>
              <a:tr h="3270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Total</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3074</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41</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宋体" pitchFamily="2" charset="-122"/>
                        </a:rPr>
                        <a:t>41</a:t>
                      </a:r>
                      <a:endParaRPr kumimoji="0" lang="en-US" sz="1100" b="0" i="0" u="none" strike="noStrike" cap="none" normalizeH="0" baseline="0" dirty="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2D2F4"/>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918450" cy="727075"/>
          </a:xfrm>
        </p:spPr>
        <p:txBody>
          <a:bodyPr/>
          <a:lstStyle/>
          <a:p>
            <a:r>
              <a:rPr lang="en-US" dirty="0" smtClean="0"/>
              <a:t>Performance Results: OBSS Networks</a:t>
            </a:r>
          </a:p>
        </p:txBody>
      </p:sp>
      <p:sp>
        <p:nvSpPr>
          <p:cNvPr id="10243" name="Content Placeholder 2"/>
          <p:cNvSpPr>
            <a:spLocks noGrp="1"/>
          </p:cNvSpPr>
          <p:nvPr>
            <p:ph idx="1"/>
          </p:nvPr>
        </p:nvSpPr>
        <p:spPr>
          <a:xfrm>
            <a:off x="685800" y="1412875"/>
            <a:ext cx="7772400" cy="2303463"/>
          </a:xfrm>
        </p:spPr>
        <p:txBody>
          <a:bodyPr>
            <a:normAutofit lnSpcReduction="10000"/>
          </a:bodyPr>
          <a:lstStyle/>
          <a:p>
            <a:pPr>
              <a:defRPr/>
            </a:pPr>
            <a:r>
              <a:rPr lang="en-US" sz="2000" dirty="0" smtClean="0">
                <a:ea typeface="+mn-ea"/>
              </a:rPr>
              <a:t>Three networks are turned on at the same time and studied in the same experiment. </a:t>
            </a:r>
          </a:p>
          <a:p>
            <a:pPr lvl="1">
              <a:defRPr/>
            </a:pPr>
            <a:r>
              <a:rPr lang="en-US" sz="1800" dirty="0" smtClean="0">
                <a:ea typeface="ＭＳ Ｐゴシック" pitchFamily="-84" charset="-128"/>
              </a:rPr>
              <a:t>Excessive transmissions in authentication/association are observed. </a:t>
            </a:r>
          </a:p>
          <a:p>
            <a:pPr lvl="1">
              <a:defRPr/>
            </a:pPr>
            <a:r>
              <a:rPr lang="en-US" sz="1800" b="1" dirty="0" smtClean="0">
                <a:ea typeface="ＭＳ Ｐゴシック" pitchFamily="-84" charset="-128"/>
              </a:rPr>
              <a:t>Reason: </a:t>
            </a:r>
            <a:r>
              <a:rPr lang="en-US" sz="1800" dirty="0" smtClean="0">
                <a:ea typeface="ＭＳ Ｐゴシック" pitchFamily="-84" charset="-128"/>
              </a:rPr>
              <a:t>sensors/offload stations may lose beacons consecutively due to collisions and keep on triggering the authentication/associations at these affect stations. </a:t>
            </a:r>
          </a:p>
          <a:p>
            <a:pPr lvl="2">
              <a:defRPr/>
            </a:pPr>
            <a:r>
              <a:rPr lang="en-US" sz="1600" dirty="0" smtClean="0">
                <a:ea typeface="ＭＳ Ｐゴシック" pitchFamily="-84" charset="-128"/>
              </a:rPr>
              <a:t>Transmissions from offloading networks collide with beacons from AP-Sensor. </a:t>
            </a:r>
          </a:p>
          <a:p>
            <a:pPr lvl="2">
              <a:defRPr/>
            </a:pPr>
            <a:r>
              <a:rPr lang="en-US" sz="1600" dirty="0" smtClean="0">
                <a:ea typeface="ＭＳ Ｐゴシック" pitchFamily="-84" charset="-128"/>
              </a:rPr>
              <a:t>Transmissions from sensors collide with beacons from AP-Offload. </a:t>
            </a:r>
          </a:p>
        </p:txBody>
      </p:sp>
      <p:sp>
        <p:nvSpPr>
          <p:cNvPr id="4" name="Date Placeholder 3"/>
          <p:cNvSpPr>
            <a:spLocks noGrp="1"/>
          </p:cNvSpPr>
          <p:nvPr>
            <p:ph type="dt" sz="quarter" idx="10"/>
          </p:nvPr>
        </p:nvSpPr>
        <p:spPr/>
        <p:txBody>
          <a:bodyPr/>
          <a:lstStyle/>
          <a:p>
            <a:pPr>
              <a:defRPr/>
            </a:pPr>
            <a:r>
              <a:rPr lang="en-US"/>
              <a:t>May 2012</a:t>
            </a:r>
          </a:p>
        </p:txBody>
      </p:sp>
      <p:sp>
        <p:nvSpPr>
          <p:cNvPr id="5" name="Footer Placeholder 4"/>
          <p:cNvSpPr>
            <a:spLocks noGrp="1"/>
          </p:cNvSpPr>
          <p:nvPr>
            <p:ph type="ftr" sz="quarter" idx="11"/>
          </p:nvPr>
        </p:nvSpPr>
        <p:spPr/>
        <p:txBody>
          <a:bodyPr/>
          <a:lstStyle/>
          <a:p>
            <a:r>
              <a:rPr lang="en-US" smtClean="0">
                <a:cs typeface="Arial" charset="0"/>
              </a:rPr>
              <a:t>Haiguang Wang et. al, I2R, Singapore</a:t>
            </a:r>
          </a:p>
        </p:txBody>
      </p:sp>
      <p:sp>
        <p:nvSpPr>
          <p:cNvPr id="15366" name="Slide Number Placeholder 5"/>
          <p:cNvSpPr>
            <a:spLocks noGrp="1"/>
          </p:cNvSpPr>
          <p:nvPr>
            <p:ph type="sldNum" sz="quarter" idx="12"/>
          </p:nvPr>
        </p:nvSpPr>
        <p:spPr>
          <a:noFill/>
          <a:ln>
            <a:miter lim="800000"/>
            <a:headEnd/>
            <a:tailEnd/>
          </a:ln>
        </p:spPr>
        <p:txBody>
          <a:bodyPr/>
          <a:lstStyle/>
          <a:p>
            <a:r>
              <a:rPr lang="en-US"/>
              <a:t>Slide </a:t>
            </a:r>
            <a:fld id="{A0995B9A-D2B5-4AF1-BF82-819E22124665}" type="slidenum">
              <a:rPr lang="en-US"/>
              <a:pPr/>
              <a:t>9</a:t>
            </a:fld>
            <a:endParaRPr lang="en-US"/>
          </a:p>
        </p:txBody>
      </p:sp>
      <p:sp>
        <p:nvSpPr>
          <p:cNvPr id="15367" name="Rectangle 2"/>
          <p:cNvSpPr>
            <a:spLocks noChangeArrowheads="1"/>
          </p:cNvSpPr>
          <p:nvPr/>
        </p:nvSpPr>
        <p:spPr bwMode="auto">
          <a:xfrm>
            <a:off x="755650" y="3789363"/>
            <a:ext cx="7200900" cy="584200"/>
          </a:xfrm>
          <a:prstGeom prst="rect">
            <a:avLst/>
          </a:prstGeom>
          <a:noFill/>
          <a:ln w="9525">
            <a:noFill/>
            <a:miter lim="800000"/>
            <a:headEnd/>
            <a:tailEnd/>
          </a:ln>
        </p:spPr>
        <p:txBody>
          <a:bodyPr anchor="ctr">
            <a:spAutoFit/>
          </a:bodyPr>
          <a:lstStyle/>
          <a:p>
            <a:r>
              <a:rPr lang="en-US" sz="1600" b="1" dirty="0">
                <a:cs typeface="Times New Roman" pitchFamily="18" charset="0"/>
              </a:rPr>
              <a:t>Table 2</a:t>
            </a:r>
            <a:r>
              <a:rPr lang="en-US" sz="1600" dirty="0">
                <a:cs typeface="Times New Roman" pitchFamily="18" charset="0"/>
              </a:rPr>
              <a:t>: Management Frames Transmitted/Received by AP-Sensor </a:t>
            </a:r>
            <a:r>
              <a:rPr lang="en-US" sz="1600" dirty="0" smtClean="0">
                <a:cs typeface="Times New Roman" pitchFamily="18" charset="0"/>
              </a:rPr>
              <a:t>with </a:t>
            </a:r>
            <a:r>
              <a:rPr lang="en-US" sz="1600" dirty="0">
                <a:cs typeface="Times New Roman" pitchFamily="18" charset="0"/>
              </a:rPr>
              <a:t>Co-located data offloading </a:t>
            </a:r>
            <a:r>
              <a:rPr lang="en-US" sz="1600" dirty="0" smtClean="0">
                <a:cs typeface="Times New Roman" pitchFamily="18" charset="0"/>
              </a:rPr>
              <a:t>APs</a:t>
            </a:r>
            <a:endParaRPr lang="en-US" sz="1600" dirty="0"/>
          </a:p>
        </p:txBody>
      </p:sp>
      <p:graphicFrame>
        <p:nvGraphicFramePr>
          <p:cNvPr id="9" name="Table 8"/>
          <p:cNvGraphicFramePr>
            <a:graphicFrameLocks noGrp="1"/>
          </p:cNvGraphicFramePr>
          <p:nvPr/>
        </p:nvGraphicFramePr>
        <p:xfrm>
          <a:off x="755576" y="4365104"/>
          <a:ext cx="7175500" cy="2016125"/>
        </p:xfrm>
        <a:graphic>
          <a:graphicData uri="http://schemas.openxmlformats.org/drawingml/2006/table">
            <a:tbl>
              <a:tblPr/>
              <a:tblGrid>
                <a:gridCol w="3148013"/>
                <a:gridCol w="1187450"/>
                <a:gridCol w="1284287"/>
                <a:gridCol w="1555750"/>
              </a:tblGrid>
              <a:tr h="3175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宋体" pitchFamily="2" charset="-122"/>
                        </a:rPr>
                        <a:t>Item Name</a:t>
                      </a:r>
                      <a:endParaRPr kumimoji="0" lang="en-US" sz="1100" b="1" i="0" u="none" strike="noStrike" cap="none" normalizeH="0" baseline="0" dirty="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宋体" pitchFamily="2" charset="-122"/>
                        </a:rPr>
                        <a:t>AP-Sensor</a:t>
                      </a:r>
                      <a:endParaRPr kumimoji="0" lang="en-US" sz="1100" b="1"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宋体" pitchFamily="2" charset="-122"/>
                        </a:rPr>
                        <a:t>AP-Offload-1</a:t>
                      </a:r>
                      <a:endParaRPr kumimoji="0" lang="en-US" sz="1100" b="1" i="0" u="none" strike="noStrike" cap="none" normalizeH="0" baseline="0" dirty="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宋体" pitchFamily="2" charset="-122"/>
                        </a:rPr>
                        <a:t>AP-Offload-2</a:t>
                      </a:r>
                      <a:endParaRPr kumimoji="0" lang="en-US" sz="1100" b="1"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3397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Authentication Request received </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5113</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68</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44</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r>
              <a:tr h="3397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Authentication Response transmitted</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4191</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83</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61</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3397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Association Request received</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2190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42</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30</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r>
              <a:tr h="3397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Association Response transmitted </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4553</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74</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49</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r>
              <a:tr h="3397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宋体" pitchFamily="2" charset="-122"/>
                        </a:rPr>
                        <a:t>Total</a:t>
                      </a:r>
                      <a:endParaRPr kumimoji="0" lang="en-US" sz="1100" b="0" i="0" u="none" strike="noStrike" cap="none" normalizeH="0" baseline="0" dirty="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16047</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ea typeface="宋体" pitchFamily="2" charset="-122"/>
                        </a:rPr>
                        <a:t>267</a:t>
                      </a:r>
                      <a:endParaRPr kumimoji="0" lang="en-US" sz="1100" b="0" i="0" u="none" strike="noStrike" cap="none" normalizeH="0" baseline="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宋体" pitchFamily="2" charset="-122"/>
                        </a:rPr>
                        <a:t>184</a:t>
                      </a:r>
                      <a:endParaRPr kumimoji="0" lang="en-US" sz="1100" b="0" i="0" u="none" strike="noStrike" cap="none" normalizeH="0" baseline="0" dirty="0" smtClean="0">
                        <a:ln>
                          <a:noFill/>
                        </a:ln>
                        <a:solidFill>
                          <a:schemeClr val="tx1"/>
                        </a:solidFill>
                        <a:effectLst/>
                        <a:latin typeface="Calibri" pitchFamily="34" charset="0"/>
                        <a:ea typeface="宋体" pitchFamily="2" charset="-122"/>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6D6F5"/>
                    </a:solidFill>
                  </a:tcPr>
                </a:tc>
              </a:tr>
            </a:tbl>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1588</TotalTime>
  <Words>669</Words>
  <Application>Microsoft Office PowerPoint</Application>
  <PresentationFormat>On-screen Show (4:3)</PresentationFormat>
  <Paragraphs>169</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Overlapping IEEE 802.11ah Networks of Different Types </vt:lpstr>
      <vt:lpstr>Abstract</vt:lpstr>
      <vt:lpstr>Motivation</vt:lpstr>
      <vt:lpstr>Simulation Parameters</vt:lpstr>
      <vt:lpstr>Network Topology</vt:lpstr>
      <vt:lpstr>Configuration Parameters for Sensor Networks</vt:lpstr>
      <vt:lpstr>Configuration Parameters for Data Offloading Networks</vt:lpstr>
      <vt:lpstr>Performance Results: Isolated Networks</vt:lpstr>
      <vt:lpstr>Performance Results: OBSS Networks</vt:lpstr>
      <vt:lpstr>Conclusion</vt:lpstr>
    </vt:vector>
  </TitlesOfParts>
  <Company>Renesas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Pantelidou Anna</dc:creator>
  <cp:lastModifiedBy>Corporate License MGLP LEVEL D</cp:lastModifiedBy>
  <cp:revision>83</cp:revision>
  <cp:lastPrinted>1998-02-10T13:28:06Z</cp:lastPrinted>
  <dcterms:created xsi:type="dcterms:W3CDTF">2012-05-10T17:23:00Z</dcterms:created>
  <dcterms:modified xsi:type="dcterms:W3CDTF">2012-05-12T20:09:00Z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-1101203338</vt:i4>
  </property>
  <property fmtid="{D5CDD505-2E9C-101B-9397-08002B2CF9AE}" pid="3" name="_NewReviewCycle">
    <vt:lpwstr/>
  </property>
  <property fmtid="{D5CDD505-2E9C-101B-9397-08002B2CF9AE}" pid="4" name="_EmailSubject">
    <vt:lpwstr>11ah discussion</vt:lpwstr>
  </property>
  <property fmtid="{D5CDD505-2E9C-101B-9397-08002B2CF9AE}" pid="5" name="_AuthorEmail">
    <vt:lpwstr>james.yee@mediatek.com</vt:lpwstr>
  </property>
  <property fmtid="{D5CDD505-2E9C-101B-9397-08002B2CF9AE}" pid="6" name="_AuthorEmailDisplayName">
    <vt:lpwstr>James Yee (易志熹)</vt:lpwstr>
  </property>
</Properties>
</file>