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4"/>
  </p:notesMasterIdLst>
  <p:handoutMasterIdLst>
    <p:handoutMasterId r:id="rId25"/>
  </p:handoutMasterIdLst>
  <p:sldIdLst>
    <p:sldId id="269" r:id="rId3"/>
    <p:sldId id="257" r:id="rId4"/>
    <p:sldId id="290" r:id="rId5"/>
    <p:sldId id="291" r:id="rId6"/>
    <p:sldId id="310" r:id="rId7"/>
    <p:sldId id="311" r:id="rId8"/>
    <p:sldId id="312" r:id="rId9"/>
    <p:sldId id="309" r:id="rId10"/>
    <p:sldId id="295" r:id="rId11"/>
    <p:sldId id="313" r:id="rId12"/>
    <p:sldId id="314" r:id="rId13"/>
    <p:sldId id="315" r:id="rId14"/>
    <p:sldId id="303" r:id="rId15"/>
    <p:sldId id="296" r:id="rId16"/>
    <p:sldId id="316" r:id="rId17"/>
    <p:sldId id="288" r:id="rId18"/>
    <p:sldId id="305" r:id="rId19"/>
    <p:sldId id="317" r:id="rId20"/>
    <p:sldId id="318" r:id="rId21"/>
    <p:sldId id="319" r:id="rId22"/>
    <p:sldId id="320"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p:scale>
          <a:sx n="90" d="100"/>
          <a:sy n="90" d="100"/>
        </p:scale>
        <p:origin x="-804"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10</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17</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18</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19</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20</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21</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dirty="0"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5F2A1A-822F-4A65-8DE4-89DC42ED9EEE}" type="datetimeFigureOut">
              <a:rPr lang="en-US" smtClean="0"/>
              <a:pPr/>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F2A1A-822F-4A65-8DE4-89DC42ED9EEE}" type="datetimeFigureOut">
              <a:rPr lang="en-US" smtClean="0"/>
              <a:pPr/>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5F2A1A-822F-4A65-8DE4-89DC42ED9EEE}" type="datetimeFigureOut">
              <a:rPr lang="en-US" smtClean="0"/>
              <a:pPr/>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5F2A1A-822F-4A65-8DE4-89DC42ED9EEE}" type="datetimeFigureOut">
              <a:rPr lang="en-US" smtClean="0"/>
              <a:pPr/>
              <a:t>5/12/2012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5F2A1A-822F-4A65-8DE4-89DC42ED9EEE}" type="datetimeFigureOut">
              <a:rPr lang="en-US" smtClean="0"/>
              <a:pPr/>
              <a:t>5/12/2012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5F2A1A-822F-4A65-8DE4-89DC42ED9EEE}" type="datetimeFigureOut">
              <a:rPr lang="en-US" smtClean="0"/>
              <a:pPr/>
              <a:t>5/12/2012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5F2A1A-822F-4A65-8DE4-89DC42ED9EEE}" type="datetimeFigureOut">
              <a:rPr lang="en-US" smtClean="0"/>
              <a:pPr/>
              <a:t>5/12/2012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F2A1A-822F-4A65-8DE4-89DC42ED9EEE}" type="datetimeFigureOut">
              <a:rPr lang="en-US" smtClean="0"/>
              <a:pPr/>
              <a:t>5/12/2012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dirty="0"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F2A1A-822F-4A65-8DE4-89DC42ED9EEE}" type="datetimeFigureOut">
              <a:rPr lang="en-US" smtClean="0"/>
              <a:pPr/>
              <a:t>5/12/2012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F2A1A-822F-4A65-8DE4-89DC42ED9EEE}" type="datetimeFigureOut">
              <a:rPr lang="en-US" smtClean="0"/>
              <a:pPr/>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F2A1A-822F-4A65-8DE4-89DC42ED9EEE}" type="datetimeFigureOut">
              <a:rPr lang="en-US" smtClean="0"/>
              <a:pPr/>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802.11-12/0616r0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F2A1A-822F-4A65-8DE4-89DC42ED9EEE}" type="datetimeFigureOut">
              <a:rPr lang="en-US" smtClean="0"/>
              <a:pPr/>
              <a:t>5/12/2012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88A9A-3E39-494C-9088-18C9518AC1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ambridgewireless.co.uk/Presentation/CWS-Arqiva_Simon%20Maso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TGaf PHY Proposal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2012-05-14</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nvGraphicFramePr>
        <p:xfrm>
          <a:off x="1063625" y="2817813"/>
          <a:ext cx="7335838" cy="3413125"/>
        </p:xfrm>
        <a:graphic>
          <a:graphicData uri="http://schemas.openxmlformats.org/presentationml/2006/ole">
            <p:oleObj spid="_x0000_s1026" name="Document" r:id="rId4" imgW="8852683" imgH="4123547" progId="Word.Document.8">
              <p:embed/>
            </p:oleObj>
          </a:graphicData>
        </a:graphic>
      </p:graphicFrame>
      <p:sp>
        <p:nvSpPr>
          <p:cNvPr id="9" name="Footer Placeholder 4"/>
          <p:cNvSpPr txBox="1">
            <a:spLocks/>
          </p:cNvSpPr>
          <p:nvPr/>
        </p:nvSpPr>
        <p:spPr bwMode="auto">
          <a:xfrm>
            <a:off x="4291013" y="6477000"/>
            <a:ext cx="433387" cy="184150"/>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685800"/>
          </a:xfrm>
        </p:spPr>
        <p:txBody>
          <a:bodyPr/>
          <a:lstStyle/>
          <a:p>
            <a:r>
              <a:rPr lang="en-US" sz="2800" dirty="0" smtClean="0"/>
              <a:t>Cont. </a:t>
            </a:r>
          </a:p>
        </p:txBody>
      </p:sp>
      <p:sp>
        <p:nvSpPr>
          <p:cNvPr id="6149" name="Rectangle 3"/>
          <p:cNvSpPr>
            <a:spLocks noGrp="1" noChangeArrowheads="1"/>
          </p:cNvSpPr>
          <p:nvPr>
            <p:ph type="body" idx="1"/>
          </p:nvPr>
        </p:nvSpPr>
        <p:spPr>
          <a:xfrm>
            <a:off x="685800" y="1524000"/>
            <a:ext cx="7772400" cy="4800600"/>
          </a:xfrm>
        </p:spPr>
        <p:txBody>
          <a:bodyPr/>
          <a:lstStyle/>
          <a:p>
            <a:r>
              <a:rPr lang="en-US" sz="1600" b="0" dirty="0" smtClean="0"/>
              <a:t>The resulting spectrum of 4 channels:</a:t>
            </a:r>
          </a:p>
          <a:p>
            <a:r>
              <a:rPr lang="en-US" sz="1600" b="0" dirty="0" smtClean="0"/>
              <a:t>Note again that trying to use one IFFT for</a:t>
            </a:r>
          </a:p>
          <a:p>
            <a:pPr>
              <a:buNone/>
            </a:pPr>
            <a:r>
              <a:rPr lang="en-US" sz="1600" b="0" dirty="0" smtClean="0"/>
              <a:t>the four channels will require 4x longer filter</a:t>
            </a:r>
          </a:p>
          <a:p>
            <a:pPr>
              <a:buNone/>
            </a:pPr>
            <a:r>
              <a:rPr lang="en-US" sz="1600" b="0" dirty="0" smtClean="0"/>
              <a:t>which is not practical </a:t>
            </a:r>
          </a:p>
          <a:p>
            <a:endParaRPr lang="en-US" sz="1600" b="0" dirty="0" smtClean="0"/>
          </a:p>
          <a:p>
            <a:endParaRPr lang="en-US" sz="1600" b="0" dirty="0" smtClean="0"/>
          </a:p>
          <a:p>
            <a:endParaRPr lang="en-US" sz="1600" b="0" dirty="0" smtClean="0"/>
          </a:p>
          <a:p>
            <a:endParaRPr lang="en-US" sz="1600" b="0" dirty="0" smtClean="0"/>
          </a:p>
          <a:p>
            <a:r>
              <a:rPr lang="en-US" sz="1600" b="0" dirty="0" smtClean="0"/>
              <a:t>In addition, unlike TGac, TGaf  needs to accommodate three new observations:</a:t>
            </a:r>
          </a:p>
          <a:p>
            <a:pPr lvl="1"/>
            <a:r>
              <a:rPr lang="en-US" sz="1400" b="0" dirty="0" smtClean="0"/>
              <a:t>When used indoors or when the channel has similarly short delay spread, diversity in one 6MHz channel is far below what was assumed in TGac for 80MHz (the equivalent building block of non-contiguous) -&gt; maximizing diversity across channels is key</a:t>
            </a:r>
          </a:p>
          <a:p>
            <a:pPr lvl="1"/>
            <a:r>
              <a:rPr lang="en-US" sz="1400" dirty="0" smtClean="0"/>
              <a:t>Channels will have unequal noise floor due to constant interference from TV signals. See for example [5] from the Cambridge trial results</a:t>
            </a:r>
          </a:p>
          <a:p>
            <a:pPr lvl="1"/>
            <a:r>
              <a:rPr lang="en-US" sz="1400" dirty="0" smtClean="0"/>
              <a:t>TVWS channels have much higher path loss difference and hence resulting SNR than in the 5GHz</a:t>
            </a:r>
          </a:p>
          <a:p>
            <a:r>
              <a:rPr lang="en-US" sz="1600" b="0" dirty="0" smtClean="0"/>
              <a:t>We therefore propose two design options to accommodate those issues </a:t>
            </a:r>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10</a:t>
            </a:r>
            <a:endParaRPr lang="en-US" dirty="0">
              <a:cs typeface="+mn-cs"/>
            </a:endParaRPr>
          </a:p>
        </p:txBody>
      </p:sp>
      <p:pic>
        <p:nvPicPr>
          <p:cNvPr id="8" name="Picture 3"/>
          <p:cNvPicPr>
            <a:picLocks noChangeAspect="1" noChangeArrowheads="1"/>
          </p:cNvPicPr>
          <p:nvPr/>
        </p:nvPicPr>
        <p:blipFill>
          <a:blip r:embed="rId3" cstate="print"/>
          <a:srcRect/>
          <a:stretch>
            <a:fillRect/>
          </a:stretch>
        </p:blipFill>
        <p:spPr bwMode="auto">
          <a:xfrm>
            <a:off x="4876800" y="1295400"/>
            <a:ext cx="36576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609600"/>
          </a:xfrm>
        </p:spPr>
        <p:txBody>
          <a:bodyPr/>
          <a:lstStyle/>
          <a:p>
            <a:r>
              <a:rPr lang="en-US" sz="2800" dirty="0" smtClean="0"/>
              <a:t>Cont. – Option A</a:t>
            </a:r>
          </a:p>
        </p:txBody>
      </p:sp>
      <p:sp>
        <p:nvSpPr>
          <p:cNvPr id="6149" name="Rectangle 3"/>
          <p:cNvSpPr>
            <a:spLocks noGrp="1" noChangeArrowheads="1"/>
          </p:cNvSpPr>
          <p:nvPr>
            <p:ph type="body" idx="1"/>
          </p:nvPr>
        </p:nvSpPr>
        <p:spPr>
          <a:xfrm>
            <a:off x="685800" y="1371600"/>
            <a:ext cx="7772400" cy="4953000"/>
          </a:xfrm>
        </p:spPr>
        <p:txBody>
          <a:bodyPr/>
          <a:lstStyle/>
          <a:p>
            <a:r>
              <a:rPr lang="en-US" sz="1600" dirty="0" smtClean="0"/>
              <a:t>This option uses an optimally designed interleaver to maximize diversity gain across channels (whether contiguous or non-contiguous).  </a:t>
            </a:r>
          </a:p>
          <a:p>
            <a:pPr lvl="1"/>
            <a:r>
              <a:rPr lang="en-US" sz="1400" dirty="0" smtClean="0"/>
              <a:t>All channels have the same MCS</a:t>
            </a:r>
          </a:p>
          <a:p>
            <a:pPr lvl="1"/>
            <a:r>
              <a:rPr lang="en-US" sz="1400" dirty="0" smtClean="0"/>
              <a:t>The figure shows one encoder and one interleaver but multiple encoders and </a:t>
            </a:r>
            <a:r>
              <a:rPr lang="en-US" sz="1400" dirty="0" err="1" smtClean="0"/>
              <a:t>interleavers</a:t>
            </a:r>
            <a:r>
              <a:rPr lang="en-US" sz="1400" dirty="0" smtClean="0"/>
              <a:t> may be used if the data rate can’t be supported by one encoder (especially with &gt;1 spatial streams).</a:t>
            </a:r>
          </a:p>
          <a:p>
            <a:pPr lvl="1"/>
            <a:r>
              <a:rPr lang="en-US" sz="1400" dirty="0" smtClean="0"/>
              <a:t>Support for multiple spatial streams uses 11ac stream parser.</a:t>
            </a:r>
          </a:p>
          <a:p>
            <a:r>
              <a:rPr lang="en-US" sz="1600" dirty="0" smtClean="0"/>
              <a:t>The interleaver parameters </a:t>
            </a:r>
            <a:r>
              <a:rPr lang="en-US" sz="1600" dirty="0" err="1" smtClean="0"/>
              <a:t>Ncol</a:t>
            </a:r>
            <a:r>
              <a:rPr lang="en-US" sz="1600" dirty="0" smtClean="0"/>
              <a:t> and </a:t>
            </a:r>
            <a:r>
              <a:rPr lang="en-US" sz="1600" dirty="0" err="1" smtClean="0"/>
              <a:t>Nrot</a:t>
            </a:r>
            <a:r>
              <a:rPr lang="en-US" sz="1600" dirty="0" smtClean="0"/>
              <a:t> need to be defined to accommodate 108x2 and 108x4 tones.</a:t>
            </a:r>
          </a:p>
          <a:p>
            <a:pPr lvl="1"/>
            <a:r>
              <a:rPr lang="en-US" sz="1400" dirty="0" smtClean="0"/>
              <a:t>Interleaver design is simple and well understood (256 interleaver in 11ac and 32FFT interleaver in 11ah were designed)</a:t>
            </a:r>
          </a:p>
          <a:p>
            <a:endParaRPr lang="en-US" sz="1600" b="0" dirty="0" smtClean="0"/>
          </a:p>
          <a:p>
            <a:endParaRPr lang="en-US" sz="1600" b="0" dirty="0" smtClean="0"/>
          </a:p>
          <a:p>
            <a:endParaRPr lang="en-US" sz="1600" b="0" dirty="0" smtClean="0"/>
          </a:p>
          <a:p>
            <a:endParaRPr lang="en-US" sz="1600" b="0" dirty="0" smtClean="0"/>
          </a:p>
          <a:p>
            <a:endParaRPr lang="en-US" sz="1600" b="0" dirty="0" smtClean="0"/>
          </a:p>
        </p:txBody>
      </p:sp>
      <p:sp>
        <p:nvSpPr>
          <p:cNvPr id="7" name="Footer Placeholder 4"/>
          <p:cNvSpPr txBox="1">
            <a:spLocks/>
          </p:cNvSpPr>
          <p:nvPr/>
        </p:nvSpPr>
        <p:spPr bwMode="auto">
          <a:xfrm>
            <a:off x="4220351" y="6477000"/>
            <a:ext cx="504049"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11</a:t>
            </a:r>
            <a:endParaRPr lang="en-US" dirty="0">
              <a:cs typeface="+mn-cs"/>
            </a:endParaRPr>
          </a:p>
        </p:txBody>
      </p:sp>
      <p:pic>
        <p:nvPicPr>
          <p:cNvPr id="9" name="Picture 5"/>
          <p:cNvPicPr>
            <a:picLocks noChangeAspect="1" noChangeArrowheads="1"/>
          </p:cNvPicPr>
          <p:nvPr/>
        </p:nvPicPr>
        <p:blipFill>
          <a:blip r:embed="rId3" cstate="print"/>
          <a:srcRect/>
          <a:stretch>
            <a:fillRect/>
          </a:stretch>
        </p:blipFill>
        <p:spPr bwMode="auto">
          <a:xfrm>
            <a:off x="2028825" y="3930888"/>
            <a:ext cx="4829175" cy="2393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609600"/>
          </a:xfrm>
        </p:spPr>
        <p:txBody>
          <a:bodyPr/>
          <a:lstStyle/>
          <a:p>
            <a:r>
              <a:rPr lang="en-US" sz="2800" dirty="0" smtClean="0"/>
              <a:t>Cont. – Option B </a:t>
            </a:r>
          </a:p>
        </p:txBody>
      </p:sp>
      <p:sp>
        <p:nvSpPr>
          <p:cNvPr id="6149" name="Rectangle 3"/>
          <p:cNvSpPr>
            <a:spLocks noGrp="1" noChangeArrowheads="1"/>
          </p:cNvSpPr>
          <p:nvPr>
            <p:ph type="body" idx="1"/>
          </p:nvPr>
        </p:nvSpPr>
        <p:spPr>
          <a:xfrm>
            <a:off x="685800" y="1600200"/>
            <a:ext cx="7772400" cy="4724400"/>
          </a:xfrm>
        </p:spPr>
        <p:txBody>
          <a:bodyPr/>
          <a:lstStyle/>
          <a:p>
            <a:r>
              <a:rPr lang="en-US" sz="1600" dirty="0" smtClean="0"/>
              <a:t>In this option each channel has its own separate encoding process (a pure duplicate of the 128FFT PHY) but each channel is allowed to have its own MCS in order to perfectly fit to the SNR observed on that channel</a:t>
            </a:r>
          </a:p>
          <a:p>
            <a:pPr lvl="1"/>
            <a:r>
              <a:rPr lang="en-US" sz="1400" dirty="0" smtClean="0"/>
              <a:t>This is a crude form of bit loading used in DSL</a:t>
            </a:r>
          </a:p>
          <a:p>
            <a:pPr lvl="1"/>
            <a:endParaRPr lang="en-US" sz="1600" dirty="0" smtClean="0"/>
          </a:p>
          <a:p>
            <a:r>
              <a:rPr lang="en-US" sz="1600" dirty="0" smtClean="0"/>
              <a:t>Interleaving across the channels is less crucial in this case (and more complicated since they have different MCS)</a:t>
            </a:r>
          </a:p>
          <a:p>
            <a:endParaRPr lang="en-US" sz="1600" dirty="0" smtClean="0"/>
          </a:p>
          <a:p>
            <a:r>
              <a:rPr lang="en-US" sz="1600" dirty="0" smtClean="0"/>
              <a:t>Current 11ac doesn’t support multiple MCS and several changes will be required to support signaling and recommendation of MCS per channel</a:t>
            </a:r>
          </a:p>
          <a:p>
            <a:endParaRPr lang="en-US" sz="1600" dirty="0" smtClean="0"/>
          </a:p>
          <a:p>
            <a:r>
              <a:rPr lang="en-US" sz="1600" u="sng" dirty="0" smtClean="0"/>
              <a:t>Variant B1 </a:t>
            </a:r>
            <a:r>
              <a:rPr lang="en-US" sz="1600" dirty="0" smtClean="0"/>
              <a:t>– combine options A and B to benefit from diversity and separate MCS per channel by designing the interleaver in option A to support different MCS per channel  </a:t>
            </a:r>
          </a:p>
          <a:p>
            <a:endParaRPr lang="en-US" sz="1600" b="0" dirty="0" smtClean="0"/>
          </a:p>
          <a:p>
            <a:endParaRPr lang="en-US" sz="1600" b="0" dirty="0" smtClean="0"/>
          </a:p>
          <a:p>
            <a:endParaRPr lang="en-US" sz="1600" b="0" dirty="0" smtClean="0"/>
          </a:p>
          <a:p>
            <a:endParaRPr lang="en-US" sz="1600" b="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12</a:t>
            </a:r>
            <a:endParaRPr lang="en-US" dirty="0">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Summary</a:t>
            </a:r>
          </a:p>
        </p:txBody>
      </p:sp>
      <p:sp>
        <p:nvSpPr>
          <p:cNvPr id="6149" name="Rectangle 3"/>
          <p:cNvSpPr>
            <a:spLocks noGrp="1" noChangeArrowheads="1"/>
          </p:cNvSpPr>
          <p:nvPr>
            <p:ph type="body" idx="1"/>
          </p:nvPr>
        </p:nvSpPr>
        <p:spPr>
          <a:xfrm>
            <a:off x="685800" y="1752600"/>
            <a:ext cx="7772400" cy="4572000"/>
          </a:xfrm>
        </p:spPr>
        <p:txBody>
          <a:bodyPr/>
          <a:lstStyle/>
          <a:p>
            <a:endParaRPr lang="en-US" sz="1800" b="0" dirty="0" smtClean="0"/>
          </a:p>
          <a:p>
            <a:r>
              <a:rPr lang="en-US" sz="1800" b="0" dirty="0" smtClean="0"/>
              <a:t>Described TGaf  PHY based on 128FFT as a building block for one and multiple channels with minor tweaks to 11ac frame format reflecting current  accomplishments in 11ah </a:t>
            </a:r>
          </a:p>
          <a:p>
            <a:pPr>
              <a:buNone/>
            </a:pPr>
            <a:endParaRPr lang="en-US" sz="1800" b="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13</a:t>
            </a:r>
            <a:endParaRPr lang="en-US" dirty="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1 </a:t>
            </a:r>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PHY design for one channel as described in slides 3-8</a:t>
            </a:r>
          </a:p>
          <a:p>
            <a:endParaRPr lang="en-US" sz="1800" b="0" dirty="0" smtClean="0"/>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14</a:t>
            </a:r>
            <a:endParaRPr lang="en-US" dirty="0">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2 </a:t>
            </a:r>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Which option do you prefer for multi-channel support</a:t>
            </a:r>
          </a:p>
          <a:p>
            <a:endParaRPr lang="en-US" sz="1800" b="0" dirty="0" smtClean="0"/>
          </a:p>
          <a:p>
            <a:endParaRPr lang="en-US" sz="1800" b="0" dirty="0" smtClean="0"/>
          </a:p>
          <a:p>
            <a:endParaRPr lang="en-US" sz="1800" b="0" dirty="0" smtClean="0"/>
          </a:p>
          <a:p>
            <a:r>
              <a:rPr lang="en-US" sz="1800" b="0" dirty="0" smtClean="0"/>
              <a:t>Option A</a:t>
            </a:r>
          </a:p>
          <a:p>
            <a:r>
              <a:rPr lang="en-US" sz="1800" b="0" dirty="0" smtClean="0"/>
              <a:t>Option </a:t>
            </a:r>
            <a:r>
              <a:rPr lang="en-US" sz="1800" b="0" dirty="0" smtClean="0"/>
              <a:t>B</a:t>
            </a:r>
          </a:p>
          <a:p>
            <a:r>
              <a:rPr lang="en-US" sz="1800" b="0" dirty="0" smtClean="0"/>
              <a:t>Option B1</a:t>
            </a:r>
            <a:endParaRPr lang="en-US" sz="1800" b="0" dirty="0" smtClean="0"/>
          </a:p>
          <a:p>
            <a:endParaRPr lang="en-US" sz="1800" b="0" dirty="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15</a:t>
            </a:r>
            <a:endParaRPr lang="en-US" dirty="0">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700088"/>
            <a:ext cx="7772400" cy="671512"/>
          </a:xfrm>
        </p:spPr>
        <p:txBody>
          <a:bodyPr/>
          <a:lstStyle/>
          <a:p>
            <a:r>
              <a:rPr lang="en-US" sz="2800" smtClean="0"/>
              <a:t>References</a:t>
            </a:r>
          </a:p>
        </p:txBody>
      </p:sp>
      <p:sp>
        <p:nvSpPr>
          <p:cNvPr id="5123" name="Content Placeholder 2"/>
          <p:cNvSpPr>
            <a:spLocks noGrp="1"/>
          </p:cNvSpPr>
          <p:nvPr>
            <p:ph idx="1"/>
          </p:nvPr>
        </p:nvSpPr>
        <p:spPr>
          <a:xfrm>
            <a:off x="685800" y="1447800"/>
            <a:ext cx="8077200" cy="4876800"/>
          </a:xfrm>
        </p:spPr>
        <p:txBody>
          <a:bodyPr/>
          <a:lstStyle/>
          <a:p>
            <a:pPr marL="342900" lvl="4" indent="-342900">
              <a:lnSpc>
                <a:spcPct val="90000"/>
              </a:lnSpc>
              <a:spcBef>
                <a:spcPts val="1000"/>
              </a:spcBef>
              <a:buClr>
                <a:srgbClr val="C00000"/>
              </a:buClr>
              <a:buSzPct val="120000"/>
              <a:buFontTx/>
              <a:buNone/>
              <a:defRPr/>
            </a:pPr>
            <a:r>
              <a:rPr lang="en-GB" sz="1800" dirty="0" smtClean="0"/>
              <a:t>[1] </a:t>
            </a:r>
            <a:r>
              <a:rPr lang="en-US" dirty="0" smtClean="0"/>
              <a:t>11-11-1544-00-00af-initial-proposal-for-tgaf-phy.pptx</a:t>
            </a:r>
            <a:endParaRPr lang="en-GB" dirty="0" smtClean="0"/>
          </a:p>
          <a:p>
            <a:pPr marL="342900" lvl="4" indent="-342900">
              <a:lnSpc>
                <a:spcPct val="90000"/>
              </a:lnSpc>
              <a:spcBef>
                <a:spcPts val="1000"/>
              </a:spcBef>
              <a:buClr>
                <a:srgbClr val="C00000"/>
              </a:buClr>
              <a:buSzPct val="120000"/>
              <a:buFontTx/>
              <a:buNone/>
              <a:defRPr/>
            </a:pPr>
            <a:r>
              <a:rPr lang="en-GB" dirty="0" smtClean="0"/>
              <a:t>[2] 11-12-0424-00-00af-tgaf-phy-downclocking.pptx</a:t>
            </a:r>
          </a:p>
          <a:p>
            <a:pPr marL="342900" lvl="4" indent="-342900">
              <a:lnSpc>
                <a:spcPct val="90000"/>
              </a:lnSpc>
              <a:spcBef>
                <a:spcPts val="1000"/>
              </a:spcBef>
              <a:buClr>
                <a:srgbClr val="C00000"/>
              </a:buClr>
              <a:buSzPct val="120000"/>
              <a:buFontTx/>
              <a:buNone/>
              <a:defRPr/>
            </a:pPr>
            <a:r>
              <a:rPr lang="en-GB" dirty="0" smtClean="0"/>
              <a:t>[3] 11-12-0330-00-00af-considerations-on-down-clocking-ratio.pptx</a:t>
            </a:r>
            <a:endParaRPr lang="en-US" sz="1600" dirty="0" smtClean="0"/>
          </a:p>
          <a:p>
            <a:pPr>
              <a:buNone/>
              <a:defRPr/>
            </a:pPr>
            <a:r>
              <a:rPr lang="en-US" sz="1600" b="0" dirty="0" smtClean="0"/>
              <a:t>[4] 11-11-0499-03-00af-us-metro-mhzpops.xls</a:t>
            </a:r>
          </a:p>
          <a:p>
            <a:pPr>
              <a:buNone/>
              <a:defRPr/>
            </a:pPr>
            <a:r>
              <a:rPr lang="en-US" sz="1600" b="0" dirty="0" smtClean="0"/>
              <a:t>[5] </a:t>
            </a:r>
            <a:r>
              <a:rPr lang="en-US" sz="1600" dirty="0" smtClean="0">
                <a:hlinkClick r:id="rId2"/>
              </a:rPr>
              <a:t>http://www.cambridgewireless.co.uk//Presentation/CWS-Arqiva_Simon%20Mason.pdf</a:t>
            </a:r>
            <a:endParaRPr lang="en-US" sz="1600" b="0" dirty="0" smtClean="0"/>
          </a:p>
          <a:p>
            <a:pPr>
              <a:buNone/>
              <a:defRPr/>
            </a:pPr>
            <a:endParaRPr lang="en-US" sz="1600" b="0" dirty="0" smtClean="0"/>
          </a:p>
          <a:p>
            <a:pPr>
              <a:buFontTx/>
              <a:buNone/>
              <a:defRPr/>
            </a:pPr>
            <a:endParaRPr lang="en-US" sz="1600" b="0" dirty="0" smtClean="0"/>
          </a:p>
          <a:p>
            <a:pPr>
              <a:buFontTx/>
              <a:buNone/>
              <a:defRPr/>
            </a:pPr>
            <a:endParaRPr lang="en-US" sz="1600" b="0" dirty="0" smtClean="0"/>
          </a:p>
          <a:p>
            <a:pPr>
              <a:buFontTx/>
              <a:buNone/>
              <a:defRPr/>
            </a:pPr>
            <a:endParaRPr lang="en-US" sz="1600" b="0" dirty="0" smtClean="0"/>
          </a:p>
          <a:p>
            <a:pPr>
              <a:buFontTx/>
              <a:buNone/>
              <a:defRPr/>
            </a:pPr>
            <a:endParaRPr lang="en-US" sz="1600" b="0" dirty="0" smtClean="0"/>
          </a:p>
          <a:p>
            <a:pPr marL="342900" lvl="4" indent="-342900">
              <a:lnSpc>
                <a:spcPct val="90000"/>
              </a:lnSpc>
              <a:spcBef>
                <a:spcPts val="1000"/>
              </a:spcBef>
              <a:buClr>
                <a:srgbClr val="C00000"/>
              </a:buClr>
              <a:buSzPct val="120000"/>
              <a:buFontTx/>
              <a:buNone/>
              <a:defRPr/>
            </a:pPr>
            <a:endParaRPr lang="en-US" dirty="0" smtClean="0"/>
          </a:p>
          <a:p>
            <a:pPr marL="342900" lvl="4" indent="-342900">
              <a:lnSpc>
                <a:spcPct val="90000"/>
              </a:lnSpc>
              <a:spcBef>
                <a:spcPts val="1000"/>
              </a:spcBef>
              <a:buClr>
                <a:srgbClr val="C00000"/>
              </a:buClr>
              <a:buSzPct val="120000"/>
              <a:buFontTx/>
              <a:buNone/>
              <a:defRPr/>
            </a:pPr>
            <a:endParaRPr lang="en-GB" dirty="0" smtClean="0"/>
          </a:p>
          <a:p>
            <a:pPr marL="225425" lvl="4" indent="-225425">
              <a:lnSpc>
                <a:spcPct val="90000"/>
              </a:lnSpc>
              <a:spcBef>
                <a:spcPts val="1000"/>
              </a:spcBef>
              <a:buClr>
                <a:srgbClr val="C00000"/>
              </a:buClr>
              <a:buSzPct val="120000"/>
              <a:buFontTx/>
              <a:buNone/>
              <a:defRPr/>
            </a:pPr>
            <a:endParaRPr lang="en-US" dirty="0" smtClean="0"/>
          </a:p>
          <a:p>
            <a:pPr marL="225425" indent="-225425">
              <a:lnSpc>
                <a:spcPct val="90000"/>
              </a:lnSpc>
              <a:spcBef>
                <a:spcPts val="1000"/>
              </a:spcBef>
              <a:buClr>
                <a:srgbClr val="C00000"/>
              </a:buClr>
              <a:buSzPct val="120000"/>
              <a:buFontTx/>
              <a:buNone/>
              <a:defRPr/>
            </a:pPr>
            <a:endParaRPr lang="en-US" sz="1400" dirty="0" smtClean="0"/>
          </a:p>
          <a:p>
            <a:pPr lvl="1">
              <a:defRPr/>
            </a:pPr>
            <a:endParaRPr lang="en-US" sz="1400" dirty="0" smtClean="0"/>
          </a:p>
          <a:p>
            <a:pPr lvl="1">
              <a:defRPr/>
            </a:pPr>
            <a:endParaRPr lang="en-US" sz="1400" dirty="0" smtClean="0"/>
          </a:p>
          <a:p>
            <a:pPr lvl="1">
              <a:buFontTx/>
              <a:buNone/>
              <a:defRPr/>
            </a:pPr>
            <a:endParaRPr lang="en-US" sz="1600" dirty="0" smtClean="0"/>
          </a:p>
          <a:p>
            <a:pPr>
              <a:defRPr/>
            </a:pPr>
            <a:endParaRPr lang="en-US" sz="2000" dirty="0" smtClean="0"/>
          </a:p>
          <a:p>
            <a:pPr>
              <a:defRPr/>
            </a:pPr>
            <a:endParaRPr lang="en-US" sz="2000" dirty="0" smtClean="0"/>
          </a:p>
          <a:p>
            <a:pPr lvl="1">
              <a:buFontTx/>
              <a:buNone/>
              <a:defRPr/>
            </a:pPr>
            <a:endParaRPr lang="en-US" sz="1600" dirty="0" smtClean="0"/>
          </a:p>
          <a:p>
            <a:pPr lvl="1">
              <a:defRPr/>
            </a:pPr>
            <a:endParaRPr lang="en-US" sz="1600" dirty="0" smtClean="0"/>
          </a:p>
          <a:p>
            <a:pPr lvl="1">
              <a:defRPr/>
            </a:pPr>
            <a:endParaRPr lang="en-US" sz="1600" dirty="0" smtClean="0"/>
          </a:p>
          <a:p>
            <a:pPr lvl="1">
              <a:defRPr/>
            </a:pPr>
            <a:endParaRPr lang="en-US" sz="1000" dirty="0" smtClean="0"/>
          </a:p>
          <a:p>
            <a:pPr lvl="2">
              <a:defRPr/>
            </a:pPr>
            <a:endParaRPr lang="en-US" sz="1400" dirty="0" smtClean="0"/>
          </a:p>
        </p:txBody>
      </p:sp>
      <p:sp>
        <p:nvSpPr>
          <p:cNvPr id="5" name="Date Placeholder 4"/>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6" name="Footer Placeholder 5"/>
          <p:cNvSpPr>
            <a:spLocks noGrp="1"/>
          </p:cNvSpPr>
          <p:nvPr>
            <p:ph type="ftr" sz="quarter" idx="11"/>
          </p:nvPr>
        </p:nvSpPr>
        <p:spPr/>
        <p:txBody>
          <a:bodyPr/>
          <a:lstStyle/>
          <a:p>
            <a:pPr>
              <a:defRPr/>
            </a:pPr>
            <a:r>
              <a:rPr lang="en-US" smtClean="0"/>
              <a:t>Ron Porat, Broadcom</a:t>
            </a:r>
            <a:endParaRPr lang="en-US"/>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16</a:t>
            </a:r>
            <a:endParaRPr lang="en-US" dirty="0">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xfrm>
            <a:off x="696913" y="332601"/>
            <a:ext cx="968214" cy="276999"/>
          </a:xfrm>
          <a:noFill/>
        </p:spPr>
        <p:txBody>
          <a:bodyPr/>
          <a:lstStyle/>
          <a:p>
            <a:r>
              <a:rPr lang="en-US" dirty="0" smtClean="0"/>
              <a:t>May 2012</a:t>
            </a:r>
          </a:p>
        </p:txBody>
      </p:sp>
      <p:sp>
        <p:nvSpPr>
          <p:cNvPr id="1028" name="Slide Number Placeholder 4"/>
          <p:cNvSpPr>
            <a:spLocks noGrp="1"/>
          </p:cNvSpPr>
          <p:nvPr>
            <p:ph type="sldNum" sz="quarter" idx="11"/>
          </p:nvPr>
        </p:nvSpPr>
        <p:spPr>
          <a:xfrm>
            <a:off x="7203815" y="6475413"/>
            <a:ext cx="1340110" cy="184666"/>
          </a:xfrm>
          <a:noFill/>
        </p:spPr>
        <p:txBody>
          <a:bodyPr/>
          <a:lstStyle/>
          <a:p>
            <a:r>
              <a:rPr lang="en-US" dirty="0" smtClean="0"/>
              <a:t>Ron Porat, Broadcom</a:t>
            </a:r>
          </a:p>
        </p:txBody>
      </p:sp>
      <p:sp>
        <p:nvSpPr>
          <p:cNvPr id="1029" name="Rectangle 2"/>
          <p:cNvSpPr>
            <a:spLocks noGrp="1" noChangeArrowheads="1"/>
          </p:cNvSpPr>
          <p:nvPr>
            <p:ph type="title"/>
          </p:nvPr>
        </p:nvSpPr>
        <p:spPr>
          <a:xfrm>
            <a:off x="685800" y="685800"/>
            <a:ext cx="7772400" cy="609600"/>
          </a:xfrm>
          <a:noFill/>
        </p:spPr>
        <p:txBody>
          <a:bodyPr/>
          <a:lstStyle/>
          <a:p>
            <a:r>
              <a:rPr lang="en-US" sz="2400" dirty="0" smtClean="0"/>
              <a:t>Appendix A – Impact of Filtering on 64FFT</a:t>
            </a:r>
          </a:p>
        </p:txBody>
      </p:sp>
      <p:sp>
        <p:nvSpPr>
          <p:cNvPr id="8" name="Content Placeholder 7"/>
          <p:cNvSpPr>
            <a:spLocks noGrp="1"/>
          </p:cNvSpPr>
          <p:nvPr>
            <p:ph idx="1"/>
          </p:nvPr>
        </p:nvSpPr>
        <p:spPr>
          <a:xfrm>
            <a:off x="381000" y="1447800"/>
            <a:ext cx="8305800" cy="4953000"/>
          </a:xfrm>
        </p:spPr>
        <p:txBody>
          <a:bodyPr/>
          <a:lstStyle/>
          <a:p>
            <a:r>
              <a:rPr lang="en-US" sz="1600" b="0" dirty="0" smtClean="0"/>
              <a:t>With 64FFT as the PHY choice for one channel we assumed  sampling frequency of 5MHz </a:t>
            </a:r>
            <a:r>
              <a:rPr lang="en-US" sz="1600" b="0" dirty="0" smtClean="0"/>
              <a:t>(the low end of what was SP in March) as </a:t>
            </a:r>
            <a:r>
              <a:rPr lang="en-US" sz="1600" b="0" dirty="0" smtClean="0"/>
              <a:t>even with this BW the filtering impact is severe</a:t>
            </a:r>
          </a:p>
          <a:p>
            <a:endParaRPr lang="en-US" sz="1600" b="0" dirty="0" smtClean="0"/>
          </a:p>
          <a:p>
            <a:r>
              <a:rPr lang="en-US" sz="1600" b="0" dirty="0" smtClean="0"/>
              <a:t>A 30tap FIR filter running </a:t>
            </a:r>
          </a:p>
          <a:p>
            <a:pPr>
              <a:buNone/>
            </a:pPr>
            <a:r>
              <a:rPr lang="en-US" sz="1600" b="0" dirty="0" smtClean="0"/>
              <a:t>at 4x baseband clock was used</a:t>
            </a:r>
          </a:p>
          <a:p>
            <a:pPr>
              <a:buNone/>
            </a:pPr>
            <a:endParaRPr lang="en-US" sz="1600" b="0" dirty="0" smtClean="0"/>
          </a:p>
          <a:p>
            <a:r>
              <a:rPr lang="en-US" sz="1600" b="0" dirty="0" smtClean="0"/>
              <a:t>Shown are timing degrees </a:t>
            </a:r>
          </a:p>
          <a:p>
            <a:pPr>
              <a:buNone/>
            </a:pPr>
            <a:r>
              <a:rPr lang="en-US" sz="1600" b="0" dirty="0" smtClean="0"/>
              <a:t>of freedom (how much the </a:t>
            </a:r>
          </a:p>
          <a:p>
            <a:pPr>
              <a:buNone/>
            </a:pPr>
            <a:r>
              <a:rPr lang="en-US" sz="1600" b="0" dirty="0" smtClean="0"/>
              <a:t>filter ‘eats’ into the GI) in </a:t>
            </a:r>
          </a:p>
          <a:p>
            <a:pPr>
              <a:buNone/>
            </a:pPr>
            <a:r>
              <a:rPr lang="en-US" sz="1600" b="0" dirty="0" smtClean="0"/>
              <a:t>AWGN</a:t>
            </a:r>
            <a:endParaRPr lang="en-US" sz="180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17</a:t>
            </a:r>
            <a:endParaRPr lang="en-US" dirty="0">
              <a:cs typeface="+mn-cs"/>
            </a:endParaRPr>
          </a:p>
        </p:txBody>
      </p:sp>
      <p:pic>
        <p:nvPicPr>
          <p:cNvPr id="9" name="Picture 8" descr="fig_11ah_PER_mcs79_awgn_timing_filters_64fft_30.png"/>
          <p:cNvPicPr>
            <a:picLocks noChangeAspect="1"/>
          </p:cNvPicPr>
          <p:nvPr/>
        </p:nvPicPr>
        <p:blipFill>
          <a:blip r:embed="rId3" cstate="print"/>
          <a:srcRect/>
          <a:stretch>
            <a:fillRect/>
          </a:stretch>
        </p:blipFill>
        <p:spPr bwMode="auto">
          <a:xfrm>
            <a:off x="2971800" y="2023439"/>
            <a:ext cx="6155518" cy="43773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xfrm>
            <a:off x="696913" y="332601"/>
            <a:ext cx="968214" cy="276999"/>
          </a:xfrm>
          <a:noFill/>
        </p:spPr>
        <p:txBody>
          <a:bodyPr/>
          <a:lstStyle/>
          <a:p>
            <a:r>
              <a:rPr lang="en-US" dirty="0" smtClean="0"/>
              <a:t>May 2012</a:t>
            </a:r>
          </a:p>
        </p:txBody>
      </p:sp>
      <p:sp>
        <p:nvSpPr>
          <p:cNvPr id="1028" name="Slide Number Placeholder 4"/>
          <p:cNvSpPr>
            <a:spLocks noGrp="1"/>
          </p:cNvSpPr>
          <p:nvPr>
            <p:ph type="sldNum" sz="quarter" idx="11"/>
          </p:nvPr>
        </p:nvSpPr>
        <p:spPr>
          <a:xfrm>
            <a:off x="7203815" y="6475413"/>
            <a:ext cx="1340110" cy="184666"/>
          </a:xfrm>
          <a:noFill/>
        </p:spPr>
        <p:txBody>
          <a:bodyPr/>
          <a:lstStyle/>
          <a:p>
            <a:r>
              <a:rPr lang="en-US" dirty="0" smtClean="0"/>
              <a:t>Ron Porat, Broadcom</a:t>
            </a:r>
          </a:p>
        </p:txBody>
      </p:sp>
      <p:sp>
        <p:nvSpPr>
          <p:cNvPr id="1029" name="Rectangle 2"/>
          <p:cNvSpPr>
            <a:spLocks noGrp="1" noChangeArrowheads="1"/>
          </p:cNvSpPr>
          <p:nvPr>
            <p:ph type="title"/>
          </p:nvPr>
        </p:nvSpPr>
        <p:spPr>
          <a:xfrm>
            <a:off x="685800" y="685800"/>
            <a:ext cx="7772400" cy="609600"/>
          </a:xfrm>
          <a:noFill/>
        </p:spPr>
        <p:txBody>
          <a:bodyPr/>
          <a:lstStyle/>
          <a:p>
            <a:r>
              <a:rPr lang="en-US" sz="2400" dirty="0" smtClean="0"/>
              <a:t>Appendix B – Impact of Filtering on 128FFT</a:t>
            </a:r>
          </a:p>
        </p:txBody>
      </p:sp>
      <p:sp>
        <p:nvSpPr>
          <p:cNvPr id="8" name="Content Placeholder 7"/>
          <p:cNvSpPr>
            <a:spLocks noGrp="1"/>
          </p:cNvSpPr>
          <p:nvPr>
            <p:ph idx="1"/>
          </p:nvPr>
        </p:nvSpPr>
        <p:spPr>
          <a:xfrm>
            <a:off x="381000" y="1447800"/>
            <a:ext cx="8305800" cy="4953000"/>
          </a:xfrm>
        </p:spPr>
        <p:txBody>
          <a:bodyPr/>
          <a:lstStyle/>
          <a:p>
            <a:r>
              <a:rPr lang="en-US" sz="1600" b="0" dirty="0" smtClean="0"/>
              <a:t>With 128FFT as the PHY choice for one channel we assumed  sampling frequency of 5.5MHz</a:t>
            </a:r>
          </a:p>
          <a:p>
            <a:r>
              <a:rPr lang="en-US" sz="1600" b="0" dirty="0" smtClean="0"/>
              <a:t>A 52tap FIR filter running  at 4x baseband clock was used and the resulting spectrum is shown (actual packet PSD)</a:t>
            </a:r>
          </a:p>
          <a:p>
            <a:pPr>
              <a:buNone/>
            </a:pPr>
            <a:endParaRPr lang="en-US" sz="1600" b="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18</a:t>
            </a:r>
            <a:endParaRPr lang="en-US" dirty="0">
              <a:cs typeface="+mn-cs"/>
            </a:endParaRPr>
          </a:p>
        </p:txBody>
      </p:sp>
      <p:pic>
        <p:nvPicPr>
          <p:cNvPr id="51203" name="Picture 3"/>
          <p:cNvPicPr>
            <a:picLocks noChangeAspect="1" noChangeArrowheads="1"/>
          </p:cNvPicPr>
          <p:nvPr/>
        </p:nvPicPr>
        <p:blipFill>
          <a:blip r:embed="rId3" cstate="print"/>
          <a:srcRect/>
          <a:stretch>
            <a:fillRect/>
          </a:stretch>
        </p:blipFill>
        <p:spPr bwMode="auto">
          <a:xfrm>
            <a:off x="1676400" y="2476500"/>
            <a:ext cx="5334000" cy="4000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xfrm>
            <a:off x="696913" y="332601"/>
            <a:ext cx="968214" cy="276999"/>
          </a:xfrm>
          <a:noFill/>
        </p:spPr>
        <p:txBody>
          <a:bodyPr/>
          <a:lstStyle/>
          <a:p>
            <a:r>
              <a:rPr lang="en-US" dirty="0" smtClean="0"/>
              <a:t>May 2012</a:t>
            </a:r>
          </a:p>
        </p:txBody>
      </p:sp>
      <p:sp>
        <p:nvSpPr>
          <p:cNvPr id="1028" name="Slide Number Placeholder 4"/>
          <p:cNvSpPr>
            <a:spLocks noGrp="1"/>
          </p:cNvSpPr>
          <p:nvPr>
            <p:ph type="sldNum" sz="quarter" idx="11"/>
          </p:nvPr>
        </p:nvSpPr>
        <p:spPr>
          <a:xfrm>
            <a:off x="7203815" y="6475413"/>
            <a:ext cx="1340110" cy="184666"/>
          </a:xfrm>
          <a:noFill/>
        </p:spPr>
        <p:txBody>
          <a:bodyPr/>
          <a:lstStyle/>
          <a:p>
            <a:r>
              <a:rPr lang="en-US" dirty="0" smtClean="0"/>
              <a:t>Ron Porat, Broadcom</a:t>
            </a:r>
          </a:p>
        </p:txBody>
      </p:sp>
      <p:sp>
        <p:nvSpPr>
          <p:cNvPr id="1029" name="Rectangle 2"/>
          <p:cNvSpPr>
            <a:spLocks noGrp="1" noChangeArrowheads="1"/>
          </p:cNvSpPr>
          <p:nvPr>
            <p:ph type="title"/>
          </p:nvPr>
        </p:nvSpPr>
        <p:spPr>
          <a:xfrm>
            <a:off x="685800" y="685800"/>
            <a:ext cx="7772400" cy="609600"/>
          </a:xfrm>
          <a:noFill/>
        </p:spPr>
        <p:txBody>
          <a:bodyPr/>
          <a:lstStyle/>
          <a:p>
            <a:r>
              <a:rPr lang="en-US" sz="2400" dirty="0" smtClean="0"/>
              <a:t>Cont. – timing degrees of freedom  </a:t>
            </a:r>
          </a:p>
        </p:txBody>
      </p:sp>
      <p:sp>
        <p:nvSpPr>
          <p:cNvPr id="8" name="Content Placeholder 7"/>
          <p:cNvSpPr>
            <a:spLocks noGrp="1"/>
          </p:cNvSpPr>
          <p:nvPr>
            <p:ph idx="1"/>
          </p:nvPr>
        </p:nvSpPr>
        <p:spPr>
          <a:xfrm>
            <a:off x="381000" y="1447800"/>
            <a:ext cx="8305800" cy="4953000"/>
          </a:xfrm>
        </p:spPr>
        <p:txBody>
          <a:bodyPr/>
          <a:lstStyle/>
          <a:p>
            <a:r>
              <a:rPr lang="en-US" sz="1600" b="0" dirty="0" smtClean="0"/>
              <a:t>Similarly to the 64FFT case we show the portion of the GI ’eaten’ by the filter</a:t>
            </a:r>
          </a:p>
          <a:p>
            <a:pPr>
              <a:buNone/>
            </a:pPr>
            <a:endParaRPr lang="en-US" sz="1600" b="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19</a:t>
            </a:r>
            <a:endParaRPr lang="en-US" dirty="0">
              <a:cs typeface="+mn-cs"/>
            </a:endParaRPr>
          </a:p>
        </p:txBody>
      </p:sp>
      <p:pic>
        <p:nvPicPr>
          <p:cNvPr id="10" name="Picture 9" descr="fig_11ah_PER_mcs7_awgn_timing_filters_128fft_h52.png"/>
          <p:cNvPicPr>
            <a:picLocks noChangeAspect="1"/>
          </p:cNvPicPr>
          <p:nvPr/>
        </p:nvPicPr>
        <p:blipFill>
          <a:blip r:embed="rId3" cstate="print"/>
          <a:srcRect/>
          <a:stretch>
            <a:fillRect/>
          </a:stretch>
        </p:blipFill>
        <p:spPr bwMode="auto">
          <a:xfrm>
            <a:off x="4487632" y="2667000"/>
            <a:ext cx="4580168" cy="3433763"/>
          </a:xfrm>
          <a:prstGeom prst="rect">
            <a:avLst/>
          </a:prstGeom>
          <a:noFill/>
          <a:ln w="9525">
            <a:noFill/>
            <a:miter lim="800000"/>
            <a:headEnd/>
            <a:tailEnd/>
          </a:ln>
        </p:spPr>
      </p:pic>
      <p:pic>
        <p:nvPicPr>
          <p:cNvPr id="9" name="Picture 6" descr="fig_11ah_PER_mcs0_awgn_timing_filters_128fft_h52.png"/>
          <p:cNvPicPr>
            <a:picLocks noChangeAspect="1"/>
          </p:cNvPicPr>
          <p:nvPr/>
        </p:nvPicPr>
        <p:blipFill>
          <a:blip r:embed="rId4" cstate="print"/>
          <a:srcRect/>
          <a:stretch>
            <a:fillRect/>
          </a:stretch>
        </p:blipFill>
        <p:spPr bwMode="auto">
          <a:xfrm>
            <a:off x="12699" y="2667000"/>
            <a:ext cx="4635501" cy="3476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r>
              <a:rPr lang="en-US" sz="1800" b="0" dirty="0" smtClean="0"/>
              <a:t>Propose PHY details for one and multiple channels</a:t>
            </a:r>
          </a:p>
          <a:p>
            <a:endParaRPr lang="en-US" sz="1800" b="0" dirty="0" smtClean="0"/>
          </a:p>
          <a:p>
            <a:r>
              <a:rPr lang="en-US" sz="1800" b="0" dirty="0" smtClean="0"/>
              <a:t>Topics discussed:</a:t>
            </a:r>
          </a:p>
          <a:p>
            <a:pPr lvl="1"/>
            <a:r>
              <a:rPr lang="en-US" sz="1400" b="0" dirty="0" smtClean="0"/>
              <a:t>Frame format based on 11ac with tweaks based on 11ah</a:t>
            </a:r>
          </a:p>
          <a:p>
            <a:pPr lvl="1"/>
            <a:r>
              <a:rPr lang="en-US" sz="1400" dirty="0" smtClean="0"/>
              <a:t>Sampling frequency</a:t>
            </a:r>
          </a:p>
          <a:p>
            <a:pPr lvl="1"/>
            <a:r>
              <a:rPr lang="en-US" sz="1400" b="0" dirty="0" smtClean="0"/>
              <a:t>Structure for multiple contiguous and non-contiguous channels</a:t>
            </a:r>
          </a:p>
          <a:p>
            <a:endParaRPr lang="en-US" sz="1800" b="0" dirty="0" smtClean="0"/>
          </a:p>
          <a:p>
            <a:pPr lvl="1"/>
            <a:endParaRPr lang="en-US" sz="1400" b="0" dirty="0" smtClean="0"/>
          </a:p>
          <a:p>
            <a:endParaRPr lang="en-US" sz="1800" dirty="0" smtClean="0"/>
          </a:p>
        </p:txBody>
      </p:sp>
      <p:sp>
        <p:nvSpPr>
          <p:cNvPr id="7" name="Footer Placeholder 4"/>
          <p:cNvSpPr txBox="1">
            <a:spLocks/>
          </p:cNvSpPr>
          <p:nvPr/>
        </p:nvSpPr>
        <p:spPr bwMode="auto">
          <a:xfrm>
            <a:off x="4291013" y="6477000"/>
            <a:ext cx="433387" cy="184150"/>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xfrm>
            <a:off x="696913" y="332601"/>
            <a:ext cx="968214" cy="276999"/>
          </a:xfrm>
          <a:noFill/>
        </p:spPr>
        <p:txBody>
          <a:bodyPr/>
          <a:lstStyle/>
          <a:p>
            <a:r>
              <a:rPr lang="en-US" dirty="0" smtClean="0"/>
              <a:t>May 2012</a:t>
            </a:r>
          </a:p>
        </p:txBody>
      </p:sp>
      <p:sp>
        <p:nvSpPr>
          <p:cNvPr id="1028" name="Slide Number Placeholder 4"/>
          <p:cNvSpPr>
            <a:spLocks noGrp="1"/>
          </p:cNvSpPr>
          <p:nvPr>
            <p:ph type="sldNum" sz="quarter" idx="11"/>
          </p:nvPr>
        </p:nvSpPr>
        <p:spPr>
          <a:xfrm>
            <a:off x="7203815" y="6475413"/>
            <a:ext cx="1340110" cy="184666"/>
          </a:xfrm>
          <a:noFill/>
        </p:spPr>
        <p:txBody>
          <a:bodyPr/>
          <a:lstStyle/>
          <a:p>
            <a:r>
              <a:rPr lang="en-US" dirty="0" smtClean="0"/>
              <a:t>Ron Porat, Broadcom</a:t>
            </a:r>
          </a:p>
        </p:txBody>
      </p:sp>
      <p:sp>
        <p:nvSpPr>
          <p:cNvPr id="1029" name="Rectangle 2"/>
          <p:cNvSpPr>
            <a:spLocks noGrp="1" noChangeArrowheads="1"/>
          </p:cNvSpPr>
          <p:nvPr>
            <p:ph type="title"/>
          </p:nvPr>
        </p:nvSpPr>
        <p:spPr>
          <a:xfrm>
            <a:off x="685800" y="685800"/>
            <a:ext cx="7772400" cy="609600"/>
          </a:xfrm>
          <a:noFill/>
        </p:spPr>
        <p:txBody>
          <a:bodyPr/>
          <a:lstStyle/>
          <a:p>
            <a:r>
              <a:rPr lang="en-US" sz="2400" dirty="0" smtClean="0"/>
              <a:t>Cont. – Performance in AWGN and Urban Micro</a:t>
            </a:r>
          </a:p>
        </p:txBody>
      </p:sp>
      <p:sp>
        <p:nvSpPr>
          <p:cNvPr id="8" name="Content Placeholder 7"/>
          <p:cNvSpPr>
            <a:spLocks noGrp="1"/>
          </p:cNvSpPr>
          <p:nvPr>
            <p:ph idx="1"/>
          </p:nvPr>
        </p:nvSpPr>
        <p:spPr>
          <a:xfrm>
            <a:off x="381000" y="1447800"/>
            <a:ext cx="8305800" cy="4953000"/>
          </a:xfrm>
        </p:spPr>
        <p:txBody>
          <a:bodyPr/>
          <a:lstStyle/>
          <a:p>
            <a:r>
              <a:rPr lang="en-US" sz="1600" b="0" dirty="0" smtClean="0"/>
              <a:t>No filtering impact on performance</a:t>
            </a:r>
          </a:p>
          <a:p>
            <a:pPr>
              <a:buNone/>
            </a:pPr>
            <a:endParaRPr lang="en-US" sz="1600" b="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20</a:t>
            </a:r>
            <a:endParaRPr lang="en-US" dirty="0">
              <a:cs typeface="+mn-cs"/>
            </a:endParaRPr>
          </a:p>
        </p:txBody>
      </p:sp>
      <p:pic>
        <p:nvPicPr>
          <p:cNvPr id="10" name="Picture 6" descr="fig_11ah_PER_mcs9_128_9K_scm2.png"/>
          <p:cNvPicPr>
            <a:picLocks noChangeAspect="1"/>
          </p:cNvPicPr>
          <p:nvPr/>
        </p:nvPicPr>
        <p:blipFill>
          <a:blip r:embed="rId3" cstate="print"/>
          <a:srcRect/>
          <a:stretch>
            <a:fillRect/>
          </a:stretch>
        </p:blipFill>
        <p:spPr bwMode="auto">
          <a:xfrm>
            <a:off x="4368880" y="2590800"/>
            <a:ext cx="4774877" cy="3578316"/>
          </a:xfrm>
          <a:prstGeom prst="rect">
            <a:avLst/>
          </a:prstGeom>
          <a:noFill/>
          <a:ln w="9525">
            <a:noFill/>
            <a:miter lim="800000"/>
            <a:headEnd/>
            <a:tailEnd/>
          </a:ln>
        </p:spPr>
      </p:pic>
      <p:pic>
        <p:nvPicPr>
          <p:cNvPr id="52226" name="Picture 0" descr="fig_11ah_PER_mcs9_128_12K_awgn.png"/>
          <p:cNvPicPr>
            <a:picLocks noChangeAspect="1" noChangeArrowheads="1"/>
          </p:cNvPicPr>
          <p:nvPr/>
        </p:nvPicPr>
        <p:blipFill>
          <a:blip r:embed="rId4" cstate="print"/>
          <a:srcRect/>
          <a:stretch>
            <a:fillRect/>
          </a:stretch>
        </p:blipFill>
        <p:spPr bwMode="auto">
          <a:xfrm>
            <a:off x="-19050" y="2652712"/>
            <a:ext cx="4591050" cy="3443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xfrm>
            <a:off x="696913" y="332601"/>
            <a:ext cx="968214" cy="276999"/>
          </a:xfrm>
          <a:noFill/>
        </p:spPr>
        <p:txBody>
          <a:bodyPr/>
          <a:lstStyle/>
          <a:p>
            <a:r>
              <a:rPr lang="en-US" dirty="0" smtClean="0"/>
              <a:t>May 2012</a:t>
            </a:r>
          </a:p>
        </p:txBody>
      </p:sp>
      <p:sp>
        <p:nvSpPr>
          <p:cNvPr id="1028" name="Slide Number Placeholder 4"/>
          <p:cNvSpPr>
            <a:spLocks noGrp="1"/>
          </p:cNvSpPr>
          <p:nvPr>
            <p:ph type="sldNum" sz="quarter" idx="11"/>
          </p:nvPr>
        </p:nvSpPr>
        <p:spPr>
          <a:xfrm>
            <a:off x="7203815" y="6475413"/>
            <a:ext cx="1340110" cy="184666"/>
          </a:xfrm>
          <a:noFill/>
        </p:spPr>
        <p:txBody>
          <a:bodyPr/>
          <a:lstStyle/>
          <a:p>
            <a:r>
              <a:rPr lang="en-US" dirty="0" smtClean="0"/>
              <a:t>Ron Porat, Broadcom</a:t>
            </a:r>
          </a:p>
        </p:txBody>
      </p:sp>
      <p:sp>
        <p:nvSpPr>
          <p:cNvPr id="1029" name="Rectangle 2"/>
          <p:cNvSpPr>
            <a:spLocks noGrp="1" noChangeArrowheads="1"/>
          </p:cNvSpPr>
          <p:nvPr>
            <p:ph type="title"/>
          </p:nvPr>
        </p:nvSpPr>
        <p:spPr>
          <a:xfrm>
            <a:off x="685800" y="685800"/>
            <a:ext cx="7772400" cy="609600"/>
          </a:xfrm>
          <a:noFill/>
        </p:spPr>
        <p:txBody>
          <a:bodyPr/>
          <a:lstStyle/>
          <a:p>
            <a:r>
              <a:rPr lang="en-US" sz="2400" dirty="0" smtClean="0"/>
              <a:t>Cont. – Performance in Urban Macro</a:t>
            </a:r>
          </a:p>
        </p:txBody>
      </p:sp>
      <p:sp>
        <p:nvSpPr>
          <p:cNvPr id="8" name="Content Placeholder 7"/>
          <p:cNvSpPr>
            <a:spLocks noGrp="1"/>
          </p:cNvSpPr>
          <p:nvPr>
            <p:ph idx="1"/>
          </p:nvPr>
        </p:nvSpPr>
        <p:spPr>
          <a:xfrm>
            <a:off x="381000" y="1447800"/>
            <a:ext cx="8305800" cy="4953000"/>
          </a:xfrm>
        </p:spPr>
        <p:txBody>
          <a:bodyPr/>
          <a:lstStyle/>
          <a:p>
            <a:r>
              <a:rPr lang="en-US" sz="1600" b="0" dirty="0" smtClean="0"/>
              <a:t>Urban Macro has very long delay spread in some of the channels. Thos channel with delay spread close or beyond the GI will experience worse performance due to the filter increasing the combined delay spread</a:t>
            </a:r>
          </a:p>
          <a:p>
            <a:pPr>
              <a:buNone/>
            </a:pPr>
            <a:endParaRPr lang="en-US" sz="1600" b="0" dirty="0" smtClean="0"/>
          </a:p>
        </p:txBody>
      </p:sp>
      <p:sp>
        <p:nvSpPr>
          <p:cNvPr id="7"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21</a:t>
            </a:r>
            <a:endParaRPr lang="en-US" dirty="0">
              <a:cs typeface="+mn-cs"/>
            </a:endParaRPr>
          </a:p>
        </p:txBody>
      </p:sp>
      <p:pic>
        <p:nvPicPr>
          <p:cNvPr id="11" name="Picture 6" descr="fig_11ah_PER_mcs5_128_9K_scm3.png"/>
          <p:cNvPicPr>
            <a:picLocks noChangeAspect="1"/>
          </p:cNvPicPr>
          <p:nvPr/>
        </p:nvPicPr>
        <p:blipFill>
          <a:blip r:embed="rId3" cstate="print"/>
          <a:srcRect/>
          <a:stretch>
            <a:fillRect/>
          </a:stretch>
        </p:blipFill>
        <p:spPr bwMode="auto">
          <a:xfrm>
            <a:off x="1752600" y="2479675"/>
            <a:ext cx="5334000" cy="399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Frame Format</a:t>
            </a:r>
          </a:p>
        </p:txBody>
      </p:sp>
      <p:sp>
        <p:nvSpPr>
          <p:cNvPr id="6149" name="Rectangle 3"/>
          <p:cNvSpPr>
            <a:spLocks noGrp="1" noChangeArrowheads="1"/>
          </p:cNvSpPr>
          <p:nvPr>
            <p:ph type="body" idx="1"/>
          </p:nvPr>
        </p:nvSpPr>
        <p:spPr>
          <a:xfrm>
            <a:off x="685800" y="1676400"/>
            <a:ext cx="7772400" cy="4419600"/>
          </a:xfrm>
        </p:spPr>
        <p:txBody>
          <a:bodyPr/>
          <a:lstStyle/>
          <a:p>
            <a:r>
              <a:rPr lang="en-US" sz="1800" b="0" dirty="0" smtClean="0"/>
              <a:t>The proposed frame format is shown below</a:t>
            </a:r>
          </a:p>
          <a:p>
            <a:pPr lvl="1"/>
            <a:r>
              <a:rPr lang="en-US" sz="1400" dirty="0" smtClean="0"/>
              <a:t>Identical to 11ac format with the exception that the VHT-SIG field has been merged into the L-SIG field</a:t>
            </a:r>
          </a:p>
          <a:p>
            <a:pPr lvl="1"/>
            <a:r>
              <a:rPr lang="en-US" sz="1400" b="0" dirty="0" smtClean="0"/>
              <a:t>VHT portion renamed as DATA portion</a:t>
            </a:r>
          </a:p>
          <a:p>
            <a:pPr lvl="1"/>
            <a:r>
              <a:rPr lang="en-US" sz="1400" dirty="0" smtClean="0"/>
              <a:t>This format is identical to 11ah long preamble format.</a:t>
            </a:r>
            <a:r>
              <a:rPr lang="en-US" sz="1400" b="0" dirty="0" smtClean="0"/>
              <a:t> </a:t>
            </a:r>
          </a:p>
          <a:p>
            <a:pPr lvl="1"/>
            <a:r>
              <a:rPr lang="en-US" sz="1400" dirty="0" smtClean="0"/>
              <a:t>In general, the mathematical formulation of the legacy and data portions follow the 11ac mathematical formulation of the non-VHT and VHT portions respectively </a:t>
            </a:r>
            <a:r>
              <a:rPr lang="en-US" sz="1400" b="0" dirty="0" smtClean="0"/>
              <a:t> </a:t>
            </a:r>
          </a:p>
          <a:p>
            <a:pPr lvl="1"/>
            <a:endParaRPr lang="en-US" sz="1400" dirty="0" smtClean="0"/>
          </a:p>
          <a:p>
            <a:pPr lvl="1"/>
            <a:endParaRPr lang="en-US" sz="1400" b="0" dirty="0" smtClean="0"/>
          </a:p>
          <a:p>
            <a:pPr lvl="1"/>
            <a:endParaRPr lang="en-US" sz="1400" dirty="0" smtClean="0"/>
          </a:p>
          <a:p>
            <a:pPr lvl="1"/>
            <a:endParaRPr lang="en-US" sz="1400" b="0" dirty="0" smtClean="0"/>
          </a:p>
          <a:p>
            <a:pPr lvl="1"/>
            <a:endParaRPr lang="en-US" sz="1400" dirty="0" smtClean="0"/>
          </a:p>
          <a:p>
            <a:pPr lvl="1"/>
            <a:endParaRPr lang="en-US" sz="1400" b="0" dirty="0" smtClean="0"/>
          </a:p>
          <a:p>
            <a:pPr lvl="1"/>
            <a:r>
              <a:rPr lang="en-US" sz="1400" dirty="0" smtClean="0"/>
              <a:t>11ac format reminder</a:t>
            </a:r>
            <a:endParaRPr lang="en-US" sz="1400" b="0" dirty="0" smtClean="0"/>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3</a:t>
            </a:r>
            <a:endParaRPr lang="en-US" dirty="0">
              <a:cs typeface="+mn-cs"/>
            </a:endParaRPr>
          </a:p>
        </p:txBody>
      </p:sp>
      <p:pic>
        <p:nvPicPr>
          <p:cNvPr id="8" name="Picture 1" descr="image002"/>
          <p:cNvPicPr>
            <a:picLocks noChangeAspect="1" noChangeArrowheads="1"/>
          </p:cNvPicPr>
          <p:nvPr/>
        </p:nvPicPr>
        <p:blipFill>
          <a:blip r:embed="rId3" cstate="print"/>
          <a:srcRect/>
          <a:stretch>
            <a:fillRect/>
          </a:stretch>
        </p:blipFill>
        <p:spPr bwMode="auto">
          <a:xfrm>
            <a:off x="1752600" y="5417242"/>
            <a:ext cx="6248400" cy="907358"/>
          </a:xfrm>
          <a:prstGeom prst="rect">
            <a:avLst/>
          </a:prstGeom>
          <a:noFill/>
          <a:ln w="9525">
            <a:noFill/>
            <a:miter lim="800000"/>
            <a:headEnd/>
            <a:tailEnd/>
          </a:ln>
        </p:spPr>
      </p:pic>
      <p:sp>
        <p:nvSpPr>
          <p:cNvPr id="9"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pic>
        <p:nvPicPr>
          <p:cNvPr id="15365" name="Picture 5"/>
          <p:cNvPicPr>
            <a:picLocks noChangeAspect="1" noChangeArrowheads="1"/>
          </p:cNvPicPr>
          <p:nvPr/>
        </p:nvPicPr>
        <p:blipFill>
          <a:blip r:embed="rId4" cstate="print"/>
          <a:srcRect/>
          <a:stretch>
            <a:fillRect/>
          </a:stretch>
        </p:blipFill>
        <p:spPr bwMode="auto">
          <a:xfrm>
            <a:off x="2209800" y="3581400"/>
            <a:ext cx="5048250" cy="1381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FFT Choice for One Channel</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Two FFT choices were discussed previously, namely 64FFT and 128FFT with known tradeoffs [1][2][3]</a:t>
            </a:r>
          </a:p>
          <a:p>
            <a:pPr lvl="1"/>
            <a:r>
              <a:rPr lang="en-US" sz="1200" dirty="0" smtClean="0"/>
              <a:t>128FFT supports higher delay spread, larger BW (impact of sharp filters reduced) but has higher preamble overhead</a:t>
            </a:r>
            <a:endParaRPr lang="en-US" sz="1200" b="0" dirty="0" smtClean="0"/>
          </a:p>
          <a:p>
            <a:r>
              <a:rPr lang="en-US" sz="1600" b="0" dirty="0" smtClean="0"/>
              <a:t>We have found that between the two options only 128FFT is suitable in order to meet the following requirements:</a:t>
            </a:r>
          </a:p>
          <a:p>
            <a:pPr lvl="1"/>
            <a:r>
              <a:rPr lang="en-US" sz="1400" dirty="0" smtClean="0"/>
              <a:t>Supported delay spread for cellular offload applications</a:t>
            </a:r>
          </a:p>
          <a:p>
            <a:pPr lvl="1"/>
            <a:r>
              <a:rPr lang="en-US" sz="1400" b="0" dirty="0" smtClean="0"/>
              <a:t>Support for sharp filtering required to meet the spectral mask (the filter ‘eats’ considerable amount of the GI for 64FFT – see Appendix A discussion)</a:t>
            </a:r>
          </a:p>
          <a:p>
            <a:endParaRPr lang="en-US" sz="1800" b="0" dirty="0" smtClean="0"/>
          </a:p>
          <a:p>
            <a:r>
              <a:rPr lang="en-US" sz="1600" b="0" dirty="0" smtClean="0"/>
              <a:t>The same FFT size will be used for TVWS 6MHz and 8MHz channels (using different sampling frequencies)</a:t>
            </a: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4</a:t>
            </a:r>
            <a:endParaRPr lang="en-US" dirty="0">
              <a:cs typeface="+mn-cs"/>
            </a:endParaRPr>
          </a:p>
        </p:txBody>
      </p:sp>
      <p:sp>
        <p:nvSpPr>
          <p:cNvPr id="10"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Legacy Portion Details</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Although TGaf  doesn’t have to deal with ‘legacy’ devices we expect that this spec will effectively become the 11a of TVWS and future improvements/changes due to regulatory changes will use this legacy portion for backward compatibility</a:t>
            </a:r>
          </a:p>
          <a:p>
            <a:pPr lvl="1"/>
            <a:r>
              <a:rPr lang="en-US" sz="1400" b="0" dirty="0" smtClean="0"/>
              <a:t>Note that at this point the regulatory is clear in only one country </a:t>
            </a:r>
          </a:p>
          <a:p>
            <a:endParaRPr lang="en-US" sz="1600" b="0" dirty="0" smtClean="0"/>
          </a:p>
          <a:p>
            <a:r>
              <a:rPr lang="en-US" sz="1600" b="0" dirty="0" smtClean="0"/>
              <a:t>Hence it is important to leave enough reserved bits and ‘reset’ the content of the SIG field in a similar fashion to what’s been done in 11ah </a:t>
            </a: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5</a:t>
            </a:r>
            <a:endParaRPr lang="en-US" dirty="0">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Cont – STF and LTF fields </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The STF field consists of two symbols modulated by the sequence used to modulate the 64FFT. The sampling frequency for the STF field is the same as the rest of the packet.</a:t>
            </a:r>
          </a:p>
          <a:p>
            <a:r>
              <a:rPr lang="en-US" sz="1600" b="0" dirty="0" smtClean="0"/>
              <a:t>Using the 64FFT structure is done in order to enable the same packet acquisition circuitry as in current 802.11 devices </a:t>
            </a:r>
          </a:p>
          <a:p>
            <a:pPr lvl="1"/>
            <a:r>
              <a:rPr lang="en-US" sz="1400" dirty="0" smtClean="0"/>
              <a:t>Note the STF is a time domain signal that doesn’t require an FFT (hence no need for two different FFT sizes)</a:t>
            </a:r>
          </a:p>
          <a:p>
            <a:pPr lvl="1"/>
            <a:endParaRPr lang="en-US" sz="1400" b="0" dirty="0" smtClean="0"/>
          </a:p>
          <a:p>
            <a:r>
              <a:rPr lang="en-US" sz="1600" b="0" dirty="0" smtClean="0"/>
              <a:t>The LTF field uses two 128FFT symbols modulated exactly as the corresponding VHT-LTF in 11ac</a:t>
            </a: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6</a:t>
            </a:r>
            <a:endParaRPr lang="en-US"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Cont – SIG field </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The SIG field consists of one 128FFT symbol supporting up to 54 information bits</a:t>
            </a:r>
          </a:p>
          <a:p>
            <a:pPr lvl="1"/>
            <a:r>
              <a:rPr lang="en-US" sz="1400" dirty="0" smtClean="0"/>
              <a:t>Note that one channel is the minimum TVWS unit and the DUP structure is not needed and unnecessarily reduces </a:t>
            </a:r>
            <a:r>
              <a:rPr lang="en-US" sz="1400" dirty="0" err="1" smtClean="0"/>
              <a:t>Tput</a:t>
            </a:r>
            <a:endParaRPr lang="en-US" sz="1400" dirty="0" smtClean="0"/>
          </a:p>
          <a:p>
            <a:r>
              <a:rPr lang="en-US" sz="1600" b="0" dirty="0" smtClean="0"/>
              <a:t>The proposed SIG field content is similar to the</a:t>
            </a:r>
          </a:p>
          <a:p>
            <a:pPr>
              <a:buNone/>
            </a:pPr>
            <a:r>
              <a:rPr lang="en-US" sz="1600" b="0" dirty="0" smtClean="0"/>
              <a:t> current 11ah SIG field content only modifying the length</a:t>
            </a:r>
          </a:p>
          <a:p>
            <a:pPr>
              <a:buNone/>
            </a:pPr>
            <a:r>
              <a:rPr lang="en-US" sz="1600" b="0" dirty="0" smtClean="0"/>
              <a:t>field and the number of supported spatial streams from 11ac</a:t>
            </a:r>
          </a:p>
          <a:p>
            <a:pPr>
              <a:buNone/>
            </a:pPr>
            <a:endParaRPr lang="en-US" sz="1600" b="0" dirty="0" smtClean="0"/>
          </a:p>
          <a:p>
            <a:r>
              <a:rPr lang="en-US" sz="1600" b="0" dirty="0" smtClean="0"/>
              <a:t>Similar to 11ah there is no need to support more than 4 </a:t>
            </a:r>
          </a:p>
          <a:p>
            <a:pPr>
              <a:buNone/>
            </a:pPr>
            <a:r>
              <a:rPr lang="en-US" sz="1600" b="0" dirty="0" smtClean="0"/>
              <a:t>spatial streams in 11af</a:t>
            </a:r>
          </a:p>
          <a:p>
            <a:r>
              <a:rPr lang="en-US" sz="1600" b="0" dirty="0" smtClean="0"/>
              <a:t>Exact definition of the fields is in 11ah spec framework</a:t>
            </a:r>
          </a:p>
          <a:p>
            <a:pPr>
              <a:buNone/>
            </a:pPr>
            <a:r>
              <a:rPr lang="en-US" sz="1600" b="0" dirty="0" smtClean="0"/>
              <a:t>document (1137)</a:t>
            </a: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7</a:t>
            </a:r>
            <a:endParaRPr lang="en-US" dirty="0">
              <a:cs typeface="+mn-cs"/>
            </a:endParaRPr>
          </a:p>
        </p:txBody>
      </p:sp>
      <p:graphicFrame>
        <p:nvGraphicFramePr>
          <p:cNvPr id="8" name="Table 7"/>
          <p:cNvGraphicFramePr>
            <a:graphicFrameLocks noGrp="1"/>
          </p:cNvGraphicFramePr>
          <p:nvPr/>
        </p:nvGraphicFramePr>
        <p:xfrm>
          <a:off x="5953760" y="2559050"/>
          <a:ext cx="2580640" cy="3689350"/>
        </p:xfrm>
        <a:graphic>
          <a:graphicData uri="http://schemas.openxmlformats.org/drawingml/2006/table">
            <a:tbl>
              <a:tblPr/>
              <a:tblGrid>
                <a:gridCol w="1078865"/>
                <a:gridCol w="758825"/>
                <a:gridCol w="742950"/>
              </a:tblGrid>
              <a:tr h="271145">
                <a:tc>
                  <a:txBody>
                    <a:bodyPr/>
                    <a:lstStyle/>
                    <a:p>
                      <a:pPr>
                        <a:lnSpc>
                          <a:spcPct val="115000"/>
                        </a:lnSpc>
                      </a:pPr>
                      <a:endParaRPr lang="en-US" sz="10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ct val="115000"/>
                        </a:lnSpc>
                        <a:spcBef>
                          <a:spcPts val="0"/>
                        </a:spcBef>
                        <a:spcAft>
                          <a:spcPts val="0"/>
                        </a:spcAft>
                      </a:pPr>
                      <a:r>
                        <a:rPr lang="en-US" sz="1100" b="1" kern="1200">
                          <a:solidFill>
                            <a:srgbClr val="000000"/>
                          </a:solidFill>
                          <a:latin typeface="Times New Roman"/>
                          <a:ea typeface="Times New Roman"/>
                        </a:rPr>
                        <a:t>SU</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ct val="115000"/>
                        </a:lnSpc>
                        <a:spcBef>
                          <a:spcPts val="0"/>
                        </a:spcBef>
                        <a:spcAft>
                          <a:spcPts val="0"/>
                        </a:spcAft>
                      </a:pPr>
                      <a:r>
                        <a:rPr lang="en-US" sz="1100" b="1" kern="1200">
                          <a:solidFill>
                            <a:srgbClr val="000000"/>
                          </a:solidFill>
                          <a:latin typeface="Times New Roman"/>
                          <a:ea typeface="Times New Roman"/>
                        </a:rPr>
                        <a:t>MU</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SU/MU Indication</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Length / Duration</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9</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9</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MCS</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4</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pPr>
                      <a:endParaRPr lang="en-US" sz="10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BW </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2</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2</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Aggregation</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pPr>
                      <a:endParaRPr lang="en-US" sz="10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STBC</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Coding</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2</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Arial"/>
                          <a:ea typeface="Times New Roman"/>
                        </a:rPr>
                        <a:t>5</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SGI</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GID</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pPr>
                      <a:endParaRPr lang="en-US" sz="10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6</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Nsts</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2</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8 </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Arial"/>
                          <a:ea typeface="Times New Roman"/>
                        </a:rPr>
                        <a:t>PAID</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Arial"/>
                          <a:ea typeface="Times New Roman"/>
                        </a:rPr>
                        <a:t>9</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pPr>
                      <a:endParaRPr lang="en-US" sz="10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C00000"/>
                          </a:solidFill>
                          <a:latin typeface="Times New Roman"/>
                          <a:ea typeface="Times New Roman"/>
                        </a:rPr>
                        <a:t>Reserved</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a:solidFill>
                            <a:srgbClr val="C00000"/>
                          </a:solidFill>
                          <a:latin typeface="Arial"/>
                          <a:ea typeface="Times New Roman"/>
                        </a:rPr>
                        <a:t>12</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a:solidFill>
                            <a:srgbClr val="C00000"/>
                          </a:solidFill>
                          <a:latin typeface="Arial"/>
                          <a:ea typeface="Times New Roman"/>
                        </a:rPr>
                        <a:t>11</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Arial"/>
                          <a:ea typeface="Times New Roman"/>
                        </a:rPr>
                        <a:t>CRC</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4</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Arial"/>
                          <a:ea typeface="Times New Roman"/>
                        </a:rPr>
                        <a:t>4</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17805">
                <a:tc>
                  <a:txBody>
                    <a:bodyPr/>
                    <a:lstStyle/>
                    <a:p>
                      <a:pPr marL="0" marR="0" fontAlgn="b">
                        <a:lnSpc>
                          <a:spcPts val="1715"/>
                        </a:lnSpc>
                        <a:spcBef>
                          <a:spcPts val="0"/>
                        </a:spcBef>
                        <a:spcAft>
                          <a:spcPts val="0"/>
                        </a:spcAft>
                      </a:pPr>
                      <a:r>
                        <a:rPr lang="en-US" sz="1100" kern="1200">
                          <a:solidFill>
                            <a:srgbClr val="000000"/>
                          </a:solidFill>
                          <a:latin typeface="Times New Roman"/>
                          <a:ea typeface="Times New Roman"/>
                        </a:rPr>
                        <a:t>Tail</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6</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ts val="1715"/>
                        </a:lnSpc>
                        <a:spcBef>
                          <a:spcPts val="0"/>
                        </a:spcBef>
                        <a:spcAft>
                          <a:spcPts val="0"/>
                        </a:spcAft>
                      </a:pPr>
                      <a:r>
                        <a:rPr lang="en-US" sz="1100" kern="1200">
                          <a:solidFill>
                            <a:srgbClr val="000000"/>
                          </a:solidFill>
                          <a:latin typeface="Times New Roman"/>
                          <a:ea typeface="Times New Roman"/>
                        </a:rPr>
                        <a:t>6</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71145">
                <a:tc>
                  <a:txBody>
                    <a:bodyPr/>
                    <a:lstStyle/>
                    <a:p>
                      <a:pPr marL="0" marR="0" fontAlgn="b">
                        <a:lnSpc>
                          <a:spcPct val="115000"/>
                        </a:lnSpc>
                        <a:spcBef>
                          <a:spcPts val="0"/>
                        </a:spcBef>
                        <a:spcAft>
                          <a:spcPts val="0"/>
                        </a:spcAft>
                      </a:pPr>
                      <a:r>
                        <a:rPr lang="en-US" sz="1100" b="1" kern="1200">
                          <a:solidFill>
                            <a:srgbClr val="000000"/>
                          </a:solidFill>
                          <a:latin typeface="Times New Roman"/>
                          <a:ea typeface="Times New Roman"/>
                        </a:rPr>
                        <a:t>Total</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ct val="115000"/>
                        </a:lnSpc>
                        <a:spcBef>
                          <a:spcPts val="0"/>
                        </a:spcBef>
                        <a:spcAft>
                          <a:spcPts val="0"/>
                        </a:spcAft>
                      </a:pPr>
                      <a:r>
                        <a:rPr lang="en-US" sz="1100" b="1" kern="1200">
                          <a:solidFill>
                            <a:srgbClr val="000000"/>
                          </a:solidFill>
                          <a:latin typeface="Times New Roman"/>
                          <a:ea typeface="Times New Roman"/>
                        </a:rPr>
                        <a:t>54</a:t>
                      </a:r>
                      <a:endParaRPr lang="en-US" sz="110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fontAlgn="b">
                        <a:lnSpc>
                          <a:spcPct val="115000"/>
                        </a:lnSpc>
                        <a:spcBef>
                          <a:spcPts val="0"/>
                        </a:spcBef>
                        <a:spcAft>
                          <a:spcPts val="0"/>
                        </a:spcAft>
                      </a:pPr>
                      <a:r>
                        <a:rPr lang="en-US" sz="1100" b="1" kern="1200" dirty="0">
                          <a:solidFill>
                            <a:srgbClr val="000000"/>
                          </a:solidFill>
                          <a:latin typeface="Times New Roman"/>
                          <a:ea typeface="Times New Roman"/>
                        </a:rPr>
                        <a:t>54</a:t>
                      </a:r>
                      <a:endParaRPr lang="en-US" sz="1100" dirty="0">
                        <a:latin typeface="Times New Roman"/>
                        <a:ea typeface="Times New Roman"/>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128FFT Sampling Frequency</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From the recent FCC-12-36A1 ruling (5.5MHz DATA, 250KHz roll-off)</a:t>
            </a:r>
          </a:p>
          <a:p>
            <a:endParaRPr lang="en-US" sz="1600" b="0" dirty="0" smtClean="0"/>
          </a:p>
          <a:p>
            <a:endParaRPr lang="en-US" sz="1600" b="0" dirty="0" smtClean="0"/>
          </a:p>
          <a:p>
            <a:endParaRPr lang="en-US" sz="1600" b="0" dirty="0" smtClean="0"/>
          </a:p>
          <a:p>
            <a:r>
              <a:rPr lang="en-US" sz="1600" b="0" dirty="0" smtClean="0"/>
              <a:t>802.22 spec – 2K FFT with sampling frequency 6.856MHz, # of tones 1680 =&gt; DATA BW is 5.62MHz</a:t>
            </a:r>
          </a:p>
          <a:p>
            <a:pPr lvl="1"/>
            <a:r>
              <a:rPr lang="en-US" sz="1200" dirty="0" smtClean="0"/>
              <a:t>Note that 2K FFT allows sharper filtering with less impact on performance due to the longer GI</a:t>
            </a:r>
          </a:p>
          <a:p>
            <a:pPr lvl="1"/>
            <a:endParaRPr lang="en-US" sz="1200" b="0" dirty="0" smtClean="0"/>
          </a:p>
          <a:p>
            <a:r>
              <a:rPr lang="en-US" sz="1600" b="0" dirty="0" smtClean="0"/>
              <a:t>In order to accommodate the GI length of a 128FFT we have decided to double the roll-off guard band assumed by the FCC to about 500KHz.  </a:t>
            </a:r>
          </a:p>
          <a:p>
            <a:r>
              <a:rPr lang="en-US" sz="1600" b="0" dirty="0" smtClean="0"/>
              <a:t>500KHz roll-off guard band is equivalent to </a:t>
            </a:r>
            <a:r>
              <a:rPr lang="en-US" sz="1600" b="0" u="sng" dirty="0" smtClean="0"/>
              <a:t>5.5MHz sampling clock</a:t>
            </a:r>
          </a:p>
          <a:p>
            <a:pPr lvl="1"/>
            <a:r>
              <a:rPr lang="en-US" sz="1200" dirty="0" smtClean="0"/>
              <a:t>117/128*5.5MHz=5MHz</a:t>
            </a:r>
          </a:p>
          <a:p>
            <a:r>
              <a:rPr lang="en-US" sz="1600" b="0" dirty="0" smtClean="0"/>
              <a:t>Appendix B provides simulation results of the filtering impact with that sampling frequency.</a:t>
            </a:r>
          </a:p>
          <a:p>
            <a:endParaRPr lang="en-US" sz="1600" b="0" dirty="0" smtClean="0"/>
          </a:p>
          <a:p>
            <a:r>
              <a:rPr lang="en-US" sz="1600" b="0" dirty="0" smtClean="0"/>
              <a:t>Similarly for TVWS 8MHz channels the sampling frequency is (TBD - 22/3MHz) assuming similar spectral mask restrictions.</a:t>
            </a:r>
          </a:p>
          <a:p>
            <a:pPr>
              <a:buNone/>
            </a:pPr>
            <a:r>
              <a:rPr lang="en-US" sz="1600" b="0" dirty="0" smtClean="0"/>
              <a:t> </a:t>
            </a: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8</a:t>
            </a:r>
            <a:endParaRPr lang="en-US" dirty="0">
              <a:cs typeface="+mn-cs"/>
            </a:endParaRPr>
          </a:p>
        </p:txBody>
      </p:sp>
      <p:sp>
        <p:nvSpPr>
          <p:cNvPr id="8" name="Rectangle 7"/>
          <p:cNvSpPr/>
          <p:nvPr/>
        </p:nvSpPr>
        <p:spPr>
          <a:xfrm>
            <a:off x="1066800" y="2057400"/>
            <a:ext cx="7620000" cy="830997"/>
          </a:xfrm>
          <a:prstGeom prst="rect">
            <a:avLst/>
          </a:prstGeom>
        </p:spPr>
        <p:txBody>
          <a:bodyPr wrap="square">
            <a:spAutoFit/>
          </a:bodyPr>
          <a:lstStyle/>
          <a:p>
            <a:r>
              <a:rPr lang="en-US" dirty="0" smtClean="0"/>
              <a:t>We are therefore increasing the PSD limit for each category of</a:t>
            </a:r>
          </a:p>
          <a:p>
            <a:r>
              <a:rPr lang="en-US" dirty="0" smtClean="0"/>
              <a:t>TV bands device by 0.4 dB, which will allow a TV bands device to operate at the maximum permissible</a:t>
            </a:r>
          </a:p>
          <a:p>
            <a:r>
              <a:rPr lang="en-US" dirty="0" smtClean="0"/>
              <a:t>power in a bandwidth of 5.5 MHz instead of 6 </a:t>
            </a:r>
            <a:r>
              <a:rPr lang="en-US" dirty="0" err="1" smtClean="0"/>
              <a:t>MHz.</a:t>
            </a:r>
            <a:r>
              <a:rPr lang="en-US" dirty="0" smtClean="0"/>
              <a:t> This will allow 250 kHz for a roll-off from the </a:t>
            </a:r>
            <a:r>
              <a:rPr lang="en-US" dirty="0" err="1" smtClean="0"/>
              <a:t>inband</a:t>
            </a:r>
            <a:endParaRPr lang="en-US" dirty="0" smtClean="0"/>
          </a:p>
          <a:p>
            <a:r>
              <a:rPr lang="en-US" dirty="0" smtClean="0"/>
              <a:t>signal to each adjacent channel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dirty="0"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smtClean="0"/>
              <a:t>Multi-Channel Support </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TGac supports non-contiguous 80+80 channels (using the 256FFT PHY).</a:t>
            </a:r>
          </a:p>
          <a:p>
            <a:r>
              <a:rPr lang="en-US" sz="1600" b="0" dirty="0" smtClean="0"/>
              <a:t>In TGaf fragmentation of 6MHz channels in urban areas in the US (and perhaps other regions) is expected [4].  </a:t>
            </a:r>
          </a:p>
          <a:p>
            <a:endParaRPr lang="en-US" sz="1600" b="0" dirty="0" smtClean="0"/>
          </a:p>
          <a:p>
            <a:r>
              <a:rPr lang="en-US" sz="1600" b="0" dirty="0" smtClean="0"/>
              <a:t>Hence TGaf differs from TGac in the sense that non-contiguous operation is based on the basic channel unit.</a:t>
            </a:r>
          </a:p>
          <a:p>
            <a:r>
              <a:rPr lang="en-US" sz="1600" b="0" dirty="0" smtClean="0"/>
              <a:t>Similar to 11ac design we propose to define the non-contiguous mode based on the PHY design for one channel which is based here on 128FFT</a:t>
            </a:r>
          </a:p>
          <a:p>
            <a:r>
              <a:rPr lang="en-US" sz="1600" b="0" dirty="0" smtClean="0"/>
              <a:t>However, unlike 11ac, in order to facilitate coexistence of wider and narrower transmission BW and maintain the same filtering requirements for wider channels, we propose that multi-channel support, whether contiguous or non-contiguous, shall use the basic 128FFT PHY as a building block per channel allowing each channel to be filtered separately in the digital domain and then digitally frequency rotated and combined to create one contiguous channel before being converted to analog. </a:t>
            </a:r>
          </a:p>
          <a:p>
            <a:r>
              <a:rPr lang="en-US" sz="1600" b="0" dirty="0" smtClean="0"/>
              <a:t>This architecture also simplifies the design as only one digital front end design is used regardless of the number and proximity of the channels.</a:t>
            </a:r>
            <a:endParaRPr lang="en-US" sz="1600" b="0" dirty="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9</a:t>
            </a:r>
            <a:endParaRPr lang="en-US" dirty="0">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31761</TotalTime>
  <Words>2017</Words>
  <Application>Microsoft Office PowerPoint</Application>
  <PresentationFormat>On-screen Show (4:3)</PresentationFormat>
  <Paragraphs>363</Paragraphs>
  <Slides>21</Slides>
  <Notes>20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24" baseType="lpstr">
      <vt:lpstr>802-11-Submission</vt:lpstr>
      <vt:lpstr>Custom Design</vt:lpstr>
      <vt:lpstr>Document</vt:lpstr>
      <vt:lpstr>TGaf PHY Proposal </vt:lpstr>
      <vt:lpstr>Outline</vt:lpstr>
      <vt:lpstr>Frame Format</vt:lpstr>
      <vt:lpstr>FFT Choice for One Channel</vt:lpstr>
      <vt:lpstr>Legacy Portion Details</vt:lpstr>
      <vt:lpstr>Cont – STF and LTF fields </vt:lpstr>
      <vt:lpstr>Cont – SIG field </vt:lpstr>
      <vt:lpstr>128FFT Sampling Frequency</vt:lpstr>
      <vt:lpstr>Multi-Channel Support </vt:lpstr>
      <vt:lpstr>Cont. </vt:lpstr>
      <vt:lpstr>Cont. – Option A</vt:lpstr>
      <vt:lpstr>Cont. – Option B </vt:lpstr>
      <vt:lpstr>Summary</vt:lpstr>
      <vt:lpstr>Straw Poll 1 </vt:lpstr>
      <vt:lpstr>Straw Poll 2 </vt:lpstr>
      <vt:lpstr>References</vt:lpstr>
      <vt:lpstr>Appendix A – Impact of Filtering on 64FFT</vt:lpstr>
      <vt:lpstr>Appendix B – Impact of Filtering on 128FFT</vt:lpstr>
      <vt:lpstr>Cont. – timing degrees of freedom  </vt:lpstr>
      <vt:lpstr>Cont. – Performance in AWGN and Urban Micro</vt:lpstr>
      <vt:lpstr>Cont. – Performance in Urban Macro</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694</cp:revision>
  <cp:lastPrinted>1998-02-10T13:28:06Z</cp:lastPrinted>
  <dcterms:created xsi:type="dcterms:W3CDTF">2007-05-21T21:00:37Z</dcterms:created>
  <dcterms:modified xsi:type="dcterms:W3CDTF">2012-05-14T14:39:14Z</dcterms:modified>
</cp:coreProperties>
</file>