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309" r:id="rId3"/>
    <p:sldId id="310" r:id="rId4"/>
    <p:sldId id="257" r:id="rId5"/>
    <p:sldId id="289" r:id="rId6"/>
    <p:sldId id="311" r:id="rId7"/>
    <p:sldId id="296"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90" d="100"/>
          <a:sy n="90" d="100"/>
        </p:scale>
        <p:origin x="-1002" y="-16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2</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3</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4</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5</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6</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7</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28367" cy="276999"/>
          </a:xfrm>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2012</a:t>
            </a:r>
            <a:endParaRPr lang="en-US" dirty="0"/>
          </a:p>
        </p:txBody>
      </p:sp>
      <p:sp>
        <p:nvSpPr>
          <p:cNvPr id="1029" name="Rectangle 5"/>
          <p:cNvSpPr>
            <a:spLocks noGrp="1" noChangeArrowheads="1"/>
          </p:cNvSpPr>
          <p:nvPr>
            <p:ph type="ftr" sz="quarter" idx="3"/>
          </p:nvPr>
        </p:nvSpPr>
        <p:spPr bwMode="auto">
          <a:xfrm>
            <a:off x="7204075" y="6475413"/>
            <a:ext cx="13398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t>Ron Porat, Broadcom</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802.11-12/0613r0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Microsoft_Office_Word_97_-_2003_Document2.doc"/></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Microsoft_Office_Word_97_-_2003_Document3.doc"/></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p:spPr>
        <p:txBody>
          <a:bodyPr/>
          <a:lstStyle/>
          <a:p>
            <a:pPr>
              <a:defRPr/>
            </a:pPr>
            <a:r>
              <a:rPr lang="en-US" smtClean="0"/>
              <a:t>May 2012</a:t>
            </a:r>
            <a:endParaRPr lang="en-US" dirty="0"/>
          </a:p>
        </p:txBody>
      </p:sp>
      <p:sp>
        <p:nvSpPr>
          <p:cNvPr id="1028" name="Footer Placeholder 4"/>
          <p:cNvSpPr>
            <a:spLocks noGrp="1"/>
          </p:cNvSpPr>
          <p:nvPr>
            <p:ph type="ftr" sz="quarter" idx="11"/>
          </p:nvPr>
        </p:nvSpPr>
        <p:spPr/>
        <p:txBody>
          <a:bodyPr/>
          <a:lstStyle/>
          <a:p>
            <a:pPr>
              <a:defRPr/>
            </a:pPr>
            <a:r>
              <a:rPr lang="en-US" dirty="0"/>
              <a:t>Ron Porat, Broadcom</a:t>
            </a:r>
          </a:p>
        </p:txBody>
      </p:sp>
      <p:sp>
        <p:nvSpPr>
          <p:cNvPr id="1029" name="Rectangle 2"/>
          <p:cNvSpPr>
            <a:spLocks noGrp="1" noChangeArrowheads="1"/>
          </p:cNvSpPr>
          <p:nvPr>
            <p:ph type="title"/>
          </p:nvPr>
        </p:nvSpPr>
        <p:spPr>
          <a:xfrm>
            <a:off x="381000" y="685800"/>
            <a:ext cx="8305800" cy="1066800"/>
          </a:xfrm>
        </p:spPr>
        <p:txBody>
          <a:bodyPr/>
          <a:lstStyle/>
          <a:p>
            <a:r>
              <a:rPr lang="en-US" dirty="0" smtClean="0"/>
              <a:t>US Channelization</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2012-05-14</a:t>
            </a:r>
          </a:p>
        </p:txBody>
      </p:sp>
      <p:sp>
        <p:nvSpPr>
          <p:cNvPr id="1031"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graphicFrame>
        <p:nvGraphicFramePr>
          <p:cNvPr id="1026" name="Object 3"/>
          <p:cNvGraphicFramePr>
            <a:graphicFrameLocks noChangeAspect="1"/>
          </p:cNvGraphicFramePr>
          <p:nvPr/>
        </p:nvGraphicFramePr>
        <p:xfrm>
          <a:off x="1063625" y="2519363"/>
          <a:ext cx="7251700" cy="4051300"/>
        </p:xfrm>
        <a:graphic>
          <a:graphicData uri="http://schemas.openxmlformats.org/presentationml/2006/ole">
            <p:oleObj spid="_x0000_s1026" name="Document" r:id="rId4" imgW="9112628" imgH="5085913" progId="Word.Document.8">
              <p:embed/>
            </p:oleObj>
          </a:graphicData>
        </a:graphic>
      </p:graphicFrame>
      <p:sp>
        <p:nvSpPr>
          <p:cNvPr id="9" name="Footer Placeholder 4"/>
          <p:cNvSpPr txBox="1">
            <a:spLocks/>
          </p:cNvSpPr>
          <p:nvPr/>
        </p:nvSpPr>
        <p:spPr bwMode="auto">
          <a:xfrm>
            <a:off x="4291013" y="6477000"/>
            <a:ext cx="433387" cy="184150"/>
          </a:xfrm>
          <a:prstGeom prst="rect">
            <a:avLst/>
          </a:prstGeom>
          <a:noFill/>
          <a:ln w="9525">
            <a:noFill/>
            <a:miter lim="800000"/>
            <a:headEnd/>
            <a:tailEnd/>
          </a:ln>
          <a:effectLst/>
        </p:spPr>
        <p:txBody>
          <a:bodyPr wrap="none" lIns="0" tIns="0" rIns="0" bIns="0">
            <a:spAutoFit/>
          </a:bodyPr>
          <a:lstStyle/>
          <a:p>
            <a:pPr algn="r" eaLnBrk="0" hangingPunct="0">
              <a:defRPr/>
            </a:pPr>
            <a:r>
              <a:rPr lang="en-US" dirty="0">
                <a:cs typeface="+mn-cs"/>
              </a:rPr>
              <a:t>Slide 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p:spPr>
        <p:txBody>
          <a:bodyPr/>
          <a:lstStyle/>
          <a:p>
            <a:pPr>
              <a:defRPr/>
            </a:pPr>
            <a:r>
              <a:rPr lang="en-US" smtClean="0"/>
              <a:t>May 2012</a:t>
            </a:r>
            <a:endParaRPr lang="en-US" dirty="0"/>
          </a:p>
        </p:txBody>
      </p:sp>
      <p:sp>
        <p:nvSpPr>
          <p:cNvPr id="1028" name="Footer Placeholder 4"/>
          <p:cNvSpPr>
            <a:spLocks noGrp="1"/>
          </p:cNvSpPr>
          <p:nvPr>
            <p:ph type="ftr" sz="quarter" idx="11"/>
          </p:nvPr>
        </p:nvSpPr>
        <p:spPr/>
        <p:txBody>
          <a:bodyPr/>
          <a:lstStyle/>
          <a:p>
            <a:pPr>
              <a:defRPr/>
            </a:pPr>
            <a:r>
              <a:rPr lang="en-US" dirty="0"/>
              <a:t>Ron Porat, Broadcom</a:t>
            </a:r>
          </a:p>
        </p:txBody>
      </p:sp>
      <p:sp>
        <p:nvSpPr>
          <p:cNvPr id="1031" name="Rectangle 12"/>
          <p:cNvSpPr>
            <a:spLocks noChangeArrowheads="1"/>
          </p:cNvSpPr>
          <p:nvPr/>
        </p:nvSpPr>
        <p:spPr bwMode="auto">
          <a:xfrm>
            <a:off x="533400" y="838200"/>
            <a:ext cx="35814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graphicFrame>
        <p:nvGraphicFramePr>
          <p:cNvPr id="1026" name="Object 3"/>
          <p:cNvGraphicFramePr>
            <a:graphicFrameLocks noChangeAspect="1"/>
          </p:cNvGraphicFramePr>
          <p:nvPr/>
        </p:nvGraphicFramePr>
        <p:xfrm>
          <a:off x="966788" y="1371600"/>
          <a:ext cx="7210425" cy="5210175"/>
        </p:xfrm>
        <a:graphic>
          <a:graphicData uri="http://schemas.openxmlformats.org/presentationml/2006/ole">
            <p:oleObj spid="_x0000_s36866" name="Document" r:id="rId4" imgW="9199155" imgH="6640003" progId="Word.Document.8">
              <p:embed/>
            </p:oleObj>
          </a:graphicData>
        </a:graphic>
      </p:graphicFrame>
      <p:sp>
        <p:nvSpPr>
          <p:cNvPr id="9" name="Footer Placeholder 4"/>
          <p:cNvSpPr txBox="1">
            <a:spLocks/>
          </p:cNvSpPr>
          <p:nvPr/>
        </p:nvSpPr>
        <p:spPr bwMode="auto">
          <a:xfrm>
            <a:off x="4291589" y="6477000"/>
            <a:ext cx="432811" cy="184666"/>
          </a:xfrm>
          <a:prstGeom prst="rect">
            <a:avLst/>
          </a:prstGeom>
          <a:noFill/>
          <a:ln w="9525">
            <a:noFill/>
            <a:miter lim="800000"/>
            <a:headEnd/>
            <a:tailEnd/>
          </a:ln>
          <a:effectLst/>
        </p:spPr>
        <p:txBody>
          <a:bodyPr wrap="none" lIns="0" tIns="0" rIns="0" bIns="0">
            <a:spAutoFit/>
          </a:bodyPr>
          <a:lstStyle/>
          <a:p>
            <a:pPr algn="r" eaLnBrk="0" hangingPunct="0">
              <a:defRPr/>
            </a:pPr>
            <a:r>
              <a:rPr lang="en-US" dirty="0">
                <a:cs typeface="+mn-cs"/>
              </a:rPr>
              <a:t>Slide </a:t>
            </a:r>
            <a:r>
              <a:rPr lang="en-US" dirty="0" smtClean="0">
                <a:cs typeface="+mn-cs"/>
              </a:rPr>
              <a:t>2</a:t>
            </a:r>
            <a:endParaRPr lang="en-US" dirty="0">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4294967295"/>
          </p:nvPr>
        </p:nvSpPr>
        <p:spPr>
          <a:xfrm>
            <a:off x="696913" y="332601"/>
            <a:ext cx="1182055" cy="276999"/>
          </a:xfrm>
        </p:spPr>
        <p:txBody>
          <a:bodyPr/>
          <a:lstStyle/>
          <a:p>
            <a:pPr>
              <a:defRPr/>
            </a:pPr>
            <a:r>
              <a:rPr lang="en-US" smtClean="0"/>
              <a:t>May 2012</a:t>
            </a:r>
            <a:endParaRPr lang="en-US" dirty="0"/>
          </a:p>
        </p:txBody>
      </p:sp>
      <p:sp>
        <p:nvSpPr>
          <p:cNvPr id="1028" name="Footer Placeholder 4"/>
          <p:cNvSpPr>
            <a:spLocks noGrp="1"/>
          </p:cNvSpPr>
          <p:nvPr>
            <p:ph type="ftr" sz="quarter" idx="11"/>
          </p:nvPr>
        </p:nvSpPr>
        <p:spPr/>
        <p:txBody>
          <a:bodyPr/>
          <a:lstStyle/>
          <a:p>
            <a:pPr>
              <a:defRPr/>
            </a:pPr>
            <a:r>
              <a:rPr lang="en-US" dirty="0"/>
              <a:t>Ron Porat, Broadcom</a:t>
            </a:r>
          </a:p>
        </p:txBody>
      </p:sp>
      <p:sp>
        <p:nvSpPr>
          <p:cNvPr id="1031" name="Rectangle 12"/>
          <p:cNvSpPr>
            <a:spLocks noChangeArrowheads="1"/>
          </p:cNvSpPr>
          <p:nvPr/>
        </p:nvSpPr>
        <p:spPr bwMode="auto">
          <a:xfrm>
            <a:off x="533400" y="838200"/>
            <a:ext cx="35814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graphicFrame>
        <p:nvGraphicFramePr>
          <p:cNvPr id="1026" name="Object 3"/>
          <p:cNvGraphicFramePr>
            <a:graphicFrameLocks noChangeAspect="1"/>
          </p:cNvGraphicFramePr>
          <p:nvPr/>
        </p:nvGraphicFramePr>
        <p:xfrm>
          <a:off x="966788" y="1454150"/>
          <a:ext cx="7081837" cy="4914900"/>
        </p:xfrm>
        <a:graphic>
          <a:graphicData uri="http://schemas.openxmlformats.org/presentationml/2006/ole">
            <p:oleObj spid="_x0000_s53250" name="Document" r:id="rId4" imgW="9564533" imgH="6640003" progId="Word.Document.8">
              <p:embed/>
            </p:oleObj>
          </a:graphicData>
        </a:graphic>
      </p:graphicFrame>
      <p:sp>
        <p:nvSpPr>
          <p:cNvPr id="9" name="Footer Placeholder 4"/>
          <p:cNvSpPr txBox="1">
            <a:spLocks/>
          </p:cNvSpPr>
          <p:nvPr/>
        </p:nvSpPr>
        <p:spPr bwMode="auto">
          <a:xfrm>
            <a:off x="4291589" y="6477000"/>
            <a:ext cx="432811" cy="184666"/>
          </a:xfrm>
          <a:prstGeom prst="rect">
            <a:avLst/>
          </a:prstGeom>
          <a:noFill/>
          <a:ln w="9525">
            <a:noFill/>
            <a:miter lim="800000"/>
            <a:headEnd/>
            <a:tailEnd/>
          </a:ln>
          <a:effectLst/>
        </p:spPr>
        <p:txBody>
          <a:bodyPr wrap="none" lIns="0" tIns="0" rIns="0" bIns="0">
            <a:spAutoFit/>
          </a:bodyPr>
          <a:lstStyle/>
          <a:p>
            <a:pPr algn="r" eaLnBrk="0" hangingPunct="0">
              <a:defRPr/>
            </a:pPr>
            <a:r>
              <a:rPr lang="en-US" dirty="0">
                <a:cs typeface="+mn-cs"/>
              </a:rPr>
              <a:t>Slide </a:t>
            </a:r>
            <a:r>
              <a:rPr lang="en-US" dirty="0" smtClean="0">
                <a:cs typeface="+mn-cs"/>
              </a:rPr>
              <a:t>3</a:t>
            </a:r>
            <a:endParaRPr lang="en-US" dirty="0">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1182055" cy="276999"/>
          </a:xfrm>
        </p:spPr>
        <p:txBody>
          <a:bodyPr/>
          <a:lstStyle/>
          <a:p>
            <a:pPr>
              <a:defRPr/>
            </a:pPr>
            <a:r>
              <a:rPr lang="en-US" smtClean="0"/>
              <a:t>May 2012</a:t>
            </a:r>
            <a:endParaRPr lang="en-US" dirty="0"/>
          </a:p>
        </p:txBody>
      </p:sp>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p:txBody>
          <a:bodyPr/>
          <a:lstStyle/>
          <a:p>
            <a:r>
              <a:rPr lang="en-US" dirty="0" smtClean="0"/>
              <a:t>Outline</a:t>
            </a:r>
          </a:p>
        </p:txBody>
      </p:sp>
      <p:sp>
        <p:nvSpPr>
          <p:cNvPr id="6149" name="Rectangle 3"/>
          <p:cNvSpPr>
            <a:spLocks noGrp="1" noChangeArrowheads="1"/>
          </p:cNvSpPr>
          <p:nvPr>
            <p:ph type="body" idx="1"/>
          </p:nvPr>
        </p:nvSpPr>
        <p:spPr/>
        <p:txBody>
          <a:bodyPr/>
          <a:lstStyle/>
          <a:p>
            <a:pPr marL="342900" lvl="1" indent="-342900">
              <a:buFontTx/>
              <a:buChar char="•"/>
            </a:pPr>
            <a:endParaRPr lang="en-US" sz="1800" dirty="0" smtClean="0"/>
          </a:p>
          <a:p>
            <a:pPr marL="342900" lvl="1" indent="-342900">
              <a:buFontTx/>
              <a:buChar char="•"/>
            </a:pPr>
            <a:endParaRPr lang="en-US" sz="1800" dirty="0" smtClean="0"/>
          </a:p>
          <a:p>
            <a:pPr marL="342900" lvl="1" indent="-342900">
              <a:buFontTx/>
              <a:buChar char="•"/>
            </a:pPr>
            <a:r>
              <a:rPr lang="en-US" sz="1800" dirty="0" smtClean="0"/>
              <a:t>Propose channelization structure for the US</a:t>
            </a:r>
          </a:p>
          <a:p>
            <a:pPr marL="342900" lvl="1" indent="-342900">
              <a:buFontTx/>
              <a:buChar char="•"/>
            </a:pPr>
            <a:endParaRPr lang="en-US" sz="1800" dirty="0" smtClean="0"/>
          </a:p>
          <a:p>
            <a:endParaRPr lang="en-US" sz="1800" b="0" dirty="0" smtClean="0"/>
          </a:p>
          <a:p>
            <a:endParaRPr lang="en-US" sz="1800" b="0" dirty="0" smtClean="0"/>
          </a:p>
          <a:p>
            <a:pPr>
              <a:buNone/>
            </a:pPr>
            <a:r>
              <a:rPr lang="en-US" sz="1800" b="0" dirty="0" smtClean="0"/>
              <a:t> </a:t>
            </a:r>
          </a:p>
          <a:p>
            <a:pPr lvl="1"/>
            <a:endParaRPr lang="en-US" sz="1400" b="0" dirty="0" smtClean="0"/>
          </a:p>
          <a:p>
            <a:endParaRPr lang="en-US" sz="1800" dirty="0" smtClean="0"/>
          </a:p>
        </p:txBody>
      </p:sp>
      <p:sp>
        <p:nvSpPr>
          <p:cNvPr id="7" name="Footer Placeholder 4"/>
          <p:cNvSpPr txBox="1">
            <a:spLocks/>
          </p:cNvSpPr>
          <p:nvPr/>
        </p:nvSpPr>
        <p:spPr bwMode="auto">
          <a:xfrm>
            <a:off x="4291589" y="6477000"/>
            <a:ext cx="432811" cy="184666"/>
          </a:xfrm>
          <a:prstGeom prst="rect">
            <a:avLst/>
          </a:prstGeom>
          <a:noFill/>
          <a:ln w="9525">
            <a:noFill/>
            <a:miter lim="800000"/>
            <a:headEnd/>
            <a:tailEnd/>
          </a:ln>
          <a:effectLst/>
        </p:spPr>
        <p:txBody>
          <a:bodyPr wrap="none" lIns="0" tIns="0" rIns="0" bIns="0">
            <a:spAutoFit/>
          </a:bodyPr>
          <a:lstStyle/>
          <a:p>
            <a:pPr algn="r" eaLnBrk="0" hangingPunct="0">
              <a:defRPr/>
            </a:pPr>
            <a:r>
              <a:rPr lang="en-US" dirty="0">
                <a:cs typeface="+mn-cs"/>
              </a:rPr>
              <a:t>Slide </a:t>
            </a:r>
            <a:r>
              <a:rPr lang="en-US" dirty="0" smtClean="0">
                <a:cs typeface="+mn-cs"/>
              </a:rPr>
              <a:t>4</a:t>
            </a:r>
            <a:endParaRPr lang="en-US" dirty="0">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1182055" cy="276999"/>
          </a:xfrm>
        </p:spPr>
        <p:txBody>
          <a:bodyPr/>
          <a:lstStyle/>
          <a:p>
            <a:pPr>
              <a:defRPr/>
            </a:pPr>
            <a:r>
              <a:rPr lang="en-US" smtClean="0"/>
              <a:t>May 2012</a:t>
            </a:r>
            <a:endParaRPr lang="en-US" dirty="0"/>
          </a:p>
        </p:txBody>
      </p:sp>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p:txBody>
          <a:bodyPr/>
          <a:lstStyle/>
          <a:p>
            <a:r>
              <a:rPr lang="en-US" dirty="0" smtClean="0"/>
              <a:t>Proposal </a:t>
            </a:r>
          </a:p>
        </p:txBody>
      </p:sp>
      <p:sp>
        <p:nvSpPr>
          <p:cNvPr id="6149" name="Rectangle 3"/>
          <p:cNvSpPr>
            <a:spLocks noGrp="1" noChangeArrowheads="1"/>
          </p:cNvSpPr>
          <p:nvPr>
            <p:ph type="body" idx="1"/>
          </p:nvPr>
        </p:nvSpPr>
        <p:spPr>
          <a:xfrm>
            <a:off x="685800" y="1752600"/>
            <a:ext cx="7772400" cy="4648200"/>
          </a:xfrm>
        </p:spPr>
        <p:txBody>
          <a:bodyPr/>
          <a:lstStyle/>
          <a:p>
            <a:r>
              <a:rPr lang="en-US" sz="1600" dirty="0" smtClean="0"/>
              <a:t>The proposal utilizes to the maximum the available BW as is done in other countries – 26 1MHz channels, 13 2MHz channels, 6 4MHz channels, 3 8MHz channels and one 16MHz channel</a:t>
            </a:r>
          </a:p>
        </p:txBody>
      </p:sp>
      <p:sp>
        <p:nvSpPr>
          <p:cNvPr id="7" name="Footer Placeholder 4"/>
          <p:cNvSpPr txBox="1">
            <a:spLocks/>
          </p:cNvSpPr>
          <p:nvPr/>
        </p:nvSpPr>
        <p:spPr bwMode="auto">
          <a:xfrm>
            <a:off x="4291589" y="6477000"/>
            <a:ext cx="432811" cy="184666"/>
          </a:xfrm>
          <a:prstGeom prst="rect">
            <a:avLst/>
          </a:prstGeom>
          <a:noFill/>
          <a:ln w="9525">
            <a:noFill/>
            <a:miter lim="800000"/>
            <a:headEnd/>
            <a:tailEnd/>
          </a:ln>
          <a:effectLst/>
        </p:spPr>
        <p:txBody>
          <a:bodyPr wrap="none" lIns="0" tIns="0" rIns="0" bIns="0">
            <a:spAutoFit/>
          </a:bodyPr>
          <a:lstStyle/>
          <a:p>
            <a:pPr algn="r" eaLnBrk="0" hangingPunct="0">
              <a:defRPr/>
            </a:pPr>
            <a:r>
              <a:rPr lang="en-US" dirty="0">
                <a:cs typeface="+mn-cs"/>
              </a:rPr>
              <a:t>Slide </a:t>
            </a:r>
            <a:r>
              <a:rPr lang="en-US" dirty="0" smtClean="0">
                <a:cs typeface="+mn-cs"/>
              </a:rPr>
              <a:t>5</a:t>
            </a:r>
            <a:endParaRPr lang="en-US" dirty="0">
              <a:cs typeface="+mn-cs"/>
            </a:endParaRPr>
          </a:p>
        </p:txBody>
      </p:sp>
      <p:pic>
        <p:nvPicPr>
          <p:cNvPr id="55298" name="Picture 2"/>
          <p:cNvPicPr>
            <a:picLocks noChangeAspect="1" noChangeArrowheads="1"/>
          </p:cNvPicPr>
          <p:nvPr/>
        </p:nvPicPr>
        <p:blipFill>
          <a:blip r:embed="rId3" cstate="print"/>
          <a:srcRect/>
          <a:stretch>
            <a:fillRect/>
          </a:stretch>
        </p:blipFill>
        <p:spPr bwMode="auto">
          <a:xfrm>
            <a:off x="990600" y="2895600"/>
            <a:ext cx="7229475" cy="3190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1182055" cy="276999"/>
          </a:xfrm>
        </p:spPr>
        <p:txBody>
          <a:bodyPr/>
          <a:lstStyle/>
          <a:p>
            <a:pPr>
              <a:defRPr/>
            </a:pPr>
            <a:r>
              <a:rPr lang="en-US" smtClean="0"/>
              <a:t>May 2012</a:t>
            </a:r>
            <a:endParaRPr lang="en-US" dirty="0"/>
          </a:p>
        </p:txBody>
      </p:sp>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p:txBody>
          <a:bodyPr/>
          <a:lstStyle/>
          <a:p>
            <a:r>
              <a:rPr lang="en-US" dirty="0" smtClean="0"/>
              <a:t>Discussion</a:t>
            </a:r>
          </a:p>
        </p:txBody>
      </p:sp>
      <p:sp>
        <p:nvSpPr>
          <p:cNvPr id="6149" name="Rectangle 3"/>
          <p:cNvSpPr>
            <a:spLocks noGrp="1" noChangeArrowheads="1"/>
          </p:cNvSpPr>
          <p:nvPr>
            <p:ph type="body" idx="1"/>
          </p:nvPr>
        </p:nvSpPr>
        <p:spPr/>
        <p:txBody>
          <a:bodyPr/>
          <a:lstStyle/>
          <a:p>
            <a:pPr marL="342900" lvl="1" indent="-342900">
              <a:buFontTx/>
              <a:buChar char="•"/>
            </a:pPr>
            <a:r>
              <a:rPr lang="en-US" sz="1600" dirty="0" smtClean="0"/>
              <a:t>Many contributions proposed various channelization options for the US in every IEEE 11ah meeting since September</a:t>
            </a:r>
          </a:p>
          <a:p>
            <a:pPr marL="342900" lvl="1" indent="-342900">
              <a:buFontTx/>
              <a:buChar char="•"/>
            </a:pPr>
            <a:endParaRPr lang="en-US" sz="1600" dirty="0" smtClean="0"/>
          </a:p>
          <a:p>
            <a:pPr marL="342900" lvl="1" indent="-342900">
              <a:buFontTx/>
              <a:buChar char="•"/>
            </a:pPr>
            <a:r>
              <a:rPr lang="en-US" sz="1600" dirty="0" smtClean="0"/>
              <a:t>After many discussions on the topic we concluded that the best option maximizes the number of 1MHz and 2MHz channels to allow the maximum flexibility of deploying many large sensor networks while minimizing interference.</a:t>
            </a:r>
          </a:p>
          <a:p>
            <a:pPr marL="685800" lvl="2" indent="-342900">
              <a:buFont typeface="Times New Roman" pitchFamily="18" charset="0"/>
              <a:buChar char="–"/>
            </a:pPr>
            <a:r>
              <a:rPr lang="en-US" sz="1400" dirty="0" smtClean="0"/>
              <a:t>Sub 1GHz spectrum has high value and utilizing efficiently the available 26MHz is important.</a:t>
            </a:r>
          </a:p>
          <a:p>
            <a:pPr marL="342900" lvl="1" indent="-342900">
              <a:buFontTx/>
              <a:buChar char="•"/>
            </a:pPr>
            <a:endParaRPr lang="en-US" sz="1800" dirty="0" smtClean="0"/>
          </a:p>
          <a:p>
            <a:pPr marL="342900" lvl="1" indent="-342900">
              <a:buFontTx/>
              <a:buChar char="•"/>
            </a:pPr>
            <a:r>
              <a:rPr lang="en-US" sz="1600" dirty="0" smtClean="0"/>
              <a:t>Coexistence issues – many other systems are defined for operation in 900MHz (such as variants of the 802.15 and 802.16 family of standards) and 802.11 has a coexistence mechanism in place namely CCA energy detect.</a:t>
            </a:r>
          </a:p>
          <a:p>
            <a:pPr marL="685800" lvl="2" indent="-342900">
              <a:buFont typeface="Times New Roman" pitchFamily="18" charset="0"/>
              <a:buChar char="–"/>
            </a:pPr>
            <a:r>
              <a:rPr lang="en-US" sz="1400" dirty="0" smtClean="0"/>
              <a:t>The current value used for 20MHz systems for non 802.11 systems is -62dBm.  11ah may choose a different value  </a:t>
            </a:r>
          </a:p>
          <a:p>
            <a:pPr marL="342900" lvl="1" indent="-342900">
              <a:buNone/>
            </a:pPr>
            <a:r>
              <a:rPr lang="en-US" sz="1600" dirty="0" smtClean="0"/>
              <a:t> </a:t>
            </a:r>
          </a:p>
          <a:p>
            <a:endParaRPr lang="en-US" sz="1800" b="0" dirty="0" smtClean="0"/>
          </a:p>
          <a:p>
            <a:endParaRPr lang="en-US" sz="1800" b="0" dirty="0" smtClean="0"/>
          </a:p>
          <a:p>
            <a:pPr>
              <a:buNone/>
            </a:pPr>
            <a:r>
              <a:rPr lang="en-US" sz="1800" b="0" dirty="0" smtClean="0"/>
              <a:t> </a:t>
            </a:r>
          </a:p>
          <a:p>
            <a:pPr lvl="1"/>
            <a:endParaRPr lang="en-US" sz="1400" b="0" dirty="0" smtClean="0"/>
          </a:p>
          <a:p>
            <a:endParaRPr lang="en-US" sz="1800" dirty="0" smtClean="0"/>
          </a:p>
        </p:txBody>
      </p:sp>
      <p:sp>
        <p:nvSpPr>
          <p:cNvPr id="7" name="Footer Placeholder 4"/>
          <p:cNvSpPr txBox="1">
            <a:spLocks/>
          </p:cNvSpPr>
          <p:nvPr/>
        </p:nvSpPr>
        <p:spPr bwMode="auto">
          <a:xfrm>
            <a:off x="4291589" y="6477000"/>
            <a:ext cx="432811" cy="184666"/>
          </a:xfrm>
          <a:prstGeom prst="rect">
            <a:avLst/>
          </a:prstGeom>
          <a:noFill/>
          <a:ln w="9525">
            <a:noFill/>
            <a:miter lim="800000"/>
            <a:headEnd/>
            <a:tailEnd/>
          </a:ln>
          <a:effectLst/>
        </p:spPr>
        <p:txBody>
          <a:bodyPr wrap="none" lIns="0" tIns="0" rIns="0" bIns="0">
            <a:spAutoFit/>
          </a:bodyPr>
          <a:lstStyle/>
          <a:p>
            <a:pPr algn="r" eaLnBrk="0" hangingPunct="0">
              <a:defRPr/>
            </a:pPr>
            <a:r>
              <a:rPr lang="en-US" dirty="0">
                <a:cs typeface="+mn-cs"/>
              </a:rPr>
              <a:t>Slide </a:t>
            </a:r>
            <a:r>
              <a:rPr lang="en-US" dirty="0" smtClean="0">
                <a:cs typeface="+mn-cs"/>
              </a:rPr>
              <a:t>6</a:t>
            </a:r>
            <a:endParaRPr lang="en-US" dirty="0">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1182055" cy="276999"/>
          </a:xfrm>
        </p:spPr>
        <p:txBody>
          <a:bodyPr/>
          <a:lstStyle/>
          <a:p>
            <a:pPr>
              <a:defRPr/>
            </a:pPr>
            <a:r>
              <a:rPr lang="en-US" smtClean="0"/>
              <a:t>May 2012</a:t>
            </a:r>
            <a:endParaRPr lang="en-US" dirty="0"/>
          </a:p>
        </p:txBody>
      </p:sp>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p:txBody>
          <a:bodyPr/>
          <a:lstStyle/>
          <a:p>
            <a:r>
              <a:rPr lang="en-US" dirty="0" smtClean="0"/>
              <a:t>Straw Poll </a:t>
            </a:r>
          </a:p>
        </p:txBody>
      </p:sp>
      <p:sp>
        <p:nvSpPr>
          <p:cNvPr id="6149" name="Rectangle 3"/>
          <p:cNvSpPr>
            <a:spLocks noGrp="1" noChangeArrowheads="1"/>
          </p:cNvSpPr>
          <p:nvPr>
            <p:ph type="body" idx="1"/>
          </p:nvPr>
        </p:nvSpPr>
        <p:spPr>
          <a:xfrm>
            <a:off x="685800" y="1752600"/>
            <a:ext cx="7772400" cy="4572000"/>
          </a:xfrm>
        </p:spPr>
        <p:txBody>
          <a:bodyPr/>
          <a:lstStyle/>
          <a:p>
            <a:r>
              <a:rPr lang="en-US" sz="1800" b="0" dirty="0" smtClean="0"/>
              <a:t>Do you support the US channelization proposal in slide 5?</a:t>
            </a:r>
          </a:p>
          <a:p>
            <a:endParaRPr lang="en-US" sz="1800" b="0" dirty="0" smtClean="0"/>
          </a:p>
          <a:p>
            <a:endParaRPr lang="en-US" sz="1800" b="0" dirty="0" smtClean="0"/>
          </a:p>
          <a:p>
            <a:endParaRPr lang="en-US" sz="1800" b="0" dirty="0" smtClean="0"/>
          </a:p>
          <a:p>
            <a:r>
              <a:rPr lang="en-US" sz="1800" b="0" dirty="0" smtClean="0"/>
              <a:t>Y</a:t>
            </a:r>
          </a:p>
          <a:p>
            <a:r>
              <a:rPr lang="en-US" sz="1800" b="0" dirty="0" smtClean="0"/>
              <a:t>N</a:t>
            </a:r>
          </a:p>
          <a:p>
            <a:r>
              <a:rPr lang="en-US" sz="1800" b="0" dirty="0" smtClean="0"/>
              <a:t>A</a:t>
            </a:r>
            <a:endParaRPr lang="en-US" sz="1800" b="0" dirty="0"/>
          </a:p>
        </p:txBody>
      </p:sp>
      <p:sp>
        <p:nvSpPr>
          <p:cNvPr id="7" name="Footer Placeholder 4"/>
          <p:cNvSpPr txBox="1">
            <a:spLocks/>
          </p:cNvSpPr>
          <p:nvPr/>
        </p:nvSpPr>
        <p:spPr bwMode="auto">
          <a:xfrm>
            <a:off x="4291589" y="6477000"/>
            <a:ext cx="432811" cy="184666"/>
          </a:xfrm>
          <a:prstGeom prst="rect">
            <a:avLst/>
          </a:prstGeom>
          <a:noFill/>
          <a:ln w="9525">
            <a:noFill/>
            <a:miter lim="800000"/>
            <a:headEnd/>
            <a:tailEnd/>
          </a:ln>
          <a:effectLst/>
        </p:spPr>
        <p:txBody>
          <a:bodyPr wrap="none" lIns="0" tIns="0" rIns="0" bIns="0">
            <a:spAutoFit/>
          </a:bodyPr>
          <a:lstStyle/>
          <a:p>
            <a:pPr algn="r" eaLnBrk="0" hangingPunct="0">
              <a:defRPr/>
            </a:pPr>
            <a:r>
              <a:rPr lang="en-US" dirty="0">
                <a:cs typeface="+mn-cs"/>
              </a:rPr>
              <a:t>Slide </a:t>
            </a:r>
            <a:r>
              <a:rPr lang="en-US" dirty="0" smtClean="0">
                <a:cs typeface="+mn-cs"/>
              </a:rPr>
              <a:t>7</a:t>
            </a:r>
            <a:endParaRPr lang="en-US" dirty="0">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38752</TotalTime>
  <Words>348</Words>
  <Application>Microsoft Office PowerPoint</Application>
  <PresentationFormat>On-screen Show (4:3)</PresentationFormat>
  <Paragraphs>84</Paragraphs>
  <Slides>7</Slides>
  <Notes>7</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7</vt:i4>
      </vt:variant>
    </vt:vector>
  </HeadingPairs>
  <TitlesOfParts>
    <vt:vector size="10" baseType="lpstr">
      <vt:lpstr>802-11-Submission</vt:lpstr>
      <vt:lpstr>Document</vt:lpstr>
      <vt:lpstr>Microsoft Office Word 97 - 2003 Document</vt:lpstr>
      <vt:lpstr>US Channelization</vt:lpstr>
      <vt:lpstr>Slide 2</vt:lpstr>
      <vt:lpstr>Slide 3</vt:lpstr>
      <vt:lpstr>Outline</vt:lpstr>
      <vt:lpstr>Proposal </vt:lpstr>
      <vt:lpstr>Discussion</vt:lpstr>
      <vt:lpstr>Straw Poll </vt:lpstr>
    </vt:vector>
  </TitlesOfParts>
  <Company>AT&amp;T Labs Research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Ron Porat</cp:lastModifiedBy>
  <cp:revision>669</cp:revision>
  <cp:lastPrinted>1998-02-10T13:28:06Z</cp:lastPrinted>
  <dcterms:created xsi:type="dcterms:W3CDTF">2007-05-21T21:00:37Z</dcterms:created>
  <dcterms:modified xsi:type="dcterms:W3CDTF">2012-05-14T16:12:01Z</dcterms:modified>
</cp:coreProperties>
</file>