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customXml/itemProps4.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5"/>
  </p:sldMasterIdLst>
  <p:notesMasterIdLst>
    <p:notesMasterId r:id="rId17"/>
  </p:notesMasterIdLst>
  <p:handoutMasterIdLst>
    <p:handoutMasterId r:id="rId18"/>
  </p:handoutMasterIdLst>
  <p:sldIdLst>
    <p:sldId id="427" r:id="rId6"/>
    <p:sldId id="460" r:id="rId7"/>
    <p:sldId id="459" r:id="rId8"/>
    <p:sldId id="452" r:id="rId9"/>
    <p:sldId id="455" r:id="rId10"/>
    <p:sldId id="453" r:id="rId11"/>
    <p:sldId id="454" r:id="rId12"/>
    <p:sldId id="456" r:id="rId13"/>
    <p:sldId id="431" r:id="rId14"/>
    <p:sldId id="457" r:id="rId15"/>
    <p:sldId id="458" r:id="rId16"/>
  </p:sldIdLst>
  <p:sldSz cx="9144000" cy="6858000" type="screen4x3"/>
  <p:notesSz cx="9321800" cy="6946900"/>
  <p:defaultTextStyle>
    <a:defPPr>
      <a:defRPr lang="en-US"/>
    </a:defPPr>
    <a:lvl1pPr algn="l" rtl="0" fontAlgn="base">
      <a:spcBef>
        <a:spcPct val="0"/>
      </a:spcBef>
      <a:spcAft>
        <a:spcPct val="0"/>
      </a:spcAft>
      <a:defRPr sz="1800" kern="1200">
        <a:solidFill>
          <a:schemeClr val="tx1"/>
        </a:solidFill>
        <a:latin typeface="Arial" charset="0"/>
        <a:ea typeface="+mn-ea"/>
        <a:cs typeface="+mn-cs"/>
      </a:defRPr>
    </a:lvl1pPr>
    <a:lvl2pPr marL="139171" algn="l" rtl="0" fontAlgn="base">
      <a:spcBef>
        <a:spcPct val="0"/>
      </a:spcBef>
      <a:spcAft>
        <a:spcPct val="0"/>
      </a:spcAft>
      <a:defRPr sz="1800" kern="1200">
        <a:solidFill>
          <a:schemeClr val="tx1"/>
        </a:solidFill>
        <a:latin typeface="Arial" charset="0"/>
        <a:ea typeface="+mn-ea"/>
        <a:cs typeface="+mn-cs"/>
      </a:defRPr>
    </a:lvl2pPr>
    <a:lvl3pPr marL="278341" algn="l" rtl="0" fontAlgn="base">
      <a:spcBef>
        <a:spcPct val="0"/>
      </a:spcBef>
      <a:spcAft>
        <a:spcPct val="0"/>
      </a:spcAft>
      <a:defRPr sz="1800" kern="1200">
        <a:solidFill>
          <a:schemeClr val="tx1"/>
        </a:solidFill>
        <a:latin typeface="Arial" charset="0"/>
        <a:ea typeface="+mn-ea"/>
        <a:cs typeface="+mn-cs"/>
      </a:defRPr>
    </a:lvl3pPr>
    <a:lvl4pPr marL="417513" algn="l" rtl="0" fontAlgn="base">
      <a:spcBef>
        <a:spcPct val="0"/>
      </a:spcBef>
      <a:spcAft>
        <a:spcPct val="0"/>
      </a:spcAft>
      <a:defRPr sz="1800" kern="1200">
        <a:solidFill>
          <a:schemeClr val="tx1"/>
        </a:solidFill>
        <a:latin typeface="Arial" charset="0"/>
        <a:ea typeface="+mn-ea"/>
        <a:cs typeface="+mn-cs"/>
      </a:defRPr>
    </a:lvl4pPr>
    <a:lvl5pPr marL="556683" algn="l" rtl="0" fontAlgn="base">
      <a:spcBef>
        <a:spcPct val="0"/>
      </a:spcBef>
      <a:spcAft>
        <a:spcPct val="0"/>
      </a:spcAft>
      <a:defRPr sz="1800" kern="1200">
        <a:solidFill>
          <a:schemeClr val="tx1"/>
        </a:solidFill>
        <a:latin typeface="Arial" charset="0"/>
        <a:ea typeface="+mn-ea"/>
        <a:cs typeface="+mn-cs"/>
      </a:defRPr>
    </a:lvl5pPr>
    <a:lvl6pPr marL="695854" algn="l" defTabSz="278341" rtl="0" eaLnBrk="1" latinLnBrk="0" hangingPunct="1">
      <a:defRPr sz="1800" kern="1200">
        <a:solidFill>
          <a:schemeClr val="tx1"/>
        </a:solidFill>
        <a:latin typeface="Arial" charset="0"/>
        <a:ea typeface="+mn-ea"/>
        <a:cs typeface="+mn-cs"/>
      </a:defRPr>
    </a:lvl6pPr>
    <a:lvl7pPr marL="835024" algn="l" defTabSz="278341" rtl="0" eaLnBrk="1" latinLnBrk="0" hangingPunct="1">
      <a:defRPr sz="1800" kern="1200">
        <a:solidFill>
          <a:schemeClr val="tx1"/>
        </a:solidFill>
        <a:latin typeface="Arial" charset="0"/>
        <a:ea typeface="+mn-ea"/>
        <a:cs typeface="+mn-cs"/>
      </a:defRPr>
    </a:lvl7pPr>
    <a:lvl8pPr marL="974196" algn="l" defTabSz="278341" rtl="0" eaLnBrk="1" latinLnBrk="0" hangingPunct="1">
      <a:defRPr sz="1800" kern="1200">
        <a:solidFill>
          <a:schemeClr val="tx1"/>
        </a:solidFill>
        <a:latin typeface="Arial" charset="0"/>
        <a:ea typeface="+mn-ea"/>
        <a:cs typeface="+mn-cs"/>
      </a:defRPr>
    </a:lvl8pPr>
    <a:lvl9pPr marL="1113366" algn="l" defTabSz="278341" rtl="0" eaLnBrk="1" latinLnBrk="0" hangingPunct="1">
      <a:defRPr sz="1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73AC"/>
    <a:srgbClr val="43A361"/>
    <a:srgbClr val="996633"/>
    <a:srgbClr val="CCCC00"/>
    <a:srgbClr val="CCFF33"/>
    <a:srgbClr val="99FF33"/>
    <a:srgbClr val="C2DCC3"/>
    <a:srgbClr val="C1DD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83" autoAdjust="0"/>
    <p:restoredTop sz="94660" autoAdjust="0"/>
  </p:normalViewPr>
  <p:slideViewPr>
    <p:cSldViewPr>
      <p:cViewPr>
        <p:scale>
          <a:sx n="70" d="100"/>
          <a:sy n="70" d="100"/>
        </p:scale>
        <p:origin x="-828" y="-162"/>
      </p:cViewPr>
      <p:guideLst>
        <p:guide orient="horz" pos="845"/>
        <p:guide pos="4309"/>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5" d="100"/>
          <a:sy n="65" d="100"/>
        </p:scale>
        <p:origin x="-1050" y="-96"/>
      </p:cViewPr>
      <p:guideLst>
        <p:guide orient="horz" pos="2188"/>
        <p:guide pos="2936"/>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8" descr="CR&amp;D_innerPage_3medRes"/>
          <p:cNvPicPr>
            <a:picLocks noChangeAspect="1" noChangeArrowheads="1"/>
          </p:cNvPicPr>
          <p:nvPr/>
        </p:nvPicPr>
        <p:blipFill>
          <a:blip r:embed="rId2" cstate="print"/>
          <a:srcRect l="1181" t="1714" r="1181" b="80571"/>
          <a:stretch>
            <a:fillRect/>
          </a:stretch>
        </p:blipFill>
        <p:spPr bwMode="auto">
          <a:xfrm>
            <a:off x="0" y="-1913"/>
            <a:ext cx="9321800" cy="710226"/>
          </a:xfrm>
          <a:prstGeom prst="rect">
            <a:avLst/>
          </a:prstGeom>
          <a:noFill/>
          <a:ln w="9525">
            <a:noFill/>
            <a:miter lim="800000"/>
            <a:headEnd/>
            <a:tailEnd/>
          </a:ln>
        </p:spPr>
      </p:pic>
    </p:spTree>
    <p:extLst>
      <p:ext uri="{BB962C8B-B14F-4D97-AF65-F5344CB8AC3E}">
        <p14:creationId xmlns:p14="http://schemas.microsoft.com/office/powerpoint/2010/main" xmlns="" val="3120429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0"/>
            <a:ext cx="4039446" cy="34734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defRPr sz="1200"/>
            </a:lvl1pPr>
          </a:lstStyle>
          <a:p>
            <a:pPr>
              <a:defRPr/>
            </a:pPr>
            <a:endParaRPr lang="en-US"/>
          </a:p>
        </p:txBody>
      </p:sp>
      <p:sp>
        <p:nvSpPr>
          <p:cNvPr id="5123" name="Rectangle 3"/>
          <p:cNvSpPr>
            <a:spLocks noGrp="1" noChangeArrowheads="1"/>
          </p:cNvSpPr>
          <p:nvPr>
            <p:ph type="dt" idx="1"/>
          </p:nvPr>
        </p:nvSpPr>
        <p:spPr bwMode="auto">
          <a:xfrm>
            <a:off x="5280197" y="0"/>
            <a:ext cx="4039446" cy="34734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2924175" y="520700"/>
            <a:ext cx="3473450" cy="2605088"/>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32180" y="3299778"/>
            <a:ext cx="7457440" cy="312610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1" y="6598349"/>
            <a:ext cx="4039446" cy="34734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defRPr sz="1200"/>
            </a:lvl1pPr>
          </a:lstStyle>
          <a:p>
            <a:pPr>
              <a:defRPr/>
            </a:pPr>
            <a:endParaRPr lang="en-US"/>
          </a:p>
        </p:txBody>
      </p:sp>
      <p:sp>
        <p:nvSpPr>
          <p:cNvPr id="5127" name="Rectangle 7"/>
          <p:cNvSpPr>
            <a:spLocks noGrp="1" noChangeArrowheads="1"/>
          </p:cNvSpPr>
          <p:nvPr>
            <p:ph type="sldNum" sz="quarter" idx="5"/>
          </p:nvPr>
        </p:nvSpPr>
        <p:spPr bwMode="auto">
          <a:xfrm>
            <a:off x="5280197" y="6598349"/>
            <a:ext cx="4039446" cy="34734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a:defRPr sz="1200"/>
            </a:lvl1pPr>
          </a:lstStyle>
          <a:p>
            <a:pPr>
              <a:defRPr/>
            </a:pPr>
            <a:fld id="{589DAB31-59AD-4F23-91ED-D5C760CE790F}" type="slidenum">
              <a:rPr lang="en-US"/>
              <a:pPr>
                <a:defRPr/>
              </a:pPr>
              <a:t>‹#›</a:t>
            </a:fld>
            <a:endParaRPr lang="en-US"/>
          </a:p>
        </p:txBody>
      </p:sp>
    </p:spTree>
    <p:extLst>
      <p:ext uri="{BB962C8B-B14F-4D97-AF65-F5344CB8AC3E}">
        <p14:creationId xmlns:p14="http://schemas.microsoft.com/office/powerpoint/2010/main" xmlns="" val="14037012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400" kern="1200">
        <a:solidFill>
          <a:schemeClr val="tx1"/>
        </a:solidFill>
        <a:latin typeface="Arial" charset="0"/>
        <a:ea typeface="+mn-ea"/>
        <a:cs typeface="+mn-cs"/>
      </a:defRPr>
    </a:lvl1pPr>
    <a:lvl2pPr marL="139171" algn="l" rtl="0" eaLnBrk="0" fontAlgn="base" hangingPunct="0">
      <a:spcBef>
        <a:spcPct val="30000"/>
      </a:spcBef>
      <a:spcAft>
        <a:spcPct val="0"/>
      </a:spcAft>
      <a:defRPr sz="400" kern="1200">
        <a:solidFill>
          <a:schemeClr val="tx1"/>
        </a:solidFill>
        <a:latin typeface="Arial" charset="0"/>
        <a:ea typeface="+mn-ea"/>
        <a:cs typeface="+mn-cs"/>
      </a:defRPr>
    </a:lvl2pPr>
    <a:lvl3pPr marL="278341" algn="l" rtl="0" eaLnBrk="0" fontAlgn="base" hangingPunct="0">
      <a:spcBef>
        <a:spcPct val="30000"/>
      </a:spcBef>
      <a:spcAft>
        <a:spcPct val="0"/>
      </a:spcAft>
      <a:defRPr sz="400" kern="1200">
        <a:solidFill>
          <a:schemeClr val="tx1"/>
        </a:solidFill>
        <a:latin typeface="Arial" charset="0"/>
        <a:ea typeface="+mn-ea"/>
        <a:cs typeface="+mn-cs"/>
      </a:defRPr>
    </a:lvl3pPr>
    <a:lvl4pPr marL="417513" algn="l" rtl="0" eaLnBrk="0" fontAlgn="base" hangingPunct="0">
      <a:spcBef>
        <a:spcPct val="30000"/>
      </a:spcBef>
      <a:spcAft>
        <a:spcPct val="0"/>
      </a:spcAft>
      <a:defRPr sz="400" kern="1200">
        <a:solidFill>
          <a:schemeClr val="tx1"/>
        </a:solidFill>
        <a:latin typeface="Arial" charset="0"/>
        <a:ea typeface="+mn-ea"/>
        <a:cs typeface="+mn-cs"/>
      </a:defRPr>
    </a:lvl4pPr>
    <a:lvl5pPr marL="556683" algn="l" rtl="0" eaLnBrk="0" fontAlgn="base" hangingPunct="0">
      <a:spcBef>
        <a:spcPct val="30000"/>
      </a:spcBef>
      <a:spcAft>
        <a:spcPct val="0"/>
      </a:spcAft>
      <a:defRPr sz="400" kern="1200">
        <a:solidFill>
          <a:schemeClr val="tx1"/>
        </a:solidFill>
        <a:latin typeface="Arial" charset="0"/>
        <a:ea typeface="+mn-ea"/>
        <a:cs typeface="+mn-cs"/>
      </a:defRPr>
    </a:lvl5pPr>
    <a:lvl6pPr marL="695854" algn="l" defTabSz="278341" rtl="0" eaLnBrk="1" latinLnBrk="0" hangingPunct="1">
      <a:defRPr sz="400" kern="1200">
        <a:solidFill>
          <a:schemeClr val="tx1"/>
        </a:solidFill>
        <a:latin typeface="+mn-lt"/>
        <a:ea typeface="+mn-ea"/>
        <a:cs typeface="+mn-cs"/>
      </a:defRPr>
    </a:lvl6pPr>
    <a:lvl7pPr marL="835024" algn="l" defTabSz="278341" rtl="0" eaLnBrk="1" latinLnBrk="0" hangingPunct="1">
      <a:defRPr sz="400" kern="1200">
        <a:solidFill>
          <a:schemeClr val="tx1"/>
        </a:solidFill>
        <a:latin typeface="+mn-lt"/>
        <a:ea typeface="+mn-ea"/>
        <a:cs typeface="+mn-cs"/>
      </a:defRPr>
    </a:lvl7pPr>
    <a:lvl8pPr marL="974196" algn="l" defTabSz="278341" rtl="0" eaLnBrk="1" latinLnBrk="0" hangingPunct="1">
      <a:defRPr sz="400" kern="1200">
        <a:solidFill>
          <a:schemeClr val="tx1"/>
        </a:solidFill>
        <a:latin typeface="+mn-lt"/>
        <a:ea typeface="+mn-ea"/>
        <a:cs typeface="+mn-cs"/>
      </a:defRPr>
    </a:lvl8pPr>
    <a:lvl9pPr marL="1113366" algn="l" defTabSz="278341" rtl="0" eaLnBrk="1" latinLnBrk="0" hangingPunct="1">
      <a:defRPr sz="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578A2E0-BE39-4C2C-B87D-AF1131DF7C5E}" type="slidenum">
              <a:rPr lang="en-US" smtClean="0"/>
              <a:pPr>
                <a:defRPr/>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xfrm>
            <a:off x="8095911" y="6489340"/>
            <a:ext cx="706475" cy="276999"/>
          </a:xfrm>
          <a:ln/>
        </p:spPr>
        <p:txBody>
          <a:bodyPr/>
          <a:lstStyle>
            <a:lvl1pPr>
              <a:defRPr/>
            </a:lvl1pPr>
          </a:lstStyle>
          <a:p>
            <a:pPr>
              <a:defRPr/>
            </a:pPr>
            <a:r>
              <a:rPr lang="en-US" dirty="0" err="1" smtClean="0"/>
              <a:t>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CB429028-EDBC-4B69-9F69-0DC0E1F17881}"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980325" y="6475413"/>
            <a:ext cx="706475" cy="276999"/>
          </a:xfrm>
          <a:ln/>
        </p:spPr>
        <p:txBody>
          <a:bodyPr/>
          <a:lstStyle>
            <a:lvl1pPr>
              <a:defRPr/>
            </a:lvl1pPr>
          </a:lstStyle>
          <a:p>
            <a:pPr>
              <a:defRPr/>
            </a:pPr>
            <a:r>
              <a:rPr lang="en-US" dirty="0" err="1" smtClean="0"/>
              <a:t>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E049E0A4-D13C-48AD-B305-EC1139810541}"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980325" y="6475413"/>
            <a:ext cx="706475" cy="276999"/>
          </a:xfrm>
          <a:ln/>
        </p:spPr>
        <p:txBody>
          <a:bodyPr/>
          <a:lstStyle>
            <a:lvl1pPr>
              <a:defRPr/>
            </a:lvl1pPr>
          </a:lstStyle>
          <a:p>
            <a:pPr>
              <a:defRPr/>
            </a:pPr>
            <a:r>
              <a:rPr lang="en-US" dirty="0" err="1" smtClean="0"/>
              <a:t>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4BE23980-0B66-44B1-9D24-F7EED9DFE44C}"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7980325" y="6475413"/>
            <a:ext cx="706475" cy="276999"/>
          </a:xfrm>
          <a:ln/>
        </p:spPr>
        <p:txBody>
          <a:bodyPr/>
          <a:lstStyle>
            <a:lvl1pPr>
              <a:defRPr/>
            </a:lvl1pPr>
          </a:lstStyle>
          <a:p>
            <a:pPr>
              <a:defRPr/>
            </a:pPr>
            <a:r>
              <a:rPr lang="en-US" dirty="0" err="1" smtClean="0"/>
              <a:t>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E132E8F0-0953-4589-931F-0CF931D74C39}"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xfrm>
            <a:off x="7980325" y="6475413"/>
            <a:ext cx="706475" cy="276999"/>
          </a:xfrm>
          <a:ln/>
        </p:spPr>
        <p:txBody>
          <a:bodyPr/>
          <a:lstStyle>
            <a:lvl1pPr>
              <a:defRPr/>
            </a:lvl1pPr>
          </a:lstStyle>
          <a:p>
            <a:pPr>
              <a:defRPr/>
            </a:pPr>
            <a:r>
              <a:rPr lang="en-US" dirty="0" err="1" smtClean="0"/>
              <a:t>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2EFAA3E3-987F-4FCE-B0A1-1D2278CBFC4F}"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7980325" y="6475413"/>
            <a:ext cx="706475" cy="276999"/>
          </a:xfrm>
          <a:ln/>
        </p:spPr>
        <p:txBody>
          <a:bodyPr/>
          <a:lstStyle>
            <a:lvl1pPr>
              <a:defRPr/>
            </a:lvl1pPr>
          </a:lstStyle>
          <a:p>
            <a:pPr>
              <a:defRPr/>
            </a:pPr>
            <a:r>
              <a:rPr lang="en-US" dirty="0" err="1" smtClean="0"/>
              <a:t>Huawei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smtClean="0"/>
              <a:t>Slide </a:t>
            </a:r>
            <a:fld id="{8CE9F9CF-3121-4AF5-95C4-3FA2B5B4274B}"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7980325" y="6475413"/>
            <a:ext cx="706475" cy="276999"/>
          </a:xfrm>
          <a:ln/>
        </p:spPr>
        <p:txBody>
          <a:bodyPr/>
          <a:lstStyle>
            <a:lvl1pPr>
              <a:defRPr/>
            </a:lvl1pPr>
          </a:lstStyle>
          <a:p>
            <a:pPr>
              <a:defRPr/>
            </a:pPr>
            <a:r>
              <a:rPr lang="en-US" dirty="0" err="1" smtClean="0"/>
              <a:t>Huawei</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smtClean="0"/>
              <a:t>Slide </a:t>
            </a:r>
            <a:fld id="{2716ED19-D27A-43A3-82AF-CF4240BA6930}"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7980325" y="6475413"/>
            <a:ext cx="706475" cy="276999"/>
          </a:xfrm>
          <a:ln/>
        </p:spPr>
        <p:txBody>
          <a:bodyPr/>
          <a:lstStyle>
            <a:lvl1pPr>
              <a:defRPr/>
            </a:lvl1pPr>
          </a:lstStyle>
          <a:p>
            <a:pPr>
              <a:defRPr/>
            </a:pPr>
            <a:r>
              <a:rPr lang="en-US" dirty="0" err="1" smtClean="0"/>
              <a:t>Huawei</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smtClean="0"/>
              <a:t>Slide </a:t>
            </a:r>
            <a:fld id="{8427DC16-8487-4687-B614-64F9F531C334}"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980325" y="6475413"/>
            <a:ext cx="706475" cy="276999"/>
          </a:xfrm>
          <a:ln/>
        </p:spPr>
        <p:txBody>
          <a:bodyPr/>
          <a:lstStyle>
            <a:lvl1pPr>
              <a:defRPr/>
            </a:lvl1pPr>
          </a:lstStyle>
          <a:p>
            <a:pPr>
              <a:defRPr/>
            </a:pPr>
            <a:r>
              <a:rPr lang="en-US" dirty="0" err="1" smtClean="0"/>
              <a:t>Huawei</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smtClean="0"/>
              <a:t>Slide </a:t>
            </a:r>
            <a:fld id="{DBE39F8B-9560-4412-B07B-3288B07C942B}"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3008313" cy="7493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685800"/>
            <a:ext cx="5111750" cy="5440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7980325" y="6475413"/>
            <a:ext cx="706475" cy="276999"/>
          </a:xfrm>
          <a:ln/>
        </p:spPr>
        <p:txBody>
          <a:bodyPr/>
          <a:lstStyle>
            <a:lvl1pPr>
              <a:defRPr/>
            </a:lvl1pPr>
          </a:lstStyle>
          <a:p>
            <a:pPr>
              <a:defRPr/>
            </a:pPr>
            <a:r>
              <a:rPr lang="en-US" dirty="0" err="1" smtClean="0"/>
              <a:t>Huawei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smtClean="0"/>
              <a:t>Slide </a:t>
            </a:r>
            <a:fld id="{1C975370-970A-454F-9099-D44253997AB9}"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7980325" y="6475413"/>
            <a:ext cx="706475" cy="276999"/>
          </a:xfrm>
          <a:ln/>
        </p:spPr>
        <p:txBody>
          <a:bodyPr/>
          <a:lstStyle>
            <a:lvl1pPr>
              <a:defRPr/>
            </a:lvl1pPr>
          </a:lstStyle>
          <a:p>
            <a:pPr>
              <a:defRPr/>
            </a:pPr>
            <a:r>
              <a:rPr lang="en-US" dirty="0" err="1" smtClean="0"/>
              <a:t>Huawei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smtClean="0"/>
              <a:t>Slide </a:t>
            </a:r>
            <a:fld id="{EC05F17D-7BD0-478F-9DF8-D07B7DDA8231}"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548907" y="6475413"/>
            <a:ext cx="2137893"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dirty="0" smtClean="0"/>
              <a:t>George Calcev, </a:t>
            </a:r>
            <a:r>
              <a:rPr lang="en-US" dirty="0" err="1" smtClean="0"/>
              <a:t>Huawei</a:t>
            </a:r>
            <a:endParaRPr lang="en-US" dirty="0"/>
          </a:p>
        </p:txBody>
      </p:sp>
      <p:sp>
        <p:nvSpPr>
          <p:cNvPr id="1030" name="Rectangle 6"/>
          <p:cNvSpPr>
            <a:spLocks noGrp="1" noChangeArrowheads="1"/>
          </p:cNvSpPr>
          <p:nvPr>
            <p:ph type="sldNum" sz="quarter" idx="4"/>
          </p:nvPr>
        </p:nvSpPr>
        <p:spPr bwMode="auto">
          <a:xfrm>
            <a:off x="4284433"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Calibri" pitchFamily="34" charset="0"/>
                <a:cs typeface="Calibri" pitchFamily="34" charset="0"/>
              </a:defRPr>
            </a:lvl1pPr>
          </a:lstStyle>
          <a:p>
            <a:pPr>
              <a:defRPr/>
            </a:pPr>
            <a:r>
              <a:rPr lang="en-US" dirty="0" smtClean="0"/>
              <a:t>Slide </a:t>
            </a:r>
            <a:fld id="{79642FA4-93AF-4596-8846-F9DC874D2F37}" type="slidenum">
              <a:rPr lang="en-US" smtClean="0"/>
              <a:pPr>
                <a:defRPr/>
              </a:pPr>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itchFamily="34" charset="0"/>
              <a:cs typeface="Calibri" pitchFamily="34" charset="0"/>
            </a:endParaRPr>
          </a:p>
        </p:txBody>
      </p:sp>
      <p:sp>
        <p:nvSpPr>
          <p:cNvPr id="1033" name="Rectangle 9"/>
          <p:cNvSpPr>
            <a:spLocks noChangeArrowheads="1"/>
          </p:cNvSpPr>
          <p:nvPr/>
        </p:nvSpPr>
        <p:spPr bwMode="auto">
          <a:xfrm>
            <a:off x="381000" y="6475413"/>
            <a:ext cx="1599540" cy="276999"/>
          </a:xfrm>
          <a:prstGeom prst="rect">
            <a:avLst/>
          </a:prstGeom>
          <a:noFill/>
          <a:ln w="9525">
            <a:noFill/>
            <a:miter lim="800000"/>
            <a:headEnd/>
            <a:tailEnd/>
          </a:ln>
          <a:effectLst/>
        </p:spPr>
        <p:txBody>
          <a:bodyPr wrap="none" lIns="0" tIns="0" rIns="0" bIns="0">
            <a:spAutoFit/>
          </a:bodyPr>
          <a:lstStyle/>
          <a:p>
            <a:pPr>
              <a:defRPr/>
            </a:pPr>
            <a:r>
              <a:rPr lang="en-US" dirty="0" err="1" smtClean="0">
                <a:latin typeface="Calibri" pitchFamily="34" charset="0"/>
                <a:cs typeface="Calibri" pitchFamily="34" charset="0"/>
              </a:rPr>
              <a:t>TGah</a:t>
            </a:r>
            <a:r>
              <a:rPr lang="en-US" dirty="0" smtClean="0">
                <a:latin typeface="Calibri" pitchFamily="34" charset="0"/>
                <a:cs typeface="Calibri" pitchFamily="34" charset="0"/>
              </a:rPr>
              <a:t> Submission</a:t>
            </a:r>
            <a:endParaRPr lang="en-US" dirty="0">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itchFamily="34" charset="0"/>
              <a:ea typeface="+mn-ea"/>
              <a:cs typeface="Calibri" pitchFamily="34" charset="0"/>
            </a:endParaRPr>
          </a:p>
        </p:txBody>
      </p:sp>
      <p:sp>
        <p:nvSpPr>
          <p:cNvPr id="11" name="Rectangle 10"/>
          <p:cNvSpPr/>
          <p:nvPr userDrawn="1"/>
        </p:nvSpPr>
        <p:spPr>
          <a:xfrm>
            <a:off x="5904148" y="224644"/>
            <a:ext cx="2800831" cy="369332"/>
          </a:xfrm>
          <a:prstGeom prst="rect">
            <a:avLst/>
          </a:prstGeom>
        </p:spPr>
        <p:txBody>
          <a:bodyPr wrap="none">
            <a:spAutoFit/>
          </a:bodyPr>
          <a:lstStyle/>
          <a:p>
            <a:r>
              <a:rPr lang="en-US" b="1" dirty="0" smtClean="0"/>
              <a:t>Doc:11-12-0610-00-00ah</a:t>
            </a:r>
            <a:endParaRPr lang="en-US" dirty="0"/>
          </a:p>
        </p:txBody>
      </p:sp>
      <p:sp>
        <p:nvSpPr>
          <p:cNvPr id="12" name="Rectangle 11"/>
          <p:cNvSpPr/>
          <p:nvPr userDrawn="1"/>
        </p:nvSpPr>
        <p:spPr>
          <a:xfrm>
            <a:off x="359532" y="260648"/>
            <a:ext cx="1257588" cy="369332"/>
          </a:xfrm>
          <a:prstGeom prst="rect">
            <a:avLst/>
          </a:prstGeom>
        </p:spPr>
        <p:txBody>
          <a:bodyPr wrap="none">
            <a:spAutoFit/>
          </a:bodyPr>
          <a:lstStyle/>
          <a:p>
            <a:r>
              <a:rPr lang="en-US" b="1" dirty="0" smtClean="0"/>
              <a:t>May,</a:t>
            </a:r>
            <a:r>
              <a:rPr lang="en-US" b="1" baseline="0" dirty="0" smtClean="0"/>
              <a:t> 2012</a:t>
            </a:r>
            <a:endParaRPr lang="en-US" dirty="0"/>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hf hdr="0" ftr="0" dt="0"/>
  <p:txStyles>
    <p:title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11560" y="836713"/>
            <a:ext cx="7772400" cy="828091"/>
          </a:xfrm>
        </p:spPr>
        <p:txBody>
          <a:bodyPr/>
          <a:lstStyle/>
          <a:p>
            <a:r>
              <a:rPr lang="en-US" dirty="0" smtClean="0"/>
              <a:t>Non-TIM Stations in 11ah</a:t>
            </a:r>
            <a:endParaRPr lang="en-US" dirty="0"/>
          </a:p>
        </p:txBody>
      </p:sp>
      <p:graphicFrame>
        <p:nvGraphicFramePr>
          <p:cNvPr id="4" name="Table 3"/>
          <p:cNvGraphicFramePr>
            <a:graphicFrameLocks noGrp="1"/>
          </p:cNvGraphicFramePr>
          <p:nvPr>
            <p:extLst>
              <p:ext uri="{D42A27DB-BD31-4B8C-83A1-F6EECF244321}">
                <p14:modId xmlns="" xmlns:p14="http://schemas.microsoft.com/office/powerpoint/2010/main" val="2250698381"/>
              </p:ext>
            </p:extLst>
          </p:nvPr>
        </p:nvGraphicFramePr>
        <p:xfrm>
          <a:off x="575556" y="1808820"/>
          <a:ext cx="7924800" cy="4528185"/>
        </p:xfrm>
        <a:graphic>
          <a:graphicData uri="http://schemas.openxmlformats.org/drawingml/2006/table">
            <a:tbl>
              <a:tblPr/>
              <a:tblGrid>
                <a:gridCol w="990600"/>
                <a:gridCol w="1295400"/>
                <a:gridCol w="2362200"/>
                <a:gridCol w="1219200"/>
                <a:gridCol w="20574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Arial" charset="0"/>
                        </a:rPr>
                        <a:t>Name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Arial" charset="0"/>
                        </a:rPr>
                        <a:t>Affiliations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Arial" charset="0"/>
                        </a:rPr>
                        <a:t>Address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cs typeface="Arial" charset="0"/>
                        </a:rPr>
                        <a:t>Phone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Arial" charset="0"/>
                        </a:rPr>
                        <a:t>email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fontAlgn="base">
                        <a:spcBef>
                          <a:spcPts val="0"/>
                        </a:spcBef>
                        <a:spcAft>
                          <a:spcPts val="0"/>
                        </a:spcAft>
                      </a:pPr>
                      <a:r>
                        <a:rPr lang="en-US" sz="1400" kern="1200" dirty="0" smtClean="0">
                          <a:solidFill>
                            <a:srgbClr val="000000"/>
                          </a:solidFill>
                          <a:effectLst/>
                          <a:latin typeface="Times New Roman"/>
                          <a:ea typeface="Times New Roman"/>
                          <a:cs typeface="Arial"/>
                        </a:rPr>
                        <a:t>George Calcev</a:t>
                      </a:r>
                      <a:endParaRPr lang="en-US" sz="9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fontAlgn="base">
                        <a:spcBef>
                          <a:spcPts val="0"/>
                        </a:spcBef>
                        <a:spcAft>
                          <a:spcPts val="0"/>
                        </a:spcAft>
                      </a:pPr>
                      <a:r>
                        <a:rPr lang="en-US" sz="1400" kern="1200" dirty="0" smtClean="0">
                          <a:solidFill>
                            <a:srgbClr val="000000"/>
                          </a:solidFill>
                          <a:effectLst/>
                          <a:latin typeface="Times New Roman"/>
                          <a:ea typeface="Times New Roman"/>
                          <a:cs typeface="Arial"/>
                        </a:rPr>
                        <a:t>Huawei</a:t>
                      </a:r>
                      <a:endParaRPr lang="en-US" sz="9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3601 Algonquin Road, Rolling Meadows, IL 60008</a:t>
                      </a:r>
                      <a:endParaRPr kumimoji="0" lang="en-US" sz="9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+1 (847) 818 1778  x 310 </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fontAlgn="base">
                        <a:spcBef>
                          <a:spcPts val="0"/>
                        </a:spcBef>
                        <a:spcAft>
                          <a:spcPts val="0"/>
                        </a:spcAft>
                      </a:pPr>
                      <a:r>
                        <a:rPr kumimoji="0" lang="en-US" sz="14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George.Calcev@huawei.com </a:t>
                      </a:r>
                      <a:endParaRPr kumimoji="0" lang="en-US" sz="14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fontAlgn="base">
                        <a:spcBef>
                          <a:spcPts val="0"/>
                        </a:spcBef>
                        <a:spcAft>
                          <a:spcPts val="0"/>
                        </a:spcAft>
                      </a:pPr>
                      <a:r>
                        <a:rPr lang="en-US" sz="1400" kern="1200" dirty="0" smtClean="0">
                          <a:solidFill>
                            <a:srgbClr val="000000"/>
                          </a:solidFill>
                          <a:effectLst/>
                          <a:latin typeface="Times New Roman"/>
                          <a:ea typeface="Times New Roman"/>
                          <a:cs typeface="Arial"/>
                        </a:rPr>
                        <a:t>Bin Chen</a:t>
                      </a:r>
                      <a:endParaRPr lang="en-US" sz="9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fontAlgn="base">
                        <a:spcBef>
                          <a:spcPts val="0"/>
                        </a:spcBef>
                        <a:spcAft>
                          <a:spcPts val="0"/>
                        </a:spcAft>
                      </a:pPr>
                      <a:r>
                        <a:rPr lang="en-US" sz="1400" kern="1200" dirty="0" smtClean="0">
                          <a:solidFill>
                            <a:srgbClr val="000000"/>
                          </a:solidFill>
                          <a:effectLst/>
                          <a:latin typeface="Times New Roman"/>
                          <a:ea typeface="Times New Roman"/>
                          <a:cs typeface="Arial"/>
                        </a:rPr>
                        <a:t>Huawei</a:t>
                      </a:r>
                      <a:endParaRPr lang="en-US" sz="9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3601 Algonquin Road, Rolling Meadows, IL 60008</a:t>
                      </a:r>
                      <a:endParaRPr kumimoji="0" lang="en-US" sz="9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+1 (847) 818 1778</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fontAlgn="base">
                        <a:spcBef>
                          <a:spcPts val="0"/>
                        </a:spcBef>
                        <a:spcAft>
                          <a:spcPts val="0"/>
                        </a:spcAft>
                      </a:pPr>
                      <a:r>
                        <a:rPr kumimoji="0" lang="en-US" sz="14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Bin.Chen@huawei.com</a:t>
                      </a:r>
                      <a:endParaRPr kumimoji="0" lang="en-US" sz="14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Lin Cai</a:t>
                      </a:r>
                      <a:endParaRPr kumimoji="0" lang="en-US" sz="9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Huawei</a:t>
                      </a:r>
                      <a:endParaRPr kumimoji="0" lang="en-US" sz="9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3601 Algonquin Road, Rolling Meadows, IL 60008</a:t>
                      </a:r>
                      <a:endParaRPr kumimoji="0" lang="en-US" sz="9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+1 (847) 818 1778 x 379 </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Lin.Cai@huawei.com</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a:spcBef>
                          <a:spcPts val="0"/>
                        </a:spcBef>
                        <a:spcAft>
                          <a:spcPts val="0"/>
                        </a:spcAft>
                      </a:pPr>
                      <a:r>
                        <a:rPr lang="en-US" sz="1400" dirty="0">
                          <a:latin typeface="Times New Roman"/>
                          <a:ea typeface="Times New Roman"/>
                        </a:rPr>
                        <a:t>Minyoung Park</a:t>
                      </a: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en-US" sz="1400">
                          <a:latin typeface="Times New Roman"/>
                          <a:ea typeface="Times New Roman"/>
                        </a:rPr>
                        <a:t>Intel Corp.</a:t>
                      </a: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en-US" sz="1400">
                          <a:latin typeface="Times New Roman"/>
                          <a:ea typeface="Times New Roman"/>
                        </a:rPr>
                        <a:t>minyoung.park@intel.com</a:t>
                      </a: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a:spcBef>
                          <a:spcPts val="0"/>
                        </a:spcBef>
                        <a:spcAft>
                          <a:spcPts val="0"/>
                        </a:spcAft>
                      </a:pPr>
                      <a:r>
                        <a:rPr lang="en-US" sz="1400" dirty="0">
                          <a:latin typeface="Times New Roman"/>
                          <a:ea typeface="Times New Roman"/>
                        </a:rPr>
                        <a:t>Tom </a:t>
                      </a:r>
                      <a:r>
                        <a:rPr lang="en-US" sz="1400" dirty="0" err="1">
                          <a:latin typeface="Times New Roman"/>
                          <a:ea typeface="Times New Roman"/>
                        </a:rPr>
                        <a:t>Tetzlaff</a:t>
                      </a:r>
                      <a:endParaRPr lang="en-US" sz="1400" dirty="0">
                        <a:latin typeface="Times New Roman"/>
                        <a:ea typeface="Times New Roman"/>
                      </a:endParaRP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en-US" sz="1400">
                          <a:latin typeface="Times New Roman"/>
                          <a:ea typeface="Times New Roman"/>
                        </a:rPr>
                        <a:t>Intel Corp.</a:t>
                      </a: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en-US" sz="1400">
                          <a:latin typeface="Times New Roman"/>
                          <a:ea typeface="Times New Roman"/>
                        </a:rPr>
                        <a:t>thomas.a.tetzlaff@intel.com</a:t>
                      </a: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a:spcBef>
                          <a:spcPts val="0"/>
                        </a:spcBef>
                        <a:spcAft>
                          <a:spcPts val="0"/>
                        </a:spcAft>
                      </a:pPr>
                      <a:r>
                        <a:rPr lang="en-US" sz="1400" dirty="0">
                          <a:latin typeface="Times New Roman"/>
                          <a:ea typeface="Times New Roman"/>
                        </a:rPr>
                        <a:t>Emily Qi</a:t>
                      </a: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en-US" sz="1400" dirty="0">
                          <a:latin typeface="Times New Roman"/>
                          <a:ea typeface="Times New Roman"/>
                        </a:rPr>
                        <a:t>Intel Corp.</a:t>
                      </a: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en-US" sz="1400">
                          <a:latin typeface="Times New Roman"/>
                          <a:ea typeface="Times New Roman"/>
                        </a:rPr>
                        <a:t>emily.h.qi@intel.com</a:t>
                      </a: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a:spcBef>
                          <a:spcPts val="0"/>
                        </a:spcBef>
                        <a:spcAft>
                          <a:spcPts val="0"/>
                        </a:spcAft>
                      </a:pPr>
                      <a:r>
                        <a:rPr lang="en-US" sz="1400" dirty="0">
                          <a:latin typeface="Times New Roman"/>
                          <a:ea typeface="Times New Roman"/>
                        </a:rPr>
                        <a:t>Thomas Kenney</a:t>
                      </a: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en-US" sz="1400" dirty="0">
                          <a:latin typeface="Times New Roman"/>
                          <a:ea typeface="Times New Roman"/>
                        </a:rPr>
                        <a:t>Intel Corp.</a:t>
                      </a: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a:spcBef>
                          <a:spcPts val="0"/>
                        </a:spcBef>
                        <a:spcAft>
                          <a:spcPts val="0"/>
                        </a:spcAft>
                      </a:pPr>
                      <a:r>
                        <a:rPr lang="en-US" sz="1400" dirty="0">
                          <a:latin typeface="Times New Roman"/>
                          <a:ea typeface="Times New Roman"/>
                        </a:rPr>
                        <a:t>Yong Liu</a:t>
                      </a: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en-US" sz="1400" dirty="0">
                          <a:latin typeface="Times New Roman"/>
                          <a:ea typeface="Times New Roman"/>
                        </a:rPr>
                        <a:t>Marvell</a:t>
                      </a: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endParaRPr lang="en-US" sz="1400" dirty="0">
                        <a:latin typeface="Times New Roman"/>
                        <a:ea typeface="Times New Roman"/>
                      </a:endParaRP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a:spcBef>
                          <a:spcPts val="0"/>
                        </a:spcBef>
                        <a:spcAft>
                          <a:spcPts val="0"/>
                        </a:spcAft>
                      </a:pPr>
                      <a:r>
                        <a:rPr lang="en-US" sz="1400" dirty="0">
                          <a:latin typeface="Times New Roman"/>
                          <a:ea typeface="Times New Roman"/>
                        </a:rPr>
                        <a:t>Hongyuan Zhang</a:t>
                      </a: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en-US" sz="1400">
                          <a:latin typeface="Times New Roman"/>
                          <a:ea typeface="Times New Roman"/>
                        </a:rPr>
                        <a:t>Marvell</a:t>
                      </a: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endParaRPr lang="en-US" sz="1400" dirty="0">
                        <a:latin typeface="Times New Roman"/>
                        <a:ea typeface="Times New Roman"/>
                      </a:endParaRP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a:spcBef>
                          <a:spcPts val="0"/>
                        </a:spcBef>
                        <a:spcAft>
                          <a:spcPts val="0"/>
                        </a:spcAft>
                      </a:pPr>
                      <a:r>
                        <a:rPr lang="en-US" sz="1400">
                          <a:latin typeface="Times New Roman"/>
                          <a:ea typeface="Times New Roman"/>
                        </a:rPr>
                        <a:t>Raja Banerjea</a:t>
                      </a: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en-US" sz="1400" dirty="0">
                          <a:latin typeface="Times New Roman"/>
                          <a:ea typeface="Times New Roman"/>
                        </a:rPr>
                        <a:t>Marvell</a:t>
                      </a: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endParaRPr lang="en-US" sz="1400" dirty="0">
                        <a:latin typeface="Times New Roman"/>
                        <a:ea typeface="Times New Roman"/>
                      </a:endParaRP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endParaRPr lang="en-US" sz="1400" dirty="0">
                        <a:latin typeface="Times New Roman"/>
                        <a:ea typeface="Times New Roman"/>
                      </a:endParaRP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endParaRPr lang="en-US" sz="1400" dirty="0">
                        <a:latin typeface="Times New Roman"/>
                        <a:ea typeface="Times New Roman"/>
                      </a:endParaRPr>
                    </a:p>
                  </a:txBody>
                  <a:tcPr marL="52028" marR="520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TextBox 5"/>
          <p:cNvSpPr txBox="1"/>
          <p:nvPr/>
        </p:nvSpPr>
        <p:spPr>
          <a:xfrm>
            <a:off x="575556" y="1448780"/>
            <a:ext cx="1146468" cy="369332"/>
          </a:xfrm>
          <a:prstGeom prst="rect">
            <a:avLst/>
          </a:prstGeom>
          <a:noFill/>
        </p:spPr>
        <p:txBody>
          <a:bodyPr wrap="none" rtlCol="0">
            <a:spAutoFit/>
          </a:bodyPr>
          <a:lstStyle/>
          <a:p>
            <a:r>
              <a:rPr lang="en-US" b="1" dirty="0" smtClean="0"/>
              <a:t>Authors:</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smtClean="0"/>
              <a:t>Move to add the following text to the framework document. “11ah stations can choose  not to have a TIM entry for the DL traffic signaling. For these stations, the AP will store the DL data and deliver it when the STA requests it.”</a:t>
            </a:r>
          </a:p>
          <a:p>
            <a:endParaRPr lang="en-US" dirty="0" smtClean="0"/>
          </a:p>
          <a:p>
            <a:r>
              <a:rPr lang="en-US" dirty="0" smtClean="0"/>
              <a:t>Yes:</a:t>
            </a:r>
          </a:p>
          <a:p>
            <a:r>
              <a:rPr lang="en-US" dirty="0" smtClean="0"/>
              <a:t>No:</a:t>
            </a:r>
          </a:p>
          <a:p>
            <a:r>
              <a:rPr lang="en-US" dirty="0" smtClean="0"/>
              <a:t>Abstain:</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132E8F0-0953-4589-931F-0CF931D74C39}" type="slidenum">
              <a:rPr lang="en-US"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p:txBody>
          <a:bodyPr/>
          <a:lstStyle/>
          <a:p>
            <a:r>
              <a:rPr lang="en-US" dirty="0" smtClean="0"/>
              <a:t>Move to add the following text to the framework document. “11ah stations shall inform AP  if they do not need a TIM entry for the DL signaling traffic during the association process.”</a:t>
            </a:r>
          </a:p>
          <a:p>
            <a:endParaRPr lang="en-US" dirty="0" smtClean="0"/>
          </a:p>
          <a:p>
            <a:r>
              <a:rPr lang="en-US" dirty="0" smtClean="0"/>
              <a:t>Yes:</a:t>
            </a:r>
          </a:p>
          <a:p>
            <a:r>
              <a:rPr lang="en-US" dirty="0" smtClean="0"/>
              <a:t>No:</a:t>
            </a:r>
          </a:p>
          <a:p>
            <a:r>
              <a:rPr lang="en-US" dirty="0" smtClean="0"/>
              <a:t>Abstain:</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132E8F0-0953-4589-931F-0CF931D74C39}"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r>
              <a:rPr lang="en-US" smtClean="0"/>
              <a:t>Slide </a:t>
            </a:r>
            <a:fld id="{E132E8F0-0953-4589-931F-0CF931D74C39}" type="slidenum">
              <a:rPr lang="en-US" smtClean="0"/>
              <a:pPr>
                <a:defRPr/>
              </a:pPr>
              <a:t>2</a:t>
            </a:fld>
            <a:endParaRPr lang="en-US" dirty="0"/>
          </a:p>
        </p:txBody>
      </p:sp>
      <p:graphicFrame>
        <p:nvGraphicFramePr>
          <p:cNvPr id="5" name="Table 4"/>
          <p:cNvGraphicFramePr>
            <a:graphicFrameLocks noGrp="1"/>
          </p:cNvGraphicFramePr>
          <p:nvPr/>
        </p:nvGraphicFramePr>
        <p:xfrm>
          <a:off x="611560" y="1052737"/>
          <a:ext cx="7848872" cy="5235271"/>
        </p:xfrm>
        <a:graphic>
          <a:graphicData uri="http://schemas.openxmlformats.org/drawingml/2006/table">
            <a:tbl>
              <a:tblPr/>
              <a:tblGrid>
                <a:gridCol w="2448272"/>
                <a:gridCol w="1260140"/>
                <a:gridCol w="1056049"/>
                <a:gridCol w="1233765"/>
                <a:gridCol w="1850646"/>
              </a:tblGrid>
              <a:tr h="283332">
                <a:tc>
                  <a:txBody>
                    <a:bodyPr/>
                    <a:lstStyle/>
                    <a:p>
                      <a:pPr marL="0" marR="0">
                        <a:spcBef>
                          <a:spcPts val="0"/>
                        </a:spcBef>
                        <a:spcAft>
                          <a:spcPts val="0"/>
                        </a:spcAft>
                      </a:pPr>
                      <a:r>
                        <a:rPr lang="en-US" sz="1400" b="1" kern="0" dirty="0">
                          <a:latin typeface="+mj-lt"/>
                        </a:rPr>
                        <a:t>Name</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latin typeface="+mj-lt"/>
                          <a:ea typeface="Times New Roman"/>
                        </a:rPr>
                        <a:t>Affiliations</a:t>
                      </a: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latin typeface="+mj-lt"/>
                          <a:ea typeface="Times New Roman"/>
                        </a:rPr>
                        <a:t>Address</a:t>
                      </a: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latin typeface="+mj-lt"/>
                          <a:ea typeface="Times New Roman"/>
                        </a:rPr>
                        <a:t>Phone</a:t>
                      </a: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a:latin typeface="+mj-lt"/>
                          <a:ea typeface="Times New Roman"/>
                        </a:rPr>
                        <a:t>email</a:t>
                      </a:r>
                      <a:endParaRPr lang="en-US" sz="1400" dirty="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3332">
                <a:tc>
                  <a:txBody>
                    <a:bodyPr/>
                    <a:lstStyle/>
                    <a:p>
                      <a:pPr marL="0" marR="0">
                        <a:spcBef>
                          <a:spcPts val="0"/>
                        </a:spcBef>
                        <a:spcAft>
                          <a:spcPts val="0"/>
                        </a:spcAft>
                      </a:pPr>
                      <a:r>
                        <a:rPr lang="en-US" sz="1400" dirty="0">
                          <a:latin typeface="Times New Roman"/>
                          <a:ea typeface="Times New Roman"/>
                        </a:rPr>
                        <a:t>Yongho Seok</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LG Electronics</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3332">
                <a:tc>
                  <a:txBody>
                    <a:bodyPr/>
                    <a:lstStyle/>
                    <a:p>
                      <a:pPr marL="0" marR="0">
                        <a:spcBef>
                          <a:spcPts val="0"/>
                        </a:spcBef>
                        <a:spcAft>
                          <a:spcPts val="0"/>
                        </a:spcAft>
                      </a:pPr>
                      <a:r>
                        <a:rPr lang="en-US" sz="1400">
                          <a:latin typeface="Times New Roman"/>
                          <a:ea typeface="Times New Roman"/>
                        </a:rPr>
                        <a:t>Seunghee Han</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LG Electronics</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3332">
                <a:tc>
                  <a:txBody>
                    <a:bodyPr/>
                    <a:lstStyle/>
                    <a:p>
                      <a:pPr marL="0" marR="0">
                        <a:spcBef>
                          <a:spcPts val="0"/>
                        </a:spcBef>
                        <a:spcAft>
                          <a:spcPts val="0"/>
                        </a:spcAft>
                      </a:pPr>
                      <a:r>
                        <a:rPr lang="en-US" sz="1400">
                          <a:latin typeface="Times New Roman"/>
                          <a:ea typeface="Times New Roman"/>
                        </a:rPr>
                        <a:t>Jinsoo Choi</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LG Electronics</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3332">
                <a:tc>
                  <a:txBody>
                    <a:bodyPr/>
                    <a:lstStyle/>
                    <a:p>
                      <a:pPr marL="0" marR="0">
                        <a:spcBef>
                          <a:spcPts val="0"/>
                        </a:spcBef>
                        <a:spcAft>
                          <a:spcPts val="0"/>
                        </a:spcAft>
                      </a:pPr>
                      <a:r>
                        <a:rPr lang="en-US" sz="1400">
                          <a:latin typeface="Times New Roman"/>
                          <a:ea typeface="Times New Roman"/>
                        </a:rPr>
                        <a:t>Jeongki Kim</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LG Electronics</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3332">
                <a:tc>
                  <a:txBody>
                    <a:bodyPr/>
                    <a:lstStyle/>
                    <a:p>
                      <a:pPr marL="0" marR="0">
                        <a:spcBef>
                          <a:spcPts val="0"/>
                        </a:spcBef>
                        <a:spcAft>
                          <a:spcPts val="0"/>
                        </a:spcAft>
                      </a:pPr>
                      <a:r>
                        <a:rPr lang="en-US" sz="1400">
                          <a:latin typeface="Times New Roman"/>
                          <a:ea typeface="Times New Roman"/>
                        </a:rPr>
                        <a:t>Jinsam Kwak</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LG Electronics</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3332">
                <a:tc>
                  <a:txBody>
                    <a:bodyPr/>
                    <a:lstStyle/>
                    <a:p>
                      <a:pPr marL="0" marR="0">
                        <a:spcBef>
                          <a:spcPts val="0"/>
                        </a:spcBef>
                        <a:spcAft>
                          <a:spcPts val="0"/>
                        </a:spcAft>
                      </a:pPr>
                      <a:r>
                        <a:rPr lang="en-US" sz="1400">
                          <a:latin typeface="Times New Roman"/>
                          <a:ea typeface="Times New Roman"/>
                        </a:rPr>
                        <a:t>ChaoChun Wang</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MediaTek</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3332">
                <a:tc>
                  <a:txBody>
                    <a:bodyPr/>
                    <a:lstStyle/>
                    <a:p>
                      <a:pPr marL="0" marR="0">
                        <a:spcBef>
                          <a:spcPts val="0"/>
                        </a:spcBef>
                        <a:spcAft>
                          <a:spcPts val="0"/>
                        </a:spcAft>
                      </a:pPr>
                      <a:r>
                        <a:rPr lang="en-US" sz="1400">
                          <a:latin typeface="Times New Roman"/>
                          <a:ea typeface="Times New Roman"/>
                        </a:rPr>
                        <a:t>James Wang</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MediaTek</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3332">
                <a:tc>
                  <a:txBody>
                    <a:bodyPr/>
                    <a:lstStyle/>
                    <a:p>
                      <a:pPr marL="0" marR="0">
                        <a:spcBef>
                          <a:spcPts val="0"/>
                        </a:spcBef>
                        <a:spcAft>
                          <a:spcPts val="0"/>
                        </a:spcAft>
                      </a:pPr>
                      <a:r>
                        <a:rPr lang="en-US" sz="1400">
                          <a:latin typeface="Times New Roman"/>
                          <a:ea typeface="Times New Roman"/>
                        </a:rPr>
                        <a:t>Jianhan Liu</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MediaTek</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3332">
                <a:tc>
                  <a:txBody>
                    <a:bodyPr/>
                    <a:lstStyle/>
                    <a:p>
                      <a:pPr marL="0" marR="0">
                        <a:spcBef>
                          <a:spcPts val="0"/>
                        </a:spcBef>
                        <a:spcAft>
                          <a:spcPts val="0"/>
                        </a:spcAft>
                      </a:pPr>
                      <a:r>
                        <a:rPr lang="en-US" sz="1400">
                          <a:latin typeface="Times New Roman"/>
                          <a:ea typeface="Times New Roman"/>
                        </a:rPr>
                        <a:t>Vish Ponnampalam</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MediaTek</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3332">
                <a:tc>
                  <a:txBody>
                    <a:bodyPr/>
                    <a:lstStyle/>
                    <a:p>
                      <a:pPr marL="0" marR="0">
                        <a:spcBef>
                          <a:spcPts val="0"/>
                        </a:spcBef>
                        <a:spcAft>
                          <a:spcPts val="0"/>
                        </a:spcAft>
                      </a:pPr>
                      <a:r>
                        <a:rPr lang="en-US" sz="1400" dirty="0">
                          <a:latin typeface="Times New Roman"/>
                          <a:ea typeface="Times New Roman"/>
                        </a:rPr>
                        <a:t>James Yee</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err="1">
                          <a:latin typeface="Times New Roman"/>
                          <a:ea typeface="Times New Roman"/>
                        </a:rPr>
                        <a:t>MediaTek</a:t>
                      </a:r>
                      <a:endParaRPr lang="en-US" sz="1400" dirty="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1739">
                <a:tc>
                  <a:txBody>
                    <a:bodyPr/>
                    <a:lstStyle/>
                    <a:p>
                      <a:r>
                        <a:rPr lang="en-US" sz="1400" kern="1200" dirty="0" err="1" smtClean="0">
                          <a:solidFill>
                            <a:schemeClr val="tx1"/>
                          </a:solidFill>
                          <a:latin typeface="+mn-lt"/>
                          <a:ea typeface="+mn-ea"/>
                          <a:cs typeface="+mn-cs"/>
                        </a:rPr>
                        <a:t>Sayantan</a:t>
                      </a:r>
                      <a:r>
                        <a:rPr lang="en-US" sz="1400" kern="1200" dirty="0" smtClean="0">
                          <a:solidFill>
                            <a:schemeClr val="tx1"/>
                          </a:solidFill>
                          <a:latin typeface="+mn-lt"/>
                          <a:ea typeface="+mn-ea"/>
                          <a:cs typeface="+mn-cs"/>
                        </a:rPr>
                        <a:t> </a:t>
                      </a:r>
                      <a:r>
                        <a:rPr lang="en-US" sz="1400" kern="1200" dirty="0" err="1" smtClean="0">
                          <a:solidFill>
                            <a:schemeClr val="tx1"/>
                          </a:solidFill>
                          <a:latin typeface="+mn-lt"/>
                          <a:ea typeface="+mn-ea"/>
                          <a:cs typeface="+mn-cs"/>
                        </a:rPr>
                        <a:t>Choudhury</a:t>
                      </a:r>
                      <a:endParaRPr lang="en-US" sz="1400" kern="1200" dirty="0" smtClean="0">
                        <a:solidFill>
                          <a:schemeClr val="tx1"/>
                        </a:solidFill>
                        <a:latin typeface="+mn-lt"/>
                        <a:ea typeface="+mn-ea"/>
                        <a:cs typeface="+mn-cs"/>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smtClean="0">
                          <a:latin typeface="+mj-lt"/>
                          <a:ea typeface="Times New Roman"/>
                        </a:rPr>
                        <a:t>Nokia</a:t>
                      </a:r>
                      <a:endParaRPr lang="en-US" sz="1400" dirty="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2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tx1"/>
                          </a:solidFill>
                          <a:latin typeface="+mn-lt"/>
                          <a:ea typeface="+mn-ea"/>
                          <a:cs typeface="+mn-cs"/>
                        </a:rPr>
                        <a:t>Chittabrata</a:t>
                      </a:r>
                      <a:r>
                        <a:rPr lang="en-US" sz="1400" kern="1200" dirty="0" smtClean="0">
                          <a:solidFill>
                            <a:schemeClr val="tx1"/>
                          </a:solidFill>
                          <a:latin typeface="+mn-lt"/>
                          <a:ea typeface="+mn-ea"/>
                          <a:cs typeface="+mn-cs"/>
                        </a:rPr>
                        <a:t> </a:t>
                      </a:r>
                      <a:r>
                        <a:rPr lang="en-US" sz="1400" kern="1200" dirty="0" err="1" smtClean="0">
                          <a:solidFill>
                            <a:schemeClr val="tx1"/>
                          </a:solidFill>
                          <a:latin typeface="+mn-lt"/>
                          <a:ea typeface="+mn-ea"/>
                          <a:cs typeface="+mn-cs"/>
                        </a:rPr>
                        <a:t>Ghosh</a:t>
                      </a:r>
                      <a:endParaRPr lang="en-US" sz="1400" kern="1200" dirty="0" smtClean="0">
                        <a:solidFill>
                          <a:schemeClr val="tx1"/>
                        </a:solidFill>
                        <a:latin typeface="+mn-lt"/>
                        <a:ea typeface="+mn-ea"/>
                        <a:cs typeface="+mn-cs"/>
                      </a:endParaRPr>
                    </a:p>
                    <a:p>
                      <a:endParaRPr lang="en-US" sz="1400" kern="1200" dirty="0">
                        <a:solidFill>
                          <a:schemeClr val="tx1"/>
                        </a:solidFill>
                        <a:latin typeface="+mn-lt"/>
                        <a:ea typeface="+mn-ea"/>
                        <a:cs typeface="+mn-cs"/>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Times New Roman"/>
                          <a:cs typeface="+mn-cs"/>
                        </a:rPr>
                        <a:t>Nokia</a:t>
                      </a:r>
                    </a:p>
                    <a:p>
                      <a:pPr marL="0" marR="0">
                        <a:spcBef>
                          <a:spcPts val="0"/>
                        </a:spcBef>
                        <a:spcAft>
                          <a:spcPts val="0"/>
                        </a:spcAft>
                      </a:pPr>
                      <a:endParaRPr lang="en-US" sz="1400" dirty="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3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tx1"/>
                          </a:solidFill>
                          <a:latin typeface="+mn-lt"/>
                          <a:ea typeface="+mn-ea"/>
                          <a:cs typeface="+mn-cs"/>
                        </a:rPr>
                        <a:t>Taejoon</a:t>
                      </a:r>
                      <a:r>
                        <a:rPr lang="en-US" sz="1400" kern="1200" dirty="0" smtClean="0">
                          <a:solidFill>
                            <a:schemeClr val="tx1"/>
                          </a:solidFill>
                          <a:latin typeface="+mn-lt"/>
                          <a:ea typeface="+mn-ea"/>
                          <a:cs typeface="+mn-cs"/>
                        </a:rPr>
                        <a:t> Kim</a:t>
                      </a:r>
                    </a:p>
                    <a:p>
                      <a:endParaRPr lang="en-US" sz="1400" kern="1200" dirty="0">
                        <a:solidFill>
                          <a:schemeClr val="tx1"/>
                        </a:solidFill>
                        <a:latin typeface="+mn-lt"/>
                        <a:ea typeface="+mn-ea"/>
                        <a:cs typeface="+mn-cs"/>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Times New Roman"/>
                          <a:cs typeface="+mn-cs"/>
                        </a:rPr>
                        <a:t>Nokia</a:t>
                      </a:r>
                    </a:p>
                    <a:p>
                      <a:pPr marL="0" marR="0">
                        <a:spcBef>
                          <a:spcPts val="0"/>
                        </a:spcBef>
                        <a:spcAft>
                          <a:spcPts val="0"/>
                        </a:spcAft>
                      </a:pPr>
                      <a:endParaRPr lang="en-US" sz="1400" dirty="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221">
                <a:tc>
                  <a:txBody>
                    <a:bodyPr/>
                    <a:lstStyle/>
                    <a:p>
                      <a:r>
                        <a:rPr lang="en-US" sz="1400" kern="1200" dirty="0" err="1" smtClean="0">
                          <a:solidFill>
                            <a:schemeClr val="tx1"/>
                          </a:solidFill>
                          <a:latin typeface="+mn-lt"/>
                          <a:ea typeface="+mn-ea"/>
                          <a:cs typeface="+mn-cs"/>
                        </a:rPr>
                        <a:t>Esa</a:t>
                      </a:r>
                      <a:r>
                        <a:rPr lang="en-US" sz="1400" kern="1200" dirty="0" smtClean="0">
                          <a:solidFill>
                            <a:schemeClr val="tx1"/>
                          </a:solidFill>
                          <a:latin typeface="+mn-lt"/>
                          <a:ea typeface="+mn-ea"/>
                          <a:cs typeface="+mn-cs"/>
                        </a:rPr>
                        <a:t> </a:t>
                      </a:r>
                      <a:r>
                        <a:rPr lang="en-US" sz="1400" kern="1200" dirty="0" err="1" smtClean="0">
                          <a:solidFill>
                            <a:schemeClr val="tx1"/>
                          </a:solidFill>
                          <a:latin typeface="+mn-lt"/>
                          <a:ea typeface="+mn-ea"/>
                          <a:cs typeface="+mn-cs"/>
                        </a:rPr>
                        <a:t>Tuomaala</a:t>
                      </a:r>
                      <a:endParaRPr lang="en-US" sz="1400" kern="1200" dirty="0" smtClean="0">
                        <a:solidFill>
                          <a:schemeClr val="tx1"/>
                        </a:solidFill>
                        <a:latin typeface="+mn-lt"/>
                        <a:ea typeface="+mn-ea"/>
                        <a:cs typeface="+mn-cs"/>
                      </a:endParaRPr>
                    </a:p>
                    <a:p>
                      <a:pPr marL="0" marR="0">
                        <a:spcBef>
                          <a:spcPts val="0"/>
                        </a:spcBef>
                        <a:spcAft>
                          <a:spcPts val="0"/>
                        </a:spcAft>
                      </a:pPr>
                      <a:endParaRPr lang="en-US" sz="1400" dirty="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smtClean="0">
                          <a:latin typeface="Times New Roman"/>
                          <a:ea typeface="Times New Roman"/>
                        </a:rPr>
                        <a:t>Nokia</a:t>
                      </a:r>
                      <a:endParaRPr lang="en-US" sz="1400" dirty="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2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 Klaus Doppler</a:t>
                      </a:r>
                    </a:p>
                    <a:p>
                      <a:pPr marL="0" marR="0">
                        <a:spcBef>
                          <a:spcPts val="0"/>
                        </a:spcBef>
                        <a:spcAft>
                          <a:spcPts val="0"/>
                        </a:spcAft>
                      </a:pPr>
                      <a:endParaRPr lang="en-US" sz="1400" dirty="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smtClean="0">
                          <a:latin typeface="Times New Roman"/>
                          <a:ea typeface="Times New Roman"/>
                        </a:rPr>
                        <a:t>Nokia</a:t>
                      </a:r>
                      <a:endParaRPr lang="en-US" sz="1400" dirty="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Times New Roman"/>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TextBox 6"/>
          <p:cNvSpPr txBox="1"/>
          <p:nvPr/>
        </p:nvSpPr>
        <p:spPr>
          <a:xfrm>
            <a:off x="467544" y="692696"/>
            <a:ext cx="1146468" cy="369332"/>
          </a:xfrm>
          <a:prstGeom prst="rect">
            <a:avLst/>
          </a:prstGeom>
          <a:noFill/>
        </p:spPr>
        <p:txBody>
          <a:bodyPr wrap="none" rtlCol="0">
            <a:spAutoFit/>
          </a:bodyPr>
          <a:lstStyle/>
          <a:p>
            <a:r>
              <a:rPr lang="en-US" b="1" dirty="0" smtClean="0"/>
              <a:t>Authors:</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r>
              <a:rPr lang="en-US" smtClean="0"/>
              <a:t>Slide </a:t>
            </a:r>
            <a:fld id="{E132E8F0-0953-4589-931F-0CF931D74C39}" type="slidenum">
              <a:rPr lang="en-US" smtClean="0"/>
              <a:pPr>
                <a:defRPr/>
              </a:pPr>
              <a:t>3</a:t>
            </a:fld>
            <a:endParaRPr lang="en-US" dirty="0"/>
          </a:p>
        </p:txBody>
      </p:sp>
      <p:graphicFrame>
        <p:nvGraphicFramePr>
          <p:cNvPr id="6" name="Table 5"/>
          <p:cNvGraphicFramePr>
            <a:graphicFrameLocks noGrp="1"/>
          </p:cNvGraphicFramePr>
          <p:nvPr/>
        </p:nvGraphicFramePr>
        <p:xfrm>
          <a:off x="575556" y="1016732"/>
          <a:ext cx="7848872" cy="5211635"/>
        </p:xfrm>
        <a:graphic>
          <a:graphicData uri="http://schemas.openxmlformats.org/drawingml/2006/table">
            <a:tbl>
              <a:tblPr/>
              <a:tblGrid>
                <a:gridCol w="1903091"/>
                <a:gridCol w="1500338"/>
                <a:gridCol w="1389202"/>
                <a:gridCol w="896001"/>
                <a:gridCol w="2160240"/>
              </a:tblGrid>
              <a:tr h="410135">
                <a:tc>
                  <a:txBody>
                    <a:bodyPr/>
                    <a:lstStyle/>
                    <a:p>
                      <a:pPr marL="0" marR="0">
                        <a:spcBef>
                          <a:spcPts val="0"/>
                        </a:spcBef>
                        <a:spcAft>
                          <a:spcPts val="0"/>
                        </a:spcAft>
                      </a:pPr>
                      <a:r>
                        <a:rPr lang="en-US" sz="1400" b="1" kern="0" dirty="0">
                          <a:latin typeface="+mj-lt"/>
                        </a:rPr>
                        <a:t>Name</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latin typeface="+mj-lt"/>
                          <a:ea typeface="Times New Roman"/>
                        </a:rPr>
                        <a:t>Affiliations</a:t>
                      </a: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latin typeface="+mj-lt"/>
                          <a:ea typeface="Times New Roman"/>
                        </a:rPr>
                        <a:t>Address</a:t>
                      </a: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latin typeface="+mj-lt"/>
                          <a:ea typeface="Times New Roman"/>
                        </a:rPr>
                        <a:t>Phone</a:t>
                      </a: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a:latin typeface="+mj-lt"/>
                          <a:ea typeface="Times New Roman"/>
                        </a:rPr>
                        <a:t>email</a:t>
                      </a:r>
                      <a:endParaRPr lang="en-US" sz="1400" dirty="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652">
                <a:tc>
                  <a:txBody>
                    <a:bodyPr/>
                    <a:lstStyle/>
                    <a:p>
                      <a:pPr marL="0" marR="0">
                        <a:spcBef>
                          <a:spcPts val="0"/>
                        </a:spcBef>
                        <a:spcAft>
                          <a:spcPts val="0"/>
                        </a:spcAft>
                      </a:pPr>
                      <a:r>
                        <a:rPr lang="en-US" sz="1400" dirty="0">
                          <a:latin typeface="+mj-lt"/>
                          <a:ea typeface="Times New Roman"/>
                        </a:rPr>
                        <a:t>Matthew Fischer </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mj-lt"/>
                          <a:ea typeface="Times New Roman"/>
                        </a:rPr>
                        <a:t>Broadcom</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652">
                <a:tc>
                  <a:txBody>
                    <a:bodyPr/>
                    <a:lstStyle/>
                    <a:p>
                      <a:pPr marL="0" marR="0">
                        <a:spcBef>
                          <a:spcPts val="0"/>
                        </a:spcBef>
                        <a:spcAft>
                          <a:spcPts val="0"/>
                        </a:spcAft>
                      </a:pPr>
                      <a:r>
                        <a:rPr lang="en-US" sz="1400" dirty="0">
                          <a:latin typeface="+mj-lt"/>
                          <a:ea typeface="Times New Roman"/>
                        </a:rPr>
                        <a:t>Eric Wong</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mj-lt"/>
                          <a:ea typeface="Times New Roman"/>
                        </a:rPr>
                        <a:t>Broadcom</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652">
                <a:tc>
                  <a:txBody>
                    <a:bodyPr/>
                    <a:lstStyle/>
                    <a:p>
                      <a:pPr marL="0" marR="0">
                        <a:spcBef>
                          <a:spcPts val="0"/>
                        </a:spcBef>
                        <a:spcAft>
                          <a:spcPts val="0"/>
                        </a:spcAft>
                      </a:pPr>
                      <a:r>
                        <a:rPr lang="en-US" sz="1400">
                          <a:latin typeface="+mj-lt"/>
                          <a:ea typeface="Times New Roman"/>
                        </a:rPr>
                        <a:t>Simone Merlin</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mj-lt"/>
                          <a:ea typeface="Times New Roman"/>
                        </a:rPr>
                        <a:t>Qualcomm</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652">
                <a:tc>
                  <a:txBody>
                    <a:bodyPr/>
                    <a:lstStyle/>
                    <a:p>
                      <a:pPr marL="0" marR="0">
                        <a:spcBef>
                          <a:spcPts val="0"/>
                        </a:spcBef>
                        <a:spcAft>
                          <a:spcPts val="0"/>
                        </a:spcAft>
                      </a:pPr>
                      <a:r>
                        <a:rPr lang="en-US" sz="1400">
                          <a:latin typeface="+mj-lt"/>
                          <a:ea typeface="Times New Roman"/>
                        </a:rPr>
                        <a:t>Zhi Quan</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mj-lt"/>
                          <a:ea typeface="Times New Roman"/>
                        </a:rPr>
                        <a:t>Qualcomm</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652">
                <a:tc>
                  <a:txBody>
                    <a:bodyPr/>
                    <a:lstStyle/>
                    <a:p>
                      <a:pPr marL="0" marR="0">
                        <a:spcBef>
                          <a:spcPts val="0"/>
                        </a:spcBef>
                        <a:spcAft>
                          <a:spcPts val="0"/>
                        </a:spcAft>
                      </a:pPr>
                      <a:r>
                        <a:rPr lang="en-US" sz="1400">
                          <a:latin typeface="+mj-lt"/>
                          <a:ea typeface="Times New Roman"/>
                        </a:rPr>
                        <a:t>Santosh Abraham</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mj-lt"/>
                          <a:ea typeface="Times New Roman"/>
                        </a:rPr>
                        <a:t>Qualcomm</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652">
                <a:tc>
                  <a:txBody>
                    <a:bodyPr/>
                    <a:lstStyle/>
                    <a:p>
                      <a:pPr marL="0" marR="0">
                        <a:spcBef>
                          <a:spcPts val="0"/>
                        </a:spcBef>
                        <a:spcAft>
                          <a:spcPts val="0"/>
                        </a:spcAft>
                      </a:pPr>
                      <a:r>
                        <a:rPr lang="en-US" sz="1400">
                          <a:latin typeface="+mj-lt"/>
                          <a:ea typeface="Times New Roman"/>
                        </a:rPr>
                        <a:t>Hemanth Sampath</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mj-lt"/>
                          <a:ea typeface="Times New Roman"/>
                        </a:rPr>
                        <a:t>Qualcomm</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652">
                <a:tc>
                  <a:txBody>
                    <a:bodyPr/>
                    <a:lstStyle/>
                    <a:p>
                      <a:pPr marL="0" marR="0">
                        <a:spcBef>
                          <a:spcPts val="0"/>
                        </a:spcBef>
                        <a:spcAft>
                          <a:spcPts val="0"/>
                        </a:spcAft>
                      </a:pPr>
                      <a:r>
                        <a:rPr lang="en-US" sz="1400">
                          <a:latin typeface="+mj-lt"/>
                          <a:ea typeface="Times New Roman"/>
                        </a:rPr>
                        <a:t>VK Jones</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mj-lt"/>
                          <a:ea typeface="Times New Roman"/>
                        </a:rPr>
                        <a:t>Qualcomm</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652">
                <a:tc>
                  <a:txBody>
                    <a:bodyPr/>
                    <a:lstStyle/>
                    <a:p>
                      <a:pPr marL="0" marR="0">
                        <a:spcBef>
                          <a:spcPts val="0"/>
                        </a:spcBef>
                        <a:spcAft>
                          <a:spcPts val="0"/>
                        </a:spcAft>
                      </a:pPr>
                      <a:r>
                        <a:rPr lang="en-US" sz="1400">
                          <a:latin typeface="+mj-lt"/>
                          <a:ea typeface="Times New Roman"/>
                        </a:rPr>
                        <a:t>Menzo Wentink</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mj-lt"/>
                          <a:ea typeface="Times New Roman"/>
                        </a:rPr>
                        <a:t>Qualcomm</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652">
                <a:tc>
                  <a:txBody>
                    <a:bodyPr/>
                    <a:lstStyle/>
                    <a:p>
                      <a:pPr marL="0" marR="0">
                        <a:spcBef>
                          <a:spcPts val="0"/>
                        </a:spcBef>
                        <a:spcAft>
                          <a:spcPts val="0"/>
                        </a:spcAft>
                      </a:pPr>
                      <a:r>
                        <a:rPr lang="en-US" sz="1400">
                          <a:latin typeface="+mj-lt"/>
                          <a:ea typeface="Times New Roman"/>
                        </a:rPr>
                        <a:t>Sun, Bo         </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mj-lt"/>
                          <a:ea typeface="Times New Roman"/>
                        </a:rPr>
                        <a:t>ZTE</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dirty="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u="none" dirty="0">
                          <a:solidFill>
                            <a:schemeClr val="tx1"/>
                          </a:solidFill>
                          <a:latin typeface="+mj-lt"/>
                          <a:ea typeface="Times New Roman"/>
                        </a:rPr>
                        <a:t>sun.bo1@zte.com.cn</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652">
                <a:tc>
                  <a:txBody>
                    <a:bodyPr/>
                    <a:lstStyle/>
                    <a:p>
                      <a:pPr marL="0" marR="0">
                        <a:spcBef>
                          <a:spcPts val="0"/>
                        </a:spcBef>
                        <a:spcAft>
                          <a:spcPts val="0"/>
                        </a:spcAft>
                      </a:pPr>
                      <a:r>
                        <a:rPr lang="en-US" sz="1400">
                          <a:latin typeface="+mj-lt"/>
                          <a:ea typeface="Times New Roman"/>
                        </a:rPr>
                        <a:t>Lv, Kaiying        </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mj-lt"/>
                          <a:ea typeface="Times New Roman"/>
                        </a:rPr>
                        <a:t>ZTE</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u="none" dirty="0">
                          <a:solidFill>
                            <a:schemeClr val="tx1"/>
                          </a:solidFill>
                          <a:latin typeface="+mj-lt"/>
                          <a:ea typeface="Times New Roman"/>
                        </a:rPr>
                        <a:t>lv.kaiying@zte.com.cn</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652">
                <a:tc>
                  <a:txBody>
                    <a:bodyPr/>
                    <a:lstStyle/>
                    <a:p>
                      <a:pPr marL="0" marR="0">
                        <a:spcBef>
                          <a:spcPts val="0"/>
                        </a:spcBef>
                        <a:spcAft>
                          <a:spcPts val="0"/>
                        </a:spcAft>
                      </a:pPr>
                      <a:r>
                        <a:rPr lang="en-US" sz="1400">
                          <a:latin typeface="+mj-lt"/>
                          <a:ea typeface="Times New Roman"/>
                        </a:rPr>
                        <a:t>Huai-Rong Shao   </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mj-lt"/>
                          <a:ea typeface="Times New Roman"/>
                        </a:rPr>
                        <a:t>Samsung</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u="none" dirty="0">
                          <a:solidFill>
                            <a:schemeClr val="tx1"/>
                          </a:solidFill>
                          <a:latin typeface="+mj-lt"/>
                          <a:ea typeface="Times New Roman"/>
                        </a:rPr>
                        <a:t>hr.shao@samsung.com</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652">
                <a:tc>
                  <a:txBody>
                    <a:bodyPr/>
                    <a:lstStyle/>
                    <a:p>
                      <a:pPr marL="0" marR="0">
                        <a:spcBef>
                          <a:spcPts val="0"/>
                        </a:spcBef>
                        <a:spcAft>
                          <a:spcPts val="0"/>
                        </a:spcAft>
                      </a:pPr>
                      <a:r>
                        <a:rPr lang="en-US" sz="1400">
                          <a:latin typeface="+mj-lt"/>
                          <a:ea typeface="Times New Roman"/>
                        </a:rPr>
                        <a:t>Chiu Ngo </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mj-lt"/>
                          <a:ea typeface="Times New Roman"/>
                        </a:rPr>
                        <a:t>Samsung</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u="none" dirty="0">
                          <a:solidFill>
                            <a:schemeClr val="tx1"/>
                          </a:solidFill>
                          <a:latin typeface="+mj-lt"/>
                          <a:ea typeface="Times New Roman"/>
                        </a:rPr>
                        <a:t>chiu.ngo@samsung.com</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652">
                <a:tc>
                  <a:txBody>
                    <a:bodyPr/>
                    <a:lstStyle/>
                    <a:p>
                      <a:pPr marL="0" marR="0">
                        <a:spcBef>
                          <a:spcPts val="0"/>
                        </a:spcBef>
                        <a:spcAft>
                          <a:spcPts val="0"/>
                        </a:spcAft>
                      </a:pPr>
                      <a:r>
                        <a:rPr lang="en-US" sz="1400">
                          <a:latin typeface="+mj-lt"/>
                          <a:ea typeface="Times New Roman"/>
                        </a:rPr>
                        <a:t>Minho Cheong</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mj-lt"/>
                          <a:ea typeface="Times New Roman"/>
                        </a:rPr>
                        <a:t>ETRI</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u="none" dirty="0">
                          <a:solidFill>
                            <a:schemeClr val="tx1"/>
                          </a:solidFill>
                          <a:latin typeface="+mj-lt"/>
                          <a:ea typeface="Times New Roman"/>
                        </a:rPr>
                        <a:t>minho@etri.re.kr</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652">
                <a:tc>
                  <a:txBody>
                    <a:bodyPr/>
                    <a:lstStyle/>
                    <a:p>
                      <a:pPr marL="0" marR="0">
                        <a:spcBef>
                          <a:spcPts val="0"/>
                        </a:spcBef>
                        <a:spcAft>
                          <a:spcPts val="0"/>
                        </a:spcAft>
                      </a:pPr>
                      <a:r>
                        <a:rPr lang="en-US" sz="1400">
                          <a:latin typeface="+mj-lt"/>
                          <a:ea typeface="Times New Roman"/>
                        </a:rPr>
                        <a:t>Jae Seung Lee</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mj-lt"/>
                          <a:ea typeface="Times New Roman"/>
                        </a:rPr>
                        <a:t>ETRI</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u="none" dirty="0">
                          <a:solidFill>
                            <a:schemeClr val="tx1"/>
                          </a:solidFill>
                          <a:latin typeface="+mj-lt"/>
                          <a:ea typeface="Times New Roman"/>
                        </a:rPr>
                        <a:t>jasonlee@etri.re.kr</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652">
                <a:tc>
                  <a:txBody>
                    <a:bodyPr/>
                    <a:lstStyle/>
                    <a:p>
                      <a:pPr marL="0" marR="0">
                        <a:spcBef>
                          <a:spcPts val="0"/>
                        </a:spcBef>
                        <a:spcAft>
                          <a:spcPts val="0"/>
                        </a:spcAft>
                      </a:pPr>
                      <a:r>
                        <a:rPr lang="en-US" sz="1400" dirty="0" err="1">
                          <a:latin typeface="+mj-lt"/>
                          <a:ea typeface="Times New Roman"/>
                        </a:rPr>
                        <a:t>Heejung</a:t>
                      </a:r>
                      <a:r>
                        <a:rPr lang="en-US" sz="1400" dirty="0">
                          <a:latin typeface="+mj-lt"/>
                          <a:ea typeface="Times New Roman"/>
                        </a:rPr>
                        <a:t> Yu</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mj-lt"/>
                          <a:ea typeface="Times New Roman"/>
                        </a:rPr>
                        <a:t>ETRI</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u="none" dirty="0">
                          <a:solidFill>
                            <a:schemeClr val="tx1"/>
                          </a:solidFill>
                          <a:latin typeface="+mj-lt"/>
                          <a:ea typeface="Times New Roman"/>
                        </a:rPr>
                        <a:t>heejung@etri.re.kr</a:t>
                      </a: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6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tx1"/>
                          </a:solidFill>
                          <a:latin typeface="+mn-lt"/>
                          <a:ea typeface="+mn-ea"/>
                          <a:cs typeface="+mn-cs"/>
                        </a:rPr>
                        <a:t>Hyoung</a:t>
                      </a:r>
                      <a:r>
                        <a:rPr lang="en-US" sz="1400" kern="1200" dirty="0" smtClean="0">
                          <a:solidFill>
                            <a:schemeClr val="tx1"/>
                          </a:solidFill>
                          <a:latin typeface="+mn-lt"/>
                          <a:ea typeface="+mn-ea"/>
                          <a:cs typeface="+mn-cs"/>
                        </a:rPr>
                        <a:t> Jin Kwon </a:t>
                      </a:r>
                    </a:p>
                    <a:p>
                      <a:pPr marL="0" marR="0">
                        <a:spcBef>
                          <a:spcPts val="0"/>
                        </a:spcBef>
                        <a:spcAft>
                          <a:spcPts val="0"/>
                        </a:spcAft>
                      </a:pPr>
                      <a:endParaRPr lang="en-US" sz="1400" dirty="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smtClean="0">
                          <a:latin typeface="+mj-lt"/>
                          <a:ea typeface="Times New Roman"/>
                        </a:rPr>
                        <a:t>ETRI</a:t>
                      </a:r>
                      <a:endParaRPr lang="en-US" sz="1400" dirty="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400" u="none">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u="none" kern="1200" dirty="0" smtClean="0">
                          <a:solidFill>
                            <a:schemeClr val="tx1"/>
                          </a:solidFill>
                          <a:latin typeface="+mn-lt"/>
                          <a:ea typeface="+mn-ea"/>
                          <a:cs typeface="+mn-cs"/>
                        </a:rPr>
                        <a:t>kwonjin@etri.re.kr</a:t>
                      </a:r>
                      <a:endParaRPr lang="en-US" sz="1400" u="none" dirty="0">
                        <a:solidFill>
                          <a:schemeClr val="tx1"/>
                        </a:solidFill>
                        <a:latin typeface="+mj-lt"/>
                        <a:ea typeface="Times New Roman"/>
                      </a:endParaRPr>
                    </a:p>
                  </a:txBody>
                  <a:tcPr marL="52028" marR="52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7"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TextBox 7"/>
          <p:cNvSpPr txBox="1"/>
          <p:nvPr/>
        </p:nvSpPr>
        <p:spPr>
          <a:xfrm>
            <a:off x="575556" y="620688"/>
            <a:ext cx="1146468" cy="369332"/>
          </a:xfrm>
          <a:prstGeom prst="rect">
            <a:avLst/>
          </a:prstGeom>
          <a:noFill/>
        </p:spPr>
        <p:txBody>
          <a:bodyPr wrap="none" rtlCol="0">
            <a:spAutoFit/>
          </a:bodyPr>
          <a:lstStyle/>
          <a:p>
            <a:r>
              <a:rPr lang="en-US" b="1" dirty="0" smtClean="0"/>
              <a:t>Authors:</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Cheap Low Duty Cycle Sensors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a:t>
            </a:r>
            <a:r>
              <a:rPr lang="en-US" u="sng" dirty="0" smtClean="0"/>
              <a:t>typical specification </a:t>
            </a:r>
            <a:r>
              <a:rPr lang="en-US" dirty="0" smtClean="0"/>
              <a:t>(from an actual product in 915MHz [2]):</a:t>
            </a:r>
          </a:p>
          <a:p>
            <a:pPr lvl="3"/>
            <a:r>
              <a:rPr lang="en-US" dirty="0" smtClean="0"/>
              <a:t>“The X Sensor monitors temperature, relative humidity and wood moisture content. It combines environmental sensors, wireless transceiver, microcontroller, and battery into a compact enclosure designed to be embedded into structures at common points of moisture failure. Sensors are small enough to be mounted anywhere and their ultra long (15+ year typical) battery life mean the sensors can be mounted in areas that are inaccessible after construction is complete. …Sensors are programmed to periodically wakeup from an ultra low power sleep state, take measurements, and open a communication session with the gateway such that the gateway can read the measurement data out of the sensor. The Gateway can also update the Sensor’s time of day, read out the Sensor’s stored GPS position, and even perform an in-service firmware upgrade of the Sensor’s operating firmware.” </a:t>
            </a:r>
          </a:p>
          <a:p>
            <a:r>
              <a:rPr lang="en-US" dirty="0" smtClean="0"/>
              <a:t>There is a category of cheap sensors that wake up at very low duty cycle</a:t>
            </a:r>
          </a:p>
          <a:p>
            <a:r>
              <a:rPr lang="en-US" dirty="0" smtClean="0"/>
              <a:t>These sensors receive DL traffic very seldom ( e.g. time of day or some software update), which does not require immediate delivery</a:t>
            </a:r>
          </a:p>
          <a:p>
            <a:endParaRPr lang="en-US" dirty="0" smtClean="0"/>
          </a:p>
          <a:p>
            <a:pPr lvl="3"/>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132E8F0-0953-4589-931F-0CF931D74C39}" type="slidenum">
              <a:rPr lang="en-US" smtClean="0"/>
              <a:pPr>
                <a:defRPr/>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Reducing TIM signaling overhead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TIM signaling overhead can be an issue in large sensor networks due to the low rate of beacon transmission [1]</a:t>
            </a:r>
          </a:p>
          <a:p>
            <a:r>
              <a:rPr lang="en-US" dirty="0" smtClean="0"/>
              <a:t>For instance 8000 bits TIM at 1Mbit/s would require almost 8ms</a:t>
            </a:r>
          </a:p>
          <a:p>
            <a:r>
              <a:rPr lang="en-US" dirty="0" smtClean="0"/>
              <a:t>We propose to reduce the number of entries in TIM signaling </a:t>
            </a:r>
          </a:p>
          <a:p>
            <a:r>
              <a:rPr lang="en-US" dirty="0" smtClean="0"/>
              <a:t>SOLUTION: </a:t>
            </a:r>
          </a:p>
          <a:p>
            <a:pPr lvl="1"/>
            <a:r>
              <a:rPr lang="en-US" sz="2800" dirty="0" smtClean="0"/>
              <a:t>Some sensors (cheap, very low duty cycle) do not use TIM signaling</a:t>
            </a:r>
          </a:p>
          <a:p>
            <a:pPr lvl="1"/>
            <a:r>
              <a:rPr lang="en-US" sz="2800" dirty="0" smtClean="0"/>
              <a:t>These sensors do not check the TIM map and AP does not provide TIM info for them</a:t>
            </a:r>
          </a:p>
          <a:p>
            <a:pPr lvl="1"/>
            <a:r>
              <a:rPr lang="en-US" sz="2800" dirty="0" smtClean="0"/>
              <a:t>These sensors request the DL data from the AP when they wake up </a:t>
            </a:r>
          </a:p>
          <a:p>
            <a:endParaRPr lang="en-US" dirty="0" smtClean="0"/>
          </a:p>
          <a:p>
            <a:endParaRPr lang="en-US" dirty="0" smtClean="0"/>
          </a:p>
          <a:p>
            <a:endParaRPr lang="en-US" dirty="0" smtClean="0"/>
          </a:p>
        </p:txBody>
      </p:sp>
      <p:sp>
        <p:nvSpPr>
          <p:cNvPr id="4" name="Slide Number Placeholder 3"/>
          <p:cNvSpPr>
            <a:spLocks noGrp="1"/>
          </p:cNvSpPr>
          <p:nvPr>
            <p:ph type="sldNum" sz="quarter" idx="11"/>
          </p:nvPr>
        </p:nvSpPr>
        <p:spPr/>
        <p:txBody>
          <a:bodyPr/>
          <a:lstStyle/>
          <a:p>
            <a:pPr>
              <a:defRPr/>
            </a:pPr>
            <a:r>
              <a:rPr lang="en-US" smtClean="0"/>
              <a:t>Slide </a:t>
            </a:r>
            <a:fld id="{E132E8F0-0953-4589-931F-0CF931D74C39}"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Sensor DL traffic</a:t>
            </a:r>
            <a:endParaRPr lang="en-US" dirty="0"/>
          </a:p>
        </p:txBody>
      </p:sp>
      <p:sp>
        <p:nvSpPr>
          <p:cNvPr id="3" name="Content Placeholder 2"/>
          <p:cNvSpPr>
            <a:spLocks noGrp="1"/>
          </p:cNvSpPr>
          <p:nvPr>
            <p:ph idx="1"/>
          </p:nvPr>
        </p:nvSpPr>
        <p:spPr/>
        <p:txBody>
          <a:bodyPr/>
          <a:lstStyle/>
          <a:p>
            <a:r>
              <a:rPr lang="en-US" dirty="0" smtClean="0"/>
              <a:t>They can get the DL data via the PS-Poll mechanism already specified in the standard</a:t>
            </a:r>
          </a:p>
          <a:p>
            <a:r>
              <a:rPr lang="en-US" dirty="0" smtClean="0"/>
              <a:t>These sensors will not require a TIM signaling for DL traffic</a:t>
            </a:r>
          </a:p>
          <a:p>
            <a:r>
              <a:rPr lang="en-US" dirty="0" smtClean="0"/>
              <a:t>The AP needs to be aware about their existence and store the DL traffic until they requested it</a:t>
            </a:r>
          </a:p>
          <a:p>
            <a:r>
              <a:rPr lang="en-US" dirty="0" smtClean="0"/>
              <a:t>The AP needs to be aware that these sensors will not require TIM signaling and therefore avoid unnecessary signaling</a:t>
            </a:r>
          </a:p>
          <a:p>
            <a:r>
              <a:rPr lang="en-US" dirty="0" smtClean="0"/>
              <a:t>The sensor could inform their DL preference at the association, or via management frames</a:t>
            </a:r>
          </a:p>
          <a:p>
            <a:pPr>
              <a:buNone/>
            </a:pPr>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132E8F0-0953-4589-931F-0CF931D74C39}"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support to add the following text to the framework document? “11ah stations can </a:t>
            </a:r>
            <a:r>
              <a:rPr lang="en-US" dirty="0" smtClean="0"/>
              <a:t>choose </a:t>
            </a:r>
            <a:r>
              <a:rPr lang="en-US" dirty="0" smtClean="0"/>
              <a:t>to not have a TIM entry for the DL traffic signaling. For these stations, the AP will store the DL data and deliver it when the STA requests it.”</a:t>
            </a:r>
          </a:p>
          <a:p>
            <a:endParaRPr lang="en-US" dirty="0" smtClean="0"/>
          </a:p>
          <a:p>
            <a:r>
              <a:rPr lang="en-US" dirty="0" smtClean="0"/>
              <a:t>Yes:</a:t>
            </a:r>
          </a:p>
          <a:p>
            <a:r>
              <a:rPr lang="en-US" dirty="0" smtClean="0"/>
              <a:t>No:</a:t>
            </a:r>
          </a:p>
          <a:p>
            <a:r>
              <a:rPr lang="en-US" dirty="0" smtClean="0"/>
              <a:t>Abstain:</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132E8F0-0953-4589-931F-0CF931D74C39}"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dirty="0" smtClean="0"/>
              <a:t>Do you support to add the following text to the framework document? “11ah stations inform AP  if they do not need a TIM entry for the DL signaling traffic during the association process.”</a:t>
            </a:r>
          </a:p>
          <a:p>
            <a:endParaRPr lang="en-US" dirty="0" smtClean="0"/>
          </a:p>
          <a:p>
            <a:r>
              <a:rPr lang="en-US" dirty="0" smtClean="0"/>
              <a:t>Yes:</a:t>
            </a:r>
          </a:p>
          <a:p>
            <a:r>
              <a:rPr lang="en-US" dirty="0" smtClean="0"/>
              <a:t>No:</a:t>
            </a:r>
          </a:p>
          <a:p>
            <a:r>
              <a:rPr lang="en-US" dirty="0" smtClean="0"/>
              <a:t>Abstain:</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132E8F0-0953-4589-931F-0CF931D74C39}"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None/>
            </a:pPr>
            <a:endParaRPr lang="en-US" dirty="0" smtClean="0"/>
          </a:p>
          <a:p>
            <a:r>
              <a:rPr lang="en-US" dirty="0" smtClean="0"/>
              <a:t>[1] 11-11-0905-03-00ah-tgah-functional-requirements-and-evaluation-methodology document</a:t>
            </a:r>
          </a:p>
          <a:p>
            <a:r>
              <a:rPr lang="en-US" dirty="0" smtClean="0"/>
              <a:t>[2]  </a:t>
            </a:r>
            <a:r>
              <a:rPr lang="en-US" dirty="0" err="1" smtClean="0"/>
              <a:t>OmniSense</a:t>
            </a:r>
            <a:r>
              <a:rPr lang="en-US" dirty="0" smtClean="0"/>
              <a:t> S-900-1 Wireless Sensor Product Brief</a:t>
            </a:r>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132E8F0-0953-4589-931F-0CF931D74C39}" type="slidenum">
              <a:rPr lang="en-US" smtClean="0"/>
              <a:pPr>
                <a:defRPr/>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p:Policy xmlns:p="office.server.policy" id="" local="true">
  <p:Name>Document</p:Name>
  <p:Description/>
  <p:Statement/>
  <p:PolicyItems>
    <p:PolicyItem featureId="QualcommTagPolicy" staticId="0x01010001C8FFCFE5539B4F95C9BBFD1E8D37C3" UniqueId="a253d69b-3fef-43a0-a5c4-4d62eb166b7c">
      <p:Name>Qualcomm Tagging Policy</p:Name>
      <p:Description>Qualcomm Custom Policy for Tagging</p:Description>
      <p:CustomData/>
    </p:PolicyItem>
  </p:PolicyItems>
</p:Policy>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01C8FFCFE5539B4F95C9BBFD1E8D37C3" ma:contentTypeVersion="7" ma:contentTypeDescription="Create a new document." ma:contentTypeScope="" ma:versionID="02819f028e000f5c3ca8451d6cad740b">
  <xsd:schema xmlns:xsd="http://www.w3.org/2001/XMLSchema" xmlns:xs="http://www.w3.org/2001/XMLSchema" xmlns:p="http://schemas.microsoft.com/office/2006/metadata/properties" xmlns:ns1="http://schemas.microsoft.com/sharepoint/v3" xmlns:ns2="aa21d8ab-c51c-4ace-8c54-d3ccf266cfba" targetNamespace="http://schemas.microsoft.com/office/2006/metadata/properties" ma:root="true" ma:fieldsID="20298ac77d39a9d1740f83cbbd3bfd61" ns1:_="" ns2:_="">
    <xsd:import namespace="http://schemas.microsoft.com/sharepoint/v3"/>
    <xsd:import namespace="aa21d8ab-c51c-4ace-8c54-d3ccf266cfba"/>
    <xsd:element name="properties">
      <xsd:complexType>
        <xsd:sequence>
          <xsd:element name="documentManagement">
            <xsd:complexType>
              <xsd:all>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8"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a21d8ab-c51c-4ace-8c54-d3ccf266cfba" elementFormDefault="qualified">
    <xsd:import namespace="http://schemas.microsoft.com/office/2006/documentManagement/types"/>
    <xsd:import namespace="http://schemas.microsoft.com/office/infopath/2007/PartnerControls"/>
    <xsd:element name="QBU" ma:index="9" ma:displayName="Qualcomm Business Unit" ma:default="Corporate" ma:internalName="QBU" ma:readOnly="true">
      <xsd:simpleType>
        <xsd:restriction base="dms:Text"/>
      </xsd:simpleType>
    </xsd:element>
    <xsd:element name="QDEPT" ma:index="10"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0D768F-5D61-47B8-AF08-86404C7CA922}">
  <ds:schemaRefs>
    <ds:schemaRef ds:uri="office.server.policy"/>
  </ds:schemaRefs>
</ds:datastoreItem>
</file>

<file path=customXml/itemProps2.xml><?xml version="1.0" encoding="utf-8"?>
<ds:datastoreItem xmlns:ds="http://schemas.openxmlformats.org/officeDocument/2006/customXml" ds:itemID="{ABFD3F03-7024-47F4-B7B1-5F6419EA3B10}">
  <ds:schemaRefs>
    <ds:schemaRef ds:uri="http://schemas.microsoft.com/sharepoint/v3/contenttype/forms"/>
  </ds:schemaRefs>
</ds:datastoreItem>
</file>

<file path=customXml/itemProps3.xml><?xml version="1.0" encoding="utf-8"?>
<ds:datastoreItem xmlns:ds="http://schemas.openxmlformats.org/officeDocument/2006/customXml" ds:itemID="{360849EC-424C-49BC-A5A5-D4D263B72142}">
  <ds:schemaRefs>
    <ds:schemaRef ds:uri="http://schemas.microsoft.com/office/2006/metadata/properties"/>
    <ds:schemaRef ds:uri="http://schemas.microsoft.com/office/infopath/2007/PartnerControls"/>
  </ds:schemaRefs>
</ds:datastoreItem>
</file>

<file path=customXml/itemProps4.xml><?xml version="1.0" encoding="utf-8"?>
<ds:datastoreItem xmlns:ds="http://schemas.openxmlformats.org/officeDocument/2006/customXml" ds:itemID="{57BD1C03-3B4B-42FE-85B5-0F93CE63E0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a21d8ab-c51c-4ace-8c54-d3ccf266cf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36894</TotalTime>
  <Words>849</Words>
  <Application>Microsoft Office PowerPoint</Application>
  <PresentationFormat>On-screen Show (4:3)</PresentationFormat>
  <Paragraphs>180</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Extend Submission Template</vt:lpstr>
      <vt:lpstr>Non-TIM Stations in 11ah</vt:lpstr>
      <vt:lpstr>Slide 2</vt:lpstr>
      <vt:lpstr>Slide 3</vt:lpstr>
      <vt:lpstr>Cheap Low Duty Cycle Sensors</vt:lpstr>
      <vt:lpstr>Reducing TIM signaling overhead</vt:lpstr>
      <vt:lpstr>Sensor DL traffic</vt:lpstr>
      <vt:lpstr>Straw Poll 1</vt:lpstr>
      <vt:lpstr>Straw Poll 2</vt:lpstr>
      <vt:lpstr>References</vt:lpstr>
      <vt:lpstr>Motion 1</vt:lpstr>
      <vt:lpstr>Motion 2</vt:lpstr>
    </vt:vector>
  </TitlesOfParts>
  <Company>Qualcomm, Incorporated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pdraxler</dc:creator>
  <cp:lastModifiedBy>G00725861</cp:lastModifiedBy>
  <cp:revision>559</cp:revision>
  <dcterms:created xsi:type="dcterms:W3CDTF">2008-10-07T17:07:33Z</dcterms:created>
  <dcterms:modified xsi:type="dcterms:W3CDTF">2012-05-14T14:32:10Z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856611432</vt:i4>
  </property>
  <property fmtid="{D5CDD505-2E9C-101B-9397-08002B2CF9AE}" pid="3" name="_NewReviewCycle">
    <vt:lpwstr/>
  </property>
  <property fmtid="{D5CDD505-2E9C-101B-9397-08002B2CF9AE}" pid="4" name="_EmailSubject">
    <vt:lpwstr>Enhanced TIM</vt:lpwstr>
  </property>
  <property fmtid="{D5CDD505-2E9C-101B-9397-08002B2CF9AE}" pid="5" name="_AuthorEmail">
    <vt:lpwstr>smerlin@qualcomm.com</vt:lpwstr>
  </property>
  <property fmtid="{D5CDD505-2E9C-101B-9397-08002B2CF9AE}" pid="6" name="_AuthorEmailDisplayName">
    <vt:lpwstr>Merlin, Simone</vt:lpwstr>
  </property>
  <property fmtid="{D5CDD505-2E9C-101B-9397-08002B2CF9AE}" pid="7" name="_PreviousAdHocReviewCycleID">
    <vt:i4>-1988745633</vt:i4>
  </property>
  <property fmtid="{D5CDD505-2E9C-101B-9397-08002B2CF9AE}" pid="8" name="ContentTypeId">
    <vt:lpwstr>0x01010001C8FFCFE5539B4F95C9BBFD1E8D37C3</vt:lpwstr>
  </property>
  <property fmtid="{D5CDD505-2E9C-101B-9397-08002B2CF9AE}" pid="9" name="sflag">
    <vt:lpwstr>1337005762</vt:lpwstr>
  </property>
</Properties>
</file>