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3" r:id="rId2"/>
    <p:sldId id="269" r:id="rId3"/>
    <p:sldId id="284" r:id="rId4"/>
    <p:sldId id="285" r:id="rId5"/>
    <p:sldId id="286" r:id="rId6"/>
    <p:sldId id="303" r:id="rId7"/>
    <p:sldId id="304" r:id="rId8"/>
    <p:sldId id="290" r:id="rId9"/>
    <p:sldId id="291" r:id="rId10"/>
    <p:sldId id="292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7" r:id="rId19"/>
    <p:sldId id="302" r:id="rId20"/>
    <p:sldId id="306" r:id="rId21"/>
    <p:sldId id="305" r:id="rId2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7363" y="6475413"/>
            <a:ext cx="1706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802.11-12/0606r1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2.doc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Uplink Channel Access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2012-05-14</a:t>
            </a:r>
          </a:p>
        </p:txBody>
      </p:sp>
      <p:graphicFrame>
        <p:nvGraphicFramePr>
          <p:cNvPr id="410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657080"/>
              </p:ext>
            </p:extLst>
          </p:nvPr>
        </p:nvGraphicFramePr>
        <p:xfrm>
          <a:off x="962025" y="2384425"/>
          <a:ext cx="7040563" cy="411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Document" r:id="rId4" imgW="8953372" imgH="5228074" progId="Word.Document.8">
                  <p:embed/>
                </p:oleObj>
              </mc:Choice>
              <mc:Fallback>
                <p:oleObj name="Document" r:id="rId4" imgW="8953372" imgH="522807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25" y="2384425"/>
                        <a:ext cx="7040563" cy="411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419600" y="1828800"/>
            <a:ext cx="4038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 smtClean="0"/>
              <a:t>Average number of retransmissions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4572000" cy="4267200"/>
          </a:xfrm>
        </p:spPr>
        <p:txBody>
          <a:bodyPr/>
          <a:lstStyle/>
          <a:p>
            <a:r>
              <a:rPr lang="en-US" sz="1400" dirty="0" smtClean="0"/>
              <a:t>Average </a:t>
            </a:r>
            <a:r>
              <a:rPr lang="en-US" sz="1400" dirty="0" err="1" smtClean="0"/>
              <a:t>Tx</a:t>
            </a:r>
            <a:r>
              <a:rPr lang="en-US" sz="1400" dirty="0" smtClean="0"/>
              <a:t> delay (=active duration) </a:t>
            </a:r>
            <a:br>
              <a:rPr lang="en-US" sz="1400" dirty="0" smtClean="0"/>
            </a:br>
            <a:r>
              <a:rPr lang="en-US" sz="1100" dirty="0" smtClean="0"/>
              <a:t>= medium access delay + time until successful packet transmission</a:t>
            </a:r>
            <a:endParaRPr lang="en-US" sz="1200" dirty="0" smtClean="0"/>
          </a:p>
          <a:p>
            <a:endParaRPr lang="en-US" sz="12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b="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844" y="2286369"/>
            <a:ext cx="3824301" cy="2295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01903"/>
            <a:ext cx="3803679" cy="228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914400"/>
          </a:xfrm>
        </p:spPr>
        <p:txBody>
          <a:bodyPr/>
          <a:lstStyle/>
          <a:p>
            <a:r>
              <a:rPr lang="en-US" dirty="0" smtClean="0"/>
              <a:t>Comparisons 1 (AC_VO)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590800" y="2584272"/>
            <a:ext cx="0" cy="9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590800" y="2764472"/>
            <a:ext cx="1182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STA active time</a:t>
            </a:r>
            <a:b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reduced by 94%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6878675" y="2956174"/>
            <a:ext cx="0" cy="5399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48439" y="2949138"/>
            <a:ext cx="1738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99% less retransmissions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381000" y="1524000"/>
            <a:ext cx="4038600" cy="34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 err="1" smtClean="0"/>
              <a:t>CWmin</a:t>
            </a:r>
            <a:r>
              <a:rPr lang="en-US" sz="1400" dirty="0" smtClean="0"/>
              <a:t>[AC_VO]=3, </a:t>
            </a:r>
            <a:r>
              <a:rPr lang="en-US" sz="1400" dirty="0" err="1" smtClean="0"/>
              <a:t>CWmax</a:t>
            </a:r>
            <a:r>
              <a:rPr lang="en-US" sz="1400" dirty="0" smtClean="0"/>
              <a:t>[AC_VO]=7</a:t>
            </a:r>
            <a:endParaRPr lang="en-US" sz="1400" dirty="0"/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1524000" y="257511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524000" y="2597429"/>
            <a:ext cx="9605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latin typeface="Calibri" pitchFamily="34" charset="0"/>
                <a:cs typeface="Calibri" pitchFamily="34" charset="0"/>
              </a:rPr>
              <a:t>Effect of</a:t>
            </a:r>
            <a:br>
              <a:rPr lang="en-US" sz="1050" dirty="0" smtClean="0">
                <a:latin typeface="Calibri" pitchFamily="34" charset="0"/>
                <a:cs typeface="Calibri" pitchFamily="34" charset="0"/>
              </a:rPr>
            </a:br>
            <a:r>
              <a:rPr lang="en-US" sz="1050" dirty="0" smtClean="0">
                <a:latin typeface="Calibri" pitchFamily="34" charset="0"/>
                <a:cs typeface="Calibri" pitchFamily="34" charset="0"/>
              </a:rPr>
              <a:t>hidden nodes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380999" y="4648200"/>
            <a:ext cx="807720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When hidden nodes are present in the network, </a:t>
            </a:r>
            <a:r>
              <a:rPr lang="en-US" sz="1600" b="0" u="sng" dirty="0"/>
              <a:t>spreading the uplink channel accesses</a:t>
            </a:r>
            <a:r>
              <a:rPr lang="en-US" sz="1600" b="0" dirty="0"/>
              <a:t> over a much longer period of time significantly </a:t>
            </a:r>
            <a:r>
              <a:rPr lang="en-US" sz="1600" b="0" u="sng" dirty="0"/>
              <a:t>reduces</a:t>
            </a:r>
          </a:p>
          <a:p>
            <a:pPr lvl="1"/>
            <a:r>
              <a:rPr lang="en-US" sz="1600" dirty="0"/>
              <a:t>the transmission delay by </a:t>
            </a:r>
            <a:r>
              <a:rPr lang="en-US" sz="1600" u="sng" dirty="0"/>
              <a:t>94%*</a:t>
            </a:r>
            <a:r>
              <a:rPr lang="en-US" sz="1600" dirty="0"/>
              <a:t> and </a:t>
            </a:r>
          </a:p>
          <a:p>
            <a:pPr lvl="1"/>
            <a:r>
              <a:rPr lang="en-US" sz="1600" dirty="0"/>
              <a:t>the retransmissions by </a:t>
            </a:r>
            <a:r>
              <a:rPr lang="en-US" sz="1600" u="sng" dirty="0"/>
              <a:t>99%*</a:t>
            </a:r>
            <a:r>
              <a:rPr lang="en-US" sz="1600" dirty="0"/>
              <a:t>.</a:t>
            </a:r>
          </a:p>
          <a:p>
            <a:pPr marL="457200" lvl="1" indent="0">
              <a:buNone/>
            </a:pPr>
            <a:r>
              <a:rPr lang="en-US" sz="1100" dirty="0"/>
              <a:t>*) D 20mS slot gain over U(5mS)</a:t>
            </a:r>
          </a:p>
          <a:p>
            <a:endParaRPr lang="en-US" sz="14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b="0" dirty="0"/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5822760" y="3028316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791200" y="3041472"/>
            <a:ext cx="9605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latin typeface="Calibri" pitchFamily="34" charset="0"/>
                <a:cs typeface="Calibri" pitchFamily="34" charset="0"/>
              </a:rPr>
              <a:t>Effect of</a:t>
            </a:r>
            <a:br>
              <a:rPr lang="en-US" sz="1050" dirty="0" smtClean="0">
                <a:latin typeface="Calibri" pitchFamily="34" charset="0"/>
                <a:cs typeface="Calibri" pitchFamily="34" charset="0"/>
              </a:rPr>
            </a:br>
            <a:r>
              <a:rPr lang="en-US" sz="1050" dirty="0" smtClean="0">
                <a:latin typeface="Calibri" pitchFamily="34" charset="0"/>
                <a:cs typeface="Calibri" pitchFamily="34" charset="0"/>
              </a:rPr>
              <a:t>hidden nodes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Uplink Channel Access using TIM </a:t>
            </a:r>
            <a:r>
              <a:rPr lang="en-US" sz="2800" dirty="0" smtClean="0"/>
              <a:t>Information</a:t>
            </a:r>
            <a:br>
              <a:rPr lang="en-US" sz="2800" dirty="0" smtClean="0"/>
            </a:br>
            <a:r>
              <a:rPr lang="en-US" sz="2800" dirty="0" smtClean="0"/>
              <a:t>-OBSS Example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OBSS case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a STA’s uplink channel access is delayed to the next time slot due to </a:t>
            </a:r>
            <a:r>
              <a:rPr lang="en-US" dirty="0"/>
              <a:t>OBSS </a:t>
            </a:r>
            <a:r>
              <a:rPr lang="en-US" dirty="0" smtClean="0"/>
              <a:t>transmissions, the STA may contend </a:t>
            </a:r>
            <a:r>
              <a:rPr lang="en-US" dirty="0"/>
              <a:t>with the other station </a:t>
            </a:r>
            <a:r>
              <a:rPr lang="en-US" dirty="0" smtClean="0"/>
              <a:t>in the </a:t>
            </a:r>
            <a:r>
              <a:rPr lang="en-US" dirty="0"/>
              <a:t>next time slot.</a:t>
            </a:r>
          </a:p>
          <a:p>
            <a:pPr lvl="1"/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2992425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221025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449625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678225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906824" y="4908233"/>
            <a:ext cx="231673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923764" y="4816361"/>
            <a:ext cx="74536" cy="2442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2905086" y="5060633"/>
            <a:ext cx="46291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4138228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366828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595428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824028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052627" y="4908233"/>
            <a:ext cx="231673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3022459" y="5047946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3760300" y="5047946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4419600" y="5047946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4343400" y="5047946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4851259" y="5047946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V="1">
            <a:off x="5091265" y="5047946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733874" y="5284769"/>
            <a:ext cx="4090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AID1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97975" y="5287001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14610" y="5287001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843210" y="5287001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31304" y="5287001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29626" y="5287001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7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15236" y="5287001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8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743836" y="5287001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9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43582" y="5287001"/>
            <a:ext cx="3000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10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284300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512899" y="4908233"/>
            <a:ext cx="231673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744303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972903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201503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430103" y="4908233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208100" y="5287001"/>
            <a:ext cx="3000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11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517617" y="5289233"/>
            <a:ext cx="3000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12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46217" y="5289233"/>
            <a:ext cx="3000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13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974817" y="5289233"/>
            <a:ext cx="3000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14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03417" y="5289233"/>
            <a:ext cx="3000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432017" y="5289233"/>
            <a:ext cx="3000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16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844454" y="5060633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6046300" y="5060633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4138497" y="4755833"/>
            <a:ext cx="0" cy="1518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114800" y="4300865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TUT of STA </a:t>
            </a:r>
            <a:br>
              <a:rPr lang="en-US" sz="900" dirty="0" smtClean="0">
                <a:latin typeface="Calibri" pitchFamily="34" charset="0"/>
                <a:cs typeface="Calibri" pitchFamily="34" charset="0"/>
              </a:rPr>
            </a:br>
            <a:r>
              <a:rPr lang="en-US" sz="900" dirty="0" smtClean="0">
                <a:latin typeface="Calibri" pitchFamily="34" charset="0"/>
                <a:cs typeface="Calibri" pitchFamily="34" charset="0"/>
              </a:rPr>
              <a:t>with AID6 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 flipH="1">
            <a:off x="4141300" y="4591765"/>
            <a:ext cx="59530" cy="1640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1651198" y="4090343"/>
            <a:ext cx="143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Calibri" pitchFamily="34" charset="0"/>
                <a:cs typeface="Calibri" pitchFamily="34" charset="0"/>
              </a:rPr>
              <a:t>TIM bitmap </a:t>
            </a:r>
            <a:r>
              <a:rPr lang="en-US" sz="900" dirty="0" smtClean="0">
                <a:latin typeface="Calibri" pitchFamily="34" charset="0"/>
                <a:cs typeface="Calibri" pitchFamily="34" charset="0"/>
              </a:rPr>
              <a:t>information of</a:t>
            </a:r>
            <a:endParaRPr lang="en-US" sz="900" dirty="0">
              <a:latin typeface="Calibri" pitchFamily="34" charset="0"/>
              <a:cs typeface="Calibri" pitchFamily="34" charset="0"/>
            </a:endParaRPr>
          </a:p>
          <a:p>
            <a:r>
              <a:rPr lang="en-US" sz="900" dirty="0">
                <a:latin typeface="Calibri" pitchFamily="34" charset="0"/>
                <a:cs typeface="Calibri" pitchFamily="34" charset="0"/>
              </a:rPr>
              <a:t>AID1~16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737112" y="4445974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53" name="Rectangle 52"/>
          <p:cNvSpPr/>
          <p:nvPr/>
        </p:nvSpPr>
        <p:spPr>
          <a:xfrm>
            <a:off x="1834254" y="4445974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54" name="Rectangle 53"/>
          <p:cNvSpPr/>
          <p:nvPr/>
        </p:nvSpPr>
        <p:spPr>
          <a:xfrm>
            <a:off x="1932295" y="4445974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55" name="Rectangle 54"/>
          <p:cNvSpPr/>
          <p:nvPr/>
        </p:nvSpPr>
        <p:spPr>
          <a:xfrm>
            <a:off x="2029437" y="4445974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56" name="TextBox 55"/>
          <p:cNvSpPr txBox="1"/>
          <p:nvPr/>
        </p:nvSpPr>
        <p:spPr>
          <a:xfrm>
            <a:off x="2118112" y="4426723"/>
            <a:ext cx="2776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…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375883" y="4445974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58" name="Rectangle 57"/>
          <p:cNvSpPr/>
          <p:nvPr/>
        </p:nvSpPr>
        <p:spPr>
          <a:xfrm>
            <a:off x="2473025" y="4445974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59" name="Rectangle 58"/>
          <p:cNvSpPr/>
          <p:nvPr/>
        </p:nvSpPr>
        <p:spPr>
          <a:xfrm>
            <a:off x="2571066" y="4445974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60" name="Rectangle 59"/>
          <p:cNvSpPr/>
          <p:nvPr/>
        </p:nvSpPr>
        <p:spPr>
          <a:xfrm>
            <a:off x="2668208" y="4445974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61" name="TextBox 60"/>
          <p:cNvSpPr txBox="1"/>
          <p:nvPr/>
        </p:nvSpPr>
        <p:spPr>
          <a:xfrm>
            <a:off x="1949607" y="442989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757816" y="442989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390013" y="443750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596016" y="442989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500078" y="443750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291216" y="443750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850950" y="443750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656215" y="443750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 bwMode="auto">
          <a:xfrm flipV="1">
            <a:off x="6274900" y="5060633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1961536" y="4916109"/>
            <a:ext cx="77938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smtClean="0">
                <a:latin typeface="Calibri" pitchFamily="34" charset="0"/>
                <a:cs typeface="Calibri" pitchFamily="34" charset="0"/>
              </a:rPr>
              <a:t>PS-Poll or </a:t>
            </a:r>
          </a:p>
          <a:p>
            <a:pPr algn="r"/>
            <a:r>
              <a:rPr lang="en-US" sz="900" dirty="0" smtClean="0">
                <a:latin typeface="Calibri" pitchFamily="34" charset="0"/>
                <a:cs typeface="Calibri" pitchFamily="34" charset="0"/>
              </a:rPr>
              <a:t>Null-Data or </a:t>
            </a:r>
          </a:p>
          <a:p>
            <a:pPr algn="r"/>
            <a:r>
              <a:rPr lang="en-US" sz="900" dirty="0" smtClean="0">
                <a:latin typeface="Calibri" pitchFamily="34" charset="0"/>
                <a:cs typeface="Calibri" pitchFamily="34" charset="0"/>
              </a:rPr>
              <a:t>Data frame</a:t>
            </a:r>
          </a:p>
        </p:txBody>
      </p:sp>
      <p:cxnSp>
        <p:nvCxnSpPr>
          <p:cNvPr id="72" name="Straight Arrow Connector 71"/>
          <p:cNvCxnSpPr/>
          <p:nvPr/>
        </p:nvCxnSpPr>
        <p:spPr bwMode="auto">
          <a:xfrm>
            <a:off x="2649207" y="5168590"/>
            <a:ext cx="25612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 w="sm" len="sm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6122030" y="4453265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Slot Time T</a:t>
            </a:r>
          </a:p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 (e.g. 20-40mS)</a:t>
            </a:r>
          </a:p>
        </p:txBody>
      </p:sp>
      <p:cxnSp>
        <p:nvCxnSpPr>
          <p:cNvPr id="74" name="Straight Connector 73"/>
          <p:cNvCxnSpPr/>
          <p:nvPr/>
        </p:nvCxnSpPr>
        <p:spPr bwMode="auto">
          <a:xfrm flipV="1">
            <a:off x="6427300" y="4816362"/>
            <a:ext cx="0" cy="1003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 flipV="1">
            <a:off x="6655900" y="4816362"/>
            <a:ext cx="2803" cy="918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>
            <a:off x="6274900" y="4831754"/>
            <a:ext cx="1552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flipH="1" flipV="1">
            <a:off x="6655900" y="4832033"/>
            <a:ext cx="161158" cy="2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V="1">
            <a:off x="2992425" y="4670197"/>
            <a:ext cx="0" cy="1518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2886036" y="4453265"/>
            <a:ext cx="2616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t</a:t>
            </a:r>
            <a:r>
              <a:rPr lang="en-US" sz="900" baseline="-25000" dirty="0" smtClean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23174" y="4248002"/>
            <a:ext cx="119135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Un-paged STAs</a:t>
            </a:r>
            <a:br>
              <a:rPr lang="en-US" sz="900" dirty="0" smtClean="0">
                <a:latin typeface="Calibri" pitchFamily="34" charset="0"/>
                <a:cs typeface="Calibri" pitchFamily="34" charset="0"/>
              </a:rPr>
            </a:br>
            <a:r>
              <a:rPr lang="en-US" sz="900" dirty="0" smtClean="0">
                <a:latin typeface="Calibri" pitchFamily="34" charset="0"/>
                <a:cs typeface="Calibri" pitchFamily="34" charset="0"/>
              </a:rPr>
              <a:t>may also have uplink </a:t>
            </a:r>
          </a:p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data to transmit</a:t>
            </a:r>
          </a:p>
        </p:txBody>
      </p:sp>
      <p:cxnSp>
        <p:nvCxnSpPr>
          <p:cNvPr id="81" name="Straight Arrow Connector 80"/>
          <p:cNvCxnSpPr>
            <a:endCxn id="16" idx="0"/>
          </p:cNvCxnSpPr>
          <p:nvPr/>
        </p:nvCxnSpPr>
        <p:spPr bwMode="auto">
          <a:xfrm flipH="1">
            <a:off x="4938328" y="4696689"/>
            <a:ext cx="177275" cy="2115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 w="sm" len="sm"/>
          </a:ln>
          <a:effectLst/>
        </p:spPr>
      </p:cxnSp>
      <p:cxnSp>
        <p:nvCxnSpPr>
          <p:cNvPr id="82" name="Straight Arrow Connector 81"/>
          <p:cNvCxnSpPr>
            <a:endCxn id="36" idx="0"/>
          </p:cNvCxnSpPr>
          <p:nvPr/>
        </p:nvCxnSpPr>
        <p:spPr bwMode="auto">
          <a:xfrm>
            <a:off x="5628735" y="4684097"/>
            <a:ext cx="229868" cy="224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 w="sm" len="sm"/>
          </a:ln>
          <a:effectLst/>
        </p:spPr>
      </p:cxnSp>
      <p:sp>
        <p:nvSpPr>
          <p:cNvPr id="83" name="Rectangle 82"/>
          <p:cNvSpPr/>
          <p:nvPr/>
        </p:nvSpPr>
        <p:spPr bwMode="auto">
          <a:xfrm>
            <a:off x="4031738" y="4975964"/>
            <a:ext cx="278731" cy="7198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4" name="Straight Arrow Connector 83"/>
          <p:cNvCxnSpPr/>
          <p:nvPr/>
        </p:nvCxnSpPr>
        <p:spPr bwMode="auto">
          <a:xfrm>
            <a:off x="4186082" y="5212241"/>
            <a:ext cx="1243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arrow" w="sm" len="sm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flipV="1">
            <a:off x="4174066" y="5050354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4068096" y="5294670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6</a:t>
            </a:r>
          </a:p>
        </p:txBody>
      </p:sp>
      <p:cxnSp>
        <p:nvCxnSpPr>
          <p:cNvPr id="89" name="Straight Arrow Connector 88"/>
          <p:cNvCxnSpPr/>
          <p:nvPr/>
        </p:nvCxnSpPr>
        <p:spPr bwMode="auto">
          <a:xfrm>
            <a:off x="3894828" y="4574203"/>
            <a:ext cx="188528" cy="3958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arrow" w="sm" len="sm"/>
          </a:ln>
          <a:effectLst/>
        </p:spPr>
      </p:cxnSp>
      <p:sp>
        <p:nvSpPr>
          <p:cNvPr id="94" name="TextBox 93"/>
          <p:cNvSpPr txBox="1"/>
          <p:nvPr/>
        </p:nvSpPr>
        <p:spPr>
          <a:xfrm>
            <a:off x="3344503" y="4252841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OBSS </a:t>
            </a:r>
            <a:br>
              <a:rPr lang="en-US" sz="900" dirty="0" smtClean="0">
                <a:latin typeface="Calibri" pitchFamily="34" charset="0"/>
                <a:cs typeface="Calibri" pitchFamily="34" charset="0"/>
              </a:rPr>
            </a:br>
            <a:r>
              <a:rPr lang="en-US" sz="900" dirty="0" smtClean="0">
                <a:latin typeface="Calibri" pitchFamily="34" charset="0"/>
                <a:cs typeface="Calibri" pitchFamily="34" charset="0"/>
              </a:rPr>
              <a:t>transmissions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3150269" y="4979127"/>
            <a:ext cx="278731" cy="7198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9" name="Straight Arrow Connector 98"/>
          <p:cNvCxnSpPr>
            <a:endCxn id="98" idx="0"/>
          </p:cNvCxnSpPr>
          <p:nvPr/>
        </p:nvCxnSpPr>
        <p:spPr bwMode="auto">
          <a:xfrm flipH="1">
            <a:off x="3289635" y="4574203"/>
            <a:ext cx="159990" cy="4049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arrow" w="sm" len="sm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 flipV="1">
            <a:off x="3429000" y="506185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>
            <a:off x="3271682" y="5226150"/>
            <a:ext cx="1243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arrow" w="sm" len="sm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flipV="1">
            <a:off x="3259666" y="5055554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108" name="TextBox 107"/>
          <p:cNvSpPr txBox="1"/>
          <p:nvPr/>
        </p:nvSpPr>
        <p:spPr>
          <a:xfrm>
            <a:off x="3136278" y="5293342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309255" y="5281746"/>
            <a:ext cx="2423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69" name="Date Placeholder 6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6" name="Footer Placeholder 8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87" name="Slide Number Placeholder 8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2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 bwMode="auto">
          <a:xfrm>
            <a:off x="5534172" y="2259687"/>
            <a:ext cx="2667000" cy="2590800"/>
          </a:xfrm>
          <a:prstGeom prst="ellipse">
            <a:avLst/>
          </a:prstGeom>
          <a:noFill/>
          <a:ln w="12700" cap="flat" cmpd="sng" algn="ctr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OBSS Scenarios Simulation Setup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1 AP and 10 STAs + 2 STAs (OBSS)</a:t>
            </a:r>
          </a:p>
          <a:p>
            <a:pPr lvl="1"/>
            <a:r>
              <a:rPr lang="en-US" sz="1400" dirty="0" smtClean="0"/>
              <a:t>10 STAs transmit Data frames, AP replies with </a:t>
            </a:r>
            <a:r>
              <a:rPr lang="en-US" sz="1400" dirty="0" err="1" smtClean="0"/>
              <a:t>Ack</a:t>
            </a:r>
            <a:r>
              <a:rPr lang="en-US" sz="1400" dirty="0" smtClean="0"/>
              <a:t> frame</a:t>
            </a:r>
          </a:p>
          <a:p>
            <a:pPr lvl="2"/>
            <a:r>
              <a:rPr lang="en-US" sz="1200" dirty="0" smtClean="0"/>
              <a:t>AC_VO</a:t>
            </a:r>
          </a:p>
          <a:p>
            <a:pPr lvl="1"/>
            <a:r>
              <a:rPr lang="en-US" sz="1400" dirty="0" smtClean="0"/>
              <a:t>OBSS: STA12 </a:t>
            </a:r>
            <a:r>
              <a:rPr lang="en-US" sz="1400" dirty="0" smtClean="0">
                <a:sym typeface="Wingdings" pitchFamily="2" charset="2"/>
              </a:rPr>
              <a:t> STA11</a:t>
            </a:r>
          </a:p>
          <a:p>
            <a:pPr lvl="2"/>
            <a:r>
              <a:rPr lang="en-US" sz="1200" dirty="0" smtClean="0">
                <a:sym typeface="Wingdings" pitchFamily="2" charset="2"/>
              </a:rPr>
              <a:t>AC_BE</a:t>
            </a:r>
            <a:endParaRPr lang="en-US" sz="1200" dirty="0" smtClean="0"/>
          </a:p>
          <a:p>
            <a:r>
              <a:rPr lang="en-US" sz="1600" dirty="0" smtClean="0"/>
              <a:t>Parameters</a:t>
            </a:r>
          </a:p>
          <a:p>
            <a:pPr lvl="1"/>
            <a:r>
              <a:rPr lang="en-US" sz="1400" dirty="0" smtClean="0"/>
              <a:t>PHY rate = 600Kbps, packet size = 260 bytes</a:t>
            </a:r>
          </a:p>
          <a:p>
            <a:pPr lvl="1"/>
            <a:r>
              <a:rPr lang="en-US" sz="1400" dirty="0" smtClean="0"/>
              <a:t>Packet </a:t>
            </a:r>
            <a:r>
              <a:rPr lang="en-US" sz="1400" dirty="0" err="1" smtClean="0"/>
              <a:t>Tx</a:t>
            </a:r>
            <a:r>
              <a:rPr lang="en-US" sz="1400" dirty="0" smtClean="0"/>
              <a:t> time = ~3.7msec</a:t>
            </a:r>
          </a:p>
          <a:p>
            <a:pPr lvl="1"/>
            <a:r>
              <a:rPr lang="en-US" sz="1400" dirty="0" smtClean="0"/>
              <a:t>Max number of retransmissions = 11</a:t>
            </a:r>
          </a:p>
          <a:p>
            <a:pPr lvl="1"/>
            <a:r>
              <a:rPr lang="en-US" sz="1400" dirty="0" smtClean="0"/>
              <a:t>OBSS traffic: </a:t>
            </a:r>
          </a:p>
          <a:p>
            <a:pPr lvl="2"/>
            <a:r>
              <a:rPr lang="en-US" sz="1200" dirty="0" smtClean="0"/>
              <a:t>PHY rate=600Kbps</a:t>
            </a:r>
          </a:p>
          <a:p>
            <a:pPr lvl="2"/>
            <a:r>
              <a:rPr lang="en-US" sz="1200" dirty="0" smtClean="0"/>
              <a:t>Packet size=1500 bytes, </a:t>
            </a:r>
            <a:r>
              <a:rPr lang="en-US" sz="1200" dirty="0" err="1" smtClean="0"/>
              <a:t>Tx</a:t>
            </a:r>
            <a:r>
              <a:rPr lang="en-US" sz="1200" dirty="0" smtClean="0"/>
              <a:t> time~20mS</a:t>
            </a:r>
          </a:p>
          <a:p>
            <a:pPr lvl="2"/>
            <a:r>
              <a:rPr lang="en-US" sz="1200" dirty="0" smtClean="0"/>
              <a:t>Packet inter-arrival time: </a:t>
            </a:r>
          </a:p>
          <a:p>
            <a:pPr lvl="3"/>
            <a:r>
              <a:rPr lang="en-US" sz="1200" dirty="0" smtClean="0"/>
              <a:t>Uniform(.1S) </a:t>
            </a:r>
            <a:r>
              <a:rPr lang="en-US" sz="1200" dirty="0" smtClean="0">
                <a:sym typeface="Wingdings" pitchFamily="2" charset="2"/>
              </a:rPr>
              <a:t></a:t>
            </a:r>
            <a:r>
              <a:rPr lang="en-US" sz="1200" dirty="0" smtClean="0"/>
              <a:t> occupies ~40% channel</a:t>
            </a:r>
          </a:p>
          <a:p>
            <a:pPr lvl="3"/>
            <a:r>
              <a:rPr lang="en-US" sz="1200" dirty="0" smtClean="0"/>
              <a:t>Uniform(.2S) </a:t>
            </a:r>
            <a:r>
              <a:rPr lang="en-US" sz="1200" dirty="0" smtClean="0">
                <a:sym typeface="Wingdings" pitchFamily="2" charset="2"/>
              </a:rPr>
              <a:t> occupies ~20% channel</a:t>
            </a:r>
          </a:p>
          <a:p>
            <a:pPr lvl="3"/>
            <a:r>
              <a:rPr lang="en-US" sz="1200" dirty="0" smtClean="0">
                <a:solidFill>
                  <a:srgbClr val="FF0000"/>
                </a:solidFill>
                <a:sym typeface="Wingdings" pitchFamily="2" charset="2"/>
              </a:rPr>
              <a:t>Full buffered traffic</a:t>
            </a:r>
            <a:endParaRPr lang="en-US" sz="1200" dirty="0" smtClean="0">
              <a:solidFill>
                <a:srgbClr val="FF0000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804560" y="3439718"/>
            <a:ext cx="152400" cy="126783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5457972" y="3439719"/>
            <a:ext cx="152400" cy="152400"/>
          </a:xfrm>
          <a:prstGeom prst="triangl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34000" y="35982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11483" y="3527690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AP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5686572" y="271688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287544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6296172" y="225968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172200" y="241824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STA3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7148776" y="225968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024804" y="241824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STA4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7820172" y="26777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696200" y="28362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STA5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8124972" y="34397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001000" y="35982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STA6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Isosceles Triangle 27"/>
          <p:cNvSpPr/>
          <p:nvPr/>
        </p:nvSpPr>
        <p:spPr>
          <a:xfrm>
            <a:off x="7834576" y="42779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710604" y="44364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STA7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Isosceles Triangle 29"/>
          <p:cNvSpPr/>
          <p:nvPr/>
        </p:nvSpPr>
        <p:spPr>
          <a:xfrm>
            <a:off x="7224976" y="46589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101004" y="48174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STA8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Isosceles Triangle 31"/>
          <p:cNvSpPr/>
          <p:nvPr/>
        </p:nvSpPr>
        <p:spPr>
          <a:xfrm>
            <a:off x="6386776" y="46589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262804" y="48174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STA9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Isosceles Triangle 33"/>
          <p:cNvSpPr/>
          <p:nvPr/>
        </p:nvSpPr>
        <p:spPr>
          <a:xfrm>
            <a:off x="5700976" y="424088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577004" y="4399445"/>
            <a:ext cx="543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STA10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7446374" y="2563270"/>
            <a:ext cx="1052396" cy="2149038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576135" y="2183487"/>
            <a:ext cx="1483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STA5,6,7 are hidden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to STA1 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55%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25630" y="1752600"/>
            <a:ext cx="15456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STA4 is hidden from STA1 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30%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56448" y="1865530"/>
            <a:ext cx="1343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STA3 is hidden from 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STA1 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10%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5762772" y="3555087"/>
            <a:ext cx="77640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>
            <a:stCxn id="19" idx="3"/>
          </p:cNvCxnSpPr>
          <p:nvPr/>
        </p:nvCxnSpPr>
        <p:spPr bwMode="auto">
          <a:xfrm>
            <a:off x="6034204" y="3006250"/>
            <a:ext cx="609600" cy="3964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6498606" y="2679855"/>
            <a:ext cx="305954" cy="6466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47" name="Straight Arrow Connector 46"/>
          <p:cNvCxnSpPr>
            <a:stCxn id="23" idx="2"/>
          </p:cNvCxnSpPr>
          <p:nvPr/>
        </p:nvCxnSpPr>
        <p:spPr bwMode="auto">
          <a:xfrm flipH="1">
            <a:off x="7000086" y="2679855"/>
            <a:ext cx="260520" cy="6466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49" name="Straight Arrow Connector 48"/>
          <p:cNvCxnSpPr>
            <a:stCxn id="25" idx="1"/>
          </p:cNvCxnSpPr>
          <p:nvPr/>
        </p:nvCxnSpPr>
        <p:spPr bwMode="auto">
          <a:xfrm flipH="1">
            <a:off x="7130346" y="2967082"/>
            <a:ext cx="565854" cy="472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H="1">
            <a:off x="7224976" y="3555087"/>
            <a:ext cx="776024" cy="114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H="1" flipV="1">
            <a:off x="7155321" y="3729082"/>
            <a:ext cx="540879" cy="5118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H="1" flipV="1">
            <a:off x="6956960" y="3789300"/>
            <a:ext cx="268016" cy="77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6498606" y="3859887"/>
            <a:ext cx="235802" cy="7073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5881804" y="3729082"/>
            <a:ext cx="734703" cy="449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44" name="Isosceles Triangle 43"/>
          <p:cNvSpPr/>
          <p:nvPr/>
        </p:nvSpPr>
        <p:spPr>
          <a:xfrm>
            <a:off x="6096000" y="3445877"/>
            <a:ext cx="152400" cy="152400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Isosceles Triangle 45"/>
          <p:cNvSpPr/>
          <p:nvPr/>
        </p:nvSpPr>
        <p:spPr>
          <a:xfrm>
            <a:off x="7536788" y="3451490"/>
            <a:ext cx="152400" cy="152400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6354394" y="3522497"/>
            <a:ext cx="104910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944981" y="3592119"/>
            <a:ext cx="543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79554" y="3592119"/>
            <a:ext cx="543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3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177430"/>
            <a:ext cx="4135433" cy="247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14" y="2177430"/>
            <a:ext cx="4142485" cy="247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419600" y="1600200"/>
            <a:ext cx="4038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 smtClean="0"/>
              <a:t>Average number of retransmissions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572000" cy="3200400"/>
          </a:xfrm>
        </p:spPr>
        <p:txBody>
          <a:bodyPr/>
          <a:lstStyle/>
          <a:p>
            <a:r>
              <a:rPr lang="en-US" sz="1400" dirty="0" smtClean="0"/>
              <a:t>Average </a:t>
            </a:r>
            <a:r>
              <a:rPr lang="en-US" sz="1400" dirty="0" err="1" smtClean="0"/>
              <a:t>Tx</a:t>
            </a:r>
            <a:r>
              <a:rPr lang="en-US" sz="1400" dirty="0" smtClean="0"/>
              <a:t> delay (=active duration) </a:t>
            </a:r>
            <a:br>
              <a:rPr lang="en-US" sz="1400" dirty="0" smtClean="0"/>
            </a:br>
            <a:r>
              <a:rPr lang="en-US" sz="1100" dirty="0" smtClean="0"/>
              <a:t>= medium access delay + time until successful packet transmission</a:t>
            </a:r>
            <a:endParaRPr lang="en-US" sz="1200" dirty="0" smtClean="0"/>
          </a:p>
          <a:p>
            <a:endParaRPr lang="en-US" sz="12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914400"/>
          </a:xfrm>
        </p:spPr>
        <p:txBody>
          <a:bodyPr/>
          <a:lstStyle/>
          <a:p>
            <a:r>
              <a:rPr lang="en-US" dirty="0" smtClean="0"/>
              <a:t>OBSS Scenarios 2 - Comparisons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048000" y="2514600"/>
            <a:ext cx="0" cy="1289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044377" y="2438400"/>
            <a:ext cx="1451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STA active time</a:t>
            </a:r>
            <a:b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reduced by 78 ~91%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7162800" y="2940060"/>
            <a:ext cx="0" cy="1022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188200" y="2827009"/>
            <a:ext cx="1166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92-98%% less </a:t>
            </a:r>
          </a:p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retransmissions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380999" y="4800600"/>
            <a:ext cx="8534401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 smtClean="0"/>
              <a:t>Observation</a:t>
            </a:r>
          </a:p>
          <a:p>
            <a:pPr lvl="1"/>
            <a:r>
              <a:rPr lang="en-US" sz="1400" b="0" dirty="0" smtClean="0"/>
              <a:t>From the comparison between </a:t>
            </a:r>
            <a:r>
              <a:rPr lang="en-US" sz="1400" b="1" dirty="0" smtClean="0"/>
              <a:t>U(5mS) without OBSS</a:t>
            </a:r>
            <a:r>
              <a:rPr lang="en-US" sz="1400" b="0" dirty="0" smtClean="0"/>
              <a:t> and </a:t>
            </a:r>
            <a:r>
              <a:rPr lang="en-US" sz="1400" b="1" dirty="0" smtClean="0"/>
              <a:t>U(5mS) with OBSS </a:t>
            </a:r>
            <a:r>
              <a:rPr lang="en-US" sz="1400" b="0" dirty="0" smtClean="0"/>
              <a:t>shows that </a:t>
            </a:r>
            <a:r>
              <a:rPr lang="en-US" sz="1400" b="1" u="sng" dirty="0" smtClean="0"/>
              <a:t>contentions between the hidden nodes</a:t>
            </a:r>
            <a:r>
              <a:rPr lang="en-US" sz="1400" b="0" dirty="0" smtClean="0"/>
              <a:t> are the </a:t>
            </a:r>
            <a:r>
              <a:rPr lang="en-US" sz="1400" b="1" dirty="0" smtClean="0"/>
              <a:t>major contributor </a:t>
            </a:r>
            <a:r>
              <a:rPr lang="en-US" sz="1400" b="0" dirty="0" smtClean="0"/>
              <a:t>for the large transmission delay and retransmissions.</a:t>
            </a:r>
          </a:p>
          <a:p>
            <a:pPr lvl="1"/>
            <a:r>
              <a:rPr lang="en-US" sz="1400" dirty="0" smtClean="0"/>
              <a:t>Spreading the uplink channel accesses over a longer period of time reduces both the transmission delay and the number of retransmissions significantly even when there is OBSS traffic.</a:t>
            </a:r>
            <a:r>
              <a:rPr lang="en-US" sz="600" dirty="0" smtClean="0"/>
              <a:t> </a:t>
            </a:r>
            <a:endParaRPr lang="en-US" sz="600" b="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b="0" dirty="0"/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1343332" y="2548921"/>
            <a:ext cx="0" cy="2932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914400" y="220159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latin typeface="Calibri" pitchFamily="34" charset="0"/>
                <a:cs typeface="Calibri" pitchFamily="34" charset="0"/>
              </a:rPr>
              <a:t>Effect of </a:t>
            </a:r>
            <a:br>
              <a:rPr lang="en-US" sz="900" i="1" dirty="0" smtClean="0">
                <a:latin typeface="Calibri" pitchFamily="34" charset="0"/>
                <a:cs typeface="Calibri" pitchFamily="34" charset="0"/>
              </a:rPr>
            </a:br>
            <a:r>
              <a:rPr lang="en-US" sz="900" i="1" dirty="0" smtClean="0">
                <a:latin typeface="Calibri" pitchFamily="34" charset="0"/>
                <a:cs typeface="Calibri" pitchFamily="34" charset="0"/>
              </a:rPr>
              <a:t>OBSS traffic</a:t>
            </a:r>
            <a:endParaRPr lang="en-US" sz="9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6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 bwMode="auto">
          <a:xfrm>
            <a:off x="4557976" y="3141077"/>
            <a:ext cx="2667000" cy="2590800"/>
          </a:xfrm>
          <a:prstGeom prst="ellipse">
            <a:avLst/>
          </a:prstGeom>
          <a:noFill/>
          <a:ln w="12700" cap="flat" cmpd="sng" algn="ctr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OBSS Scenario Setup 3 – Hidden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1 AP and 10 STAs + 2 STAs (OBSS)</a:t>
            </a:r>
          </a:p>
          <a:p>
            <a:pPr lvl="1"/>
            <a:r>
              <a:rPr lang="en-US" sz="1400" dirty="0" smtClean="0"/>
              <a:t>10 STAs transmit Data frames, AP replies with </a:t>
            </a:r>
            <a:r>
              <a:rPr lang="en-US" sz="1400" dirty="0" err="1" smtClean="0"/>
              <a:t>Ack</a:t>
            </a:r>
            <a:r>
              <a:rPr lang="en-US" sz="1400" dirty="0" smtClean="0"/>
              <a:t> frame</a:t>
            </a:r>
          </a:p>
          <a:p>
            <a:pPr lvl="2"/>
            <a:r>
              <a:rPr lang="en-US" sz="1200" dirty="0" smtClean="0"/>
              <a:t>AC_VO</a:t>
            </a:r>
          </a:p>
          <a:p>
            <a:pPr lvl="1"/>
            <a:r>
              <a:rPr lang="en-US" sz="1400" dirty="0" smtClean="0"/>
              <a:t>OBSS: STA12 </a:t>
            </a:r>
            <a:r>
              <a:rPr lang="en-US" sz="1400" dirty="0" smtClean="0">
                <a:sym typeface="Wingdings" pitchFamily="2" charset="2"/>
              </a:rPr>
              <a:t> STA11</a:t>
            </a:r>
          </a:p>
          <a:p>
            <a:pPr lvl="2"/>
            <a:r>
              <a:rPr lang="en-US" sz="1200" dirty="0" smtClean="0">
                <a:sym typeface="Wingdings" pitchFamily="2" charset="2"/>
              </a:rPr>
              <a:t>AC_BE</a:t>
            </a:r>
            <a:endParaRPr lang="en-US" sz="1200" dirty="0" smtClean="0"/>
          </a:p>
          <a:p>
            <a:r>
              <a:rPr lang="en-US" sz="1600" dirty="0" smtClean="0"/>
              <a:t>Parameters</a:t>
            </a:r>
          </a:p>
          <a:p>
            <a:pPr lvl="1"/>
            <a:r>
              <a:rPr lang="en-US" sz="1400" dirty="0" smtClean="0"/>
              <a:t>PHY rate = 600Kbps, packet size = 260 bytes</a:t>
            </a:r>
          </a:p>
          <a:p>
            <a:pPr lvl="1"/>
            <a:r>
              <a:rPr lang="en-US" sz="1400" dirty="0" smtClean="0"/>
              <a:t>Packet </a:t>
            </a:r>
            <a:r>
              <a:rPr lang="en-US" sz="1400" dirty="0" err="1" smtClean="0"/>
              <a:t>Tx</a:t>
            </a:r>
            <a:r>
              <a:rPr lang="en-US" sz="1400" dirty="0" smtClean="0"/>
              <a:t> time = ~3.7msec</a:t>
            </a:r>
          </a:p>
          <a:p>
            <a:pPr lvl="1"/>
            <a:r>
              <a:rPr lang="en-US" sz="1400" dirty="0" smtClean="0"/>
              <a:t>Max number of retransmissions = 11</a:t>
            </a:r>
          </a:p>
          <a:p>
            <a:pPr lvl="1"/>
            <a:r>
              <a:rPr lang="en-US" sz="1400" dirty="0" smtClean="0"/>
              <a:t>OBSS traffic: </a:t>
            </a:r>
          </a:p>
          <a:p>
            <a:pPr lvl="2"/>
            <a:r>
              <a:rPr lang="en-US" sz="1200" dirty="0" smtClean="0"/>
              <a:t>PHY rate=600Kbps</a:t>
            </a:r>
          </a:p>
          <a:p>
            <a:pPr lvl="2"/>
            <a:r>
              <a:rPr lang="en-US" sz="1200" dirty="0" smtClean="0"/>
              <a:t>Packet size=1500 bytes, </a:t>
            </a:r>
            <a:r>
              <a:rPr lang="en-US" sz="1200" dirty="0" err="1" smtClean="0"/>
              <a:t>Tx</a:t>
            </a:r>
            <a:r>
              <a:rPr lang="en-US" sz="1200" dirty="0" smtClean="0"/>
              <a:t> time~20mS</a:t>
            </a:r>
          </a:p>
          <a:p>
            <a:pPr lvl="2"/>
            <a:r>
              <a:rPr lang="en-US" sz="1200" dirty="0" smtClean="0"/>
              <a:t>Packet inter-arrival time: </a:t>
            </a:r>
          </a:p>
          <a:p>
            <a:pPr lvl="3"/>
            <a:r>
              <a:rPr lang="en-US" sz="1200" dirty="0" smtClean="0">
                <a:solidFill>
                  <a:srgbClr val="FF0000"/>
                </a:solidFill>
                <a:sym typeface="Wingdings" pitchFamily="2" charset="2"/>
              </a:rPr>
              <a:t>Full buffered traffic</a:t>
            </a:r>
            <a:endParaRPr lang="en-US" sz="1200" dirty="0" smtClean="0">
              <a:solidFill>
                <a:srgbClr val="FF0000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5828364" y="4321108"/>
            <a:ext cx="152400" cy="126783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4481776" y="4321109"/>
            <a:ext cx="152400" cy="152400"/>
          </a:xfrm>
          <a:prstGeom prst="triangl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57804" y="447966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35287" y="4409080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AP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4710376" y="359827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586404" y="375683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5319976" y="314107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196004" y="329963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STA3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6172580" y="314107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048608" y="329963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STA4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6843976" y="355910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720004" y="371766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STA5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7148776" y="432110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024804" y="447966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STA6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Isosceles Triangle 27"/>
          <p:cNvSpPr/>
          <p:nvPr/>
        </p:nvSpPr>
        <p:spPr>
          <a:xfrm>
            <a:off x="6858380" y="515930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734408" y="531786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STA7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Isosceles Triangle 29"/>
          <p:cNvSpPr/>
          <p:nvPr/>
        </p:nvSpPr>
        <p:spPr>
          <a:xfrm>
            <a:off x="6248780" y="554030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124808" y="569886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STA8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Isosceles Triangle 31"/>
          <p:cNvSpPr/>
          <p:nvPr/>
        </p:nvSpPr>
        <p:spPr>
          <a:xfrm>
            <a:off x="5410580" y="554030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286608" y="569886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STA9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Isosceles Triangle 33"/>
          <p:cNvSpPr/>
          <p:nvPr/>
        </p:nvSpPr>
        <p:spPr>
          <a:xfrm>
            <a:off x="4724780" y="512227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600808" y="5280835"/>
            <a:ext cx="543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STA10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6470178" y="3444660"/>
            <a:ext cx="1052396" cy="2149038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599939" y="3064877"/>
            <a:ext cx="1483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STA5,6,7 are hidden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to STA1 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55%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49434" y="2633990"/>
            <a:ext cx="15456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STA4 is hidden from STA1 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30%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80252" y="2746920"/>
            <a:ext cx="1343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STA3 is hidden from 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STA1 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10%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4786576" y="4436477"/>
            <a:ext cx="77640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>
            <a:stCxn id="19" idx="3"/>
          </p:cNvCxnSpPr>
          <p:nvPr/>
        </p:nvCxnSpPr>
        <p:spPr bwMode="auto">
          <a:xfrm>
            <a:off x="5058008" y="3887640"/>
            <a:ext cx="609600" cy="3964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5522410" y="3561245"/>
            <a:ext cx="305954" cy="6466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Straight Arrow Connector 46"/>
          <p:cNvCxnSpPr>
            <a:stCxn id="23" idx="2"/>
          </p:cNvCxnSpPr>
          <p:nvPr/>
        </p:nvCxnSpPr>
        <p:spPr bwMode="auto">
          <a:xfrm flipH="1">
            <a:off x="6023890" y="3561245"/>
            <a:ext cx="260520" cy="6466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Straight Arrow Connector 48"/>
          <p:cNvCxnSpPr>
            <a:stCxn id="25" idx="1"/>
          </p:cNvCxnSpPr>
          <p:nvPr/>
        </p:nvCxnSpPr>
        <p:spPr bwMode="auto">
          <a:xfrm flipH="1">
            <a:off x="6154150" y="3848472"/>
            <a:ext cx="565854" cy="472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H="1">
            <a:off x="6248780" y="4436477"/>
            <a:ext cx="776024" cy="114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H="1" flipV="1">
            <a:off x="6179125" y="4610472"/>
            <a:ext cx="540879" cy="5118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H="1" flipV="1">
            <a:off x="5980764" y="4670690"/>
            <a:ext cx="268016" cy="77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5522410" y="4741277"/>
            <a:ext cx="235802" cy="7073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4905608" y="4610472"/>
            <a:ext cx="734703" cy="449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Isosceles Triangle 43"/>
          <p:cNvSpPr/>
          <p:nvPr/>
        </p:nvSpPr>
        <p:spPr>
          <a:xfrm>
            <a:off x="7089335" y="4789754"/>
            <a:ext cx="152400" cy="152400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Isosceles Triangle 45"/>
          <p:cNvSpPr/>
          <p:nvPr/>
        </p:nvSpPr>
        <p:spPr>
          <a:xfrm>
            <a:off x="8530123" y="4795367"/>
            <a:ext cx="152400" cy="152400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7347729" y="4866374"/>
            <a:ext cx="104910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6938316" y="4935996"/>
            <a:ext cx="543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372889" y="4935996"/>
            <a:ext cx="543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519218" y="4870597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Full buffered</a:t>
            </a:r>
          </a:p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traffic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 bwMode="auto">
          <a:xfrm flipH="1" flipV="1">
            <a:off x="6248780" y="4539885"/>
            <a:ext cx="776024" cy="295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 rot="1166617">
            <a:off x="6361470" y="4526335"/>
            <a:ext cx="8451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interference</a:t>
            </a:r>
            <a:endParaRPr lang="en-US" sz="1050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776218" y="60198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BSS1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641290" y="5399485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BSS2</a:t>
            </a:r>
            <a:endParaRPr lang="en-US" sz="11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2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914400"/>
          </a:xfrm>
        </p:spPr>
        <p:txBody>
          <a:bodyPr/>
          <a:lstStyle/>
          <a:p>
            <a:r>
              <a:rPr lang="en-US" dirty="0" smtClean="0"/>
              <a:t>OBSS Scenarios 3 - Comparisons</a:t>
            </a:r>
            <a:endParaRPr lang="en-US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380999" y="4800600"/>
            <a:ext cx="8534401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 smtClean="0"/>
              <a:t>Observation</a:t>
            </a:r>
          </a:p>
          <a:p>
            <a:pPr lvl="1"/>
            <a:r>
              <a:rPr lang="en-US" sz="1400" dirty="0" smtClean="0"/>
              <a:t>STA1, STA2, STA3, STA10 are hidden from STA12</a:t>
            </a:r>
          </a:p>
          <a:p>
            <a:pPr lvl="1"/>
            <a:r>
              <a:rPr lang="en-US" sz="1400" dirty="0" smtClean="0"/>
              <a:t>The hidden nodes (STA1, STA2, STA3, STA10) suffer from very high packet drop rate (45-62%)</a:t>
            </a:r>
          </a:p>
          <a:p>
            <a:pPr lvl="1"/>
            <a:r>
              <a:rPr lang="en-US" sz="1400" dirty="0" smtClean="0"/>
              <a:t>Even in the OBSS with a hidden node with full buffered traffic, spreading the uplink channel accesses over a longer period of time reduces both the transmission delay and the number of retransmissions significantly.</a:t>
            </a:r>
            <a:r>
              <a:rPr lang="en-US" sz="600" dirty="0" smtClean="0"/>
              <a:t> </a:t>
            </a:r>
            <a:endParaRPr lang="en-US" sz="600" b="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b="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70745"/>
            <a:ext cx="3048000" cy="1832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156" y="2270745"/>
            <a:ext cx="3037427" cy="1825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159" y="2270746"/>
            <a:ext cx="3037424" cy="1825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2971800"/>
          </a:xfrm>
        </p:spPr>
        <p:txBody>
          <a:bodyPr/>
          <a:lstStyle/>
          <a:p>
            <a:r>
              <a:rPr lang="en-US" dirty="0" err="1" smtClean="0"/>
              <a:t>Tx</a:t>
            </a:r>
            <a:r>
              <a:rPr lang="en-US" dirty="0" smtClean="0"/>
              <a:t> delay, retransmissions, and packet drop rate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6477000" y="2743200"/>
            <a:ext cx="685800" cy="9144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8229600" y="2743200"/>
            <a:ext cx="304800" cy="9144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06895" y="2270745"/>
            <a:ext cx="19335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1000" i="1" dirty="0">
                <a:latin typeface="Calibri" pitchFamily="34" charset="0"/>
                <a:cs typeface="Calibri" pitchFamily="34" charset="0"/>
              </a:rPr>
              <a:t>STA1, STA2, STA3, </a:t>
            </a:r>
            <a:r>
              <a:rPr lang="en-US" sz="1000" i="1" dirty="0" smtClean="0">
                <a:latin typeface="Calibri" pitchFamily="34" charset="0"/>
                <a:cs typeface="Calibri" pitchFamily="34" charset="0"/>
              </a:rPr>
              <a:t>STA10</a:t>
            </a:r>
            <a:br>
              <a:rPr lang="en-US" sz="1000" i="1" dirty="0" smtClean="0">
                <a:latin typeface="Calibri" pitchFamily="34" charset="0"/>
                <a:cs typeface="Calibri" pitchFamily="34" charset="0"/>
              </a:rPr>
            </a:br>
            <a:r>
              <a:rPr lang="en-US" sz="10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000" i="1" dirty="0">
                <a:latin typeface="Calibri" pitchFamily="34" charset="0"/>
                <a:cs typeface="Calibri" pitchFamily="34" charset="0"/>
              </a:rPr>
              <a:t>are </a:t>
            </a:r>
            <a:r>
              <a:rPr lang="en-US" sz="1000" i="1" dirty="0" smtClean="0">
                <a:latin typeface="Calibri" pitchFamily="34" charset="0"/>
                <a:cs typeface="Calibri" pitchFamily="34" charset="0"/>
              </a:rPr>
              <a:t>hidden from </a:t>
            </a:r>
            <a:r>
              <a:rPr lang="en-US" sz="1000" i="1" dirty="0">
                <a:latin typeface="Calibri" pitchFamily="34" charset="0"/>
                <a:cs typeface="Calibri" pitchFamily="34" charset="0"/>
              </a:rPr>
              <a:t>STA12</a:t>
            </a:r>
          </a:p>
        </p:txBody>
      </p:sp>
      <p:cxnSp>
        <p:nvCxnSpPr>
          <p:cNvPr id="13" name="Straight Arrow Connector 12"/>
          <p:cNvCxnSpPr>
            <a:endCxn id="7" idx="7"/>
          </p:cNvCxnSpPr>
          <p:nvPr/>
        </p:nvCxnSpPr>
        <p:spPr bwMode="auto">
          <a:xfrm flipH="1">
            <a:off x="7062367" y="2670855"/>
            <a:ext cx="100433" cy="2062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8025234" y="2640072"/>
            <a:ext cx="204366" cy="2370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0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267200"/>
          </a:xfrm>
        </p:spPr>
        <p:txBody>
          <a:bodyPr/>
          <a:lstStyle/>
          <a:p>
            <a:r>
              <a:rPr lang="en-US" sz="1800" dirty="0"/>
              <a:t>11ah use case includes a large outdoor network</a:t>
            </a:r>
          </a:p>
          <a:p>
            <a:pPr lvl="1"/>
            <a:r>
              <a:rPr lang="en-US" sz="1400" dirty="0"/>
              <a:t>Many stations at the edge of the coverage area could be </a:t>
            </a:r>
            <a:r>
              <a:rPr lang="en-US" sz="1400" dirty="0" smtClean="0"/>
              <a:t>hidden from </a:t>
            </a:r>
            <a:r>
              <a:rPr lang="en-US" sz="1400" dirty="0"/>
              <a:t>each </a:t>
            </a:r>
            <a:r>
              <a:rPr lang="en-US" sz="1400" dirty="0" smtClean="0"/>
              <a:t>other</a:t>
            </a:r>
          </a:p>
          <a:p>
            <a:pPr lvl="2"/>
            <a:r>
              <a:rPr lang="en-US" sz="1200" dirty="0" smtClean="0"/>
              <a:t>The 11ah channel model [2] shows that the channel between STA-STA experiences a higher path loss than the channel between AP-STA. </a:t>
            </a:r>
            <a:endParaRPr lang="en-US" sz="1200" dirty="0"/>
          </a:p>
          <a:p>
            <a:pPr lvl="1"/>
            <a:r>
              <a:rPr lang="en-US" sz="1400" dirty="0" smtClean="0"/>
              <a:t>Bits set in the TIM element may trigger collisions between the hidden nodes</a:t>
            </a:r>
          </a:p>
          <a:p>
            <a:pPr lvl="1"/>
            <a:r>
              <a:rPr lang="en-US" sz="1400" dirty="0" smtClean="0"/>
              <a:t>Uplink data transmissions from the hidden nodes within a short period of time (e.g. ~ few </a:t>
            </a:r>
            <a:r>
              <a:rPr lang="en-US" sz="1400" dirty="0" err="1" smtClean="0"/>
              <a:t>mS</a:t>
            </a:r>
            <a:r>
              <a:rPr lang="en-US" sz="1400" dirty="0" smtClean="0"/>
              <a:t>) also result in collisions at the AP</a:t>
            </a:r>
          </a:p>
          <a:p>
            <a:r>
              <a:rPr lang="en-US" sz="1600" dirty="0" smtClean="0"/>
              <a:t>When </a:t>
            </a:r>
            <a:r>
              <a:rPr lang="en-US" sz="1600" dirty="0"/>
              <a:t>hidden nodes are present in the network, </a:t>
            </a:r>
            <a:r>
              <a:rPr lang="en-US" sz="1600" dirty="0" smtClean="0"/>
              <a:t>spreading </a:t>
            </a:r>
            <a:r>
              <a:rPr lang="en-US" sz="1600" dirty="0"/>
              <a:t>the uplink channel accesses over a </a:t>
            </a:r>
            <a:r>
              <a:rPr lang="en-US" sz="1600" dirty="0" smtClean="0"/>
              <a:t>period </a:t>
            </a:r>
            <a:r>
              <a:rPr lang="en-US" sz="1600" dirty="0"/>
              <a:t>of </a:t>
            </a:r>
            <a:r>
              <a:rPr lang="en-US" sz="1600" dirty="0" smtClean="0"/>
              <a:t>time so that the uplink transmissions are not overlapped with each other significantly </a:t>
            </a:r>
            <a:r>
              <a:rPr lang="en-US" sz="1600" dirty="0"/>
              <a:t>reduces</a:t>
            </a:r>
          </a:p>
          <a:p>
            <a:pPr lvl="1"/>
            <a:r>
              <a:rPr lang="en-US" sz="1400" dirty="0">
                <a:ea typeface="+mn-ea"/>
              </a:rPr>
              <a:t>the transmission </a:t>
            </a:r>
            <a:r>
              <a:rPr lang="en-US" sz="1400" dirty="0" smtClean="0">
                <a:ea typeface="+mn-ea"/>
              </a:rPr>
              <a:t>delay (STA active time) </a:t>
            </a:r>
            <a:r>
              <a:rPr lang="en-US" sz="1400" dirty="0">
                <a:ea typeface="+mn-ea"/>
              </a:rPr>
              <a:t>by </a:t>
            </a:r>
            <a:r>
              <a:rPr lang="en-US" sz="1400" u="sng" dirty="0">
                <a:ea typeface="+mn-ea"/>
              </a:rPr>
              <a:t>94%</a:t>
            </a:r>
            <a:r>
              <a:rPr lang="en-US" sz="1400" dirty="0">
                <a:ea typeface="+mn-ea"/>
              </a:rPr>
              <a:t>* and </a:t>
            </a:r>
          </a:p>
          <a:p>
            <a:pPr lvl="1"/>
            <a:r>
              <a:rPr lang="en-US" sz="1400" dirty="0">
                <a:ea typeface="+mn-ea"/>
              </a:rPr>
              <a:t>the </a:t>
            </a:r>
            <a:r>
              <a:rPr lang="en-US" sz="1400" dirty="0" smtClean="0">
                <a:ea typeface="+mn-ea"/>
              </a:rPr>
              <a:t>number of retransmissions </a:t>
            </a:r>
            <a:r>
              <a:rPr lang="en-US" sz="1400" dirty="0">
                <a:ea typeface="+mn-ea"/>
              </a:rPr>
              <a:t>by </a:t>
            </a:r>
            <a:r>
              <a:rPr lang="en-US" sz="1400" u="sng" dirty="0">
                <a:ea typeface="+mn-ea"/>
              </a:rPr>
              <a:t>99%</a:t>
            </a:r>
            <a:r>
              <a:rPr lang="en-US" sz="1400" dirty="0">
                <a:ea typeface="+mn-ea"/>
              </a:rPr>
              <a:t>*.</a:t>
            </a:r>
          </a:p>
          <a:p>
            <a:pPr marL="457200" lvl="1" indent="0">
              <a:buNone/>
            </a:pPr>
            <a:r>
              <a:rPr lang="en-US" sz="1100" dirty="0">
                <a:ea typeface="+mn-ea"/>
              </a:rPr>
              <a:t>*) </a:t>
            </a:r>
            <a:r>
              <a:rPr lang="en-US" sz="1100" dirty="0" smtClean="0">
                <a:ea typeface="+mn-ea"/>
              </a:rPr>
              <a:t>Deterministic </a:t>
            </a:r>
            <a:r>
              <a:rPr lang="en-US" sz="1100" dirty="0">
                <a:ea typeface="+mn-ea"/>
              </a:rPr>
              <a:t>20mS </a:t>
            </a:r>
            <a:r>
              <a:rPr lang="en-US" sz="1100" dirty="0" smtClean="0">
                <a:ea typeface="+mn-ea"/>
              </a:rPr>
              <a:t>time slot </a:t>
            </a:r>
            <a:r>
              <a:rPr lang="en-US" sz="1100" dirty="0">
                <a:ea typeface="+mn-ea"/>
              </a:rPr>
              <a:t>gain over </a:t>
            </a:r>
            <a:r>
              <a:rPr lang="en-US" sz="1100" dirty="0" smtClean="0">
                <a:ea typeface="+mn-ea"/>
              </a:rPr>
              <a:t>Uniform(5mS)</a:t>
            </a:r>
          </a:p>
          <a:p>
            <a:pPr marL="457200" lvl="1" indent="0">
              <a:buNone/>
            </a:pPr>
            <a:endParaRPr lang="en-US" sz="1100" dirty="0">
              <a:ea typeface="+mn-ea"/>
            </a:endParaRPr>
          </a:p>
          <a:p>
            <a:r>
              <a:rPr lang="en-US" sz="1600" dirty="0"/>
              <a:t>We propose to utilize the information </a:t>
            </a:r>
            <a:r>
              <a:rPr lang="en-US" sz="1600" dirty="0" smtClean="0"/>
              <a:t>from the AP </a:t>
            </a:r>
            <a:r>
              <a:rPr lang="en-US" sz="1600" dirty="0"/>
              <a:t>to spread out the uplink transmissions </a:t>
            </a:r>
            <a:r>
              <a:rPr lang="en-US" sz="1600" dirty="0" smtClean="0"/>
              <a:t>(e.g. PS-Poll/Data</a:t>
            </a:r>
            <a:r>
              <a:rPr lang="en-US" sz="1600" dirty="0"/>
              <a:t>) over a </a:t>
            </a:r>
            <a:r>
              <a:rPr lang="en-US" sz="1600" dirty="0" smtClean="0"/>
              <a:t>period of time to mitigate the hidden node problem</a:t>
            </a:r>
          </a:p>
          <a:p>
            <a:pPr lvl="1"/>
            <a:r>
              <a:rPr lang="en-US" sz="1200" dirty="0" smtClean="0"/>
              <a:t>The exact definition of the information from the AP is TBD (e.g. TIM element)</a:t>
            </a:r>
            <a:endParaRPr lang="en-US" sz="1000" dirty="0" smtClean="0"/>
          </a:p>
          <a:p>
            <a:pPr lvl="1"/>
            <a:r>
              <a:rPr lang="en-US" sz="1200" dirty="0" smtClean="0"/>
              <a:t>The definition of the period of time is TBD </a:t>
            </a:r>
          </a:p>
          <a:p>
            <a:pPr lvl="2"/>
            <a:r>
              <a:rPr lang="en-US" sz="1200" dirty="0"/>
              <a:t>E.g. DTIM interval or (the number of STAs in a TIM bitmap) x (the slot time duration) may be used</a:t>
            </a:r>
          </a:p>
          <a:p>
            <a:pPr lvl="1"/>
            <a:endParaRPr lang="en-US" sz="1400" dirty="0"/>
          </a:p>
          <a:p>
            <a:endParaRPr lang="en-US" sz="1800" dirty="0" smtClean="0"/>
          </a:p>
          <a:p>
            <a:pPr lvl="1"/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2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458200" cy="4267200"/>
          </a:xfrm>
        </p:spPr>
        <p:txBody>
          <a:bodyPr/>
          <a:lstStyle/>
          <a:p>
            <a:r>
              <a:rPr lang="en-US" sz="2000" dirty="0" smtClean="0"/>
              <a:t>Do you support the concept of utilizing information from an AP to spread out uplink transmissions over a period of time to mitigate the hidden node problem?</a:t>
            </a:r>
          </a:p>
          <a:p>
            <a:pPr lvl="2"/>
            <a:endParaRPr lang="en-US" sz="2000" dirty="0"/>
          </a:p>
          <a:p>
            <a:pPr lvl="1"/>
            <a:r>
              <a:rPr lang="en-US" sz="1800" dirty="0" smtClean="0"/>
              <a:t>Y:</a:t>
            </a:r>
          </a:p>
          <a:p>
            <a:pPr lvl="1"/>
            <a:r>
              <a:rPr lang="en-US" sz="1800" dirty="0" smtClean="0"/>
              <a:t>N:</a:t>
            </a:r>
          </a:p>
          <a:p>
            <a:pPr lvl="1"/>
            <a:r>
              <a:rPr lang="en-US" sz="1800" dirty="0" smtClean="0"/>
              <a:t>A:</a:t>
            </a:r>
          </a:p>
          <a:p>
            <a:pPr marL="857250" lvl="2" indent="0">
              <a:buNone/>
            </a:pPr>
            <a:endParaRPr lang="en-US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4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458200" cy="4267200"/>
          </a:xfrm>
        </p:spPr>
        <p:txBody>
          <a:bodyPr/>
          <a:lstStyle/>
          <a:p>
            <a:r>
              <a:rPr lang="en-US" sz="2000" dirty="0" smtClean="0"/>
              <a:t>Move to accept the </a:t>
            </a:r>
            <a:r>
              <a:rPr lang="en-US" sz="2000" dirty="0" smtClean="0"/>
              <a:t>concept of utilizing information from an AP to spread out uplink transmissions over a period of time to mitigate the hidden node </a:t>
            </a:r>
            <a:r>
              <a:rPr lang="en-US" sz="2000" dirty="0" smtClean="0"/>
              <a:t>problem in the </a:t>
            </a:r>
            <a:r>
              <a:rPr lang="en-US" sz="2000" dirty="0" err="1" smtClean="0"/>
              <a:t>TGah</a:t>
            </a:r>
            <a:r>
              <a:rPr lang="en-US" sz="2000" dirty="0" smtClean="0"/>
              <a:t> Specification Framework document.</a:t>
            </a:r>
            <a:endParaRPr lang="en-US" sz="2000" dirty="0" smtClean="0"/>
          </a:p>
          <a:p>
            <a:pPr lvl="2"/>
            <a:endParaRPr lang="en-US" sz="2000" dirty="0"/>
          </a:p>
          <a:p>
            <a:pPr lvl="1"/>
            <a:r>
              <a:rPr lang="en-US" sz="1800" dirty="0" smtClean="0"/>
              <a:t>Y:</a:t>
            </a:r>
          </a:p>
          <a:p>
            <a:pPr lvl="1"/>
            <a:r>
              <a:rPr lang="en-US" sz="1800" dirty="0" smtClean="0"/>
              <a:t>N:</a:t>
            </a:r>
          </a:p>
          <a:p>
            <a:pPr lvl="1"/>
            <a:r>
              <a:rPr lang="en-US" sz="1800" dirty="0" smtClean="0"/>
              <a:t>A:</a:t>
            </a:r>
          </a:p>
          <a:p>
            <a:pPr marL="857250" lvl="2" indent="0">
              <a:buNone/>
            </a:pPr>
            <a:endParaRPr lang="en-US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63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[1] Potential compromise of 802.11ah use case document, 802.11-11/457r0</a:t>
            </a:r>
          </a:p>
          <a:p>
            <a:pPr marL="0" indent="0">
              <a:buNone/>
            </a:pPr>
            <a:r>
              <a:rPr lang="en-US" sz="1800" dirty="0" smtClean="0"/>
              <a:t>[2] </a:t>
            </a:r>
            <a:r>
              <a:rPr lang="en-US" sz="1800" dirty="0" err="1" smtClean="0"/>
              <a:t>TGah</a:t>
            </a:r>
            <a:r>
              <a:rPr lang="en-US" sz="1800" dirty="0" smtClean="0"/>
              <a:t> Channel Model, 802.11-11/968r3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5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043820"/>
              </p:ext>
            </p:extLst>
          </p:nvPr>
        </p:nvGraphicFramePr>
        <p:xfrm>
          <a:off x="1265238" y="1314450"/>
          <a:ext cx="6500812" cy="506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Document" r:id="rId4" imgW="8540256" imgH="6656509" progId="Word.Document.8">
                  <p:embed/>
                </p:oleObj>
              </mc:Choice>
              <mc:Fallback>
                <p:oleObj name="Document" r:id="rId4" imgW="8540256" imgH="665650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1314450"/>
                        <a:ext cx="6500812" cy="506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Rectangle 12"/>
          <p:cNvSpPr>
            <a:spLocks noChangeArrowheads="1"/>
          </p:cNvSpPr>
          <p:nvPr/>
        </p:nvSpPr>
        <p:spPr bwMode="auto">
          <a:xfrm>
            <a:off x="654050" y="8175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0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371318" y="1681421"/>
            <a:ext cx="4572000" cy="452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 err="1" smtClean="0"/>
              <a:t>CWmin</a:t>
            </a:r>
            <a:r>
              <a:rPr lang="en-US" sz="1400" dirty="0" smtClean="0"/>
              <a:t>[AC_BE]=15, </a:t>
            </a:r>
            <a:r>
              <a:rPr lang="en-US" sz="1400" dirty="0" err="1" smtClean="0"/>
              <a:t>CWmax</a:t>
            </a:r>
            <a:r>
              <a:rPr lang="en-US" sz="1400" dirty="0" smtClean="0"/>
              <a:t>[AC_BE]=1023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166" y="2658533"/>
            <a:ext cx="4095434" cy="2429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2667000"/>
            <a:ext cx="4095434" cy="2429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724400" y="2209800"/>
            <a:ext cx="4038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 smtClean="0"/>
              <a:t>Average number of retransmissions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914400"/>
          </a:xfrm>
        </p:spPr>
        <p:txBody>
          <a:bodyPr/>
          <a:lstStyle/>
          <a:p>
            <a:r>
              <a:rPr lang="en-US" dirty="0" smtClean="0"/>
              <a:t>Comparisons 1 (AC_BE)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4572000" cy="3124200"/>
          </a:xfrm>
        </p:spPr>
        <p:txBody>
          <a:bodyPr/>
          <a:lstStyle/>
          <a:p>
            <a:r>
              <a:rPr lang="en-US" sz="1400" dirty="0" smtClean="0"/>
              <a:t>Average </a:t>
            </a:r>
            <a:r>
              <a:rPr lang="en-US" sz="1400" dirty="0" err="1" smtClean="0"/>
              <a:t>Tx</a:t>
            </a:r>
            <a:r>
              <a:rPr lang="en-US" sz="1400" dirty="0" smtClean="0"/>
              <a:t> delay (= active duration)</a:t>
            </a:r>
            <a:br>
              <a:rPr lang="en-US" sz="1400" dirty="0" smtClean="0"/>
            </a:br>
            <a:r>
              <a:rPr lang="en-US" sz="1100" dirty="0" smtClean="0"/>
              <a:t>= medium access delay + time until successful packet transmission</a:t>
            </a:r>
            <a:endParaRPr lang="en-US" sz="1200" dirty="0" smtClean="0"/>
          </a:p>
          <a:p>
            <a:endParaRPr lang="en-US" sz="12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971800" y="3177620"/>
            <a:ext cx="0" cy="9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980267" y="3200400"/>
            <a:ext cx="1247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STA active time</a:t>
            </a:r>
          </a:p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reduced by 93% 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7162800" y="3811594"/>
            <a:ext cx="0" cy="3249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213600" y="3743222"/>
            <a:ext cx="1166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99% less </a:t>
            </a:r>
            <a:endParaRPr lang="en-US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retransmissions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7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11ah use case includes a large outdoor network [1]</a:t>
            </a:r>
          </a:p>
          <a:p>
            <a:pPr lvl="1"/>
            <a:r>
              <a:rPr lang="en-US" sz="1800" dirty="0" smtClean="0"/>
              <a:t>For an outdoor smart grid network, the number of STAs can be 2007+ </a:t>
            </a:r>
          </a:p>
          <a:p>
            <a:pPr lvl="1"/>
            <a:r>
              <a:rPr lang="en-US" sz="1800" dirty="0" smtClean="0"/>
              <a:t>TIM element may cover few hundreds to few thousands STAs</a:t>
            </a:r>
          </a:p>
          <a:p>
            <a:pPr lvl="1"/>
            <a:r>
              <a:rPr lang="en-US" sz="1800" dirty="0" smtClean="0"/>
              <a:t>Bits set to one in the TIM element may trigger too many PS-Poll/trigger frame transmissions from the STAs within a short period of time</a:t>
            </a:r>
          </a:p>
          <a:p>
            <a:pPr lvl="1"/>
            <a:r>
              <a:rPr lang="en-US" sz="1800" dirty="0" smtClean="0"/>
              <a:t>Many stations at the edge of the coverage area could be hidden from each other for uplink transmissions due to a much higher path loss between STA-STA than AP-STA [2]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This presentation proposes a uplink channel access scheme using information from an AP (e.g. TIM information) to mitigate the hidden node problem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1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 Triggered Hidden Node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Too many bits set in the TIM element may trigger too many PS-Poll/trigger frame transmissions right after the beacon frame within a short period of time</a:t>
            </a:r>
          </a:p>
          <a:p>
            <a:pPr lvl="1"/>
            <a:r>
              <a:rPr lang="en-US" sz="1600" dirty="0" smtClean="0"/>
              <a:t>Increase collisions between the hidden nodes</a:t>
            </a:r>
            <a:endParaRPr lang="en-US" sz="1600" dirty="0"/>
          </a:p>
        </p:txBody>
      </p:sp>
      <p:sp>
        <p:nvSpPr>
          <p:cNvPr id="6" name="Oval 5"/>
          <p:cNvSpPr/>
          <p:nvPr/>
        </p:nvSpPr>
        <p:spPr>
          <a:xfrm>
            <a:off x="2971800" y="5650215"/>
            <a:ext cx="3200400" cy="6096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4470402" y="5497815"/>
            <a:ext cx="152400" cy="4572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3191933" y="5836482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>
            <a:off x="5867400" y="5836482"/>
            <a:ext cx="152400" cy="152400"/>
          </a:xfrm>
          <a:prstGeom prst="triangl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268133" y="587881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6400" y="5921148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85846" y="5257800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AP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744133" y="5650215"/>
            <a:ext cx="3200400" cy="6096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267200" y="5650215"/>
            <a:ext cx="3200400" cy="6096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56998" y="5388605"/>
            <a:ext cx="16770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STA2’s transmission range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38400" y="5395359"/>
            <a:ext cx="16770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STA1’s transmission range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Isosceles Triangle 16"/>
          <p:cNvSpPr/>
          <p:nvPr/>
        </p:nvSpPr>
        <p:spPr>
          <a:xfrm>
            <a:off x="3803460" y="5697211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3813853" y="5990974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>
            <a:off x="4546602" y="6088769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5105400" y="5707769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>
            <a:off x="5181600" y="6005816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/>
        </p:nvSpPr>
        <p:spPr>
          <a:xfrm>
            <a:off x="5504598" y="5740780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/>
          <p:cNvSpPr/>
          <p:nvPr/>
        </p:nvSpPr>
        <p:spPr>
          <a:xfrm>
            <a:off x="4792133" y="5631570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/>
          <p:cNvSpPr/>
          <p:nvPr/>
        </p:nvSpPr>
        <p:spPr>
          <a:xfrm>
            <a:off x="4114800" y="5860169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/>
          <p:cNvSpPr/>
          <p:nvPr/>
        </p:nvSpPr>
        <p:spPr>
          <a:xfrm>
            <a:off x="4224867" y="5631569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/>
          <p:cNvSpPr/>
          <p:nvPr/>
        </p:nvSpPr>
        <p:spPr>
          <a:xfrm>
            <a:off x="3503935" y="5713669"/>
            <a:ext cx="152400" cy="152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904977" y="3919355"/>
            <a:ext cx="7553223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1111001" y="3538355"/>
            <a:ext cx="129306" cy="3810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045199" y="3538355"/>
            <a:ext cx="129306" cy="3810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2124" y="3167593"/>
            <a:ext cx="10438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 </a:t>
            </a:r>
          </a:p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1100" i="1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lang="en-US" sz="1100" dirty="0" smtClean="0">
                <a:latin typeface="Calibri" pitchFamily="34" charset="0"/>
                <a:cs typeface="Calibri" pitchFamily="34" charset="0"/>
              </a:rPr>
              <a:t> bits set to 1)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4" name="Straight Connector 73"/>
          <p:cNvCxnSpPr>
            <a:endCxn id="30" idx="1"/>
          </p:cNvCxnSpPr>
          <p:nvPr/>
        </p:nvCxnSpPr>
        <p:spPr>
          <a:xfrm flipV="1">
            <a:off x="1254935" y="3728855"/>
            <a:ext cx="3790264" cy="1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489434" y="3457922"/>
            <a:ext cx="10743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Beacon interval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295400" y="4013338"/>
            <a:ext cx="73120" cy="19474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8" name="Straight Connector 87"/>
          <p:cNvCxnSpPr/>
          <p:nvPr/>
        </p:nvCxnSpPr>
        <p:spPr bwMode="auto">
          <a:xfrm flipV="1">
            <a:off x="914400" y="4208080"/>
            <a:ext cx="75438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V="1">
            <a:off x="914400" y="4512880"/>
            <a:ext cx="75438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914400" y="4970080"/>
            <a:ext cx="7553223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442796" y="391935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57200" y="4327470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57200" y="4784670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latin typeface="Calibri" pitchFamily="34" charset="0"/>
                <a:cs typeface="Calibri" pitchFamily="34" charset="0"/>
              </a:rPr>
              <a:t>STAn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 rot="5400000">
            <a:off x="570300" y="4527308"/>
            <a:ext cx="2904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…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1295400" y="4318137"/>
            <a:ext cx="73120" cy="19474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1450880" y="4775337"/>
            <a:ext cx="73120" cy="19474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Left Brace 101"/>
          <p:cNvSpPr/>
          <p:nvPr/>
        </p:nvSpPr>
        <p:spPr bwMode="auto">
          <a:xfrm rot="16200000">
            <a:off x="1480835" y="4877026"/>
            <a:ext cx="107439" cy="588495"/>
          </a:xfrm>
          <a:prstGeom prst="leftBrace">
            <a:avLst>
              <a:gd name="adj1" fmla="val 31975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368520" y="3954937"/>
            <a:ext cx="13837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PS-Poll/trigger frame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838200" y="5148793"/>
            <a:ext cx="149111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lang="en-US" sz="1100" dirty="0" smtClean="0">
                <a:latin typeface="Calibri" pitchFamily="34" charset="0"/>
                <a:cs typeface="Calibri" pitchFamily="34" charset="0"/>
              </a:rPr>
              <a:t> transmissions within </a:t>
            </a:r>
            <a:br>
              <a:rPr lang="en-US" sz="1100" dirty="0" smtClean="0">
                <a:latin typeface="Calibri" pitchFamily="34" charset="0"/>
                <a:cs typeface="Calibri" pitchFamily="34" charset="0"/>
              </a:rPr>
            </a:br>
            <a:r>
              <a:rPr lang="en-US" sz="1100" dirty="0" smtClean="0">
                <a:latin typeface="Calibri" pitchFamily="34" charset="0"/>
                <a:cs typeface="Calibri" pitchFamily="34" charset="0"/>
              </a:rPr>
              <a:t>a short period of time</a:t>
            </a:r>
          </a:p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(e.g. few </a:t>
            </a:r>
            <a:r>
              <a:rPr lang="en-US" sz="1100" dirty="0" err="1" smtClean="0">
                <a:latin typeface="Calibri" pitchFamily="34" charset="0"/>
                <a:cs typeface="Calibri" pitchFamily="34" charset="0"/>
              </a:rPr>
              <a:t>mS</a:t>
            </a:r>
            <a:r>
              <a:rPr lang="en-US" sz="11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9" name="Straight Connector 108"/>
          <p:cNvCxnSpPr/>
          <p:nvPr/>
        </p:nvCxnSpPr>
        <p:spPr bwMode="auto">
          <a:xfrm>
            <a:off x="1227667" y="3853393"/>
            <a:ext cx="0" cy="12294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4" name="Date Placeholder 6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3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458200" cy="4267200"/>
          </a:xfrm>
        </p:spPr>
        <p:txBody>
          <a:bodyPr/>
          <a:lstStyle/>
          <a:p>
            <a:r>
              <a:rPr lang="en-US" sz="1800" dirty="0" smtClean="0"/>
              <a:t>Utilize information from an AP (e.g. TIM element) to spread uplink transmissions over a period of time so that the uplink transmissions are not overlapping with each other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920983" y="4109817"/>
            <a:ext cx="7553223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1127007" y="3728817"/>
            <a:ext cx="129306" cy="3810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061205" y="3728817"/>
            <a:ext cx="129306" cy="3810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8130" y="3358055"/>
            <a:ext cx="10438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 </a:t>
            </a:r>
          </a:p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1100" i="1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lang="en-US" sz="1100" dirty="0" smtClean="0">
                <a:latin typeface="Calibri" pitchFamily="34" charset="0"/>
                <a:cs typeface="Calibri" pitchFamily="34" charset="0"/>
              </a:rPr>
              <a:t> bits set to 1)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270941" y="3859413"/>
            <a:ext cx="3790264" cy="1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05440" y="3648384"/>
            <a:ext cx="10743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Beacon interval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11406" y="4203800"/>
            <a:ext cx="73120" cy="19474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930406" y="4398542"/>
            <a:ext cx="75438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930406" y="4703342"/>
            <a:ext cx="75438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930406" y="5160542"/>
            <a:ext cx="7553223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58802" y="410981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3206" y="4517932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3206" y="4975132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latin typeface="Calibri" pitchFamily="34" charset="0"/>
                <a:cs typeface="Calibri" pitchFamily="34" charset="0"/>
              </a:rPr>
              <a:t>STAn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5400000">
            <a:off x="586306" y="4717770"/>
            <a:ext cx="2904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…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527080" y="4508599"/>
            <a:ext cx="73120" cy="19474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898680" y="4965799"/>
            <a:ext cx="73120" cy="19474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Left Brace 21"/>
          <p:cNvSpPr/>
          <p:nvPr/>
        </p:nvSpPr>
        <p:spPr bwMode="auto">
          <a:xfrm rot="16200000">
            <a:off x="2060337" y="4432717"/>
            <a:ext cx="107439" cy="1715487"/>
          </a:xfrm>
          <a:prstGeom prst="leftBrace">
            <a:avLst>
              <a:gd name="adj1" fmla="val 31975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84526" y="4145399"/>
            <a:ext cx="13837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PS-Poll/trigger frame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94618" y="5344180"/>
            <a:ext cx="2258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Spread </a:t>
            </a:r>
            <a:r>
              <a:rPr lang="en-US" sz="1400" i="1" dirty="0" smtClean="0">
                <a:solidFill>
                  <a:srgbClr val="FF0000"/>
                </a:solidFill>
                <a:latin typeface="+mj-lt"/>
                <a:cs typeface="Calibri" pitchFamily="34" charset="0"/>
              </a:rPr>
              <a:t>n</a:t>
            </a:r>
            <a:r>
              <a:rPr lang="en-US" sz="14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transmissions over </a:t>
            </a:r>
            <a:br>
              <a:rPr lang="en-US" sz="14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4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 much longer time period</a:t>
            </a:r>
            <a:endParaRPr lang="en-US" sz="1400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5400000">
            <a:off x="1968824" y="4740524"/>
            <a:ext cx="2904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…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0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Randomly spread uplink transmission over a period of time</a:t>
            </a:r>
          </a:p>
          <a:p>
            <a:pPr lvl="1"/>
            <a:r>
              <a:rPr lang="en-US" sz="1600" dirty="0" smtClean="0"/>
              <a:t>The total number of time slots, </a:t>
            </a:r>
            <a:r>
              <a:rPr lang="en-US" sz="1600" i="1" dirty="0" smtClean="0"/>
              <a:t>N</a:t>
            </a:r>
            <a:r>
              <a:rPr lang="en-US" sz="1600" dirty="0" smtClean="0"/>
              <a:t>, may be determined based on the number of paged (and unpaged) stations, </a:t>
            </a:r>
            <a:r>
              <a:rPr lang="en-US" sz="1600" i="1" dirty="0" smtClean="0"/>
              <a:t>n</a:t>
            </a:r>
            <a:r>
              <a:rPr lang="en-US" sz="1600" dirty="0" smtClean="0"/>
              <a:t>, indicated in the received TIM (e.g. </a:t>
            </a:r>
            <a:r>
              <a:rPr lang="en-US" sz="1600" i="1" dirty="0" smtClean="0"/>
              <a:t>N </a:t>
            </a:r>
            <a:r>
              <a:rPr lang="en-US" sz="1600" dirty="0" smtClean="0"/>
              <a:t>= </a:t>
            </a:r>
            <a:r>
              <a:rPr lang="en-US" sz="1600" i="1" dirty="0" smtClean="0"/>
              <a:t>f </a:t>
            </a:r>
            <a:r>
              <a:rPr lang="en-US" sz="1600" dirty="0" smtClean="0"/>
              <a:t>(</a:t>
            </a:r>
            <a:r>
              <a:rPr lang="en-US" sz="1600" i="1" dirty="0" smtClean="0"/>
              <a:t>n</a:t>
            </a:r>
            <a:r>
              <a:rPr lang="en-US" sz="1600" dirty="0" smtClean="0"/>
              <a:t>))</a:t>
            </a:r>
          </a:p>
          <a:p>
            <a:pPr lvl="1"/>
            <a:r>
              <a:rPr lang="en-US" sz="1600" dirty="0" smtClean="0"/>
              <a:t>The time slot duration </a:t>
            </a:r>
            <a:r>
              <a:rPr lang="en-US" sz="1600" i="1" dirty="0" smtClean="0"/>
              <a:t>T</a:t>
            </a:r>
            <a:r>
              <a:rPr lang="en-US" sz="1600" dirty="0" smtClean="0"/>
              <a:t> may be chosen to be large enough to complete PS-Poll/</a:t>
            </a:r>
            <a:r>
              <a:rPr lang="en-US" sz="1600" dirty="0" err="1" smtClean="0"/>
              <a:t>trigger+SIFS+DATA+SIFS+ACK</a:t>
            </a:r>
            <a:r>
              <a:rPr lang="en-US" sz="1600" dirty="0" smtClean="0"/>
              <a:t> (e.g. 20 ~ 40 </a:t>
            </a:r>
            <a:r>
              <a:rPr lang="en-US" sz="1600" dirty="0" err="1" smtClean="0"/>
              <a:t>mS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A STA randomly chooses a time slot to </a:t>
            </a:r>
            <a:r>
              <a:rPr lang="en-US" sz="1600" i="1" dirty="0" smtClean="0"/>
              <a:t>start</a:t>
            </a:r>
            <a:r>
              <a:rPr lang="en-US" sz="1600" dirty="0" smtClean="0"/>
              <a:t> its uplink channel access</a:t>
            </a:r>
          </a:p>
          <a:p>
            <a:pPr lvl="2"/>
            <a:r>
              <a:rPr lang="en-US" sz="1400" dirty="0" smtClean="0"/>
              <a:t>If two or more hidden STAs choose the same time slot, they may collide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9276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0419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1562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705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3848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4991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6134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277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8420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9563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0706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1849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2992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4135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5278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6421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7564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707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9850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0993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2136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3279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4422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5565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6708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7851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8994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0137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1280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2423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3566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470995" y="522770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2870545" y="4999107"/>
            <a:ext cx="5715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68435" y="4757820"/>
            <a:ext cx="12859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 (n paged STAs)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2870545" y="5380107"/>
            <a:ext cx="46291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3355210" y="4757820"/>
            <a:ext cx="27606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Total </a:t>
            </a:r>
            <a:r>
              <a:rPr lang="en-US" sz="1100" i="1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lang="en-US" sz="1100" dirty="0" smtClean="0">
                <a:latin typeface="Calibri" pitchFamily="34" charset="0"/>
                <a:cs typeface="Calibri" pitchFamily="34" charset="0"/>
              </a:rPr>
              <a:t> time slots, each time slot duration = T</a:t>
            </a:r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3210783" y="536367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flipV="1">
            <a:off x="4095687" y="537842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V="1">
            <a:off x="5420583" y="536367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6182583" y="536367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V="1">
            <a:off x="5745932" y="5383847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flipV="1">
            <a:off x="4477622" y="5379389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 flipV="1">
            <a:off x="3682051" y="536367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V="1">
            <a:off x="4115271" y="5374794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flipV="1">
            <a:off x="4806952" y="5376387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V="1">
            <a:off x="6438778" y="537939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926223" y="5459235"/>
            <a:ext cx="50206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661328" y="5517588"/>
            <a:ext cx="790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2,8</a:t>
            </a:r>
            <a:br>
              <a:rPr lang="en-US" sz="900" dirty="0" smtClean="0">
                <a:latin typeface="Calibri" pitchFamily="34" charset="0"/>
                <a:cs typeface="Calibri" pitchFamily="34" charset="0"/>
              </a:rPr>
            </a:br>
            <a:r>
              <a:rPr lang="en-US" sz="900" dirty="0" smtClean="0">
                <a:latin typeface="Calibri" pitchFamily="34" charset="0"/>
                <a:cs typeface="Calibri" pitchFamily="34" charset="0"/>
              </a:rPr>
              <a:t>(may collide)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188450" y="5490549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3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945862" y="5490549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7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99545" y="5490549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540887" y="5498433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611656" y="5484344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4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255445" y="5462531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9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484275" y="5462531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6</a:t>
            </a: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3156295" y="5095570"/>
            <a:ext cx="0" cy="1231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3267711" y="5095570"/>
            <a:ext cx="0" cy="1231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3041995" y="5095570"/>
            <a:ext cx="1143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flipH="1">
            <a:off x="3275145" y="5103465"/>
            <a:ext cx="1333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3083120" y="4918665"/>
            <a:ext cx="2535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</a:t>
            </a:r>
          </a:p>
        </p:txBody>
      </p:sp>
      <p:sp>
        <p:nvSpPr>
          <p:cNvPr id="75" name="Date Placeholder 7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76" name="Footer Placeholder 7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7" name="Slide Number Placeholder 7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5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Deterministically spread uplink transmission over a period of time</a:t>
            </a:r>
          </a:p>
          <a:p>
            <a:pPr lvl="1"/>
            <a:r>
              <a:rPr lang="en-US" sz="1600" dirty="0" smtClean="0"/>
              <a:t>The total number of time slots, </a:t>
            </a:r>
            <a:r>
              <a:rPr lang="en-US" sz="1600" i="1" dirty="0" smtClean="0"/>
              <a:t>N</a:t>
            </a:r>
            <a:r>
              <a:rPr lang="en-US" sz="1600" dirty="0" smtClean="0"/>
              <a:t>, may be determined based on the number of paged stations, </a:t>
            </a:r>
            <a:r>
              <a:rPr lang="en-US" sz="1600" i="1" dirty="0" smtClean="0"/>
              <a:t>n</a:t>
            </a:r>
            <a:r>
              <a:rPr lang="en-US" sz="1600" dirty="0" smtClean="0"/>
              <a:t>, indicated in the received TIM (e.g. </a:t>
            </a:r>
            <a:r>
              <a:rPr lang="en-US" sz="1600" i="1" dirty="0" smtClean="0"/>
              <a:t>N </a:t>
            </a:r>
            <a:r>
              <a:rPr lang="en-US" sz="1600" dirty="0" smtClean="0"/>
              <a:t>= </a:t>
            </a:r>
            <a:r>
              <a:rPr lang="en-US" sz="1600" i="1" dirty="0" smtClean="0"/>
              <a:t>n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The time slot duration </a:t>
            </a:r>
            <a:r>
              <a:rPr lang="en-US" sz="1600" i="1" dirty="0" smtClean="0"/>
              <a:t>T</a:t>
            </a:r>
            <a:r>
              <a:rPr lang="en-US" sz="1600" dirty="0" smtClean="0"/>
              <a:t> may be chosen to be large enough to complete PS-Poll/</a:t>
            </a:r>
            <a:r>
              <a:rPr lang="en-US" sz="1600" dirty="0" err="1" smtClean="0"/>
              <a:t>trigger+SIFS+DATA+SIFS+ACK</a:t>
            </a:r>
            <a:r>
              <a:rPr lang="en-US" sz="1600" dirty="0" smtClean="0"/>
              <a:t> (e.g. 20 ~ 40 </a:t>
            </a:r>
            <a:r>
              <a:rPr lang="en-US" sz="1600" dirty="0" err="1" smtClean="0"/>
              <a:t>mS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AP assigns a time slot for a STA</a:t>
            </a:r>
          </a:p>
          <a:p>
            <a:pPr lvl="2"/>
            <a:r>
              <a:rPr lang="en-US" sz="1400" dirty="0" smtClean="0"/>
              <a:t>Example: AID bit position of TIM may be used to determine the assigned time slot</a:t>
            </a:r>
          </a:p>
          <a:p>
            <a:pPr lvl="1"/>
            <a:r>
              <a:rPr lang="en-US" sz="1600" dirty="0" smtClean="0"/>
              <a:t>Each STA </a:t>
            </a:r>
            <a:r>
              <a:rPr lang="en-US" sz="1600" i="1" dirty="0" smtClean="0"/>
              <a:t>starts</a:t>
            </a:r>
            <a:r>
              <a:rPr lang="en-US" sz="1600" dirty="0" smtClean="0"/>
              <a:t> to access the channel at the assigned time slot following EDCA</a:t>
            </a:r>
          </a:p>
          <a:p>
            <a:pPr lvl="1"/>
            <a:endParaRPr lang="en-US" sz="1600" dirty="0"/>
          </a:p>
        </p:txBody>
      </p:sp>
      <p:sp>
        <p:nvSpPr>
          <p:cNvPr id="68" name="Rectangle 67"/>
          <p:cNvSpPr/>
          <p:nvPr/>
        </p:nvSpPr>
        <p:spPr bwMode="auto">
          <a:xfrm>
            <a:off x="33028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34171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35314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6457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7600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38743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39886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41029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42172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4331530" y="5097372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3245680" y="4868772"/>
            <a:ext cx="5715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2" name="Straight Arrow Connector 81"/>
          <p:cNvCxnSpPr/>
          <p:nvPr/>
        </p:nvCxnSpPr>
        <p:spPr bwMode="auto">
          <a:xfrm>
            <a:off x="3245680" y="5249772"/>
            <a:ext cx="46291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flipV="1">
            <a:off x="3341890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flipV="1">
            <a:off x="3447586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flipV="1">
            <a:off x="3570490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 flipV="1">
            <a:off x="4033140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 flipV="1">
            <a:off x="4261740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2990386" y="5387253"/>
            <a:ext cx="16209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1,  2,  3, 4, 5, 6, 7, 8, 9, 10</a:t>
            </a:r>
          </a:p>
        </p:txBody>
      </p:sp>
      <p:cxnSp>
        <p:nvCxnSpPr>
          <p:cNvPr id="90" name="Straight Arrow Connector 89"/>
          <p:cNvCxnSpPr/>
          <p:nvPr/>
        </p:nvCxnSpPr>
        <p:spPr bwMode="auto">
          <a:xfrm flipV="1">
            <a:off x="3686020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 flipV="1">
            <a:off x="3801550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 flipV="1">
            <a:off x="3924454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 flipV="1">
            <a:off x="4133922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4" name="Straight Arrow Connector 93"/>
          <p:cNvCxnSpPr/>
          <p:nvPr/>
        </p:nvCxnSpPr>
        <p:spPr bwMode="auto">
          <a:xfrm flipV="1">
            <a:off x="4369896" y="5237085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3387235" y="4737967"/>
            <a:ext cx="27606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Total </a:t>
            </a:r>
            <a:r>
              <a:rPr lang="en-US" sz="1100" i="1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lang="en-US" sz="1100" dirty="0" smtClean="0">
                <a:latin typeface="Calibri" pitchFamily="34" charset="0"/>
                <a:cs typeface="Calibri" pitchFamily="34" charset="0"/>
              </a:rPr>
              <a:t> time slots, each time slot duration = T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2095804" y="4858927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19" name="Rectangle 118"/>
          <p:cNvSpPr/>
          <p:nvPr/>
        </p:nvSpPr>
        <p:spPr>
          <a:xfrm>
            <a:off x="2192946" y="4858927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0" name="Rectangle 119"/>
          <p:cNvSpPr/>
          <p:nvPr/>
        </p:nvSpPr>
        <p:spPr>
          <a:xfrm>
            <a:off x="2290987" y="4858927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1" name="Rectangle 120"/>
          <p:cNvSpPr/>
          <p:nvPr/>
        </p:nvSpPr>
        <p:spPr>
          <a:xfrm>
            <a:off x="2388129" y="4858927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122" name="TextBox 121"/>
          <p:cNvSpPr txBox="1"/>
          <p:nvPr/>
        </p:nvSpPr>
        <p:spPr>
          <a:xfrm>
            <a:off x="2476804" y="4839676"/>
            <a:ext cx="2776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…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2734575" y="4858927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4" name="Rectangle 123"/>
          <p:cNvSpPr/>
          <p:nvPr/>
        </p:nvSpPr>
        <p:spPr>
          <a:xfrm>
            <a:off x="2831717" y="4858927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5" name="Rectangle 124"/>
          <p:cNvSpPr/>
          <p:nvPr/>
        </p:nvSpPr>
        <p:spPr>
          <a:xfrm>
            <a:off x="2929758" y="4858927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6" name="Rectangle 125"/>
          <p:cNvSpPr/>
          <p:nvPr/>
        </p:nvSpPr>
        <p:spPr>
          <a:xfrm>
            <a:off x="3026900" y="4858927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7" name="TextBox 126"/>
          <p:cNvSpPr txBox="1"/>
          <p:nvPr/>
        </p:nvSpPr>
        <p:spPr>
          <a:xfrm>
            <a:off x="2074862" y="4594999"/>
            <a:ext cx="8467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 bitmap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308299" y="484285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116508" y="484285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748705" y="485046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954708" y="484285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2858770" y="485046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649908" y="485046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2209642" y="485046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014907" y="485046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750537" y="5093592"/>
            <a:ext cx="4764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STA10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1852205" y="5089072"/>
            <a:ext cx="418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STA1</a:t>
            </a:r>
          </a:p>
        </p:txBody>
      </p:sp>
      <p:cxnSp>
        <p:nvCxnSpPr>
          <p:cNvPr id="63" name="Straight Connector 62"/>
          <p:cNvCxnSpPr>
            <a:stCxn id="132" idx="2"/>
            <a:endCxn id="136" idx="0"/>
          </p:cNvCxnSpPr>
          <p:nvPr/>
        </p:nvCxnSpPr>
        <p:spPr bwMode="auto">
          <a:xfrm flipV="1">
            <a:off x="2983965" y="5093592"/>
            <a:ext cx="4778" cy="30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40" name="Date Placeholder 1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141" name="Footer Placeholder 1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42" name="Slide Number Placeholder 1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15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 bwMode="auto">
          <a:xfrm>
            <a:off x="5534172" y="2259687"/>
            <a:ext cx="2667000" cy="2590800"/>
          </a:xfrm>
          <a:prstGeom prst="ellipse">
            <a:avLst/>
          </a:prstGeom>
          <a:noFill/>
          <a:ln w="12700" cap="flat" cmpd="sng" algn="ctr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665" y="1981199"/>
            <a:ext cx="7772400" cy="4481795"/>
          </a:xfrm>
        </p:spPr>
        <p:txBody>
          <a:bodyPr/>
          <a:lstStyle/>
          <a:p>
            <a:r>
              <a:rPr lang="en-US" sz="1600" dirty="0" smtClean="0"/>
              <a:t>1 AP and 10 STAs</a:t>
            </a:r>
          </a:p>
          <a:p>
            <a:pPr lvl="1"/>
            <a:r>
              <a:rPr lang="en-US" sz="1400" dirty="0" smtClean="0"/>
              <a:t>STAs transmit Data frames</a:t>
            </a:r>
          </a:p>
          <a:p>
            <a:pPr lvl="1"/>
            <a:r>
              <a:rPr lang="en-US" sz="1400" dirty="0" smtClean="0"/>
              <a:t>AP replies with </a:t>
            </a:r>
            <a:r>
              <a:rPr lang="en-US" sz="1400" dirty="0" err="1" smtClean="0"/>
              <a:t>Ack</a:t>
            </a:r>
            <a:r>
              <a:rPr lang="en-US" sz="1400" dirty="0" smtClean="0"/>
              <a:t> frame</a:t>
            </a:r>
          </a:p>
          <a:p>
            <a:r>
              <a:rPr lang="en-US" sz="1600" dirty="0" smtClean="0"/>
              <a:t>Parameters</a:t>
            </a:r>
          </a:p>
          <a:p>
            <a:pPr lvl="1"/>
            <a:r>
              <a:rPr lang="en-US" sz="1400" dirty="0" smtClean="0"/>
              <a:t>PHY rate = 600Kbps, packet size = 260 bytes</a:t>
            </a:r>
          </a:p>
          <a:p>
            <a:pPr lvl="1"/>
            <a:r>
              <a:rPr lang="en-US" sz="1400" dirty="0" smtClean="0"/>
              <a:t>Packet </a:t>
            </a:r>
            <a:r>
              <a:rPr lang="en-US" sz="1400" dirty="0" err="1" smtClean="0"/>
              <a:t>Tx</a:t>
            </a:r>
            <a:r>
              <a:rPr lang="en-US" sz="1400" dirty="0" smtClean="0"/>
              <a:t> time = ~3.7msec</a:t>
            </a:r>
          </a:p>
          <a:p>
            <a:pPr lvl="1"/>
            <a:r>
              <a:rPr lang="en-US" sz="1400" dirty="0" smtClean="0"/>
              <a:t>Use AC_VO, max number of retransmissions = 11</a:t>
            </a:r>
          </a:p>
          <a:p>
            <a:r>
              <a:rPr lang="en-US" sz="1600" dirty="0" smtClean="0"/>
              <a:t>Uplink channel access schemes</a:t>
            </a:r>
            <a:endParaRPr lang="en-US" sz="1600" dirty="0"/>
          </a:p>
          <a:p>
            <a:pPr lvl="1"/>
            <a:r>
              <a:rPr lang="en-US" sz="1400" b="1" dirty="0" smtClean="0"/>
              <a:t>CW32 </a:t>
            </a:r>
            <a:r>
              <a:rPr lang="en-US" sz="1400" b="1" dirty="0"/>
              <a:t>20mS Slot</a:t>
            </a:r>
            <a:r>
              <a:rPr lang="en-US" sz="1400" dirty="0"/>
              <a:t>: each STA randomly chooses a 20mS</a:t>
            </a:r>
            <a:br>
              <a:rPr lang="en-US" sz="1400" dirty="0"/>
            </a:br>
            <a:r>
              <a:rPr lang="en-US" sz="1400" dirty="0"/>
              <a:t>time slot out of 32 time slots for uplink channel access</a:t>
            </a:r>
          </a:p>
          <a:p>
            <a:pPr lvl="1"/>
            <a:r>
              <a:rPr lang="en-US" sz="1400" b="1" dirty="0"/>
              <a:t>CW64 20mS Slot</a:t>
            </a:r>
            <a:r>
              <a:rPr lang="en-US" sz="1400" dirty="0"/>
              <a:t>: each STA randomly chooses a 20mS</a:t>
            </a:r>
            <a:br>
              <a:rPr lang="en-US" sz="1400" dirty="0"/>
            </a:br>
            <a:r>
              <a:rPr lang="en-US" sz="1400" dirty="0"/>
              <a:t>time slot out of 64 time slots for uplink channel access</a:t>
            </a:r>
          </a:p>
          <a:p>
            <a:pPr lvl="1"/>
            <a:r>
              <a:rPr lang="en-US" sz="1400" b="1" dirty="0"/>
              <a:t>Deterministic 20mS Slot</a:t>
            </a:r>
            <a:r>
              <a:rPr lang="en-US" sz="1400" dirty="0" smtClean="0"/>
              <a:t>: a 20mS time slot for uplink channel access is determined </a:t>
            </a:r>
            <a:br>
              <a:rPr lang="en-US" sz="1400" dirty="0" smtClean="0"/>
            </a:br>
            <a:r>
              <a:rPr lang="en-US" sz="1400" dirty="0" smtClean="0"/>
              <a:t>by each STA’s AID bit position of the TIM bitmap </a:t>
            </a:r>
            <a:endParaRPr lang="en-US" sz="1400" dirty="0"/>
          </a:p>
          <a:p>
            <a:pPr lvl="1"/>
            <a:r>
              <a:rPr lang="en-US" sz="1400" b="1" dirty="0"/>
              <a:t>Deterministic 40mS Slot</a:t>
            </a:r>
            <a:r>
              <a:rPr lang="en-US" sz="1400" dirty="0" smtClean="0"/>
              <a:t>: a 40mS time slot for uplink channel access is determined</a:t>
            </a:r>
            <a:br>
              <a:rPr lang="en-US" sz="1400" dirty="0" smtClean="0"/>
            </a:br>
            <a:r>
              <a:rPr lang="en-US" sz="1400" dirty="0" smtClean="0"/>
              <a:t>by each STA’s AID bit position of the TIM bitmap</a:t>
            </a:r>
            <a:endParaRPr lang="en-US" sz="1400" dirty="0"/>
          </a:p>
          <a:p>
            <a:endParaRPr lang="en-US" sz="1200" dirty="0"/>
          </a:p>
        </p:txBody>
      </p:sp>
      <p:sp>
        <p:nvSpPr>
          <p:cNvPr id="13" name="Isosceles Triangle 12"/>
          <p:cNvSpPr/>
          <p:nvPr/>
        </p:nvSpPr>
        <p:spPr>
          <a:xfrm>
            <a:off x="6804560" y="3439718"/>
            <a:ext cx="152400" cy="126783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5457972" y="3439719"/>
            <a:ext cx="152400" cy="152400"/>
          </a:xfrm>
          <a:prstGeom prst="triangl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34000" y="35982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11483" y="3527690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AP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5686572" y="271688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287544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6296172" y="225968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172200" y="241824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STA3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7148776" y="225968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024804" y="241824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STA4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7820172" y="26777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696200" y="28362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STA5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8124972" y="34397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001000" y="35982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STA6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Isosceles Triangle 27"/>
          <p:cNvSpPr/>
          <p:nvPr/>
        </p:nvSpPr>
        <p:spPr>
          <a:xfrm>
            <a:off x="7834576" y="42779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710604" y="44364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STA7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Isosceles Triangle 29"/>
          <p:cNvSpPr/>
          <p:nvPr/>
        </p:nvSpPr>
        <p:spPr>
          <a:xfrm>
            <a:off x="7224976" y="46589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101004" y="48174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STA8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Isosceles Triangle 31"/>
          <p:cNvSpPr/>
          <p:nvPr/>
        </p:nvSpPr>
        <p:spPr>
          <a:xfrm>
            <a:off x="6386776" y="4658919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262804" y="481747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STA9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Isosceles Triangle 33"/>
          <p:cNvSpPr/>
          <p:nvPr/>
        </p:nvSpPr>
        <p:spPr>
          <a:xfrm>
            <a:off x="5700976" y="4240887"/>
            <a:ext cx="152400" cy="1524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577004" y="4399445"/>
            <a:ext cx="543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STA10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7446374" y="2563270"/>
            <a:ext cx="1052396" cy="2149038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576135" y="2183487"/>
            <a:ext cx="1483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STA5,6,7 are hidden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to STA1 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55%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25630" y="1752600"/>
            <a:ext cx="15456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STA4 is hidden from STA1 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30%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56448" y="1865530"/>
            <a:ext cx="1343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STA3 is hidden from </a:t>
            </a:r>
            <a:br>
              <a:rPr lang="en-US" sz="1000" dirty="0" smtClean="0">
                <a:latin typeface="Calibri" pitchFamily="34" charset="0"/>
                <a:cs typeface="Calibri" pitchFamily="34" charset="0"/>
              </a:rPr>
            </a:br>
            <a:r>
              <a:rPr lang="en-US" sz="1000" dirty="0" smtClean="0">
                <a:latin typeface="Calibri" pitchFamily="34" charset="0"/>
                <a:cs typeface="Calibri" pitchFamily="34" charset="0"/>
              </a:rPr>
              <a:t>STA1 for ~</a:t>
            </a:r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10%</a:t>
            </a:r>
            <a:r>
              <a:rPr lang="en-US" sz="1000" dirty="0" smtClean="0">
                <a:latin typeface="Calibri" pitchFamily="34" charset="0"/>
                <a:cs typeface="Calibri" pitchFamily="34" charset="0"/>
              </a:rPr>
              <a:t> of time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5762772" y="3555087"/>
            <a:ext cx="77640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>
            <a:stCxn id="19" idx="3"/>
          </p:cNvCxnSpPr>
          <p:nvPr/>
        </p:nvCxnSpPr>
        <p:spPr bwMode="auto">
          <a:xfrm>
            <a:off x="6034204" y="3006250"/>
            <a:ext cx="609600" cy="3964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6498606" y="2679855"/>
            <a:ext cx="305954" cy="6466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47" name="Straight Arrow Connector 46"/>
          <p:cNvCxnSpPr>
            <a:stCxn id="23" idx="2"/>
          </p:cNvCxnSpPr>
          <p:nvPr/>
        </p:nvCxnSpPr>
        <p:spPr bwMode="auto">
          <a:xfrm flipH="1">
            <a:off x="7000086" y="2679855"/>
            <a:ext cx="260520" cy="6466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49" name="Straight Arrow Connector 48"/>
          <p:cNvCxnSpPr>
            <a:stCxn id="25" idx="1"/>
          </p:cNvCxnSpPr>
          <p:nvPr/>
        </p:nvCxnSpPr>
        <p:spPr bwMode="auto">
          <a:xfrm flipH="1">
            <a:off x="7130346" y="2967082"/>
            <a:ext cx="565854" cy="472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H="1">
            <a:off x="7224976" y="3555087"/>
            <a:ext cx="776024" cy="114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H="1" flipV="1">
            <a:off x="7155321" y="3729082"/>
            <a:ext cx="540879" cy="5118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H="1" flipV="1">
            <a:off x="6956960" y="3789300"/>
            <a:ext cx="268016" cy="77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6498606" y="3859887"/>
            <a:ext cx="235802" cy="7073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5881804" y="3729082"/>
            <a:ext cx="734703" cy="449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4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Uplink Channel Access Schemes - Examples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1506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12649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13792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14935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6078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7221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8364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19507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0650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1793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2936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4079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5222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6365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7508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28651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9794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0937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32080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3223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34366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35509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36652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37795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38938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40081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41224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42367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3510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4653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45796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4693944" y="32130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1093494" y="2984487"/>
            <a:ext cx="5715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2000" y="2743200"/>
            <a:ext cx="409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</a:t>
            </a:r>
          </a:p>
        </p:txBody>
      </p:sp>
      <p:cxnSp>
        <p:nvCxnSpPr>
          <p:cNvPr id="72" name="Straight Arrow Connector 71"/>
          <p:cNvCxnSpPr/>
          <p:nvPr/>
        </p:nvCxnSpPr>
        <p:spPr bwMode="auto">
          <a:xfrm>
            <a:off x="1093494" y="3365487"/>
            <a:ext cx="46291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3" name="Rectangle 72"/>
          <p:cNvSpPr/>
          <p:nvPr/>
        </p:nvSpPr>
        <p:spPr bwMode="auto">
          <a:xfrm>
            <a:off x="11506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12649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13792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4935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16078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17221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8364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19507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20650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21793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22936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24079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25222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26365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27508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28651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29794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30937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32080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33223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34366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35509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36652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37795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38938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40081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41224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42367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43510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44653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45796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4693944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1093494" y="3845468"/>
            <a:ext cx="5715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62000" y="3581400"/>
            <a:ext cx="409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</a:t>
            </a:r>
          </a:p>
        </p:txBody>
      </p:sp>
      <p:cxnSp>
        <p:nvCxnSpPr>
          <p:cNvPr id="107" name="Straight Arrow Connector 106"/>
          <p:cNvCxnSpPr/>
          <p:nvPr/>
        </p:nvCxnSpPr>
        <p:spPr bwMode="auto">
          <a:xfrm>
            <a:off x="1093494" y="4226468"/>
            <a:ext cx="75247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8" name="Rectangle 107"/>
          <p:cNvSpPr/>
          <p:nvPr/>
        </p:nvSpPr>
        <p:spPr bwMode="auto">
          <a:xfrm>
            <a:off x="48051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49194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0337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51480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52623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53766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4909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56052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57195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58338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59481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60624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61767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62910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64053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65196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66339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67482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68625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69768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70911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72054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73197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74340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75483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76626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77769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78912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80055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81198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82341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8348471" y="4074068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1587923" y="2956393"/>
            <a:ext cx="27959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32 time slots, each time slot duration = 20 </a:t>
            </a:r>
            <a:r>
              <a:rPr lang="en-US" sz="1100" dirty="0" err="1" smtClean="0">
                <a:latin typeface="Calibri" pitchFamily="34" charset="0"/>
                <a:cs typeface="Calibri" pitchFamily="34" charset="0"/>
              </a:rPr>
              <a:t>mS</a:t>
            </a:r>
            <a:endParaRPr lang="en-US" sz="11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1582776" y="3845468"/>
            <a:ext cx="28424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64 time slots, each time slot duration = 20mS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11506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12649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13792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14935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16078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17221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18364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19507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20650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2179344" y="4965687"/>
            <a:ext cx="1143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1093494" y="4737087"/>
            <a:ext cx="5715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33914" y="4538990"/>
            <a:ext cx="409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</a:t>
            </a:r>
          </a:p>
        </p:txBody>
      </p:sp>
      <p:cxnSp>
        <p:nvCxnSpPr>
          <p:cNvPr id="177" name="Straight Arrow Connector 176"/>
          <p:cNvCxnSpPr/>
          <p:nvPr/>
        </p:nvCxnSpPr>
        <p:spPr bwMode="auto">
          <a:xfrm>
            <a:off x="1093494" y="5118087"/>
            <a:ext cx="46291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8" name="TextBox 177"/>
          <p:cNvSpPr txBox="1"/>
          <p:nvPr/>
        </p:nvSpPr>
        <p:spPr>
          <a:xfrm>
            <a:off x="1115075" y="4708993"/>
            <a:ext cx="28424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10 time slots, each time slot duration = 20mS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1147571" y="5877855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1376171" y="5877855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1604771" y="5877855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1833371" y="5877855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2061970" y="5877855"/>
            <a:ext cx="231673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1090421" y="5649255"/>
            <a:ext cx="5715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733914" y="5453390"/>
            <a:ext cx="409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</a:t>
            </a:r>
          </a:p>
        </p:txBody>
      </p:sp>
      <p:cxnSp>
        <p:nvCxnSpPr>
          <p:cNvPr id="191" name="Straight Arrow Connector 190"/>
          <p:cNvCxnSpPr/>
          <p:nvPr/>
        </p:nvCxnSpPr>
        <p:spPr bwMode="auto">
          <a:xfrm>
            <a:off x="1090421" y="6030255"/>
            <a:ext cx="46291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3" name="Rectangle 192"/>
          <p:cNvSpPr/>
          <p:nvPr/>
        </p:nvSpPr>
        <p:spPr bwMode="auto">
          <a:xfrm>
            <a:off x="2293374" y="5877855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521974" y="5877855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2750574" y="5877855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2979174" y="5877855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3207773" y="5877855"/>
            <a:ext cx="231673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8" name="Rectangle 197"/>
          <p:cNvSpPr/>
          <p:nvPr/>
        </p:nvSpPr>
        <p:spPr bwMode="auto">
          <a:xfrm>
            <a:off x="1143000" y="2374887"/>
            <a:ext cx="5715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0" name="Rectangle 229"/>
          <p:cNvSpPr/>
          <p:nvPr/>
        </p:nvSpPr>
        <p:spPr bwMode="auto">
          <a:xfrm>
            <a:off x="1085850" y="2146287"/>
            <a:ext cx="5715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762000" y="1905000"/>
            <a:ext cx="409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</a:t>
            </a:r>
          </a:p>
        </p:txBody>
      </p:sp>
      <p:cxnSp>
        <p:nvCxnSpPr>
          <p:cNvPr id="232" name="Straight Arrow Connector 231"/>
          <p:cNvCxnSpPr/>
          <p:nvPr/>
        </p:nvCxnSpPr>
        <p:spPr bwMode="auto">
          <a:xfrm>
            <a:off x="1085850" y="2527287"/>
            <a:ext cx="46291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3" name="TextBox 232"/>
          <p:cNvSpPr txBox="1"/>
          <p:nvPr/>
        </p:nvSpPr>
        <p:spPr>
          <a:xfrm>
            <a:off x="1310683" y="2168061"/>
            <a:ext cx="42627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Each STA starts to access channel at time t chosen from ~Uniform(5mS)</a:t>
            </a:r>
          </a:p>
        </p:txBody>
      </p:sp>
      <p:cxnSp>
        <p:nvCxnSpPr>
          <p:cNvPr id="236" name="Straight Arrow Connector 235"/>
          <p:cNvCxnSpPr/>
          <p:nvPr/>
        </p:nvCxnSpPr>
        <p:spPr bwMode="auto">
          <a:xfrm flipV="1">
            <a:off x="1207794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7" name="Straight Arrow Connector 236"/>
          <p:cNvCxnSpPr/>
          <p:nvPr/>
        </p:nvCxnSpPr>
        <p:spPr bwMode="auto">
          <a:xfrm flipV="1">
            <a:off x="1447800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8" name="Straight Arrow Connector 237"/>
          <p:cNvCxnSpPr/>
          <p:nvPr/>
        </p:nvCxnSpPr>
        <p:spPr bwMode="auto">
          <a:xfrm flipV="1">
            <a:off x="1664994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9" name="Straight Arrow Connector 238"/>
          <p:cNvCxnSpPr/>
          <p:nvPr/>
        </p:nvCxnSpPr>
        <p:spPr bwMode="auto">
          <a:xfrm flipV="1">
            <a:off x="1905000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0" name="Straight Arrow Connector 239"/>
          <p:cNvCxnSpPr/>
          <p:nvPr/>
        </p:nvCxnSpPr>
        <p:spPr bwMode="auto">
          <a:xfrm flipV="1">
            <a:off x="2133600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1" name="Straight Arrow Connector 240"/>
          <p:cNvCxnSpPr/>
          <p:nvPr/>
        </p:nvCxnSpPr>
        <p:spPr bwMode="auto">
          <a:xfrm flipV="1">
            <a:off x="2373606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2" name="Straight Arrow Connector 241"/>
          <p:cNvCxnSpPr/>
          <p:nvPr/>
        </p:nvCxnSpPr>
        <p:spPr bwMode="auto">
          <a:xfrm flipV="1">
            <a:off x="2579394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3" name="Straight Arrow Connector 242"/>
          <p:cNvCxnSpPr/>
          <p:nvPr/>
        </p:nvCxnSpPr>
        <p:spPr bwMode="auto">
          <a:xfrm flipV="1">
            <a:off x="2819400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4" name="Straight Arrow Connector 243"/>
          <p:cNvCxnSpPr/>
          <p:nvPr/>
        </p:nvCxnSpPr>
        <p:spPr bwMode="auto">
          <a:xfrm flipV="1">
            <a:off x="3036594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5" name="Straight Arrow Connector 244"/>
          <p:cNvCxnSpPr/>
          <p:nvPr/>
        </p:nvCxnSpPr>
        <p:spPr bwMode="auto">
          <a:xfrm flipV="1">
            <a:off x="3276600" y="601756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6" name="TextBox 245"/>
          <p:cNvSpPr txBox="1"/>
          <p:nvPr/>
        </p:nvSpPr>
        <p:spPr>
          <a:xfrm>
            <a:off x="901576" y="6167736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1342745" y="616996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248" name="TextBox 247"/>
          <p:cNvSpPr txBox="1"/>
          <p:nvPr/>
        </p:nvSpPr>
        <p:spPr>
          <a:xfrm>
            <a:off x="1583310" y="616996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3</a:t>
            </a:r>
          </a:p>
        </p:txBody>
      </p:sp>
      <p:sp>
        <p:nvSpPr>
          <p:cNvPr id="249" name="TextBox 248"/>
          <p:cNvSpPr txBox="1"/>
          <p:nvPr/>
        </p:nvSpPr>
        <p:spPr>
          <a:xfrm>
            <a:off x="1799945" y="616996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4</a:t>
            </a:r>
          </a:p>
        </p:txBody>
      </p:sp>
      <p:sp>
        <p:nvSpPr>
          <p:cNvPr id="250" name="TextBox 249"/>
          <p:cNvSpPr txBox="1"/>
          <p:nvPr/>
        </p:nvSpPr>
        <p:spPr>
          <a:xfrm>
            <a:off x="2028545" y="616996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5</a:t>
            </a:r>
          </a:p>
        </p:txBody>
      </p:sp>
      <p:sp>
        <p:nvSpPr>
          <p:cNvPr id="251" name="TextBox 250"/>
          <p:cNvSpPr txBox="1"/>
          <p:nvPr/>
        </p:nvSpPr>
        <p:spPr>
          <a:xfrm>
            <a:off x="2257145" y="616996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6</a:t>
            </a:r>
          </a:p>
        </p:txBody>
      </p:sp>
      <p:sp>
        <p:nvSpPr>
          <p:cNvPr id="252" name="TextBox 251"/>
          <p:cNvSpPr txBox="1"/>
          <p:nvPr/>
        </p:nvSpPr>
        <p:spPr>
          <a:xfrm>
            <a:off x="2471971" y="616996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7</a:t>
            </a:r>
          </a:p>
        </p:txBody>
      </p:sp>
      <p:sp>
        <p:nvSpPr>
          <p:cNvPr id="253" name="TextBox 252"/>
          <p:cNvSpPr txBox="1"/>
          <p:nvPr/>
        </p:nvSpPr>
        <p:spPr>
          <a:xfrm>
            <a:off x="2700571" y="616996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8</a:t>
            </a:r>
          </a:p>
        </p:txBody>
      </p:sp>
      <p:sp>
        <p:nvSpPr>
          <p:cNvPr id="254" name="TextBox 253"/>
          <p:cNvSpPr txBox="1"/>
          <p:nvPr/>
        </p:nvSpPr>
        <p:spPr>
          <a:xfrm>
            <a:off x="2929171" y="616996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9</a:t>
            </a:r>
          </a:p>
        </p:txBody>
      </p:sp>
      <p:sp>
        <p:nvSpPr>
          <p:cNvPr id="255" name="TextBox 254"/>
          <p:cNvSpPr txBox="1"/>
          <p:nvPr/>
        </p:nvSpPr>
        <p:spPr>
          <a:xfrm>
            <a:off x="3128917" y="6169968"/>
            <a:ext cx="3000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10</a:t>
            </a:r>
          </a:p>
        </p:txBody>
      </p:sp>
      <p:cxnSp>
        <p:nvCxnSpPr>
          <p:cNvPr id="266" name="Straight Arrow Connector 265"/>
          <p:cNvCxnSpPr/>
          <p:nvPr/>
        </p:nvCxnSpPr>
        <p:spPr bwMode="auto">
          <a:xfrm flipV="1">
            <a:off x="1189704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7" name="Straight Arrow Connector 266"/>
          <p:cNvCxnSpPr/>
          <p:nvPr/>
        </p:nvCxnSpPr>
        <p:spPr bwMode="auto">
          <a:xfrm flipV="1">
            <a:off x="1295400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8" name="Straight Arrow Connector 267"/>
          <p:cNvCxnSpPr/>
          <p:nvPr/>
        </p:nvCxnSpPr>
        <p:spPr bwMode="auto">
          <a:xfrm flipV="1">
            <a:off x="1418304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9" name="Straight Arrow Connector 268"/>
          <p:cNvCxnSpPr/>
          <p:nvPr/>
        </p:nvCxnSpPr>
        <p:spPr bwMode="auto">
          <a:xfrm flipV="1">
            <a:off x="1880954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70" name="Straight Arrow Connector 269"/>
          <p:cNvCxnSpPr/>
          <p:nvPr/>
        </p:nvCxnSpPr>
        <p:spPr bwMode="auto">
          <a:xfrm flipV="1">
            <a:off x="2109554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76" name="TextBox 275"/>
          <p:cNvSpPr txBox="1"/>
          <p:nvPr/>
        </p:nvSpPr>
        <p:spPr>
          <a:xfrm>
            <a:off x="838200" y="5255568"/>
            <a:ext cx="1563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1,  2,  3, 4, 5, 6, 7, 8, 9, 10</a:t>
            </a:r>
          </a:p>
        </p:txBody>
      </p:sp>
      <p:cxnSp>
        <p:nvCxnSpPr>
          <p:cNvPr id="286" name="Straight Arrow Connector 285"/>
          <p:cNvCxnSpPr/>
          <p:nvPr/>
        </p:nvCxnSpPr>
        <p:spPr bwMode="auto">
          <a:xfrm flipV="1">
            <a:off x="1533834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7" name="Straight Arrow Connector 286"/>
          <p:cNvCxnSpPr/>
          <p:nvPr/>
        </p:nvCxnSpPr>
        <p:spPr bwMode="auto">
          <a:xfrm flipV="1">
            <a:off x="1649364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8" name="Straight Arrow Connector 287"/>
          <p:cNvCxnSpPr/>
          <p:nvPr/>
        </p:nvCxnSpPr>
        <p:spPr bwMode="auto">
          <a:xfrm flipV="1">
            <a:off x="1772268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9" name="Straight Arrow Connector 288"/>
          <p:cNvCxnSpPr/>
          <p:nvPr/>
        </p:nvCxnSpPr>
        <p:spPr bwMode="auto">
          <a:xfrm flipV="1">
            <a:off x="1981736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0" name="Straight Arrow Connector 289"/>
          <p:cNvCxnSpPr/>
          <p:nvPr/>
        </p:nvCxnSpPr>
        <p:spPr bwMode="auto">
          <a:xfrm flipV="1">
            <a:off x="2217710" y="51054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1" name="Straight Arrow Connector 290"/>
          <p:cNvCxnSpPr/>
          <p:nvPr/>
        </p:nvCxnSpPr>
        <p:spPr bwMode="auto">
          <a:xfrm flipV="1">
            <a:off x="129540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2" name="Straight Arrow Connector 291"/>
          <p:cNvCxnSpPr/>
          <p:nvPr/>
        </p:nvCxnSpPr>
        <p:spPr bwMode="auto">
          <a:xfrm flipV="1">
            <a:off x="220980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3" name="Straight Arrow Connector 292"/>
          <p:cNvCxnSpPr/>
          <p:nvPr/>
        </p:nvCxnSpPr>
        <p:spPr bwMode="auto">
          <a:xfrm flipV="1">
            <a:off x="350520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4" name="Straight Arrow Connector 293"/>
          <p:cNvCxnSpPr/>
          <p:nvPr/>
        </p:nvCxnSpPr>
        <p:spPr bwMode="auto">
          <a:xfrm flipV="1">
            <a:off x="426720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5" name="Straight Arrow Connector 294"/>
          <p:cNvCxnSpPr/>
          <p:nvPr/>
        </p:nvCxnSpPr>
        <p:spPr bwMode="auto">
          <a:xfrm flipV="1">
            <a:off x="541020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6" name="Straight Arrow Connector 295"/>
          <p:cNvCxnSpPr/>
          <p:nvPr/>
        </p:nvCxnSpPr>
        <p:spPr bwMode="auto">
          <a:xfrm flipV="1">
            <a:off x="678180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7" name="Straight Arrow Connector 296"/>
          <p:cNvCxnSpPr/>
          <p:nvPr/>
        </p:nvCxnSpPr>
        <p:spPr bwMode="auto">
          <a:xfrm flipV="1">
            <a:off x="758313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8" name="Straight Arrow Connector 297"/>
          <p:cNvCxnSpPr/>
          <p:nvPr/>
        </p:nvCxnSpPr>
        <p:spPr bwMode="auto">
          <a:xfrm flipV="1">
            <a:off x="815340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9" name="Straight Arrow Connector 298"/>
          <p:cNvCxnSpPr/>
          <p:nvPr/>
        </p:nvCxnSpPr>
        <p:spPr bwMode="auto">
          <a:xfrm flipV="1">
            <a:off x="5990304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00" name="Straight Arrow Connector 299"/>
          <p:cNvCxnSpPr/>
          <p:nvPr/>
        </p:nvCxnSpPr>
        <p:spPr bwMode="auto">
          <a:xfrm flipV="1">
            <a:off x="4724400" y="422401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1" name="TextBox 300"/>
          <p:cNvSpPr txBox="1"/>
          <p:nvPr/>
        </p:nvSpPr>
        <p:spPr>
          <a:xfrm>
            <a:off x="1010840" y="4319573"/>
            <a:ext cx="50206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10</a:t>
            </a:r>
          </a:p>
        </p:txBody>
      </p:sp>
      <p:sp>
        <p:nvSpPr>
          <p:cNvPr id="302" name="TextBox 301"/>
          <p:cNvSpPr txBox="1"/>
          <p:nvPr/>
        </p:nvSpPr>
        <p:spPr>
          <a:xfrm>
            <a:off x="2071468" y="4324507"/>
            <a:ext cx="444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2</a:t>
            </a:r>
          </a:p>
        </p:txBody>
      </p:sp>
      <p:sp>
        <p:nvSpPr>
          <p:cNvPr id="303" name="TextBox 302"/>
          <p:cNvSpPr txBox="1"/>
          <p:nvPr/>
        </p:nvSpPr>
        <p:spPr>
          <a:xfrm>
            <a:off x="3273067" y="4350887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3</a:t>
            </a:r>
          </a:p>
        </p:txBody>
      </p:sp>
      <p:sp>
        <p:nvSpPr>
          <p:cNvPr id="304" name="TextBox 303"/>
          <p:cNvSpPr txBox="1"/>
          <p:nvPr/>
        </p:nvSpPr>
        <p:spPr>
          <a:xfrm>
            <a:off x="4030479" y="4350887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7</a:t>
            </a:r>
          </a:p>
        </p:txBody>
      </p:sp>
      <p:sp>
        <p:nvSpPr>
          <p:cNvPr id="305" name="TextBox 304"/>
          <p:cNvSpPr txBox="1"/>
          <p:nvPr/>
        </p:nvSpPr>
        <p:spPr>
          <a:xfrm>
            <a:off x="4523395" y="4344682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5</a:t>
            </a:r>
          </a:p>
        </p:txBody>
      </p:sp>
      <p:sp>
        <p:nvSpPr>
          <p:cNvPr id="306" name="TextBox 305"/>
          <p:cNvSpPr txBox="1"/>
          <p:nvPr/>
        </p:nvSpPr>
        <p:spPr>
          <a:xfrm>
            <a:off x="5205221" y="4381666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</a:t>
            </a:r>
          </a:p>
        </p:txBody>
      </p:sp>
      <p:sp>
        <p:nvSpPr>
          <p:cNvPr id="307" name="TextBox 306"/>
          <p:cNvSpPr txBox="1"/>
          <p:nvPr/>
        </p:nvSpPr>
        <p:spPr>
          <a:xfrm>
            <a:off x="5776721" y="4381666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4</a:t>
            </a:r>
          </a:p>
        </p:txBody>
      </p:sp>
      <p:sp>
        <p:nvSpPr>
          <p:cNvPr id="308" name="TextBox 307"/>
          <p:cNvSpPr txBox="1"/>
          <p:nvPr/>
        </p:nvSpPr>
        <p:spPr>
          <a:xfrm>
            <a:off x="6559623" y="4344682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9</a:t>
            </a:r>
          </a:p>
        </p:txBody>
      </p:sp>
      <p:sp>
        <p:nvSpPr>
          <p:cNvPr id="309" name="TextBox 308"/>
          <p:cNvSpPr txBox="1"/>
          <p:nvPr/>
        </p:nvSpPr>
        <p:spPr>
          <a:xfrm>
            <a:off x="7364900" y="4350887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6</a:t>
            </a:r>
          </a:p>
        </p:txBody>
      </p:sp>
      <p:sp>
        <p:nvSpPr>
          <p:cNvPr id="310" name="TextBox 309"/>
          <p:cNvSpPr txBox="1"/>
          <p:nvPr/>
        </p:nvSpPr>
        <p:spPr>
          <a:xfrm>
            <a:off x="7932655" y="4358771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8</a:t>
            </a:r>
          </a:p>
        </p:txBody>
      </p:sp>
      <p:cxnSp>
        <p:nvCxnSpPr>
          <p:cNvPr id="311" name="Straight Arrow Connector 310"/>
          <p:cNvCxnSpPr/>
          <p:nvPr/>
        </p:nvCxnSpPr>
        <p:spPr bwMode="auto">
          <a:xfrm flipV="1">
            <a:off x="1433732" y="334905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2" name="Straight Arrow Connector 311"/>
          <p:cNvCxnSpPr/>
          <p:nvPr/>
        </p:nvCxnSpPr>
        <p:spPr bwMode="auto">
          <a:xfrm flipV="1">
            <a:off x="2318636" y="336380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3" name="Straight Arrow Connector 312"/>
          <p:cNvCxnSpPr/>
          <p:nvPr/>
        </p:nvCxnSpPr>
        <p:spPr bwMode="auto">
          <a:xfrm flipV="1">
            <a:off x="3643532" y="334905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4" name="Straight Arrow Connector 313"/>
          <p:cNvCxnSpPr/>
          <p:nvPr/>
        </p:nvCxnSpPr>
        <p:spPr bwMode="auto">
          <a:xfrm flipV="1">
            <a:off x="4405532" y="334905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5" name="Straight Arrow Connector 314"/>
          <p:cNvCxnSpPr/>
          <p:nvPr/>
        </p:nvCxnSpPr>
        <p:spPr bwMode="auto">
          <a:xfrm flipV="1">
            <a:off x="3968881" y="3369227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6" name="Straight Arrow Connector 315"/>
          <p:cNvCxnSpPr/>
          <p:nvPr/>
        </p:nvCxnSpPr>
        <p:spPr bwMode="auto">
          <a:xfrm flipV="1">
            <a:off x="2700571" y="3364769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7" name="Straight Arrow Connector 316"/>
          <p:cNvCxnSpPr/>
          <p:nvPr/>
        </p:nvCxnSpPr>
        <p:spPr bwMode="auto">
          <a:xfrm flipV="1">
            <a:off x="1905000" y="334905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8" name="Straight Arrow Connector 317"/>
          <p:cNvCxnSpPr/>
          <p:nvPr/>
        </p:nvCxnSpPr>
        <p:spPr bwMode="auto">
          <a:xfrm flipV="1">
            <a:off x="2338220" y="3360174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9" name="Straight Arrow Connector 318"/>
          <p:cNvCxnSpPr/>
          <p:nvPr/>
        </p:nvCxnSpPr>
        <p:spPr bwMode="auto">
          <a:xfrm flipV="1">
            <a:off x="3029901" y="3361767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20" name="Straight Arrow Connector 319"/>
          <p:cNvCxnSpPr/>
          <p:nvPr/>
        </p:nvCxnSpPr>
        <p:spPr bwMode="auto">
          <a:xfrm flipV="1">
            <a:off x="4661727" y="3364770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1" name="TextBox 320"/>
          <p:cNvSpPr txBox="1"/>
          <p:nvPr/>
        </p:nvSpPr>
        <p:spPr>
          <a:xfrm>
            <a:off x="1149172" y="3444615"/>
            <a:ext cx="50206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10</a:t>
            </a:r>
          </a:p>
        </p:txBody>
      </p:sp>
      <p:sp>
        <p:nvSpPr>
          <p:cNvPr id="322" name="TextBox 321"/>
          <p:cNvSpPr txBox="1"/>
          <p:nvPr/>
        </p:nvSpPr>
        <p:spPr>
          <a:xfrm>
            <a:off x="1884277" y="3502968"/>
            <a:ext cx="790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2,8</a:t>
            </a:r>
            <a:br>
              <a:rPr lang="en-US" sz="900" dirty="0" smtClean="0">
                <a:latin typeface="Calibri" pitchFamily="34" charset="0"/>
                <a:cs typeface="Calibri" pitchFamily="34" charset="0"/>
              </a:rPr>
            </a:br>
            <a:r>
              <a:rPr lang="en-US" sz="900" dirty="0" smtClean="0">
                <a:latin typeface="Calibri" pitchFamily="34" charset="0"/>
                <a:cs typeface="Calibri" pitchFamily="34" charset="0"/>
              </a:rPr>
              <a:t>(may collide)</a:t>
            </a:r>
          </a:p>
        </p:txBody>
      </p:sp>
      <p:sp>
        <p:nvSpPr>
          <p:cNvPr id="323" name="TextBox 322"/>
          <p:cNvSpPr txBox="1"/>
          <p:nvPr/>
        </p:nvSpPr>
        <p:spPr>
          <a:xfrm>
            <a:off x="3411399" y="3475929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3</a:t>
            </a:r>
          </a:p>
        </p:txBody>
      </p:sp>
      <p:sp>
        <p:nvSpPr>
          <p:cNvPr id="324" name="TextBox 323"/>
          <p:cNvSpPr txBox="1"/>
          <p:nvPr/>
        </p:nvSpPr>
        <p:spPr>
          <a:xfrm>
            <a:off x="4168811" y="3475929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7</a:t>
            </a:r>
          </a:p>
        </p:txBody>
      </p:sp>
      <p:sp>
        <p:nvSpPr>
          <p:cNvPr id="325" name="TextBox 324"/>
          <p:cNvSpPr txBox="1"/>
          <p:nvPr/>
        </p:nvSpPr>
        <p:spPr>
          <a:xfrm>
            <a:off x="4522494" y="3475929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5</a:t>
            </a:r>
          </a:p>
        </p:txBody>
      </p:sp>
      <p:sp>
        <p:nvSpPr>
          <p:cNvPr id="326" name="TextBox 325"/>
          <p:cNvSpPr txBox="1"/>
          <p:nvPr/>
        </p:nvSpPr>
        <p:spPr>
          <a:xfrm>
            <a:off x="3763836" y="3483813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</a:t>
            </a:r>
          </a:p>
        </p:txBody>
      </p:sp>
      <p:sp>
        <p:nvSpPr>
          <p:cNvPr id="327" name="TextBox 326"/>
          <p:cNvSpPr txBox="1"/>
          <p:nvPr/>
        </p:nvSpPr>
        <p:spPr>
          <a:xfrm>
            <a:off x="2834605" y="3469724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4</a:t>
            </a:r>
          </a:p>
        </p:txBody>
      </p:sp>
      <p:sp>
        <p:nvSpPr>
          <p:cNvPr id="328" name="TextBox 327"/>
          <p:cNvSpPr txBox="1"/>
          <p:nvPr/>
        </p:nvSpPr>
        <p:spPr>
          <a:xfrm>
            <a:off x="2478394" y="3447911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9</a:t>
            </a:r>
          </a:p>
        </p:txBody>
      </p:sp>
      <p:sp>
        <p:nvSpPr>
          <p:cNvPr id="329" name="TextBox 328"/>
          <p:cNvSpPr txBox="1"/>
          <p:nvPr/>
        </p:nvSpPr>
        <p:spPr>
          <a:xfrm>
            <a:off x="1707224" y="3447911"/>
            <a:ext cx="4443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6</a:t>
            </a:r>
          </a:p>
        </p:txBody>
      </p:sp>
      <p:cxnSp>
        <p:nvCxnSpPr>
          <p:cNvPr id="331" name="Straight Arrow Connector 330"/>
          <p:cNvCxnSpPr/>
          <p:nvPr/>
        </p:nvCxnSpPr>
        <p:spPr bwMode="auto">
          <a:xfrm flipV="1">
            <a:off x="1167339" y="2527287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32" name="Straight Arrow Connector 331"/>
          <p:cNvCxnSpPr/>
          <p:nvPr/>
        </p:nvCxnSpPr>
        <p:spPr bwMode="auto">
          <a:xfrm flipV="1">
            <a:off x="1182330" y="2536722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33" name="Straight Arrow Connector 332"/>
          <p:cNvCxnSpPr/>
          <p:nvPr/>
        </p:nvCxnSpPr>
        <p:spPr bwMode="auto">
          <a:xfrm flipV="1">
            <a:off x="1197078" y="2529348"/>
            <a:ext cx="0" cy="215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34" name="TextBox 333"/>
          <p:cNvSpPr txBox="1"/>
          <p:nvPr/>
        </p:nvSpPr>
        <p:spPr>
          <a:xfrm>
            <a:off x="1158309" y="2637304"/>
            <a:ext cx="16530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Calibri" pitchFamily="34" charset="0"/>
                <a:cs typeface="Calibri" pitchFamily="34" charset="0"/>
              </a:rPr>
              <a:t>STA 1~10 uplink channel access</a:t>
            </a:r>
          </a:p>
        </p:txBody>
      </p:sp>
      <p:sp>
        <p:nvSpPr>
          <p:cNvPr id="335" name="Rectangle 334"/>
          <p:cNvSpPr/>
          <p:nvPr/>
        </p:nvSpPr>
        <p:spPr>
          <a:xfrm>
            <a:off x="564131" y="1649399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36" name="Rectangle 335"/>
          <p:cNvSpPr/>
          <p:nvPr/>
        </p:nvSpPr>
        <p:spPr>
          <a:xfrm>
            <a:off x="661273" y="1649399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37" name="Rectangle 336"/>
          <p:cNvSpPr/>
          <p:nvPr/>
        </p:nvSpPr>
        <p:spPr>
          <a:xfrm>
            <a:off x="759314" y="1649399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38" name="Rectangle 337"/>
          <p:cNvSpPr/>
          <p:nvPr/>
        </p:nvSpPr>
        <p:spPr>
          <a:xfrm>
            <a:off x="856456" y="1649399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339" name="TextBox 338"/>
          <p:cNvSpPr txBox="1"/>
          <p:nvPr/>
        </p:nvSpPr>
        <p:spPr>
          <a:xfrm>
            <a:off x="945131" y="1630148"/>
            <a:ext cx="2776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…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0" name="Rectangle 339"/>
          <p:cNvSpPr/>
          <p:nvPr/>
        </p:nvSpPr>
        <p:spPr>
          <a:xfrm>
            <a:off x="1202902" y="1649399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41" name="Rectangle 340"/>
          <p:cNvSpPr/>
          <p:nvPr/>
        </p:nvSpPr>
        <p:spPr>
          <a:xfrm>
            <a:off x="1300044" y="1649399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42" name="Rectangle 341"/>
          <p:cNvSpPr/>
          <p:nvPr/>
        </p:nvSpPr>
        <p:spPr>
          <a:xfrm>
            <a:off x="1398085" y="1649399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43" name="Rectangle 342"/>
          <p:cNvSpPr/>
          <p:nvPr/>
        </p:nvSpPr>
        <p:spPr>
          <a:xfrm>
            <a:off x="1495227" y="1649399"/>
            <a:ext cx="97142" cy="2231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44" name="TextBox 343"/>
          <p:cNvSpPr txBox="1"/>
          <p:nvPr/>
        </p:nvSpPr>
        <p:spPr>
          <a:xfrm>
            <a:off x="543189" y="1385471"/>
            <a:ext cx="8467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TIM bitmap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5" name="TextBox 344"/>
          <p:cNvSpPr txBox="1"/>
          <p:nvPr/>
        </p:nvSpPr>
        <p:spPr>
          <a:xfrm>
            <a:off x="776626" y="163332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6" name="TextBox 345"/>
          <p:cNvSpPr txBox="1"/>
          <p:nvPr/>
        </p:nvSpPr>
        <p:spPr>
          <a:xfrm>
            <a:off x="584835" y="163332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7" name="TextBox 346"/>
          <p:cNvSpPr txBox="1"/>
          <p:nvPr/>
        </p:nvSpPr>
        <p:spPr>
          <a:xfrm>
            <a:off x="1217032" y="164093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8" name="TextBox 347"/>
          <p:cNvSpPr txBox="1"/>
          <p:nvPr/>
        </p:nvSpPr>
        <p:spPr>
          <a:xfrm>
            <a:off x="1423035" y="163332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349" name="TextBox 348"/>
          <p:cNvSpPr txBox="1"/>
          <p:nvPr/>
        </p:nvSpPr>
        <p:spPr>
          <a:xfrm>
            <a:off x="1327097" y="164093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0" name="TextBox 349"/>
          <p:cNvSpPr txBox="1"/>
          <p:nvPr/>
        </p:nvSpPr>
        <p:spPr>
          <a:xfrm>
            <a:off x="1118235" y="164093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351" name="TextBox 350"/>
          <p:cNvSpPr txBox="1"/>
          <p:nvPr/>
        </p:nvSpPr>
        <p:spPr>
          <a:xfrm>
            <a:off x="677969" y="164093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352" name="TextBox 351"/>
          <p:cNvSpPr txBox="1"/>
          <p:nvPr/>
        </p:nvSpPr>
        <p:spPr>
          <a:xfrm>
            <a:off x="483234" y="164093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Calibri" pitchFamily="34" charset="0"/>
              </a:rPr>
              <a:t>1</a:t>
            </a:r>
            <a:endParaRPr 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3" name="Rectangle 352"/>
          <p:cNvSpPr/>
          <p:nvPr/>
        </p:nvSpPr>
        <p:spPr>
          <a:xfrm>
            <a:off x="-14131" y="2198287"/>
            <a:ext cx="94769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u="sng" dirty="0">
                <a:latin typeface="Calibri" pitchFamily="34" charset="0"/>
                <a:cs typeface="Calibri" pitchFamily="34" charset="0"/>
              </a:rPr>
              <a:t>Uniform(5mS)</a:t>
            </a:r>
          </a:p>
        </p:txBody>
      </p:sp>
      <p:sp>
        <p:nvSpPr>
          <p:cNvPr id="354" name="Rectangle 353"/>
          <p:cNvSpPr/>
          <p:nvPr/>
        </p:nvSpPr>
        <p:spPr>
          <a:xfrm>
            <a:off x="-2186" y="3068427"/>
            <a:ext cx="1087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u="sng" dirty="0">
                <a:latin typeface="Calibri" pitchFamily="34" charset="0"/>
                <a:cs typeface="Calibri" pitchFamily="34" charset="0"/>
              </a:rPr>
              <a:t>CW32 20mS Slot</a:t>
            </a:r>
          </a:p>
        </p:txBody>
      </p:sp>
      <p:sp>
        <p:nvSpPr>
          <p:cNvPr id="355" name="Rectangle 354"/>
          <p:cNvSpPr/>
          <p:nvPr/>
        </p:nvSpPr>
        <p:spPr>
          <a:xfrm>
            <a:off x="-2186" y="3935568"/>
            <a:ext cx="1087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u="sng" dirty="0">
                <a:latin typeface="Calibri" pitchFamily="34" charset="0"/>
                <a:cs typeface="Calibri" pitchFamily="34" charset="0"/>
              </a:rPr>
              <a:t>CW64 20mS Slot</a:t>
            </a:r>
          </a:p>
        </p:txBody>
      </p:sp>
      <p:sp>
        <p:nvSpPr>
          <p:cNvPr id="356" name="Rectangle 355"/>
          <p:cNvSpPr/>
          <p:nvPr/>
        </p:nvSpPr>
        <p:spPr>
          <a:xfrm>
            <a:off x="8346" y="4724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Deterministic (D)</a:t>
            </a:r>
          </a:p>
          <a:p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20mS </a:t>
            </a:r>
            <a:r>
              <a:rPr lang="en-US" sz="1000" u="sng" dirty="0">
                <a:latin typeface="Calibri" pitchFamily="34" charset="0"/>
                <a:cs typeface="Calibri" pitchFamily="34" charset="0"/>
              </a:rPr>
              <a:t>Slot</a:t>
            </a:r>
          </a:p>
        </p:txBody>
      </p:sp>
      <p:sp>
        <p:nvSpPr>
          <p:cNvPr id="357" name="Rectangle 356"/>
          <p:cNvSpPr/>
          <p:nvPr/>
        </p:nvSpPr>
        <p:spPr>
          <a:xfrm>
            <a:off x="17929" y="5677800"/>
            <a:ext cx="10967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Deterministic (D) </a:t>
            </a:r>
          </a:p>
          <a:p>
            <a:r>
              <a:rPr lang="en-US" sz="1000" u="sng" dirty="0" smtClean="0">
                <a:latin typeface="Calibri" pitchFamily="34" charset="0"/>
                <a:cs typeface="Calibri" pitchFamily="34" charset="0"/>
              </a:rPr>
              <a:t>40mS </a:t>
            </a:r>
            <a:r>
              <a:rPr lang="en-US" sz="1000" u="sng" dirty="0">
                <a:latin typeface="Calibri" pitchFamily="34" charset="0"/>
                <a:cs typeface="Calibri" pitchFamily="34" charset="0"/>
              </a:rPr>
              <a:t>Slot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1116419" y="5616245"/>
            <a:ext cx="27638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itchFamily="34" charset="0"/>
                <a:cs typeface="Calibri" pitchFamily="34" charset="0"/>
              </a:rPr>
              <a:t>10 time slots, each time slot duration = 40mS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3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29626</TotalTime>
  <Words>1964</Words>
  <Application>Microsoft Office PowerPoint</Application>
  <PresentationFormat>On-screen Show (4:3)</PresentationFormat>
  <Paragraphs>484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802-11-Submission</vt:lpstr>
      <vt:lpstr>Document</vt:lpstr>
      <vt:lpstr>Uplink Channel Access</vt:lpstr>
      <vt:lpstr>PowerPoint Presentation</vt:lpstr>
      <vt:lpstr>Introduction</vt:lpstr>
      <vt:lpstr>TIM Triggered Hidden Node Problem</vt:lpstr>
      <vt:lpstr>Basic Concept</vt:lpstr>
      <vt:lpstr>Option 1</vt:lpstr>
      <vt:lpstr>Option 2</vt:lpstr>
      <vt:lpstr>Simulation Setup 1</vt:lpstr>
      <vt:lpstr>Uplink Channel Access Schemes - Examples</vt:lpstr>
      <vt:lpstr>Comparisons 1 (AC_VO)</vt:lpstr>
      <vt:lpstr>Uplink Channel Access using TIM Information -OBSS Example</vt:lpstr>
      <vt:lpstr>OBSS Scenarios Simulation Setup 2</vt:lpstr>
      <vt:lpstr>OBSS Scenarios 2 - Comparisons</vt:lpstr>
      <vt:lpstr>OBSS Scenario Setup 3 – Hidden Node</vt:lpstr>
      <vt:lpstr>OBSS Scenarios 3 - Comparisons</vt:lpstr>
      <vt:lpstr>Summary</vt:lpstr>
      <vt:lpstr>Straw Poll 1</vt:lpstr>
      <vt:lpstr>Motion 1</vt:lpstr>
      <vt:lpstr>Reference</vt:lpstr>
      <vt:lpstr>Backup</vt:lpstr>
      <vt:lpstr>Comparisons 1 (AC_BE)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802.11-12/xxxxr0</dc:title>
  <dc:creator>Minyoung Park</dc:creator>
  <cp:lastModifiedBy>mpark1</cp:lastModifiedBy>
  <cp:revision>790</cp:revision>
  <cp:lastPrinted>1998-02-10T13:28:06Z</cp:lastPrinted>
  <dcterms:created xsi:type="dcterms:W3CDTF">2007-05-21T21:00:37Z</dcterms:created>
  <dcterms:modified xsi:type="dcterms:W3CDTF">2012-05-16T19:31:33Z</dcterms:modified>
</cp:coreProperties>
</file>