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269" r:id="rId3"/>
    <p:sldId id="284" r:id="rId4"/>
    <p:sldId id="285" r:id="rId5"/>
    <p:sldId id="286" r:id="rId6"/>
    <p:sldId id="303" r:id="rId7"/>
    <p:sldId id="304" r:id="rId8"/>
    <p:sldId id="290" r:id="rId9"/>
    <p:sldId id="291" r:id="rId10"/>
    <p:sldId id="292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6" r:id="rId20"/>
    <p:sldId id="305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Uplink Channel Access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2012-05-14</a:t>
            </a:r>
            <a:endParaRPr lang="en-US" sz="2000" b="0" dirty="0" smtClean="0"/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657080"/>
              </p:ext>
            </p:extLst>
          </p:nvPr>
        </p:nvGraphicFramePr>
        <p:xfrm>
          <a:off x="962025" y="2384425"/>
          <a:ext cx="7040563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Document" r:id="rId4" imgW="8953372" imgH="5228074" progId="Word.Document.8">
                  <p:embed/>
                </p:oleObj>
              </mc:Choice>
              <mc:Fallback>
                <p:oleObj name="Document" r:id="rId4" imgW="8953372" imgH="522807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2384425"/>
                        <a:ext cx="7040563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1828800"/>
            <a:ext cx="403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572000" cy="42672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(=active duration) 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b="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844" y="2286369"/>
            <a:ext cx="3824301" cy="229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01903"/>
            <a:ext cx="3803679" cy="228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Comparisons 1 (AC_VO)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90800" y="2584272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590800" y="2764472"/>
            <a:ext cx="1182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94%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78675" y="2956174"/>
            <a:ext cx="0" cy="5399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48439" y="2949138"/>
            <a:ext cx="1738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99% less 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381000" y="1524000"/>
            <a:ext cx="4038600" cy="34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err="1" smtClean="0"/>
              <a:t>CWmin</a:t>
            </a:r>
            <a:r>
              <a:rPr lang="en-US" sz="1400" dirty="0" smtClean="0"/>
              <a:t>[AC_VO]=3, </a:t>
            </a:r>
            <a:r>
              <a:rPr lang="en-US" sz="1400" dirty="0" err="1" smtClean="0"/>
              <a:t>CWmax</a:t>
            </a:r>
            <a:r>
              <a:rPr lang="en-US" sz="1400" dirty="0" smtClean="0"/>
              <a:t>[AC_VO]=7</a:t>
            </a:r>
            <a:endParaRPr lang="en-US" sz="14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524000" y="257511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4000" y="2597429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Effect of</a:t>
            </a:r>
            <a:br>
              <a:rPr lang="en-US" sz="1050" dirty="0" smtClean="0">
                <a:latin typeface="Calibri" pitchFamily="34" charset="0"/>
                <a:cs typeface="Calibri" pitchFamily="34" charset="0"/>
              </a:rPr>
            </a:br>
            <a:r>
              <a:rPr lang="en-US" sz="1050" dirty="0" smtClean="0">
                <a:latin typeface="Calibri" pitchFamily="34" charset="0"/>
                <a:cs typeface="Calibri" pitchFamily="34" charset="0"/>
              </a:rPr>
              <a:t>hidden nodes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80999" y="4648200"/>
            <a:ext cx="80772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When hidden nodes are present in the network, </a:t>
            </a:r>
            <a:r>
              <a:rPr lang="en-US" sz="1600" b="0" u="sng" dirty="0"/>
              <a:t>spreading the uplink channel accesses</a:t>
            </a:r>
            <a:r>
              <a:rPr lang="en-US" sz="1600" b="0" dirty="0"/>
              <a:t> over a much longer period of time significantly </a:t>
            </a:r>
            <a:r>
              <a:rPr lang="en-US" sz="1600" b="0" u="sng" dirty="0"/>
              <a:t>reduces</a:t>
            </a:r>
          </a:p>
          <a:p>
            <a:pPr lvl="1"/>
            <a:r>
              <a:rPr lang="en-US" sz="1600" dirty="0"/>
              <a:t>the transmission delay by </a:t>
            </a:r>
            <a:r>
              <a:rPr lang="en-US" sz="1600" u="sng" dirty="0"/>
              <a:t>94%*</a:t>
            </a:r>
            <a:r>
              <a:rPr lang="en-US" sz="1600" dirty="0"/>
              <a:t> and </a:t>
            </a:r>
          </a:p>
          <a:p>
            <a:pPr lvl="1"/>
            <a:r>
              <a:rPr lang="en-US" sz="1600" dirty="0"/>
              <a:t>the retransmissions by </a:t>
            </a:r>
            <a:r>
              <a:rPr lang="en-US" sz="1600" u="sng" dirty="0"/>
              <a:t>99%*</a:t>
            </a:r>
            <a:r>
              <a:rPr lang="en-US" sz="1600" dirty="0"/>
              <a:t>.</a:t>
            </a:r>
          </a:p>
          <a:p>
            <a:pPr marL="457200" lvl="1" indent="0">
              <a:buNone/>
            </a:pPr>
            <a:r>
              <a:rPr lang="en-US" sz="1100" dirty="0"/>
              <a:t>*) D 20mS slot gain over U(5mS)</a:t>
            </a:r>
          </a:p>
          <a:p>
            <a:endParaRPr lang="en-US" sz="14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b="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822760" y="3028316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791200" y="3041472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Effect of</a:t>
            </a:r>
            <a:br>
              <a:rPr lang="en-US" sz="1050" dirty="0" smtClean="0">
                <a:latin typeface="Calibri" pitchFamily="34" charset="0"/>
                <a:cs typeface="Calibri" pitchFamily="34" charset="0"/>
              </a:rPr>
            </a:br>
            <a:r>
              <a:rPr lang="en-US" sz="1050" dirty="0" smtClean="0">
                <a:latin typeface="Calibri" pitchFamily="34" charset="0"/>
                <a:cs typeface="Calibri" pitchFamily="34" charset="0"/>
              </a:rPr>
              <a:t>hidden nodes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Uplink Channel Access using TIM </a:t>
            </a:r>
            <a:r>
              <a:rPr lang="en-US" sz="2800" dirty="0" smtClean="0"/>
              <a:t>Information</a:t>
            </a:r>
            <a:br>
              <a:rPr lang="en-US" sz="2800" dirty="0" smtClean="0"/>
            </a:br>
            <a:r>
              <a:rPr lang="en-US" sz="2800" dirty="0" smtClean="0"/>
              <a:t>-OBSS Example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case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 STA’s uplink channel access is delayed to the next time slot due to </a:t>
            </a:r>
            <a:r>
              <a:rPr lang="en-US" dirty="0"/>
              <a:t>OBSS </a:t>
            </a:r>
            <a:r>
              <a:rPr lang="en-US" dirty="0" smtClean="0"/>
              <a:t>transmissions, the STA may contend </a:t>
            </a:r>
            <a:r>
              <a:rPr lang="en-US" dirty="0"/>
              <a:t>with the other station </a:t>
            </a:r>
            <a:r>
              <a:rPr lang="en-US" dirty="0" smtClean="0"/>
              <a:t>in the </a:t>
            </a:r>
            <a:r>
              <a:rPr lang="en-US" dirty="0"/>
              <a:t>next time slot.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9924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210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4496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782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06824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23764" y="4816361"/>
            <a:ext cx="74536" cy="2442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905086" y="5060633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1382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668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954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240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52627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3022459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37603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4196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3434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4851259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5091265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733874" y="5284769"/>
            <a:ext cx="4090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AID1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97975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14610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43210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04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2962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523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4383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43582" y="5287001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10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284300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12899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7443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729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2015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4301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08100" y="5287001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176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462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48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034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320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16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844454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6046300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138497" y="4755833"/>
            <a:ext cx="0" cy="1518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114800" y="430086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TUT of STA 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with AID6 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4141300" y="4591765"/>
            <a:ext cx="59530" cy="164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651198" y="4090343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Calibri" pitchFamily="34" charset="0"/>
                <a:cs typeface="Calibri" pitchFamily="34" charset="0"/>
              </a:rPr>
              <a:t>TIM bitmap </a:t>
            </a:r>
            <a:r>
              <a:rPr lang="en-US" sz="900" dirty="0" smtClean="0">
                <a:latin typeface="Calibri" pitchFamily="34" charset="0"/>
                <a:cs typeface="Calibri" pitchFamily="34" charset="0"/>
              </a:rPr>
              <a:t>information of</a:t>
            </a:r>
            <a:endParaRPr lang="en-US" sz="900" dirty="0">
              <a:latin typeface="Calibri" pitchFamily="34" charset="0"/>
              <a:cs typeface="Calibri" pitchFamily="34" charset="0"/>
            </a:endParaRPr>
          </a:p>
          <a:p>
            <a:r>
              <a:rPr lang="en-US" sz="900" dirty="0">
                <a:latin typeface="Calibri" pitchFamily="34" charset="0"/>
                <a:cs typeface="Calibri" pitchFamily="34" charset="0"/>
              </a:rPr>
              <a:t>AID1~16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737112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3" name="Rectangle 52"/>
          <p:cNvSpPr/>
          <p:nvPr/>
        </p:nvSpPr>
        <p:spPr>
          <a:xfrm>
            <a:off x="1834254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4" name="Rectangle 53"/>
          <p:cNvSpPr/>
          <p:nvPr/>
        </p:nvSpPr>
        <p:spPr>
          <a:xfrm>
            <a:off x="1932295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5" name="Rectangle 54"/>
          <p:cNvSpPr/>
          <p:nvPr/>
        </p:nvSpPr>
        <p:spPr>
          <a:xfrm>
            <a:off x="2029437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118112" y="4426723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375883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8" name="Rectangle 57"/>
          <p:cNvSpPr/>
          <p:nvPr/>
        </p:nvSpPr>
        <p:spPr>
          <a:xfrm>
            <a:off x="2473025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9" name="Rectangle 58"/>
          <p:cNvSpPr/>
          <p:nvPr/>
        </p:nvSpPr>
        <p:spPr>
          <a:xfrm>
            <a:off x="2571066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0" name="Rectangle 59"/>
          <p:cNvSpPr/>
          <p:nvPr/>
        </p:nvSpPr>
        <p:spPr>
          <a:xfrm>
            <a:off x="2668208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1" name="TextBox 60"/>
          <p:cNvSpPr txBox="1"/>
          <p:nvPr/>
        </p:nvSpPr>
        <p:spPr>
          <a:xfrm>
            <a:off x="1949607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57816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90013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96016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00078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91216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850950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656215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 flipV="1">
            <a:off x="6274900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961536" y="4916109"/>
            <a:ext cx="779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PS-Poll or </a:t>
            </a:r>
          </a:p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Null-Data or </a:t>
            </a:r>
          </a:p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Data frame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649207" y="5168590"/>
            <a:ext cx="2561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122030" y="4453265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Slot Time T</a:t>
            </a:r>
          </a:p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 (e.g. 20-40mS)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 flipV="1">
            <a:off x="6427300" y="4816362"/>
            <a:ext cx="0" cy="1003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V="1">
            <a:off x="6655900" y="4816362"/>
            <a:ext cx="2803" cy="91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6274900" y="4831754"/>
            <a:ext cx="155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 flipV="1">
            <a:off x="6655900" y="4832033"/>
            <a:ext cx="161158" cy="2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2992425" y="4670197"/>
            <a:ext cx="0" cy="1518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2886036" y="4453265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sz="900" baseline="-25000" dirty="0" smtClean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23174" y="4248002"/>
            <a:ext cx="119135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Un-paged STAs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may also have uplink </a:t>
            </a:r>
          </a:p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data to transmit</a:t>
            </a:r>
          </a:p>
        </p:txBody>
      </p:sp>
      <p:cxnSp>
        <p:nvCxnSpPr>
          <p:cNvPr id="81" name="Straight Arrow Connector 80"/>
          <p:cNvCxnSpPr>
            <a:endCxn id="16" idx="0"/>
          </p:cNvCxnSpPr>
          <p:nvPr/>
        </p:nvCxnSpPr>
        <p:spPr bwMode="auto">
          <a:xfrm flipH="1">
            <a:off x="4938328" y="4696689"/>
            <a:ext cx="177275" cy="211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82" name="Straight Arrow Connector 81"/>
          <p:cNvCxnSpPr>
            <a:endCxn id="36" idx="0"/>
          </p:cNvCxnSpPr>
          <p:nvPr/>
        </p:nvCxnSpPr>
        <p:spPr bwMode="auto">
          <a:xfrm>
            <a:off x="5628735" y="4684097"/>
            <a:ext cx="229868" cy="224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83" name="Rectangle 82"/>
          <p:cNvSpPr/>
          <p:nvPr/>
        </p:nvSpPr>
        <p:spPr bwMode="auto">
          <a:xfrm>
            <a:off x="4031738" y="4975964"/>
            <a:ext cx="278731" cy="7198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4186082" y="5212241"/>
            <a:ext cx="1243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4174066" y="505035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068096" y="529467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3894828" y="4574203"/>
            <a:ext cx="188528" cy="395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3344503" y="4252841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OBSS 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transmissions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150269" y="4979127"/>
            <a:ext cx="278731" cy="7198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9" name="Straight Arrow Connector 98"/>
          <p:cNvCxnSpPr>
            <a:endCxn id="98" idx="0"/>
          </p:cNvCxnSpPr>
          <p:nvPr/>
        </p:nvCxnSpPr>
        <p:spPr bwMode="auto">
          <a:xfrm flipH="1">
            <a:off x="3289635" y="4574203"/>
            <a:ext cx="159990" cy="4049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3429000" y="506185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3271682" y="5226150"/>
            <a:ext cx="1243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259666" y="505555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136278" y="5293342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309255" y="5281746"/>
            <a:ext cx="2423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69" name="Date Placeholder 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6" name="Footer Placeholder 8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5534172" y="225968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Scenarios Simulation Setup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1 AP and 10 STAs + 2 STAs (OBSS)</a:t>
            </a:r>
          </a:p>
          <a:p>
            <a:pPr lvl="1"/>
            <a:r>
              <a:rPr lang="en-US" sz="1400" dirty="0" smtClean="0"/>
              <a:t>10 STAs transmit Data frames, 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pPr lvl="2"/>
            <a:r>
              <a:rPr lang="en-US" sz="1200" dirty="0" smtClean="0"/>
              <a:t>AC_VO</a:t>
            </a:r>
          </a:p>
          <a:p>
            <a:pPr lvl="1"/>
            <a:r>
              <a:rPr lang="en-US" sz="1400" dirty="0" smtClean="0"/>
              <a:t>OBSS: STA12 </a:t>
            </a:r>
            <a:r>
              <a:rPr lang="en-US" sz="1400" dirty="0" smtClean="0">
                <a:sym typeface="Wingdings" pitchFamily="2" charset="2"/>
              </a:rPr>
              <a:t> STA11</a:t>
            </a:r>
          </a:p>
          <a:p>
            <a:pPr lvl="2"/>
            <a:r>
              <a:rPr lang="en-US" sz="1200" dirty="0" smtClean="0">
                <a:sym typeface="Wingdings" pitchFamily="2" charset="2"/>
              </a:rPr>
              <a:t>AC_BE</a:t>
            </a:r>
            <a:endParaRPr lang="en-US" sz="1200" dirty="0" smtClean="0"/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Max number of retransmissions = 11</a:t>
            </a:r>
          </a:p>
          <a:p>
            <a:pPr lvl="1"/>
            <a:r>
              <a:rPr lang="en-US" sz="1400" dirty="0" smtClean="0"/>
              <a:t>OBSS traffic: </a:t>
            </a:r>
          </a:p>
          <a:p>
            <a:pPr lvl="2"/>
            <a:r>
              <a:rPr lang="en-US" sz="1200" dirty="0" smtClean="0"/>
              <a:t>PHY rate=600Kbps</a:t>
            </a:r>
          </a:p>
          <a:p>
            <a:pPr lvl="2"/>
            <a:r>
              <a:rPr lang="en-US" sz="1200" dirty="0" smtClean="0"/>
              <a:t>Packet size=1500 bytes, </a:t>
            </a:r>
            <a:r>
              <a:rPr lang="en-US" sz="1200" dirty="0" err="1" smtClean="0"/>
              <a:t>Tx</a:t>
            </a:r>
            <a:r>
              <a:rPr lang="en-US" sz="1200" dirty="0" smtClean="0"/>
              <a:t> time~20mS</a:t>
            </a:r>
          </a:p>
          <a:p>
            <a:pPr lvl="2"/>
            <a:r>
              <a:rPr lang="en-US" sz="1200" dirty="0" smtClean="0"/>
              <a:t>Packet inter-arrival time: </a:t>
            </a:r>
          </a:p>
          <a:p>
            <a:pPr lvl="3"/>
            <a:r>
              <a:rPr lang="en-US" sz="1200" dirty="0" smtClean="0"/>
              <a:t>Uniform(.1S) </a:t>
            </a:r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occupies ~40% channel</a:t>
            </a:r>
          </a:p>
          <a:p>
            <a:pPr lvl="3"/>
            <a:r>
              <a:rPr lang="en-US" sz="1200" dirty="0" smtClean="0"/>
              <a:t>Uniform(.2S) </a:t>
            </a:r>
            <a:r>
              <a:rPr lang="en-US" sz="1200" dirty="0" smtClean="0">
                <a:sym typeface="Wingdings" pitchFamily="2" charset="2"/>
              </a:rPr>
              <a:t> occupies ~20% channel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Full buffered traffic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804560" y="343971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457972" y="343971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1483" y="352769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5686572" y="2716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28754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296172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72200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7148776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24804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820172" y="2677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96200" y="2836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8124972" y="3439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01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7834576" y="4277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710604" y="4436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72249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010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63867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2628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5700976" y="4240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77004" y="439944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446374" y="2563270"/>
            <a:ext cx="1052396" cy="21490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6135" y="218348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5630" y="175260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448" y="186553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762772" y="355508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6034204" y="300625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498606" y="267985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7000086" y="267985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7130346" y="296708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7224976" y="355508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7155321" y="372908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6956960" y="378930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6498606" y="385988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881804" y="372908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44" name="Isosceles Triangle 43"/>
          <p:cNvSpPr/>
          <p:nvPr/>
        </p:nvSpPr>
        <p:spPr>
          <a:xfrm>
            <a:off x="6096000" y="3445877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7536788" y="3451490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54394" y="3522497"/>
            <a:ext cx="104910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944981" y="3592119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79554" y="3592119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77430"/>
            <a:ext cx="4135433" cy="247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14" y="2177430"/>
            <a:ext cx="4142485" cy="247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1600200"/>
            <a:ext cx="4038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572000" cy="32004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(=active duration) 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OBSS Scenarios 2 - Comparisons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048000" y="2514600"/>
            <a:ext cx="0" cy="1289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4377" y="2438400"/>
            <a:ext cx="145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78 ~91%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162800" y="2940060"/>
            <a:ext cx="0" cy="1022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188200" y="2827009"/>
            <a:ext cx="1166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92-98%% less 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380999" y="4800600"/>
            <a:ext cx="85344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Observation</a:t>
            </a:r>
          </a:p>
          <a:p>
            <a:pPr lvl="1"/>
            <a:r>
              <a:rPr lang="en-US" sz="1400" b="0" dirty="0" smtClean="0"/>
              <a:t>From the comparison between </a:t>
            </a:r>
            <a:r>
              <a:rPr lang="en-US" sz="1400" b="1" dirty="0" smtClean="0"/>
              <a:t>U(5mS) without OBSS</a:t>
            </a:r>
            <a:r>
              <a:rPr lang="en-US" sz="1400" b="0" dirty="0" smtClean="0"/>
              <a:t> and </a:t>
            </a:r>
            <a:r>
              <a:rPr lang="en-US" sz="1400" b="1" dirty="0" smtClean="0"/>
              <a:t>U(5mS) with OBSS </a:t>
            </a:r>
            <a:r>
              <a:rPr lang="en-US" sz="1400" b="0" dirty="0" smtClean="0"/>
              <a:t>shows that </a:t>
            </a:r>
            <a:r>
              <a:rPr lang="en-US" sz="1400" b="1" u="sng" dirty="0" smtClean="0"/>
              <a:t>contentions between the hidden nodes</a:t>
            </a:r>
            <a:r>
              <a:rPr lang="en-US" sz="1400" b="0" dirty="0" smtClean="0"/>
              <a:t> are the </a:t>
            </a:r>
            <a:r>
              <a:rPr lang="en-US" sz="1400" b="1" dirty="0" smtClean="0"/>
              <a:t>major contributor </a:t>
            </a:r>
            <a:r>
              <a:rPr lang="en-US" sz="1400" b="0" dirty="0" smtClean="0"/>
              <a:t>for the large transmission delay and retransmissions.</a:t>
            </a:r>
          </a:p>
          <a:p>
            <a:pPr lvl="1"/>
            <a:r>
              <a:rPr lang="en-US" sz="1400" dirty="0" smtClean="0"/>
              <a:t>Spreading the uplink channel accesses over a longer period of time reduces both the transmission delay and the number of retransmissions significantly even when there is OBSS traffic.</a:t>
            </a:r>
            <a:r>
              <a:rPr lang="en-US" sz="600" dirty="0" smtClean="0"/>
              <a:t> </a:t>
            </a:r>
            <a:endParaRPr lang="en-US" sz="600" b="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343332" y="2548921"/>
            <a:ext cx="0" cy="2932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914400" y="220159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latin typeface="Calibri" pitchFamily="34" charset="0"/>
                <a:cs typeface="Calibri" pitchFamily="34" charset="0"/>
              </a:rPr>
              <a:t>Effect of </a:t>
            </a:r>
            <a:br>
              <a:rPr lang="en-US" sz="900" i="1" dirty="0" smtClean="0">
                <a:latin typeface="Calibri" pitchFamily="34" charset="0"/>
                <a:cs typeface="Calibri" pitchFamily="34" charset="0"/>
              </a:rPr>
            </a:br>
            <a:r>
              <a:rPr lang="en-US" sz="900" i="1" dirty="0" smtClean="0">
                <a:latin typeface="Calibri" pitchFamily="34" charset="0"/>
                <a:cs typeface="Calibri" pitchFamily="34" charset="0"/>
              </a:rPr>
              <a:t>OBSS traffic</a:t>
            </a:r>
            <a:endParaRPr lang="en-US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4557976" y="314107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 Setup 3 – Hidden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1 AP and 10 STAs + 2 STAs (OBSS)</a:t>
            </a:r>
          </a:p>
          <a:p>
            <a:pPr lvl="1"/>
            <a:r>
              <a:rPr lang="en-US" sz="1400" dirty="0" smtClean="0"/>
              <a:t>10 STAs transmit Data frames, 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pPr lvl="2"/>
            <a:r>
              <a:rPr lang="en-US" sz="1200" dirty="0" smtClean="0"/>
              <a:t>AC_VO</a:t>
            </a:r>
          </a:p>
          <a:p>
            <a:pPr lvl="1"/>
            <a:r>
              <a:rPr lang="en-US" sz="1400" dirty="0" smtClean="0"/>
              <a:t>OBSS: STA12 </a:t>
            </a:r>
            <a:r>
              <a:rPr lang="en-US" sz="1400" dirty="0" smtClean="0">
                <a:sym typeface="Wingdings" pitchFamily="2" charset="2"/>
              </a:rPr>
              <a:t> STA11</a:t>
            </a:r>
          </a:p>
          <a:p>
            <a:pPr lvl="2"/>
            <a:r>
              <a:rPr lang="en-US" sz="1200" dirty="0" smtClean="0">
                <a:sym typeface="Wingdings" pitchFamily="2" charset="2"/>
              </a:rPr>
              <a:t>AC_BE</a:t>
            </a:r>
            <a:endParaRPr lang="en-US" sz="1200" dirty="0" smtClean="0"/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Max number of retransmissions = 11</a:t>
            </a:r>
          </a:p>
          <a:p>
            <a:pPr lvl="1"/>
            <a:r>
              <a:rPr lang="en-US" sz="1400" dirty="0" smtClean="0"/>
              <a:t>OBSS traffic: </a:t>
            </a:r>
          </a:p>
          <a:p>
            <a:pPr lvl="2"/>
            <a:r>
              <a:rPr lang="en-US" sz="1200" dirty="0" smtClean="0"/>
              <a:t>PHY rate=600Kbps</a:t>
            </a:r>
          </a:p>
          <a:p>
            <a:pPr lvl="2"/>
            <a:r>
              <a:rPr lang="en-US" sz="1200" dirty="0" smtClean="0"/>
              <a:t>Packet size=1500 bytes, </a:t>
            </a:r>
            <a:r>
              <a:rPr lang="en-US" sz="1200" dirty="0" err="1" smtClean="0"/>
              <a:t>Tx</a:t>
            </a:r>
            <a:r>
              <a:rPr lang="en-US" sz="1200" dirty="0" smtClean="0"/>
              <a:t> time~20mS</a:t>
            </a:r>
          </a:p>
          <a:p>
            <a:pPr lvl="2"/>
            <a:r>
              <a:rPr lang="en-US" sz="1200" dirty="0" smtClean="0"/>
              <a:t>Packet inter-arrival time: 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Full buffered traffic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5828364" y="432110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4481776" y="432110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57804" y="4479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35287" y="440908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4710376" y="35982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86404" y="37568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5319976" y="31410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96004" y="32996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72580" y="31410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48608" y="32996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6843976" y="35591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720004" y="3717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48776" y="43211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24804" y="4479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6858380" y="5159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734408" y="5317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6248780" y="5540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124808" y="5698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5410580" y="5540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286608" y="5698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4724780" y="51222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600808" y="528083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6470178" y="3444660"/>
            <a:ext cx="1052396" cy="214903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99939" y="306487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9434" y="263399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0252" y="274692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786576" y="443647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5058008" y="388764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522410" y="356124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6023890" y="356124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6154150" y="384847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6248780" y="443647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6179125" y="461047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5980764" y="467069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5522410" y="474127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4905608" y="461047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Isosceles Triangle 43"/>
          <p:cNvSpPr/>
          <p:nvPr/>
        </p:nvSpPr>
        <p:spPr>
          <a:xfrm>
            <a:off x="7089335" y="4789754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8530123" y="4795367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7347729" y="4866374"/>
            <a:ext cx="104910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938316" y="4935996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72889" y="4935996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19218" y="4870597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Full buffered</a:t>
            </a:r>
          </a:p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traffic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H="1" flipV="1">
            <a:off x="6248780" y="4539885"/>
            <a:ext cx="776024" cy="29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1166617">
            <a:off x="6361470" y="4526335"/>
            <a:ext cx="8451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interference</a:t>
            </a:r>
            <a:endParaRPr lang="en-US" sz="105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76218" y="6019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BSS1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41290" y="5399485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BSS2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OBSS Scenarios 3 - Comparisons</a:t>
            </a:r>
            <a:endParaRPr lang="en-US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380999" y="4800600"/>
            <a:ext cx="85344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Observation</a:t>
            </a:r>
          </a:p>
          <a:p>
            <a:pPr lvl="1"/>
            <a:r>
              <a:rPr lang="en-US" sz="1400" dirty="0" smtClean="0"/>
              <a:t>STA1, STA2, STA3, STA10 are hidden from STA12</a:t>
            </a:r>
          </a:p>
          <a:p>
            <a:pPr lvl="1"/>
            <a:r>
              <a:rPr lang="en-US" sz="1400" dirty="0" smtClean="0"/>
              <a:t>The hidden nodes (STA1, STA2, STA3, STA10) suffer from very high packet drop rate (45-62%)</a:t>
            </a:r>
          </a:p>
          <a:p>
            <a:pPr lvl="1"/>
            <a:r>
              <a:rPr lang="en-US" sz="1400" dirty="0" smtClean="0"/>
              <a:t>Even in the OBSS with a hidden node with full buffered traffic, spreading the uplink channel accesses over a longer period of time reduces both the transmission delay and the number of retransmissions significantly.</a:t>
            </a:r>
            <a:r>
              <a:rPr lang="en-US" sz="600" dirty="0" smtClean="0"/>
              <a:t> </a:t>
            </a:r>
            <a:endParaRPr lang="en-US" sz="600" b="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70745"/>
            <a:ext cx="3048000" cy="183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56" y="2270745"/>
            <a:ext cx="3037427" cy="182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159" y="2270746"/>
            <a:ext cx="3037424" cy="182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29718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delay, retransmissions, and packet drop rate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477000" y="2743200"/>
            <a:ext cx="6858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229600" y="2743200"/>
            <a:ext cx="3048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6895" y="2270745"/>
            <a:ext cx="1933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000" i="1" dirty="0">
                <a:latin typeface="Calibri" pitchFamily="34" charset="0"/>
                <a:cs typeface="Calibri" pitchFamily="34" charset="0"/>
              </a:rPr>
              <a:t>STA1, STA2, STA3, </a:t>
            </a: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STA10</a:t>
            </a:r>
            <a:br>
              <a:rPr lang="en-US" sz="1000" i="1" dirty="0" smtClean="0">
                <a:latin typeface="Calibri" pitchFamily="34" charset="0"/>
                <a:cs typeface="Calibri" pitchFamily="34" charset="0"/>
              </a:rPr>
            </a:b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i="1" dirty="0">
                <a:latin typeface="Calibri" pitchFamily="34" charset="0"/>
                <a:cs typeface="Calibri" pitchFamily="34" charset="0"/>
              </a:rPr>
              <a:t>are </a:t>
            </a: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hidden from </a:t>
            </a:r>
            <a:r>
              <a:rPr lang="en-US" sz="1000" i="1" dirty="0">
                <a:latin typeface="Calibri" pitchFamily="34" charset="0"/>
                <a:cs typeface="Calibri" pitchFamily="34" charset="0"/>
              </a:rPr>
              <a:t>STA12</a:t>
            </a:r>
          </a:p>
        </p:txBody>
      </p:sp>
      <p:cxnSp>
        <p:nvCxnSpPr>
          <p:cNvPr id="13" name="Straight Arrow Connector 12"/>
          <p:cNvCxnSpPr>
            <a:endCxn id="7" idx="7"/>
          </p:cNvCxnSpPr>
          <p:nvPr/>
        </p:nvCxnSpPr>
        <p:spPr bwMode="auto">
          <a:xfrm flipH="1">
            <a:off x="7062367" y="2670855"/>
            <a:ext cx="100433" cy="206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8025234" y="2640072"/>
            <a:ext cx="204366" cy="2370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/>
          <a:lstStyle/>
          <a:p>
            <a:r>
              <a:rPr lang="en-US" sz="1800" dirty="0"/>
              <a:t>11ah use case includes a large outdoor network</a:t>
            </a:r>
          </a:p>
          <a:p>
            <a:pPr lvl="1"/>
            <a:r>
              <a:rPr lang="en-US" sz="1400" dirty="0"/>
              <a:t>Many stations at the edge of the coverage area could be </a:t>
            </a:r>
            <a:r>
              <a:rPr lang="en-US" sz="1400" dirty="0" smtClean="0"/>
              <a:t>hidden from </a:t>
            </a:r>
            <a:r>
              <a:rPr lang="en-US" sz="1400" dirty="0"/>
              <a:t>each </a:t>
            </a:r>
            <a:r>
              <a:rPr lang="en-US" sz="1400" dirty="0" smtClean="0"/>
              <a:t>other</a:t>
            </a:r>
          </a:p>
          <a:p>
            <a:pPr lvl="2"/>
            <a:r>
              <a:rPr lang="en-US" sz="1200" dirty="0" smtClean="0"/>
              <a:t>The 11ah channel model [2] shows that the channel between STA-STA experiences a higher path loss than the channel between AP-STA. </a:t>
            </a:r>
            <a:endParaRPr lang="en-US" sz="1200" dirty="0"/>
          </a:p>
          <a:p>
            <a:pPr lvl="1"/>
            <a:r>
              <a:rPr lang="en-US" sz="1400" dirty="0" smtClean="0"/>
              <a:t>Bits set in the TIM element may trigger collisions between the hidden nodes</a:t>
            </a:r>
          </a:p>
          <a:p>
            <a:pPr lvl="1"/>
            <a:r>
              <a:rPr lang="en-US" sz="1400" dirty="0" smtClean="0"/>
              <a:t>Uplink data transmissions from the hidden nodes within a short period of time (e.g. ~ few </a:t>
            </a:r>
            <a:r>
              <a:rPr lang="en-US" sz="1400" dirty="0" err="1" smtClean="0"/>
              <a:t>mS</a:t>
            </a:r>
            <a:r>
              <a:rPr lang="en-US" sz="1400" dirty="0" smtClean="0"/>
              <a:t>) also result in collisions at the AP</a:t>
            </a:r>
          </a:p>
          <a:p>
            <a:r>
              <a:rPr lang="en-US" sz="1600" dirty="0" smtClean="0"/>
              <a:t>When </a:t>
            </a:r>
            <a:r>
              <a:rPr lang="en-US" sz="1600" dirty="0"/>
              <a:t>hidden nodes are present in the network, </a:t>
            </a:r>
            <a:r>
              <a:rPr lang="en-US" sz="1600" dirty="0" smtClean="0"/>
              <a:t>spreading </a:t>
            </a:r>
            <a:r>
              <a:rPr lang="en-US" sz="1600" dirty="0"/>
              <a:t>the uplink channel accesses over a </a:t>
            </a:r>
            <a:r>
              <a:rPr lang="en-US" sz="1600" dirty="0" smtClean="0"/>
              <a:t>period </a:t>
            </a:r>
            <a:r>
              <a:rPr lang="en-US" sz="1600" dirty="0"/>
              <a:t>of </a:t>
            </a:r>
            <a:r>
              <a:rPr lang="en-US" sz="1600" dirty="0" smtClean="0"/>
              <a:t>time so that the uplink transmissions are not overlapped with each other significantly </a:t>
            </a:r>
            <a:r>
              <a:rPr lang="en-US" sz="1600" dirty="0"/>
              <a:t>reduces</a:t>
            </a:r>
          </a:p>
          <a:p>
            <a:pPr lvl="1"/>
            <a:r>
              <a:rPr lang="en-US" sz="1400" dirty="0">
                <a:ea typeface="+mn-ea"/>
              </a:rPr>
              <a:t>the transmission </a:t>
            </a:r>
            <a:r>
              <a:rPr lang="en-US" sz="1400" dirty="0" smtClean="0">
                <a:ea typeface="+mn-ea"/>
              </a:rPr>
              <a:t>delay (STA active time) </a:t>
            </a:r>
            <a:r>
              <a:rPr lang="en-US" sz="1400" dirty="0">
                <a:ea typeface="+mn-ea"/>
              </a:rPr>
              <a:t>by </a:t>
            </a:r>
            <a:r>
              <a:rPr lang="en-US" sz="1400" u="sng" dirty="0">
                <a:ea typeface="+mn-ea"/>
              </a:rPr>
              <a:t>94%</a:t>
            </a:r>
            <a:r>
              <a:rPr lang="en-US" sz="1400" dirty="0">
                <a:ea typeface="+mn-ea"/>
              </a:rPr>
              <a:t>* and </a:t>
            </a:r>
          </a:p>
          <a:p>
            <a:pPr lvl="1"/>
            <a:r>
              <a:rPr lang="en-US" sz="1400" dirty="0">
                <a:ea typeface="+mn-ea"/>
              </a:rPr>
              <a:t>the </a:t>
            </a:r>
            <a:r>
              <a:rPr lang="en-US" sz="1400" dirty="0" smtClean="0">
                <a:ea typeface="+mn-ea"/>
              </a:rPr>
              <a:t>number of retransmissions </a:t>
            </a:r>
            <a:r>
              <a:rPr lang="en-US" sz="1400" dirty="0">
                <a:ea typeface="+mn-ea"/>
              </a:rPr>
              <a:t>by </a:t>
            </a:r>
            <a:r>
              <a:rPr lang="en-US" sz="1400" u="sng" dirty="0">
                <a:ea typeface="+mn-ea"/>
              </a:rPr>
              <a:t>99%</a:t>
            </a:r>
            <a:r>
              <a:rPr lang="en-US" sz="1400" dirty="0">
                <a:ea typeface="+mn-ea"/>
              </a:rPr>
              <a:t>*.</a:t>
            </a:r>
          </a:p>
          <a:p>
            <a:pPr marL="457200" lvl="1" indent="0">
              <a:buNone/>
            </a:pPr>
            <a:r>
              <a:rPr lang="en-US" sz="1100" dirty="0">
                <a:ea typeface="+mn-ea"/>
              </a:rPr>
              <a:t>*) </a:t>
            </a:r>
            <a:r>
              <a:rPr lang="en-US" sz="1100" dirty="0" smtClean="0">
                <a:ea typeface="+mn-ea"/>
              </a:rPr>
              <a:t>Deterministic </a:t>
            </a:r>
            <a:r>
              <a:rPr lang="en-US" sz="1100" dirty="0">
                <a:ea typeface="+mn-ea"/>
              </a:rPr>
              <a:t>20mS </a:t>
            </a:r>
            <a:r>
              <a:rPr lang="en-US" sz="1100" dirty="0" smtClean="0">
                <a:ea typeface="+mn-ea"/>
              </a:rPr>
              <a:t>time slot </a:t>
            </a:r>
            <a:r>
              <a:rPr lang="en-US" sz="1100" dirty="0">
                <a:ea typeface="+mn-ea"/>
              </a:rPr>
              <a:t>gain over </a:t>
            </a:r>
            <a:r>
              <a:rPr lang="en-US" sz="1100" dirty="0" smtClean="0">
                <a:ea typeface="+mn-ea"/>
              </a:rPr>
              <a:t>Uniform(5mS)</a:t>
            </a:r>
          </a:p>
          <a:p>
            <a:pPr marL="457200" lvl="1" indent="0">
              <a:buNone/>
            </a:pPr>
            <a:endParaRPr lang="en-US" sz="1100" dirty="0">
              <a:ea typeface="+mn-ea"/>
            </a:endParaRPr>
          </a:p>
          <a:p>
            <a:r>
              <a:rPr lang="en-US" sz="1600" dirty="0"/>
              <a:t>We propose to utilize the information </a:t>
            </a:r>
            <a:r>
              <a:rPr lang="en-US" sz="1600" dirty="0" smtClean="0"/>
              <a:t>from the AP </a:t>
            </a:r>
            <a:r>
              <a:rPr lang="en-US" sz="1600" dirty="0"/>
              <a:t>to spread out the uplink transmissions </a:t>
            </a:r>
            <a:r>
              <a:rPr lang="en-US" sz="1600" dirty="0" smtClean="0"/>
              <a:t>(e.g. PS-Poll/Data</a:t>
            </a:r>
            <a:r>
              <a:rPr lang="en-US" sz="1600" dirty="0"/>
              <a:t>) over a </a:t>
            </a:r>
            <a:r>
              <a:rPr lang="en-US" sz="1600" dirty="0" smtClean="0"/>
              <a:t>period of time to mitigate the hidden node problem</a:t>
            </a:r>
          </a:p>
          <a:p>
            <a:pPr lvl="1"/>
            <a:r>
              <a:rPr lang="en-US" sz="1200" dirty="0" smtClean="0"/>
              <a:t>The exact definition of the information from the AP is TBD (e.g. TIM element)</a:t>
            </a:r>
            <a:endParaRPr lang="en-US" sz="1000" dirty="0" smtClean="0"/>
          </a:p>
          <a:p>
            <a:pPr lvl="1"/>
            <a:r>
              <a:rPr lang="en-US" sz="1200" dirty="0" smtClean="0"/>
              <a:t>The definition of the period of time is TBD </a:t>
            </a:r>
          </a:p>
          <a:p>
            <a:pPr lvl="2"/>
            <a:r>
              <a:rPr lang="en-US" sz="1200" dirty="0"/>
              <a:t>E.g. DTIM interval or (the number of STAs in a TIM bitmap) x (the slot time duration) may be used</a:t>
            </a:r>
          </a:p>
          <a:p>
            <a:pPr lvl="1"/>
            <a:endParaRPr lang="en-US" sz="1400" dirty="0"/>
          </a:p>
          <a:p>
            <a:endParaRPr lang="en-US" sz="1800" dirty="0" smtClean="0"/>
          </a:p>
          <a:p>
            <a:pPr lvl="1"/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sz="2000" dirty="0" smtClean="0"/>
              <a:t>Do you support the concept of utilizing information from an AP to spread out uplink transmissions over a period of time to mitigate the hidden node problem?</a:t>
            </a:r>
          </a:p>
          <a:p>
            <a:pPr lvl="2"/>
            <a:endParaRPr lang="en-US" sz="2000" dirty="0"/>
          </a:p>
          <a:p>
            <a:pPr lvl="1"/>
            <a:r>
              <a:rPr lang="en-US" sz="1800" dirty="0" smtClean="0"/>
              <a:t>Y:</a:t>
            </a:r>
          </a:p>
          <a:p>
            <a:pPr lvl="1"/>
            <a:r>
              <a:rPr lang="en-US" sz="1800" dirty="0" smtClean="0"/>
              <a:t>N:</a:t>
            </a:r>
          </a:p>
          <a:p>
            <a:pPr lvl="1"/>
            <a:r>
              <a:rPr lang="en-US" sz="1800" dirty="0" smtClean="0"/>
              <a:t>A:</a:t>
            </a:r>
          </a:p>
          <a:p>
            <a:pPr marL="857250" lvl="2" indent="0">
              <a:buNone/>
            </a:pP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Potential compromise of 802.11ah use case document, 802.11-11/457r0</a:t>
            </a:r>
          </a:p>
          <a:p>
            <a:pPr marL="0" indent="0">
              <a:buNone/>
            </a:pPr>
            <a:r>
              <a:rPr lang="en-US" sz="1800" dirty="0" smtClean="0"/>
              <a:t>[2] </a:t>
            </a:r>
            <a:r>
              <a:rPr lang="en-US" sz="1800" dirty="0" err="1" smtClean="0"/>
              <a:t>TGah</a:t>
            </a:r>
            <a:r>
              <a:rPr lang="en-US" sz="1800" dirty="0" smtClean="0"/>
              <a:t> Channel Model, 802.11-11/968r3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043820"/>
              </p:ext>
            </p:extLst>
          </p:nvPr>
        </p:nvGraphicFramePr>
        <p:xfrm>
          <a:off x="1265238" y="1314450"/>
          <a:ext cx="6500812" cy="506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Document" r:id="rId4" imgW="8540256" imgH="6656509" progId="Word.Document.8">
                  <p:embed/>
                </p:oleObj>
              </mc:Choice>
              <mc:Fallback>
                <p:oleObj name="Document" r:id="rId4" imgW="8540256" imgH="66565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14450"/>
                        <a:ext cx="6500812" cy="506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71318" y="1681421"/>
            <a:ext cx="4572000" cy="45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err="1" smtClean="0"/>
              <a:t>CWmin</a:t>
            </a:r>
            <a:r>
              <a:rPr lang="en-US" sz="1400" dirty="0" smtClean="0"/>
              <a:t>[AC_BE]=15, </a:t>
            </a:r>
            <a:r>
              <a:rPr lang="en-US" sz="1400" dirty="0" err="1" smtClean="0"/>
              <a:t>CWmax</a:t>
            </a:r>
            <a:r>
              <a:rPr lang="en-US" sz="1400" dirty="0" smtClean="0"/>
              <a:t>[AC_BE]=1023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166" y="2658533"/>
            <a:ext cx="4095434" cy="242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667000"/>
            <a:ext cx="4095434" cy="242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724400" y="2209800"/>
            <a:ext cx="403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Comparisons 1 (AC_BE)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572000" cy="31242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 active duration)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971800" y="317762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980267" y="3200400"/>
            <a:ext cx="1247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93% 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162800" y="3811594"/>
            <a:ext cx="0" cy="3249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213600" y="3743222"/>
            <a:ext cx="1166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99% less </a:t>
            </a:r>
            <a:endParaRPr lang="en-US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11ah use case includes a large outdoor network [1]</a:t>
            </a:r>
          </a:p>
          <a:p>
            <a:pPr lvl="1"/>
            <a:r>
              <a:rPr lang="en-US" sz="1800" dirty="0" smtClean="0"/>
              <a:t>For an outdoor smart grid network, the number of STAs can be 2007+ </a:t>
            </a:r>
          </a:p>
          <a:p>
            <a:pPr lvl="1"/>
            <a:r>
              <a:rPr lang="en-US" sz="1800" dirty="0" smtClean="0"/>
              <a:t>TIM element may cover few hundreds to few thousands STAs</a:t>
            </a:r>
          </a:p>
          <a:p>
            <a:pPr lvl="1"/>
            <a:r>
              <a:rPr lang="en-US" sz="1800" dirty="0" smtClean="0"/>
              <a:t>Bits set to one in the TIM element may trigger too many PS-Poll/trigger frame transmissions from the STAs within a short period of time</a:t>
            </a:r>
          </a:p>
          <a:p>
            <a:pPr lvl="1"/>
            <a:r>
              <a:rPr lang="en-US" sz="1800" dirty="0" smtClean="0"/>
              <a:t>Many stations at the edge of the coverage area could be hidden from each other for uplink transmissions due to a much higher path loss between STA-STA than AP-STA [2]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This presentation proposes a uplink channel access scheme using information from an AP (e.g. TIM information) to mitigate the hidden node problem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 Triggered Hidden Node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Too many bits set in the TIM element may trigger too many PS-Poll/trigger frame transmissions right after the beacon frame within a short period of time</a:t>
            </a:r>
          </a:p>
          <a:p>
            <a:pPr lvl="1"/>
            <a:r>
              <a:rPr lang="en-US" sz="1600" dirty="0" smtClean="0"/>
              <a:t>Increase collisions between the hidden nodes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2971800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470402" y="5497815"/>
            <a:ext cx="152400" cy="4572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3191933" y="5836482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5867400" y="5836482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68133" y="587881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5921148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5846" y="525780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44133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67200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56998" y="5388605"/>
            <a:ext cx="1677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STA2’s transmission range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5395359"/>
            <a:ext cx="1677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STA1’s transmission range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3803460" y="5697211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3813853" y="5990974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4546602" y="60887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5105400" y="57077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5181600" y="6005816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5504598" y="5740780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4792133" y="5631570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4114800" y="58601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4224867" y="56315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3503935" y="57136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904977" y="3919355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1111001" y="3538355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045199" y="3538355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2124" y="3167593"/>
            <a:ext cx="10438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</a:t>
            </a:r>
          </a:p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bits set to 1)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4" name="Straight Connector 73"/>
          <p:cNvCxnSpPr>
            <a:endCxn id="30" idx="1"/>
          </p:cNvCxnSpPr>
          <p:nvPr/>
        </p:nvCxnSpPr>
        <p:spPr>
          <a:xfrm flipV="1">
            <a:off x="1254935" y="3728855"/>
            <a:ext cx="3790264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89434" y="3457922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Beacon interval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295400" y="4013338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914400" y="4208080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914400" y="4512880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914400" y="4970080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42796" y="391935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57200" y="4327470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7200" y="4784670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STAn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 rot="5400000">
            <a:off x="570300" y="4527308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1295400" y="4318137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450880" y="4775337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Left Brace 101"/>
          <p:cNvSpPr/>
          <p:nvPr/>
        </p:nvSpPr>
        <p:spPr bwMode="auto">
          <a:xfrm rot="16200000">
            <a:off x="1480835" y="4877026"/>
            <a:ext cx="107439" cy="588495"/>
          </a:xfrm>
          <a:prstGeom prst="leftBrace">
            <a:avLst>
              <a:gd name="adj1" fmla="val 3197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368520" y="3954937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PS-Poll/trigger frame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38200" y="5148793"/>
            <a:ext cx="149111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transmissions within </a:t>
            </a:r>
            <a:br>
              <a:rPr lang="en-US" sz="1100" dirty="0" smtClean="0"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latin typeface="Calibri" pitchFamily="34" charset="0"/>
                <a:cs typeface="Calibri" pitchFamily="34" charset="0"/>
              </a:rPr>
              <a:t>a short period of time</a:t>
            </a:r>
          </a:p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(e.g. few </a:t>
            </a:r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mS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1227667" y="3853393"/>
            <a:ext cx="0" cy="1229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4" name="Date Placeholder 6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sz="1800" dirty="0" smtClean="0"/>
              <a:t>Utilize information from an AP (e.g. TIM element) to spread uplink transmissions over a period of time so that the uplink transmissions are not overlapping with each other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20983" y="4109817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127007" y="3728817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61205" y="3728817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130" y="3358055"/>
            <a:ext cx="10438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</a:t>
            </a:r>
          </a:p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bits set to 1)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270941" y="3859413"/>
            <a:ext cx="3790264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05440" y="3648384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Beacon interval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11406" y="4203800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930406" y="4398542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930406" y="4703342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930406" y="5160542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8802" y="410981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206" y="4517932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206" y="4975132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STAn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5400000">
            <a:off x="586306" y="4717770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527080" y="4508599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898680" y="4965799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Left Brace 21"/>
          <p:cNvSpPr/>
          <p:nvPr/>
        </p:nvSpPr>
        <p:spPr bwMode="auto">
          <a:xfrm rot="16200000">
            <a:off x="2060337" y="4432717"/>
            <a:ext cx="107439" cy="1715487"/>
          </a:xfrm>
          <a:prstGeom prst="leftBrace">
            <a:avLst>
              <a:gd name="adj1" fmla="val 3197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84526" y="4145399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PS-Poll/trigger frame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94618" y="5344180"/>
            <a:ext cx="2258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Spread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  <a:cs typeface="Calibri" pitchFamily="34" charset="0"/>
              </a:rPr>
              <a:t>n</a:t>
            </a:r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transmissions over </a:t>
            </a:r>
            <a:b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much longer time period</a:t>
            </a:r>
            <a:endParaRPr lang="en-US" sz="14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1968824" y="4740524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Randomly spread uplink transmission over a period of time</a:t>
            </a:r>
          </a:p>
          <a:p>
            <a:pPr lvl="1"/>
            <a:r>
              <a:rPr lang="en-US" sz="1600" dirty="0" smtClean="0"/>
              <a:t>The total number of time slots, </a:t>
            </a:r>
            <a:r>
              <a:rPr lang="en-US" sz="1600" i="1" dirty="0" smtClean="0"/>
              <a:t>N</a:t>
            </a:r>
            <a:r>
              <a:rPr lang="en-US" sz="1600" dirty="0" smtClean="0"/>
              <a:t>, may be determined based on the number of paged (and unpaged) stations, </a:t>
            </a:r>
            <a:r>
              <a:rPr lang="en-US" sz="1600" i="1" dirty="0" smtClean="0"/>
              <a:t>n</a:t>
            </a:r>
            <a:r>
              <a:rPr lang="en-US" sz="1600" dirty="0" smtClean="0"/>
              <a:t>, indicated in the received TIM (e.g. </a:t>
            </a:r>
            <a:r>
              <a:rPr lang="en-US" sz="1600" i="1" dirty="0" smtClean="0"/>
              <a:t>N </a:t>
            </a:r>
            <a:r>
              <a:rPr lang="en-US" sz="1600" dirty="0" smtClean="0"/>
              <a:t>= </a:t>
            </a:r>
            <a:r>
              <a:rPr lang="en-US" sz="1600" i="1" dirty="0" smtClean="0"/>
              <a:t>f 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))</a:t>
            </a:r>
          </a:p>
          <a:p>
            <a:pPr lvl="1"/>
            <a:r>
              <a:rPr lang="en-US" sz="1600" dirty="0" smtClean="0"/>
              <a:t>The time slot duration </a:t>
            </a:r>
            <a:r>
              <a:rPr lang="en-US" sz="1600" i="1" dirty="0" smtClean="0"/>
              <a:t>T</a:t>
            </a:r>
            <a:r>
              <a:rPr lang="en-US" sz="1600" dirty="0" smtClean="0"/>
              <a:t> may be chosen to be large enough to complete PS-Poll/</a:t>
            </a:r>
            <a:r>
              <a:rPr lang="en-US" sz="1600" dirty="0" err="1" smtClean="0"/>
              <a:t>trigger+SIFS+DATA+SIFS+ACK</a:t>
            </a:r>
            <a:r>
              <a:rPr lang="en-US" sz="1600" dirty="0" smtClean="0"/>
              <a:t> (e.g. 20 ~ 40 </a:t>
            </a:r>
            <a:r>
              <a:rPr lang="en-US" sz="1600" dirty="0" err="1" smtClean="0"/>
              <a:t>mS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A STA randomly chooses a time slot to </a:t>
            </a:r>
            <a:r>
              <a:rPr lang="en-US" sz="1600" i="1" dirty="0" smtClean="0"/>
              <a:t>start</a:t>
            </a:r>
            <a:r>
              <a:rPr lang="en-US" sz="1600" dirty="0" smtClean="0"/>
              <a:t> its uplink channel access</a:t>
            </a:r>
          </a:p>
          <a:p>
            <a:pPr lvl="2"/>
            <a:r>
              <a:rPr lang="en-US" sz="1400" dirty="0" smtClean="0"/>
              <a:t>If two or more hidden STAs choose the same time slot, they may collide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27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1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156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0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84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99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13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27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42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956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70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184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299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13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27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42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56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70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985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99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13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27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42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556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670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785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899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13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128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242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56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470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870545" y="499910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68435" y="4757820"/>
            <a:ext cx="12859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(n paged STAs)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870545" y="538010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355210" y="4757820"/>
            <a:ext cx="27606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Total 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time slots, each time slot duration = T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32107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4095687" y="537842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54205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61825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5745932" y="538384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4477622" y="5379389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3682051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4115271" y="537479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4806952" y="537638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6438778" y="537939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926223" y="5459235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61328" y="5517588"/>
            <a:ext cx="79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2,8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(may collide)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88450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945862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99545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40887" y="5498433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611656" y="5484344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255445" y="546253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84275" y="546253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156295" y="5095570"/>
            <a:ext cx="0" cy="1231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267711" y="5095570"/>
            <a:ext cx="0" cy="1231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041995" y="5095570"/>
            <a:ext cx="1143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5145" y="5103465"/>
            <a:ext cx="1333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3083120" y="4918665"/>
            <a:ext cx="2535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</a:t>
            </a:r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Deterministically spread uplink transmission over a period of time</a:t>
            </a:r>
          </a:p>
          <a:p>
            <a:pPr lvl="1"/>
            <a:r>
              <a:rPr lang="en-US" sz="1600" dirty="0" smtClean="0"/>
              <a:t>The total number of time slots, </a:t>
            </a:r>
            <a:r>
              <a:rPr lang="en-US" sz="1600" i="1" dirty="0" smtClean="0"/>
              <a:t>N</a:t>
            </a:r>
            <a:r>
              <a:rPr lang="en-US" sz="1600" dirty="0" smtClean="0"/>
              <a:t>, may be determined based on the number of paged stations, </a:t>
            </a:r>
            <a:r>
              <a:rPr lang="en-US" sz="1600" i="1" dirty="0" smtClean="0"/>
              <a:t>n</a:t>
            </a:r>
            <a:r>
              <a:rPr lang="en-US" sz="1600" dirty="0" smtClean="0"/>
              <a:t>, indicated in the received TIM (e.g. </a:t>
            </a:r>
            <a:r>
              <a:rPr lang="en-US" sz="1600" i="1" dirty="0" smtClean="0"/>
              <a:t>N </a:t>
            </a:r>
            <a:r>
              <a:rPr lang="en-US" sz="1600" dirty="0" smtClean="0"/>
              <a:t>= </a:t>
            </a:r>
            <a:r>
              <a:rPr lang="en-US" sz="1600" i="1" dirty="0" smtClean="0"/>
              <a:t>n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The time slot duration </a:t>
            </a:r>
            <a:r>
              <a:rPr lang="en-US" sz="1600" i="1" dirty="0" smtClean="0"/>
              <a:t>T</a:t>
            </a:r>
            <a:r>
              <a:rPr lang="en-US" sz="1600" dirty="0" smtClean="0"/>
              <a:t> may be chosen to be large enough to complete PS-Poll/</a:t>
            </a:r>
            <a:r>
              <a:rPr lang="en-US" sz="1600" dirty="0" err="1" smtClean="0"/>
              <a:t>trigger+SIFS+DATA+SIFS+ACK</a:t>
            </a:r>
            <a:r>
              <a:rPr lang="en-US" sz="1600" dirty="0" smtClean="0"/>
              <a:t> (e.g. 20 ~ 40 </a:t>
            </a:r>
            <a:r>
              <a:rPr lang="en-US" sz="1600" dirty="0" err="1" smtClean="0"/>
              <a:t>mS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AP assigns a time slot for a STA</a:t>
            </a:r>
          </a:p>
          <a:p>
            <a:pPr lvl="2"/>
            <a:r>
              <a:rPr lang="en-US" sz="1400" dirty="0" smtClean="0"/>
              <a:t>Example: AID bit position of TIM may be used to determine the assigned time slot</a:t>
            </a:r>
          </a:p>
          <a:p>
            <a:pPr lvl="1"/>
            <a:r>
              <a:rPr lang="en-US" sz="1600" dirty="0" smtClean="0"/>
              <a:t>Each STA </a:t>
            </a:r>
            <a:r>
              <a:rPr lang="en-US" sz="1600" i="1" dirty="0" smtClean="0"/>
              <a:t>starts</a:t>
            </a:r>
            <a:r>
              <a:rPr lang="en-US" sz="1600" dirty="0" smtClean="0"/>
              <a:t> to access the channel at the assigned time slot following EDCA</a:t>
            </a:r>
          </a:p>
          <a:p>
            <a:pPr lvl="1"/>
            <a:endParaRPr lang="en-US" sz="1600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33028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4171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5314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6457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600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743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9886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41029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2172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3315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245680" y="4868772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3245680" y="5249772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334189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3447586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357049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403314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flipV="1">
            <a:off x="426174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990386" y="5387253"/>
            <a:ext cx="16209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1,  2,  3, 4, 5, 6, 7, 8, 9, 10</a:t>
            </a:r>
          </a:p>
        </p:txBody>
      </p:sp>
      <p:cxnSp>
        <p:nvCxnSpPr>
          <p:cNvPr id="90" name="Straight Arrow Connector 89"/>
          <p:cNvCxnSpPr/>
          <p:nvPr/>
        </p:nvCxnSpPr>
        <p:spPr bwMode="auto">
          <a:xfrm flipV="1">
            <a:off x="368602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V="1">
            <a:off x="380155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 flipV="1">
            <a:off x="3924454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flipV="1">
            <a:off x="4133922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flipV="1">
            <a:off x="4369896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387235" y="4737967"/>
            <a:ext cx="27606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Total 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time slots, each time slot duration = T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095804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9" name="Rectangle 118"/>
          <p:cNvSpPr/>
          <p:nvPr/>
        </p:nvSpPr>
        <p:spPr>
          <a:xfrm>
            <a:off x="2192946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0" name="Rectangle 119"/>
          <p:cNvSpPr/>
          <p:nvPr/>
        </p:nvSpPr>
        <p:spPr>
          <a:xfrm>
            <a:off x="2290987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1" name="Rectangle 120"/>
          <p:cNvSpPr/>
          <p:nvPr/>
        </p:nvSpPr>
        <p:spPr>
          <a:xfrm>
            <a:off x="2388129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2476804" y="4839676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734575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4" name="Rectangle 123"/>
          <p:cNvSpPr/>
          <p:nvPr/>
        </p:nvSpPr>
        <p:spPr>
          <a:xfrm>
            <a:off x="2831717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5" name="Rectangle 124"/>
          <p:cNvSpPr/>
          <p:nvPr/>
        </p:nvSpPr>
        <p:spPr>
          <a:xfrm>
            <a:off x="2929758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6" name="Rectangle 125"/>
          <p:cNvSpPr/>
          <p:nvPr/>
        </p:nvSpPr>
        <p:spPr>
          <a:xfrm>
            <a:off x="3026900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7" name="TextBox 126"/>
          <p:cNvSpPr txBox="1"/>
          <p:nvPr/>
        </p:nvSpPr>
        <p:spPr>
          <a:xfrm>
            <a:off x="2074862" y="4594999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bitmap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08299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116508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748705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954708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858770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49908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209642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014907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750537" y="5093592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STA10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852205" y="5089072"/>
            <a:ext cx="418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STA1</a:t>
            </a:r>
          </a:p>
        </p:txBody>
      </p:sp>
      <p:cxnSp>
        <p:nvCxnSpPr>
          <p:cNvPr id="63" name="Straight Connector 62"/>
          <p:cNvCxnSpPr>
            <a:stCxn id="132" idx="2"/>
            <a:endCxn id="136" idx="0"/>
          </p:cNvCxnSpPr>
          <p:nvPr/>
        </p:nvCxnSpPr>
        <p:spPr bwMode="auto">
          <a:xfrm flipV="1">
            <a:off x="2983965" y="5093592"/>
            <a:ext cx="4778" cy="3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5534172" y="225968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665" y="1981199"/>
            <a:ext cx="7772400" cy="4481795"/>
          </a:xfrm>
        </p:spPr>
        <p:txBody>
          <a:bodyPr/>
          <a:lstStyle/>
          <a:p>
            <a:r>
              <a:rPr lang="en-US" sz="1600" dirty="0" smtClean="0"/>
              <a:t>1 AP and 10 STAs</a:t>
            </a:r>
          </a:p>
          <a:p>
            <a:pPr lvl="1"/>
            <a:r>
              <a:rPr lang="en-US" sz="1400" dirty="0" smtClean="0"/>
              <a:t>STAs transmit Data frames</a:t>
            </a:r>
          </a:p>
          <a:p>
            <a:pPr lvl="1"/>
            <a:r>
              <a:rPr lang="en-US" sz="1400" dirty="0" smtClean="0"/>
              <a:t>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Use AC_VO, max number of retransmissions = 11</a:t>
            </a:r>
          </a:p>
          <a:p>
            <a:r>
              <a:rPr lang="en-US" sz="1600" dirty="0" smtClean="0"/>
              <a:t>Uplink channel access schemes</a:t>
            </a:r>
            <a:endParaRPr lang="en-US" sz="1600" dirty="0"/>
          </a:p>
          <a:p>
            <a:pPr lvl="1"/>
            <a:r>
              <a:rPr lang="en-US" sz="1400" b="1" dirty="0" smtClean="0"/>
              <a:t>CW32 </a:t>
            </a:r>
            <a:r>
              <a:rPr lang="en-US" sz="1400" b="1" dirty="0"/>
              <a:t>20mS Slot</a:t>
            </a:r>
            <a:r>
              <a:rPr lang="en-US" sz="1400" dirty="0"/>
              <a:t>: each STA randomly chooses a 20mS</a:t>
            </a:r>
            <a:br>
              <a:rPr lang="en-US" sz="1400" dirty="0"/>
            </a:br>
            <a:r>
              <a:rPr lang="en-US" sz="1400" dirty="0"/>
              <a:t>time slot out of 32 time slots for uplink channel access</a:t>
            </a:r>
          </a:p>
          <a:p>
            <a:pPr lvl="1"/>
            <a:r>
              <a:rPr lang="en-US" sz="1400" b="1" dirty="0"/>
              <a:t>CW64 20mS Slot</a:t>
            </a:r>
            <a:r>
              <a:rPr lang="en-US" sz="1400" dirty="0"/>
              <a:t>: each STA randomly chooses a 20mS</a:t>
            </a:r>
            <a:br>
              <a:rPr lang="en-US" sz="1400" dirty="0"/>
            </a:br>
            <a:r>
              <a:rPr lang="en-US" sz="1400" dirty="0"/>
              <a:t>time slot out of 64 time slots for uplink channel access</a:t>
            </a:r>
          </a:p>
          <a:p>
            <a:pPr lvl="1"/>
            <a:r>
              <a:rPr lang="en-US" sz="1400" b="1" dirty="0"/>
              <a:t>Deterministic 20mS Slot</a:t>
            </a:r>
            <a:r>
              <a:rPr lang="en-US" sz="1400" dirty="0" smtClean="0"/>
              <a:t>: a 20mS time slot for uplink channel access is determined </a:t>
            </a:r>
            <a:br>
              <a:rPr lang="en-US" sz="1400" dirty="0" smtClean="0"/>
            </a:br>
            <a:r>
              <a:rPr lang="en-US" sz="1400" dirty="0" smtClean="0"/>
              <a:t>by each STA’s AID bit position of the TIM bitmap </a:t>
            </a:r>
            <a:endParaRPr lang="en-US" sz="1400" dirty="0"/>
          </a:p>
          <a:p>
            <a:pPr lvl="1"/>
            <a:r>
              <a:rPr lang="en-US" sz="1400" b="1" dirty="0"/>
              <a:t>Deterministic 40mS Slot</a:t>
            </a:r>
            <a:r>
              <a:rPr lang="en-US" sz="1400" dirty="0" smtClean="0"/>
              <a:t>: a 40mS time slot for uplink channel access is determined</a:t>
            </a:r>
            <a:br>
              <a:rPr lang="en-US" sz="1400" dirty="0" smtClean="0"/>
            </a:br>
            <a:r>
              <a:rPr lang="en-US" sz="1400" dirty="0" smtClean="0"/>
              <a:t>by each STA’s AID bit position of the TIM bitmap</a:t>
            </a:r>
            <a:endParaRPr lang="en-US" sz="1400" dirty="0"/>
          </a:p>
          <a:p>
            <a:endParaRPr lang="en-US" sz="12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4560" y="343971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457972" y="343971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1483" y="352769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5686572" y="2716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28754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296172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72200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7148776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24804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820172" y="2677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96200" y="2836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8124972" y="3439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01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7834576" y="4277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710604" y="4436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72249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010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63867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2628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5700976" y="4240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77004" y="439944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446374" y="2563270"/>
            <a:ext cx="1052396" cy="21490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6135" y="218348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5630" y="175260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448" y="186553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762772" y="355508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6034204" y="300625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498606" y="267985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7000086" y="267985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7130346" y="296708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7224976" y="355508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7155321" y="372908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6956960" y="378930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6498606" y="385988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881804" y="372908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4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Uplink Channel Access Schemes - Examples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50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264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379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93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7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722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36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950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65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79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293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407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522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636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50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865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79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093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208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22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436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550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665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779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893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008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122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36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351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465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4579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693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093494" y="29844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" y="27432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1093494" y="33654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1150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264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379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493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607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722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836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950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065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79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293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407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522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636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750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865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2979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3093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3208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3322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436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3550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3665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3779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93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008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4122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4236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351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465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579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693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1093494" y="3845468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62000" y="35814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1093494" y="4226468"/>
            <a:ext cx="75247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4805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4919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033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148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5262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5376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490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605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19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833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5948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062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176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291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405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519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633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748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862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976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091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205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319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434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548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662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776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891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005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8119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8234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8348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587923" y="2956393"/>
            <a:ext cx="2795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32 time slots, each time slot duration = 20 </a:t>
            </a:r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mS</a:t>
            </a:r>
            <a:endParaRPr lang="en-US" sz="11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582776" y="3845468"/>
            <a:ext cx="2842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64 time slots, each time slot duration = 20mS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11506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12649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3792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14935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16078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17221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364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19507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20650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21793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093494" y="47370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33914" y="453899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1093494" y="51180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115075" y="4708993"/>
            <a:ext cx="2842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10 time slots, each time slot duration = 20mS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11475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13761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6047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8333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2061970" y="5877855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090421" y="5649255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733914" y="545339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91" name="Straight Arrow Connector 190"/>
          <p:cNvCxnSpPr/>
          <p:nvPr/>
        </p:nvCxnSpPr>
        <p:spPr bwMode="auto">
          <a:xfrm>
            <a:off x="1090421" y="6030255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3" name="Rectangle 192"/>
          <p:cNvSpPr/>
          <p:nvPr/>
        </p:nvSpPr>
        <p:spPr bwMode="auto">
          <a:xfrm>
            <a:off x="22933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5219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505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29791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207773" y="5877855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1143000" y="2374887"/>
            <a:ext cx="5715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1085850" y="21462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62000" y="19050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232" name="Straight Arrow Connector 231"/>
          <p:cNvCxnSpPr/>
          <p:nvPr/>
        </p:nvCxnSpPr>
        <p:spPr bwMode="auto">
          <a:xfrm>
            <a:off x="1085850" y="25272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3" name="TextBox 232"/>
          <p:cNvSpPr txBox="1"/>
          <p:nvPr/>
        </p:nvSpPr>
        <p:spPr>
          <a:xfrm>
            <a:off x="1310683" y="2168061"/>
            <a:ext cx="42627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Each STA starts to access channel at time t chosen from ~Uniform(5mS)</a:t>
            </a:r>
          </a:p>
        </p:txBody>
      </p:sp>
      <p:cxnSp>
        <p:nvCxnSpPr>
          <p:cNvPr id="236" name="Straight Arrow Connector 235"/>
          <p:cNvCxnSpPr/>
          <p:nvPr/>
        </p:nvCxnSpPr>
        <p:spPr bwMode="auto">
          <a:xfrm flipV="1">
            <a:off x="12077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14478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 flipV="1">
            <a:off x="16649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9" name="Straight Arrow Connector 238"/>
          <p:cNvCxnSpPr/>
          <p:nvPr/>
        </p:nvCxnSpPr>
        <p:spPr bwMode="auto">
          <a:xfrm flipV="1">
            <a:off x="19050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 flipV="1">
            <a:off x="21336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1" name="Straight Arrow Connector 240"/>
          <p:cNvCxnSpPr/>
          <p:nvPr/>
        </p:nvCxnSpPr>
        <p:spPr bwMode="auto">
          <a:xfrm flipV="1">
            <a:off x="2373606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2" name="Straight Arrow Connector 241"/>
          <p:cNvCxnSpPr/>
          <p:nvPr/>
        </p:nvCxnSpPr>
        <p:spPr bwMode="auto">
          <a:xfrm flipV="1">
            <a:off x="25793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28194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 flipV="1">
            <a:off x="30365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32766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6" name="TextBox 245"/>
          <p:cNvSpPr txBox="1"/>
          <p:nvPr/>
        </p:nvSpPr>
        <p:spPr>
          <a:xfrm>
            <a:off x="901576" y="616773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3427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1583310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17999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20285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22571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24719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27005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29291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3128917" y="6169968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10</a:t>
            </a:r>
          </a:p>
        </p:txBody>
      </p:sp>
      <p:cxnSp>
        <p:nvCxnSpPr>
          <p:cNvPr id="266" name="Straight Arrow Connector 265"/>
          <p:cNvCxnSpPr/>
          <p:nvPr/>
        </p:nvCxnSpPr>
        <p:spPr bwMode="auto">
          <a:xfrm flipV="1">
            <a:off x="118970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7" name="Straight Arrow Connector 266"/>
          <p:cNvCxnSpPr/>
          <p:nvPr/>
        </p:nvCxnSpPr>
        <p:spPr bwMode="auto">
          <a:xfrm flipV="1">
            <a:off x="1295400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8" name="Straight Arrow Connector 267"/>
          <p:cNvCxnSpPr/>
          <p:nvPr/>
        </p:nvCxnSpPr>
        <p:spPr bwMode="auto">
          <a:xfrm flipV="1">
            <a:off x="141830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9" name="Straight Arrow Connector 268"/>
          <p:cNvCxnSpPr/>
          <p:nvPr/>
        </p:nvCxnSpPr>
        <p:spPr bwMode="auto">
          <a:xfrm flipV="1">
            <a:off x="188095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0" name="Straight Arrow Connector 269"/>
          <p:cNvCxnSpPr/>
          <p:nvPr/>
        </p:nvCxnSpPr>
        <p:spPr bwMode="auto">
          <a:xfrm flipV="1">
            <a:off x="210955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6" name="TextBox 275"/>
          <p:cNvSpPr txBox="1"/>
          <p:nvPr/>
        </p:nvSpPr>
        <p:spPr>
          <a:xfrm>
            <a:off x="838200" y="5255568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1,  2,  3, 4, 5, 6, 7, 8, 9, 10</a:t>
            </a:r>
          </a:p>
        </p:txBody>
      </p:sp>
      <p:cxnSp>
        <p:nvCxnSpPr>
          <p:cNvPr id="286" name="Straight Arrow Connector 285"/>
          <p:cNvCxnSpPr/>
          <p:nvPr/>
        </p:nvCxnSpPr>
        <p:spPr bwMode="auto">
          <a:xfrm flipV="1">
            <a:off x="153383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7" name="Straight Arrow Connector 286"/>
          <p:cNvCxnSpPr/>
          <p:nvPr/>
        </p:nvCxnSpPr>
        <p:spPr bwMode="auto">
          <a:xfrm flipV="1">
            <a:off x="164936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8" name="Straight Arrow Connector 287"/>
          <p:cNvCxnSpPr/>
          <p:nvPr/>
        </p:nvCxnSpPr>
        <p:spPr bwMode="auto">
          <a:xfrm flipV="1">
            <a:off x="1772268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9" name="Straight Arrow Connector 288"/>
          <p:cNvCxnSpPr/>
          <p:nvPr/>
        </p:nvCxnSpPr>
        <p:spPr bwMode="auto">
          <a:xfrm flipV="1">
            <a:off x="1981736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0" name="Straight Arrow Connector 289"/>
          <p:cNvCxnSpPr/>
          <p:nvPr/>
        </p:nvCxnSpPr>
        <p:spPr bwMode="auto">
          <a:xfrm flipV="1">
            <a:off x="2217710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1" name="Straight Arrow Connector 290"/>
          <p:cNvCxnSpPr/>
          <p:nvPr/>
        </p:nvCxnSpPr>
        <p:spPr bwMode="auto">
          <a:xfrm flipV="1">
            <a:off x="1295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2" name="Straight Arrow Connector 291"/>
          <p:cNvCxnSpPr/>
          <p:nvPr/>
        </p:nvCxnSpPr>
        <p:spPr bwMode="auto">
          <a:xfrm flipV="1">
            <a:off x="22098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3" name="Straight Arrow Connector 292"/>
          <p:cNvCxnSpPr/>
          <p:nvPr/>
        </p:nvCxnSpPr>
        <p:spPr bwMode="auto">
          <a:xfrm flipV="1">
            <a:off x="3505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4" name="Straight Arrow Connector 293"/>
          <p:cNvCxnSpPr/>
          <p:nvPr/>
        </p:nvCxnSpPr>
        <p:spPr bwMode="auto">
          <a:xfrm flipV="1">
            <a:off x="4267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5" name="Straight Arrow Connector 294"/>
          <p:cNvCxnSpPr/>
          <p:nvPr/>
        </p:nvCxnSpPr>
        <p:spPr bwMode="auto">
          <a:xfrm flipV="1">
            <a:off x="5410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6" name="Straight Arrow Connector 295"/>
          <p:cNvCxnSpPr/>
          <p:nvPr/>
        </p:nvCxnSpPr>
        <p:spPr bwMode="auto">
          <a:xfrm flipV="1">
            <a:off x="67818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7" name="Straight Arrow Connector 296"/>
          <p:cNvCxnSpPr/>
          <p:nvPr/>
        </p:nvCxnSpPr>
        <p:spPr bwMode="auto">
          <a:xfrm flipV="1">
            <a:off x="758313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8" name="Straight Arrow Connector 297"/>
          <p:cNvCxnSpPr/>
          <p:nvPr/>
        </p:nvCxnSpPr>
        <p:spPr bwMode="auto">
          <a:xfrm flipV="1">
            <a:off x="8153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9" name="Straight Arrow Connector 298"/>
          <p:cNvCxnSpPr/>
          <p:nvPr/>
        </p:nvCxnSpPr>
        <p:spPr bwMode="auto">
          <a:xfrm flipV="1">
            <a:off x="5990304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V="1">
            <a:off x="4724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1" name="TextBox 300"/>
          <p:cNvSpPr txBox="1"/>
          <p:nvPr/>
        </p:nvSpPr>
        <p:spPr>
          <a:xfrm>
            <a:off x="1010840" y="4319573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2071468" y="4324507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273067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4030479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4523395" y="4344682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306" name="TextBox 305"/>
          <p:cNvSpPr txBox="1"/>
          <p:nvPr/>
        </p:nvSpPr>
        <p:spPr>
          <a:xfrm>
            <a:off x="5205221" y="438166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307" name="TextBox 306"/>
          <p:cNvSpPr txBox="1"/>
          <p:nvPr/>
        </p:nvSpPr>
        <p:spPr>
          <a:xfrm>
            <a:off x="5776721" y="438166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308" name="TextBox 307"/>
          <p:cNvSpPr txBox="1"/>
          <p:nvPr/>
        </p:nvSpPr>
        <p:spPr>
          <a:xfrm>
            <a:off x="6559623" y="4344682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309" name="TextBox 308"/>
          <p:cNvSpPr txBox="1"/>
          <p:nvPr/>
        </p:nvSpPr>
        <p:spPr>
          <a:xfrm>
            <a:off x="7364900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7932655" y="435877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8</a:t>
            </a:r>
          </a:p>
        </p:txBody>
      </p:sp>
      <p:cxnSp>
        <p:nvCxnSpPr>
          <p:cNvPr id="311" name="Straight Arrow Connector 310"/>
          <p:cNvCxnSpPr/>
          <p:nvPr/>
        </p:nvCxnSpPr>
        <p:spPr bwMode="auto">
          <a:xfrm flipV="1">
            <a:off x="14337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2" name="Straight Arrow Connector 311"/>
          <p:cNvCxnSpPr/>
          <p:nvPr/>
        </p:nvCxnSpPr>
        <p:spPr bwMode="auto">
          <a:xfrm flipV="1">
            <a:off x="2318636" y="33638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 flipV="1">
            <a:off x="36435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4" name="Straight Arrow Connector 313"/>
          <p:cNvCxnSpPr/>
          <p:nvPr/>
        </p:nvCxnSpPr>
        <p:spPr bwMode="auto">
          <a:xfrm flipV="1">
            <a:off x="44055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5" name="Straight Arrow Connector 314"/>
          <p:cNvCxnSpPr/>
          <p:nvPr/>
        </p:nvCxnSpPr>
        <p:spPr bwMode="auto">
          <a:xfrm flipV="1">
            <a:off x="3968881" y="336922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6" name="Straight Arrow Connector 315"/>
          <p:cNvCxnSpPr/>
          <p:nvPr/>
        </p:nvCxnSpPr>
        <p:spPr bwMode="auto">
          <a:xfrm flipV="1">
            <a:off x="2700571" y="3364769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7" name="Straight Arrow Connector 316"/>
          <p:cNvCxnSpPr/>
          <p:nvPr/>
        </p:nvCxnSpPr>
        <p:spPr bwMode="auto">
          <a:xfrm flipV="1">
            <a:off x="1905000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8" name="Straight Arrow Connector 317"/>
          <p:cNvCxnSpPr/>
          <p:nvPr/>
        </p:nvCxnSpPr>
        <p:spPr bwMode="auto">
          <a:xfrm flipV="1">
            <a:off x="2338220" y="336017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9" name="Straight Arrow Connector 318"/>
          <p:cNvCxnSpPr/>
          <p:nvPr/>
        </p:nvCxnSpPr>
        <p:spPr bwMode="auto">
          <a:xfrm flipV="1">
            <a:off x="3029901" y="336176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0" name="Straight Arrow Connector 319"/>
          <p:cNvCxnSpPr/>
          <p:nvPr/>
        </p:nvCxnSpPr>
        <p:spPr bwMode="auto">
          <a:xfrm flipV="1">
            <a:off x="4661727" y="336477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1149172" y="3444615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1884277" y="3502968"/>
            <a:ext cx="79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2,8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(may collide)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3411399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4168811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4522494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763836" y="3483813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327" name="TextBox 326"/>
          <p:cNvSpPr txBox="1"/>
          <p:nvPr/>
        </p:nvSpPr>
        <p:spPr>
          <a:xfrm>
            <a:off x="2834605" y="3469724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2478394" y="344791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1707224" y="344791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cxnSp>
        <p:nvCxnSpPr>
          <p:cNvPr id="331" name="Straight Arrow Connector 330"/>
          <p:cNvCxnSpPr/>
          <p:nvPr/>
        </p:nvCxnSpPr>
        <p:spPr bwMode="auto">
          <a:xfrm flipV="1">
            <a:off x="1167339" y="252728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2" name="Straight Arrow Connector 331"/>
          <p:cNvCxnSpPr/>
          <p:nvPr/>
        </p:nvCxnSpPr>
        <p:spPr bwMode="auto">
          <a:xfrm flipV="1">
            <a:off x="1182330" y="253672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3" name="Straight Arrow Connector 332"/>
          <p:cNvCxnSpPr/>
          <p:nvPr/>
        </p:nvCxnSpPr>
        <p:spPr bwMode="auto">
          <a:xfrm flipV="1">
            <a:off x="1197078" y="252934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4" name="TextBox 333"/>
          <p:cNvSpPr txBox="1"/>
          <p:nvPr/>
        </p:nvSpPr>
        <p:spPr>
          <a:xfrm>
            <a:off x="1158309" y="2637304"/>
            <a:ext cx="16530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1~10 uplink channel access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564131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6" name="Rectangle 335"/>
          <p:cNvSpPr/>
          <p:nvPr/>
        </p:nvSpPr>
        <p:spPr>
          <a:xfrm>
            <a:off x="661273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7" name="Rectangle 336"/>
          <p:cNvSpPr/>
          <p:nvPr/>
        </p:nvSpPr>
        <p:spPr>
          <a:xfrm>
            <a:off x="759314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8" name="Rectangle 337"/>
          <p:cNvSpPr/>
          <p:nvPr/>
        </p:nvSpPr>
        <p:spPr>
          <a:xfrm>
            <a:off x="856456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339" name="TextBox 338"/>
          <p:cNvSpPr txBox="1"/>
          <p:nvPr/>
        </p:nvSpPr>
        <p:spPr>
          <a:xfrm>
            <a:off x="945131" y="1630148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1202902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1" name="Rectangle 340"/>
          <p:cNvSpPr/>
          <p:nvPr/>
        </p:nvSpPr>
        <p:spPr>
          <a:xfrm>
            <a:off x="1300044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2" name="Rectangle 341"/>
          <p:cNvSpPr/>
          <p:nvPr/>
        </p:nvSpPr>
        <p:spPr>
          <a:xfrm>
            <a:off x="1398085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3" name="Rectangle 342"/>
          <p:cNvSpPr/>
          <p:nvPr/>
        </p:nvSpPr>
        <p:spPr>
          <a:xfrm>
            <a:off x="1495227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4" name="TextBox 343"/>
          <p:cNvSpPr txBox="1"/>
          <p:nvPr/>
        </p:nvSpPr>
        <p:spPr>
          <a:xfrm>
            <a:off x="543189" y="1385471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bitmap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776626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84835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1217032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1423035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49" name="TextBox 348"/>
          <p:cNvSpPr txBox="1"/>
          <p:nvPr/>
        </p:nvSpPr>
        <p:spPr>
          <a:xfrm>
            <a:off x="1327097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1118235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51" name="TextBox 350"/>
          <p:cNvSpPr txBox="1"/>
          <p:nvPr/>
        </p:nvSpPr>
        <p:spPr>
          <a:xfrm>
            <a:off x="677969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52" name="TextBox 351"/>
          <p:cNvSpPr txBox="1"/>
          <p:nvPr/>
        </p:nvSpPr>
        <p:spPr>
          <a:xfrm>
            <a:off x="483234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-14131" y="2198287"/>
            <a:ext cx="9476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Uniform(5mS)</a:t>
            </a:r>
          </a:p>
        </p:txBody>
      </p:sp>
      <p:sp>
        <p:nvSpPr>
          <p:cNvPr id="354" name="Rectangle 353"/>
          <p:cNvSpPr/>
          <p:nvPr/>
        </p:nvSpPr>
        <p:spPr>
          <a:xfrm>
            <a:off x="-2186" y="3068427"/>
            <a:ext cx="1087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CW32 20mS Slot</a:t>
            </a:r>
          </a:p>
        </p:txBody>
      </p:sp>
      <p:sp>
        <p:nvSpPr>
          <p:cNvPr id="355" name="Rectangle 354"/>
          <p:cNvSpPr/>
          <p:nvPr/>
        </p:nvSpPr>
        <p:spPr>
          <a:xfrm>
            <a:off x="-2186" y="3935568"/>
            <a:ext cx="1087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CW64 20mS Slot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8346" y="4724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Deterministic (D)</a:t>
            </a:r>
          </a:p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20mS </a:t>
            </a:r>
            <a:r>
              <a:rPr lang="en-US" sz="1000" u="sng" dirty="0">
                <a:latin typeface="Calibri" pitchFamily="34" charset="0"/>
                <a:cs typeface="Calibri" pitchFamily="34" charset="0"/>
              </a:rPr>
              <a:t>Slot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17929" y="5677800"/>
            <a:ext cx="1096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Deterministic (D) </a:t>
            </a:r>
          </a:p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40mS </a:t>
            </a:r>
            <a:r>
              <a:rPr lang="en-US" sz="1000" u="sng" dirty="0">
                <a:latin typeface="Calibri" pitchFamily="34" charset="0"/>
                <a:cs typeface="Calibri" pitchFamily="34" charset="0"/>
              </a:rPr>
              <a:t>Slot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116419" y="5616245"/>
            <a:ext cx="2763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10 time slots, each time slot duration = 40mS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29167</TotalTime>
  <Words>1912</Words>
  <Application>Microsoft Office PowerPoint</Application>
  <PresentationFormat>On-screen Show (4:3)</PresentationFormat>
  <Paragraphs>475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802-11-Submission</vt:lpstr>
      <vt:lpstr>Document</vt:lpstr>
      <vt:lpstr>Microsoft Word 97 - 2003 Document</vt:lpstr>
      <vt:lpstr>Uplink Channel Access</vt:lpstr>
      <vt:lpstr>PowerPoint Presentation</vt:lpstr>
      <vt:lpstr>Introduction</vt:lpstr>
      <vt:lpstr>TIM Triggered Hidden Node Problem</vt:lpstr>
      <vt:lpstr>Basic Concept</vt:lpstr>
      <vt:lpstr>Option 1</vt:lpstr>
      <vt:lpstr>Option 2</vt:lpstr>
      <vt:lpstr>Simulation Setup 1</vt:lpstr>
      <vt:lpstr>Uplink Channel Access Schemes - Examples</vt:lpstr>
      <vt:lpstr>Comparisons 1 (AC_VO)</vt:lpstr>
      <vt:lpstr>Uplink Channel Access using TIM Information -OBSS Example</vt:lpstr>
      <vt:lpstr>OBSS Scenarios Simulation Setup 2</vt:lpstr>
      <vt:lpstr>OBSS Scenarios 2 - Comparisons</vt:lpstr>
      <vt:lpstr>OBSS Scenario Setup 3 – Hidden Node</vt:lpstr>
      <vt:lpstr>OBSS Scenarios 3 - Comparisons</vt:lpstr>
      <vt:lpstr>Summary</vt:lpstr>
      <vt:lpstr>Straw Poll 1</vt:lpstr>
      <vt:lpstr>Reference</vt:lpstr>
      <vt:lpstr>Backup</vt:lpstr>
      <vt:lpstr>Comparisons 1 (AC_BE)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802.11-12/xxxxr0</dc:title>
  <dc:creator>Minyoung Park</dc:creator>
  <cp:lastModifiedBy>mpark1</cp:lastModifiedBy>
  <cp:revision>788</cp:revision>
  <cp:lastPrinted>1998-02-10T13:28:06Z</cp:lastPrinted>
  <dcterms:created xsi:type="dcterms:W3CDTF">2007-05-21T21:00:37Z</dcterms:created>
  <dcterms:modified xsi:type="dcterms:W3CDTF">2012-05-14T04:36:54Z</dcterms:modified>
</cp:coreProperties>
</file>