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83" r:id="rId2"/>
    <p:sldId id="269" r:id="rId3"/>
    <p:sldId id="284" r:id="rId4"/>
    <p:sldId id="285" r:id="rId5"/>
    <p:sldId id="286" r:id="rId6"/>
    <p:sldId id="287" r:id="rId7"/>
    <p:sldId id="288" r:id="rId8"/>
    <p:sldId id="289" r:id="rId9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5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9B05363D-26DD-4F58-AE40-E56C964939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2774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32776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6033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90953695-CCAC-417B-BB57-5399F9630B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39587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CA043516-8EFE-4C8A-A60D-43310EB14182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D715429-9596-4C1C-9EEF-2A5D8A5C0B47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90953695-CCAC-417B-BB57-5399F9630B9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385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528762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Minyoung Park et. al., Intel Corp.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FBB84D-2431-4B02-932E-D840017E22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2698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Minyoung Park et. al., Intel Corp.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4B19E79-AD5D-414B-B396-B6AC72EE7A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186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Minyoung Park et. al., Intel Corp.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265D1AF-7463-4192-A1A8-424FECA6AB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695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528762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Minyoung Park et. al., Intel Corp.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DF5EDC4-A949-4047-95A8-36AE2F915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8259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Minyoung Park et. al., Intel Corp.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285B56C-1113-4D3E-AE45-5F0A592009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571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Minyoung Park et. al., Intel Corp.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9F24F0A-5BAA-4467-B3CD-FCEB05B4F5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996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Minyoung Park et. al., Intel Corp.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95B65A9-47B3-4F9D-B425-060FC457EF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32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Minyoung Park et. al., Intel Corp.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539B813-7F6A-44FB-9D3E-14A423F355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607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Minyoung Park et. al., Intel Corp.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75CDDBB-15D8-4E2F-807F-9235B578C6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837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Minyoung Park et. al., Intel Corp.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CCF189E-0CB4-4226-BCBC-AC37523BE8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461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Minyoung Park et. al., Intel Corp.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A1ACBA3-AB0C-45EF-9D0A-C618BFD091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144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37363" y="6475413"/>
            <a:ext cx="17065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Minyoung Park et. al., Intel Corp.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111CE71-169A-4D2F-A398-E56E7D645E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800" b="1" dirty="0"/>
              <a:t>doc.: IEEE </a:t>
            </a:r>
            <a:r>
              <a:rPr lang="en-US" sz="1800" b="1" dirty="0" smtClean="0"/>
              <a:t>802.11-12/0602r0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28" r:id="rId3"/>
    <p:sldLayoutId id="2147483829" r:id="rId4"/>
    <p:sldLayoutId id="2147483830" r:id="rId5"/>
    <p:sldLayoutId id="2147483831" r:id="rId6"/>
    <p:sldLayoutId id="2147483832" r:id="rId7"/>
    <p:sldLayoutId id="2147483833" r:id="rId8"/>
    <p:sldLayoutId id="2147483834" r:id="rId9"/>
    <p:sldLayoutId id="2147483835" r:id="rId10"/>
    <p:sldLayoutId id="2147483836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Microsoft_Word_97_-_2003_Document2.doc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57950" y="6475413"/>
            <a:ext cx="2085975" cy="184150"/>
          </a:xfrm>
        </p:spPr>
        <p:txBody>
          <a:bodyPr/>
          <a:lstStyle/>
          <a:p>
            <a:pPr>
              <a:defRPr/>
            </a:pPr>
            <a:r>
              <a:rPr lang="en-US" smtClean="0"/>
              <a:t>Minyoung Park et. al., Intel Corp.</a:t>
            </a:r>
            <a:endParaRPr lang="en-US" dirty="0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02215E9-0D1C-4CBE-85C1-5292DC3D18A6}" type="slidenum">
              <a:rPr lang="en-US" smtClean="0"/>
              <a:pPr>
                <a:defRPr/>
              </a:pPr>
              <a:t>1</a:t>
            </a:fld>
            <a:endParaRPr lang="en-US" dirty="0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 err="1" smtClean="0"/>
              <a:t>TGah</a:t>
            </a:r>
            <a:r>
              <a:rPr lang="en-US" dirty="0" smtClean="0"/>
              <a:t> Spec Development Process</a:t>
            </a:r>
          </a:p>
        </p:txBody>
      </p:sp>
      <p:sp>
        <p:nvSpPr>
          <p:cNvPr id="410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2012-05-14</a:t>
            </a:r>
          </a:p>
        </p:txBody>
      </p:sp>
      <p:graphicFrame>
        <p:nvGraphicFramePr>
          <p:cNvPr id="410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2951074"/>
              </p:ext>
            </p:extLst>
          </p:nvPr>
        </p:nvGraphicFramePr>
        <p:xfrm>
          <a:off x="958850" y="2384425"/>
          <a:ext cx="7234238" cy="421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6" name="Document" r:id="rId5" imgW="8946704" imgH="5214978" progId="Word.Document.8">
                  <p:embed/>
                </p:oleObj>
              </mc:Choice>
              <mc:Fallback>
                <p:oleObj name="Document" r:id="rId5" imgW="8946704" imgH="5214978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8850" y="2384425"/>
                        <a:ext cx="7234238" cy="421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3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 et. al., Intel Corp.</a:t>
            </a:r>
            <a:endParaRPr lang="en-US" dirty="0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2EC9CF6-359B-408F-A10F-6365958E935B}" type="slidenum">
              <a:rPr lang="en-US" smtClean="0"/>
              <a:pPr>
                <a:defRPr/>
              </a:pPr>
              <a:t>2</a:t>
            </a:fld>
            <a:endParaRPr lang="en-US" dirty="0" smtClean="0"/>
          </a:p>
        </p:txBody>
      </p:sp>
      <p:graphicFrame>
        <p:nvGraphicFramePr>
          <p:cNvPr id="5124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1188040"/>
              </p:ext>
            </p:extLst>
          </p:nvPr>
        </p:nvGraphicFramePr>
        <p:xfrm>
          <a:off x="1262063" y="1319213"/>
          <a:ext cx="6829425" cy="509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8" name="Document" r:id="rId4" imgW="8540256" imgH="6363084" progId="Word.Document.8">
                  <p:embed/>
                </p:oleObj>
              </mc:Choice>
              <mc:Fallback>
                <p:oleObj name="Document" r:id="rId4" imgW="8540256" imgH="6363084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2063" y="1319213"/>
                        <a:ext cx="6829425" cy="5092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5" name="Rectangle 12"/>
          <p:cNvSpPr>
            <a:spLocks noChangeArrowheads="1"/>
          </p:cNvSpPr>
          <p:nvPr/>
        </p:nvSpPr>
        <p:spPr bwMode="auto">
          <a:xfrm>
            <a:off x="654050" y="817563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last </a:t>
            </a:r>
            <a:r>
              <a:rPr lang="en-US" dirty="0" err="1" smtClean="0"/>
              <a:t>TGah</a:t>
            </a:r>
            <a:r>
              <a:rPr lang="en-US" dirty="0" smtClean="0"/>
              <a:t> ad hoc meeting, the group started to discuss on how to develop a 11ah spec</a:t>
            </a:r>
          </a:p>
          <a:p>
            <a:r>
              <a:rPr lang="en-US" dirty="0" smtClean="0"/>
              <a:t>802.11ah is </a:t>
            </a:r>
            <a:r>
              <a:rPr lang="en-US" dirty="0"/>
              <a:t>inheriting </a:t>
            </a:r>
            <a:r>
              <a:rPr lang="en-US" dirty="0" smtClean="0"/>
              <a:t>both PHY and MAC </a:t>
            </a:r>
            <a:r>
              <a:rPr lang="en-US" dirty="0"/>
              <a:t>from </a:t>
            </a:r>
            <a:r>
              <a:rPr lang="en-US" dirty="0" smtClean="0"/>
              <a:t>802.11ac heavily, but 802.11ac spec is not completed yet</a:t>
            </a:r>
            <a:endParaRPr lang="en-US" dirty="0"/>
          </a:p>
          <a:p>
            <a:r>
              <a:rPr lang="en-US" dirty="0" smtClean="0"/>
              <a:t>The group needs to find the cleanest/easiest way to develop an 802.11ah spec that incorporates many parts of a draft 802.11ac spec</a:t>
            </a:r>
          </a:p>
          <a:p>
            <a:r>
              <a:rPr lang="en-US" dirty="0" smtClean="0"/>
              <a:t>This presentation includes</a:t>
            </a:r>
          </a:p>
          <a:p>
            <a:pPr lvl="1"/>
            <a:r>
              <a:rPr lang="en-US" dirty="0" err="1" smtClean="0"/>
              <a:t>TGah</a:t>
            </a:r>
            <a:r>
              <a:rPr lang="en-US" dirty="0" smtClean="0"/>
              <a:t> Spec development process in IEEE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 et. al., Intel Corp.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352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534400" cy="4267200"/>
          </a:xfrm>
        </p:spPr>
        <p:txBody>
          <a:bodyPr/>
          <a:lstStyle/>
          <a:p>
            <a:r>
              <a:rPr lang="en-US" sz="2000" dirty="0" smtClean="0"/>
              <a:t>For 802.11ah PHY, create a separate new PHY clause </a:t>
            </a:r>
          </a:p>
          <a:p>
            <a:pPr lvl="1"/>
            <a:r>
              <a:rPr lang="en-US" sz="1800" dirty="0" smtClean="0"/>
              <a:t>E.g. Clause 2x: Sub 1 GHz (S1G) PHY specification</a:t>
            </a:r>
          </a:p>
          <a:p>
            <a:pPr lvl="2"/>
            <a:r>
              <a:rPr lang="en-US" sz="1600" dirty="0" smtClean="0"/>
              <a:t>Clause number should be chosen not to conflict with 11af</a:t>
            </a:r>
          </a:p>
          <a:p>
            <a:r>
              <a:rPr lang="en-US" sz="2000" dirty="0" smtClean="0"/>
              <a:t>The new 11ah PHY clause contains delta between 11ah and 11ac PHYs </a:t>
            </a:r>
          </a:p>
          <a:p>
            <a:r>
              <a:rPr lang="en-US" sz="2000" dirty="0" smtClean="0"/>
              <a:t>Incorporate necessary parts of 802.11ac PHY/MAC by reference</a:t>
            </a:r>
          </a:p>
          <a:p>
            <a:pPr lvl="1"/>
            <a:r>
              <a:rPr lang="en-US" sz="1800" dirty="0" smtClean="0"/>
              <a:t>Just point to sections of the 802.11ac draft spec that the new 802.11ah spec needs to include</a:t>
            </a:r>
          </a:p>
          <a:p>
            <a:pPr lvl="2"/>
            <a:r>
              <a:rPr lang="en-US" sz="1600" dirty="0" smtClean="0"/>
              <a:t>This way, 802.11ah STA doesn’t support Clause 22 (VHT PHY)</a:t>
            </a:r>
            <a:r>
              <a:rPr lang="en-US" sz="1600" dirty="0"/>
              <a:t> directly </a:t>
            </a:r>
            <a:endParaRPr lang="en-US" sz="1600" dirty="0" smtClean="0"/>
          </a:p>
          <a:p>
            <a:pPr lvl="1"/>
            <a:r>
              <a:rPr lang="en-US" sz="1800" dirty="0" smtClean="0"/>
              <a:t>Reference should be based on the latest 802.11ac draft at the time of writing a 802.11ah draft spec</a:t>
            </a:r>
            <a:endParaRPr lang="en-US" sz="1400" dirty="0" smtClean="0"/>
          </a:p>
          <a:p>
            <a:pPr lvl="1"/>
            <a:r>
              <a:rPr lang="en-US" sz="1800" dirty="0" smtClean="0"/>
              <a:t>The editor/members of </a:t>
            </a:r>
            <a:r>
              <a:rPr lang="en-US" sz="1800" dirty="0" err="1" smtClean="0"/>
              <a:t>TGah</a:t>
            </a:r>
            <a:r>
              <a:rPr lang="en-US" sz="1800" dirty="0" smtClean="0"/>
              <a:t> should track changes in a newer draft spec of 802.11ac, which may affect/break the current draft spec of 802.11ah that refers to the older version of 802.11ac draft spec</a:t>
            </a:r>
          </a:p>
          <a:p>
            <a:pPr lvl="1"/>
            <a:endParaRPr lang="en-US" sz="1800" dirty="0" smtClean="0"/>
          </a:p>
          <a:p>
            <a:endParaRPr lang="en-US" dirty="0" smtClean="0"/>
          </a:p>
          <a:p>
            <a:pPr lvl="1"/>
            <a:endParaRPr lang="en-US" sz="18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 et. al., Intel Corp.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5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err="1"/>
              <a:t>TGac</a:t>
            </a:r>
            <a:r>
              <a:rPr lang="en-US" sz="2000" dirty="0"/>
              <a:t> is not designed to be easily re-</a:t>
            </a:r>
            <a:r>
              <a:rPr lang="en-US" sz="2000" dirty="0" err="1"/>
              <a:t>clockable</a:t>
            </a:r>
            <a:endParaRPr lang="en-US" sz="2000" dirty="0"/>
          </a:p>
          <a:p>
            <a:pPr lvl="1"/>
            <a:r>
              <a:rPr lang="en-US" sz="1800" dirty="0"/>
              <a:t>Difficult to reuse terminology from VHT PHY that is specific to the “non-clock reduced” channel widths </a:t>
            </a:r>
          </a:p>
          <a:p>
            <a:pPr lvl="2"/>
            <a:r>
              <a:rPr lang="en-US" sz="1600" dirty="0"/>
              <a:t>E.g.: secondary40, secondary80, 20 MHz, 40 MHz, 80 MHz …</a:t>
            </a:r>
          </a:p>
          <a:p>
            <a:pPr lvl="1"/>
            <a:r>
              <a:rPr lang="en-US" sz="1800" dirty="0" smtClean="0"/>
              <a:t>Possible solutions:</a:t>
            </a:r>
          </a:p>
          <a:p>
            <a:pPr lvl="2"/>
            <a:r>
              <a:rPr lang="en-US" sz="1600" dirty="0" smtClean="0"/>
              <a:t>Start the 11ah </a:t>
            </a:r>
            <a:r>
              <a:rPr lang="en-US" sz="1600" dirty="0"/>
              <a:t>PHY </a:t>
            </a:r>
            <a:r>
              <a:rPr lang="en-US" sz="1600" dirty="0" smtClean="0"/>
              <a:t>clause with </a:t>
            </a:r>
            <a:r>
              <a:rPr lang="en-US" sz="1600" dirty="0"/>
              <a:t>an explanation of the </a:t>
            </a:r>
            <a:r>
              <a:rPr lang="en-US" sz="1600" dirty="0" smtClean="0"/>
              <a:t>down-clocking </a:t>
            </a:r>
            <a:r>
              <a:rPr lang="en-US" sz="1600" dirty="0"/>
              <a:t>and then simply refer to 11ac PHY with the understanding that every mentioning of the 20/40/80/160 in 11ac is used with the appropriate </a:t>
            </a:r>
            <a:r>
              <a:rPr lang="en-US" sz="1600" dirty="0" smtClean="0"/>
              <a:t>down-clocked </a:t>
            </a:r>
            <a:r>
              <a:rPr lang="en-US" sz="1600" dirty="0"/>
              <a:t>BW</a:t>
            </a:r>
          </a:p>
          <a:p>
            <a:pPr lvl="3"/>
            <a:r>
              <a:rPr lang="en-US" sz="1400" dirty="0"/>
              <a:t>E.g. secondary40 is treated as secondary4 when used in </a:t>
            </a:r>
            <a:r>
              <a:rPr lang="en-US" sz="1400" dirty="0" smtClean="0"/>
              <a:t>11ah</a:t>
            </a:r>
          </a:p>
          <a:p>
            <a:pPr lvl="2"/>
            <a:r>
              <a:rPr lang="en-US" sz="1600" dirty="0" smtClean="0"/>
              <a:t>Have a table that shows all the mappings between the parameters in 11ac and  11ah</a:t>
            </a:r>
          </a:p>
          <a:p>
            <a:pPr lvl="3"/>
            <a:r>
              <a:rPr lang="en-US" sz="1400" dirty="0" smtClean="0"/>
              <a:t>secondary40 </a:t>
            </a:r>
            <a:r>
              <a:rPr lang="en-US" sz="1400" dirty="0" smtClean="0">
                <a:sym typeface="Wingdings" pitchFamily="2" charset="2"/>
              </a:rPr>
              <a:t> secondary4, </a:t>
            </a:r>
          </a:p>
          <a:p>
            <a:pPr lvl="3"/>
            <a:r>
              <a:rPr lang="en-US" sz="1400" dirty="0" smtClean="0">
                <a:sym typeface="Wingdings" pitchFamily="2" charset="2"/>
              </a:rPr>
              <a:t>secondary80  secondary8,</a:t>
            </a:r>
          </a:p>
          <a:p>
            <a:pPr lvl="3"/>
            <a:r>
              <a:rPr lang="en-US" sz="1400" dirty="0" smtClean="0">
                <a:sym typeface="Wingdings" pitchFamily="2" charset="2"/>
              </a:rPr>
              <a:t>20MHz/40MHz/80MHz/160</a:t>
            </a:r>
            <a:r>
              <a:rPr lang="en-US" sz="1400" dirty="0">
                <a:sym typeface="Wingdings" pitchFamily="2" charset="2"/>
              </a:rPr>
              <a:t>MHz</a:t>
            </a:r>
            <a:r>
              <a:rPr lang="en-US" sz="1400" dirty="0" smtClean="0">
                <a:sym typeface="Wingdings" pitchFamily="2" charset="2"/>
              </a:rPr>
              <a:t> </a:t>
            </a:r>
            <a:r>
              <a:rPr lang="en-US" sz="1400" dirty="0">
                <a:sym typeface="Wingdings" pitchFamily="2" charset="2"/>
              </a:rPr>
              <a:t> </a:t>
            </a:r>
            <a:r>
              <a:rPr lang="en-US" sz="1400" dirty="0" smtClean="0">
                <a:sym typeface="Wingdings" pitchFamily="2" charset="2"/>
              </a:rPr>
              <a:t>2MHz/4MHz/8MHz/16</a:t>
            </a:r>
            <a:r>
              <a:rPr lang="en-US" sz="1400" dirty="0">
                <a:sym typeface="Wingdings" pitchFamily="2" charset="2"/>
              </a:rPr>
              <a:t>MHz</a:t>
            </a:r>
            <a:endParaRPr lang="en-US" sz="1400" dirty="0"/>
          </a:p>
          <a:p>
            <a:endParaRPr lang="en-US" sz="20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 et. al., Intel Corp.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58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necessary additions/changes to the MAC clauses for 11ah PHY and new MAC features</a:t>
            </a:r>
          </a:p>
          <a:p>
            <a:pPr lvl="1"/>
            <a:r>
              <a:rPr lang="en-US" dirty="0" smtClean="0"/>
              <a:t>E.g. Clause 8: Frame formats, Clause 9: MAC </a:t>
            </a:r>
            <a:r>
              <a:rPr lang="en-US" dirty="0" err="1" smtClean="0"/>
              <a:t>sublayer</a:t>
            </a:r>
            <a:r>
              <a:rPr lang="en-US" dirty="0" smtClean="0"/>
              <a:t> functional description , Clause 10: MLME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 et. al., Intel Corp.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504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/>
          <p:cNvSpPr/>
          <p:nvPr/>
        </p:nvSpPr>
        <p:spPr bwMode="auto">
          <a:xfrm>
            <a:off x="3760838" y="1622322"/>
            <a:ext cx="2397554" cy="4800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/>
              <a:t>Draft 11ah spec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802.11ah Specification Development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2590800"/>
            <a:ext cx="1905000" cy="243840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/>
              <a:t>11ah Spec Framework 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907970" y="4953000"/>
            <a:ext cx="2111829" cy="14097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/>
              <a:t>Separate new 802.11ah PHY clause (e.g. Clause 23 or 24)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153886" y="4067174"/>
            <a:ext cx="1600200" cy="885825"/>
          </a:xfrm>
          <a:prstGeom prst="rect">
            <a:avLst/>
          </a:prstGeom>
          <a:pattFill prst="dkUpDiag">
            <a:fgClr>
              <a:schemeClr val="accent1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PHY sections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1143000" y="3087457"/>
            <a:ext cx="1600200" cy="800100"/>
          </a:xfrm>
          <a:prstGeom prst="rect">
            <a:avLst/>
          </a:prstGeom>
          <a:pattFill prst="dkUpDiag">
            <a:fgClr>
              <a:srgbClr val="00B0F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MAC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sections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3897085" y="1926771"/>
            <a:ext cx="2122714" cy="2819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 smtClean="0"/>
              <a:t>Existing MAC related clauses </a:t>
            </a:r>
            <a:br>
              <a:rPr lang="en-US" b="1" dirty="0" smtClean="0"/>
            </a:br>
            <a:r>
              <a:rPr lang="en-US" b="1" dirty="0" smtClean="0"/>
              <a:t>(e.g. Clause 8,9,10)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4038600" y="2612571"/>
            <a:ext cx="1752600" cy="609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Clause 8: Frame formats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4038600" y="3265713"/>
            <a:ext cx="1752600" cy="66130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Clause 9: MAC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sublayer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functional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description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4038600" y="3984171"/>
            <a:ext cx="1752600" cy="661307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Clause 10: MLME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4114800" y="2865663"/>
            <a:ext cx="1600200" cy="204108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4114800" y="3722912"/>
            <a:ext cx="1600200" cy="102054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4114800" y="4327071"/>
            <a:ext cx="1600200" cy="204108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8" name="Straight Arrow Connector 17"/>
          <p:cNvCxnSpPr>
            <a:stCxn id="9" idx="3"/>
            <a:endCxn id="14" idx="1"/>
          </p:cNvCxnSpPr>
          <p:nvPr/>
        </p:nvCxnSpPr>
        <p:spPr bwMode="auto">
          <a:xfrm flipV="1">
            <a:off x="2743200" y="2967717"/>
            <a:ext cx="1371600" cy="51979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0" name="Straight Arrow Connector 19"/>
          <p:cNvCxnSpPr>
            <a:stCxn id="9" idx="3"/>
            <a:endCxn id="15" idx="1"/>
          </p:cNvCxnSpPr>
          <p:nvPr/>
        </p:nvCxnSpPr>
        <p:spPr bwMode="auto">
          <a:xfrm>
            <a:off x="2743200" y="3487507"/>
            <a:ext cx="1371600" cy="28643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>
            <a:off x="2754086" y="3487507"/>
            <a:ext cx="1295399" cy="9416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4" name="Straight Arrow Connector 23"/>
          <p:cNvCxnSpPr>
            <a:stCxn id="8" idx="3"/>
            <a:endCxn id="7" idx="1"/>
          </p:cNvCxnSpPr>
          <p:nvPr/>
        </p:nvCxnSpPr>
        <p:spPr bwMode="auto">
          <a:xfrm>
            <a:off x="2754086" y="4510087"/>
            <a:ext cx="1153884" cy="114776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6" name="Rectangle 25"/>
          <p:cNvSpPr/>
          <p:nvPr/>
        </p:nvSpPr>
        <p:spPr bwMode="auto">
          <a:xfrm>
            <a:off x="6629400" y="4952999"/>
            <a:ext cx="1371600" cy="14097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VHT PHY clause </a:t>
            </a:r>
            <a:br>
              <a:rPr lang="en-US" dirty="0" smtClean="0"/>
            </a:br>
            <a:r>
              <a:rPr lang="en-US" dirty="0" smtClean="0"/>
              <a:t>(Clause 22)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6948948" y="5657850"/>
            <a:ext cx="914400" cy="631151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 rot="16200000">
            <a:off x="5562608" y="5105408"/>
            <a:ext cx="15195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Reference to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802.11ac PHY/MAC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4" name="Freeform 33"/>
          <p:cNvSpPr/>
          <p:nvPr/>
        </p:nvSpPr>
        <p:spPr bwMode="auto">
          <a:xfrm>
            <a:off x="5720576" y="3278459"/>
            <a:ext cx="875633" cy="2219092"/>
          </a:xfrm>
          <a:custGeom>
            <a:avLst/>
            <a:gdLst>
              <a:gd name="connsiteX0" fmla="*/ 0 w 875633"/>
              <a:gd name="connsiteY0" fmla="*/ 2219092 h 2219092"/>
              <a:gd name="connsiteX1" fmla="*/ 869795 w 875633"/>
              <a:gd name="connsiteY1" fmla="*/ 669073 h 2219092"/>
              <a:gd name="connsiteX2" fmla="*/ 312234 w 875633"/>
              <a:gd name="connsiteY2" fmla="*/ 0 h 2219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5633" h="2219092">
                <a:moveTo>
                  <a:pt x="0" y="2219092"/>
                </a:moveTo>
                <a:cubicBezTo>
                  <a:pt x="408878" y="1629007"/>
                  <a:pt x="817756" y="1038922"/>
                  <a:pt x="869795" y="669073"/>
                </a:cubicBezTo>
                <a:cubicBezTo>
                  <a:pt x="921834" y="299224"/>
                  <a:pt x="617034" y="149612"/>
                  <a:pt x="312234" y="0"/>
                </a:cubicBezTo>
              </a:path>
            </a:pathLst>
          </a:custGeom>
          <a:noFill/>
          <a:ln w="12700" cap="flat" cmpd="sng" algn="ctr">
            <a:solidFill>
              <a:srgbClr val="FF0000"/>
            </a:solidFill>
            <a:prstDash val="dash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Flowchart: Document 36"/>
          <p:cNvSpPr/>
          <p:nvPr/>
        </p:nvSpPr>
        <p:spPr bwMode="auto">
          <a:xfrm>
            <a:off x="3162300" y="2871104"/>
            <a:ext cx="533400" cy="356508"/>
          </a:xfrm>
          <a:prstGeom prst="flowChartDocumen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dirty="0"/>
              <a:t>text</a:t>
            </a:r>
          </a:p>
        </p:txBody>
      </p:sp>
      <p:sp>
        <p:nvSpPr>
          <p:cNvPr id="38" name="Flowchart: Document 37"/>
          <p:cNvSpPr/>
          <p:nvPr/>
        </p:nvSpPr>
        <p:spPr bwMode="auto">
          <a:xfrm>
            <a:off x="3247128" y="3439548"/>
            <a:ext cx="457200" cy="294252"/>
          </a:xfrm>
          <a:prstGeom prst="flowChartDocumen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dirty="0"/>
              <a:t>text</a:t>
            </a:r>
          </a:p>
        </p:txBody>
      </p:sp>
      <p:sp>
        <p:nvSpPr>
          <p:cNvPr id="39" name="Flowchart: Document 38"/>
          <p:cNvSpPr/>
          <p:nvPr/>
        </p:nvSpPr>
        <p:spPr bwMode="auto">
          <a:xfrm>
            <a:off x="3170928" y="4093753"/>
            <a:ext cx="533400" cy="294252"/>
          </a:xfrm>
          <a:prstGeom prst="flowChartDocumen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text</a:t>
            </a:r>
          </a:p>
        </p:txBody>
      </p:sp>
      <p:sp>
        <p:nvSpPr>
          <p:cNvPr id="43" name="Flowchart: Document 42"/>
          <p:cNvSpPr/>
          <p:nvPr/>
        </p:nvSpPr>
        <p:spPr bwMode="auto">
          <a:xfrm>
            <a:off x="3107207" y="4882074"/>
            <a:ext cx="533400" cy="294252"/>
          </a:xfrm>
          <a:prstGeom prst="flowChartDocumen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text</a:t>
            </a:r>
          </a:p>
        </p:txBody>
      </p:sp>
      <p:sp>
        <p:nvSpPr>
          <p:cNvPr id="44" name="Flowchart: Document 43"/>
          <p:cNvSpPr/>
          <p:nvPr/>
        </p:nvSpPr>
        <p:spPr bwMode="auto">
          <a:xfrm>
            <a:off x="3069772" y="4920004"/>
            <a:ext cx="533400" cy="294252"/>
          </a:xfrm>
          <a:prstGeom prst="flowChartDocumen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text</a:t>
            </a:r>
          </a:p>
        </p:txBody>
      </p:sp>
      <p:sp>
        <p:nvSpPr>
          <p:cNvPr id="45" name="Flowchart: Document 44"/>
          <p:cNvSpPr/>
          <p:nvPr/>
        </p:nvSpPr>
        <p:spPr bwMode="auto">
          <a:xfrm>
            <a:off x="3026230" y="4963884"/>
            <a:ext cx="533400" cy="294252"/>
          </a:xfrm>
          <a:prstGeom prst="flowChartDocumen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text</a:t>
            </a:r>
          </a:p>
        </p:txBody>
      </p:sp>
      <p:sp>
        <p:nvSpPr>
          <p:cNvPr id="46" name="Flowchart: Document 45"/>
          <p:cNvSpPr/>
          <p:nvPr/>
        </p:nvSpPr>
        <p:spPr bwMode="auto">
          <a:xfrm>
            <a:off x="3124200" y="4148253"/>
            <a:ext cx="533400" cy="294252"/>
          </a:xfrm>
          <a:prstGeom prst="flowChartDocumen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text</a:t>
            </a:r>
          </a:p>
        </p:txBody>
      </p:sp>
      <p:sp>
        <p:nvSpPr>
          <p:cNvPr id="47" name="Flowchart: Document 46"/>
          <p:cNvSpPr/>
          <p:nvPr/>
        </p:nvSpPr>
        <p:spPr bwMode="auto">
          <a:xfrm>
            <a:off x="3200400" y="3482295"/>
            <a:ext cx="457200" cy="294252"/>
          </a:xfrm>
          <a:prstGeom prst="flowChartDocumen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dirty="0"/>
              <a:t>text</a:t>
            </a:r>
          </a:p>
        </p:txBody>
      </p:sp>
      <p:sp>
        <p:nvSpPr>
          <p:cNvPr id="48" name="Flowchart: Document 47"/>
          <p:cNvSpPr/>
          <p:nvPr/>
        </p:nvSpPr>
        <p:spPr bwMode="auto">
          <a:xfrm>
            <a:off x="3124200" y="2895600"/>
            <a:ext cx="533400" cy="356508"/>
          </a:xfrm>
          <a:prstGeom prst="flowChartDocumen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dirty="0"/>
              <a:t>text</a:t>
            </a:r>
          </a:p>
        </p:txBody>
      </p:sp>
      <p:sp>
        <p:nvSpPr>
          <p:cNvPr id="49" name="Flowchart: Document 48"/>
          <p:cNvSpPr/>
          <p:nvPr/>
        </p:nvSpPr>
        <p:spPr bwMode="auto">
          <a:xfrm>
            <a:off x="3048000" y="4211445"/>
            <a:ext cx="533400" cy="294252"/>
          </a:xfrm>
          <a:prstGeom prst="flowChartDocumen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text</a:t>
            </a:r>
          </a:p>
        </p:txBody>
      </p:sp>
      <p:sp>
        <p:nvSpPr>
          <p:cNvPr id="50" name="Flowchart: Document 49"/>
          <p:cNvSpPr/>
          <p:nvPr/>
        </p:nvSpPr>
        <p:spPr bwMode="auto">
          <a:xfrm>
            <a:off x="3124200" y="3536796"/>
            <a:ext cx="457200" cy="294252"/>
          </a:xfrm>
          <a:prstGeom prst="flowChartDocumen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dirty="0"/>
              <a:t>text</a:t>
            </a:r>
          </a:p>
        </p:txBody>
      </p:sp>
      <p:sp>
        <p:nvSpPr>
          <p:cNvPr id="51" name="Flowchart: Document 50"/>
          <p:cNvSpPr/>
          <p:nvPr/>
        </p:nvSpPr>
        <p:spPr bwMode="auto">
          <a:xfrm>
            <a:off x="3070567" y="2925869"/>
            <a:ext cx="533400" cy="356508"/>
          </a:xfrm>
          <a:prstGeom prst="flowChartDocumen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dirty="0"/>
              <a:t>text</a:t>
            </a:r>
          </a:p>
        </p:txBody>
      </p:sp>
      <p:sp>
        <p:nvSpPr>
          <p:cNvPr id="53" name="Flowchart: Document 52"/>
          <p:cNvSpPr/>
          <p:nvPr/>
        </p:nvSpPr>
        <p:spPr bwMode="auto">
          <a:xfrm>
            <a:off x="4191000" y="5415474"/>
            <a:ext cx="1529576" cy="604326"/>
          </a:xfrm>
          <a:prstGeom prst="flowChartDocumen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text</a:t>
            </a:r>
          </a:p>
        </p:txBody>
      </p:sp>
      <p:sp>
        <p:nvSpPr>
          <p:cNvPr id="54" name="Flowchart: Document 53"/>
          <p:cNvSpPr/>
          <p:nvPr/>
        </p:nvSpPr>
        <p:spPr bwMode="auto">
          <a:xfrm>
            <a:off x="4114800" y="5489037"/>
            <a:ext cx="1529576" cy="604326"/>
          </a:xfrm>
          <a:prstGeom prst="flowChartDocumen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text</a:t>
            </a:r>
          </a:p>
        </p:txBody>
      </p:sp>
      <p:sp>
        <p:nvSpPr>
          <p:cNvPr id="55" name="Flowchart: Document 54"/>
          <p:cNvSpPr/>
          <p:nvPr/>
        </p:nvSpPr>
        <p:spPr bwMode="auto">
          <a:xfrm>
            <a:off x="4038600" y="5582458"/>
            <a:ext cx="1529576" cy="742142"/>
          </a:xfrm>
          <a:prstGeom prst="flowChartDocumen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text</a:t>
            </a:r>
          </a:p>
        </p:txBody>
      </p:sp>
      <p:sp>
        <p:nvSpPr>
          <p:cNvPr id="61" name="Rectangle 60"/>
          <p:cNvSpPr/>
          <p:nvPr/>
        </p:nvSpPr>
        <p:spPr bwMode="auto">
          <a:xfrm>
            <a:off x="4191000" y="5829300"/>
            <a:ext cx="10668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9" name="Straight Arrow Connector 28"/>
          <p:cNvCxnSpPr/>
          <p:nvPr/>
        </p:nvCxnSpPr>
        <p:spPr bwMode="auto">
          <a:xfrm>
            <a:off x="5257800" y="6056765"/>
            <a:ext cx="1676400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arrow"/>
          </a:ln>
          <a:effectLst/>
        </p:spPr>
      </p:cxnSp>
      <p:sp>
        <p:nvSpPr>
          <p:cNvPr id="64" name="Rectangle 63"/>
          <p:cNvSpPr/>
          <p:nvPr/>
        </p:nvSpPr>
        <p:spPr>
          <a:xfrm>
            <a:off x="4115852" y="5776452"/>
            <a:ext cx="12105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US" sz="1000" dirty="0"/>
              <a:t>Reference to </a:t>
            </a:r>
            <a:r>
              <a:rPr lang="en-US" sz="1000" dirty="0" smtClean="0"/>
              <a:t>VHT </a:t>
            </a:r>
            <a:br>
              <a:rPr lang="en-US" sz="1000" dirty="0" smtClean="0"/>
            </a:br>
            <a:r>
              <a:rPr lang="en-US" sz="1000" dirty="0" smtClean="0"/>
              <a:t>PHY Section 22.x.x</a:t>
            </a:r>
            <a:endParaRPr lang="en-US" sz="1000" dirty="0"/>
          </a:p>
        </p:txBody>
      </p:sp>
      <p:sp>
        <p:nvSpPr>
          <p:cNvPr id="65" name="TextBox 64"/>
          <p:cNvSpPr txBox="1"/>
          <p:nvPr/>
        </p:nvSpPr>
        <p:spPr>
          <a:xfrm>
            <a:off x="1230765" y="5641624"/>
            <a:ext cx="25447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Create draft texts for PHY/MAC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clauses in PHY/MAC ad hoc groups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67" name="Straight Arrow Connector 66"/>
          <p:cNvCxnSpPr/>
          <p:nvPr/>
        </p:nvCxnSpPr>
        <p:spPr bwMode="auto">
          <a:xfrm flipV="1">
            <a:off x="3292930" y="5409391"/>
            <a:ext cx="0" cy="24845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69" name="TextBox 68"/>
          <p:cNvSpPr txBox="1"/>
          <p:nvPr/>
        </p:nvSpPr>
        <p:spPr>
          <a:xfrm>
            <a:off x="6906035" y="5641624"/>
            <a:ext cx="95731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Section 22.x.x</a:t>
            </a:r>
            <a:endParaRPr lang="en-US" sz="1050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 et. al., Intel Corp.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84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the 802.11ah specification development process shown in Slide 4-6 in </a:t>
            </a:r>
            <a:r>
              <a:rPr lang="en-US" dirty="0" err="1" smtClean="0"/>
              <a:t>TGah</a:t>
            </a:r>
            <a:r>
              <a:rPr lang="en-US" dirty="0" smtClean="0"/>
              <a:t>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Y/N/A: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2012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Minyoung Park et. al., Intel Corp.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578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27415</TotalTime>
  <Words>615</Words>
  <Application>Microsoft Office PowerPoint</Application>
  <PresentationFormat>On-screen Show (4:3)</PresentationFormat>
  <Paragraphs>110</Paragraphs>
  <Slides>8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802-11-Submission</vt:lpstr>
      <vt:lpstr>Document</vt:lpstr>
      <vt:lpstr>Microsoft Word 97 - 2003 Document</vt:lpstr>
      <vt:lpstr>TGah Spec Development Process</vt:lpstr>
      <vt:lpstr>PowerPoint Presentation</vt:lpstr>
      <vt:lpstr>Introduction</vt:lpstr>
      <vt:lpstr>PHY</vt:lpstr>
      <vt:lpstr>PHY (cont.)</vt:lpstr>
      <vt:lpstr>MAC</vt:lpstr>
      <vt:lpstr>802.11ah Specification Development </vt:lpstr>
      <vt:lpstr>Straw Poll 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doc.: IEEE 802.11-12/0602r0</dc:title>
  <dc:creator>Minyoung Park</dc:creator>
  <cp:lastModifiedBy>mpark1</cp:lastModifiedBy>
  <cp:revision>761</cp:revision>
  <cp:lastPrinted>1998-02-10T13:28:06Z</cp:lastPrinted>
  <dcterms:created xsi:type="dcterms:W3CDTF">2007-05-21T21:00:37Z</dcterms:created>
  <dcterms:modified xsi:type="dcterms:W3CDTF">2012-05-13T22:08:38Z</dcterms:modified>
</cp:coreProperties>
</file>