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6" r:id="rId3"/>
    <p:sldId id="316" r:id="rId4"/>
    <p:sldId id="257" r:id="rId5"/>
    <p:sldId id="328" r:id="rId6"/>
    <p:sldId id="329" r:id="rId7"/>
    <p:sldId id="330" r:id="rId8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32735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6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802.11-12/0595r0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Rename &gt;=2MHz Preambles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2012-05-15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838200" y="2514600"/>
          <a:ext cx="7772399" cy="3886200"/>
        </p:xfrm>
        <a:graphic>
          <a:graphicData uri="http://schemas.openxmlformats.org/presentationml/2006/ole">
            <p:oleObj spid="_x0000_s2102" name="Document" r:id="rId4" imgW="10230062" imgH="56150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66800" y="1371600"/>
          <a:ext cx="6908800" cy="4978400"/>
        </p:xfrm>
        <a:graphic>
          <a:graphicData uri="http://schemas.openxmlformats.org/presentationml/2006/ole">
            <p:oleObj spid="_x0000_s16386" name="Document" r:id="rId4" imgW="10480489" imgH="7478240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914400" y="1219200"/>
          <a:ext cx="7053263" cy="4953000"/>
        </p:xfrm>
        <a:graphic>
          <a:graphicData uri="http://schemas.openxmlformats.org/presentationml/2006/ole">
            <p:oleObj spid="_x0000_s18434" name="Document" r:id="rId3" imgW="9763718" imgH="6769411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0" dirty="0" smtClean="0"/>
              <a:t>This presentation proposes to rename &gt;=2MHz preambles in current </a:t>
            </a:r>
            <a:r>
              <a:rPr lang="en-US" sz="2800" b="0" dirty="0" err="1" smtClean="0"/>
              <a:t>TGah</a:t>
            </a:r>
            <a:r>
              <a:rPr lang="en-US" sz="2800" b="0" dirty="0" smtClean="0"/>
              <a:t> spec framework.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May 2012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Discussions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4114800"/>
          </a:xfrm>
        </p:spPr>
        <p:txBody>
          <a:bodyPr/>
          <a:lstStyle/>
          <a:p>
            <a:r>
              <a:rPr lang="en-US" sz="1800" b="0" dirty="0" smtClean="0"/>
              <a:t>In current Spec Framework, the two 2MHz preambles are named as </a:t>
            </a:r>
            <a:r>
              <a:rPr lang="en-US" sz="1600" b="0" dirty="0" smtClean="0"/>
              <a:t>“SU Preamble” and “MU Preamble”.</a:t>
            </a:r>
          </a:p>
          <a:p>
            <a:pPr lvl="1"/>
            <a:endParaRPr lang="en-US" sz="1600" dirty="0" smtClean="0"/>
          </a:p>
          <a:p>
            <a:r>
              <a:rPr lang="en-US" sz="1800" b="0" dirty="0" smtClean="0"/>
              <a:t>Issues with the names based on functionalities:</a:t>
            </a:r>
          </a:p>
          <a:p>
            <a:pPr lvl="1"/>
            <a:r>
              <a:rPr lang="en-US" sz="1600" dirty="0" smtClean="0"/>
              <a:t>Current “MU preamble” is allowed to transmit both MU and SU packets (as in 11ac).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We propose to rename the two preambles using neutral names (e.g. based on preamble structures itself) instead of based on functionalities.</a:t>
            </a:r>
          </a:p>
          <a:p>
            <a:pPr lvl="1"/>
            <a:r>
              <a:rPr lang="en-US" sz="1800" dirty="0" smtClean="0"/>
              <a:t>Propose to rename as “short preamble” and “long preamble”—similar to 11b.</a:t>
            </a:r>
          </a:p>
          <a:p>
            <a:pPr lvl="1"/>
            <a:r>
              <a:rPr lang="en-US" sz="1800" dirty="0" smtClean="0"/>
              <a:t>Also need to rename some subfields in the long preamble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May 2012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457200"/>
          </a:xfrm>
        </p:spPr>
        <p:txBody>
          <a:bodyPr/>
          <a:lstStyle/>
          <a:p>
            <a:r>
              <a:rPr lang="en-US" dirty="0" smtClean="0"/>
              <a:t>Straw Poll - 1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4114800"/>
          </a:xfrm>
        </p:spPr>
        <p:txBody>
          <a:bodyPr/>
          <a:lstStyle/>
          <a:p>
            <a:r>
              <a:rPr lang="en-US" b="0" dirty="0" smtClean="0"/>
              <a:t>Do you agree to rename the &gt;=2MHz preambles as “Short Preamble” and “Long Preamble”, and rename the long preamble subfields as below?</a:t>
            </a:r>
          </a:p>
          <a:p>
            <a:pPr lvl="1"/>
            <a:r>
              <a:rPr lang="en-US" dirty="0" smtClean="0"/>
              <a:t>Replace “MU Portion” by “Data Portion”</a:t>
            </a:r>
          </a:p>
          <a:p>
            <a:pPr lvl="1"/>
            <a:r>
              <a:rPr lang="en-US" dirty="0" smtClean="0"/>
              <a:t>Replace “MU-STF” by “D-STF”</a:t>
            </a:r>
          </a:p>
          <a:p>
            <a:pPr lvl="1"/>
            <a:r>
              <a:rPr lang="en-US" dirty="0" smtClean="0"/>
              <a:t>Replace “MU-LTF1~N</a:t>
            </a:r>
            <a:r>
              <a:rPr lang="en-US" sz="1400" dirty="0" smtClean="0"/>
              <a:t>LTF</a:t>
            </a:r>
            <a:r>
              <a:rPr lang="en-US" dirty="0" smtClean="0"/>
              <a:t>” by “D-LTF1~N</a:t>
            </a:r>
            <a:r>
              <a:rPr lang="en-US" sz="1200" dirty="0" smtClean="0"/>
              <a:t>LTF</a:t>
            </a:r>
            <a:r>
              <a:rPr lang="en-US" dirty="0" smtClean="0"/>
              <a:t>”</a:t>
            </a:r>
            <a:endParaRPr lang="en-US" b="0" dirty="0" smtClean="0"/>
          </a:p>
          <a:p>
            <a:pPr lvl="1"/>
            <a:endParaRPr lang="en-US" dirty="0" smtClean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14400" y="4572000"/>
            <a:ext cx="990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STF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905000" y="4572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LTF1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048000" y="4572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SIGA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934200" y="4572000"/>
            <a:ext cx="16002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DATA Field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990600" y="4754563"/>
            <a:ext cx="9080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(2 symbols)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057400" y="4754563"/>
            <a:ext cx="895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(2 symbols </a:t>
            </a:r>
          </a:p>
          <a:p>
            <a:r>
              <a:rPr lang="en-US"/>
              <a:t>as 11n GF)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206750" y="4754563"/>
            <a:ext cx="9080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(2 symbols)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003800" y="4983163"/>
            <a:ext cx="1168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(1 symbol each)</a:t>
            </a: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>
            <a:off x="1524000" y="4876800"/>
            <a:ext cx="3810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1524000" y="5638800"/>
            <a:ext cx="609600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DGI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2133600" y="5638800"/>
            <a:ext cx="1066800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LTS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00400" y="5638800"/>
            <a:ext cx="1066800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LTS</a:t>
            </a: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3048000" y="4800600"/>
            <a:ext cx="1219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4800600" y="4572000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US" sz="1000">
                <a:latin typeface="Arial" charset="0"/>
              </a:rPr>
              <a:t>-LTF1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5394325" y="4532313"/>
            <a:ext cx="3365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5715000" y="4572000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800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US" sz="800">
                <a:latin typeface="Arial" charset="0"/>
              </a:rPr>
              <a:t>-LTF_N</a:t>
            </a:r>
            <a:r>
              <a:rPr lang="en-US" sz="500">
                <a:latin typeface="Arial" charset="0"/>
              </a:rPr>
              <a:t>LTF</a:t>
            </a:r>
          </a:p>
        </p:txBody>
      </p:sp>
      <p:sp>
        <p:nvSpPr>
          <p:cNvPr id="26" name="AutoShape 29"/>
          <p:cNvSpPr>
            <a:spLocks/>
          </p:cNvSpPr>
          <p:nvPr/>
        </p:nvSpPr>
        <p:spPr bwMode="auto">
          <a:xfrm rot="5400000">
            <a:off x="5448300" y="4152900"/>
            <a:ext cx="228600" cy="1524000"/>
          </a:xfrm>
          <a:prstGeom prst="rightBrace">
            <a:avLst>
              <a:gd name="adj1" fmla="val 55556"/>
              <a:gd name="adj2" fmla="val 50000"/>
            </a:avLst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191000" y="4572000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US" sz="1000">
                <a:latin typeface="Arial" charset="0"/>
              </a:rPr>
              <a:t>-STF</a:t>
            </a: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6324600" y="4572000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SIGB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6248400" y="4800600"/>
            <a:ext cx="855663" cy="276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(1 symbol)</a:t>
            </a:r>
          </a:p>
        </p:txBody>
      </p:sp>
      <p:sp>
        <p:nvSpPr>
          <p:cNvPr id="30" name="Left Brace 25"/>
          <p:cNvSpPr>
            <a:spLocks/>
          </p:cNvSpPr>
          <p:nvPr/>
        </p:nvSpPr>
        <p:spPr bwMode="auto">
          <a:xfrm rot="5400000">
            <a:off x="2400300" y="2781300"/>
            <a:ext cx="304800" cy="327660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Box 26"/>
          <p:cNvSpPr txBox="1">
            <a:spLocks noChangeArrowheads="1"/>
          </p:cNvSpPr>
          <p:nvPr/>
        </p:nvSpPr>
        <p:spPr bwMode="auto">
          <a:xfrm>
            <a:off x="2057400" y="4038600"/>
            <a:ext cx="115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“Omni” Portion</a:t>
            </a:r>
          </a:p>
        </p:txBody>
      </p:sp>
      <p:sp>
        <p:nvSpPr>
          <p:cNvPr id="32" name="Left Brace 27"/>
          <p:cNvSpPr>
            <a:spLocks/>
          </p:cNvSpPr>
          <p:nvPr/>
        </p:nvSpPr>
        <p:spPr bwMode="auto">
          <a:xfrm rot="5400000">
            <a:off x="6210300" y="2247900"/>
            <a:ext cx="304800" cy="4343400"/>
          </a:xfrm>
          <a:prstGeom prst="leftBrace">
            <a:avLst>
              <a:gd name="adj1" fmla="val 831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Box 28"/>
          <p:cNvSpPr txBox="1">
            <a:spLocks noChangeArrowheads="1"/>
          </p:cNvSpPr>
          <p:nvPr/>
        </p:nvSpPr>
        <p:spPr bwMode="auto">
          <a:xfrm>
            <a:off x="5791200" y="4038600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Data</a:t>
            </a:r>
            <a:r>
              <a:rPr lang="en-US"/>
              <a:t> Portion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May 2012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457200"/>
          </a:xfrm>
        </p:spPr>
        <p:txBody>
          <a:bodyPr/>
          <a:lstStyle/>
          <a:p>
            <a:r>
              <a:rPr lang="en-US" dirty="0" smtClean="0"/>
              <a:t>Motion - 1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4114800"/>
          </a:xfrm>
        </p:spPr>
        <p:txBody>
          <a:bodyPr/>
          <a:lstStyle/>
          <a:p>
            <a:r>
              <a:rPr lang="en-US" b="0" dirty="0" smtClean="0"/>
              <a:t>Move to rename the &gt;=2MHz preambles as “Short Preamble” and “Long Preamble”, and rename the long preamble subfields as below?</a:t>
            </a:r>
          </a:p>
          <a:p>
            <a:pPr lvl="1"/>
            <a:r>
              <a:rPr lang="en-US" dirty="0" smtClean="0"/>
              <a:t>Replace “MU Portion” by “Data Portion”</a:t>
            </a:r>
          </a:p>
          <a:p>
            <a:pPr lvl="1"/>
            <a:r>
              <a:rPr lang="en-US" dirty="0" smtClean="0"/>
              <a:t>Replace “MU-STF” by “D-STF”</a:t>
            </a:r>
          </a:p>
          <a:p>
            <a:pPr lvl="1"/>
            <a:r>
              <a:rPr lang="en-US" dirty="0" smtClean="0"/>
              <a:t>Replace “MU-LTF1~N</a:t>
            </a:r>
            <a:r>
              <a:rPr lang="en-US" sz="1400" dirty="0" smtClean="0"/>
              <a:t>LTF</a:t>
            </a:r>
            <a:r>
              <a:rPr lang="en-US" dirty="0" smtClean="0"/>
              <a:t>” by “D-LTF1~N</a:t>
            </a:r>
            <a:r>
              <a:rPr lang="en-US" sz="1200" dirty="0" smtClean="0"/>
              <a:t>LTF</a:t>
            </a:r>
            <a:r>
              <a:rPr lang="en-US" dirty="0" smtClean="0"/>
              <a:t>”</a:t>
            </a:r>
            <a:endParaRPr lang="en-US" b="0" dirty="0" smtClean="0"/>
          </a:p>
          <a:p>
            <a:pPr lvl="1"/>
            <a:endParaRPr lang="en-US" dirty="0" smtClean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14400" y="4572000"/>
            <a:ext cx="990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STF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905000" y="4572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LTF1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048000" y="4572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SIGA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934200" y="4572000"/>
            <a:ext cx="16002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DATA Field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990600" y="4754563"/>
            <a:ext cx="9080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(2 symbols)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057400" y="4754563"/>
            <a:ext cx="895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(2 symbols </a:t>
            </a:r>
          </a:p>
          <a:p>
            <a:r>
              <a:rPr lang="en-US"/>
              <a:t>as 11n GF)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206750" y="4754563"/>
            <a:ext cx="9080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(2 symbols)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003800" y="4983163"/>
            <a:ext cx="1168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(1 symbol each)</a:t>
            </a: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>
            <a:off x="1524000" y="4876800"/>
            <a:ext cx="3810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1524000" y="5638800"/>
            <a:ext cx="609600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DGI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2133600" y="5638800"/>
            <a:ext cx="1066800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LTS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00400" y="5638800"/>
            <a:ext cx="1066800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LTS</a:t>
            </a: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3048000" y="4800600"/>
            <a:ext cx="1219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4800600" y="4572000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US" sz="1000">
                <a:latin typeface="Arial" charset="0"/>
              </a:rPr>
              <a:t>-LTF1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5394325" y="4532313"/>
            <a:ext cx="3365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5715000" y="4572000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800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US" sz="800">
                <a:latin typeface="Arial" charset="0"/>
              </a:rPr>
              <a:t>-LTF_N</a:t>
            </a:r>
            <a:r>
              <a:rPr lang="en-US" sz="500">
                <a:latin typeface="Arial" charset="0"/>
              </a:rPr>
              <a:t>LTF</a:t>
            </a:r>
          </a:p>
        </p:txBody>
      </p:sp>
      <p:sp>
        <p:nvSpPr>
          <p:cNvPr id="26" name="AutoShape 29"/>
          <p:cNvSpPr>
            <a:spLocks/>
          </p:cNvSpPr>
          <p:nvPr/>
        </p:nvSpPr>
        <p:spPr bwMode="auto">
          <a:xfrm rot="5400000">
            <a:off x="5448300" y="4152900"/>
            <a:ext cx="228600" cy="1524000"/>
          </a:xfrm>
          <a:prstGeom prst="rightBrace">
            <a:avLst>
              <a:gd name="adj1" fmla="val 55556"/>
              <a:gd name="adj2" fmla="val 50000"/>
            </a:avLst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191000" y="4572000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US" sz="1000">
                <a:latin typeface="Arial" charset="0"/>
              </a:rPr>
              <a:t>-STF</a:t>
            </a: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6324600" y="4572000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SIGB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6248400" y="4800600"/>
            <a:ext cx="855663" cy="276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(1 symbol)</a:t>
            </a:r>
          </a:p>
        </p:txBody>
      </p:sp>
      <p:sp>
        <p:nvSpPr>
          <p:cNvPr id="30" name="Left Brace 25"/>
          <p:cNvSpPr>
            <a:spLocks/>
          </p:cNvSpPr>
          <p:nvPr/>
        </p:nvSpPr>
        <p:spPr bwMode="auto">
          <a:xfrm rot="5400000">
            <a:off x="2400300" y="2781300"/>
            <a:ext cx="304800" cy="327660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Box 26"/>
          <p:cNvSpPr txBox="1">
            <a:spLocks noChangeArrowheads="1"/>
          </p:cNvSpPr>
          <p:nvPr/>
        </p:nvSpPr>
        <p:spPr bwMode="auto">
          <a:xfrm>
            <a:off x="2057400" y="4038600"/>
            <a:ext cx="115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“Omni” Portion</a:t>
            </a:r>
          </a:p>
        </p:txBody>
      </p:sp>
      <p:sp>
        <p:nvSpPr>
          <p:cNvPr id="32" name="Left Brace 27"/>
          <p:cNvSpPr>
            <a:spLocks/>
          </p:cNvSpPr>
          <p:nvPr/>
        </p:nvSpPr>
        <p:spPr bwMode="auto">
          <a:xfrm rot="5400000">
            <a:off x="6210300" y="2247900"/>
            <a:ext cx="304800" cy="4343400"/>
          </a:xfrm>
          <a:prstGeom prst="leftBrace">
            <a:avLst>
              <a:gd name="adj1" fmla="val 831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Box 28"/>
          <p:cNvSpPr txBox="1">
            <a:spLocks noChangeArrowheads="1"/>
          </p:cNvSpPr>
          <p:nvPr/>
        </p:nvSpPr>
        <p:spPr bwMode="auto">
          <a:xfrm>
            <a:off x="5791200" y="4038600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Data</a:t>
            </a:r>
            <a:r>
              <a:rPr lang="en-US"/>
              <a:t> Portion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8650</TotalTime>
  <Words>444</Words>
  <Application>Microsoft Office PowerPoint</Application>
  <PresentationFormat>On-screen Show (4:3)</PresentationFormat>
  <Paragraphs>99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place presentation subject title text here]</vt:lpstr>
      <vt:lpstr>Document</vt:lpstr>
      <vt:lpstr>Microsoft Office Word 97 - 2003 Document</vt:lpstr>
      <vt:lpstr>Rename &gt;=2MHz Preambles</vt:lpstr>
      <vt:lpstr>Slide 2</vt:lpstr>
      <vt:lpstr>Slide 3</vt:lpstr>
      <vt:lpstr>Abstract</vt:lpstr>
      <vt:lpstr>Discussions</vt:lpstr>
      <vt:lpstr>Straw Poll - 1</vt:lpstr>
      <vt:lpstr>Motion - 1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230</cp:revision>
  <cp:lastPrinted>2010-12-20T20:45:24Z</cp:lastPrinted>
  <dcterms:created xsi:type="dcterms:W3CDTF">2010-12-20T20:39:38Z</dcterms:created>
  <dcterms:modified xsi:type="dcterms:W3CDTF">2012-05-14T06:55:13Z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