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0" r:id="rId2"/>
    <p:sldId id="825" r:id="rId3"/>
    <p:sldId id="826" r:id="rId4"/>
    <p:sldId id="728" r:id="rId5"/>
    <p:sldId id="707" r:id="rId6"/>
    <p:sldId id="722" r:id="rId7"/>
    <p:sldId id="827" r:id="rId8"/>
    <p:sldId id="732" r:id="rId9"/>
    <p:sldId id="828" r:id="rId10"/>
    <p:sldId id="833" r:id="rId11"/>
    <p:sldId id="834" r:id="rId12"/>
    <p:sldId id="835" r:id="rId13"/>
    <p:sldId id="836" r:id="rId14"/>
    <p:sldId id="837" r:id="rId1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1" autoAdjust="0"/>
    <p:restoredTop sz="94601" autoAdjust="0"/>
  </p:normalViewPr>
  <p:slideViewPr>
    <p:cSldViewPr>
      <p:cViewPr>
        <p:scale>
          <a:sx n="75" d="100"/>
          <a:sy n="75" d="100"/>
        </p:scale>
        <p:origin x="-151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520" y="-84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764" y="200687"/>
            <a:ext cx="275775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779" y="200687"/>
            <a:ext cx="236489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889" y="9906320"/>
            <a:ext cx="220928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0839" y="9906320"/>
            <a:ext cx="141893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138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79074984-6CFF-43B1-B320-761E5E118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39" y="426442"/>
            <a:ext cx="56788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39" y="9906321"/>
            <a:ext cx="728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73138">
              <a:defRPr/>
            </a:pPr>
            <a:r>
              <a:rPr lang="en-US" sz="13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38" y="9892782"/>
            <a:ext cx="58359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1" y="112691"/>
            <a:ext cx="28810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5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182" y="112691"/>
            <a:ext cx="280089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13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61781"/>
            <a:ext cx="5207386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2402" y="9909705"/>
            <a:ext cx="2568258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250" lvl="4" algn="r" defTabSz="973138">
              <a:defRPr sz="1300"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4261" y="9909705"/>
            <a:ext cx="819624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r>
              <a:rPr lang="en-US"/>
              <a:t>Page </a:t>
            </a:r>
            <a:fld id="{F2CB7B0A-3B8B-4A79-869E-BD51784AF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052" y="9909705"/>
            <a:ext cx="728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4088">
              <a:defRPr/>
            </a:pPr>
            <a:r>
              <a:rPr lang="en-US" sz="13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052" y="9908013"/>
            <a:ext cx="56171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2478" y="326601"/>
            <a:ext cx="57743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DCF454D-DE03-4957-8E81-06B34128CDB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47EEE24-FAD9-4382-98C4-BA44AE5A9F7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7C0301C-57F2-4EB9-9613-693DEC7FF1A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8E0515A-DD60-4E2E-8743-4E3EE749151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0811034-E096-4AB3-9DDE-EB9C3E0B853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254B513-2B7C-43D8-A712-4A37BB61FAF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94D5F78-8D13-4729-AFA7-C2DBF711BB3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14D98CF-99C4-41C9-9EBE-CB0CE94A11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DBADE1-4DCA-4EB1-B47F-97DC571FB69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55C408E5-2DF6-4C2F-B7DB-3BA2F4ACEC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7D7D034-034D-49FD-997F-E1CF9ABB391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4799F34-99F4-4377-BDB3-EA12A98F05F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E00EF0-72DA-46BC-ACDB-C23C6C66D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BA4897-DE13-4F81-9301-CB6485F12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577E8A-7CE4-44EA-83B0-8D9B06CAB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8C6766B-BAFB-4454-BA59-A1C747E1D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7C2B69-C2DB-4BFD-AE86-636C6FDD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C7EA17-DC54-49BC-9434-45186EC8E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8223-21FD-48FD-92F9-FE77E0550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814FFC-37FE-485D-834A-F23B1C795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4ACD22-9766-4C50-8859-2C8127BA2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0EBEBC-F54B-43A7-9DBF-3B0372880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8A2547-3BA7-4827-B3F1-5BF5D4F4A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4B15E9-9465-4C1E-8875-CAD550A15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475413"/>
            <a:ext cx="40386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René 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AA97B4-AE4F-4DA9-9F1A-F52B8A7AC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dirty="0" smtClean="0"/>
            </a:lvl1pPr>
          </a:lstStyle>
          <a:p>
            <a:pPr>
              <a:defRPr/>
            </a:pPr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75413"/>
            <a:ext cx="40386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Ren</a:t>
            </a:r>
            <a:r>
              <a:rPr lang="en-US" dirty="0">
                <a:cs typeface="Times New Roman" pitchFamily="18" charset="0"/>
              </a:rPr>
              <a:t>é </a:t>
            </a:r>
            <a:r>
              <a:rPr lang="en-US" dirty="0"/>
              <a:t>Struik </a:t>
            </a:r>
            <a:r>
              <a:rPr lang="en-US" dirty="0" smtClean="0"/>
              <a:t>(Struik Security Consultancy)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27BFD5-5E31-40E2-AE0B-9AD7EDF26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3700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doc.: IEEE 802.11-12/0574r0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800" r:id="rId9"/>
    <p:sldLayoutId id="2147483797" r:id="rId10"/>
    <p:sldLayoutId id="2147483798" r:id="rId11"/>
    <p:sldLayoutId id="2147483801" r:id="rId12"/>
    <p:sldLayoutId id="214748379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B37F070-1039-4E55-984E-F81FB7A5A7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 dirty="0" smtClean="0"/>
              <a:t>Security </a:t>
            </a:r>
            <a:r>
              <a:rPr lang="en-US" b="1" dirty="0" smtClean="0"/>
              <a:t>and </a:t>
            </a:r>
            <a:r>
              <a:rPr lang="en-US" b="1" dirty="0" smtClean="0"/>
              <a:t>Ease of Use Considerations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for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Low-Power Constrained </a:t>
            </a:r>
            <a:r>
              <a:rPr lang="en-US" b="1" dirty="0" smtClean="0"/>
              <a:t>Networks</a:t>
            </a:r>
            <a:endParaRPr lang="en-US" b="1" dirty="0" smtClean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Ren</a:t>
            </a:r>
            <a:r>
              <a:rPr lang="en-US" sz="2000" dirty="0" smtClean="0">
                <a:cs typeface="Arial" charset="0"/>
              </a:rPr>
              <a:t>é</a:t>
            </a:r>
            <a:r>
              <a:rPr lang="en-US" sz="2000" dirty="0" smtClean="0"/>
              <a:t> Struik </a:t>
            </a:r>
          </a:p>
          <a:p>
            <a:r>
              <a:rPr lang="en-US" sz="1600" dirty="0" smtClean="0"/>
              <a:t>―</a:t>
            </a:r>
          </a:p>
          <a:p>
            <a:r>
              <a:rPr lang="en-US" sz="1600" dirty="0" smtClean="0"/>
              <a:t>E-mail: rstruik.ext@gmail.com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593725" y="6208713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5032B2A-81F6-4875-BBB3-8CD7F053EC16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13317" name="Picture 2" descr="marshalling cabinet D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34290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283" name="Oval 3"/>
          <p:cNvSpPr>
            <a:spLocks noChangeArrowheads="1"/>
          </p:cNvSpPr>
          <p:nvPr/>
        </p:nvSpPr>
        <p:spPr bwMode="auto">
          <a:xfrm>
            <a:off x="685800" y="1676400"/>
            <a:ext cx="990600" cy="1524000"/>
          </a:xfrm>
          <a:prstGeom prst="ellipse">
            <a:avLst/>
          </a:prstGeom>
          <a:noFill/>
          <a:ln w="50800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1981200" y="1905000"/>
            <a:ext cx="1676400" cy="752475"/>
          </a:xfrm>
          <a:prstGeom prst="rect">
            <a:avLst/>
          </a:prstGeom>
          <a:solidFill>
            <a:srgbClr val="FFFFFF"/>
          </a:solidFill>
          <a:ln w="5080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Acceptability test: Yes/No?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>
            <a:off x="1676400" y="2286000"/>
            <a:ext cx="304800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Configuration</a:t>
            </a:r>
          </a:p>
        </p:txBody>
      </p:sp>
      <p:pic>
        <p:nvPicPr>
          <p:cNvPr id="13322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953000"/>
            <a:ext cx="1227138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2008_7_17_138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124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9" descr="505px-Solid-state-electricity-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505200"/>
            <a:ext cx="101441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0" descr="150px-Water_me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5334000"/>
            <a:ext cx="9699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1" descr="180px-EnergyCounterDutchPowerGri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35052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2" descr="3051T_2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00800" y="5029200"/>
            <a:ext cx="822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13" descr="DVC2000_Field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67600" y="4953000"/>
            <a:ext cx="154940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9" name="Text Box 14"/>
          <p:cNvSpPr txBox="1">
            <a:spLocks noChangeArrowheads="1"/>
          </p:cNvSpPr>
          <p:nvPr/>
        </p:nvSpPr>
        <p:spPr bwMode="gray">
          <a:xfrm>
            <a:off x="4343400" y="1143000"/>
            <a:ext cx="31543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Acceptability test based on</a:t>
            </a:r>
          </a:p>
          <a:p>
            <a:pPr eaLnBrk="1" hangingPunct="1">
              <a:buFontTx/>
              <a:buChar char="-"/>
            </a:pPr>
            <a:r>
              <a:rPr lang="en-US" sz="2000" b="1"/>
              <a:t> </a:t>
            </a:r>
            <a:r>
              <a:rPr lang="en-US" sz="2000"/>
              <a:t>Device Id</a:t>
            </a:r>
          </a:p>
          <a:p>
            <a:pPr eaLnBrk="1" hangingPunct="1">
              <a:buFontTx/>
              <a:buChar char="-"/>
            </a:pPr>
            <a:r>
              <a:rPr lang="en-US" sz="2000"/>
              <a:t> Tag Name</a:t>
            </a:r>
          </a:p>
          <a:p>
            <a:pPr eaLnBrk="1" hangingPunct="1">
              <a:buFontTx/>
              <a:buChar char="-"/>
            </a:pPr>
            <a:r>
              <a:rPr lang="en-US" sz="2000"/>
              <a:t> Device Label</a:t>
            </a:r>
          </a:p>
          <a:p>
            <a:pPr eaLnBrk="1" hangingPunct="1">
              <a:buFontTx/>
              <a:buChar char="-"/>
            </a:pPr>
            <a:r>
              <a:rPr lang="en-US" sz="2000"/>
              <a:t> Open enrolment</a:t>
            </a:r>
          </a:p>
          <a:p>
            <a:pPr eaLnBrk="1" hangingPunct="1">
              <a:buFontTx/>
              <a:buChar char="-"/>
            </a:pPr>
            <a:r>
              <a:rPr lang="en-US" sz="2000"/>
              <a:t> Proximity-based techniques</a:t>
            </a:r>
          </a:p>
          <a:p>
            <a:pPr eaLnBrk="1" hangingPunct="1"/>
            <a:r>
              <a:rPr lang="en-US" sz="2000"/>
              <a:t>   …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gray">
          <a:xfrm>
            <a:off x="7543800" y="1524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gray">
          <a:xfrm>
            <a:off x="7661275" y="1524000"/>
            <a:ext cx="1482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i="1"/>
              <a:t>Trust </a:t>
            </a:r>
          </a:p>
          <a:p>
            <a:pPr algn="r" eaLnBrk="1" hangingPunct="1"/>
            <a:r>
              <a:rPr lang="en-US" sz="2000" i="1"/>
              <a:t>management</a:t>
            </a:r>
          </a:p>
          <a:p>
            <a:pPr algn="r" eaLnBrk="1" hangingPunct="1"/>
            <a:r>
              <a:rPr lang="en-US" sz="2000" i="1"/>
              <a:t>via device</a:t>
            </a:r>
          </a:p>
          <a:p>
            <a:pPr algn="r" eaLnBrk="1" hangingPunct="1"/>
            <a:r>
              <a:rPr lang="en-US" sz="2000" i="1"/>
              <a:t>identities</a:t>
            </a:r>
          </a:p>
        </p:txBody>
      </p:sp>
      <p:grpSp>
        <p:nvGrpSpPr>
          <p:cNvPr id="13332" name="Group 17"/>
          <p:cNvGrpSpPr>
            <a:grpSpLocks/>
          </p:cNvGrpSpPr>
          <p:nvPr/>
        </p:nvGrpSpPr>
        <p:grpSpPr bwMode="auto">
          <a:xfrm>
            <a:off x="0" y="4191000"/>
            <a:ext cx="1905000" cy="1905000"/>
            <a:chOff x="96" y="2592"/>
            <a:chExt cx="1200" cy="1200"/>
          </a:xfrm>
        </p:grpSpPr>
        <p:pic>
          <p:nvPicPr>
            <p:cNvPr id="13337" name="Picture 18" descr="m8732e_tmb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96" y="2592"/>
              <a:ext cx="120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19" descr="sim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68" y="31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33" name="Text Box 20"/>
          <p:cNvSpPr txBox="1">
            <a:spLocks noChangeArrowheads="1"/>
          </p:cNvSpPr>
          <p:nvPr/>
        </p:nvSpPr>
        <p:spPr bwMode="gray">
          <a:xfrm>
            <a:off x="457200" y="5791200"/>
            <a:ext cx="90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 i="1"/>
              <a:t>Trusted</a:t>
            </a:r>
          </a:p>
          <a:p>
            <a:pPr algn="ctr" eaLnBrk="1" hangingPunct="1"/>
            <a:r>
              <a:rPr lang="en-US" sz="1800" b="1" i="1"/>
              <a:t>module</a:t>
            </a:r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gray">
          <a:xfrm flipH="1">
            <a:off x="3657600" y="4191000"/>
            <a:ext cx="0" cy="213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gray">
          <a:xfrm>
            <a:off x="15240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gray">
          <a:xfrm>
            <a:off x="1828800" y="5410200"/>
            <a:ext cx="1778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/>
              <a:t>- AES, ECC, RNG</a:t>
            </a:r>
          </a:p>
          <a:p>
            <a:pPr eaLnBrk="1" hangingPunct="1"/>
            <a:r>
              <a:rPr lang="en-US" sz="1600" b="1"/>
              <a:t>- Security policy </a:t>
            </a:r>
          </a:p>
          <a:p>
            <a:pPr eaLnBrk="1" hangingPunct="1"/>
            <a:r>
              <a:rPr lang="en-US" sz="1600" b="1"/>
              <a:t>  engine</a:t>
            </a:r>
          </a:p>
          <a:p>
            <a:pPr eaLnBrk="1" hangingPunct="1"/>
            <a:r>
              <a:rPr lang="en-US" sz="1600" b="1"/>
              <a:t>- Storage of keys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animBg="1"/>
      <p:bldP spid="73728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2961A1F-CE7F-4E68-B978-960C99B52AA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</a:t>
            </a:r>
            <a:r>
              <a:rPr lang="en-US" sz="1800" baseline="30000"/>
              <a:t>1</a:t>
            </a:r>
            <a:endParaRPr lang="en-US" sz="2400" b="1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gray">
          <a:xfrm>
            <a:off x="0" y="121920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#1: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mix-and-match of nodes from different vendors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#2: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nodes to operational network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#3: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security audit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#4: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device repair and replacement (roaming in/out different user sites)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#5: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network separation (devices joining wrong network)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#6: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malicious attacks by (former) insiders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#7: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attacks by outsiders via insiders (held at ‘gunpoint’)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#8: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subsystem (‘skid’) assembled elsewhere to operational network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0" y="6248400"/>
            <a:ext cx="9144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aseline="30000" dirty="0"/>
              <a:t>1</a:t>
            </a:r>
            <a:r>
              <a:rPr lang="en-US" dirty="0"/>
              <a:t>Deployment scenarios discussed with ZigBee, ISA </a:t>
            </a:r>
            <a:r>
              <a:rPr lang="en-US" dirty="0" smtClean="0"/>
              <a:t>SP100.11a, Smart grid </a:t>
            </a:r>
            <a:r>
              <a:rPr lang="en-US" dirty="0"/>
              <a:t>user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ED23E9B-0778-496D-AC1B-B86FBFFFF94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Ease of use. </a:t>
            </a:r>
            <a:r>
              <a:rPr lang="en-US" sz="2000" dirty="0"/>
              <a:t>Trust lifecycle management appears the</a:t>
            </a:r>
            <a:r>
              <a:rPr lang="en-US" sz="2000" i="1" dirty="0"/>
              <a:t> same </a:t>
            </a:r>
            <a:r>
              <a:rPr lang="en-US" sz="2000" dirty="0"/>
              <a:t>as that of an unsecured network and relies on</a:t>
            </a:r>
            <a:endParaRPr lang="en-US" sz="2000" i="1" dirty="0"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identification of devices (e.g., reading off a label of physical module);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management of device roles (e.g., adding these to, resp. removing these</a:t>
            </a:r>
          </a:p>
          <a:p>
            <a:r>
              <a:rPr lang="en-US" sz="2000" dirty="0"/>
              <a:t>  from a white list, e.g., via a workstation GUI).</a:t>
            </a:r>
          </a:p>
          <a:p>
            <a:r>
              <a:rPr lang="en-US" sz="2000" dirty="0"/>
              <a:t>Thus, trust lifecycle management relies completely on handling of </a:t>
            </a:r>
            <a:r>
              <a:rPr lang="en-US" sz="2000" i="1" dirty="0"/>
              <a:t>public</a:t>
            </a:r>
            <a:r>
              <a:rPr lang="en-US" sz="2000" dirty="0"/>
              <a:t> information.</a:t>
            </a:r>
          </a:p>
          <a:p>
            <a:endParaRPr lang="en-US" sz="2000" dirty="0"/>
          </a:p>
          <a:p>
            <a:r>
              <a:rPr lang="en-US" sz="2000" b="1" dirty="0"/>
              <a:t>Flexibility. </a:t>
            </a:r>
            <a:r>
              <a:rPr lang="en-US" sz="2000" dirty="0"/>
              <a:t>Virtually no restrictions </a:t>
            </a:r>
            <a:r>
              <a:rPr lang="en-US" sz="2000" dirty="0" err="1"/>
              <a:t>w.r.t</a:t>
            </a:r>
            <a:r>
              <a:rPr lang="en-US" sz="2000" dirty="0"/>
              <a:t>. support for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Mix-and-match </a:t>
            </a:r>
            <a:r>
              <a:rPr lang="en-US" sz="2000" dirty="0"/>
              <a:t>of devices from different vendors;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network topology (merging or partitioning of networks, </a:t>
            </a:r>
            <a:r>
              <a:rPr lang="en-US" sz="2000" dirty="0" smtClean="0"/>
              <a:t>device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replacement </a:t>
            </a:r>
            <a:r>
              <a:rPr lang="en-US" sz="2000" dirty="0"/>
              <a:t>or addition, addition of pre-assembled subsystem);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device roles (e.g., smooth hand-over of system manager, security manager</a:t>
            </a:r>
          </a:p>
          <a:p>
            <a:r>
              <a:rPr lang="en-US" sz="2000" dirty="0" smtClean="0"/>
              <a:t>   roles</a:t>
            </a:r>
            <a:r>
              <a:rPr lang="en-US" sz="2000" dirty="0"/>
              <a:t>, via ‘soft reboot’);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Back-up </a:t>
            </a:r>
            <a:r>
              <a:rPr lang="en-US" sz="2000" dirty="0"/>
              <a:t>and failure recovery (since management fully relies on </a:t>
            </a:r>
            <a:r>
              <a:rPr lang="en-US" sz="2000" i="1" dirty="0"/>
              <a:t>public</a:t>
            </a:r>
            <a:r>
              <a:rPr lang="en-US" sz="2000" dirty="0"/>
              <a:t> information).</a:t>
            </a:r>
            <a:endParaRPr lang="en-US" sz="2000" u="sng" dirty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Minimize trust dependencies.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Reduced reliance on trustworthy personnel;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Virtually no training requirements for operational personnel;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 removal of trust dependencies between different entities in value chain</a:t>
            </a:r>
          </a:p>
          <a:p>
            <a:r>
              <a:rPr lang="en-US" sz="2000" dirty="0" smtClean="0"/>
              <a:t>   (</a:t>
            </a:r>
            <a:r>
              <a:rPr lang="en-US" sz="2000" dirty="0"/>
              <a:t>whether OEM, vendor, system integrator, installer, or user).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Ease of security </a:t>
            </a:r>
            <a:r>
              <a:rPr lang="en-US" sz="2000" dirty="0" err="1"/>
              <a:t>auditability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Support for flexible deployment and business models.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Network topology changes or device role changes present a ‘clean’ logical separation between state prior to and after such an event (thus, allowing subscription-based services, outsourced management, re-contracting, etc.).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Enforcement of standards compliance. </a:t>
            </a:r>
            <a:r>
              <a:rPr lang="en-US" sz="2000" dirty="0"/>
              <a:t> Enforcement possible by only issuing a certificate to devices from vendors that passed conformance testing.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No reliance on configuration tools and out-of-band configuration steps.</a:t>
            </a:r>
            <a:r>
              <a:rPr lang="en-US" sz="2000" dirty="0"/>
              <a:t> A configuration tool may be used, but is not strictly necessary for trust enforcement.</a:t>
            </a:r>
            <a:endParaRPr lang="en-US" sz="2000" b="1" dirty="0"/>
          </a:p>
          <a:p>
            <a:endParaRPr lang="en-US" sz="2000" dirty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smtClean="0"/>
              <a:t>Security and ease of use</a:t>
            </a:r>
            <a:endParaRPr lang="en-US" sz="2000" i="1" dirty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online reliance on third parties for authentication (since networks may be spotty)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heterogeneous trust models (mix-and-match of multi-sourced devices)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May involve (local) third party for authorization policy enforcement only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device swap in the field, topology changes, role changes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No client/server model (since relationships may be peer-to-peer)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Low configuration overhead (billions of devices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to cheap to deploy securely)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No “prediction” of where devices may end up in the field (no “site survey”)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i="1" dirty="0" smtClean="0"/>
              <a:t>Protocol aspects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 smtClean="0"/>
              <a:t> </a:t>
            </a:r>
            <a:r>
              <a:rPr lang="en-US" sz="2000" dirty="0" smtClean="0"/>
              <a:t>Minimize number of protocol passes (sleepy devices, reduced channel interference)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Maximize potential to parallelize computations, etc.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Support piggy-backing (if only since it may help reducing traffic, energy expenditure)</a:t>
            </a:r>
            <a:endParaRPr lang="en-US" sz="2000" i="1" dirty="0"/>
          </a:p>
          <a:p>
            <a:endParaRPr lang="en-US" sz="2000" dirty="0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Implications for FILS (1)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B45E9C2-EEFA-4523-B003-583E599DC36D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0"/>
            <a:ext cx="7196138" cy="2111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5943600"/>
            <a:ext cx="85709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i="1"/>
              <a:t>Source:</a:t>
            </a:r>
            <a:r>
              <a:rPr lang="en-US" sz="1400"/>
              <a:t> D. Balfanz, G. Durfee, R.E. Grinter, D.K. Smetters, P. Stewart, “Network-in-a-Box: How to Set Up a Secure </a:t>
            </a:r>
          </a:p>
          <a:p>
            <a:pPr>
              <a:lnSpc>
                <a:spcPct val="80000"/>
              </a:lnSpc>
            </a:pPr>
            <a:r>
              <a:rPr lang="en-US" sz="1400"/>
              <a:t>Wireless Network in under a Minute,” in </a:t>
            </a:r>
            <a:r>
              <a:rPr lang="en-US" sz="1400" i="1"/>
              <a:t>Proceedings of the 13</a:t>
            </a:r>
            <a:r>
              <a:rPr lang="en-US" sz="1400" i="1" baseline="30000"/>
              <a:t>th</a:t>
            </a:r>
            <a:r>
              <a:rPr lang="en-US" sz="1400" i="1"/>
              <a:t> USENIX Security Symposium</a:t>
            </a:r>
            <a:r>
              <a:rPr lang="en-US" sz="1400"/>
              <a:t>, August 9-13, 2004.</a:t>
            </a:r>
            <a:r>
              <a:rPr lang="en-US" sz="1800"/>
              <a:t> </a:t>
            </a:r>
          </a:p>
        </p:txBody>
      </p:sp>
      <p:pic>
        <p:nvPicPr>
          <p:cNvPr id="5127" name="Picture 4" descr="Security and Usabil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762000"/>
            <a:ext cx="20621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/>
              <a:t>       The “Holy Grail”: Security and Ease of Use</a:t>
            </a:r>
            <a:endParaRPr lang="en-US" sz="200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746125" y="1333500"/>
            <a:ext cx="5730875" cy="2289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 i="1" dirty="0"/>
              <a:t>“Computer users have been taught for years that computer security systems can’t be effective unless they are complex and difficult to use. In reality, this conventional wisdom</a:t>
            </a:r>
            <a:br>
              <a:rPr lang="en-US" sz="1800" i="1" dirty="0"/>
            </a:br>
            <a:r>
              <a:rPr lang="en-US" sz="1800" i="1" dirty="0"/>
              <a:t>is completely wrong.”</a:t>
            </a:r>
          </a:p>
          <a:p>
            <a:r>
              <a:rPr lang="en-US" sz="1800" dirty="0">
                <a:sym typeface="Symbol" pitchFamily="18" charset="2"/>
              </a:rPr>
              <a:t>            Lorrie Faith </a:t>
            </a:r>
            <a:r>
              <a:rPr lang="en-US" sz="1800" dirty="0" err="1">
                <a:sym typeface="Symbol" pitchFamily="18" charset="2"/>
              </a:rPr>
              <a:t>Cranor</a:t>
            </a:r>
            <a:r>
              <a:rPr lang="en-US" sz="1800" dirty="0">
                <a:sym typeface="Symbol" pitchFamily="18" charset="2"/>
              </a:rPr>
              <a:t>, Carnegie Mellon University</a:t>
            </a:r>
          </a:p>
          <a:p>
            <a:endParaRPr lang="en-US" sz="1800" dirty="0">
              <a:sym typeface="Symbol" pitchFamily="18" charset="2"/>
            </a:endParaRPr>
          </a:p>
          <a:p>
            <a:r>
              <a:rPr lang="en-US" sz="1800" dirty="0">
                <a:sym typeface="Symbol" pitchFamily="18" charset="2"/>
              </a:rPr>
              <a:t>Security technology can make trust lifecycle management</a:t>
            </a:r>
          </a:p>
          <a:p>
            <a:r>
              <a:rPr lang="en-US" sz="1800" dirty="0">
                <a:sym typeface="Symbol" pitchFamily="18" charset="2"/>
              </a:rPr>
              <a:t>intuitive and hidden from the user.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79B0E3E-00F0-486E-8FDA-A73DD90D7EF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Ease of Configuration and Reconfiguration</a:t>
            </a:r>
            <a:endParaRPr lang="en-US" sz="2000" dirty="0"/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746125" y="1333500"/>
            <a:ext cx="57308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>
              <a:sym typeface="Symbol" pitchFamily="18" charset="2"/>
            </a:endParaRPr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6151" name="Oval 4"/>
          <p:cNvSpPr>
            <a:spLocks noChangeArrowheads="1"/>
          </p:cNvSpPr>
          <p:nvPr/>
        </p:nvSpPr>
        <p:spPr bwMode="auto">
          <a:xfrm>
            <a:off x="1447800" y="1600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5"/>
          <p:cNvSpPr>
            <a:spLocks noChangeArrowheads="1"/>
          </p:cNvSpPr>
          <p:nvPr/>
        </p:nvSpPr>
        <p:spPr bwMode="auto">
          <a:xfrm>
            <a:off x="6019800" y="15240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6"/>
          <p:cNvSpPr>
            <a:spLocks noChangeArrowheads="1"/>
          </p:cNvSpPr>
          <p:nvPr/>
        </p:nvSpPr>
        <p:spPr bwMode="auto">
          <a:xfrm>
            <a:off x="2971800" y="16002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7"/>
          <p:cNvSpPr>
            <a:spLocks noChangeArrowheads="1"/>
          </p:cNvSpPr>
          <p:nvPr/>
        </p:nvSpPr>
        <p:spPr bwMode="auto">
          <a:xfrm>
            <a:off x="5562600" y="15240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8"/>
          <p:cNvSpPr>
            <a:spLocks noChangeShapeType="1"/>
          </p:cNvSpPr>
          <p:nvPr/>
        </p:nvSpPr>
        <p:spPr bwMode="auto">
          <a:xfrm>
            <a:off x="4419600" y="2133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0" y="4419600"/>
            <a:ext cx="91440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/>
              <a:t>Ease of configuration: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Merging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Partitioning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Device portability and orphaning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Hand-over of control (remote, backup)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Synchronization and failure recovery</a:t>
            </a:r>
          </a:p>
        </p:txBody>
      </p:sp>
      <p:sp>
        <p:nvSpPr>
          <p:cNvPr id="6157" name="Oval 4"/>
          <p:cNvSpPr>
            <a:spLocks noChangeArrowheads="1"/>
          </p:cNvSpPr>
          <p:nvPr/>
        </p:nvSpPr>
        <p:spPr bwMode="auto">
          <a:xfrm>
            <a:off x="1447800" y="3124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6"/>
          <p:cNvSpPr>
            <a:spLocks noChangeArrowheads="1"/>
          </p:cNvSpPr>
          <p:nvPr/>
        </p:nvSpPr>
        <p:spPr bwMode="auto">
          <a:xfrm>
            <a:off x="2971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8"/>
          <p:cNvSpPr>
            <a:spLocks noChangeShapeType="1"/>
          </p:cNvSpPr>
          <p:nvPr/>
        </p:nvSpPr>
        <p:spPr bwMode="auto">
          <a:xfrm>
            <a:off x="4419600" y="3657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60" name="Oval 4"/>
          <p:cNvSpPr>
            <a:spLocks noChangeArrowheads="1"/>
          </p:cNvSpPr>
          <p:nvPr/>
        </p:nvSpPr>
        <p:spPr bwMode="auto">
          <a:xfrm>
            <a:off x="5638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6"/>
          <p:cNvSpPr>
            <a:spLocks noChangeArrowheads="1"/>
          </p:cNvSpPr>
          <p:nvPr/>
        </p:nvSpPr>
        <p:spPr bwMode="auto">
          <a:xfrm>
            <a:off x="7162800" y="3124200"/>
            <a:ext cx="1219200" cy="1143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4"/>
          <p:cNvSpPr>
            <a:spLocks noChangeArrowheads="1"/>
          </p:cNvSpPr>
          <p:nvPr/>
        </p:nvSpPr>
        <p:spPr bwMode="auto">
          <a:xfrm>
            <a:off x="2286000" y="33528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4"/>
          <p:cNvSpPr>
            <a:spLocks noChangeArrowheads="1"/>
          </p:cNvSpPr>
          <p:nvPr/>
        </p:nvSpPr>
        <p:spPr bwMode="auto">
          <a:xfrm>
            <a:off x="7924800" y="32766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52F2DB3-88A2-42B8-B991-D399662256A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Conventional </a:t>
            </a:r>
            <a:r>
              <a:rPr lang="en-US" sz="2000" b="1" dirty="0"/>
              <a:t>wisdom: </a:t>
            </a:r>
            <a:r>
              <a:rPr lang="en-US" sz="2000" dirty="0"/>
              <a:t>Symmetric-key cryptographic functionality, let alone public- key cryptographic functionality, are expensive to implement with sensor networks.</a:t>
            </a:r>
          </a:p>
          <a:p>
            <a:r>
              <a:rPr lang="en-US" sz="2000" b="1" dirty="0"/>
              <a:t>Status anno </a:t>
            </a:r>
            <a:r>
              <a:rPr lang="en-US" sz="2000" b="1" dirty="0" smtClean="0"/>
              <a:t>2012:</a:t>
            </a:r>
            <a:r>
              <a:rPr lang="en-US" sz="2000" dirty="0" smtClean="0"/>
              <a:t> </a:t>
            </a:r>
            <a:r>
              <a:rPr lang="en-US" sz="2000" dirty="0"/>
              <a:t>conventional wisdom challenged for all but most mundane devices.</a:t>
            </a:r>
          </a:p>
          <a:p>
            <a:r>
              <a:rPr lang="en-US" sz="2000" u="sng" dirty="0" smtClean="0"/>
              <a:t>Examples</a:t>
            </a:r>
            <a:r>
              <a:rPr lang="en-US" sz="2000" u="sng" dirty="0"/>
              <a:t>:</a:t>
            </a:r>
            <a:r>
              <a:rPr lang="en-US" sz="2000" dirty="0"/>
              <a:t> Bluetooth v2.1, ZigBee Smart Metering, RFID e-Passport.</a:t>
            </a:r>
            <a:endParaRPr lang="en-US" sz="2000" i="1" dirty="0"/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Feasibility of Crypto on Small Devices</a:t>
            </a:r>
          </a:p>
        </p:txBody>
      </p:sp>
      <p:grpSp>
        <p:nvGrpSpPr>
          <p:cNvPr id="7175" name="Group 4"/>
          <p:cNvGrpSpPr>
            <a:grpSpLocks/>
          </p:cNvGrpSpPr>
          <p:nvPr/>
        </p:nvGrpSpPr>
        <p:grpSpPr bwMode="auto">
          <a:xfrm>
            <a:off x="0" y="2362200"/>
            <a:ext cx="9150350" cy="4070351"/>
            <a:chOff x="0" y="1488"/>
            <a:chExt cx="5764" cy="2564"/>
          </a:xfrm>
        </p:grpSpPr>
        <p:grpSp>
          <p:nvGrpSpPr>
            <p:cNvPr id="7176" name="Group 5"/>
            <p:cNvGrpSpPr>
              <a:grpSpLocks/>
            </p:cNvGrpSpPr>
            <p:nvPr/>
          </p:nvGrpSpPr>
          <p:grpSpPr bwMode="auto">
            <a:xfrm>
              <a:off x="144" y="1776"/>
              <a:ext cx="5448" cy="885"/>
              <a:chOff x="144" y="1824"/>
              <a:chExt cx="5448" cy="885"/>
            </a:xfrm>
          </p:grpSpPr>
          <p:grpSp>
            <p:nvGrpSpPr>
              <p:cNvPr id="7188" name="Group 6"/>
              <p:cNvGrpSpPr>
                <a:grpSpLocks/>
              </p:cNvGrpSpPr>
              <p:nvPr/>
            </p:nvGrpSpPr>
            <p:grpSpPr bwMode="auto">
              <a:xfrm>
                <a:off x="144" y="1824"/>
                <a:ext cx="4032" cy="432"/>
                <a:chOff x="144" y="1824"/>
                <a:chExt cx="4032" cy="432"/>
              </a:xfrm>
            </p:grpSpPr>
            <p:sp>
              <p:nvSpPr>
                <p:cNvPr id="7198" name="Rectangle 7"/>
                <p:cNvSpPr>
                  <a:spLocks noChangeArrowheads="1"/>
                </p:cNvSpPr>
                <p:nvPr/>
              </p:nvSpPr>
              <p:spPr bwMode="gray">
                <a:xfrm>
                  <a:off x="144" y="2064"/>
                  <a:ext cx="1584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 Public Key Device</a:t>
                  </a:r>
                </a:p>
              </p:txBody>
            </p:sp>
            <p:sp>
              <p:nvSpPr>
                <p:cNvPr id="7199" name="Rectangle 8"/>
                <p:cNvSpPr>
                  <a:spLocks noChangeArrowheads="1"/>
                </p:cNvSpPr>
                <p:nvPr/>
              </p:nvSpPr>
              <p:spPr bwMode="gray">
                <a:xfrm>
                  <a:off x="1776" y="2064"/>
                  <a:ext cx="67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DeviceId</a:t>
                  </a:r>
                </a:p>
              </p:txBody>
            </p:sp>
            <p:sp>
              <p:nvSpPr>
                <p:cNvPr id="7200" name="Rectangle 9"/>
                <p:cNvSpPr>
                  <a:spLocks noChangeArrowheads="1"/>
                </p:cNvSpPr>
                <p:nvPr/>
              </p:nvSpPr>
              <p:spPr bwMode="gray">
                <a:xfrm>
                  <a:off x="2496" y="2064"/>
                  <a:ext cx="672" cy="192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99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CA Id</a:t>
                  </a:r>
                </a:p>
              </p:txBody>
            </p:sp>
            <p:sp>
              <p:nvSpPr>
                <p:cNvPr id="7201" name="Rectangle 10"/>
                <p:cNvSpPr>
                  <a:spLocks noChangeArrowheads="1"/>
                </p:cNvSpPr>
                <p:nvPr/>
              </p:nvSpPr>
              <p:spPr bwMode="gray">
                <a:xfrm>
                  <a:off x="3216" y="2064"/>
                  <a:ext cx="912" cy="19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AttributeData</a:t>
                  </a:r>
                </a:p>
              </p:txBody>
            </p:sp>
            <p:sp>
              <p:nvSpPr>
                <p:cNvPr id="7202" name="Line 11"/>
                <p:cNvSpPr>
                  <a:spLocks noChangeShapeType="1"/>
                </p:cNvSpPr>
                <p:nvPr/>
              </p:nvSpPr>
              <p:spPr bwMode="gray">
                <a:xfrm>
                  <a:off x="144" y="2016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203" name="Line 12"/>
                <p:cNvSpPr>
                  <a:spLocks noChangeShapeType="1"/>
                </p:cNvSpPr>
                <p:nvPr/>
              </p:nvSpPr>
              <p:spPr bwMode="gray">
                <a:xfrm>
                  <a:off x="2496" y="201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204" name="Line 13"/>
                <p:cNvSpPr>
                  <a:spLocks noChangeShapeType="1"/>
                </p:cNvSpPr>
                <p:nvPr/>
              </p:nvSpPr>
              <p:spPr bwMode="gray">
                <a:xfrm>
                  <a:off x="3216" y="201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205" name="Line 14"/>
                <p:cNvSpPr>
                  <a:spLocks noChangeShapeType="1"/>
                </p:cNvSpPr>
                <p:nvPr/>
              </p:nvSpPr>
              <p:spPr bwMode="gray">
                <a:xfrm>
                  <a:off x="1728" y="2016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206" name="Text Box 15"/>
                <p:cNvSpPr txBox="1">
                  <a:spLocks noChangeArrowheads="1"/>
                </p:cNvSpPr>
                <p:nvPr/>
              </p:nvSpPr>
              <p:spPr bwMode="gray">
                <a:xfrm>
                  <a:off x="702" y="1831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400"/>
                    <a:t>22 octets</a:t>
                  </a:r>
                </a:p>
              </p:txBody>
            </p:sp>
            <p:sp>
              <p:nvSpPr>
                <p:cNvPr id="7207" name="Text Box 16"/>
                <p:cNvSpPr txBox="1">
                  <a:spLocks noChangeArrowheads="1"/>
                </p:cNvSpPr>
                <p:nvPr/>
              </p:nvSpPr>
              <p:spPr bwMode="gray">
                <a:xfrm>
                  <a:off x="1872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400"/>
                    <a:t>8 octets</a:t>
                  </a:r>
                </a:p>
              </p:txBody>
            </p:sp>
            <p:sp>
              <p:nvSpPr>
                <p:cNvPr id="7208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2620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400"/>
                    <a:t>8 octets</a:t>
                  </a:r>
                </a:p>
              </p:txBody>
            </p:sp>
            <p:sp>
              <p:nvSpPr>
                <p:cNvPr id="7209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3408" y="1824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400"/>
                    <a:t>10 octets</a:t>
                  </a:r>
                </a:p>
              </p:txBody>
            </p:sp>
          </p:grpSp>
          <p:grpSp>
            <p:nvGrpSpPr>
              <p:cNvPr id="7189" name="Group 19"/>
              <p:cNvGrpSpPr>
                <a:grpSpLocks/>
              </p:cNvGrpSpPr>
              <p:nvPr/>
            </p:nvGrpSpPr>
            <p:grpSpPr bwMode="auto">
              <a:xfrm>
                <a:off x="2592" y="2440"/>
                <a:ext cx="3000" cy="269"/>
                <a:chOff x="2640" y="2632"/>
                <a:chExt cx="3000" cy="269"/>
              </a:xfrm>
            </p:grpSpPr>
            <p:sp>
              <p:nvSpPr>
                <p:cNvPr id="7192" name="Rectangle 20"/>
                <p:cNvSpPr>
                  <a:spLocks noChangeArrowheads="1"/>
                </p:cNvSpPr>
                <p:nvPr/>
              </p:nvSpPr>
              <p:spPr bwMode="gray">
                <a:xfrm>
                  <a:off x="4368" y="2688"/>
                  <a:ext cx="1248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endParaRPr lang="en-US" sz="2000"/>
                </a:p>
              </p:txBody>
            </p:sp>
            <p:sp>
              <p:nvSpPr>
                <p:cNvPr id="7193" name="Rectangle 21"/>
                <p:cNvSpPr>
                  <a:spLocks noChangeArrowheads="1"/>
                </p:cNvSpPr>
                <p:nvPr/>
              </p:nvSpPr>
              <p:spPr bwMode="gray">
                <a:xfrm>
                  <a:off x="3120" y="2688"/>
                  <a:ext cx="624" cy="192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FF66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ProfileId</a:t>
                  </a:r>
                </a:p>
              </p:txBody>
            </p:sp>
            <p:sp>
              <p:nvSpPr>
                <p:cNvPr id="7194" name="Text Box 22"/>
                <p:cNvSpPr txBox="1">
                  <a:spLocks noChangeArrowheads="1"/>
                </p:cNvSpPr>
                <p:nvPr/>
              </p:nvSpPr>
              <p:spPr bwMode="gray">
                <a:xfrm>
                  <a:off x="3734" y="2632"/>
                  <a:ext cx="11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endParaRPr lang="en-US" sz="2200">
                    <a:latin typeface="Arial" charset="0"/>
                  </a:endParaRPr>
                </a:p>
              </p:txBody>
            </p:sp>
            <p:sp>
              <p:nvSpPr>
                <p:cNvPr id="7195" name="Rectangle 23"/>
                <p:cNvSpPr>
                  <a:spLocks noChangeArrowheads="1"/>
                </p:cNvSpPr>
                <p:nvPr/>
              </p:nvSpPr>
              <p:spPr bwMode="gray">
                <a:xfrm>
                  <a:off x="2640" y="2688"/>
                  <a:ext cx="43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Ctrl</a:t>
                  </a:r>
                </a:p>
              </p:txBody>
            </p:sp>
            <p:sp>
              <p:nvSpPr>
                <p:cNvPr id="7196" name="Rectangle 24"/>
                <p:cNvSpPr>
                  <a:spLocks noChangeArrowheads="1"/>
                </p:cNvSpPr>
                <p:nvPr/>
              </p:nvSpPr>
              <p:spPr bwMode="gray">
                <a:xfrm>
                  <a:off x="3792" y="2688"/>
                  <a:ext cx="528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algn="ctr" eaLnBrk="1" hangingPunct="1"/>
                  <a:r>
                    <a:rPr lang="en-US" sz="2000"/>
                    <a:t>Serial#</a:t>
                  </a:r>
                </a:p>
              </p:txBody>
            </p:sp>
            <p:sp>
              <p:nvSpPr>
                <p:cNvPr id="7197" name="Text Box 25"/>
                <p:cNvSpPr txBox="1">
                  <a:spLocks noChangeArrowheads="1"/>
                </p:cNvSpPr>
                <p:nvPr/>
              </p:nvSpPr>
              <p:spPr bwMode="gray">
                <a:xfrm>
                  <a:off x="4353" y="2649"/>
                  <a:ext cx="128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2000"/>
                    <a:t>ManufacturerData</a:t>
                  </a:r>
                </a:p>
              </p:txBody>
            </p:sp>
          </p:grpSp>
          <p:sp>
            <p:nvSpPr>
              <p:cNvPr id="7190" name="Line 26"/>
              <p:cNvSpPr>
                <a:spLocks noChangeShapeType="1"/>
              </p:cNvSpPr>
              <p:nvPr/>
            </p:nvSpPr>
            <p:spPr bwMode="gray">
              <a:xfrm flipH="1">
                <a:off x="2592" y="2304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191" name="Line 27"/>
              <p:cNvSpPr>
                <a:spLocks noChangeShapeType="1"/>
              </p:cNvSpPr>
              <p:nvPr/>
            </p:nvSpPr>
            <p:spPr bwMode="gray">
              <a:xfrm>
                <a:off x="4176" y="2304"/>
                <a:ext cx="13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7177" name="Rectangle 28"/>
            <p:cNvSpPr>
              <a:spLocks noChangeArrowheads="1"/>
            </p:cNvSpPr>
            <p:nvPr/>
          </p:nvSpPr>
          <p:spPr bwMode="gray">
            <a:xfrm>
              <a:off x="0" y="1536"/>
              <a:ext cx="403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u="sng" dirty="0" smtClean="0"/>
                <a:t>ZigBee </a:t>
              </a:r>
              <a:r>
                <a:rPr lang="en-US" sz="2000" u="sng" dirty="0"/>
                <a:t>Smart Energy </a:t>
              </a:r>
              <a:r>
                <a:rPr lang="en-US" sz="2000" u="sng" dirty="0" smtClean="0"/>
                <a:t>(SE1.x) Profile </a:t>
              </a:r>
              <a:r>
                <a:rPr lang="en-US" sz="2000" u="sng" dirty="0"/>
                <a:t>Certificate Structure:</a:t>
              </a:r>
            </a:p>
            <a:p>
              <a:pPr eaLnBrk="1" hangingPunct="1">
                <a:buFontTx/>
                <a:buChar char="•"/>
              </a:pPr>
              <a:endParaRPr lang="en-US" sz="2000" u="sng" dirty="0"/>
            </a:p>
            <a:p>
              <a:pPr eaLnBrk="1" hangingPunct="1">
                <a:buFontTx/>
                <a:buChar char="•"/>
              </a:pPr>
              <a:endParaRPr lang="en-US" sz="2000" u="sng" dirty="0"/>
            </a:p>
            <a:p>
              <a:pPr eaLnBrk="1" hangingPunct="1">
                <a:buFontTx/>
                <a:buChar char="•"/>
              </a:pPr>
              <a:endParaRPr lang="en-US" sz="2000" u="sng" dirty="0"/>
            </a:p>
            <a:p>
              <a:pPr eaLnBrk="1" hangingPunct="1">
                <a:buFontTx/>
                <a:buChar char="•"/>
              </a:pPr>
              <a:endParaRPr lang="en-US" sz="2000" u="sng" dirty="0"/>
            </a:p>
            <a:p>
              <a:pPr eaLnBrk="1" hangingPunct="1">
                <a:buFontTx/>
                <a:buChar char="•"/>
              </a:pPr>
              <a:endParaRPr lang="en-US" sz="2000" u="sng" dirty="0"/>
            </a:p>
            <a:p>
              <a:pPr eaLnBrk="1" hangingPunct="1"/>
              <a:r>
                <a:rPr lang="en-US" sz="2000" u="sng" dirty="0" smtClean="0"/>
                <a:t>Low-energy </a:t>
              </a:r>
              <a:r>
                <a:rPr lang="en-US" sz="2000" u="sng" dirty="0"/>
                <a:t>hardware implementations:</a:t>
              </a:r>
            </a:p>
            <a:p>
              <a:pPr eaLnBrk="1" hangingPunct="1"/>
              <a:endParaRPr lang="en-US" sz="2000" u="sng" dirty="0"/>
            </a:p>
          </p:txBody>
        </p:sp>
        <p:sp>
          <p:nvSpPr>
            <p:cNvPr id="7178" name="Text Box 29"/>
            <p:cNvSpPr txBox="1">
              <a:spLocks noChangeArrowheads="1"/>
            </p:cNvSpPr>
            <p:nvPr/>
          </p:nvSpPr>
          <p:spPr bwMode="gray">
            <a:xfrm>
              <a:off x="480" y="2928"/>
              <a:ext cx="3271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dirty="0"/>
                <a:t>	</a:t>
              </a:r>
              <a:r>
                <a:rPr lang="en-US" sz="1800" dirty="0"/>
                <a:t>	Smart Sensors</a:t>
              </a:r>
              <a:r>
                <a:rPr lang="en-US" sz="1800" baseline="30000" dirty="0"/>
                <a:t>1</a:t>
              </a:r>
              <a:r>
                <a:rPr lang="en-US" sz="1800" dirty="0"/>
                <a:t>	RFID</a:t>
              </a:r>
              <a:r>
                <a:rPr lang="en-US" sz="1800" baseline="30000" dirty="0"/>
                <a:t>2</a:t>
              </a:r>
              <a:r>
                <a:rPr lang="en-US" sz="1800" dirty="0"/>
                <a:t>	</a:t>
              </a:r>
            </a:p>
            <a:p>
              <a:pPr eaLnBrk="1" hangingPunct="1"/>
              <a:r>
                <a:rPr lang="en-US" sz="1800" dirty="0"/>
                <a:t>clock frequency	2 MHz		10 MHz</a:t>
              </a:r>
            </a:p>
            <a:p>
              <a:pPr eaLnBrk="1" hangingPunct="1"/>
              <a:r>
                <a:rPr lang="en-US" sz="1800" dirty="0"/>
                <a:t>#gates		~10 </a:t>
              </a:r>
              <a:r>
                <a:rPr lang="en-US" sz="1800" dirty="0" err="1"/>
                <a:t>kgates</a:t>
              </a:r>
              <a:r>
                <a:rPr lang="en-US" sz="1800" dirty="0"/>
                <a:t>	~100 </a:t>
              </a:r>
              <a:r>
                <a:rPr lang="en-US" sz="1800" dirty="0" err="1"/>
                <a:t>kgates</a:t>
              </a:r>
              <a:endParaRPr lang="en-US" sz="1800" dirty="0"/>
            </a:p>
            <a:p>
              <a:pPr eaLnBrk="1" hangingPunct="1"/>
              <a:r>
                <a:rPr lang="en-US" sz="1800" dirty="0"/>
                <a:t>CMOS process	130nm		250nm</a:t>
              </a:r>
            </a:p>
            <a:p>
              <a:pPr eaLnBrk="1" hangingPunct="1"/>
              <a:r>
                <a:rPr lang="en-US" sz="1800" dirty="0"/>
                <a:t>Energy exp.:	~ 250 </a:t>
              </a:r>
              <a:r>
                <a:rPr lang="en-US" sz="1800" dirty="0">
                  <a:sym typeface="Symbol" pitchFamily="18" charset="2"/>
                </a:rPr>
                <a:t></a:t>
              </a:r>
              <a:r>
                <a:rPr lang="en-US" sz="1800" dirty="0"/>
                <a:t>J		&lt; 100 </a:t>
              </a:r>
              <a:r>
                <a:rPr lang="en-US" sz="1800" dirty="0">
                  <a:sym typeface="Symbol" pitchFamily="18" charset="2"/>
                </a:rPr>
                <a:t></a:t>
              </a:r>
              <a:r>
                <a:rPr lang="en-US" sz="1800" dirty="0"/>
                <a:t>J</a:t>
              </a:r>
            </a:p>
            <a:p>
              <a:pPr eaLnBrk="1" hangingPunct="1"/>
              <a:r>
                <a:rPr lang="en-US" sz="1800" dirty="0"/>
                <a:t>Computation	signature verify	point </a:t>
              </a:r>
              <a:r>
                <a:rPr lang="en-US" sz="1800" dirty="0" smtClean="0"/>
                <a:t>multiply</a:t>
              </a:r>
              <a:endParaRPr lang="en-US" sz="1800" dirty="0"/>
            </a:p>
          </p:txBody>
        </p:sp>
        <p:sp>
          <p:nvSpPr>
            <p:cNvPr id="7179" name="Text Box 30"/>
            <p:cNvSpPr txBox="1">
              <a:spLocks noChangeArrowheads="1"/>
            </p:cNvSpPr>
            <p:nvPr/>
          </p:nvSpPr>
          <p:spPr bwMode="gray">
            <a:xfrm>
              <a:off x="4379" y="1783"/>
              <a:ext cx="8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/>
                <a:t>(total: 48 octets)</a:t>
              </a:r>
            </a:p>
          </p:txBody>
        </p:sp>
        <p:sp>
          <p:nvSpPr>
            <p:cNvPr id="7180" name="Line 31"/>
            <p:cNvSpPr>
              <a:spLocks noChangeShapeType="1"/>
            </p:cNvSpPr>
            <p:nvPr/>
          </p:nvSpPr>
          <p:spPr bwMode="gray">
            <a:xfrm>
              <a:off x="480" y="3168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181" name="Text Box 32"/>
            <p:cNvSpPr txBox="1">
              <a:spLocks noChangeArrowheads="1"/>
            </p:cNvSpPr>
            <p:nvPr/>
          </p:nvSpPr>
          <p:spPr bwMode="gray">
            <a:xfrm>
              <a:off x="3840" y="3216"/>
              <a:ext cx="155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 u="sng" dirty="0"/>
                <a:t>Sources:</a:t>
              </a:r>
            </a:p>
            <a:p>
              <a:pPr eaLnBrk="1" hangingPunct="1"/>
              <a:r>
                <a:rPr lang="en-US" sz="1800" baseline="30000" dirty="0" smtClean="0"/>
                <a:t>1</a:t>
              </a:r>
              <a:r>
                <a:rPr lang="en-US" sz="1800" dirty="0" smtClean="0"/>
                <a:t>Private communication</a:t>
              </a:r>
              <a:endParaRPr lang="en-US" sz="1800" dirty="0"/>
            </a:p>
            <a:p>
              <a:pPr eaLnBrk="1" hangingPunct="1"/>
              <a:r>
                <a:rPr lang="en-US" sz="1800" baseline="30000" dirty="0"/>
                <a:t>2</a:t>
              </a:r>
              <a:r>
                <a:rPr lang="en-US" sz="1800" dirty="0"/>
                <a:t>SAC 2008 conference</a:t>
              </a:r>
              <a:endParaRPr lang="en-US" sz="1800" baseline="30000" dirty="0"/>
            </a:p>
          </p:txBody>
        </p:sp>
        <p:sp>
          <p:nvSpPr>
            <p:cNvPr id="7182" name="Text Box 33"/>
            <p:cNvSpPr txBox="1">
              <a:spLocks noChangeArrowheads="1"/>
            </p:cNvSpPr>
            <p:nvPr/>
          </p:nvSpPr>
          <p:spPr bwMode="gray">
            <a:xfrm>
              <a:off x="3920" y="2784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 dirty="0"/>
                <a:t>Less than energy expenditure </a:t>
              </a:r>
            </a:p>
            <a:p>
              <a:pPr eaLnBrk="1" hangingPunct="1"/>
              <a:r>
                <a:rPr lang="en-US" sz="1800" dirty="0"/>
                <a:t>single </a:t>
              </a:r>
              <a:r>
                <a:rPr lang="en-US" sz="1800" dirty="0" smtClean="0"/>
                <a:t>IEEE </a:t>
              </a:r>
              <a:r>
                <a:rPr lang="en-US" sz="1800" dirty="0" smtClean="0"/>
                <a:t>802.15.4</a:t>
              </a:r>
              <a:r>
                <a:rPr lang="en-US" sz="1800" dirty="0" smtClean="0"/>
                <a:t> frame</a:t>
              </a:r>
              <a:r>
                <a:rPr lang="en-US" sz="1800" dirty="0"/>
                <a:t>!</a:t>
              </a:r>
            </a:p>
          </p:txBody>
        </p:sp>
        <p:grpSp>
          <p:nvGrpSpPr>
            <p:cNvPr id="7183" name="Group 34"/>
            <p:cNvGrpSpPr>
              <a:grpSpLocks/>
            </p:cNvGrpSpPr>
            <p:nvPr/>
          </p:nvGrpSpPr>
          <p:grpSpPr bwMode="auto">
            <a:xfrm>
              <a:off x="3840" y="2792"/>
              <a:ext cx="1872" cy="432"/>
              <a:chOff x="3888" y="3600"/>
              <a:chExt cx="1872" cy="432"/>
            </a:xfrm>
          </p:grpSpPr>
          <p:sp>
            <p:nvSpPr>
              <p:cNvPr id="7186" name="Text Box 35"/>
              <p:cNvSpPr txBox="1">
                <a:spLocks noChangeArrowheads="1"/>
              </p:cNvSpPr>
              <p:nvPr/>
            </p:nvSpPr>
            <p:spPr bwMode="auto">
              <a:xfrm>
                <a:off x="3921" y="3600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2000"/>
              </a:p>
            </p:txBody>
          </p:sp>
          <p:sp>
            <p:nvSpPr>
              <p:cNvPr id="7187" name="Rectangle 36"/>
              <p:cNvSpPr>
                <a:spLocks noChangeArrowheads="1"/>
              </p:cNvSpPr>
              <p:nvPr/>
            </p:nvSpPr>
            <p:spPr bwMode="auto">
              <a:xfrm>
                <a:off x="3888" y="3600"/>
                <a:ext cx="1872" cy="4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84" name="Line 37"/>
            <p:cNvSpPr>
              <a:spLocks noChangeShapeType="1"/>
            </p:cNvSpPr>
            <p:nvPr/>
          </p:nvSpPr>
          <p:spPr bwMode="gray">
            <a:xfrm>
              <a:off x="0" y="1488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185" name="Line 38"/>
            <p:cNvSpPr>
              <a:spLocks noChangeShapeType="1"/>
            </p:cNvSpPr>
            <p:nvPr/>
          </p:nvSpPr>
          <p:spPr bwMode="gray">
            <a:xfrm>
              <a:off x="0" y="2736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4D4EA46-22FC-4E71-A183-55A9D9CAB50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 vs. Security Design</a:t>
            </a:r>
            <a:endParaRPr lang="en-US" sz="20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126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endParaRPr lang="en-US" sz="2000" b="1"/>
          </a:p>
          <a:p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041023"/>
            <a:ext cx="9144000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Diverse deployment scenarios</a:t>
            </a: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Home Automation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CA" dirty="0" smtClean="0"/>
              <a:t>RFC 5826 - Home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</a:t>
            </a:r>
            <a:r>
              <a:rPr lang="en-CA" dirty="0" smtClean="0"/>
              <a:t>Networks (April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Building </a:t>
            </a:r>
            <a:r>
              <a:rPr lang="en-US" sz="2000" dirty="0"/>
              <a:t>Automation </a:t>
            </a: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en-US" dirty="0" smtClean="0"/>
              <a:t>RFC </a:t>
            </a:r>
            <a:r>
              <a:rPr lang="en-US" dirty="0" smtClean="0"/>
              <a:t>5826 - </a:t>
            </a:r>
            <a:r>
              <a:rPr lang="en-CA" dirty="0" smtClean="0"/>
              <a:t>Building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Networks </a:t>
            </a:r>
            <a:r>
              <a:rPr lang="en-US" dirty="0" smtClean="0"/>
              <a:t>(June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Urban </a:t>
            </a:r>
            <a:r>
              <a:rPr lang="en-US" sz="2000" dirty="0"/>
              <a:t>Settings	         </a:t>
            </a:r>
            <a:r>
              <a:rPr lang="en-US" sz="2000" dirty="0" smtClean="0"/>
              <a:t> </a:t>
            </a:r>
            <a:r>
              <a:rPr lang="en-US" sz="2000" dirty="0" smtClean="0"/>
              <a:t> </a:t>
            </a:r>
            <a:r>
              <a:rPr lang="en-US" dirty="0" smtClean="0">
                <a:latin typeface="+mj-lt"/>
              </a:rPr>
              <a:t>RFC </a:t>
            </a:r>
            <a:r>
              <a:rPr lang="en-US" dirty="0">
                <a:latin typeface="+mj-lt"/>
              </a:rPr>
              <a:t>5548 - Routing Requirements for Urban Low-Power and Lossy Networks </a:t>
            </a:r>
            <a:r>
              <a:rPr lang="en-US" dirty="0" smtClean="0">
                <a:latin typeface="+mj-lt"/>
              </a:rPr>
              <a:t>(May 3009</a:t>
            </a:r>
            <a:r>
              <a:rPr lang="en-US" dirty="0">
                <a:latin typeface="+mj-lt"/>
              </a:rPr>
              <a:t>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Industrial </a:t>
            </a:r>
            <a:r>
              <a:rPr lang="en-US" sz="2000" dirty="0"/>
              <a:t>Control</a:t>
            </a:r>
            <a:r>
              <a:rPr lang="en-US" dirty="0"/>
              <a:t>            </a:t>
            </a:r>
            <a:r>
              <a:rPr lang="en-US" dirty="0" smtClean="0"/>
              <a:t>  RFC </a:t>
            </a:r>
            <a:r>
              <a:rPr lang="en-US" dirty="0"/>
              <a:t>5673 - Industrial Routing Requirements (October 2009)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Smart </a:t>
            </a:r>
            <a:r>
              <a:rPr lang="en-US" sz="2000" dirty="0" smtClean="0"/>
              <a:t>Grid	           </a:t>
            </a:r>
            <a:r>
              <a:rPr lang="en-CA" dirty="0" smtClean="0"/>
              <a:t>NIST </a:t>
            </a:r>
            <a:r>
              <a:rPr lang="en-CA" dirty="0" smtClean="0"/>
              <a:t>IR 7628 </a:t>
            </a:r>
            <a:r>
              <a:rPr lang="en-US" dirty="0" smtClean="0"/>
              <a:t>–</a:t>
            </a:r>
            <a:r>
              <a:rPr lang="en-CA" dirty="0" smtClean="0"/>
              <a:t> Guidelines for Smart Grid Cyber Security, Vol. 1 - Strategy, Architecture, High-Level</a:t>
            </a:r>
          </a:p>
          <a:p>
            <a:pPr>
              <a:defRPr/>
            </a:pPr>
            <a:r>
              <a:rPr lang="en-CA" dirty="0" smtClean="0"/>
              <a:t>		                  Requirements (August 2010)</a:t>
            </a:r>
            <a:endParaRPr lang="en-US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Internet of Things        </a:t>
            </a:r>
            <a:r>
              <a:rPr lang="en-US" dirty="0" smtClean="0"/>
              <a:t>draft-</a:t>
            </a:r>
            <a:r>
              <a:rPr lang="en-US" dirty="0" err="1" smtClean="0"/>
              <a:t>ietf</a:t>
            </a:r>
            <a:r>
              <a:rPr lang="en-US" dirty="0" smtClean="0"/>
              <a:t>-core-</a:t>
            </a:r>
            <a:r>
              <a:rPr lang="en-US" dirty="0" err="1" smtClean="0"/>
              <a:t>coap</a:t>
            </a:r>
            <a:r>
              <a:rPr lang="en-US" dirty="0" smtClean="0"/>
              <a:t> </a:t>
            </a:r>
            <a:r>
              <a:rPr lang="en-US" dirty="0" smtClean="0"/>
              <a:t>– Constrained Application Protocol (draft March 12, 2012)</a:t>
            </a:r>
          </a:p>
          <a:p>
            <a:pPr>
              <a:defRPr/>
            </a:pPr>
            <a:r>
              <a:rPr lang="en-US" sz="2000" b="1" dirty="0" smtClean="0"/>
              <a:t>Actual </a:t>
            </a:r>
            <a:r>
              <a:rPr lang="en-US" sz="2000" b="1" dirty="0"/>
              <a:t>security design</a:t>
            </a:r>
          </a:p>
          <a:p>
            <a:pPr>
              <a:defRPr/>
            </a:pPr>
            <a:r>
              <a:rPr lang="en-US" sz="2000" dirty="0"/>
              <a:t>Unified design that fits these diverse deployment scenarios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concise set of cryptographic and security mechanisms;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single security policy framework;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configuration parameters application-dependent.</a:t>
            </a:r>
          </a:p>
          <a:p>
            <a:pPr>
              <a:defRPr/>
            </a:pPr>
            <a:r>
              <a:rPr lang="en-US" sz="2000" dirty="0"/>
              <a:t>This allows for mass-scale production, while still allowing for customization (e.g., as to security services provided, granularity of assurances, used keys, device roles, etc.)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This requires </a:t>
            </a:r>
            <a:r>
              <a:rPr lang="en-US" sz="2000" dirty="0"/>
              <a:t>consideration of system perspective, taking into account the entire system and device lifecycle and ease-of-use and ease-of-deployment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01948BA-B69B-41FA-89C9-FEA9843D4557}" type="slidenum">
              <a:rPr lang="en-US" smtClean="0"/>
              <a:pPr/>
              <a:t>6</a:t>
            </a:fld>
            <a:endParaRPr lang="en-US" smtClean="0"/>
          </a:p>
        </p:txBody>
      </p:sp>
      <p:grpSp>
        <p:nvGrpSpPr>
          <p:cNvPr id="9221" name="Group 123"/>
          <p:cNvGrpSpPr>
            <a:grpSpLocks/>
          </p:cNvGrpSpPr>
          <p:nvPr/>
        </p:nvGrpSpPr>
        <p:grpSpPr bwMode="auto">
          <a:xfrm>
            <a:off x="0" y="1066800"/>
            <a:ext cx="9144000" cy="5345113"/>
            <a:chOff x="0" y="480"/>
            <a:chExt cx="5760" cy="3367"/>
          </a:xfrm>
        </p:grpSpPr>
        <p:grpSp>
          <p:nvGrpSpPr>
            <p:cNvPr id="9223" name="Group 4"/>
            <p:cNvGrpSpPr>
              <a:grpSpLocks/>
            </p:cNvGrpSpPr>
            <p:nvPr/>
          </p:nvGrpSpPr>
          <p:grpSpPr bwMode="auto">
            <a:xfrm>
              <a:off x="2544" y="2629"/>
              <a:ext cx="718" cy="173"/>
              <a:chOff x="2081" y="2136"/>
              <a:chExt cx="843" cy="212"/>
            </a:xfrm>
          </p:grpSpPr>
          <p:sp>
            <p:nvSpPr>
              <p:cNvPr id="9340" name="Line 5"/>
              <p:cNvSpPr>
                <a:spLocks noChangeShapeType="1"/>
              </p:cNvSpPr>
              <p:nvPr/>
            </p:nvSpPr>
            <p:spPr bwMode="auto">
              <a:xfrm>
                <a:off x="2112" y="230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41" name="Text Box 6"/>
              <p:cNvSpPr txBox="1">
                <a:spLocks noChangeArrowheads="1"/>
              </p:cNvSpPr>
              <p:nvPr/>
            </p:nvSpPr>
            <p:spPr bwMode="auto">
              <a:xfrm>
                <a:off x="2081" y="2136"/>
                <a:ext cx="84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key distribution</a:t>
                </a:r>
              </a:p>
            </p:txBody>
          </p:sp>
        </p:grpSp>
        <p:grpSp>
          <p:nvGrpSpPr>
            <p:cNvPr id="9224" name="Group 7"/>
            <p:cNvGrpSpPr>
              <a:grpSpLocks/>
            </p:cNvGrpSpPr>
            <p:nvPr/>
          </p:nvGrpSpPr>
          <p:grpSpPr bwMode="auto">
            <a:xfrm>
              <a:off x="2112" y="2629"/>
              <a:ext cx="368" cy="195"/>
              <a:chOff x="2112" y="2448"/>
              <a:chExt cx="368" cy="201"/>
            </a:xfrm>
          </p:grpSpPr>
          <p:sp>
            <p:nvSpPr>
              <p:cNvPr id="9338" name="Rectangle 8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9" name="Text Box 9"/>
              <p:cNvSpPr txBox="1">
                <a:spLocks noChangeArrowheads="1"/>
              </p:cNvSpPr>
              <p:nvPr/>
            </p:nvSpPr>
            <p:spPr bwMode="auto">
              <a:xfrm>
                <a:off x="2212" y="2469"/>
                <a:ext cx="185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9225" name="Group 10"/>
            <p:cNvGrpSpPr>
              <a:grpSpLocks/>
            </p:cNvGrpSpPr>
            <p:nvPr/>
          </p:nvGrpSpPr>
          <p:grpSpPr bwMode="auto">
            <a:xfrm>
              <a:off x="3216" y="2629"/>
              <a:ext cx="368" cy="195"/>
              <a:chOff x="2112" y="2448"/>
              <a:chExt cx="368" cy="201"/>
            </a:xfrm>
          </p:grpSpPr>
          <p:sp>
            <p:nvSpPr>
              <p:cNvPr id="9336" name="Rectangle 11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7" name="Text Box 12"/>
              <p:cNvSpPr txBox="1">
                <a:spLocks noChangeArrowheads="1"/>
              </p:cNvSpPr>
              <p:nvPr/>
            </p:nvSpPr>
            <p:spPr bwMode="auto">
              <a:xfrm>
                <a:off x="2214" y="2469"/>
                <a:ext cx="180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sp>
          <p:nvSpPr>
            <p:cNvPr id="9226" name="Rectangle 13"/>
            <p:cNvSpPr>
              <a:spLocks noChangeArrowheads="1"/>
            </p:cNvSpPr>
            <p:nvPr/>
          </p:nvSpPr>
          <p:spPr bwMode="auto">
            <a:xfrm>
              <a:off x="4441" y="2629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Text Box 14"/>
            <p:cNvSpPr txBox="1">
              <a:spLocks noChangeArrowheads="1"/>
            </p:cNvSpPr>
            <p:nvPr/>
          </p:nvSpPr>
          <p:spPr bwMode="auto">
            <a:xfrm>
              <a:off x="4464" y="2592"/>
              <a:ext cx="53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repository </a:t>
              </a:r>
            </a:p>
            <a:p>
              <a:pPr algn="ctr" eaLnBrk="1" hangingPunct="1"/>
              <a:endParaRPr lang="en-US" i="1"/>
            </a:p>
          </p:txBody>
        </p:sp>
        <p:sp>
          <p:nvSpPr>
            <p:cNvPr id="9228" name="Line 15"/>
            <p:cNvSpPr>
              <a:spLocks noChangeShapeType="1"/>
            </p:cNvSpPr>
            <p:nvPr/>
          </p:nvSpPr>
          <p:spPr bwMode="auto">
            <a:xfrm>
              <a:off x="4741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29" name="Text Box 16"/>
            <p:cNvSpPr txBox="1">
              <a:spLocks noChangeArrowheads="1"/>
            </p:cNvSpPr>
            <p:nvPr/>
          </p:nvSpPr>
          <p:spPr bwMode="auto">
            <a:xfrm>
              <a:off x="5152" y="2583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0" name="Rectangle 17"/>
            <p:cNvSpPr>
              <a:spLocks noChangeArrowheads="1"/>
            </p:cNvSpPr>
            <p:nvPr/>
          </p:nvSpPr>
          <p:spPr bwMode="auto">
            <a:xfrm>
              <a:off x="667" y="2607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Text Box 18"/>
            <p:cNvSpPr txBox="1">
              <a:spLocks noChangeArrowheads="1"/>
            </p:cNvSpPr>
            <p:nvPr/>
          </p:nvSpPr>
          <p:spPr bwMode="auto">
            <a:xfrm>
              <a:off x="720" y="2592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 </a:t>
              </a:r>
            </a:p>
            <a:p>
              <a:pPr algn="ctr" eaLnBrk="1" hangingPunct="1"/>
              <a:r>
                <a:rPr lang="en-US" i="1"/>
                <a:t>repository</a:t>
              </a:r>
            </a:p>
          </p:txBody>
        </p:sp>
        <p:sp>
          <p:nvSpPr>
            <p:cNvPr id="9232" name="Line 19"/>
            <p:cNvSpPr>
              <a:spLocks noChangeShapeType="1"/>
            </p:cNvSpPr>
            <p:nvPr/>
          </p:nvSpPr>
          <p:spPr bwMode="auto">
            <a:xfrm>
              <a:off x="954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3" name="Text Box 20"/>
            <p:cNvSpPr txBox="1">
              <a:spLocks noChangeArrowheads="1"/>
            </p:cNvSpPr>
            <p:nvPr/>
          </p:nvSpPr>
          <p:spPr bwMode="auto">
            <a:xfrm>
              <a:off x="0" y="2607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4" name="Line 21"/>
            <p:cNvSpPr>
              <a:spLocks noChangeShapeType="1"/>
            </p:cNvSpPr>
            <p:nvPr/>
          </p:nvSpPr>
          <p:spPr bwMode="auto">
            <a:xfrm flipH="1">
              <a:off x="1296" y="272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5" name="Text Box 22"/>
            <p:cNvSpPr txBox="1">
              <a:spLocks noChangeArrowheads="1"/>
            </p:cNvSpPr>
            <p:nvPr/>
          </p:nvSpPr>
          <p:spPr bwMode="auto">
            <a:xfrm>
              <a:off x="1375" y="2466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sp>
          <p:nvSpPr>
            <p:cNvPr id="9236" name="Line 23"/>
            <p:cNvSpPr>
              <a:spLocks noChangeShapeType="1"/>
            </p:cNvSpPr>
            <p:nvPr/>
          </p:nvSpPr>
          <p:spPr bwMode="auto">
            <a:xfrm flipH="1">
              <a:off x="3617" y="2747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7" name="Text Box 24"/>
            <p:cNvSpPr txBox="1">
              <a:spLocks noChangeArrowheads="1"/>
            </p:cNvSpPr>
            <p:nvPr/>
          </p:nvSpPr>
          <p:spPr bwMode="auto">
            <a:xfrm>
              <a:off x="3696" y="2490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grpSp>
          <p:nvGrpSpPr>
            <p:cNvPr id="9238" name="Group 25"/>
            <p:cNvGrpSpPr>
              <a:grpSpLocks/>
            </p:cNvGrpSpPr>
            <p:nvPr/>
          </p:nvGrpSpPr>
          <p:grpSpPr bwMode="auto">
            <a:xfrm>
              <a:off x="2112" y="3513"/>
              <a:ext cx="1472" cy="241"/>
              <a:chOff x="2112" y="3216"/>
              <a:chExt cx="1472" cy="249"/>
            </a:xfrm>
          </p:grpSpPr>
          <p:grpSp>
            <p:nvGrpSpPr>
              <p:cNvPr id="9327" name="Group 26"/>
              <p:cNvGrpSpPr>
                <a:grpSpLocks/>
              </p:cNvGrpSpPr>
              <p:nvPr/>
            </p:nvGrpSpPr>
            <p:grpSpPr bwMode="auto">
              <a:xfrm>
                <a:off x="2544" y="3216"/>
                <a:ext cx="639" cy="179"/>
                <a:chOff x="2112" y="2135"/>
                <a:chExt cx="751" cy="214"/>
              </a:xfrm>
            </p:grpSpPr>
            <p:sp>
              <p:nvSpPr>
                <p:cNvPr id="9334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304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40" y="2135"/>
                  <a:ext cx="723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data transfer</a:t>
                  </a:r>
                </a:p>
              </p:txBody>
            </p:sp>
          </p:grpSp>
          <p:grpSp>
            <p:nvGrpSpPr>
              <p:cNvPr id="9328" name="Group 29"/>
              <p:cNvGrpSpPr>
                <a:grpSpLocks/>
              </p:cNvGrpSpPr>
              <p:nvPr/>
            </p:nvGrpSpPr>
            <p:grpSpPr bwMode="auto">
              <a:xfrm>
                <a:off x="2112" y="3264"/>
                <a:ext cx="368" cy="201"/>
                <a:chOff x="2112" y="2448"/>
                <a:chExt cx="368" cy="201"/>
              </a:xfrm>
            </p:grpSpPr>
            <p:sp>
              <p:nvSpPr>
                <p:cNvPr id="9332" name="Rectangle 30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212" y="2470"/>
                  <a:ext cx="185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9329" name="Group 32"/>
              <p:cNvGrpSpPr>
                <a:grpSpLocks/>
              </p:cNvGrpSpPr>
              <p:nvPr/>
            </p:nvGrpSpPr>
            <p:grpSpPr bwMode="auto">
              <a:xfrm>
                <a:off x="3216" y="3264"/>
                <a:ext cx="368" cy="201"/>
                <a:chOff x="2112" y="2448"/>
                <a:chExt cx="368" cy="201"/>
              </a:xfrm>
            </p:grpSpPr>
            <p:sp>
              <p:nvSpPr>
                <p:cNvPr id="9330" name="Rectangle 33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14" y="2470"/>
                  <a:ext cx="180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</p:grp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 flipH="1">
              <a:off x="1344" y="365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0" name="Text Box 36"/>
            <p:cNvSpPr txBox="1">
              <a:spLocks noChangeArrowheads="1"/>
            </p:cNvSpPr>
            <p:nvPr/>
          </p:nvSpPr>
          <p:spPr bwMode="auto">
            <a:xfrm>
              <a:off x="1344" y="3498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sp>
          <p:nvSpPr>
            <p:cNvPr id="9241" name="Line 37"/>
            <p:cNvSpPr>
              <a:spLocks noChangeShapeType="1"/>
            </p:cNvSpPr>
            <p:nvPr/>
          </p:nvSpPr>
          <p:spPr bwMode="auto">
            <a:xfrm flipH="1">
              <a:off x="3641" y="363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2" name="Text Box 38"/>
            <p:cNvSpPr txBox="1">
              <a:spLocks noChangeArrowheads="1"/>
            </p:cNvSpPr>
            <p:nvPr/>
          </p:nvSpPr>
          <p:spPr bwMode="auto">
            <a:xfrm>
              <a:off x="3552" y="3466"/>
              <a:ext cx="8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grpSp>
          <p:nvGrpSpPr>
            <p:cNvPr id="9243" name="Group 39"/>
            <p:cNvGrpSpPr>
              <a:grpSpLocks/>
            </p:cNvGrpSpPr>
            <p:nvPr/>
          </p:nvGrpSpPr>
          <p:grpSpPr bwMode="auto">
            <a:xfrm>
              <a:off x="672" y="3559"/>
              <a:ext cx="572" cy="288"/>
              <a:chOff x="4128" y="1296"/>
              <a:chExt cx="672" cy="354"/>
            </a:xfrm>
          </p:grpSpPr>
          <p:sp>
            <p:nvSpPr>
              <p:cNvPr id="9325" name="Rectangle 40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Text Box 41"/>
              <p:cNvSpPr txBox="1">
                <a:spLocks noChangeArrowheads="1"/>
              </p:cNvSpPr>
              <p:nvPr/>
            </p:nvSpPr>
            <p:spPr bwMode="auto">
              <a:xfrm>
                <a:off x="4144" y="1296"/>
                <a:ext cx="627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9244" name="Group 42"/>
            <p:cNvGrpSpPr>
              <a:grpSpLocks/>
            </p:cNvGrpSpPr>
            <p:nvPr/>
          </p:nvGrpSpPr>
          <p:grpSpPr bwMode="auto">
            <a:xfrm>
              <a:off x="4464" y="3559"/>
              <a:ext cx="572" cy="288"/>
              <a:chOff x="4128" y="1296"/>
              <a:chExt cx="672" cy="354"/>
            </a:xfrm>
          </p:grpSpPr>
          <p:sp>
            <p:nvSpPr>
              <p:cNvPr id="9323" name="Rectangle 43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Text Box 44"/>
              <p:cNvSpPr txBox="1">
                <a:spLocks noChangeArrowheads="1"/>
              </p:cNvSpPr>
              <p:nvPr/>
            </p:nvSpPr>
            <p:spPr bwMode="auto">
              <a:xfrm>
                <a:off x="4147" y="1296"/>
                <a:ext cx="626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9245" name="Group 45"/>
            <p:cNvGrpSpPr>
              <a:grpSpLocks/>
            </p:cNvGrpSpPr>
            <p:nvPr/>
          </p:nvGrpSpPr>
          <p:grpSpPr bwMode="auto">
            <a:xfrm>
              <a:off x="96" y="3559"/>
              <a:ext cx="384" cy="279"/>
              <a:chOff x="192" y="3264"/>
              <a:chExt cx="384" cy="288"/>
            </a:xfrm>
          </p:grpSpPr>
          <p:sp>
            <p:nvSpPr>
              <p:cNvPr id="9321" name="AutoShape 46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Text Box 47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grpSp>
          <p:nvGrpSpPr>
            <p:cNvPr id="9246" name="Group 48"/>
            <p:cNvGrpSpPr>
              <a:grpSpLocks/>
            </p:cNvGrpSpPr>
            <p:nvPr/>
          </p:nvGrpSpPr>
          <p:grpSpPr bwMode="auto">
            <a:xfrm>
              <a:off x="5232" y="3559"/>
              <a:ext cx="384" cy="279"/>
              <a:chOff x="192" y="3264"/>
              <a:chExt cx="384" cy="288"/>
            </a:xfrm>
          </p:grpSpPr>
          <p:sp>
            <p:nvSpPr>
              <p:cNvPr id="9319" name="AutoShape 49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Text Box 50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sp>
          <p:nvSpPr>
            <p:cNvPr id="9247" name="Line 51"/>
            <p:cNvSpPr>
              <a:spLocks noChangeShapeType="1"/>
            </p:cNvSpPr>
            <p:nvPr/>
          </p:nvSpPr>
          <p:spPr bwMode="auto">
            <a:xfrm>
              <a:off x="48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8" name="Line 52"/>
            <p:cNvSpPr>
              <a:spLocks noChangeShapeType="1"/>
            </p:cNvSpPr>
            <p:nvPr/>
          </p:nvSpPr>
          <p:spPr bwMode="auto">
            <a:xfrm>
              <a:off x="504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9" name="Line 53"/>
            <p:cNvSpPr>
              <a:spLocks noChangeShapeType="1"/>
            </p:cNvSpPr>
            <p:nvPr/>
          </p:nvSpPr>
          <p:spPr bwMode="auto">
            <a:xfrm>
              <a:off x="1104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81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Text Box 55"/>
            <p:cNvSpPr txBox="1">
              <a:spLocks noChangeArrowheads="1"/>
            </p:cNvSpPr>
            <p:nvPr/>
          </p:nvSpPr>
          <p:spPr bwMode="auto">
            <a:xfrm>
              <a:off x="1104" y="3048"/>
              <a:ext cx="30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Data</a:t>
              </a:r>
            </a:p>
            <a:p>
              <a:pPr eaLnBrk="1" hangingPunct="1"/>
              <a:r>
                <a:rPr lang="en-US" i="1"/>
                <a:t>key</a:t>
              </a:r>
            </a:p>
          </p:txBody>
        </p:sp>
        <p:sp>
          <p:nvSpPr>
            <p:cNvPr id="9252" name="Text Box 56"/>
            <p:cNvSpPr txBox="1">
              <a:spLocks noChangeArrowheads="1"/>
            </p:cNvSpPr>
            <p:nvPr/>
          </p:nvSpPr>
          <p:spPr bwMode="auto">
            <a:xfrm>
              <a:off x="552" y="3048"/>
              <a:ext cx="266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i="1"/>
                <a:t>Key</a:t>
              </a:r>
            </a:p>
            <a:p>
              <a:pPr algn="r" eaLnBrk="1" hangingPunct="1"/>
              <a:r>
                <a:rPr lang="en-US" i="1"/>
                <a:t>info</a:t>
              </a:r>
            </a:p>
          </p:txBody>
        </p:sp>
        <p:sp>
          <p:nvSpPr>
            <p:cNvPr id="9253" name="Line 57"/>
            <p:cNvSpPr>
              <a:spLocks noChangeShapeType="1"/>
            </p:cNvSpPr>
            <p:nvPr/>
          </p:nvSpPr>
          <p:spPr bwMode="auto">
            <a:xfrm>
              <a:off x="489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Line 58"/>
            <p:cNvSpPr>
              <a:spLocks noChangeShapeType="1"/>
            </p:cNvSpPr>
            <p:nvPr/>
          </p:nvSpPr>
          <p:spPr bwMode="auto">
            <a:xfrm>
              <a:off x="4608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5" name="Text Box 59"/>
            <p:cNvSpPr txBox="1">
              <a:spLocks noChangeArrowheads="1"/>
            </p:cNvSpPr>
            <p:nvPr/>
          </p:nvSpPr>
          <p:spPr bwMode="auto">
            <a:xfrm>
              <a:off x="4886" y="3070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Key</a:t>
              </a:r>
            </a:p>
            <a:p>
              <a:pPr eaLnBrk="1" hangingPunct="1"/>
              <a:r>
                <a:rPr lang="en-US" i="1"/>
                <a:t>info</a:t>
              </a:r>
            </a:p>
          </p:txBody>
        </p:sp>
        <p:sp>
          <p:nvSpPr>
            <p:cNvPr id="9256" name="Text Box 60"/>
            <p:cNvSpPr txBox="1">
              <a:spLocks noChangeArrowheads="1"/>
            </p:cNvSpPr>
            <p:nvPr/>
          </p:nvSpPr>
          <p:spPr bwMode="auto">
            <a:xfrm>
              <a:off x="4262" y="3070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1" hangingPunct="1"/>
              <a:r>
                <a:rPr lang="en-US" i="1"/>
                <a:t>Data</a:t>
              </a:r>
            </a:p>
            <a:p>
              <a:pPr algn="r" eaLnBrk="1" hangingPunct="1"/>
              <a:r>
                <a:rPr lang="en-US" i="1"/>
                <a:t>key</a:t>
              </a:r>
            </a:p>
          </p:txBody>
        </p:sp>
        <p:sp>
          <p:nvSpPr>
            <p:cNvPr id="9257" name="Line 61"/>
            <p:cNvSpPr>
              <a:spLocks noChangeShapeType="1"/>
            </p:cNvSpPr>
            <p:nvPr/>
          </p:nvSpPr>
          <p:spPr bwMode="auto">
            <a:xfrm>
              <a:off x="0" y="2400"/>
              <a:ext cx="139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8" name="Line 62"/>
            <p:cNvSpPr>
              <a:spLocks noChangeShapeType="1"/>
            </p:cNvSpPr>
            <p:nvPr/>
          </p:nvSpPr>
          <p:spPr bwMode="auto">
            <a:xfrm>
              <a:off x="4320" y="2400"/>
              <a:ext cx="1440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9" name="Line 63"/>
            <p:cNvSpPr>
              <a:spLocks noChangeShapeType="1"/>
            </p:cNvSpPr>
            <p:nvPr/>
          </p:nvSpPr>
          <p:spPr bwMode="auto">
            <a:xfrm>
              <a:off x="1392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0" name="Line 64"/>
            <p:cNvSpPr>
              <a:spLocks noChangeShapeType="1"/>
            </p:cNvSpPr>
            <p:nvPr/>
          </p:nvSpPr>
          <p:spPr bwMode="auto">
            <a:xfrm>
              <a:off x="4320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1" name="Line 65"/>
            <p:cNvSpPr>
              <a:spLocks noChangeShapeType="1"/>
            </p:cNvSpPr>
            <p:nvPr/>
          </p:nvSpPr>
          <p:spPr bwMode="auto">
            <a:xfrm>
              <a:off x="1392" y="3024"/>
              <a:ext cx="2928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2" name="Line 66"/>
            <p:cNvSpPr>
              <a:spLocks noChangeShapeType="1"/>
            </p:cNvSpPr>
            <p:nvPr/>
          </p:nvSpPr>
          <p:spPr bwMode="auto">
            <a:xfrm>
              <a:off x="96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3" name="Line 67"/>
            <p:cNvSpPr>
              <a:spLocks noChangeShapeType="1"/>
            </p:cNvSpPr>
            <p:nvPr/>
          </p:nvSpPr>
          <p:spPr bwMode="auto">
            <a:xfrm>
              <a:off x="1440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4" name="Line 68"/>
            <p:cNvSpPr>
              <a:spLocks noChangeShapeType="1"/>
            </p:cNvSpPr>
            <p:nvPr/>
          </p:nvSpPr>
          <p:spPr bwMode="auto">
            <a:xfrm>
              <a:off x="4272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5" name="Line 69"/>
            <p:cNvSpPr>
              <a:spLocks noChangeShapeType="1"/>
            </p:cNvSpPr>
            <p:nvPr/>
          </p:nvSpPr>
          <p:spPr bwMode="auto">
            <a:xfrm>
              <a:off x="4272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6" name="Line 70"/>
            <p:cNvSpPr>
              <a:spLocks noChangeShapeType="1"/>
            </p:cNvSpPr>
            <p:nvPr/>
          </p:nvSpPr>
          <p:spPr bwMode="auto">
            <a:xfrm>
              <a:off x="1440" y="3072"/>
              <a:ext cx="283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7" name="Text Box 71"/>
            <p:cNvSpPr txBox="1">
              <a:spLocks noChangeArrowheads="1"/>
            </p:cNvSpPr>
            <p:nvPr/>
          </p:nvSpPr>
          <p:spPr bwMode="auto">
            <a:xfrm>
              <a:off x="0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8" name="Text Box 72"/>
            <p:cNvSpPr txBox="1">
              <a:spLocks noChangeArrowheads="1"/>
            </p:cNvSpPr>
            <p:nvPr/>
          </p:nvSpPr>
          <p:spPr bwMode="auto">
            <a:xfrm>
              <a:off x="5089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9" name="Text Box 73"/>
            <p:cNvSpPr txBox="1">
              <a:spLocks noChangeArrowheads="1"/>
            </p:cNvSpPr>
            <p:nvPr/>
          </p:nvSpPr>
          <p:spPr bwMode="auto">
            <a:xfrm>
              <a:off x="153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sp>
          <p:nvSpPr>
            <p:cNvPr id="9270" name="Text Box 74"/>
            <p:cNvSpPr txBox="1">
              <a:spLocks noChangeArrowheads="1"/>
            </p:cNvSpPr>
            <p:nvPr/>
          </p:nvSpPr>
          <p:spPr bwMode="auto">
            <a:xfrm>
              <a:off x="345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grpSp>
          <p:nvGrpSpPr>
            <p:cNvPr id="9271" name="Group 75"/>
            <p:cNvGrpSpPr>
              <a:grpSpLocks/>
            </p:cNvGrpSpPr>
            <p:nvPr/>
          </p:nvGrpSpPr>
          <p:grpSpPr bwMode="auto">
            <a:xfrm>
              <a:off x="30" y="480"/>
              <a:ext cx="5730" cy="1811"/>
              <a:chOff x="30" y="480"/>
              <a:chExt cx="5730" cy="1811"/>
            </a:xfrm>
          </p:grpSpPr>
          <p:sp>
            <p:nvSpPr>
              <p:cNvPr id="9274" name="Text Box 76"/>
              <p:cNvSpPr txBox="1">
                <a:spLocks noChangeArrowheads="1"/>
              </p:cNvSpPr>
              <p:nvPr/>
            </p:nvSpPr>
            <p:spPr bwMode="auto">
              <a:xfrm>
                <a:off x="1409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75" name="Rectangle 77"/>
              <p:cNvSpPr>
                <a:spLocks noChangeArrowheads="1"/>
              </p:cNvSpPr>
              <p:nvPr/>
            </p:nvSpPr>
            <p:spPr bwMode="auto">
              <a:xfrm>
                <a:off x="2108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6" name="Rectangle 78"/>
              <p:cNvSpPr>
                <a:spLocks noChangeArrowheads="1"/>
              </p:cNvSpPr>
              <p:nvPr/>
            </p:nvSpPr>
            <p:spPr bwMode="auto">
              <a:xfrm>
                <a:off x="3211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7" name="Line 79"/>
              <p:cNvSpPr>
                <a:spLocks noChangeShapeType="1"/>
              </p:cNvSpPr>
              <p:nvPr/>
            </p:nvSpPr>
            <p:spPr bwMode="auto">
              <a:xfrm>
                <a:off x="2272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8" name="Line 80"/>
              <p:cNvSpPr>
                <a:spLocks noChangeShapeType="1"/>
              </p:cNvSpPr>
              <p:nvPr/>
            </p:nvSpPr>
            <p:spPr bwMode="auto">
              <a:xfrm>
                <a:off x="3375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9" name="Text Box 81"/>
              <p:cNvSpPr txBox="1">
                <a:spLocks noChangeArrowheads="1"/>
              </p:cNvSpPr>
              <p:nvPr/>
            </p:nvSpPr>
            <p:spPr bwMode="auto">
              <a:xfrm>
                <a:off x="3697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80" name="Text Box 82"/>
              <p:cNvSpPr txBox="1">
                <a:spLocks noChangeArrowheads="1"/>
              </p:cNvSpPr>
              <p:nvPr/>
            </p:nvSpPr>
            <p:spPr bwMode="auto">
              <a:xfrm>
                <a:off x="1981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1" name="Text Box 83"/>
              <p:cNvSpPr txBox="1">
                <a:spLocks noChangeArrowheads="1"/>
              </p:cNvSpPr>
              <p:nvPr/>
            </p:nvSpPr>
            <p:spPr bwMode="auto">
              <a:xfrm>
                <a:off x="3085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2" name="Rectangle 84"/>
              <p:cNvSpPr>
                <a:spLocks noChangeArrowheads="1"/>
              </p:cNvSpPr>
              <p:nvPr/>
            </p:nvSpPr>
            <p:spPr bwMode="auto">
              <a:xfrm>
                <a:off x="2108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283" name="Rectangle 85"/>
              <p:cNvSpPr>
                <a:spLocks noChangeArrowheads="1"/>
              </p:cNvSpPr>
              <p:nvPr/>
            </p:nvSpPr>
            <p:spPr bwMode="auto">
              <a:xfrm>
                <a:off x="3211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B</a:t>
                </a:r>
              </a:p>
            </p:txBody>
          </p:sp>
          <p:sp>
            <p:nvSpPr>
              <p:cNvPr id="9284" name="Text Box 86"/>
              <p:cNvSpPr txBox="1">
                <a:spLocks noChangeArrowheads="1"/>
              </p:cNvSpPr>
              <p:nvPr/>
            </p:nvSpPr>
            <p:spPr bwMode="auto">
              <a:xfrm>
                <a:off x="2222" y="1625"/>
                <a:ext cx="18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A</a:t>
                </a:r>
              </a:p>
            </p:txBody>
          </p:sp>
          <p:sp>
            <p:nvSpPr>
              <p:cNvPr id="9285" name="Line 87"/>
              <p:cNvSpPr>
                <a:spLocks noChangeShapeType="1"/>
              </p:cNvSpPr>
              <p:nvPr/>
            </p:nvSpPr>
            <p:spPr bwMode="auto">
              <a:xfrm>
                <a:off x="3416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6" name="Line 88"/>
              <p:cNvSpPr>
                <a:spLocks noChangeShapeType="1"/>
              </p:cNvSpPr>
              <p:nvPr/>
            </p:nvSpPr>
            <p:spPr bwMode="auto">
              <a:xfrm>
                <a:off x="1320" y="1363"/>
                <a:ext cx="318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7" name="Line 89"/>
              <p:cNvSpPr>
                <a:spLocks noChangeShapeType="1"/>
              </p:cNvSpPr>
              <p:nvPr/>
            </p:nvSpPr>
            <p:spPr bwMode="auto">
              <a:xfrm>
                <a:off x="2557" y="1762"/>
                <a:ext cx="6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8" name="Text Box 90"/>
              <p:cNvSpPr txBox="1">
                <a:spLocks noChangeArrowheads="1"/>
              </p:cNvSpPr>
              <p:nvPr/>
            </p:nvSpPr>
            <p:spPr bwMode="auto">
              <a:xfrm>
                <a:off x="2491" y="1625"/>
                <a:ext cx="79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Authentication,</a:t>
                </a:r>
              </a:p>
              <a:p>
                <a:pPr algn="ctr" eaLnBrk="1" hangingPunct="1"/>
                <a:r>
                  <a:rPr lang="en-US" i="1"/>
                  <a:t>key establishment</a:t>
                </a:r>
              </a:p>
            </p:txBody>
          </p:sp>
          <p:sp>
            <p:nvSpPr>
              <p:cNvPr id="9289" name="Line 91"/>
              <p:cNvSpPr>
                <a:spLocks noChangeShapeType="1"/>
              </p:cNvSpPr>
              <p:nvPr/>
            </p:nvSpPr>
            <p:spPr bwMode="auto">
              <a:xfrm>
                <a:off x="2272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0" name="Line 92"/>
              <p:cNvSpPr>
                <a:spLocks noChangeShapeType="1"/>
              </p:cNvSpPr>
              <p:nvPr/>
            </p:nvSpPr>
            <p:spPr bwMode="auto">
              <a:xfrm flipH="1">
                <a:off x="1320" y="1643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1" name="Text Box 93"/>
              <p:cNvSpPr txBox="1">
                <a:spLocks noChangeArrowheads="1"/>
              </p:cNvSpPr>
              <p:nvPr/>
            </p:nvSpPr>
            <p:spPr bwMode="auto">
              <a:xfrm>
                <a:off x="1368" y="1363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2" name="Line 94"/>
              <p:cNvSpPr>
                <a:spLocks noChangeShapeType="1"/>
              </p:cNvSpPr>
              <p:nvPr/>
            </p:nvSpPr>
            <p:spPr bwMode="auto">
              <a:xfrm>
                <a:off x="1368" y="178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3" name="Text Box 95"/>
              <p:cNvSpPr txBox="1">
                <a:spLocks noChangeArrowheads="1"/>
              </p:cNvSpPr>
              <p:nvPr/>
            </p:nvSpPr>
            <p:spPr bwMode="auto">
              <a:xfrm>
                <a:off x="1224" y="1782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4" name="Line 96"/>
              <p:cNvSpPr>
                <a:spLocks noChangeShapeType="1"/>
              </p:cNvSpPr>
              <p:nvPr/>
            </p:nvSpPr>
            <p:spPr bwMode="auto">
              <a:xfrm flipH="1">
                <a:off x="3624" y="1648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5" name="Text Box 97"/>
              <p:cNvSpPr txBox="1">
                <a:spLocks noChangeArrowheads="1"/>
              </p:cNvSpPr>
              <p:nvPr/>
            </p:nvSpPr>
            <p:spPr bwMode="auto">
              <a:xfrm>
                <a:off x="3672" y="1369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6" name="Line 98"/>
              <p:cNvSpPr>
                <a:spLocks noChangeShapeType="1"/>
              </p:cNvSpPr>
              <p:nvPr/>
            </p:nvSpPr>
            <p:spPr bwMode="auto">
              <a:xfrm>
                <a:off x="3672" y="1788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7" name="Text Box 99"/>
              <p:cNvSpPr txBox="1">
                <a:spLocks noChangeArrowheads="1"/>
              </p:cNvSpPr>
              <p:nvPr/>
            </p:nvSpPr>
            <p:spPr bwMode="auto">
              <a:xfrm>
                <a:off x="3528" y="1788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8" name="Rectangle 100"/>
              <p:cNvSpPr>
                <a:spLocks noChangeArrowheads="1"/>
              </p:cNvSpPr>
              <p:nvPr/>
            </p:nvSpPr>
            <p:spPr bwMode="auto">
              <a:xfrm>
                <a:off x="4441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Text Box 101"/>
              <p:cNvSpPr txBox="1">
                <a:spLocks noChangeArrowheads="1"/>
              </p:cNvSpPr>
              <p:nvPr/>
            </p:nvSpPr>
            <p:spPr bwMode="auto">
              <a:xfrm>
                <a:off x="4440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sp>
            <p:nvSpPr>
              <p:cNvPr id="9300" name="Line 102"/>
              <p:cNvSpPr>
                <a:spLocks noChangeShapeType="1"/>
              </p:cNvSpPr>
              <p:nvPr/>
            </p:nvSpPr>
            <p:spPr bwMode="auto">
              <a:xfrm>
                <a:off x="4741" y="1295"/>
                <a:ext cx="0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01" name="Text Box 103"/>
              <p:cNvSpPr txBox="1">
                <a:spLocks noChangeArrowheads="1"/>
              </p:cNvSpPr>
              <p:nvPr/>
            </p:nvSpPr>
            <p:spPr bwMode="auto">
              <a:xfrm>
                <a:off x="4440" y="1038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CA key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302" name="Text Box 104"/>
              <p:cNvSpPr txBox="1">
                <a:spLocks noChangeArrowheads="1"/>
              </p:cNvSpPr>
              <p:nvPr/>
            </p:nvSpPr>
            <p:spPr bwMode="auto">
              <a:xfrm>
                <a:off x="5152" y="1549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3" name="Rectangle 105"/>
              <p:cNvSpPr>
                <a:spLocks noChangeArrowheads="1"/>
              </p:cNvSpPr>
              <p:nvPr/>
            </p:nvSpPr>
            <p:spPr bwMode="auto">
              <a:xfrm>
                <a:off x="697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Text Box 106"/>
              <p:cNvSpPr txBox="1">
                <a:spLocks noChangeArrowheads="1"/>
              </p:cNvSpPr>
              <p:nvPr/>
            </p:nvSpPr>
            <p:spPr bwMode="auto">
              <a:xfrm>
                <a:off x="696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grpSp>
            <p:nvGrpSpPr>
              <p:cNvPr id="9305" name="Group 107"/>
              <p:cNvGrpSpPr>
                <a:grpSpLocks/>
              </p:cNvGrpSpPr>
              <p:nvPr/>
            </p:nvGrpSpPr>
            <p:grpSpPr bwMode="auto">
              <a:xfrm>
                <a:off x="683" y="1060"/>
                <a:ext cx="609" cy="490"/>
                <a:chOff x="515" y="2087"/>
                <a:chExt cx="609" cy="505"/>
              </a:xfrm>
            </p:grpSpPr>
            <p:sp>
              <p:nvSpPr>
                <p:cNvPr id="9317" name="Line 108"/>
                <p:cNvSpPr>
                  <a:spLocks noChangeShapeType="1"/>
                </p:cNvSpPr>
                <p:nvPr/>
              </p:nvSpPr>
              <p:spPr bwMode="auto">
                <a:xfrm>
                  <a:off x="816" y="2352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18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515" y="2087"/>
                  <a:ext cx="609" cy="297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CA key</a:t>
                  </a:r>
                </a:p>
                <a:p>
                  <a:pPr algn="ctr" eaLnBrk="1" hangingPunct="1"/>
                  <a:r>
                    <a:rPr lang="en-US" i="1"/>
                    <a:t>initialization</a:t>
                  </a:r>
                </a:p>
              </p:txBody>
            </p:sp>
          </p:grpSp>
          <p:sp>
            <p:nvSpPr>
              <p:cNvPr id="9306" name="Text Box 110"/>
              <p:cNvSpPr txBox="1">
                <a:spLocks noChangeArrowheads="1"/>
              </p:cNvSpPr>
              <p:nvPr/>
            </p:nvSpPr>
            <p:spPr bwMode="auto">
              <a:xfrm>
                <a:off x="30" y="1596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7" name="Text Box 111"/>
              <p:cNvSpPr txBox="1">
                <a:spLocks noChangeArrowheads="1"/>
              </p:cNvSpPr>
              <p:nvPr/>
            </p:nvSpPr>
            <p:spPr bwMode="auto">
              <a:xfrm>
                <a:off x="4374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(Link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8" name="Text Box 112"/>
              <p:cNvSpPr txBox="1">
                <a:spLocks noChangeArrowheads="1"/>
              </p:cNvSpPr>
              <p:nvPr/>
            </p:nvSpPr>
            <p:spPr bwMode="auto">
              <a:xfrm>
                <a:off x="582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(</a:t>
                </a:r>
                <a:r>
                  <a:rPr lang="en-US" i="1"/>
                  <a:t>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9" name="Line 113"/>
              <p:cNvSpPr>
                <a:spLocks noChangeShapeType="1"/>
              </p:cNvSpPr>
              <p:nvPr/>
            </p:nvSpPr>
            <p:spPr bwMode="auto">
              <a:xfrm>
                <a:off x="2282" y="1831"/>
                <a:ext cx="0" cy="3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0" name="Line 114"/>
              <p:cNvSpPr>
                <a:spLocks noChangeShapeType="1"/>
              </p:cNvSpPr>
              <p:nvPr/>
            </p:nvSpPr>
            <p:spPr bwMode="auto">
              <a:xfrm>
                <a:off x="3408" y="1821"/>
                <a:ext cx="0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1" name="Line 115"/>
              <p:cNvSpPr>
                <a:spLocks noChangeShapeType="1"/>
              </p:cNvSpPr>
              <p:nvPr/>
            </p:nvSpPr>
            <p:spPr bwMode="auto">
              <a:xfrm flipH="1" flipV="1">
                <a:off x="1296" y="2160"/>
                <a:ext cx="986" cy="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2" name="Line 116"/>
              <p:cNvSpPr>
                <a:spLocks noChangeShapeType="1"/>
              </p:cNvSpPr>
              <p:nvPr/>
            </p:nvSpPr>
            <p:spPr bwMode="auto">
              <a:xfrm flipH="1" flipV="1">
                <a:off x="3413" y="2157"/>
                <a:ext cx="1003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3" name="AutoShape 117"/>
              <p:cNvSpPr>
                <a:spLocks noChangeArrowheads="1"/>
              </p:cNvSpPr>
              <p:nvPr/>
            </p:nvSpPr>
            <p:spPr bwMode="auto">
              <a:xfrm>
                <a:off x="1945" y="98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AutoShape 118"/>
              <p:cNvSpPr>
                <a:spLocks noChangeArrowheads="1"/>
              </p:cNvSpPr>
              <p:nvPr/>
            </p:nvSpPr>
            <p:spPr bwMode="auto">
              <a:xfrm rot="10303899">
                <a:off x="3620" y="985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AutoShape 119"/>
              <p:cNvSpPr>
                <a:spLocks noChangeArrowheads="1"/>
              </p:cNvSpPr>
              <p:nvPr/>
            </p:nvSpPr>
            <p:spPr bwMode="auto">
              <a:xfrm rot="10303899">
                <a:off x="5064" y="1588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AutoShape 120"/>
              <p:cNvSpPr>
                <a:spLocks noChangeArrowheads="1"/>
              </p:cNvSpPr>
              <p:nvPr/>
            </p:nvSpPr>
            <p:spPr bwMode="auto">
              <a:xfrm>
                <a:off x="560" y="163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72" name="AutoShape 121"/>
            <p:cNvSpPr>
              <a:spLocks noChangeArrowheads="1"/>
            </p:cNvSpPr>
            <p:nvPr/>
          </p:nvSpPr>
          <p:spPr bwMode="auto">
            <a:xfrm>
              <a:off x="530" y="2646"/>
              <a:ext cx="122" cy="195"/>
            </a:xfrm>
            <a:prstGeom prst="curvedRightArrow">
              <a:avLst>
                <a:gd name="adj1" fmla="val 31967"/>
                <a:gd name="adj2" fmla="val 63934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AutoShape 122"/>
            <p:cNvSpPr>
              <a:spLocks noChangeArrowheads="1"/>
            </p:cNvSpPr>
            <p:nvPr/>
          </p:nvSpPr>
          <p:spPr bwMode="auto">
            <a:xfrm rot="10303899">
              <a:off x="5064" y="2622"/>
              <a:ext cx="123" cy="194"/>
            </a:xfrm>
            <a:prstGeom prst="curvedRightArrow">
              <a:avLst>
                <a:gd name="adj1" fmla="val 31545"/>
                <a:gd name="adj2" fmla="val 63089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2" name="Rectangle 124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Security Architectural Framework: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D2535EC-F787-481F-9D85-5443485366B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Security Architectural Framework – Design Aspects</a:t>
            </a:r>
            <a:endParaRPr lang="en-US" sz="20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927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pPr>
              <a:lnSpc>
                <a:spcPct val="90000"/>
              </a:lnSpc>
            </a:pPr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9144000" cy="55707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Various aspects, including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Security Policy and Trust Model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Configuration and Installation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b="1" dirty="0"/>
              <a:t> </a:t>
            </a:r>
            <a:r>
              <a:rPr lang="en-US" sz="2000" dirty="0"/>
              <a:t>Protocol design aspects</a:t>
            </a:r>
          </a:p>
          <a:p>
            <a:pPr>
              <a:defRPr/>
            </a:pPr>
            <a:endParaRPr lang="en-US" sz="2000" dirty="0"/>
          </a:p>
          <a:p>
            <a:pPr>
              <a:buFont typeface="Symbol" pitchFamily="18" charset="2"/>
              <a:buChar char="-"/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>
              <a:latin typeface="+mn-lt"/>
            </a:endParaRP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r>
              <a:rPr lang="en-US" sz="2000" dirty="0">
                <a:latin typeface="+mj-lt"/>
              </a:rPr>
              <a:t>For details, </a:t>
            </a:r>
            <a:r>
              <a:rPr lang="en-US" sz="2000" dirty="0" smtClean="0">
                <a:latin typeface="+mj-lt"/>
              </a:rPr>
              <a:t>see, e.g.,</a:t>
            </a:r>
            <a:r>
              <a:rPr lang="en-US" sz="2000" dirty="0" smtClean="0">
                <a:latin typeface="+mj-lt"/>
              </a:rPr>
              <a:t> </a:t>
            </a:r>
            <a:r>
              <a:rPr lang="en-US" dirty="0" smtClean="0">
                <a:latin typeface="+mn-lt"/>
              </a:rPr>
              <a:t>draft-struik-6lowapp-security-considerations-00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	       </a:t>
            </a:r>
            <a:r>
              <a:rPr lang="en-CA" dirty="0" smtClean="0">
                <a:latin typeface="+mn-lt"/>
              </a:rPr>
              <a:t>draft-garcia-core-security-03</a:t>
            </a:r>
            <a:endParaRPr lang="en-CA" dirty="0" smtClean="0">
              <a:latin typeface="+mn-lt"/>
            </a:endParaRPr>
          </a:p>
          <a:p>
            <a:pPr>
              <a:defRPr/>
            </a:pPr>
            <a:endParaRPr lang="en-US" dirty="0" smtClean="0">
              <a:latin typeface="+mn-lt"/>
            </a:endParaRPr>
          </a:p>
          <a:p>
            <a:pPr>
              <a:defRPr/>
            </a:pPr>
            <a:r>
              <a:rPr lang="en-US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	</a:t>
            </a:r>
            <a:endParaRPr lang="en-US" dirty="0">
              <a:latin typeface="+mn-lt"/>
            </a:endParaRPr>
          </a:p>
        </p:txBody>
      </p:sp>
      <p:grpSp>
        <p:nvGrpSpPr>
          <p:cNvPr id="10248" name="Group 9"/>
          <p:cNvGrpSpPr>
            <a:grpSpLocks/>
          </p:cNvGrpSpPr>
          <p:nvPr/>
        </p:nvGrpSpPr>
        <p:grpSpPr bwMode="auto">
          <a:xfrm>
            <a:off x="609600" y="2819400"/>
            <a:ext cx="7024688" cy="1924050"/>
            <a:chOff x="240" y="2976"/>
            <a:chExt cx="4425" cy="1212"/>
          </a:xfrm>
        </p:grpSpPr>
        <p:sp>
          <p:nvSpPr>
            <p:cNvPr id="10249" name="Rectangle 5"/>
            <p:cNvSpPr>
              <a:spLocks noChangeArrowheads="1"/>
            </p:cNvSpPr>
            <p:nvPr/>
          </p:nvSpPr>
          <p:spPr bwMode="auto">
            <a:xfrm>
              <a:off x="240" y="2976"/>
              <a:ext cx="4368" cy="12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FFFF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2160" y="2976"/>
              <a:ext cx="2505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Security </a:t>
              </a:r>
              <a:r>
                <a:rPr lang="en-US" sz="1700" b="1" dirty="0" smtClean="0">
                  <a:latin typeface="Arial" charset="0"/>
                  <a:cs typeface="Arial" charset="0"/>
                </a:rPr>
                <a:t>constraints  </a:t>
              </a:r>
              <a:endParaRPr lang="en-US" sz="1700" b="1" dirty="0">
                <a:latin typeface="Arial" charset="0"/>
                <a:cs typeface="Arial" charset="0"/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Decentralized key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Flexible configuration and trust model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impact key compromise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Automatic lifecycle management 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communication overhead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implementation cost</a:t>
              </a: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>
              <a:off x="240" y="2976"/>
              <a:ext cx="1939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Adhoc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No centralized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Promiscuous behavior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Unreliability</a:t>
              </a:r>
            </a:p>
            <a:p>
              <a:r>
                <a:rPr lang="en-US" sz="1700" b="1" dirty="0">
                  <a:latin typeface="Arial" charset="0"/>
                  <a:cs typeface="Arial" charset="0"/>
                </a:rPr>
                <a:t>Sensor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energy consumption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manufacturing cost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12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368AE84-21DE-4A56-80D6-D5C266F2CC24}" type="slidenum">
              <a:rPr lang="en-US" smtClean="0"/>
              <a:pPr/>
              <a:t>8</a:t>
            </a:fld>
            <a:endParaRPr lang="en-US" smtClean="0"/>
          </a:p>
        </p:txBody>
      </p:sp>
      <p:grpSp>
        <p:nvGrpSpPr>
          <p:cNvPr id="11269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1276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1278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81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1323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5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8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1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4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295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297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0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3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6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9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1310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1311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1312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1313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1314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1315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1316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7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8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9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1320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321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1322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1271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grpSp>
        <p:nvGrpSpPr>
          <p:cNvPr id="11272" name="Group 72"/>
          <p:cNvGrpSpPr>
            <a:grpSpLocks/>
          </p:cNvGrpSpPr>
          <p:nvPr/>
        </p:nvGrpSpPr>
        <p:grpSpPr bwMode="auto">
          <a:xfrm>
            <a:off x="3581400" y="3505200"/>
            <a:ext cx="4505325" cy="2073275"/>
            <a:chOff x="2256" y="2208"/>
            <a:chExt cx="2838" cy="1306"/>
          </a:xfrm>
        </p:grpSpPr>
        <p:sp>
          <p:nvSpPr>
            <p:cNvPr id="11273" name="Oval 73"/>
            <p:cNvSpPr>
              <a:spLocks noChangeArrowheads="1"/>
            </p:cNvSpPr>
            <p:nvPr/>
          </p:nvSpPr>
          <p:spPr bwMode="auto">
            <a:xfrm>
              <a:off x="2256" y="2208"/>
              <a:ext cx="1200" cy="86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b="1">
                <a:latin typeface="Times" charset="0"/>
              </a:endParaRPr>
            </a:p>
          </p:txBody>
        </p:sp>
        <p:sp>
          <p:nvSpPr>
            <p:cNvPr id="11274" name="Line 74"/>
            <p:cNvSpPr>
              <a:spLocks noChangeShapeType="1"/>
            </p:cNvSpPr>
            <p:nvPr/>
          </p:nvSpPr>
          <p:spPr bwMode="auto">
            <a:xfrm>
              <a:off x="3408" y="2832"/>
              <a:ext cx="624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275" name="Text Box 75"/>
            <p:cNvSpPr txBox="1">
              <a:spLocks noChangeArrowheads="1"/>
            </p:cNvSpPr>
            <p:nvPr/>
          </p:nvSpPr>
          <p:spPr bwMode="auto">
            <a:xfrm>
              <a:off x="4032" y="3264"/>
              <a:ext cx="10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" charset="0"/>
                </a:rPr>
                <a:t>Trust binding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May 4, 2012</a:t>
            </a:r>
            <a:endParaRPr lang="en-US" dirty="0"/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712422D-0BEA-455D-A3CE-E44B6521D98F}" type="slidenum">
              <a:rPr lang="en-US" smtClean="0"/>
              <a:pPr/>
              <a:t>9</a:t>
            </a:fld>
            <a:endParaRPr lang="en-US" smtClean="0"/>
          </a:p>
        </p:txBody>
      </p:sp>
      <p:grpSp>
        <p:nvGrpSpPr>
          <p:cNvPr id="12293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2299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2301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4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2346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2305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08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1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4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7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18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0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3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6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9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32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2333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2334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2335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2336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2337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2338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2339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0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1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2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2343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44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2345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2295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sp>
        <p:nvSpPr>
          <p:cNvPr id="12296" name="Oval 73"/>
          <p:cNvSpPr>
            <a:spLocks noChangeArrowheads="1"/>
          </p:cNvSpPr>
          <p:nvPr/>
        </p:nvSpPr>
        <p:spPr bwMode="auto">
          <a:xfrm>
            <a:off x="3581400" y="3429000"/>
            <a:ext cx="1905000" cy="1981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Times" charset="0"/>
            </a:endParaRPr>
          </a:p>
        </p:txBody>
      </p:sp>
      <p:sp>
        <p:nvSpPr>
          <p:cNvPr id="12297" name="Line 74"/>
          <p:cNvSpPr>
            <a:spLocks noChangeShapeType="1"/>
          </p:cNvSpPr>
          <p:nvPr/>
        </p:nvSpPr>
        <p:spPr bwMode="auto">
          <a:xfrm>
            <a:off x="5486400" y="4495800"/>
            <a:ext cx="990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298" name="Text Box 75"/>
          <p:cNvSpPr txBox="1">
            <a:spLocks noChangeArrowheads="1"/>
          </p:cNvSpPr>
          <p:nvPr/>
        </p:nvSpPr>
        <p:spPr bwMode="auto">
          <a:xfrm>
            <a:off x="6400800" y="5334000"/>
            <a:ext cx="2573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Authorizations</a:t>
            </a:r>
          </a:p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(policy state machine)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3067</TotalTime>
  <Words>1638</Words>
  <Application>Microsoft Office PowerPoint</Application>
  <PresentationFormat>On-screen Show (4:3)</PresentationFormat>
  <Paragraphs>431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Security and Ease of Use Considerations for  Low-Power Constrained Networks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and Ease of Use Considerations for TGai</dc:title>
  <dc:subject/>
  <dc:creator>Rene Struik</dc:creator>
  <dc:description>IEEE 802.11-12/0574r0</dc:description>
  <cp:lastModifiedBy>struichini</cp:lastModifiedBy>
  <cp:revision>190</cp:revision>
  <cp:lastPrinted>1998-02-10T13:28:06Z</cp:lastPrinted>
  <dcterms:created xsi:type="dcterms:W3CDTF">1999-11-08T18:59:45Z</dcterms:created>
  <dcterms:modified xsi:type="dcterms:W3CDTF">2012-05-05T03:56:51Z</dcterms:modified>
</cp:coreProperties>
</file>