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94" r:id="rId3"/>
    <p:sldId id="295" r:id="rId4"/>
    <p:sldId id="300" r:id="rId5"/>
    <p:sldId id="297" r:id="rId6"/>
    <p:sldId id="298" r:id="rId7"/>
    <p:sldId id="299" r:id="rId8"/>
    <p:sldId id="301" r:id="rId9"/>
    <p:sldId id="302" r:id="rId10"/>
    <p:sldId id="30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414" y="-8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802.11-12/0455r0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Motorola Mobility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802.11-12/0455r0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Motorola Mobility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802.11-12/0455r0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Motorola Mobility</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xfrm>
            <a:off x="7141297" y="6475413"/>
            <a:ext cx="1402628" cy="184666"/>
          </a:xfrm>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141297" y="6475413"/>
            <a:ext cx="140262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Paul Lambert,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802.11-12/0573r2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Scalable Authentication</a:t>
            </a:r>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2012-5-6</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1315874694"/>
              </p:ext>
            </p:extLst>
          </p:nvPr>
        </p:nvGraphicFramePr>
        <p:xfrm>
          <a:off x="534988" y="2327275"/>
          <a:ext cx="8039100" cy="3646488"/>
        </p:xfrm>
        <a:graphic>
          <a:graphicData uri="http://schemas.openxmlformats.org/presentationml/2006/ole">
            <p:oleObj spid="_x0000_s1081" name="Document" r:id="rId4" imgW="9106753" imgH="4126894"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and Specification Framework</a:t>
            </a:r>
            <a:endParaRPr lang="en-US" dirty="0"/>
          </a:p>
        </p:txBody>
      </p:sp>
      <p:sp>
        <p:nvSpPr>
          <p:cNvPr id="3" name="Content Placeholder 2"/>
          <p:cNvSpPr>
            <a:spLocks noGrp="1"/>
          </p:cNvSpPr>
          <p:nvPr>
            <p:ph idx="1"/>
          </p:nvPr>
        </p:nvSpPr>
        <p:spPr/>
        <p:txBody>
          <a:bodyPr/>
          <a:lstStyle/>
          <a:p>
            <a:r>
              <a:rPr lang="en-US" dirty="0" smtClean="0"/>
              <a:t>Straw Poll </a:t>
            </a:r>
            <a:br>
              <a:rPr lang="en-US" dirty="0" smtClean="0"/>
            </a:br>
            <a:r>
              <a:rPr lang="en-US" dirty="0" smtClean="0"/>
              <a:t/>
            </a:r>
            <a:br>
              <a:rPr lang="en-US" dirty="0" smtClean="0"/>
            </a:br>
            <a:r>
              <a:rPr lang="en-US" dirty="0" smtClean="0"/>
              <a:t>The </a:t>
            </a:r>
            <a:r>
              <a:rPr lang="en-US" dirty="0" smtClean="0"/>
              <a:t>draft specification shall define authentication mechanisms that may be used </a:t>
            </a:r>
            <a:r>
              <a:rPr lang="en-US" dirty="0" smtClean="0"/>
              <a:t>to avoid </a:t>
            </a:r>
            <a:r>
              <a:rPr lang="en-US" dirty="0" smtClean="0"/>
              <a:t>involvement of an on-line and remote network services</a:t>
            </a:r>
            <a:r>
              <a:rPr lang="en-US" dirty="0" smtClean="0"/>
              <a:t>.</a:t>
            </a:r>
          </a:p>
          <a:p>
            <a:endParaRPr lang="en-US" dirty="0" smtClean="0"/>
          </a:p>
          <a:p>
            <a:pPr>
              <a:buNone/>
            </a:pPr>
            <a:r>
              <a:rPr lang="en-US" dirty="0" smtClean="0"/>
              <a:t>	Results: (15 yes/8 no /21 more info) </a:t>
            </a:r>
            <a:r>
              <a:rPr lang="en-US" dirty="0" smtClean="0"/>
              <a:t/>
            </a:r>
            <a:br>
              <a:rPr lang="en-US" dirty="0" smtClean="0"/>
            </a:br>
            <a:r>
              <a:rPr lang="en-US" dirty="0" smtClean="0"/>
              <a:t/>
            </a:r>
            <a:br>
              <a:rPr lang="en-US" dirty="0" smtClean="0"/>
            </a:br>
            <a:r>
              <a:rPr lang="en-US" dirty="0" smtClean="0"/>
              <a:t/>
            </a:r>
            <a:br>
              <a:rPr lang="en-US" dirty="0" smtClean="0"/>
            </a:br>
            <a:endParaRPr lang="en-US" sz="16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Paul Lambert,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This submission looks </a:t>
            </a:r>
            <a:r>
              <a:rPr lang="en-US" dirty="0" smtClean="0"/>
              <a:t>requirements </a:t>
            </a:r>
            <a:r>
              <a:rPr lang="en-US" dirty="0" smtClean="0"/>
              <a:t>for security mechanisms based on </a:t>
            </a:r>
            <a:r>
              <a:rPr lang="en-US" dirty="0" smtClean="0"/>
              <a:t>requirements for scalability:</a:t>
            </a:r>
            <a:endParaRPr lang="en-US" dirty="0" smtClean="0"/>
          </a:p>
          <a:p>
            <a:pPr lvl="1"/>
            <a:r>
              <a:rPr lang="en-US" dirty="0" smtClean="0"/>
              <a:t>Scaling to very large number of devices</a:t>
            </a:r>
          </a:p>
          <a:p>
            <a:pPr lvl="1"/>
            <a:r>
              <a:rPr lang="en-US" dirty="0" smtClean="0"/>
              <a:t>Scaling to low power long battery life devices</a:t>
            </a:r>
          </a:p>
          <a:p>
            <a:pPr lvl="1"/>
            <a:r>
              <a:rPr lang="en-US" dirty="0" smtClean="0"/>
              <a:t>Scaling to minimize or distribute the requirements of authentication services</a:t>
            </a:r>
          </a:p>
          <a:p>
            <a:r>
              <a:rPr lang="en-US" sz="1400" dirty="0" smtClean="0"/>
              <a:t>These requirements were first presented in 802.11ah as 11-12-0585-00-00ah-ieee-802-11ah-and-security </a:t>
            </a:r>
          </a:p>
          <a:p>
            <a:pPr>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Use </a:t>
            </a:r>
            <a:r>
              <a:rPr lang="en-US" dirty="0" smtClean="0"/>
              <a:t>Case </a:t>
            </a:r>
            <a:r>
              <a:rPr lang="en-US" dirty="0" smtClean="0"/>
              <a:t>of Interest</a:t>
            </a:r>
            <a:endParaRPr lang="en-US" dirty="0"/>
          </a:p>
        </p:txBody>
      </p:sp>
      <p:sp>
        <p:nvSpPr>
          <p:cNvPr id="3" name="Content Placeholder 2"/>
          <p:cNvSpPr>
            <a:spLocks noGrp="1"/>
          </p:cNvSpPr>
          <p:nvPr>
            <p:ph idx="1"/>
          </p:nvPr>
        </p:nvSpPr>
        <p:spPr/>
        <p:txBody>
          <a:bodyPr/>
          <a:lstStyle/>
          <a:p>
            <a:r>
              <a:rPr lang="en-US" dirty="0" smtClean="0"/>
              <a:t>Use </a:t>
            </a:r>
            <a:r>
              <a:rPr lang="en-US" dirty="0" smtClean="0"/>
              <a:t>Case </a:t>
            </a:r>
            <a:r>
              <a:rPr lang="en-US" dirty="0" smtClean="0"/>
              <a:t>: </a:t>
            </a:r>
            <a:r>
              <a:rPr lang="en-US" dirty="0" smtClean="0"/>
              <a:t>S</a:t>
            </a:r>
            <a:r>
              <a:rPr lang="en-US" dirty="0" smtClean="0"/>
              <a:t>mart objects, kiosks, </a:t>
            </a:r>
            <a:r>
              <a:rPr lang="en-US" dirty="0" smtClean="0"/>
              <a:t>ATM machines, </a:t>
            </a:r>
            <a:r>
              <a:rPr lang="en-US" dirty="0" smtClean="0"/>
              <a:t>sensors</a:t>
            </a:r>
            <a:r>
              <a:rPr lang="en-US" dirty="0" smtClean="0"/>
              <a:t>, meters</a:t>
            </a:r>
            <a:r>
              <a:rPr lang="en-US" dirty="0" smtClean="0"/>
              <a:t>, location markers  </a:t>
            </a:r>
            <a:r>
              <a:rPr lang="en-US" sz="1200" b="0" dirty="0" smtClean="0"/>
              <a:t>[2]</a:t>
            </a:r>
            <a:endParaRPr lang="en-US" sz="1600" b="0" dirty="0" smtClean="0"/>
          </a:p>
          <a:p>
            <a:pPr lvl="1"/>
            <a:r>
              <a:rPr lang="en-US" dirty="0" smtClean="0"/>
              <a:t>Of particular interest since the traffic has characteristics that are not typical of most wireless LANS</a:t>
            </a:r>
          </a:p>
          <a:p>
            <a:pPr lvl="1"/>
            <a:endParaRPr lang="en-US" dirty="0" smtClean="0"/>
          </a:p>
          <a:p>
            <a:pPr lvl="1"/>
            <a:endParaRPr lang="en-US" dirty="0" smtClean="0"/>
          </a:p>
          <a:p>
            <a:pPr lvl="1">
              <a:buNone/>
            </a:pPr>
            <a:endParaRPr lang="en-US" dirty="0" smtClean="0"/>
          </a:p>
          <a:p>
            <a:pPr lvl="1">
              <a:buNone/>
            </a:pPr>
            <a:r>
              <a:rPr lang="en-US" sz="1400" dirty="0" smtClean="0"/>
              <a:t>[</a:t>
            </a:r>
            <a:r>
              <a:rPr lang="en-US" sz="1100" dirty="0" smtClean="0"/>
              <a:t>2]  -  11/457r0, 11/17r5, 11/253, 11/241r0</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Use </a:t>
            </a:r>
            <a:r>
              <a:rPr lang="en-US" dirty="0" smtClean="0"/>
              <a:t>Case</a:t>
            </a:r>
            <a:endParaRPr lang="en-US" dirty="0"/>
          </a:p>
        </p:txBody>
      </p:sp>
      <p:sp>
        <p:nvSpPr>
          <p:cNvPr id="3" name="Content Placeholder 2"/>
          <p:cNvSpPr>
            <a:spLocks noGrp="1"/>
          </p:cNvSpPr>
          <p:nvPr>
            <p:ph idx="1"/>
          </p:nvPr>
        </p:nvSpPr>
        <p:spPr>
          <a:xfrm>
            <a:off x="685800" y="1981200"/>
            <a:ext cx="8077200" cy="4114800"/>
          </a:xfrm>
        </p:spPr>
        <p:txBody>
          <a:bodyPr/>
          <a:lstStyle/>
          <a:p>
            <a:pPr>
              <a:buFont typeface="Arial" pitchFamily="34" charset="0"/>
              <a:buChar char="•"/>
            </a:pPr>
            <a:r>
              <a:rPr lang="en-US" dirty="0" smtClean="0"/>
              <a:t>Devices in network may be procured from many vendors.</a:t>
            </a:r>
          </a:p>
          <a:p>
            <a:pPr>
              <a:buFont typeface="Arial" pitchFamily="34" charset="0"/>
              <a:buChar char="•"/>
            </a:pPr>
            <a:r>
              <a:rPr lang="en-US" dirty="0" smtClean="0"/>
              <a:t>The number of STAs/APs may be very large. </a:t>
            </a:r>
          </a:p>
          <a:p>
            <a:pPr>
              <a:buFont typeface="Arial" pitchFamily="34" charset="0"/>
              <a:buChar char="•"/>
            </a:pPr>
            <a:r>
              <a:rPr lang="en-US" dirty="0" smtClean="0"/>
              <a:t>Devices may have very long lifetime (20-30 years).</a:t>
            </a:r>
          </a:p>
          <a:p>
            <a:pPr>
              <a:buFont typeface="Arial" pitchFamily="34" charset="0"/>
              <a:buChar char="•"/>
            </a:pPr>
            <a:r>
              <a:rPr lang="en-US" dirty="0" smtClean="0"/>
              <a:t>Devices may be mobile over their lifetime, be recycled or replaced, or be redeployed.</a:t>
            </a:r>
          </a:p>
          <a:p>
            <a:pPr>
              <a:buFont typeface="Arial" pitchFamily="34" charset="0"/>
              <a:buChar char="•"/>
            </a:pPr>
            <a:r>
              <a:rPr lang="en-US" dirty="0" smtClean="0"/>
              <a:t>Installed devices may operate in spread-out locations, without physical protection or oversight by personnel.</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Use Case </a:t>
            </a:r>
            <a:endParaRPr lang="en-US" dirty="0"/>
          </a:p>
        </p:txBody>
      </p:sp>
      <p:sp>
        <p:nvSpPr>
          <p:cNvPr id="3" name="Content Placeholder 2"/>
          <p:cNvSpPr>
            <a:spLocks noGrp="1"/>
          </p:cNvSpPr>
          <p:nvPr>
            <p:ph idx="1"/>
          </p:nvPr>
        </p:nvSpPr>
        <p:spPr/>
        <p:txBody>
          <a:bodyPr/>
          <a:lstStyle/>
          <a:p>
            <a:r>
              <a:rPr lang="en-US" dirty="0" smtClean="0"/>
              <a:t>Traffic is periodic with a small amount of data.</a:t>
            </a:r>
          </a:p>
          <a:p>
            <a:r>
              <a:rPr lang="en-US" dirty="0" smtClean="0"/>
              <a:t>Power consumption is a large concern. So sleep times will be larger than normal.</a:t>
            </a:r>
          </a:p>
          <a:p>
            <a:r>
              <a:rPr lang="en-US" dirty="0" smtClean="0"/>
              <a:t>The number of STAs per AP will be large and go beyond the current maximum AID range of 2007.</a:t>
            </a:r>
          </a:p>
          <a:p>
            <a:r>
              <a:rPr lang="en-US" dirty="0" smtClean="0"/>
              <a:t>Always-on connectivity to remote devices may not be guaranteed.</a:t>
            </a:r>
          </a:p>
          <a:p>
            <a:r>
              <a:rPr lang="en-US" dirty="0" smtClean="0"/>
              <a:t>Full Internet connectivity and access to remote AAA may not be </a:t>
            </a:r>
            <a:r>
              <a:rPr lang="en-US" dirty="0" err="1" smtClean="0"/>
              <a:t>guarenteed</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of Use Case </a:t>
            </a:r>
            <a:r>
              <a:rPr lang="en-US" dirty="0" smtClean="0"/>
              <a:t>to </a:t>
            </a:r>
            <a:r>
              <a:rPr lang="en-US" dirty="0" smtClean="0"/>
              <a:t>Security</a:t>
            </a:r>
            <a:endParaRPr lang="en-US" dirty="0"/>
          </a:p>
        </p:txBody>
      </p:sp>
      <p:sp>
        <p:nvSpPr>
          <p:cNvPr id="3" name="Content Placeholder 2"/>
          <p:cNvSpPr>
            <a:spLocks noGrp="1"/>
          </p:cNvSpPr>
          <p:nvPr>
            <p:ph idx="1"/>
          </p:nvPr>
        </p:nvSpPr>
        <p:spPr>
          <a:xfrm>
            <a:off x="838200" y="1600200"/>
            <a:ext cx="7772400" cy="4114800"/>
          </a:xfrm>
        </p:spPr>
        <p:txBody>
          <a:bodyPr/>
          <a:lstStyle/>
          <a:p>
            <a:r>
              <a:rPr lang="en-US" dirty="0" smtClean="0"/>
              <a:t>Power consumption is a large concern. Need to try and keep security setup traffic to not be much larger than data.</a:t>
            </a:r>
          </a:p>
          <a:p>
            <a:pPr lvl="1"/>
            <a:r>
              <a:rPr lang="en-US" dirty="0" smtClean="0"/>
              <a:t>Implication: Initial security establishment should be efficient in its use of the number of transmissions.</a:t>
            </a:r>
          </a:p>
          <a:p>
            <a:pPr lvl="1"/>
            <a:r>
              <a:rPr lang="en-US" dirty="0" smtClean="0"/>
              <a:t>Implication: It will be desirable for security establishment to be valid across long client sleep time.</a:t>
            </a:r>
          </a:p>
          <a:p>
            <a:pPr lvl="1"/>
            <a:r>
              <a:rPr lang="en-US" dirty="0" smtClean="0"/>
              <a:t>Implication: Initial security establishment should avoid involvement of remote network devices with unpredictable response times during the protocol.</a:t>
            </a:r>
          </a:p>
          <a:p>
            <a:pPr lvl="1"/>
            <a:r>
              <a:rPr lang="en-US" dirty="0" smtClean="0"/>
              <a:t>Implication: Initial security establishment should avoid involvement of an on-line and remote network device.</a:t>
            </a:r>
          </a:p>
          <a:p>
            <a:pPr>
              <a:buNone/>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of Use </a:t>
            </a:r>
            <a:r>
              <a:rPr lang="en-US" dirty="0" smtClean="0"/>
              <a:t>Case </a:t>
            </a:r>
            <a:r>
              <a:rPr lang="en-US" dirty="0" smtClean="0"/>
              <a:t>to Security (2) </a:t>
            </a:r>
            <a:endParaRPr lang="en-US" dirty="0"/>
          </a:p>
        </p:txBody>
      </p:sp>
      <p:sp>
        <p:nvSpPr>
          <p:cNvPr id="3" name="Content Placeholder 2"/>
          <p:cNvSpPr>
            <a:spLocks noGrp="1"/>
          </p:cNvSpPr>
          <p:nvPr>
            <p:ph idx="1"/>
          </p:nvPr>
        </p:nvSpPr>
        <p:spPr/>
        <p:txBody>
          <a:bodyPr/>
          <a:lstStyle/>
          <a:p>
            <a:r>
              <a:rPr lang="en-US" dirty="0" smtClean="0"/>
              <a:t>APs will be concerned with the amount of memory required per STA. This is because there can be many STAs per AP. Also it is expected that many clients will desire traffic to be buffered over long sleep times.</a:t>
            </a:r>
          </a:p>
          <a:p>
            <a:pPr lvl="1"/>
            <a:r>
              <a:rPr lang="en-US" dirty="0" smtClean="0"/>
              <a:t>Implication: Should look for ways to minimize memory needs on an AP.</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a:t>
            </a:r>
            <a:r>
              <a:rPr lang="en-US" dirty="0" smtClean="0"/>
              <a:t>Case Implications </a:t>
            </a:r>
            <a:r>
              <a:rPr lang="en-US" dirty="0" smtClean="0"/>
              <a:t>to Security</a:t>
            </a:r>
            <a:endParaRPr lang="en-US" dirty="0"/>
          </a:p>
        </p:txBody>
      </p:sp>
      <p:sp>
        <p:nvSpPr>
          <p:cNvPr id="3" name="Content Placeholder 2"/>
          <p:cNvSpPr>
            <a:spLocks noGrp="1"/>
          </p:cNvSpPr>
          <p:nvPr>
            <p:ph idx="1"/>
          </p:nvPr>
        </p:nvSpPr>
        <p:spPr>
          <a:xfrm>
            <a:off x="685800" y="1676400"/>
            <a:ext cx="8305800" cy="4419600"/>
          </a:xfrm>
        </p:spPr>
        <p:txBody>
          <a:bodyPr/>
          <a:lstStyle/>
          <a:p>
            <a:pPr>
              <a:buFont typeface="Arial" pitchFamily="34" charset="0"/>
              <a:buChar char="•"/>
            </a:pPr>
            <a:r>
              <a:rPr lang="en-US" dirty="0" smtClean="0"/>
              <a:t>Configuration and maintenance cost is a large concern. So devices should be easy to install, without need for shielded set-up, pre-planning, or expensive personnel.</a:t>
            </a:r>
          </a:p>
          <a:p>
            <a:r>
              <a:rPr lang="en-US" dirty="0" smtClean="0"/>
              <a:t>Implication: Initial security establishment should minimize assumptions on coordination of security capabilities between devices (since this would reduce flexibility of deployment).</a:t>
            </a:r>
          </a:p>
          <a:p>
            <a:r>
              <a:rPr lang="en-US" dirty="0" smtClean="0"/>
              <a:t>Implication: Initial security establishment should not reduce flexibility of (re)deployment over lifetime. </a:t>
            </a:r>
          </a:p>
          <a:p>
            <a:r>
              <a:rPr lang="en-US" dirty="0" smtClean="0"/>
              <a:t>Implication: Initial security establishment should be carried out in operational network (“hot swap”).</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smtClean="0"/>
              <a:t>Use </a:t>
            </a:r>
            <a:r>
              <a:rPr lang="en-US" dirty="0" smtClean="0"/>
              <a:t>Case </a:t>
            </a:r>
            <a:r>
              <a:rPr lang="en-US" dirty="0" smtClean="0"/>
              <a:t>Implications to Security cont.</a:t>
            </a:r>
            <a:endParaRPr lang="en-US" dirty="0"/>
          </a:p>
        </p:txBody>
      </p:sp>
      <p:sp>
        <p:nvSpPr>
          <p:cNvPr id="3" name="Content Placeholder 2"/>
          <p:cNvSpPr>
            <a:spLocks noGrp="1"/>
          </p:cNvSpPr>
          <p:nvPr>
            <p:ph idx="1"/>
          </p:nvPr>
        </p:nvSpPr>
        <p:spPr>
          <a:xfrm>
            <a:off x="685800" y="1981200"/>
            <a:ext cx="8305800" cy="4114800"/>
          </a:xfrm>
        </p:spPr>
        <p:txBody>
          <a:bodyPr/>
          <a:lstStyle/>
          <a:p>
            <a:pPr>
              <a:buFont typeface="Arial" pitchFamily="34" charset="0"/>
              <a:buChar char="•"/>
            </a:pPr>
            <a:r>
              <a:rPr lang="en-US" dirty="0" smtClean="0"/>
              <a:t>STAs and APs will be concerned about computational cost of initial security establishment. Ill behaved devices may cause excessive calculations and consume energy.</a:t>
            </a:r>
          </a:p>
          <a:p>
            <a:r>
              <a:rPr lang="en-US" dirty="0" smtClean="0"/>
              <a:t>Implication: Should look for ways to increase efficiency of security calculations, in terms time latency and energy cost.</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5921</TotalTime>
  <Words>661</Words>
  <Application>Microsoft Office PowerPoint</Application>
  <PresentationFormat>On-screen Show (4:3)</PresentationFormat>
  <Paragraphs>84</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802-11-PathProtection</vt:lpstr>
      <vt:lpstr>Document</vt:lpstr>
      <vt:lpstr>Scalable Authentication</vt:lpstr>
      <vt:lpstr>Overview</vt:lpstr>
      <vt:lpstr>Additional Use Case of Interest</vt:lpstr>
      <vt:lpstr>Characteristics of Use Case</vt:lpstr>
      <vt:lpstr>Characteristics of Use Case </vt:lpstr>
      <vt:lpstr>Implications of Use Case to Security</vt:lpstr>
      <vt:lpstr>Implications of Use Case to Security (2) </vt:lpstr>
      <vt:lpstr>Use Case Implications to Security</vt:lpstr>
      <vt:lpstr>Use Case Implications to Security cont.</vt:lpstr>
      <vt:lpstr>Security and Specification Framework</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Requirements</dc:title>
  <dc:creator>Paul A. Lambert</dc:creator>
  <cp:keywords>Security 11ai requirements framework</cp:keywords>
  <cp:lastModifiedBy>Paul</cp:lastModifiedBy>
  <cp:revision>199</cp:revision>
  <cp:lastPrinted>1998-02-10T13:28:06Z</cp:lastPrinted>
  <dcterms:created xsi:type="dcterms:W3CDTF">2009-11-09T00:32:22Z</dcterms:created>
  <dcterms:modified xsi:type="dcterms:W3CDTF">2012-05-16T00:27:05Z</dcterms:modified>
</cp:coreProperties>
</file>