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278" r:id="rId3"/>
    <p:sldId id="282" r:id="rId4"/>
    <p:sldId id="284" r:id="rId5"/>
    <p:sldId id="285" r:id="rId6"/>
    <p:sldId id="286" r:id="rId7"/>
    <p:sldId id="287" r:id="rId8"/>
    <p:sldId id="288" r:id="rId9"/>
    <p:sldId id="292" r:id="rId10"/>
    <p:sldId id="293" r:id="rId11"/>
    <p:sldId id="283"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720" y="-7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Motorola Mobility</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802.11-12/0455r0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Motorola Mobility</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802.11-12/0455r0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Motorola Mobility</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smtClean="0"/>
              <a:t>May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May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May 2012</a:t>
            </a:r>
            <a:endParaRPr lang="en-US" dirty="0"/>
          </a:p>
        </p:txBody>
      </p:sp>
      <p:sp>
        <p:nvSpPr>
          <p:cNvPr id="1029" name="Rectangle 5"/>
          <p:cNvSpPr>
            <a:spLocks noGrp="1" noChangeArrowheads="1"/>
          </p:cNvSpPr>
          <p:nvPr>
            <p:ph type="ftr" sz="quarter" idx="3"/>
          </p:nvPr>
        </p:nvSpPr>
        <p:spPr bwMode="auto">
          <a:xfrm>
            <a:off x="6479257" y="6475413"/>
            <a:ext cx="206466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David </a:t>
            </a:r>
            <a:r>
              <a:rPr lang="en-US" dirty="0" err="1" smtClean="0"/>
              <a:t>Halasz</a:t>
            </a:r>
            <a:r>
              <a:rPr lang="en-US" dirty="0" smtClean="0"/>
              <a:t>, Motorola Mobility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802.11-12/0585r1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1/11-11-0905-05-00ah-tgah-functional-requirements-and-evaluation-methodology.doc" TargetMode="External"/><Relationship Id="rId2" Type="http://schemas.openxmlformats.org/officeDocument/2006/relationships/hyperlink" Target="https://mentor.ieee.org/802.11/dcn/11/11-11-0457-00-00ah-potential-compromise-of-802-11ah-use-case-document.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pPr eaLnBrk="1" hangingPunct="1"/>
            <a:r>
              <a:rPr lang="en-US" dirty="0" smtClean="0"/>
              <a:t>IEEE </a:t>
            </a:r>
            <a:r>
              <a:rPr lang="en-US" dirty="0" smtClean="0"/>
              <a:t>802.11ai </a:t>
            </a:r>
            <a:r>
              <a:rPr lang="en-US" dirty="0" smtClean="0"/>
              <a:t>and Security</a:t>
            </a:r>
          </a:p>
        </p:txBody>
      </p:sp>
      <p:sp>
        <p:nvSpPr>
          <p:cNvPr id="1031" name="Rectangle 6"/>
          <p:cNvSpPr>
            <a:spLocks noGrp="1" noChangeArrowheads="1"/>
          </p:cNvSpPr>
          <p:nvPr>
            <p:ph type="body" idx="1"/>
          </p:nvPr>
        </p:nvSpPr>
        <p:spPr>
          <a:xfrm>
            <a:off x="685800" y="1752600"/>
            <a:ext cx="7772400" cy="381000"/>
          </a:xfrm>
          <a:noFill/>
        </p:spPr>
        <p:txBody>
          <a:bodyPr/>
          <a:lstStyle/>
          <a:p>
            <a:pPr algn="ctr" eaLnBrk="1" hangingPunct="1">
              <a:buFontTx/>
              <a:buNone/>
            </a:pPr>
            <a:r>
              <a:rPr lang="en-US" sz="2000" dirty="0" smtClean="0"/>
              <a:t>Date:</a:t>
            </a:r>
            <a:r>
              <a:rPr lang="en-US" sz="2000" b="0" dirty="0" smtClean="0"/>
              <a:t> 2012-5-6</a:t>
            </a:r>
          </a:p>
        </p:txBody>
      </p:sp>
      <p:graphicFrame>
        <p:nvGraphicFramePr>
          <p:cNvPr id="1026" name="Object 11"/>
          <p:cNvGraphicFramePr>
            <a:graphicFrameLocks noChangeAspect="1"/>
          </p:cNvGraphicFramePr>
          <p:nvPr>
            <p:extLst>
              <p:ext uri="{D42A27DB-BD31-4B8C-83A1-F6EECF244321}">
                <p14:modId xmlns:p14="http://schemas.microsoft.com/office/powerpoint/2010/main" xmlns="" val="1315874694"/>
              </p:ext>
            </p:extLst>
          </p:nvPr>
        </p:nvGraphicFramePr>
        <p:xfrm>
          <a:off x="534988" y="2327275"/>
          <a:ext cx="8039100" cy="3646488"/>
        </p:xfrm>
        <a:graphic>
          <a:graphicData uri="http://schemas.openxmlformats.org/presentationml/2006/ole">
            <p:oleObj spid="_x0000_s1081" name="Document" r:id="rId4" imgW="9106753" imgH="4126894"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1066800"/>
          </a:xfrm>
        </p:spPr>
        <p:txBody>
          <a:bodyPr/>
          <a:lstStyle/>
          <a:p>
            <a:r>
              <a:rPr lang="en-US" dirty="0" smtClean="0"/>
              <a:t>Use Cases 1 and 2 Implications to Security cont.</a:t>
            </a:r>
            <a:endParaRPr lang="en-US" dirty="0"/>
          </a:p>
        </p:txBody>
      </p:sp>
      <p:sp>
        <p:nvSpPr>
          <p:cNvPr id="3" name="Content Placeholder 2"/>
          <p:cNvSpPr>
            <a:spLocks noGrp="1"/>
          </p:cNvSpPr>
          <p:nvPr>
            <p:ph idx="1"/>
          </p:nvPr>
        </p:nvSpPr>
        <p:spPr>
          <a:xfrm>
            <a:off x="685800" y="1981200"/>
            <a:ext cx="8305800" cy="4114800"/>
          </a:xfrm>
        </p:spPr>
        <p:txBody>
          <a:bodyPr/>
          <a:lstStyle/>
          <a:p>
            <a:pPr>
              <a:buFont typeface="Arial" pitchFamily="34" charset="0"/>
              <a:buChar char="•"/>
            </a:pPr>
            <a:r>
              <a:rPr lang="en-US" dirty="0" smtClean="0"/>
              <a:t>STAs and APs will be concerned about computational cost of initial security establishment. Ill behaved devices may cause excessive calculations and consume energy.</a:t>
            </a:r>
          </a:p>
          <a:p>
            <a:r>
              <a:rPr lang="en-US" dirty="0" smtClean="0"/>
              <a:t>Implication: Should look for ways to increase efficiency of security calculations, in terms time latency and energy cost.</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smtClean="0">
                <a:hlinkClick r:id="rId2"/>
              </a:rPr>
              <a:t>[1] 11-11-0457-00-00ah-potential-compromise-of-802-11ah-use-case-document.pptx</a:t>
            </a:r>
            <a:endParaRPr lang="en-US" dirty="0" smtClean="0"/>
          </a:p>
          <a:p>
            <a:r>
              <a:rPr lang="en-US" dirty="0" smtClean="0">
                <a:hlinkClick r:id="rId3"/>
              </a:rPr>
              <a:t>[2] 11-11-0905-05-00ah-tgah-functional-requirements-and-evaluation-methodology.doc</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for Sensors</a:t>
            </a:r>
            <a:endParaRPr lang="en-US" dirty="0"/>
          </a:p>
        </p:txBody>
      </p:sp>
      <p:sp>
        <p:nvSpPr>
          <p:cNvPr id="3" name="Content Placeholder 2"/>
          <p:cNvSpPr>
            <a:spLocks noGrp="1"/>
          </p:cNvSpPr>
          <p:nvPr>
            <p:ph idx="1"/>
          </p:nvPr>
        </p:nvSpPr>
        <p:spPr/>
        <p:txBody>
          <a:bodyPr/>
          <a:lstStyle/>
          <a:p>
            <a:r>
              <a:rPr lang="en-US" dirty="0" smtClean="0"/>
              <a:t>This submission looks at </a:t>
            </a:r>
            <a:r>
              <a:rPr lang="en-US" dirty="0" smtClean="0"/>
              <a:t>use </a:t>
            </a:r>
            <a:r>
              <a:rPr lang="en-US" dirty="0" smtClean="0"/>
              <a:t>cases and requirements and how they are related to security.</a:t>
            </a:r>
          </a:p>
          <a:p>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a:t>
            </a:r>
            <a:endParaRPr lang="en-US" dirty="0"/>
          </a:p>
        </p:txBody>
      </p:sp>
      <p:sp>
        <p:nvSpPr>
          <p:cNvPr id="3" name="Content Placeholder 2"/>
          <p:cNvSpPr>
            <a:spLocks noGrp="1"/>
          </p:cNvSpPr>
          <p:nvPr>
            <p:ph idx="1"/>
          </p:nvPr>
        </p:nvSpPr>
        <p:spPr/>
        <p:txBody>
          <a:bodyPr/>
          <a:lstStyle/>
          <a:p>
            <a:r>
              <a:rPr lang="en-US" dirty="0" smtClean="0"/>
              <a:t>The approved </a:t>
            </a:r>
            <a:r>
              <a:rPr lang="en-US" dirty="0" err="1" smtClean="0"/>
              <a:t>TGah</a:t>
            </a:r>
            <a:r>
              <a:rPr lang="en-US" dirty="0" smtClean="0"/>
              <a:t> use cases are documented in [1] 11/457r0.  There are 3 main use cases and they are,</a:t>
            </a:r>
          </a:p>
          <a:p>
            <a:pPr lvl="1"/>
            <a:r>
              <a:rPr lang="en-US" dirty="0" smtClean="0"/>
              <a:t>Use Case 1 : Sensors and meters</a:t>
            </a:r>
          </a:p>
          <a:p>
            <a:pPr lvl="1"/>
            <a:r>
              <a:rPr lang="en-US" dirty="0" smtClean="0"/>
              <a:t>Use Case 2 : Backhaul Sensor and meter data</a:t>
            </a:r>
          </a:p>
          <a:p>
            <a:pPr lvl="1"/>
            <a:r>
              <a:rPr lang="en-US" dirty="0" smtClean="0"/>
              <a:t>Use Case 3 : Extended range Wi-Fi </a:t>
            </a:r>
          </a:p>
          <a:p>
            <a:r>
              <a:rPr lang="en-US" dirty="0" smtClean="0"/>
              <a:t>Use case 1 is of particular interest since this category has traffic characteristics </a:t>
            </a:r>
            <a:r>
              <a:rPr lang="en-US" smtClean="0"/>
              <a:t>that are </a:t>
            </a:r>
            <a:r>
              <a:rPr lang="en-US" dirty="0" smtClean="0"/>
              <a:t>not typical of wireless LANs.</a:t>
            </a:r>
          </a:p>
          <a:p>
            <a:r>
              <a:rPr lang="en-US" dirty="0" smtClean="0"/>
              <a:t>Use cases 1 and 2 may introduce traffic between devices that are not all owned or managed by the same entity.</a:t>
            </a:r>
          </a:p>
          <a:p>
            <a:pPr lvl="1"/>
            <a:r>
              <a:rPr lang="en-US" dirty="0" smtClean="0"/>
              <a:t>Consumers access to meter data is different than utility access to meter data.</a:t>
            </a:r>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1: Sensors and Meters</a:t>
            </a:r>
            <a:endParaRPr lang="en-US" dirty="0"/>
          </a:p>
        </p:txBody>
      </p:sp>
      <p:sp>
        <p:nvSpPr>
          <p:cNvPr id="3" name="Content Placeholder 2"/>
          <p:cNvSpPr>
            <a:spLocks noGrp="1"/>
          </p:cNvSpPr>
          <p:nvPr>
            <p:ph idx="1"/>
          </p:nvPr>
        </p:nvSpPr>
        <p:spPr/>
        <p:txBody>
          <a:bodyPr/>
          <a:lstStyle/>
          <a:p>
            <a:pPr marL="609600" indent="-609600"/>
            <a:r>
              <a:rPr lang="en-US" dirty="0" smtClean="0"/>
              <a:t>1a: 11/17r5, slide 7	Smart Grid - Meter to Pole</a:t>
            </a:r>
          </a:p>
          <a:p>
            <a:pPr marL="609600" indent="-609600"/>
            <a:r>
              <a:rPr lang="en-US" dirty="0" smtClean="0"/>
              <a:t>1c: 11/253	            Environ./Agri. Monitoring</a:t>
            </a:r>
          </a:p>
          <a:p>
            <a:pPr marL="609600" indent="-609600"/>
            <a:r>
              <a:rPr lang="en-US" dirty="0" smtClean="0"/>
              <a:t>1d: 11/260r1, slide 4	Industrial Process Sensors</a:t>
            </a:r>
          </a:p>
          <a:p>
            <a:pPr marL="609600" indent="-609600"/>
            <a:r>
              <a:rPr lang="en-US" dirty="0" smtClean="0"/>
              <a:t>1e: 11/17r5, slide 17	Healthcare</a:t>
            </a:r>
          </a:p>
          <a:p>
            <a:pPr marL="609600" indent="-609600"/>
            <a:r>
              <a:rPr lang="en-US" dirty="0" smtClean="0"/>
              <a:t>1f: 11/241r0, slide 3	Healthcare</a:t>
            </a:r>
          </a:p>
          <a:p>
            <a:pPr marL="609600" indent="-609600"/>
            <a:r>
              <a:rPr lang="en-US" dirty="0" smtClean="0"/>
              <a:t>1g: 11/241r0, slide 5	Home/Building Automation</a:t>
            </a:r>
          </a:p>
          <a:p>
            <a:pPr marL="609600" indent="-609600"/>
            <a:r>
              <a:rPr lang="en-US" dirty="0" smtClean="0"/>
              <a:t>1h: 11/242r0, slide 2	Home Sensors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Use Case 1</a:t>
            </a:r>
            <a:endParaRPr lang="en-US" dirty="0"/>
          </a:p>
        </p:txBody>
      </p:sp>
      <p:sp>
        <p:nvSpPr>
          <p:cNvPr id="3" name="Content Placeholder 2"/>
          <p:cNvSpPr>
            <a:spLocks noGrp="1"/>
          </p:cNvSpPr>
          <p:nvPr>
            <p:ph idx="1"/>
          </p:nvPr>
        </p:nvSpPr>
        <p:spPr/>
        <p:txBody>
          <a:bodyPr/>
          <a:lstStyle/>
          <a:p>
            <a:r>
              <a:rPr lang="en-US" dirty="0" smtClean="0"/>
              <a:t>Traffic is periodic with a small amount of data.</a:t>
            </a:r>
          </a:p>
          <a:p>
            <a:r>
              <a:rPr lang="en-US" dirty="0" smtClean="0"/>
              <a:t>Power consumption is a large concern. So sleep times will be larger than normal.</a:t>
            </a:r>
          </a:p>
          <a:p>
            <a:r>
              <a:rPr lang="en-US" dirty="0" smtClean="0"/>
              <a:t>The number of STAs per AP will be large and go beyond the current maximum AID range of 2007.</a:t>
            </a:r>
          </a:p>
          <a:p>
            <a:r>
              <a:rPr lang="en-US" dirty="0" smtClean="0"/>
              <a:t>Always-on connectivity to remote devices may not be guaranteed.</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1 Implications to Security</a:t>
            </a:r>
            <a:endParaRPr lang="en-US" dirty="0"/>
          </a:p>
        </p:txBody>
      </p:sp>
      <p:sp>
        <p:nvSpPr>
          <p:cNvPr id="3" name="Content Placeholder 2"/>
          <p:cNvSpPr>
            <a:spLocks noGrp="1"/>
          </p:cNvSpPr>
          <p:nvPr>
            <p:ph idx="1"/>
          </p:nvPr>
        </p:nvSpPr>
        <p:spPr>
          <a:xfrm>
            <a:off x="838200" y="1600200"/>
            <a:ext cx="7772400" cy="4114800"/>
          </a:xfrm>
        </p:spPr>
        <p:txBody>
          <a:bodyPr/>
          <a:lstStyle/>
          <a:p>
            <a:r>
              <a:rPr lang="en-US" dirty="0" smtClean="0"/>
              <a:t>Power consumption is a large concern. Also want to avoid security traffic to be much larger than the data being transferred.</a:t>
            </a:r>
          </a:p>
          <a:p>
            <a:r>
              <a:rPr lang="en-US" dirty="0" smtClean="0"/>
              <a:t>Implication: Initial security establishment should be efficient in its use of the number of transmissions.</a:t>
            </a:r>
          </a:p>
          <a:p>
            <a:r>
              <a:rPr lang="en-US" dirty="0" smtClean="0"/>
              <a:t>Implication: It will be desirable for security establishment to be valid across long client sleep time.</a:t>
            </a:r>
          </a:p>
          <a:p>
            <a:r>
              <a:rPr lang="en-US" dirty="0" smtClean="0"/>
              <a:t>Implication: Initial security establishment should avoid involvement of remote network devices with unpredictable response times during the protocol.</a:t>
            </a:r>
          </a:p>
          <a:p>
            <a:r>
              <a:rPr lang="en-US" dirty="0" smtClean="0"/>
              <a:t>Implication: Initial security establishment should avoid involvement of an on-line and remote network device.</a:t>
            </a:r>
          </a:p>
          <a:p>
            <a:pPr>
              <a:buNone/>
            </a:pP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 1 Implications to Security (cont.)</a:t>
            </a:r>
            <a:endParaRPr lang="en-US" dirty="0"/>
          </a:p>
        </p:txBody>
      </p:sp>
      <p:sp>
        <p:nvSpPr>
          <p:cNvPr id="3" name="Content Placeholder 2"/>
          <p:cNvSpPr>
            <a:spLocks noGrp="1"/>
          </p:cNvSpPr>
          <p:nvPr>
            <p:ph idx="1"/>
          </p:nvPr>
        </p:nvSpPr>
        <p:spPr/>
        <p:txBody>
          <a:bodyPr/>
          <a:lstStyle/>
          <a:p>
            <a:r>
              <a:rPr lang="en-US" dirty="0" smtClean="0"/>
              <a:t>APs will be concerned with the amount of memory required per STA. This is because there can be many STAs per AP. Also it is expected that many clients will desire traffic to be buffered over long sleep times.</a:t>
            </a:r>
          </a:p>
          <a:p>
            <a:r>
              <a:rPr lang="en-US" dirty="0" smtClean="0"/>
              <a:t>Implication: Should look for ways to minimize memory needs on an AP.</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Characteristics of Use Cases 1 and 2</a:t>
            </a:r>
            <a:endParaRPr lang="en-US" dirty="0"/>
          </a:p>
        </p:txBody>
      </p:sp>
      <p:sp>
        <p:nvSpPr>
          <p:cNvPr id="3" name="Content Placeholder 2"/>
          <p:cNvSpPr>
            <a:spLocks noGrp="1"/>
          </p:cNvSpPr>
          <p:nvPr>
            <p:ph idx="1"/>
          </p:nvPr>
        </p:nvSpPr>
        <p:spPr>
          <a:xfrm>
            <a:off x="685800" y="1981200"/>
            <a:ext cx="8077200" cy="4114800"/>
          </a:xfrm>
        </p:spPr>
        <p:txBody>
          <a:bodyPr/>
          <a:lstStyle/>
          <a:p>
            <a:pPr>
              <a:buFont typeface="Arial" pitchFamily="34" charset="0"/>
              <a:buChar char="•"/>
            </a:pPr>
            <a:r>
              <a:rPr lang="en-US" dirty="0" smtClean="0"/>
              <a:t>Devices in network may be procured from many vendors.</a:t>
            </a:r>
          </a:p>
          <a:p>
            <a:pPr>
              <a:buFont typeface="Arial" pitchFamily="34" charset="0"/>
              <a:buChar char="•"/>
            </a:pPr>
            <a:r>
              <a:rPr lang="en-US" dirty="0" smtClean="0"/>
              <a:t>The number of STAs/APs may be very large. </a:t>
            </a:r>
          </a:p>
          <a:p>
            <a:pPr>
              <a:buFont typeface="Arial" pitchFamily="34" charset="0"/>
              <a:buChar char="•"/>
            </a:pPr>
            <a:r>
              <a:rPr lang="en-US" dirty="0" smtClean="0"/>
              <a:t>Devices may have very long lifetime (20-30 years).</a:t>
            </a:r>
          </a:p>
          <a:p>
            <a:pPr>
              <a:buFont typeface="Arial" pitchFamily="34" charset="0"/>
              <a:buChar char="•"/>
            </a:pPr>
            <a:r>
              <a:rPr lang="en-US" dirty="0" smtClean="0"/>
              <a:t>Devices may be mobile over their lifetime, be recycled or replaced, or be redeployed.</a:t>
            </a:r>
          </a:p>
          <a:p>
            <a:pPr>
              <a:buFont typeface="Arial" pitchFamily="34" charset="0"/>
              <a:buChar char="•"/>
            </a:pPr>
            <a:r>
              <a:rPr lang="en-US" dirty="0" smtClean="0"/>
              <a:t>Installed devices may operate in spread-out locations, without physical protection or oversight by personnel.</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 1 and 2 Implications to Security</a:t>
            </a:r>
            <a:endParaRPr lang="en-US" dirty="0"/>
          </a:p>
        </p:txBody>
      </p:sp>
      <p:sp>
        <p:nvSpPr>
          <p:cNvPr id="3" name="Content Placeholder 2"/>
          <p:cNvSpPr>
            <a:spLocks noGrp="1"/>
          </p:cNvSpPr>
          <p:nvPr>
            <p:ph idx="1"/>
          </p:nvPr>
        </p:nvSpPr>
        <p:spPr>
          <a:xfrm>
            <a:off x="685800" y="1981200"/>
            <a:ext cx="8305800" cy="4114800"/>
          </a:xfrm>
        </p:spPr>
        <p:txBody>
          <a:bodyPr/>
          <a:lstStyle/>
          <a:p>
            <a:pPr>
              <a:buFont typeface="Arial" pitchFamily="34" charset="0"/>
              <a:buChar char="•"/>
            </a:pPr>
            <a:r>
              <a:rPr lang="en-US" dirty="0" smtClean="0"/>
              <a:t>Configuration and maintenance cost is a large concern. So devices should be easy to install, without need for shielded set-up, pre-planning, or expensive personnel.</a:t>
            </a:r>
          </a:p>
          <a:p>
            <a:r>
              <a:rPr lang="en-US" dirty="0" smtClean="0"/>
              <a:t>Implication: Initial security establishment should minimize assumptions on coordination of security capabilities between devices (since this would reduce flexibility of deployment).</a:t>
            </a:r>
          </a:p>
          <a:p>
            <a:r>
              <a:rPr lang="en-US" dirty="0" smtClean="0"/>
              <a:t>Implication: Initial security establishment should not reduce flexibility of (re)deployment over lifetime. </a:t>
            </a:r>
          </a:p>
          <a:p>
            <a:r>
              <a:rPr lang="en-US" dirty="0" smtClean="0"/>
              <a:t>Implication: Initial security establishment should be carried out in operational network (“hot swap”).</a:t>
            </a:r>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4840</TotalTime>
  <Words>711</Words>
  <Application>Microsoft Office PowerPoint</Application>
  <PresentationFormat>On-screen Show (4:3)</PresentationFormat>
  <Paragraphs>90</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802-11-PathProtection</vt:lpstr>
      <vt:lpstr>Document</vt:lpstr>
      <vt:lpstr>IEEE 802.11ai and Security</vt:lpstr>
      <vt:lpstr>Use Cases for Sensors</vt:lpstr>
      <vt:lpstr>Use Cases</vt:lpstr>
      <vt:lpstr>Use Case 1: Sensors and Meters</vt:lpstr>
      <vt:lpstr>Characteristics of Use Case 1</vt:lpstr>
      <vt:lpstr>Use Case 1 Implications to Security</vt:lpstr>
      <vt:lpstr>Use Case 1 Implications to Security (cont.)</vt:lpstr>
      <vt:lpstr>Characteristics of Use Cases 1 and 2</vt:lpstr>
      <vt:lpstr>Use Cases 1 and 2 Implications to Security</vt:lpstr>
      <vt:lpstr>Use Cases 1 and 2 Implications to Security cont.</vt:lpstr>
      <vt:lpstr>References</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Requirements</dc:title>
  <dc:creator>David Halasz</dc:creator>
  <cp:lastModifiedBy>Paul</cp:lastModifiedBy>
  <cp:revision>188</cp:revision>
  <cp:lastPrinted>1998-02-10T13:28:06Z</cp:lastPrinted>
  <dcterms:created xsi:type="dcterms:W3CDTF">2009-11-09T00:32:22Z</dcterms:created>
  <dcterms:modified xsi:type="dcterms:W3CDTF">2012-05-13T04:31:11Z</dcterms:modified>
</cp:coreProperties>
</file>