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9" r:id="rId2"/>
    <p:sldId id="338" r:id="rId3"/>
    <p:sldId id="363" r:id="rId4"/>
    <p:sldId id="339" r:id="rId5"/>
    <p:sldId id="279" r:id="rId6"/>
    <p:sldId id="342" r:id="rId7"/>
    <p:sldId id="340" r:id="rId8"/>
    <p:sldId id="341" r:id="rId9"/>
    <p:sldId id="283" r:id="rId10"/>
    <p:sldId id="343" r:id="rId11"/>
    <p:sldId id="280" r:id="rId12"/>
    <p:sldId id="357" r:id="rId13"/>
    <p:sldId id="303" r:id="rId14"/>
    <p:sldId id="344" r:id="rId15"/>
    <p:sldId id="348" r:id="rId16"/>
    <p:sldId id="367" r:id="rId17"/>
    <p:sldId id="284" r:id="rId18"/>
    <p:sldId id="356" r:id="rId19"/>
    <p:sldId id="353" r:id="rId20"/>
    <p:sldId id="358" r:id="rId21"/>
    <p:sldId id="361" r:id="rId22"/>
    <p:sldId id="364" r:id="rId23"/>
    <p:sldId id="366" r:id="rId24"/>
    <p:sldId id="362" r:id="rId25"/>
    <p:sldId id="359"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36" autoAdjust="0"/>
    <p:restoredTop sz="94251" autoAdjust="0"/>
  </p:normalViewPr>
  <p:slideViewPr>
    <p:cSldViewPr>
      <p:cViewPr>
        <p:scale>
          <a:sx n="80" d="100"/>
          <a:sy n="80" d="100"/>
        </p:scale>
        <p:origin x="-1014" y="-75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62"/>
    </p:cViewPr>
  </p:sorterViewPr>
  <p:notesViewPr>
    <p:cSldViewPr>
      <p:cViewPr varScale="1">
        <p:scale>
          <a:sx n="88" d="100"/>
          <a:sy n="88" d="100"/>
        </p:scale>
        <p:origin x="-203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2660" y="175081"/>
            <a:ext cx="209621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dirty="0" smtClean="0"/>
              <a:t>doc.: IEEE 802.11-12/xxxr1</a:t>
            </a:r>
            <a:endParaRPr lang="en-US" dirty="0"/>
          </a:p>
        </p:txBody>
      </p:sp>
      <p:sp>
        <p:nvSpPr>
          <p:cNvPr id="3075" name="Rectangle 3"/>
          <p:cNvSpPr>
            <a:spLocks noGrp="1" noChangeArrowheads="1"/>
          </p:cNvSpPr>
          <p:nvPr>
            <p:ph type="dt" sz="quarter" idx="1"/>
          </p:nvPr>
        </p:nvSpPr>
        <p:spPr bwMode="auto">
          <a:xfrm>
            <a:off x="695325" y="175081"/>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dirty="0" smtClean="0"/>
              <a:t>May 2012</a:t>
            </a:r>
            <a:endParaRPr lang="en-US" dirty="0"/>
          </a:p>
        </p:txBody>
      </p:sp>
      <p:sp>
        <p:nvSpPr>
          <p:cNvPr id="3076" name="Rectangle 4"/>
          <p:cNvSpPr>
            <a:spLocks noGrp="1" noChangeArrowheads="1"/>
          </p:cNvSpPr>
          <p:nvPr>
            <p:ph type="ftr" sz="quarter" idx="2"/>
          </p:nvPr>
        </p:nvSpPr>
        <p:spPr bwMode="auto">
          <a:xfrm>
            <a:off x="5006994" y="8982075"/>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Jae </a:t>
            </a:r>
            <a:r>
              <a:rPr lang="en-US" dirty="0" err="1" smtClean="0"/>
              <a:t>Seung</a:t>
            </a:r>
            <a:r>
              <a:rPr lang="en-US" dirty="0" smtClean="0"/>
              <a:t> Lee, ETRI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092C86F7-A631-9742-A3F5-1936D26B841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extLst>
      <p:ext uri="{BB962C8B-B14F-4D97-AF65-F5344CB8AC3E}">
        <p14:creationId xmlns:p14="http://schemas.microsoft.com/office/powerpoint/2010/main" val="2884931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508817" y="8985250"/>
            <a:ext cx="17729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smtClean="0"/>
              <a:t>Jae </a:t>
            </a:r>
            <a:r>
              <a:rPr lang="en-US" dirty="0" err="1" smtClean="0"/>
              <a:t>Seung</a:t>
            </a:r>
            <a:r>
              <a:rPr lang="en-US" dirty="0" smtClean="0"/>
              <a:t> Lee, ETRI</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D4BB338F-19F4-FA4C-A4D9-F99FF1D68099}"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extLst>
      <p:ext uri="{BB962C8B-B14F-4D97-AF65-F5344CB8AC3E}">
        <p14:creationId xmlns:p14="http://schemas.microsoft.com/office/powerpoint/2010/main" val="5908369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5640388" y="98425"/>
            <a:ext cx="641350" cy="212725"/>
          </a:xfrm>
          <a:prstGeom prst="rect">
            <a:avLst/>
          </a:prstGeom>
          <a:noFill/>
        </p:spPr>
        <p:txBody>
          <a:bodyPr/>
          <a:lstStyle/>
          <a:p>
            <a:endParaRPr lang="en-US" dirty="0"/>
          </a:p>
        </p:txBody>
      </p:sp>
      <p:sp>
        <p:nvSpPr>
          <p:cNvPr id="16387" name="Rectangle 3"/>
          <p:cNvSpPr>
            <a:spLocks noGrp="1" noChangeArrowheads="1"/>
          </p:cNvSpPr>
          <p:nvPr>
            <p:ph type="dt" sz="quarter" idx="1"/>
          </p:nvPr>
        </p:nvSpPr>
        <p:spPr>
          <a:xfrm>
            <a:off x="654050" y="98425"/>
            <a:ext cx="827088" cy="212725"/>
          </a:xfrm>
          <a:prstGeom prst="rect">
            <a:avLst/>
          </a:prstGeom>
          <a:noFill/>
        </p:spPr>
        <p:txBody>
          <a:bodyPr/>
          <a:lstStyle/>
          <a:p>
            <a:r>
              <a:rPr lang="de-DE" dirty="0" smtClean="0"/>
              <a:t>December 2011</a:t>
            </a:r>
            <a:endParaRPr lang="en-US" dirty="0"/>
          </a:p>
        </p:txBody>
      </p:sp>
      <p:sp>
        <p:nvSpPr>
          <p:cNvPr id="16388" name="Rectangle 6"/>
          <p:cNvSpPr>
            <a:spLocks noGrp="1" noChangeArrowheads="1"/>
          </p:cNvSpPr>
          <p:nvPr>
            <p:ph type="ftr" sz="quarter" idx="4"/>
          </p:nvPr>
        </p:nvSpPr>
        <p:spPr>
          <a:noFill/>
        </p:spPr>
        <p:txBody>
          <a:bodyPr/>
          <a:lstStyle/>
          <a:p>
            <a:pPr lvl="4">
              <a:defRPr/>
            </a:pPr>
            <a:r>
              <a:rPr lang="de-DE" altLang="ko-KR" dirty="0"/>
              <a:t>Jae Seung Lee, ETRI</a:t>
            </a:r>
            <a:endParaRPr lang="en-US" altLang="ko-KR" dirty="0"/>
          </a:p>
        </p:txBody>
      </p:sp>
      <p:sp>
        <p:nvSpPr>
          <p:cNvPr id="16389" name="Rectangle 7"/>
          <p:cNvSpPr>
            <a:spLocks noGrp="1" noChangeArrowheads="1"/>
          </p:cNvSpPr>
          <p:nvPr>
            <p:ph type="sldNum" sz="quarter" idx="5"/>
          </p:nvPr>
        </p:nvSpPr>
        <p:spPr>
          <a:noFill/>
        </p:spPr>
        <p:txBody>
          <a:bodyPr/>
          <a:lstStyle/>
          <a:p>
            <a:r>
              <a:rPr lang="en-US"/>
              <a:t>Page </a:t>
            </a:r>
            <a:fld id="{ABC7EC48-FD2F-024E-B5BD-645C5E8E3B65}" type="slidenum">
              <a:rPr lang="en-US"/>
              <a:pPr/>
              <a:t>1</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25</a:t>
            </a:fld>
            <a:endParaRPr lang="en-US"/>
          </a:p>
        </p:txBody>
      </p:sp>
    </p:spTree>
    <p:extLst>
      <p:ext uri="{BB962C8B-B14F-4D97-AF65-F5344CB8AC3E}">
        <p14:creationId xmlns:p14="http://schemas.microsoft.com/office/powerpoint/2010/main" val="1545927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5</a:t>
            </a:fld>
            <a:endParaRPr lang="en-US"/>
          </a:p>
        </p:txBody>
      </p:sp>
    </p:spTree>
    <p:extLst>
      <p:ext uri="{BB962C8B-B14F-4D97-AF65-F5344CB8AC3E}">
        <p14:creationId xmlns:p14="http://schemas.microsoft.com/office/powerpoint/2010/main" val="3202852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6</a:t>
            </a:fld>
            <a:endParaRPr lang="en-US"/>
          </a:p>
        </p:txBody>
      </p:sp>
    </p:spTree>
    <p:extLst>
      <p:ext uri="{BB962C8B-B14F-4D97-AF65-F5344CB8AC3E}">
        <p14:creationId xmlns:p14="http://schemas.microsoft.com/office/powerpoint/2010/main" val="2218209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9</a:t>
            </a:fld>
            <a:endParaRPr lang="en-US"/>
          </a:p>
        </p:txBody>
      </p:sp>
    </p:spTree>
    <p:extLst>
      <p:ext uri="{BB962C8B-B14F-4D97-AF65-F5344CB8AC3E}">
        <p14:creationId xmlns:p14="http://schemas.microsoft.com/office/powerpoint/2010/main" val="3505932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11</a:t>
            </a:fld>
            <a:endParaRPr lang="en-US"/>
          </a:p>
        </p:txBody>
      </p:sp>
    </p:spTree>
    <p:extLst>
      <p:ext uri="{BB962C8B-B14F-4D97-AF65-F5344CB8AC3E}">
        <p14:creationId xmlns:p14="http://schemas.microsoft.com/office/powerpoint/2010/main" val="2454725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12</a:t>
            </a:fld>
            <a:endParaRPr lang="en-US"/>
          </a:p>
        </p:txBody>
      </p:sp>
    </p:spTree>
    <p:extLst>
      <p:ext uri="{BB962C8B-B14F-4D97-AF65-F5344CB8AC3E}">
        <p14:creationId xmlns:p14="http://schemas.microsoft.com/office/powerpoint/2010/main" val="245472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baseline="0" dirty="0" smtClean="0">
              <a:sym typeface="Wingdings" pitchFamily="2" charset="2"/>
            </a:endParaRPr>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14</a:t>
            </a:fld>
            <a:endParaRPr lang="en-US"/>
          </a:p>
        </p:txBody>
      </p:sp>
    </p:spTree>
    <p:extLst>
      <p:ext uri="{BB962C8B-B14F-4D97-AF65-F5344CB8AC3E}">
        <p14:creationId xmlns:p14="http://schemas.microsoft.com/office/powerpoint/2010/main" val="2213044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17</a:t>
            </a:fld>
            <a:endParaRPr lang="en-US"/>
          </a:p>
        </p:txBody>
      </p:sp>
    </p:spTree>
    <p:extLst>
      <p:ext uri="{BB962C8B-B14F-4D97-AF65-F5344CB8AC3E}">
        <p14:creationId xmlns:p14="http://schemas.microsoft.com/office/powerpoint/2010/main" val="3078186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18</a:t>
            </a:fld>
            <a:endParaRPr lang="en-US"/>
          </a:p>
        </p:txBody>
      </p:sp>
    </p:spTree>
    <p:extLst>
      <p:ext uri="{BB962C8B-B14F-4D97-AF65-F5344CB8AC3E}">
        <p14:creationId xmlns:p14="http://schemas.microsoft.com/office/powerpoint/2010/main" val="2454725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889227-7690-9443-A71D-D6AEB97BA45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45743F-F980-0C4F-874E-7FB126A3E73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CB54B2B-057B-B745-95CD-13AABCB675D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B44F08-1720-5A43-9A02-16738D6080B6}" type="slidenum">
              <a:rPr lang="en-US"/>
              <a:pPr>
                <a:defRPr/>
              </a:pPr>
              <a:t>‹#›</a:t>
            </a:fld>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de-DE" dirty="0" smtClean="0"/>
              <a:t>May 2012</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de-DE" dirty="0" smtClean="0"/>
              <a:t>January 2012</a:t>
            </a:r>
            <a:endParaRPr lang="en-US" dirty="0"/>
          </a:p>
        </p:txBody>
      </p:sp>
      <p:sp>
        <p:nvSpPr>
          <p:cNvPr id="5"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61C5AC-7288-DF4E-B3A7-9F31E9EDEA0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D6510-46FE-344C-B970-D595D67B5F7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DE51C8-E5FB-AE40-9E37-99F2FE25B4C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06CC07E-E79B-F442-82B3-26D265A2006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EFDA945-0F86-6545-9375-934CD2C0C1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56A2BC-7DFB-4541-BB4A-D3A86E5327F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0F92505-38EE-1248-8358-3FA23EE065CC}"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dirty="0" smtClean="0"/>
              <a:t>May 2012</a:t>
            </a:r>
            <a:endParaRPr lang="en-US" dirty="0"/>
          </a:p>
        </p:txBody>
      </p:sp>
      <p:sp>
        <p:nvSpPr>
          <p:cNvPr id="1029" name="Rectangle 5"/>
          <p:cNvSpPr>
            <a:spLocks noGrp="1" noChangeArrowheads="1"/>
          </p:cNvSpPr>
          <p:nvPr>
            <p:ph type="ftr" sz="quarter" idx="3"/>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de-DE" dirty="0" smtClean="0"/>
              <a:t>Jae Seung Lee,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233D4934-E486-E243-9A1A-6801639CF21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t>doc.: IEEE </a:t>
            </a:r>
            <a:r>
              <a:rPr lang="en-US" sz="1800" b="1" dirty="0" smtClean="0"/>
              <a:t>802.11-12/0572r0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ußzeilenplatzhalter 4"/>
          <p:cNvSpPr>
            <a:spLocks noGrp="1"/>
          </p:cNvSpPr>
          <p:nvPr>
            <p:ph type="ftr" sz="quarter" idx="4294967295"/>
          </p:nvPr>
        </p:nvSpPr>
        <p:spPr>
          <a:xfrm>
            <a:off x="7232669" y="6475413"/>
            <a:ext cx="1311256" cy="184666"/>
          </a:xfrm>
          <a:noFill/>
        </p:spPr>
        <p:txBody>
          <a:bodyPr/>
          <a:lstStyle/>
          <a:p>
            <a:r>
              <a:rPr lang="en-US" dirty="0" smtClean="0"/>
              <a:t>Jae </a:t>
            </a:r>
            <a:r>
              <a:rPr lang="en-US" dirty="0" err="1" smtClean="0"/>
              <a:t>Seung</a:t>
            </a:r>
            <a:r>
              <a:rPr lang="en-US" dirty="0" smtClean="0"/>
              <a:t> Lee, ETRI</a:t>
            </a:r>
            <a:endParaRPr lang="en-US" dirty="0"/>
          </a:p>
        </p:txBody>
      </p:sp>
      <p:sp>
        <p:nvSpPr>
          <p:cNvPr id="15365" name="Foliennummernplatzhalter 5"/>
          <p:cNvSpPr>
            <a:spLocks noGrp="1"/>
          </p:cNvSpPr>
          <p:nvPr>
            <p:ph type="sldNum" sz="quarter" idx="12"/>
          </p:nvPr>
        </p:nvSpPr>
        <p:spPr>
          <a:noFill/>
        </p:spPr>
        <p:txBody>
          <a:bodyPr/>
          <a:lstStyle/>
          <a:p>
            <a:r>
              <a:rPr lang="en-US" smtClean="0"/>
              <a:t>Slide </a:t>
            </a:r>
            <a:fld id="{2DBE7069-5AB7-BF49-BE5C-1250CA92399F}" type="slidenum">
              <a:rPr lang="en-US" smtClean="0"/>
              <a:pPr/>
              <a:t>1</a:t>
            </a:fld>
            <a:endParaRPr lang="en-US" smtClean="0"/>
          </a:p>
        </p:txBody>
      </p:sp>
      <p:sp>
        <p:nvSpPr>
          <p:cNvPr id="15366" name="Rectangle 2"/>
          <p:cNvSpPr>
            <a:spLocks noGrp="1" noChangeArrowheads="1"/>
          </p:cNvSpPr>
          <p:nvPr>
            <p:ph type="title"/>
          </p:nvPr>
        </p:nvSpPr>
        <p:spPr>
          <a:noFill/>
        </p:spPr>
        <p:txBody>
          <a:bodyPr/>
          <a:lstStyle/>
          <a:p>
            <a:r>
              <a:rPr lang="en-US" altLang="ko-KR" dirty="0" smtClean="0"/>
              <a:t>Selective </a:t>
            </a:r>
            <a:r>
              <a:rPr lang="en-US" altLang="ko-KR" dirty="0"/>
              <a:t>transmission of the Probe </a:t>
            </a:r>
            <a:r>
              <a:rPr lang="en-US" altLang="ko-KR" dirty="0" smtClean="0"/>
              <a:t>Response for 11ai Spec Framework </a:t>
            </a:r>
            <a:endParaRPr lang="en-US" dirty="0"/>
          </a:p>
        </p:txBody>
      </p:sp>
      <p:sp>
        <p:nvSpPr>
          <p:cNvPr id="15367" name="Rectangle 6"/>
          <p:cNvSpPr>
            <a:spLocks noGrp="1" noChangeArrowheads="1"/>
          </p:cNvSpPr>
          <p:nvPr>
            <p:ph type="body" idx="1"/>
          </p:nvPr>
        </p:nvSpPr>
        <p:spPr>
          <a:xfrm>
            <a:off x="685800" y="1828800"/>
            <a:ext cx="7772400" cy="381000"/>
          </a:xfrm>
          <a:noFill/>
        </p:spPr>
        <p:txBody>
          <a:bodyPr/>
          <a:lstStyle/>
          <a:p>
            <a:pPr algn="ctr">
              <a:buFontTx/>
              <a:buNone/>
            </a:pPr>
            <a:r>
              <a:rPr lang="en-US" sz="2000" dirty="0"/>
              <a:t>Date:</a:t>
            </a:r>
            <a:r>
              <a:rPr lang="en-US" sz="2000" b="0" dirty="0" smtClean="0"/>
              <a:t> 2012-05-04</a:t>
            </a:r>
            <a:endParaRPr lang="en-US" sz="2000" b="0" dirty="0"/>
          </a:p>
        </p:txBody>
      </p:sp>
      <p:graphicFrame>
        <p:nvGraphicFramePr>
          <p:cNvPr id="2" name="개체 1"/>
          <p:cNvGraphicFramePr>
            <a:graphicFrameLocks noChangeAspect="1"/>
          </p:cNvGraphicFramePr>
          <p:nvPr>
            <p:extLst>
              <p:ext uri="{D42A27DB-BD31-4B8C-83A1-F6EECF244321}">
                <p14:modId xmlns:p14="http://schemas.microsoft.com/office/powerpoint/2010/main" val="1842299104"/>
              </p:ext>
            </p:extLst>
          </p:nvPr>
        </p:nvGraphicFramePr>
        <p:xfrm>
          <a:off x="231775" y="2211388"/>
          <a:ext cx="8680450" cy="4913312"/>
        </p:xfrm>
        <a:graphic>
          <a:graphicData uri="http://schemas.openxmlformats.org/presentationml/2006/ole">
            <mc:AlternateContent xmlns:mc="http://schemas.openxmlformats.org/markup-compatibility/2006">
              <mc:Choice xmlns:v="urn:schemas-microsoft-com:vml" Requires="v">
                <p:oleObj spid="_x0000_s1292" name="Document" r:id="rId4" imgW="7225831" imgH="4081559" progId="Word.Document.8">
                  <p:embed/>
                </p:oleObj>
              </mc:Choice>
              <mc:Fallback>
                <p:oleObj name="Document" r:id="rId4" imgW="7225831" imgH="4081559" progId="Word.Document.8">
                  <p:embed/>
                  <p:pic>
                    <p:nvPicPr>
                      <p:cNvPr id="0" name="개체 1"/>
                      <p:cNvPicPr>
                        <a:picLocks noChangeAspect="1" noChangeArrowheads="1"/>
                      </p:cNvPicPr>
                      <p:nvPr/>
                    </p:nvPicPr>
                    <p:blipFill>
                      <a:blip r:embed="rId5"/>
                      <a:srcRect/>
                      <a:stretch>
                        <a:fillRect/>
                      </a:stretch>
                    </p:blipFill>
                    <p:spPr bwMode="auto">
                      <a:xfrm>
                        <a:off x="231775" y="2211388"/>
                        <a:ext cx="8680450" cy="491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24000"/>
            <a:ext cx="7772400" cy="4648200"/>
          </a:xfrm>
        </p:spPr>
        <p:txBody>
          <a:bodyPr/>
          <a:lstStyle/>
          <a:p>
            <a:pPr marL="179388" indent="-179388" eaLnBrk="1" hangingPunct="1">
              <a:buFont typeface="Arial" pitchFamily="34" charset="0"/>
              <a:buChar char="•"/>
            </a:pPr>
            <a:r>
              <a:rPr lang="en-US" altLang="ko-KR" dirty="0" smtClean="0">
                <a:ea typeface="MS PGothic" pitchFamily="34" charset="-128"/>
                <a:sym typeface="Wingdings" pitchFamily="2" charset="2"/>
              </a:rPr>
              <a:t>Reduces the Probe Response traffic</a:t>
            </a:r>
          </a:p>
          <a:p>
            <a:pPr marL="579438" lvl="1" indent="-179388" eaLnBrk="1" hangingPunct="1">
              <a:buFont typeface="Arial" pitchFamily="34" charset="0"/>
              <a:buChar char="•"/>
            </a:pPr>
            <a:r>
              <a:rPr lang="en-US" altLang="ko-KR" sz="2400" dirty="0">
                <a:ea typeface="MS PGothic" pitchFamily="34" charset="-128"/>
                <a:sym typeface="Wingdings" pitchFamily="2" charset="2"/>
              </a:rPr>
              <a:t>F</a:t>
            </a:r>
            <a:r>
              <a:rPr lang="en-US" altLang="ko-KR" sz="2400" dirty="0" smtClean="0">
                <a:ea typeface="MS PGothic" pitchFamily="34" charset="-128"/>
                <a:sym typeface="Wingdings" pitchFamily="2" charset="2"/>
              </a:rPr>
              <a:t>ilter the Probe Request because the requesting STA cannot be associated with the responding AP or STA</a:t>
            </a:r>
          </a:p>
          <a:p>
            <a:pPr lvl="2" indent="-342900" eaLnBrk="1" hangingPunct="1">
              <a:buFont typeface="Wingdings"/>
              <a:buChar char="à"/>
            </a:pPr>
            <a:r>
              <a:rPr lang="en-US" altLang="ko-KR" sz="2200" dirty="0" smtClean="0">
                <a:ea typeface="MS PGothic" pitchFamily="34" charset="-128"/>
                <a:sym typeface="Wingdings" pitchFamily="2" charset="2"/>
              </a:rPr>
              <a:t>No reason to transmit Probe Response frame to such STAs</a:t>
            </a:r>
          </a:p>
          <a:p>
            <a:pPr marL="179388" indent="-179388" eaLnBrk="1" hangingPunct="1">
              <a:buFont typeface="Arial" pitchFamily="34" charset="0"/>
              <a:buChar char="•"/>
            </a:pPr>
            <a:r>
              <a:rPr lang="en-US" altLang="ko-KR" dirty="0" smtClean="0">
                <a:ea typeface="MS PGothic" pitchFamily="34" charset="-128"/>
                <a:sym typeface="Wingdings" pitchFamily="2" charset="2"/>
              </a:rPr>
              <a:t>Prevent the association of the STAs that cannot be accepted by the responding AP in advance, during probing</a:t>
            </a:r>
          </a:p>
          <a:p>
            <a:pPr marL="522288" lvl="2" indent="-179388" eaLnBrk="1" hangingPunct="1">
              <a:buFont typeface="Arial" pitchFamily="34" charset="0"/>
              <a:buChar char="•"/>
            </a:pPr>
            <a:r>
              <a:rPr lang="en-US" altLang="ko-KR" sz="2000" dirty="0">
                <a:ea typeface="MS PGothic" pitchFamily="34" charset="-128"/>
                <a:sym typeface="Wingdings" pitchFamily="2" charset="2"/>
              </a:rPr>
              <a:t>If the STA cannot be associated with the responding AP, Probe Response is not received   association with </a:t>
            </a:r>
            <a:r>
              <a:rPr lang="en-US" altLang="ko-KR" sz="2000" dirty="0" smtClean="0">
                <a:ea typeface="MS PGothic" pitchFamily="34" charset="-128"/>
                <a:sym typeface="Wingdings" pitchFamily="2" charset="2"/>
              </a:rPr>
              <a:t>such </a:t>
            </a:r>
            <a:r>
              <a:rPr lang="en-US" altLang="ko-KR" sz="2000" dirty="0">
                <a:ea typeface="MS PGothic" pitchFamily="34" charset="-128"/>
                <a:sym typeface="Wingdings" pitchFamily="2" charset="2"/>
              </a:rPr>
              <a:t>AP is </a:t>
            </a:r>
            <a:r>
              <a:rPr lang="en-US" altLang="ko-KR" sz="2000" dirty="0" smtClean="0">
                <a:ea typeface="MS PGothic" pitchFamily="34" charset="-128"/>
                <a:sym typeface="Wingdings" pitchFamily="2" charset="2"/>
              </a:rPr>
              <a:t>prohibited</a:t>
            </a:r>
          </a:p>
          <a:p>
            <a:pPr marL="179388" indent="-179388" eaLnBrk="1" hangingPunct="1">
              <a:buFont typeface="Arial" pitchFamily="34" charset="0"/>
              <a:buChar char="•"/>
            </a:pPr>
            <a:r>
              <a:rPr lang="en-US" altLang="ko-KR" dirty="0" smtClean="0">
                <a:ea typeface="MS PGothic" pitchFamily="34" charset="-128"/>
                <a:sym typeface="Wingdings" pitchFamily="2" charset="2"/>
              </a:rPr>
              <a:t>Helps the association process by enabling the STA to choose the appropriate APs that can be associated with the requesting STA</a:t>
            </a:r>
          </a:p>
        </p:txBody>
      </p:sp>
      <p:sp>
        <p:nvSpPr>
          <p:cNvPr id="7" name="Title 1"/>
          <p:cNvSpPr>
            <a:spLocks noGrp="1"/>
          </p:cNvSpPr>
          <p:nvPr>
            <p:ph type="title"/>
          </p:nvPr>
        </p:nvSpPr>
        <p:spPr>
          <a:xfrm>
            <a:off x="685800" y="685800"/>
            <a:ext cx="7772400" cy="1066800"/>
          </a:xfrm>
        </p:spPr>
        <p:txBody>
          <a:bodyPr/>
          <a:lstStyle/>
          <a:p>
            <a:r>
              <a:rPr lang="en-US" dirty="0" smtClean="0"/>
              <a:t>Benefits of the Filtering</a:t>
            </a:r>
            <a:endParaRPr lang="en-US"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10</a:t>
            </a:fld>
            <a:endParaRPr lang="en-US" smtClean="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19631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a:spLocks noGrp="1"/>
          </p:cNvSpPr>
          <p:nvPr>
            <p:ph type="title"/>
          </p:nvPr>
        </p:nvSpPr>
        <p:spPr>
          <a:xfrm>
            <a:off x="685800" y="685800"/>
            <a:ext cx="7772400" cy="1066800"/>
          </a:xfrm>
        </p:spPr>
        <p:txBody>
          <a:bodyPr/>
          <a:lstStyle/>
          <a:p>
            <a:r>
              <a:rPr lang="en-US" altLang="ko-KR" dirty="0" smtClean="0"/>
              <a:t>Selective Probe Response – Example (1/2)</a:t>
            </a:r>
            <a:endParaRPr lang="en-US" dirty="0"/>
          </a:p>
        </p:txBody>
      </p:sp>
      <p:sp>
        <p:nvSpPr>
          <p:cNvPr id="119" name="TextBox 118"/>
          <p:cNvSpPr txBox="1"/>
          <p:nvPr/>
        </p:nvSpPr>
        <p:spPr>
          <a:xfrm>
            <a:off x="508370" y="1219200"/>
            <a:ext cx="5001122" cy="523220"/>
          </a:xfrm>
          <a:prstGeom prst="rect">
            <a:avLst/>
          </a:prstGeom>
          <a:noFill/>
        </p:spPr>
        <p:txBody>
          <a:bodyPr wrap="square" rtlCol="0">
            <a:spAutoFit/>
          </a:bodyPr>
          <a:lstStyle/>
          <a:p>
            <a:endParaRPr lang="en-US" altLang="ko-KR" dirty="0" smtClean="0"/>
          </a:p>
          <a:p>
            <a:endParaRPr lang="ko-KR" altLang="en-US" sz="1600" dirty="0"/>
          </a:p>
        </p:txBody>
      </p:sp>
      <p:sp>
        <p:nvSpPr>
          <p:cNvPr id="86"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0" name="TextBox 89"/>
          <p:cNvSpPr txBox="1"/>
          <p:nvPr/>
        </p:nvSpPr>
        <p:spPr>
          <a:xfrm>
            <a:off x="508370" y="1388826"/>
            <a:ext cx="5001122" cy="523220"/>
          </a:xfrm>
          <a:prstGeom prst="rect">
            <a:avLst/>
          </a:prstGeom>
          <a:noFill/>
        </p:spPr>
        <p:txBody>
          <a:bodyPr wrap="square" rtlCol="0">
            <a:spAutoFit/>
          </a:bodyPr>
          <a:lstStyle/>
          <a:p>
            <a:endParaRPr lang="en-US" altLang="ko-KR" dirty="0" smtClean="0"/>
          </a:p>
          <a:p>
            <a:endParaRPr lang="ko-KR" altLang="en-US" sz="1600" dirty="0"/>
          </a:p>
        </p:txBody>
      </p:sp>
      <p:sp>
        <p:nvSpPr>
          <p:cNvPr id="91" name="TextBox 90"/>
          <p:cNvSpPr txBox="1"/>
          <p:nvPr/>
        </p:nvSpPr>
        <p:spPr>
          <a:xfrm>
            <a:off x="468551" y="1524000"/>
            <a:ext cx="5659434" cy="738664"/>
          </a:xfrm>
          <a:prstGeom prst="rect">
            <a:avLst/>
          </a:prstGeom>
          <a:noFill/>
        </p:spPr>
        <p:txBody>
          <a:bodyPr wrap="none" rtlCol="0">
            <a:spAutoFit/>
          </a:bodyPr>
          <a:lstStyle/>
          <a:p>
            <a:r>
              <a:rPr lang="en-US" altLang="ko-KR" sz="1800" b="1" dirty="0" smtClean="0"/>
              <a:t>Example: Using existing active scanning method</a:t>
            </a:r>
          </a:p>
          <a:p>
            <a:pPr marL="285750" indent="-285750">
              <a:buFont typeface="Arial" pitchFamily="34" charset="0"/>
              <a:buChar char="•"/>
            </a:pPr>
            <a:r>
              <a:rPr lang="en-US" altLang="ko-KR" b="1" dirty="0" smtClean="0"/>
              <a:t>The requesting </a:t>
            </a:r>
            <a:r>
              <a:rPr lang="en-US" altLang="ko-KR" b="1" dirty="0"/>
              <a:t>STA is a VHT STA and only wants to associate with a VHT AP</a:t>
            </a:r>
          </a:p>
          <a:p>
            <a:pPr marL="285750" indent="-285750">
              <a:buFont typeface="Arial" pitchFamily="34" charset="0"/>
              <a:buChar char="•"/>
            </a:pPr>
            <a:r>
              <a:rPr lang="en-US" altLang="ko-KR" b="1" dirty="0"/>
              <a:t>The STA requires management frame protection</a:t>
            </a:r>
          </a:p>
        </p:txBody>
      </p:sp>
      <p:sp>
        <p:nvSpPr>
          <p:cNvPr id="158" name="직사각형 157"/>
          <p:cNvSpPr/>
          <p:nvPr/>
        </p:nvSpPr>
        <p:spPr bwMode="auto">
          <a:xfrm>
            <a:off x="381000" y="2362200"/>
            <a:ext cx="773827"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59" name="TextBox 158"/>
          <p:cNvSpPr txBox="1"/>
          <p:nvPr/>
        </p:nvSpPr>
        <p:spPr>
          <a:xfrm>
            <a:off x="457200" y="2362200"/>
            <a:ext cx="462499" cy="276999"/>
          </a:xfrm>
          <a:prstGeom prst="rect">
            <a:avLst/>
          </a:prstGeom>
          <a:noFill/>
        </p:spPr>
        <p:txBody>
          <a:bodyPr wrap="none" rtlCol="0">
            <a:spAutoFit/>
          </a:bodyPr>
          <a:lstStyle/>
          <a:p>
            <a:r>
              <a:rPr lang="en-US" altLang="ko-KR" dirty="0" smtClean="0"/>
              <a:t>STA</a:t>
            </a:r>
            <a:endParaRPr lang="ko-KR" altLang="en-US" dirty="0"/>
          </a:p>
        </p:txBody>
      </p:sp>
      <p:cxnSp>
        <p:nvCxnSpPr>
          <p:cNvPr id="160" name="直線矢印コネクタ 57"/>
          <p:cNvCxnSpPr>
            <a:cxnSpLocks noChangeShapeType="1"/>
          </p:cNvCxnSpPr>
          <p:nvPr/>
        </p:nvCxnSpPr>
        <p:spPr bwMode="auto">
          <a:xfrm>
            <a:off x="919699" y="2819400"/>
            <a:ext cx="229013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1" name="テキスト ボックス 28"/>
          <p:cNvSpPr txBox="1">
            <a:spLocks noChangeArrowheads="1"/>
          </p:cNvSpPr>
          <p:nvPr/>
        </p:nvSpPr>
        <p:spPr bwMode="auto">
          <a:xfrm>
            <a:off x="1295400" y="2357735"/>
            <a:ext cx="3385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dirty="0">
                <a:solidFill>
                  <a:schemeClr val="tx1"/>
                </a:solidFill>
              </a:rPr>
              <a:t>Probe </a:t>
            </a:r>
            <a:r>
              <a:rPr kumimoji="0" lang="en-US" altLang="ja-JP" dirty="0" smtClean="0">
                <a:solidFill>
                  <a:schemeClr val="tx1"/>
                </a:solidFill>
              </a:rPr>
              <a:t>Request</a:t>
            </a:r>
          </a:p>
          <a:p>
            <a:pPr eaLnBrk="0" hangingPunct="0">
              <a:buClr>
                <a:srgbClr val="000000"/>
              </a:buClr>
              <a:buSzPct val="100000"/>
              <a:buFont typeface="Times New Roman" pitchFamily="18" charset="0"/>
              <a:buNone/>
            </a:pPr>
            <a:r>
              <a:rPr lang="en-US" altLang="ja-JP" dirty="0" smtClean="0"/>
              <a:t>(Broadcast)</a:t>
            </a:r>
            <a:endParaRPr kumimoji="0" lang="en-US" altLang="ja-JP" dirty="0" smtClean="0">
              <a:solidFill>
                <a:schemeClr val="tx1"/>
              </a:solidFill>
            </a:endParaRPr>
          </a:p>
        </p:txBody>
      </p:sp>
      <p:cxnSp>
        <p:nvCxnSpPr>
          <p:cNvPr id="162" name="직선 연결선 161"/>
          <p:cNvCxnSpPr>
            <a:stCxn id="158" idx="2"/>
          </p:cNvCxnSpPr>
          <p:nvPr/>
        </p:nvCxnSpPr>
        <p:spPr bwMode="auto">
          <a:xfrm flipH="1">
            <a:off x="767913" y="2667000"/>
            <a:ext cx="1" cy="3200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3" name="直線矢印コネクタ 67"/>
          <p:cNvCxnSpPr>
            <a:cxnSpLocks noChangeShapeType="1"/>
          </p:cNvCxnSpPr>
          <p:nvPr/>
        </p:nvCxnSpPr>
        <p:spPr bwMode="auto">
          <a:xfrm flipH="1">
            <a:off x="972493" y="30480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4" name="直線矢印コネクタ 67"/>
          <p:cNvCxnSpPr>
            <a:cxnSpLocks noChangeShapeType="1"/>
          </p:cNvCxnSpPr>
          <p:nvPr/>
        </p:nvCxnSpPr>
        <p:spPr bwMode="auto">
          <a:xfrm flipH="1">
            <a:off x="1099589" y="32766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5" name="直線矢印コネクタ 67"/>
          <p:cNvCxnSpPr>
            <a:cxnSpLocks noChangeShapeType="1"/>
          </p:cNvCxnSpPr>
          <p:nvPr/>
        </p:nvCxnSpPr>
        <p:spPr bwMode="auto">
          <a:xfrm flipH="1">
            <a:off x="990600" y="38100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6" name="直線矢印コネクタ 67"/>
          <p:cNvCxnSpPr>
            <a:cxnSpLocks noChangeShapeType="1"/>
          </p:cNvCxnSpPr>
          <p:nvPr/>
        </p:nvCxnSpPr>
        <p:spPr bwMode="auto">
          <a:xfrm flipH="1">
            <a:off x="990600" y="34290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7" name="直線矢印コネクタ 67"/>
          <p:cNvCxnSpPr>
            <a:cxnSpLocks noChangeShapeType="1"/>
          </p:cNvCxnSpPr>
          <p:nvPr/>
        </p:nvCxnSpPr>
        <p:spPr bwMode="auto">
          <a:xfrm flipH="1">
            <a:off x="1143000" y="41148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9" name="直線矢印コネクタ 67"/>
          <p:cNvCxnSpPr>
            <a:cxnSpLocks noChangeShapeType="1"/>
          </p:cNvCxnSpPr>
          <p:nvPr/>
        </p:nvCxnSpPr>
        <p:spPr bwMode="auto">
          <a:xfrm flipH="1">
            <a:off x="1066800" y="50292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0" name="直線矢印コネクタ 67"/>
          <p:cNvCxnSpPr>
            <a:cxnSpLocks noChangeShapeType="1"/>
          </p:cNvCxnSpPr>
          <p:nvPr/>
        </p:nvCxnSpPr>
        <p:spPr bwMode="auto">
          <a:xfrm flipH="1">
            <a:off x="1124893" y="45720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1" name="直線矢印コネクタ 67"/>
          <p:cNvCxnSpPr>
            <a:cxnSpLocks noChangeShapeType="1"/>
          </p:cNvCxnSpPr>
          <p:nvPr/>
        </p:nvCxnSpPr>
        <p:spPr bwMode="auto">
          <a:xfrm flipH="1">
            <a:off x="914400" y="51816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2" name="直線矢印コネクタ 67"/>
          <p:cNvCxnSpPr>
            <a:cxnSpLocks noChangeShapeType="1"/>
          </p:cNvCxnSpPr>
          <p:nvPr/>
        </p:nvCxnSpPr>
        <p:spPr bwMode="auto">
          <a:xfrm flipH="1">
            <a:off x="914400" y="54102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4" name="直線矢印コネクタ 67"/>
          <p:cNvCxnSpPr>
            <a:cxnSpLocks noChangeShapeType="1"/>
          </p:cNvCxnSpPr>
          <p:nvPr/>
        </p:nvCxnSpPr>
        <p:spPr bwMode="auto">
          <a:xfrm flipH="1">
            <a:off x="990600" y="60198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7" name="テキスト ボックス 28"/>
          <p:cNvSpPr txBox="1">
            <a:spLocks noChangeArrowheads="1"/>
          </p:cNvSpPr>
          <p:nvPr/>
        </p:nvSpPr>
        <p:spPr bwMode="auto">
          <a:xfrm>
            <a:off x="1698105" y="3814754"/>
            <a:ext cx="1752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dirty="0" smtClean="0">
                <a:solidFill>
                  <a:srgbClr val="FF0000"/>
                </a:solidFill>
              </a:rPr>
              <a:t>Receives Probe Responses</a:t>
            </a:r>
          </a:p>
          <a:p>
            <a:pPr eaLnBrk="0" hangingPunct="0">
              <a:buClr>
                <a:srgbClr val="000000"/>
              </a:buClr>
              <a:buSzPct val="100000"/>
              <a:buFont typeface="Times New Roman" pitchFamily="18" charset="0"/>
              <a:buNone/>
            </a:pPr>
            <a:r>
              <a:rPr lang="en-US" altLang="ja-JP" dirty="0" smtClean="0">
                <a:solidFill>
                  <a:srgbClr val="FF0000"/>
                </a:solidFill>
              </a:rPr>
              <a:t>although the STA cannot,</a:t>
            </a:r>
          </a:p>
          <a:p>
            <a:pPr eaLnBrk="0" hangingPunct="0">
              <a:buClr>
                <a:srgbClr val="000000"/>
              </a:buClr>
              <a:buSzPct val="100000"/>
              <a:buFont typeface="Times New Roman" pitchFamily="18" charset="0"/>
              <a:buNone/>
            </a:pPr>
            <a:r>
              <a:rPr lang="en-US" altLang="ja-JP" dirty="0" smtClean="0">
                <a:solidFill>
                  <a:srgbClr val="FF0000"/>
                </a:solidFill>
              </a:rPr>
              <a:t>or will not associate with the APs</a:t>
            </a:r>
            <a:endParaRPr kumimoji="0" lang="en-US" altLang="ja-JP" dirty="0" smtClean="0">
              <a:solidFill>
                <a:srgbClr val="FF0000"/>
              </a:solidFill>
            </a:endParaRPr>
          </a:p>
          <a:p>
            <a:pPr eaLnBrk="0" hangingPunct="0">
              <a:buClr>
                <a:srgbClr val="000000"/>
              </a:buClr>
              <a:buSzPct val="100000"/>
              <a:buFont typeface="Times New Roman" pitchFamily="18" charset="0"/>
              <a:buNone/>
            </a:pPr>
            <a:r>
              <a:rPr lang="en-US" altLang="ja-JP" dirty="0"/>
              <a:t> </a:t>
            </a:r>
            <a:r>
              <a:rPr lang="en-US" altLang="ja-JP" dirty="0" smtClean="0"/>
              <a:t> .</a:t>
            </a:r>
          </a:p>
          <a:p>
            <a:pPr eaLnBrk="0" hangingPunct="0">
              <a:buClr>
                <a:srgbClr val="000000"/>
              </a:buClr>
              <a:buSzPct val="100000"/>
              <a:buFont typeface="Times New Roman" pitchFamily="18" charset="0"/>
              <a:buNone/>
            </a:pPr>
            <a:r>
              <a:rPr kumimoji="0" lang="en-US" altLang="ja-JP" dirty="0">
                <a:solidFill>
                  <a:schemeClr val="tx1"/>
                </a:solidFill>
              </a:rPr>
              <a:t> </a:t>
            </a:r>
            <a:r>
              <a:rPr kumimoji="0" lang="en-US" altLang="ja-JP" dirty="0" smtClean="0">
                <a:solidFill>
                  <a:schemeClr val="tx1"/>
                </a:solidFill>
              </a:rPr>
              <a:t> .</a:t>
            </a:r>
          </a:p>
          <a:p>
            <a:pPr eaLnBrk="0" hangingPunct="0">
              <a:buClr>
                <a:srgbClr val="000000"/>
              </a:buClr>
              <a:buSzPct val="100000"/>
              <a:buFont typeface="Times New Roman" pitchFamily="18" charset="0"/>
              <a:buNone/>
            </a:pPr>
            <a:r>
              <a:rPr lang="en-US" altLang="ja-JP" dirty="0"/>
              <a:t> </a:t>
            </a:r>
            <a:r>
              <a:rPr lang="en-US" altLang="ja-JP" dirty="0" smtClean="0"/>
              <a:t> .</a:t>
            </a:r>
            <a:endParaRPr kumimoji="0" lang="ja-JP" altLang="en-US" dirty="0">
              <a:solidFill>
                <a:schemeClr val="tx1"/>
              </a:solidFill>
            </a:endParaRPr>
          </a:p>
        </p:txBody>
      </p:sp>
      <p:sp>
        <p:nvSpPr>
          <p:cNvPr id="196"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11</a:t>
            </a:fld>
            <a:endParaRPr lang="en-US" smtClean="0"/>
          </a:p>
        </p:txBody>
      </p:sp>
      <p:sp>
        <p:nvSpPr>
          <p:cNvPr id="82" name="직사각형 81"/>
          <p:cNvSpPr/>
          <p:nvPr/>
        </p:nvSpPr>
        <p:spPr bwMode="auto">
          <a:xfrm>
            <a:off x="6620194" y="4648199"/>
            <a:ext cx="1423124" cy="46166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83" name="TextBox 82"/>
          <p:cNvSpPr txBox="1"/>
          <p:nvPr/>
        </p:nvSpPr>
        <p:spPr>
          <a:xfrm>
            <a:off x="6632021" y="4648200"/>
            <a:ext cx="1521379" cy="461665"/>
          </a:xfrm>
          <a:prstGeom prst="rect">
            <a:avLst/>
          </a:prstGeom>
          <a:noFill/>
        </p:spPr>
        <p:txBody>
          <a:bodyPr wrap="none" rtlCol="0">
            <a:spAutoFit/>
          </a:bodyPr>
          <a:lstStyle/>
          <a:p>
            <a:r>
              <a:rPr lang="en-US" altLang="ko-KR" dirty="0" smtClean="0"/>
              <a:t>STA41</a:t>
            </a:r>
          </a:p>
          <a:p>
            <a:r>
              <a:rPr lang="en-US" altLang="ko-KR" dirty="0" smtClean="0"/>
              <a:t>(non-HT, no security)</a:t>
            </a:r>
            <a:endParaRPr lang="ko-KR" altLang="en-US" dirty="0"/>
          </a:p>
        </p:txBody>
      </p:sp>
      <p:cxnSp>
        <p:nvCxnSpPr>
          <p:cNvPr id="84" name="직선 연결선 83"/>
          <p:cNvCxnSpPr/>
          <p:nvPr/>
        </p:nvCxnSpPr>
        <p:spPr bwMode="auto">
          <a:xfrm>
            <a:off x="7353698" y="5424100"/>
            <a:ext cx="0" cy="7481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85" name="직선 연결선 84"/>
          <p:cNvCxnSpPr/>
          <p:nvPr/>
        </p:nvCxnSpPr>
        <p:spPr bwMode="auto">
          <a:xfrm>
            <a:off x="5855573" y="5728900"/>
            <a:ext cx="0" cy="7481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87" name="직사각형 86"/>
          <p:cNvSpPr/>
          <p:nvPr/>
        </p:nvSpPr>
        <p:spPr bwMode="auto">
          <a:xfrm>
            <a:off x="5319673" y="5029200"/>
            <a:ext cx="1296355" cy="589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89" name="TextBox 88"/>
          <p:cNvSpPr txBox="1"/>
          <p:nvPr/>
        </p:nvSpPr>
        <p:spPr>
          <a:xfrm>
            <a:off x="5253895" y="5100935"/>
            <a:ext cx="1375505" cy="461665"/>
          </a:xfrm>
          <a:prstGeom prst="rect">
            <a:avLst/>
          </a:prstGeom>
          <a:noFill/>
        </p:spPr>
        <p:txBody>
          <a:bodyPr wrap="none" rtlCol="0">
            <a:spAutoFit/>
          </a:bodyPr>
          <a:lstStyle/>
          <a:p>
            <a:r>
              <a:rPr lang="en-US" altLang="ko-KR" dirty="0" smtClean="0"/>
              <a:t>  STA11 </a:t>
            </a:r>
          </a:p>
          <a:p>
            <a:r>
              <a:rPr lang="en-US" altLang="ko-KR" dirty="0" smtClean="0"/>
              <a:t>  (HT, No Security)</a:t>
            </a:r>
            <a:endParaRPr lang="ko-KR" altLang="en-US" dirty="0"/>
          </a:p>
        </p:txBody>
      </p:sp>
      <p:sp>
        <p:nvSpPr>
          <p:cNvPr id="92" name="직사각형 91"/>
          <p:cNvSpPr/>
          <p:nvPr/>
        </p:nvSpPr>
        <p:spPr bwMode="auto">
          <a:xfrm>
            <a:off x="5715000" y="3657600"/>
            <a:ext cx="1015313" cy="657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93" name="TextBox 92"/>
          <p:cNvSpPr txBox="1"/>
          <p:nvPr/>
        </p:nvSpPr>
        <p:spPr>
          <a:xfrm>
            <a:off x="5650627" y="3657601"/>
            <a:ext cx="917239" cy="646331"/>
          </a:xfrm>
          <a:prstGeom prst="rect">
            <a:avLst/>
          </a:prstGeom>
          <a:noFill/>
        </p:spPr>
        <p:txBody>
          <a:bodyPr wrap="none" rtlCol="0">
            <a:spAutoFit/>
          </a:bodyPr>
          <a:lstStyle/>
          <a:p>
            <a:r>
              <a:rPr lang="en-US" altLang="ko-KR" dirty="0" smtClean="0"/>
              <a:t>STA 28</a:t>
            </a:r>
          </a:p>
          <a:p>
            <a:r>
              <a:rPr lang="en-US" altLang="ko-KR" dirty="0" smtClean="0"/>
              <a:t>(non-HT, </a:t>
            </a:r>
          </a:p>
          <a:p>
            <a:r>
              <a:rPr lang="en-US" altLang="ko-KR" dirty="0" smtClean="0"/>
              <a:t>no security)</a:t>
            </a:r>
            <a:endParaRPr lang="ko-KR" altLang="en-US" dirty="0"/>
          </a:p>
        </p:txBody>
      </p:sp>
      <p:sp>
        <p:nvSpPr>
          <p:cNvPr id="94" name="직사각형 93"/>
          <p:cNvSpPr/>
          <p:nvPr/>
        </p:nvSpPr>
        <p:spPr bwMode="auto">
          <a:xfrm>
            <a:off x="4153432" y="4343400"/>
            <a:ext cx="1268827" cy="67341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95" name="TextBox 94"/>
          <p:cNvSpPr txBox="1"/>
          <p:nvPr/>
        </p:nvSpPr>
        <p:spPr>
          <a:xfrm>
            <a:off x="4143622" y="4382869"/>
            <a:ext cx="1418978" cy="646331"/>
          </a:xfrm>
          <a:prstGeom prst="rect">
            <a:avLst/>
          </a:prstGeom>
          <a:noFill/>
        </p:spPr>
        <p:txBody>
          <a:bodyPr wrap="none" rtlCol="0">
            <a:spAutoFit/>
          </a:bodyPr>
          <a:lstStyle/>
          <a:p>
            <a:r>
              <a:rPr lang="en-US" altLang="ko-KR" dirty="0" smtClean="0"/>
              <a:t>STA05</a:t>
            </a:r>
          </a:p>
          <a:p>
            <a:r>
              <a:rPr lang="en-US" altLang="ko-KR" dirty="0"/>
              <a:t>(VHT, Security,</a:t>
            </a:r>
          </a:p>
          <a:p>
            <a:r>
              <a:rPr lang="en-US" altLang="ko-KR" dirty="0"/>
              <a:t>MFPC=1,MFPR=1)</a:t>
            </a:r>
            <a:endParaRPr lang="ko-KR" altLang="en-US" dirty="0"/>
          </a:p>
        </p:txBody>
      </p:sp>
      <p:sp>
        <p:nvSpPr>
          <p:cNvPr id="98" name="직사각형 97"/>
          <p:cNvSpPr/>
          <p:nvPr/>
        </p:nvSpPr>
        <p:spPr bwMode="auto">
          <a:xfrm>
            <a:off x="4191000" y="2514600"/>
            <a:ext cx="1295400" cy="5333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99" name="TextBox 98"/>
          <p:cNvSpPr txBox="1"/>
          <p:nvPr/>
        </p:nvSpPr>
        <p:spPr>
          <a:xfrm>
            <a:off x="4153432" y="2514600"/>
            <a:ext cx="1409168" cy="461665"/>
          </a:xfrm>
          <a:prstGeom prst="rect">
            <a:avLst/>
          </a:prstGeom>
          <a:noFill/>
        </p:spPr>
        <p:txBody>
          <a:bodyPr wrap="none" rtlCol="0">
            <a:spAutoFit/>
          </a:bodyPr>
          <a:lstStyle/>
          <a:p>
            <a:r>
              <a:rPr lang="en-US" altLang="ko-KR" dirty="0" smtClean="0"/>
              <a:t>STA09</a:t>
            </a:r>
          </a:p>
          <a:p>
            <a:r>
              <a:rPr lang="en-US" altLang="ko-KR" dirty="0" smtClean="0"/>
              <a:t>(VHT, No Security)</a:t>
            </a:r>
            <a:endParaRPr lang="ko-KR" altLang="en-US" dirty="0"/>
          </a:p>
        </p:txBody>
      </p:sp>
      <p:sp>
        <p:nvSpPr>
          <p:cNvPr id="100" name="직사각형 99"/>
          <p:cNvSpPr/>
          <p:nvPr/>
        </p:nvSpPr>
        <p:spPr bwMode="auto">
          <a:xfrm>
            <a:off x="4343400" y="3124200"/>
            <a:ext cx="1319518" cy="6463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01" name="TextBox 100"/>
          <p:cNvSpPr txBox="1"/>
          <p:nvPr/>
        </p:nvSpPr>
        <p:spPr>
          <a:xfrm>
            <a:off x="4343400" y="3124201"/>
            <a:ext cx="1418978" cy="646331"/>
          </a:xfrm>
          <a:prstGeom prst="rect">
            <a:avLst/>
          </a:prstGeom>
          <a:noFill/>
        </p:spPr>
        <p:txBody>
          <a:bodyPr wrap="none" rtlCol="0">
            <a:spAutoFit/>
          </a:bodyPr>
          <a:lstStyle/>
          <a:p>
            <a:r>
              <a:rPr lang="en-US" altLang="ko-KR" dirty="0" smtClean="0"/>
              <a:t>STA07</a:t>
            </a:r>
          </a:p>
          <a:p>
            <a:r>
              <a:rPr lang="en-US" altLang="ko-KR" dirty="0" smtClean="0"/>
              <a:t>(HT</a:t>
            </a:r>
            <a:r>
              <a:rPr lang="en-US" altLang="ko-KR" dirty="0"/>
              <a:t>, Security,</a:t>
            </a:r>
          </a:p>
          <a:p>
            <a:r>
              <a:rPr lang="en-US" altLang="ko-KR" dirty="0"/>
              <a:t>MFPC=1,MFPR=1)</a:t>
            </a:r>
            <a:endParaRPr lang="ko-KR" altLang="en-US" dirty="0"/>
          </a:p>
        </p:txBody>
      </p:sp>
      <p:sp>
        <p:nvSpPr>
          <p:cNvPr id="103" name="직사각형 102"/>
          <p:cNvSpPr/>
          <p:nvPr/>
        </p:nvSpPr>
        <p:spPr bwMode="auto">
          <a:xfrm>
            <a:off x="7086599" y="3886200"/>
            <a:ext cx="1457325" cy="6235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04" name="TextBox 103"/>
          <p:cNvSpPr txBox="1"/>
          <p:nvPr/>
        </p:nvSpPr>
        <p:spPr>
          <a:xfrm>
            <a:off x="7098427" y="3886201"/>
            <a:ext cx="1457450" cy="646331"/>
          </a:xfrm>
          <a:prstGeom prst="rect">
            <a:avLst/>
          </a:prstGeom>
          <a:noFill/>
        </p:spPr>
        <p:txBody>
          <a:bodyPr wrap="none" rtlCol="0">
            <a:spAutoFit/>
          </a:bodyPr>
          <a:lstStyle/>
          <a:p>
            <a:r>
              <a:rPr lang="en-US" altLang="ko-KR" dirty="0" smtClean="0"/>
              <a:t>STA40</a:t>
            </a:r>
          </a:p>
          <a:p>
            <a:pPr algn="ctr"/>
            <a:r>
              <a:rPr lang="en-US" altLang="ko-KR" dirty="0" smtClean="0"/>
              <a:t>(VHT, Security,</a:t>
            </a:r>
          </a:p>
          <a:p>
            <a:pPr algn="ctr"/>
            <a:r>
              <a:rPr lang="en-US" altLang="ko-KR" dirty="0" smtClean="0"/>
              <a:t>MFPC=0, MFPR=0)</a:t>
            </a:r>
            <a:endParaRPr lang="ko-KR" altLang="en-US" dirty="0"/>
          </a:p>
        </p:txBody>
      </p:sp>
      <p:sp>
        <p:nvSpPr>
          <p:cNvPr id="105" name="직사각형 104"/>
          <p:cNvSpPr/>
          <p:nvPr/>
        </p:nvSpPr>
        <p:spPr bwMode="auto">
          <a:xfrm>
            <a:off x="5486400" y="2057401"/>
            <a:ext cx="1319518" cy="581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06" name="TextBox 105"/>
          <p:cNvSpPr txBox="1"/>
          <p:nvPr/>
        </p:nvSpPr>
        <p:spPr>
          <a:xfrm>
            <a:off x="5498227" y="2057401"/>
            <a:ext cx="1418978" cy="646331"/>
          </a:xfrm>
          <a:prstGeom prst="rect">
            <a:avLst/>
          </a:prstGeom>
          <a:noFill/>
        </p:spPr>
        <p:txBody>
          <a:bodyPr wrap="none" rtlCol="0">
            <a:spAutoFit/>
          </a:bodyPr>
          <a:lstStyle/>
          <a:p>
            <a:r>
              <a:rPr lang="en-US" altLang="ko-KR" dirty="0" smtClean="0"/>
              <a:t>STA29</a:t>
            </a:r>
          </a:p>
          <a:p>
            <a:r>
              <a:rPr lang="en-US" altLang="ko-KR" dirty="0" smtClean="0"/>
              <a:t>(VHT, Security,</a:t>
            </a:r>
          </a:p>
          <a:p>
            <a:r>
              <a:rPr lang="en-US" altLang="ko-KR" dirty="0" smtClean="0"/>
              <a:t>MFPC=1,MFPR=1)</a:t>
            </a:r>
            <a:endParaRPr lang="ko-KR" altLang="en-US" dirty="0"/>
          </a:p>
        </p:txBody>
      </p:sp>
      <p:sp>
        <p:nvSpPr>
          <p:cNvPr id="107" name="직사각형 106"/>
          <p:cNvSpPr/>
          <p:nvPr/>
        </p:nvSpPr>
        <p:spPr bwMode="auto">
          <a:xfrm>
            <a:off x="4419600" y="5694403"/>
            <a:ext cx="1167118" cy="5539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08" name="TextBox 107"/>
          <p:cNvSpPr txBox="1"/>
          <p:nvPr/>
        </p:nvSpPr>
        <p:spPr>
          <a:xfrm>
            <a:off x="4585866" y="5618200"/>
            <a:ext cx="1155291" cy="646331"/>
          </a:xfrm>
          <a:prstGeom prst="rect">
            <a:avLst/>
          </a:prstGeom>
          <a:noFill/>
        </p:spPr>
        <p:txBody>
          <a:bodyPr wrap="square" rtlCol="0">
            <a:spAutoFit/>
          </a:bodyPr>
          <a:lstStyle/>
          <a:p>
            <a:r>
              <a:rPr lang="en-US" altLang="ko-KR" dirty="0" smtClean="0"/>
              <a:t>STA03</a:t>
            </a:r>
          </a:p>
          <a:p>
            <a:r>
              <a:rPr lang="en-US" altLang="ko-KR" dirty="0" smtClean="0"/>
              <a:t>(VHT, no security)</a:t>
            </a:r>
            <a:endParaRPr lang="ko-KR" altLang="en-US" dirty="0"/>
          </a:p>
        </p:txBody>
      </p:sp>
      <p:sp>
        <p:nvSpPr>
          <p:cNvPr id="109" name="TextBox 108"/>
          <p:cNvSpPr txBox="1"/>
          <p:nvPr/>
        </p:nvSpPr>
        <p:spPr>
          <a:xfrm>
            <a:off x="8011850" y="2565847"/>
            <a:ext cx="899605" cy="276999"/>
          </a:xfrm>
          <a:prstGeom prst="rect">
            <a:avLst/>
          </a:prstGeom>
          <a:noFill/>
        </p:spPr>
        <p:txBody>
          <a:bodyPr wrap="none" rtlCol="0">
            <a:spAutoFit/>
          </a:bodyPr>
          <a:lstStyle/>
          <a:p>
            <a:r>
              <a:rPr lang="en-US" altLang="ko-KR" dirty="0" smtClean="0">
                <a:solidFill>
                  <a:srgbClr val="FF0000"/>
                </a:solidFill>
              </a:rPr>
              <a:t>High Load!</a:t>
            </a:r>
            <a:endParaRPr lang="ko-KR" altLang="en-US" dirty="0">
              <a:solidFill>
                <a:srgbClr val="FF0000"/>
              </a:solidFill>
            </a:endParaRPr>
          </a:p>
        </p:txBody>
      </p:sp>
      <p:sp>
        <p:nvSpPr>
          <p:cNvPr id="122" name="직사각형 121"/>
          <p:cNvSpPr/>
          <p:nvPr/>
        </p:nvSpPr>
        <p:spPr bwMode="auto">
          <a:xfrm>
            <a:off x="7027395" y="2819400"/>
            <a:ext cx="1319518" cy="581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7039222" y="2819400"/>
            <a:ext cx="1418978" cy="646331"/>
          </a:xfrm>
          <a:prstGeom prst="rect">
            <a:avLst/>
          </a:prstGeom>
          <a:noFill/>
        </p:spPr>
        <p:txBody>
          <a:bodyPr wrap="none" rtlCol="0">
            <a:spAutoFit/>
          </a:bodyPr>
          <a:lstStyle/>
          <a:p>
            <a:r>
              <a:rPr lang="en-US" altLang="ko-KR" dirty="0" smtClean="0"/>
              <a:t>STA39</a:t>
            </a:r>
          </a:p>
          <a:p>
            <a:r>
              <a:rPr lang="en-US" altLang="ko-KR" dirty="0" smtClean="0"/>
              <a:t>(VHT, Security,</a:t>
            </a:r>
          </a:p>
          <a:p>
            <a:r>
              <a:rPr lang="en-US" altLang="ko-KR" dirty="0" smtClean="0"/>
              <a:t>MFPC=1,MFPR=1)</a:t>
            </a:r>
            <a:endParaRPr lang="ko-KR" altLang="en-US" dirty="0"/>
          </a:p>
        </p:txBody>
      </p:sp>
      <p:sp>
        <p:nvSpPr>
          <p:cNvPr id="48"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25401596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a:spLocks noGrp="1"/>
          </p:cNvSpPr>
          <p:nvPr>
            <p:ph type="title"/>
          </p:nvPr>
        </p:nvSpPr>
        <p:spPr>
          <a:xfrm>
            <a:off x="685800" y="685800"/>
            <a:ext cx="7772400" cy="1066800"/>
          </a:xfrm>
        </p:spPr>
        <p:txBody>
          <a:bodyPr/>
          <a:lstStyle/>
          <a:p>
            <a:r>
              <a:rPr lang="en-US" altLang="ko-KR" dirty="0" smtClean="0"/>
              <a:t>Selective Probe Response – Example (2/2)</a:t>
            </a:r>
            <a:endParaRPr lang="en-US" dirty="0"/>
          </a:p>
        </p:txBody>
      </p:sp>
      <p:sp>
        <p:nvSpPr>
          <p:cNvPr id="119" name="TextBox 118"/>
          <p:cNvSpPr txBox="1"/>
          <p:nvPr/>
        </p:nvSpPr>
        <p:spPr>
          <a:xfrm>
            <a:off x="508370" y="1219200"/>
            <a:ext cx="5001122" cy="523220"/>
          </a:xfrm>
          <a:prstGeom prst="rect">
            <a:avLst/>
          </a:prstGeom>
          <a:noFill/>
        </p:spPr>
        <p:txBody>
          <a:bodyPr wrap="square" rtlCol="0">
            <a:spAutoFit/>
          </a:bodyPr>
          <a:lstStyle/>
          <a:p>
            <a:endParaRPr lang="en-US" altLang="ko-KR" dirty="0" smtClean="0"/>
          </a:p>
          <a:p>
            <a:endParaRPr lang="ko-KR" altLang="en-US" sz="1600" dirty="0"/>
          </a:p>
        </p:txBody>
      </p:sp>
      <p:sp>
        <p:nvSpPr>
          <p:cNvPr id="86"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0" name="TextBox 89"/>
          <p:cNvSpPr txBox="1"/>
          <p:nvPr/>
        </p:nvSpPr>
        <p:spPr>
          <a:xfrm>
            <a:off x="508370" y="1388826"/>
            <a:ext cx="5001122" cy="523220"/>
          </a:xfrm>
          <a:prstGeom prst="rect">
            <a:avLst/>
          </a:prstGeom>
          <a:noFill/>
        </p:spPr>
        <p:txBody>
          <a:bodyPr wrap="square" rtlCol="0">
            <a:spAutoFit/>
          </a:bodyPr>
          <a:lstStyle/>
          <a:p>
            <a:endParaRPr lang="en-US" altLang="ko-KR" dirty="0" smtClean="0"/>
          </a:p>
          <a:p>
            <a:endParaRPr lang="ko-KR" altLang="en-US" sz="1600" dirty="0"/>
          </a:p>
        </p:txBody>
      </p:sp>
      <p:sp>
        <p:nvSpPr>
          <p:cNvPr id="91" name="TextBox 90"/>
          <p:cNvSpPr txBox="1"/>
          <p:nvPr/>
        </p:nvSpPr>
        <p:spPr>
          <a:xfrm>
            <a:off x="468551" y="1524000"/>
            <a:ext cx="5560176" cy="738664"/>
          </a:xfrm>
          <a:prstGeom prst="rect">
            <a:avLst/>
          </a:prstGeom>
          <a:noFill/>
        </p:spPr>
        <p:txBody>
          <a:bodyPr wrap="none" rtlCol="0">
            <a:spAutoFit/>
          </a:bodyPr>
          <a:lstStyle/>
          <a:p>
            <a:r>
              <a:rPr lang="en-US" altLang="ko-KR" sz="1800" b="1" dirty="0" smtClean="0"/>
              <a:t>Example: Using </a:t>
            </a:r>
            <a:r>
              <a:rPr lang="en-US" altLang="ko-KR" sz="1800" b="1" dirty="0" err="1" smtClean="0"/>
              <a:t>FilterInfo</a:t>
            </a:r>
            <a:r>
              <a:rPr lang="en-US" altLang="ko-KR" sz="1800" b="1" dirty="0" smtClean="0"/>
              <a:t> in Probe Request</a:t>
            </a:r>
          </a:p>
          <a:p>
            <a:pPr marL="285750" indent="-285750">
              <a:buFont typeface="Arial" pitchFamily="34" charset="0"/>
              <a:buChar char="•"/>
            </a:pPr>
            <a:r>
              <a:rPr lang="en-US" altLang="ko-KR" b="1" dirty="0" smtClean="0"/>
              <a:t>The requesting STA is a VHT STA and only wants to associate with a VHT AP</a:t>
            </a:r>
          </a:p>
          <a:p>
            <a:pPr marL="285750" indent="-285750">
              <a:buFont typeface="Arial" pitchFamily="34" charset="0"/>
              <a:buChar char="•"/>
            </a:pPr>
            <a:r>
              <a:rPr lang="en-US" altLang="ko-KR" b="1" dirty="0" smtClean="0"/>
              <a:t>The STA requires management frame protection</a:t>
            </a:r>
            <a:endParaRPr lang="en-US" altLang="ko-KR" b="1" dirty="0"/>
          </a:p>
        </p:txBody>
      </p:sp>
      <p:sp>
        <p:nvSpPr>
          <p:cNvPr id="96" name="직사각형 95"/>
          <p:cNvSpPr/>
          <p:nvPr/>
        </p:nvSpPr>
        <p:spPr bwMode="auto">
          <a:xfrm>
            <a:off x="6620194" y="4648199"/>
            <a:ext cx="1423124" cy="46166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97" name="TextBox 96"/>
          <p:cNvSpPr txBox="1"/>
          <p:nvPr/>
        </p:nvSpPr>
        <p:spPr>
          <a:xfrm>
            <a:off x="6632021" y="4648200"/>
            <a:ext cx="1521379" cy="461665"/>
          </a:xfrm>
          <a:prstGeom prst="rect">
            <a:avLst/>
          </a:prstGeom>
          <a:noFill/>
        </p:spPr>
        <p:txBody>
          <a:bodyPr wrap="none" rtlCol="0">
            <a:spAutoFit/>
          </a:bodyPr>
          <a:lstStyle/>
          <a:p>
            <a:r>
              <a:rPr lang="en-US" altLang="ko-KR" dirty="0" smtClean="0"/>
              <a:t>STA41</a:t>
            </a:r>
          </a:p>
          <a:p>
            <a:r>
              <a:rPr lang="en-US" altLang="ko-KR" dirty="0" smtClean="0"/>
              <a:t>(non-HT, no security)</a:t>
            </a:r>
            <a:endParaRPr lang="ko-KR" altLang="en-US" dirty="0"/>
          </a:p>
        </p:txBody>
      </p:sp>
      <p:cxnSp>
        <p:nvCxnSpPr>
          <p:cNvPr id="102" name="직선 연결선 101"/>
          <p:cNvCxnSpPr/>
          <p:nvPr/>
        </p:nvCxnSpPr>
        <p:spPr bwMode="auto">
          <a:xfrm>
            <a:off x="7353698" y="5424100"/>
            <a:ext cx="0" cy="7481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3" name="직선 연결선 112"/>
          <p:cNvCxnSpPr/>
          <p:nvPr/>
        </p:nvCxnSpPr>
        <p:spPr bwMode="auto">
          <a:xfrm>
            <a:off x="5855573" y="5728900"/>
            <a:ext cx="0" cy="7481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158" name="직사각형 157"/>
          <p:cNvSpPr/>
          <p:nvPr/>
        </p:nvSpPr>
        <p:spPr bwMode="auto">
          <a:xfrm>
            <a:off x="381000" y="2362200"/>
            <a:ext cx="773827"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59" name="TextBox 158"/>
          <p:cNvSpPr txBox="1"/>
          <p:nvPr/>
        </p:nvSpPr>
        <p:spPr>
          <a:xfrm>
            <a:off x="457200" y="2362200"/>
            <a:ext cx="462499" cy="276999"/>
          </a:xfrm>
          <a:prstGeom prst="rect">
            <a:avLst/>
          </a:prstGeom>
          <a:noFill/>
        </p:spPr>
        <p:txBody>
          <a:bodyPr wrap="none" rtlCol="0">
            <a:spAutoFit/>
          </a:bodyPr>
          <a:lstStyle/>
          <a:p>
            <a:r>
              <a:rPr lang="en-US" altLang="ko-KR" dirty="0" smtClean="0"/>
              <a:t>STA</a:t>
            </a:r>
            <a:endParaRPr lang="ko-KR" altLang="en-US" dirty="0"/>
          </a:p>
        </p:txBody>
      </p:sp>
      <p:cxnSp>
        <p:nvCxnSpPr>
          <p:cNvPr id="160" name="直線矢印コネクタ 57"/>
          <p:cNvCxnSpPr>
            <a:cxnSpLocks noChangeShapeType="1"/>
          </p:cNvCxnSpPr>
          <p:nvPr/>
        </p:nvCxnSpPr>
        <p:spPr bwMode="auto">
          <a:xfrm>
            <a:off x="919699" y="2819400"/>
            <a:ext cx="323373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1" name="テキスト ボックス 28"/>
          <p:cNvSpPr txBox="1">
            <a:spLocks noChangeArrowheads="1"/>
          </p:cNvSpPr>
          <p:nvPr/>
        </p:nvSpPr>
        <p:spPr bwMode="auto">
          <a:xfrm>
            <a:off x="1295400" y="2542401"/>
            <a:ext cx="3385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dirty="0">
                <a:solidFill>
                  <a:schemeClr val="tx1"/>
                </a:solidFill>
              </a:rPr>
              <a:t>Probe </a:t>
            </a:r>
            <a:r>
              <a:rPr kumimoji="0" lang="en-US" altLang="ja-JP" dirty="0" smtClean="0">
                <a:solidFill>
                  <a:schemeClr val="tx1"/>
                </a:solidFill>
              </a:rPr>
              <a:t>Request (Broadcast)</a:t>
            </a:r>
          </a:p>
        </p:txBody>
      </p:sp>
      <p:cxnSp>
        <p:nvCxnSpPr>
          <p:cNvPr id="162" name="직선 연결선 161"/>
          <p:cNvCxnSpPr>
            <a:stCxn id="158" idx="2"/>
          </p:cNvCxnSpPr>
          <p:nvPr/>
        </p:nvCxnSpPr>
        <p:spPr bwMode="auto">
          <a:xfrm flipH="1">
            <a:off x="767913" y="2667000"/>
            <a:ext cx="1" cy="3200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3" name="直線矢印コネクタ 67"/>
          <p:cNvCxnSpPr>
            <a:cxnSpLocks noChangeShapeType="1"/>
          </p:cNvCxnSpPr>
          <p:nvPr/>
        </p:nvCxnSpPr>
        <p:spPr bwMode="auto">
          <a:xfrm flipH="1">
            <a:off x="2324388" y="2311424"/>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0" name="直線矢印コネクタ 67"/>
          <p:cNvCxnSpPr>
            <a:cxnSpLocks noChangeShapeType="1"/>
          </p:cNvCxnSpPr>
          <p:nvPr/>
        </p:nvCxnSpPr>
        <p:spPr bwMode="auto">
          <a:xfrm flipH="1">
            <a:off x="990601" y="4572000"/>
            <a:ext cx="2917592"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7" name="テキスト ボックス 28"/>
          <p:cNvSpPr txBox="1">
            <a:spLocks noChangeArrowheads="1"/>
          </p:cNvSpPr>
          <p:nvPr/>
        </p:nvSpPr>
        <p:spPr bwMode="auto">
          <a:xfrm>
            <a:off x="1569596" y="3639960"/>
            <a:ext cx="1752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lang="en-US" altLang="ja-JP" dirty="0" smtClean="0">
                <a:solidFill>
                  <a:srgbClr val="FF0000"/>
                </a:solidFill>
              </a:rPr>
              <a:t>Reduced Probe Responses!</a:t>
            </a:r>
            <a:endParaRPr kumimoji="0" lang="en-US" altLang="ja-JP" dirty="0" smtClean="0">
              <a:solidFill>
                <a:srgbClr val="FF0000"/>
              </a:solidFill>
            </a:endParaRPr>
          </a:p>
          <a:p>
            <a:pPr eaLnBrk="0" hangingPunct="0">
              <a:buClr>
                <a:srgbClr val="000000"/>
              </a:buClr>
              <a:buSzPct val="100000"/>
              <a:buFont typeface="Times New Roman" pitchFamily="18" charset="0"/>
              <a:buNone/>
            </a:pPr>
            <a:r>
              <a:rPr lang="en-US" altLang="ja-JP" dirty="0"/>
              <a:t> </a:t>
            </a:r>
            <a:r>
              <a:rPr lang="en-US" altLang="ja-JP" dirty="0" smtClean="0"/>
              <a:t> </a:t>
            </a:r>
            <a:endParaRPr kumimoji="0" lang="ja-JP" altLang="en-US" dirty="0">
              <a:solidFill>
                <a:schemeClr val="tx1"/>
              </a:solidFill>
            </a:endParaRPr>
          </a:p>
        </p:txBody>
      </p:sp>
      <p:sp>
        <p:nvSpPr>
          <p:cNvPr id="178" name="직사각형 177"/>
          <p:cNvSpPr/>
          <p:nvPr/>
        </p:nvSpPr>
        <p:spPr bwMode="auto">
          <a:xfrm>
            <a:off x="5319673" y="5029200"/>
            <a:ext cx="1296355" cy="589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79" name="TextBox 178"/>
          <p:cNvSpPr txBox="1"/>
          <p:nvPr/>
        </p:nvSpPr>
        <p:spPr>
          <a:xfrm>
            <a:off x="5253895" y="5100935"/>
            <a:ext cx="1375505" cy="461665"/>
          </a:xfrm>
          <a:prstGeom prst="rect">
            <a:avLst/>
          </a:prstGeom>
          <a:noFill/>
        </p:spPr>
        <p:txBody>
          <a:bodyPr wrap="none" rtlCol="0">
            <a:spAutoFit/>
          </a:bodyPr>
          <a:lstStyle/>
          <a:p>
            <a:r>
              <a:rPr lang="en-US" altLang="ko-KR" dirty="0" smtClean="0"/>
              <a:t>  STA11 </a:t>
            </a:r>
          </a:p>
          <a:p>
            <a:r>
              <a:rPr lang="en-US" altLang="ko-KR" dirty="0" smtClean="0"/>
              <a:t>  (HT, No Security)</a:t>
            </a:r>
            <a:endParaRPr lang="ko-KR" altLang="en-US" dirty="0"/>
          </a:p>
        </p:txBody>
      </p:sp>
      <p:sp>
        <p:nvSpPr>
          <p:cNvPr id="180" name="직사각형 179"/>
          <p:cNvSpPr/>
          <p:nvPr/>
        </p:nvSpPr>
        <p:spPr bwMode="auto">
          <a:xfrm>
            <a:off x="5715000" y="3657600"/>
            <a:ext cx="1015313" cy="657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81" name="TextBox 180"/>
          <p:cNvSpPr txBox="1"/>
          <p:nvPr/>
        </p:nvSpPr>
        <p:spPr>
          <a:xfrm>
            <a:off x="5650627" y="3657601"/>
            <a:ext cx="917239" cy="646331"/>
          </a:xfrm>
          <a:prstGeom prst="rect">
            <a:avLst/>
          </a:prstGeom>
          <a:noFill/>
        </p:spPr>
        <p:txBody>
          <a:bodyPr wrap="none" rtlCol="0">
            <a:spAutoFit/>
          </a:bodyPr>
          <a:lstStyle/>
          <a:p>
            <a:r>
              <a:rPr lang="en-US" altLang="ko-KR" dirty="0" smtClean="0"/>
              <a:t>STA 28</a:t>
            </a:r>
          </a:p>
          <a:p>
            <a:r>
              <a:rPr lang="en-US" altLang="ko-KR" dirty="0" smtClean="0"/>
              <a:t>(non-HT, </a:t>
            </a:r>
          </a:p>
          <a:p>
            <a:r>
              <a:rPr lang="en-US" altLang="ko-KR" dirty="0" smtClean="0"/>
              <a:t>no security)</a:t>
            </a:r>
            <a:endParaRPr lang="ko-KR" altLang="en-US" dirty="0"/>
          </a:p>
        </p:txBody>
      </p:sp>
      <p:sp>
        <p:nvSpPr>
          <p:cNvPr id="184" name="직사각형 183"/>
          <p:cNvSpPr/>
          <p:nvPr/>
        </p:nvSpPr>
        <p:spPr bwMode="auto">
          <a:xfrm>
            <a:off x="4153432" y="4343400"/>
            <a:ext cx="1268827" cy="67341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85" name="TextBox 184"/>
          <p:cNvSpPr txBox="1"/>
          <p:nvPr/>
        </p:nvSpPr>
        <p:spPr>
          <a:xfrm>
            <a:off x="4143622" y="4382869"/>
            <a:ext cx="1418978" cy="646331"/>
          </a:xfrm>
          <a:prstGeom prst="rect">
            <a:avLst/>
          </a:prstGeom>
          <a:noFill/>
        </p:spPr>
        <p:txBody>
          <a:bodyPr wrap="none" rtlCol="0">
            <a:spAutoFit/>
          </a:bodyPr>
          <a:lstStyle/>
          <a:p>
            <a:r>
              <a:rPr lang="en-US" altLang="ko-KR" dirty="0" smtClean="0"/>
              <a:t>STA05</a:t>
            </a:r>
          </a:p>
          <a:p>
            <a:r>
              <a:rPr lang="en-US" altLang="ko-KR" dirty="0"/>
              <a:t>(VHT, Security,</a:t>
            </a:r>
          </a:p>
          <a:p>
            <a:r>
              <a:rPr lang="en-US" altLang="ko-KR" dirty="0"/>
              <a:t>MFPC=1,MFPR=1)</a:t>
            </a:r>
            <a:endParaRPr lang="ko-KR" altLang="en-US" dirty="0"/>
          </a:p>
        </p:txBody>
      </p:sp>
      <p:sp>
        <p:nvSpPr>
          <p:cNvPr id="186" name="직사각형 185"/>
          <p:cNvSpPr/>
          <p:nvPr/>
        </p:nvSpPr>
        <p:spPr bwMode="auto">
          <a:xfrm>
            <a:off x="4191000" y="2514600"/>
            <a:ext cx="1295400" cy="5333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87" name="TextBox 186"/>
          <p:cNvSpPr txBox="1"/>
          <p:nvPr/>
        </p:nvSpPr>
        <p:spPr>
          <a:xfrm>
            <a:off x="4153432" y="2514600"/>
            <a:ext cx="1409168" cy="461665"/>
          </a:xfrm>
          <a:prstGeom prst="rect">
            <a:avLst/>
          </a:prstGeom>
          <a:noFill/>
        </p:spPr>
        <p:txBody>
          <a:bodyPr wrap="none" rtlCol="0">
            <a:spAutoFit/>
          </a:bodyPr>
          <a:lstStyle/>
          <a:p>
            <a:r>
              <a:rPr lang="en-US" altLang="ko-KR" dirty="0" smtClean="0"/>
              <a:t>STA09</a:t>
            </a:r>
          </a:p>
          <a:p>
            <a:r>
              <a:rPr lang="en-US" altLang="ko-KR" dirty="0" smtClean="0"/>
              <a:t>(VHT, No Security)</a:t>
            </a:r>
            <a:endParaRPr lang="ko-KR" altLang="en-US" dirty="0"/>
          </a:p>
        </p:txBody>
      </p:sp>
      <p:sp>
        <p:nvSpPr>
          <p:cNvPr id="188" name="직사각형 187"/>
          <p:cNvSpPr/>
          <p:nvPr/>
        </p:nvSpPr>
        <p:spPr bwMode="auto">
          <a:xfrm>
            <a:off x="4343400" y="3124200"/>
            <a:ext cx="1319518" cy="6463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89" name="TextBox 188"/>
          <p:cNvSpPr txBox="1"/>
          <p:nvPr/>
        </p:nvSpPr>
        <p:spPr>
          <a:xfrm>
            <a:off x="4343400" y="3124201"/>
            <a:ext cx="1418978" cy="646331"/>
          </a:xfrm>
          <a:prstGeom prst="rect">
            <a:avLst/>
          </a:prstGeom>
          <a:noFill/>
        </p:spPr>
        <p:txBody>
          <a:bodyPr wrap="none" rtlCol="0">
            <a:spAutoFit/>
          </a:bodyPr>
          <a:lstStyle/>
          <a:p>
            <a:r>
              <a:rPr lang="en-US" altLang="ko-KR" dirty="0" smtClean="0"/>
              <a:t>STA07</a:t>
            </a:r>
          </a:p>
          <a:p>
            <a:r>
              <a:rPr lang="en-US" altLang="ko-KR" dirty="0" smtClean="0"/>
              <a:t>(HT</a:t>
            </a:r>
            <a:r>
              <a:rPr lang="en-US" altLang="ko-KR" dirty="0"/>
              <a:t>, Security,</a:t>
            </a:r>
          </a:p>
          <a:p>
            <a:r>
              <a:rPr lang="en-US" altLang="ko-KR" dirty="0"/>
              <a:t>MFPC=1,MFPR=1)</a:t>
            </a:r>
            <a:endParaRPr lang="ko-KR" altLang="en-US" dirty="0"/>
          </a:p>
        </p:txBody>
      </p:sp>
      <p:sp>
        <p:nvSpPr>
          <p:cNvPr id="190" name="직사각형 189"/>
          <p:cNvSpPr/>
          <p:nvPr/>
        </p:nvSpPr>
        <p:spPr bwMode="auto">
          <a:xfrm>
            <a:off x="7086599" y="3886200"/>
            <a:ext cx="1457325" cy="6235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91" name="TextBox 190"/>
          <p:cNvSpPr txBox="1"/>
          <p:nvPr/>
        </p:nvSpPr>
        <p:spPr>
          <a:xfrm>
            <a:off x="7098427" y="3886201"/>
            <a:ext cx="1457450" cy="646331"/>
          </a:xfrm>
          <a:prstGeom prst="rect">
            <a:avLst/>
          </a:prstGeom>
          <a:noFill/>
        </p:spPr>
        <p:txBody>
          <a:bodyPr wrap="none" rtlCol="0">
            <a:spAutoFit/>
          </a:bodyPr>
          <a:lstStyle/>
          <a:p>
            <a:r>
              <a:rPr lang="en-US" altLang="ko-KR" dirty="0" smtClean="0"/>
              <a:t>STA40</a:t>
            </a:r>
          </a:p>
          <a:p>
            <a:pPr algn="ctr"/>
            <a:r>
              <a:rPr lang="en-US" altLang="ko-KR" dirty="0" smtClean="0"/>
              <a:t>(VHT, Security,</a:t>
            </a:r>
          </a:p>
          <a:p>
            <a:pPr algn="ctr"/>
            <a:r>
              <a:rPr lang="en-US" altLang="ko-KR" dirty="0" smtClean="0"/>
              <a:t>MFPC=0, MFPR=0)</a:t>
            </a:r>
            <a:endParaRPr lang="ko-KR" altLang="en-US" dirty="0"/>
          </a:p>
        </p:txBody>
      </p:sp>
      <p:sp>
        <p:nvSpPr>
          <p:cNvPr id="192" name="직사각형 191"/>
          <p:cNvSpPr/>
          <p:nvPr/>
        </p:nvSpPr>
        <p:spPr bwMode="auto">
          <a:xfrm>
            <a:off x="5486400" y="2057401"/>
            <a:ext cx="1319518" cy="581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93" name="TextBox 192"/>
          <p:cNvSpPr txBox="1"/>
          <p:nvPr/>
        </p:nvSpPr>
        <p:spPr>
          <a:xfrm>
            <a:off x="5498227" y="2057401"/>
            <a:ext cx="1418978" cy="646331"/>
          </a:xfrm>
          <a:prstGeom prst="rect">
            <a:avLst/>
          </a:prstGeom>
          <a:noFill/>
        </p:spPr>
        <p:txBody>
          <a:bodyPr wrap="none" rtlCol="0">
            <a:spAutoFit/>
          </a:bodyPr>
          <a:lstStyle/>
          <a:p>
            <a:r>
              <a:rPr lang="en-US" altLang="ko-KR" dirty="0" smtClean="0"/>
              <a:t>STA29</a:t>
            </a:r>
          </a:p>
          <a:p>
            <a:r>
              <a:rPr lang="en-US" altLang="ko-KR" dirty="0" smtClean="0"/>
              <a:t>(VHT, Security,</a:t>
            </a:r>
          </a:p>
          <a:p>
            <a:r>
              <a:rPr lang="en-US" altLang="ko-KR" dirty="0" smtClean="0"/>
              <a:t>MFPC=1,MFPR=1)</a:t>
            </a:r>
            <a:endParaRPr lang="ko-KR" altLang="en-US" dirty="0"/>
          </a:p>
        </p:txBody>
      </p:sp>
      <p:sp>
        <p:nvSpPr>
          <p:cNvPr id="194" name="직사각형 193"/>
          <p:cNvSpPr/>
          <p:nvPr/>
        </p:nvSpPr>
        <p:spPr bwMode="auto">
          <a:xfrm>
            <a:off x="4419600" y="5694403"/>
            <a:ext cx="1167118" cy="5539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95" name="TextBox 194"/>
          <p:cNvSpPr txBox="1"/>
          <p:nvPr/>
        </p:nvSpPr>
        <p:spPr>
          <a:xfrm>
            <a:off x="4585866" y="5618200"/>
            <a:ext cx="1155291" cy="646331"/>
          </a:xfrm>
          <a:prstGeom prst="rect">
            <a:avLst/>
          </a:prstGeom>
          <a:noFill/>
        </p:spPr>
        <p:txBody>
          <a:bodyPr wrap="square" rtlCol="0">
            <a:spAutoFit/>
          </a:bodyPr>
          <a:lstStyle/>
          <a:p>
            <a:r>
              <a:rPr lang="en-US" altLang="ko-KR" dirty="0" smtClean="0"/>
              <a:t>STA03</a:t>
            </a:r>
          </a:p>
          <a:p>
            <a:r>
              <a:rPr lang="en-US" altLang="ko-KR" dirty="0" smtClean="0"/>
              <a:t>(VHT, no security)</a:t>
            </a:r>
            <a:endParaRPr lang="ko-KR" altLang="en-US" dirty="0"/>
          </a:p>
        </p:txBody>
      </p:sp>
      <p:sp>
        <p:nvSpPr>
          <p:cNvPr id="2" name="TextBox 1"/>
          <p:cNvSpPr txBox="1"/>
          <p:nvPr/>
        </p:nvSpPr>
        <p:spPr>
          <a:xfrm>
            <a:off x="8011850" y="2565847"/>
            <a:ext cx="899605" cy="276999"/>
          </a:xfrm>
          <a:prstGeom prst="rect">
            <a:avLst/>
          </a:prstGeom>
          <a:noFill/>
        </p:spPr>
        <p:txBody>
          <a:bodyPr wrap="none" rtlCol="0">
            <a:spAutoFit/>
          </a:bodyPr>
          <a:lstStyle/>
          <a:p>
            <a:r>
              <a:rPr lang="en-US" altLang="ko-KR" dirty="0" smtClean="0">
                <a:solidFill>
                  <a:srgbClr val="FF0000"/>
                </a:solidFill>
              </a:rPr>
              <a:t>High Load!</a:t>
            </a:r>
            <a:endParaRPr lang="ko-KR" altLang="en-US" dirty="0">
              <a:solidFill>
                <a:srgbClr val="FF0000"/>
              </a:solidFill>
            </a:endParaRPr>
          </a:p>
        </p:txBody>
      </p:sp>
      <p:sp>
        <p:nvSpPr>
          <p:cNvPr id="47" name="TextBox 46"/>
          <p:cNvSpPr txBox="1"/>
          <p:nvPr/>
        </p:nvSpPr>
        <p:spPr>
          <a:xfrm>
            <a:off x="7620000" y="2514600"/>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48" name="TextBox 47"/>
          <p:cNvSpPr txBox="1"/>
          <p:nvPr/>
        </p:nvSpPr>
        <p:spPr>
          <a:xfrm>
            <a:off x="6354418" y="3355032"/>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49" name="TextBox 48"/>
          <p:cNvSpPr txBox="1"/>
          <p:nvPr/>
        </p:nvSpPr>
        <p:spPr>
          <a:xfrm>
            <a:off x="8062602" y="3632031"/>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0" name="TextBox 49"/>
          <p:cNvSpPr txBox="1"/>
          <p:nvPr/>
        </p:nvSpPr>
        <p:spPr>
          <a:xfrm>
            <a:off x="4719954" y="2313801"/>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1" name="TextBox 50"/>
          <p:cNvSpPr txBox="1"/>
          <p:nvPr/>
        </p:nvSpPr>
        <p:spPr>
          <a:xfrm>
            <a:off x="5666351" y="3047999"/>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2" name="TextBox 51"/>
          <p:cNvSpPr txBox="1"/>
          <p:nvPr/>
        </p:nvSpPr>
        <p:spPr>
          <a:xfrm>
            <a:off x="5519822" y="4739813"/>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3" name="TextBox 52"/>
          <p:cNvSpPr txBox="1"/>
          <p:nvPr/>
        </p:nvSpPr>
        <p:spPr>
          <a:xfrm>
            <a:off x="4931654" y="5436056"/>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4" name="TextBox 53"/>
          <p:cNvSpPr txBox="1"/>
          <p:nvPr/>
        </p:nvSpPr>
        <p:spPr>
          <a:xfrm>
            <a:off x="6468703" y="4371201"/>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5" name="TextBox 54"/>
          <p:cNvSpPr txBox="1"/>
          <p:nvPr/>
        </p:nvSpPr>
        <p:spPr>
          <a:xfrm>
            <a:off x="6069959" y="1742420"/>
            <a:ext cx="295274" cy="276999"/>
          </a:xfrm>
          <a:prstGeom prst="rect">
            <a:avLst/>
          </a:prstGeom>
          <a:noFill/>
        </p:spPr>
        <p:txBody>
          <a:bodyPr wrap="none" rtlCol="0">
            <a:spAutoFit/>
          </a:bodyPr>
          <a:lstStyle/>
          <a:p>
            <a:r>
              <a:rPr lang="en-US" altLang="ko-KR" dirty="0" smtClean="0">
                <a:solidFill>
                  <a:srgbClr val="FF0000"/>
                </a:solidFill>
              </a:rPr>
              <a:t>O</a:t>
            </a:r>
            <a:endParaRPr lang="ko-KR" altLang="en-US" dirty="0">
              <a:solidFill>
                <a:srgbClr val="FF0000"/>
              </a:solidFill>
            </a:endParaRPr>
          </a:p>
        </p:txBody>
      </p:sp>
      <p:sp>
        <p:nvSpPr>
          <p:cNvPr id="56" name="TextBox 55"/>
          <p:cNvSpPr txBox="1"/>
          <p:nvPr/>
        </p:nvSpPr>
        <p:spPr>
          <a:xfrm>
            <a:off x="4424680" y="4038600"/>
            <a:ext cx="295274" cy="276999"/>
          </a:xfrm>
          <a:prstGeom prst="rect">
            <a:avLst/>
          </a:prstGeom>
          <a:noFill/>
        </p:spPr>
        <p:txBody>
          <a:bodyPr wrap="none" rtlCol="0">
            <a:spAutoFit/>
          </a:bodyPr>
          <a:lstStyle/>
          <a:p>
            <a:r>
              <a:rPr lang="en-US" altLang="ko-KR" dirty="0" smtClean="0">
                <a:solidFill>
                  <a:srgbClr val="FF0000"/>
                </a:solidFill>
              </a:rPr>
              <a:t>O</a:t>
            </a:r>
            <a:endParaRPr lang="ko-KR" altLang="en-US" dirty="0">
              <a:solidFill>
                <a:srgbClr val="FF0000"/>
              </a:solidFill>
            </a:endParaRPr>
          </a:p>
        </p:txBody>
      </p:sp>
      <p:sp>
        <p:nvSpPr>
          <p:cNvPr id="5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12</a:t>
            </a:fld>
            <a:endParaRPr lang="en-US" smtClean="0"/>
          </a:p>
        </p:txBody>
      </p:sp>
      <p:sp>
        <p:nvSpPr>
          <p:cNvPr id="58" name="テキスト ボックス 28"/>
          <p:cNvSpPr txBox="1">
            <a:spLocks noChangeArrowheads="1"/>
          </p:cNvSpPr>
          <p:nvPr/>
        </p:nvSpPr>
        <p:spPr bwMode="auto">
          <a:xfrm>
            <a:off x="1295400" y="2814935"/>
            <a:ext cx="33855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lang="en-US" altLang="ja-JP" dirty="0" smtClean="0">
                <a:solidFill>
                  <a:srgbClr val="FF0000"/>
                </a:solidFill>
              </a:rPr>
              <a:t>Require VHT, Require Security,</a:t>
            </a:r>
            <a:endParaRPr kumimoji="0" lang="en-US" altLang="ja-JP" dirty="0" smtClean="0">
              <a:solidFill>
                <a:srgbClr val="FF0000"/>
              </a:solidFill>
            </a:endParaRPr>
          </a:p>
          <a:p>
            <a:pPr eaLnBrk="0" hangingPunct="0">
              <a:buClr>
                <a:srgbClr val="000000"/>
              </a:buClr>
              <a:buSzPct val="100000"/>
              <a:buFont typeface="Times New Roman" pitchFamily="18" charset="0"/>
              <a:buNone/>
            </a:pPr>
            <a:r>
              <a:rPr lang="en-US" altLang="ja-JP" dirty="0" smtClean="0">
                <a:solidFill>
                  <a:srgbClr val="FF0000"/>
                </a:solidFill>
              </a:rPr>
              <a:t>MFPC=1, MFPR=1</a:t>
            </a:r>
          </a:p>
          <a:p>
            <a:pPr eaLnBrk="0" hangingPunct="0">
              <a:buClr>
                <a:srgbClr val="000000"/>
              </a:buClr>
              <a:buSzPct val="100000"/>
              <a:buFont typeface="Times New Roman" pitchFamily="18" charset="0"/>
              <a:buNone/>
            </a:pPr>
            <a:r>
              <a:rPr kumimoji="0" lang="en-US" altLang="ja-JP" dirty="0" smtClean="0">
                <a:solidFill>
                  <a:srgbClr val="FF0000"/>
                </a:solidFill>
              </a:rPr>
              <a:t>(</a:t>
            </a:r>
            <a:r>
              <a:rPr lang="en-US" altLang="ja-JP" dirty="0" smtClean="0">
                <a:solidFill>
                  <a:srgbClr val="FF0000"/>
                </a:solidFill>
              </a:rPr>
              <a:t>in the </a:t>
            </a:r>
            <a:r>
              <a:rPr kumimoji="0" lang="en-US" altLang="ja-JP" dirty="0" err="1" smtClean="0">
                <a:solidFill>
                  <a:srgbClr val="FF0000"/>
                </a:solidFill>
              </a:rPr>
              <a:t>FilterInfo</a:t>
            </a:r>
            <a:r>
              <a:rPr kumimoji="0" lang="en-US" altLang="ja-JP" dirty="0" smtClean="0">
                <a:solidFill>
                  <a:srgbClr val="FF0000"/>
                </a:solidFill>
              </a:rPr>
              <a:t>)</a:t>
            </a:r>
          </a:p>
        </p:txBody>
      </p:sp>
      <p:sp>
        <p:nvSpPr>
          <p:cNvPr id="59" name="직사각형 58"/>
          <p:cNvSpPr/>
          <p:nvPr/>
        </p:nvSpPr>
        <p:spPr bwMode="auto">
          <a:xfrm>
            <a:off x="7027395" y="2819400"/>
            <a:ext cx="1319518" cy="581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60" name="TextBox 59"/>
          <p:cNvSpPr txBox="1"/>
          <p:nvPr/>
        </p:nvSpPr>
        <p:spPr>
          <a:xfrm>
            <a:off x="7039222" y="2819400"/>
            <a:ext cx="1418978" cy="646331"/>
          </a:xfrm>
          <a:prstGeom prst="rect">
            <a:avLst/>
          </a:prstGeom>
          <a:noFill/>
        </p:spPr>
        <p:txBody>
          <a:bodyPr wrap="none" rtlCol="0">
            <a:spAutoFit/>
          </a:bodyPr>
          <a:lstStyle/>
          <a:p>
            <a:r>
              <a:rPr lang="en-US" altLang="ko-KR" dirty="0" smtClean="0"/>
              <a:t>STA39</a:t>
            </a:r>
          </a:p>
          <a:p>
            <a:r>
              <a:rPr lang="en-US" altLang="ko-KR" dirty="0" smtClean="0"/>
              <a:t>(VHT, Security,</a:t>
            </a:r>
          </a:p>
          <a:p>
            <a:r>
              <a:rPr lang="en-US" altLang="ko-KR" dirty="0" smtClean="0"/>
              <a:t>MFPC=1,MFPR=1)</a:t>
            </a:r>
            <a:endParaRPr lang="ko-KR" altLang="en-US" dirty="0"/>
          </a:p>
        </p:txBody>
      </p:sp>
      <p:sp>
        <p:nvSpPr>
          <p:cNvPr id="6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546275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txBox="1">
            <a:spLocks/>
          </p:cNvSpPr>
          <p:nvPr/>
        </p:nvSpPr>
        <p:spPr bwMode="auto">
          <a:xfrm>
            <a:off x="685800" y="15240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179388" indent="-179388" eaLnBrk="1" hangingPunct="1">
              <a:buFont typeface="Arial" pitchFamily="34" charset="0"/>
              <a:buChar char="•"/>
            </a:pPr>
            <a:endParaRPr lang="en-US" altLang="ko-KR" dirty="0" smtClean="0">
              <a:ea typeface="MS PGothic" pitchFamily="34" charset="-128"/>
              <a:sym typeface="Wingdings" pitchFamily="2" charset="2"/>
            </a:endParaRPr>
          </a:p>
          <a:p>
            <a:pPr marL="179388" indent="-179388" eaLnBrk="1" hangingPunct="1">
              <a:buFont typeface="Arial" pitchFamily="34" charset="0"/>
              <a:buChar char="•"/>
            </a:pPr>
            <a:endParaRPr lang="en-US" altLang="ko-KR" dirty="0">
              <a:ea typeface="MS PGothic" pitchFamily="34" charset="-128"/>
              <a:sym typeface="Wingdings" pitchFamily="2" charset="2"/>
            </a:endParaRPr>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a:p>
            <a:pPr marL="179388" indent="-179388" eaLnBrk="1" hangingPunct="1">
              <a:buFont typeface="Arial" pitchFamily="34" charset="0"/>
              <a:buChar char="•"/>
            </a:pPr>
            <a:endParaRPr lang="en-US" altLang="ko-KR" dirty="0">
              <a:ea typeface="MS PGothic" pitchFamily="34" charset="-128"/>
              <a:sym typeface="Wingdings" pitchFamily="2" charset="2"/>
            </a:endParaRPr>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a:p>
            <a:pPr marL="179388" indent="-179388" eaLnBrk="1" hangingPunct="1">
              <a:buFont typeface="Arial" pitchFamily="34" charset="0"/>
              <a:buChar char="•"/>
            </a:pPr>
            <a:r>
              <a:rPr lang="en-US" altLang="ko-KR" dirty="0" smtClean="0"/>
              <a:t>Specifies </a:t>
            </a:r>
            <a:r>
              <a:rPr lang="en-US" altLang="ko-KR" dirty="0"/>
              <a:t>options required for Probe </a:t>
            </a:r>
            <a:r>
              <a:rPr lang="en-US" altLang="ko-KR" dirty="0" smtClean="0"/>
              <a:t>Request filtering </a:t>
            </a:r>
            <a:r>
              <a:rPr lang="en-US" altLang="ko-KR" dirty="0"/>
              <a:t>by the responder of the probe </a:t>
            </a:r>
            <a:r>
              <a:rPr lang="en-US" altLang="ko-KR" dirty="0" smtClean="0"/>
              <a:t>request based </a:t>
            </a:r>
            <a:r>
              <a:rPr lang="en-US" altLang="ko-KR" dirty="0"/>
              <a:t>on the </a:t>
            </a:r>
            <a:r>
              <a:rPr lang="en-US" altLang="ko-KR" dirty="0" smtClean="0"/>
              <a:t>preferences and/or capabilities </a:t>
            </a:r>
            <a:r>
              <a:rPr lang="en-US" altLang="ko-KR" dirty="0"/>
              <a:t>of the requesting </a:t>
            </a:r>
            <a:r>
              <a:rPr lang="en-US" altLang="ko-KR" dirty="0" smtClean="0"/>
              <a:t>STAs</a:t>
            </a:r>
          </a:p>
          <a:p>
            <a:pPr marL="179388" indent="-179388" eaLnBrk="1" hangingPunct="1">
              <a:buFont typeface="Arial" pitchFamily="34" charset="0"/>
              <a:buChar char="•"/>
            </a:pPr>
            <a:r>
              <a:rPr lang="en-US" altLang="ko-KR" dirty="0" smtClean="0"/>
              <a:t>Added to the Probe Request frame</a:t>
            </a:r>
          </a:p>
          <a:p>
            <a:pPr marL="0" indent="0" eaLnBrk="1" hangingPunct="1">
              <a:buNone/>
            </a:pPr>
            <a:endParaRPr lang="ko-KR" altLang="ko-KR" dirty="0"/>
          </a:p>
          <a:p>
            <a:pPr marL="179388" indent="-179388" eaLnBrk="1" hangingPunct="1">
              <a:buFont typeface="Arial" pitchFamily="34" charset="0"/>
              <a:buChar char="•"/>
            </a:pPr>
            <a:endParaRPr lang="en-US" altLang="ko-KR" dirty="0" smtClean="0">
              <a:ea typeface="MS PGothic" pitchFamily="34" charset="-128"/>
              <a:sym typeface="Wingdings" pitchFamily="2" charset="2"/>
            </a:endParaRPr>
          </a:p>
        </p:txBody>
      </p:sp>
      <p:sp>
        <p:nvSpPr>
          <p:cNvPr id="5" name="슬라이드 번호 개체 틀 5"/>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13</a:t>
            </a:fld>
            <a:endParaRPr lang="en-US"/>
          </a:p>
        </p:txBody>
      </p:sp>
      <p:sp>
        <p:nvSpPr>
          <p:cNvPr id="6" name="Content Placeholder 2"/>
          <p:cNvSpPr>
            <a:spLocks noGrp="1"/>
          </p:cNvSpPr>
          <p:nvPr>
            <p:ph idx="1"/>
          </p:nvPr>
        </p:nvSpPr>
        <p:spPr>
          <a:xfrm>
            <a:off x="685800" y="1371600"/>
            <a:ext cx="7772400" cy="5105400"/>
          </a:xfrm>
        </p:spPr>
        <p:txBody>
          <a:bodyPr/>
          <a:lstStyle/>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ko-KR" altLang="ko-KR" dirty="0"/>
          </a:p>
          <a:p>
            <a:pPr marL="179388" indent="-179388" eaLnBrk="1" hangingPunct="1">
              <a:buFont typeface="Arial" pitchFamily="34" charset="0"/>
              <a:buChar char="•"/>
            </a:pPr>
            <a:endParaRPr lang="en-US" altLang="ja-JP" dirty="0">
              <a:solidFill>
                <a:schemeClr val="tx1"/>
              </a:solidFill>
              <a:ea typeface="MS PGothic" pitchFamily="34" charset="-128"/>
            </a:endParaRPr>
          </a:p>
          <a:p>
            <a:pPr marL="179388" indent="-179388" eaLnBrk="1" hangingPunct="1">
              <a:buFont typeface="Arial" pitchFamily="34" charset="0"/>
              <a:buChar char="•"/>
            </a:pPr>
            <a:endParaRPr lang="en-US" altLang="ja-JP" dirty="0">
              <a:ea typeface="MS PGothic" pitchFamily="34" charset="-128"/>
            </a:endParaRPr>
          </a:p>
          <a:p>
            <a:pPr marL="0" indent="0" eaLnBrk="1" hangingPunct="1">
              <a:buNone/>
            </a:pPr>
            <a:endParaRPr lang="en-US" altLang="ja-JP" dirty="0">
              <a:ea typeface="MS PGothic" pitchFamily="34" charset="-128"/>
            </a:endParaRPr>
          </a:p>
        </p:txBody>
      </p:sp>
      <p:sp>
        <p:nvSpPr>
          <p:cNvPr id="7" name="Title 1"/>
          <p:cNvSpPr>
            <a:spLocks noGrp="1"/>
          </p:cNvSpPr>
          <p:nvPr>
            <p:ph type="title"/>
          </p:nvPr>
        </p:nvSpPr>
        <p:spPr>
          <a:xfrm>
            <a:off x="685800" y="685800"/>
            <a:ext cx="7772400" cy="1066800"/>
          </a:xfrm>
        </p:spPr>
        <p:txBody>
          <a:bodyPr/>
          <a:lstStyle/>
          <a:p>
            <a:r>
              <a:rPr lang="en-US" dirty="0" err="1" smtClean="0"/>
              <a:t>FilterInfo</a:t>
            </a:r>
            <a:r>
              <a:rPr lang="en-US" dirty="0" smtClean="0"/>
              <a:t> element</a:t>
            </a:r>
            <a:endParaRPr lang="en-US" dirty="0"/>
          </a:p>
        </p:txBody>
      </p:sp>
      <p:graphicFrame>
        <p:nvGraphicFramePr>
          <p:cNvPr id="2" name="표 1"/>
          <p:cNvGraphicFramePr>
            <a:graphicFrameLocks noGrp="1"/>
          </p:cNvGraphicFramePr>
          <p:nvPr>
            <p:extLst>
              <p:ext uri="{D42A27DB-BD31-4B8C-83A1-F6EECF244321}">
                <p14:modId xmlns:p14="http://schemas.microsoft.com/office/powerpoint/2010/main" val="2558407966"/>
              </p:ext>
            </p:extLst>
          </p:nvPr>
        </p:nvGraphicFramePr>
        <p:xfrm>
          <a:off x="1371601" y="2133600"/>
          <a:ext cx="5638799" cy="975360"/>
        </p:xfrm>
        <a:graphic>
          <a:graphicData uri="http://schemas.openxmlformats.org/drawingml/2006/table">
            <a:tbl>
              <a:tblPr firstRow="1" firstCol="1" bandRow="1">
                <a:tableStyleId>{5C22544A-7EE6-4342-B048-85BDC9FD1C3A}</a:tableStyleId>
              </a:tblPr>
              <a:tblGrid>
                <a:gridCol w="861483"/>
                <a:gridCol w="814916"/>
                <a:gridCol w="1143000"/>
                <a:gridCol w="1409700"/>
                <a:gridCol w="1409700"/>
              </a:tblGrid>
              <a:tr h="838200">
                <a:tc>
                  <a:txBody>
                    <a:bodyPr/>
                    <a:lstStyle/>
                    <a:p>
                      <a:pPr>
                        <a:spcAft>
                          <a:spcPts val="0"/>
                        </a:spcAft>
                      </a:pPr>
                      <a:r>
                        <a:rPr lang="en-GB" sz="1600" dirty="0">
                          <a:effectLst/>
                        </a:rPr>
                        <a:t>Element ID</a:t>
                      </a:r>
                      <a:endParaRPr lang="ko-KR" sz="1600" dirty="0">
                        <a:effectLst/>
                        <a:latin typeface="Times New Roman"/>
                        <a:ea typeface="MS Mincho"/>
                      </a:endParaRPr>
                    </a:p>
                  </a:txBody>
                  <a:tcPr marL="68580" marR="68580" marT="0" marB="0"/>
                </a:tc>
                <a:tc>
                  <a:txBody>
                    <a:bodyPr/>
                    <a:lstStyle/>
                    <a:p>
                      <a:pPr>
                        <a:spcAft>
                          <a:spcPts val="0"/>
                        </a:spcAft>
                      </a:pPr>
                      <a:r>
                        <a:rPr lang="en-GB" sz="1600">
                          <a:effectLst/>
                        </a:rPr>
                        <a:t>Length</a:t>
                      </a:r>
                      <a:endParaRPr lang="ko-KR" sz="1600">
                        <a:effectLst/>
                        <a:latin typeface="Times New Roman"/>
                        <a:ea typeface="MS Mincho"/>
                      </a:endParaRPr>
                    </a:p>
                  </a:txBody>
                  <a:tcPr marL="68580" marR="68580" marT="0" marB="0"/>
                </a:tc>
                <a:tc>
                  <a:txBody>
                    <a:bodyPr/>
                    <a:lstStyle/>
                    <a:p>
                      <a:pPr>
                        <a:spcAft>
                          <a:spcPts val="0"/>
                        </a:spcAft>
                      </a:pPr>
                      <a:r>
                        <a:rPr lang="en-GB" sz="1600" dirty="0" smtClean="0">
                          <a:effectLst/>
                        </a:rPr>
                        <a:t>AP </a:t>
                      </a:r>
                      <a:r>
                        <a:rPr lang="en-GB" sz="1600" dirty="0">
                          <a:effectLst/>
                        </a:rPr>
                        <a:t>Preference</a:t>
                      </a:r>
                      <a:endParaRPr lang="ko-KR" sz="1600" dirty="0">
                        <a:effectLst/>
                        <a:latin typeface="Times New Roman"/>
                        <a:ea typeface="MS Mincho"/>
                      </a:endParaRPr>
                    </a:p>
                  </a:txBody>
                  <a:tcPr marL="68580" marR="68580" marT="0" marB="0"/>
                </a:tc>
                <a:tc>
                  <a:txBody>
                    <a:bodyPr/>
                    <a:lstStyle/>
                    <a:p>
                      <a:pPr>
                        <a:spcAft>
                          <a:spcPts val="0"/>
                        </a:spcAft>
                      </a:pPr>
                      <a:r>
                        <a:rPr lang="en-GB" sz="1600" dirty="0" smtClean="0">
                          <a:effectLst/>
                        </a:rPr>
                        <a:t>STA security </a:t>
                      </a:r>
                      <a:r>
                        <a:rPr lang="en-GB" sz="1600" dirty="0">
                          <a:effectLst/>
                        </a:rPr>
                        <a:t>capability </a:t>
                      </a:r>
                      <a:r>
                        <a:rPr lang="en-GB" sz="1600" dirty="0" smtClean="0">
                          <a:effectLst/>
                        </a:rPr>
                        <a:t>element (or fields)</a:t>
                      </a:r>
                      <a:endParaRPr lang="ko-KR" sz="1600" dirty="0">
                        <a:effectLst/>
                        <a:latin typeface="Times New Roman"/>
                        <a:ea typeface="MS Mincho"/>
                      </a:endParaRPr>
                    </a:p>
                  </a:txBody>
                  <a:tcPr marL="68580" marR="68580" marT="0" marB="0"/>
                </a:tc>
                <a:tc>
                  <a:txBody>
                    <a:bodyPr/>
                    <a:lstStyle/>
                    <a:p>
                      <a:pPr>
                        <a:spcAft>
                          <a:spcPts val="0"/>
                        </a:spcAft>
                      </a:pPr>
                      <a:r>
                        <a:rPr lang="en-US" altLang="ko-KR" sz="1600" dirty="0" smtClean="0">
                          <a:effectLst/>
                          <a:latin typeface="Times New Roman"/>
                          <a:ea typeface="MS Mincho"/>
                        </a:rPr>
                        <a:t>Other TBD capability/preferences elements</a:t>
                      </a:r>
                      <a:endParaRPr lang="ko-KR" sz="1600" dirty="0">
                        <a:effectLst/>
                        <a:latin typeface="Times New Roman"/>
                        <a:ea typeface="MS Mincho"/>
                      </a:endParaRPr>
                    </a:p>
                  </a:txBody>
                  <a:tcPr marL="68580" marR="68580" marT="0" marB="0"/>
                </a:tc>
              </a:tr>
            </a:tbl>
          </a:graphicData>
        </a:graphic>
      </p:graphicFrame>
      <p:sp>
        <p:nvSpPr>
          <p:cNvPr id="10" name="Rectangle 2"/>
          <p:cNvSpPr>
            <a:spLocks noChangeArrowheads="1"/>
          </p:cNvSpPr>
          <p:nvPr/>
        </p:nvSpPr>
        <p:spPr bwMode="auto">
          <a:xfrm>
            <a:off x="457199" y="3139716"/>
            <a:ext cx="67738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Octets:              1              1                     2             variable          </a:t>
            </a:r>
            <a:r>
              <a:rPr kumimoji="1" lang="en-US" altLang="ko-KR" sz="1600" dirty="0" smtClean="0">
                <a:solidFill>
                  <a:srgbClr val="008080"/>
                </a:solidFill>
                <a:latin typeface="Times New Roman" pitchFamily="18" charset="0"/>
                <a:ea typeface="MS Mincho" pitchFamily="49" charset="-128"/>
                <a:cs typeface="Times New Roman" pitchFamily="18" charset="0"/>
              </a:rPr>
              <a:t>variable</a:t>
            </a:r>
            <a:endParaRPr kumimoji="1" lang="en-GB" altLang="ko-KR" sz="1600" b="0" i="0" strike="noStrike" cap="none" normalizeH="0" baseline="0" dirty="0" smtClean="0">
              <a:ln>
                <a:noFill/>
              </a:ln>
              <a:solidFill>
                <a:schemeClr val="tx1"/>
              </a:solidFill>
              <a:effectLst/>
              <a:latin typeface="굴림" pitchFamily="50" charset="-127"/>
              <a:ea typeface="굴림" pitchFamily="50" charset="-127"/>
            </a:endParaRPr>
          </a:p>
        </p:txBody>
      </p:sp>
      <p:sp>
        <p:nvSpPr>
          <p:cNvPr id="8"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13</a:t>
            </a:fld>
            <a:endParaRPr lang="en-US" smtClean="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167111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723900" y="1370013"/>
            <a:ext cx="7772400" cy="5105400"/>
          </a:xfrm>
        </p:spPr>
        <p:txBody>
          <a:bodyPr/>
          <a:lstStyle/>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en-GB" altLang="ko-KR" dirty="0" smtClean="0"/>
          </a:p>
          <a:p>
            <a:pPr marL="0" indent="0" eaLnBrk="1" hangingPunct="1">
              <a:buNone/>
            </a:pPr>
            <a:endParaRPr lang="en-US" altLang="ja-JP" dirty="0">
              <a:solidFill>
                <a:schemeClr val="tx1"/>
              </a:solidFill>
              <a:ea typeface="MS PGothic" pitchFamily="34" charset="-128"/>
            </a:endParaRPr>
          </a:p>
          <a:p>
            <a:pPr marL="0" indent="0" eaLnBrk="1" hangingPunct="1">
              <a:buNone/>
            </a:pPr>
            <a:endParaRPr lang="en-US" altLang="ja-JP" dirty="0">
              <a:ea typeface="MS PGothic" pitchFamily="34" charset="-128"/>
            </a:endParaRPr>
          </a:p>
        </p:txBody>
      </p:sp>
      <p:sp>
        <p:nvSpPr>
          <p:cNvPr id="7" name="Title 1"/>
          <p:cNvSpPr>
            <a:spLocks noGrp="1"/>
          </p:cNvSpPr>
          <p:nvPr>
            <p:ph type="title"/>
          </p:nvPr>
        </p:nvSpPr>
        <p:spPr>
          <a:xfrm>
            <a:off x="685800" y="685800"/>
            <a:ext cx="7772400" cy="1066800"/>
          </a:xfrm>
        </p:spPr>
        <p:txBody>
          <a:bodyPr/>
          <a:lstStyle/>
          <a:p>
            <a:r>
              <a:rPr lang="en-US" dirty="0" smtClean="0"/>
              <a:t>AP Preference Field</a:t>
            </a:r>
            <a:endParaRPr lang="en-US" dirty="0"/>
          </a:p>
        </p:txBody>
      </p:sp>
      <p:sp>
        <p:nvSpPr>
          <p:cNvPr id="9" name="Rectangle 2"/>
          <p:cNvSpPr>
            <a:spLocks noChangeArrowheads="1"/>
          </p:cNvSpPr>
          <p:nvPr/>
        </p:nvSpPr>
        <p:spPr bwMode="auto">
          <a:xfrm>
            <a:off x="152400" y="3139716"/>
            <a:ext cx="861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600" dirty="0">
                <a:solidFill>
                  <a:srgbClr val="008080"/>
                </a:solidFill>
                <a:latin typeface="Times New Roman" pitchFamily="18" charset="0"/>
                <a:ea typeface="MS Mincho" pitchFamily="49" charset="-128"/>
                <a:cs typeface="Times New Roman" pitchFamily="18" charset="0"/>
              </a:rPr>
              <a:t>B</a:t>
            </a: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its:             1                       1                      1                    1                     1                         11</a:t>
            </a:r>
            <a:endParaRPr kumimoji="1" lang="en-GB" altLang="ko-KR" sz="1600" b="0" i="0" strike="noStrike" cap="none" normalizeH="0" baseline="0" dirty="0" smtClean="0">
              <a:ln>
                <a:noFill/>
              </a:ln>
              <a:solidFill>
                <a:schemeClr val="tx1"/>
              </a:solidFill>
              <a:effectLst/>
              <a:latin typeface="굴림" pitchFamily="50" charset="-127"/>
              <a:ea typeface="굴림" pitchFamily="50" charset="-127"/>
            </a:endParaRPr>
          </a:p>
        </p:txBody>
      </p:sp>
      <p:graphicFrame>
        <p:nvGraphicFramePr>
          <p:cNvPr id="10" name="표 9"/>
          <p:cNvGraphicFramePr>
            <a:graphicFrameLocks noGrp="1"/>
          </p:cNvGraphicFramePr>
          <p:nvPr>
            <p:extLst>
              <p:ext uri="{D42A27DB-BD31-4B8C-83A1-F6EECF244321}">
                <p14:modId xmlns:p14="http://schemas.microsoft.com/office/powerpoint/2010/main" val="3942833224"/>
              </p:ext>
            </p:extLst>
          </p:nvPr>
        </p:nvGraphicFramePr>
        <p:xfrm>
          <a:off x="874712" y="1828800"/>
          <a:ext cx="7853964" cy="1158516"/>
        </p:xfrm>
        <a:graphic>
          <a:graphicData uri="http://schemas.openxmlformats.org/drawingml/2006/table">
            <a:tbl>
              <a:tblPr firstRow="1" firstCol="1" bandRow="1">
                <a:tableStyleId>{5C22544A-7EE6-4342-B048-85BDC9FD1C3A}</a:tableStyleId>
              </a:tblPr>
              <a:tblGrid>
                <a:gridCol w="1106488"/>
                <a:gridCol w="1219200"/>
                <a:gridCol w="1143000"/>
                <a:gridCol w="1066800"/>
                <a:gridCol w="990600"/>
                <a:gridCol w="2327876"/>
              </a:tblGrid>
              <a:tr h="1158516">
                <a:tc>
                  <a:txBody>
                    <a:bodyPr/>
                    <a:lstStyle/>
                    <a:p>
                      <a:pPr>
                        <a:spcAft>
                          <a:spcPts val="0"/>
                        </a:spcAft>
                      </a:pPr>
                      <a:r>
                        <a:rPr lang="en-GB" sz="1600" dirty="0">
                          <a:effectLst/>
                        </a:rPr>
                        <a:t>Require Security</a:t>
                      </a:r>
                      <a:endParaRPr lang="ko-KR" sz="1600" dirty="0">
                        <a:effectLst/>
                        <a:latin typeface="Times New Roman"/>
                        <a:ea typeface="MS Mincho"/>
                      </a:endParaRPr>
                    </a:p>
                  </a:txBody>
                  <a:tcPr marL="68580" marR="68580" marT="0" marB="0"/>
                </a:tc>
                <a:tc>
                  <a:txBody>
                    <a:bodyPr/>
                    <a:lstStyle/>
                    <a:p>
                      <a:pPr>
                        <a:spcAft>
                          <a:spcPts val="0"/>
                        </a:spcAft>
                      </a:pPr>
                      <a:r>
                        <a:rPr lang="en-GB" sz="1600">
                          <a:effectLst/>
                        </a:rPr>
                        <a:t>Require No</a:t>
                      </a:r>
                      <a:endParaRPr lang="ko-KR" sz="1600">
                        <a:effectLst/>
                      </a:endParaRPr>
                    </a:p>
                    <a:p>
                      <a:pPr>
                        <a:spcAft>
                          <a:spcPts val="0"/>
                        </a:spcAft>
                      </a:pPr>
                      <a:r>
                        <a:rPr lang="en-GB" sz="1600">
                          <a:effectLst/>
                        </a:rPr>
                        <a:t>Security</a:t>
                      </a:r>
                      <a:endParaRPr lang="ko-KR" sz="1600">
                        <a:effectLst/>
                        <a:latin typeface="Times New Roman"/>
                        <a:ea typeface="MS Mincho"/>
                      </a:endParaRPr>
                    </a:p>
                  </a:txBody>
                  <a:tcPr marL="68580" marR="68580" marT="0" marB="0"/>
                </a:tc>
                <a:tc>
                  <a:txBody>
                    <a:bodyPr/>
                    <a:lstStyle/>
                    <a:p>
                      <a:pPr>
                        <a:spcAft>
                          <a:spcPts val="0"/>
                        </a:spcAft>
                      </a:pPr>
                      <a:r>
                        <a:rPr lang="en-GB" sz="1600">
                          <a:effectLst/>
                        </a:rPr>
                        <a:t>Require HT</a:t>
                      </a:r>
                      <a:endParaRPr lang="ko-KR" sz="1600">
                        <a:effectLst/>
                        <a:latin typeface="Times New Roman"/>
                        <a:ea typeface="MS Mincho"/>
                      </a:endParaRPr>
                    </a:p>
                  </a:txBody>
                  <a:tcPr marL="68580" marR="68580" marT="0" marB="0"/>
                </a:tc>
                <a:tc>
                  <a:txBody>
                    <a:bodyPr/>
                    <a:lstStyle/>
                    <a:p>
                      <a:pPr>
                        <a:spcAft>
                          <a:spcPts val="0"/>
                        </a:spcAft>
                      </a:pPr>
                      <a:r>
                        <a:rPr lang="en-GB" sz="1600">
                          <a:effectLst/>
                        </a:rPr>
                        <a:t>Require</a:t>
                      </a:r>
                      <a:endParaRPr lang="ko-KR" sz="1600">
                        <a:effectLst/>
                      </a:endParaRPr>
                    </a:p>
                    <a:p>
                      <a:pPr>
                        <a:spcAft>
                          <a:spcPts val="0"/>
                        </a:spcAft>
                      </a:pPr>
                      <a:r>
                        <a:rPr lang="en-GB" sz="1600">
                          <a:effectLst/>
                        </a:rPr>
                        <a:t>VHT</a:t>
                      </a:r>
                      <a:endParaRPr lang="ko-KR" sz="1600">
                        <a:effectLst/>
                        <a:latin typeface="Times New Roman"/>
                        <a:ea typeface="MS Mincho"/>
                      </a:endParaRPr>
                    </a:p>
                  </a:txBody>
                  <a:tcPr marL="68580" marR="68580" marT="0" marB="0"/>
                </a:tc>
                <a:tc>
                  <a:txBody>
                    <a:bodyPr/>
                    <a:lstStyle/>
                    <a:p>
                      <a:pPr>
                        <a:spcAft>
                          <a:spcPts val="0"/>
                        </a:spcAft>
                      </a:pPr>
                      <a:r>
                        <a:rPr lang="en-GB" sz="1600">
                          <a:effectLst/>
                        </a:rPr>
                        <a:t>Require non-HT</a:t>
                      </a:r>
                      <a:endParaRPr lang="ko-KR" sz="1600">
                        <a:effectLst/>
                        <a:latin typeface="Times New Roman"/>
                        <a:ea typeface="MS Mincho"/>
                      </a:endParaRPr>
                    </a:p>
                  </a:txBody>
                  <a:tcPr marL="68580" marR="68580" marT="0" marB="0"/>
                </a:tc>
                <a:tc>
                  <a:txBody>
                    <a:bodyPr/>
                    <a:lstStyle/>
                    <a:p>
                      <a:pPr>
                        <a:spcAft>
                          <a:spcPts val="0"/>
                        </a:spcAft>
                      </a:pPr>
                      <a:r>
                        <a:rPr lang="en-GB" sz="1600" dirty="0">
                          <a:effectLst/>
                        </a:rPr>
                        <a:t>Reserved</a:t>
                      </a:r>
                      <a:endParaRPr lang="ko-KR" sz="1600" dirty="0">
                        <a:effectLst/>
                        <a:latin typeface="Times New Roman"/>
                        <a:ea typeface="MS Mincho"/>
                      </a:endParaRPr>
                    </a:p>
                  </a:txBody>
                  <a:tcPr marL="68580" marR="68580" marT="0" marB="0"/>
                </a:tc>
              </a:tr>
            </a:tbl>
          </a:graphicData>
        </a:graphic>
      </p:graphicFrame>
      <p:sp>
        <p:nvSpPr>
          <p:cNvPr id="11" name="Content Placeholder 2"/>
          <p:cNvSpPr txBox="1">
            <a:spLocks/>
          </p:cNvSpPr>
          <p:nvPr/>
        </p:nvSpPr>
        <p:spPr bwMode="auto">
          <a:xfrm>
            <a:off x="685800" y="3429000"/>
            <a:ext cx="77724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179388" indent="-179388" eaLnBrk="1" hangingPunct="1">
              <a:buFont typeface="Arial" pitchFamily="34" charset="0"/>
              <a:buChar char="•"/>
            </a:pPr>
            <a:r>
              <a:rPr lang="en-US" altLang="ko-KR" dirty="0" smtClean="0"/>
              <a:t>Specifies</a:t>
            </a:r>
            <a:r>
              <a:rPr lang="en-GB" altLang="ko-KR" dirty="0" smtClean="0"/>
              <a:t> the preferences </a:t>
            </a:r>
            <a:r>
              <a:rPr lang="en-GB" altLang="ko-KR" dirty="0"/>
              <a:t>of the </a:t>
            </a:r>
            <a:r>
              <a:rPr lang="en-GB" altLang="ko-KR" dirty="0" smtClean="0"/>
              <a:t>STAs </a:t>
            </a:r>
            <a:r>
              <a:rPr lang="en-GB" altLang="ko-KR" dirty="0"/>
              <a:t>that transmit Probe Request </a:t>
            </a:r>
            <a:r>
              <a:rPr lang="en-GB" altLang="ko-KR" dirty="0" smtClean="0"/>
              <a:t>frame</a:t>
            </a:r>
          </a:p>
          <a:p>
            <a:pPr marL="522288" lvl="2" indent="-179388" eaLnBrk="1" hangingPunct="1">
              <a:buFont typeface="Arial" pitchFamily="34" charset="0"/>
              <a:buChar char="•"/>
            </a:pPr>
            <a:r>
              <a:rPr lang="en-US" altLang="ko-KR" sz="2000" dirty="0" smtClean="0"/>
              <a:t>STA’s preferences for security </a:t>
            </a:r>
            <a:r>
              <a:rPr lang="en-US" altLang="ko-KR" sz="2000" dirty="0"/>
              <a:t>processing, or </a:t>
            </a:r>
            <a:r>
              <a:rPr lang="en-US" altLang="ko-KR" sz="2000" dirty="0" smtClean="0"/>
              <a:t>no </a:t>
            </a:r>
            <a:r>
              <a:rPr lang="en-US" altLang="ko-KR" sz="2000" dirty="0"/>
              <a:t>security processing or request for </a:t>
            </a:r>
            <a:r>
              <a:rPr lang="en-US" altLang="ko-KR" sz="2000" dirty="0" smtClean="0"/>
              <a:t>association </a:t>
            </a:r>
            <a:r>
              <a:rPr lang="en-US" altLang="ko-KR" sz="2000" dirty="0"/>
              <a:t>with HT, VHT, or non-HT STA </a:t>
            </a:r>
            <a:r>
              <a:rPr lang="en-US" altLang="ko-KR" sz="2000" dirty="0" smtClean="0"/>
              <a:t>are included</a:t>
            </a:r>
          </a:p>
          <a:p>
            <a:pPr marL="522288" lvl="2" indent="-179388" eaLnBrk="1" hangingPunct="1">
              <a:buFont typeface="Arial" pitchFamily="34" charset="0"/>
              <a:buChar char="•"/>
            </a:pPr>
            <a:r>
              <a:rPr lang="en-US" altLang="ko-KR" sz="2000" dirty="0" smtClean="0"/>
              <a:t>Other TBD subfields can be added in the future</a:t>
            </a:r>
            <a:endParaRPr lang="en-GB" altLang="ko-KR" sz="2000" dirty="0"/>
          </a:p>
          <a:p>
            <a:pPr marL="179388" indent="-179388" eaLnBrk="1" hangingPunct="1">
              <a:buFont typeface="Arial" pitchFamily="34" charset="0"/>
              <a:buChar char="•"/>
            </a:pPr>
            <a:endParaRPr lang="en-GB" altLang="ko-KR" dirty="0" smtClean="0"/>
          </a:p>
          <a:p>
            <a:pPr marL="179388" indent="-179388" eaLnBrk="1" hangingPunct="1">
              <a:buFont typeface="Arial" pitchFamily="34" charset="0"/>
              <a:buChar char="•"/>
            </a:pPr>
            <a:endParaRPr lang="en-US" altLang="ko-KR" dirty="0" smtClean="0">
              <a:ea typeface="MS PGothic" pitchFamily="34" charset="-128"/>
            </a:endParaRPr>
          </a:p>
        </p:txBody>
      </p:sp>
      <p:sp>
        <p:nvSpPr>
          <p:cNvPr id="12"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13"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14</a:t>
            </a:fld>
            <a:endParaRPr lang="en-US" smtClean="0"/>
          </a:p>
        </p:txBody>
      </p:sp>
      <p:sp>
        <p:nvSpPr>
          <p:cNvPr id="1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444119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723900" y="1370013"/>
            <a:ext cx="7772400" cy="5105400"/>
          </a:xfrm>
        </p:spPr>
        <p:txBody>
          <a:bodyPr/>
          <a:lstStyle/>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ko-KR" altLang="ko-KR" dirty="0"/>
          </a:p>
          <a:p>
            <a:pPr marL="179388" indent="-179388" eaLnBrk="1" hangingPunct="1">
              <a:buFont typeface="Arial" pitchFamily="34" charset="0"/>
              <a:buChar char="•"/>
            </a:pPr>
            <a:endParaRPr lang="en-US" altLang="ja-JP" dirty="0">
              <a:solidFill>
                <a:schemeClr val="tx1"/>
              </a:solidFill>
              <a:ea typeface="MS PGothic" pitchFamily="34" charset="-128"/>
            </a:endParaRPr>
          </a:p>
          <a:p>
            <a:pPr marL="179388" indent="-179388" eaLnBrk="1" hangingPunct="1">
              <a:buFont typeface="Arial" pitchFamily="34" charset="0"/>
              <a:buChar char="•"/>
            </a:pPr>
            <a:endParaRPr lang="en-US" altLang="ja-JP" dirty="0">
              <a:ea typeface="MS PGothic" pitchFamily="34" charset="-128"/>
            </a:endParaRPr>
          </a:p>
          <a:p>
            <a:pPr marL="0" indent="0" eaLnBrk="1" hangingPunct="1">
              <a:buNone/>
            </a:pPr>
            <a:endParaRPr lang="en-US" altLang="ja-JP" dirty="0">
              <a:ea typeface="MS PGothic" pitchFamily="34" charset="-128"/>
            </a:endParaRPr>
          </a:p>
        </p:txBody>
      </p:sp>
      <p:sp>
        <p:nvSpPr>
          <p:cNvPr id="9" name="Title 1"/>
          <p:cNvSpPr>
            <a:spLocks noGrp="1"/>
          </p:cNvSpPr>
          <p:nvPr>
            <p:ph type="title"/>
          </p:nvPr>
        </p:nvSpPr>
        <p:spPr>
          <a:xfrm>
            <a:off x="685800" y="685800"/>
            <a:ext cx="7772400" cy="1066800"/>
          </a:xfrm>
        </p:spPr>
        <p:txBody>
          <a:bodyPr/>
          <a:lstStyle/>
          <a:p>
            <a:r>
              <a:rPr lang="en-US" dirty="0" smtClean="0"/>
              <a:t>STA security capability element</a:t>
            </a:r>
            <a:endParaRPr lang="en-US" dirty="0"/>
          </a:p>
        </p:txBody>
      </p:sp>
      <p:sp>
        <p:nvSpPr>
          <p:cNvPr id="10" name="Content Placeholder 2"/>
          <p:cNvSpPr txBox="1">
            <a:spLocks/>
          </p:cNvSpPr>
          <p:nvPr/>
        </p:nvSpPr>
        <p:spPr bwMode="auto">
          <a:xfrm>
            <a:off x="458788" y="1219200"/>
            <a:ext cx="77724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eaLnBrk="1" hangingPunct="1">
              <a:buNone/>
            </a:pPr>
            <a:endParaRPr lang="en-US" altLang="ko-KR" sz="2000" dirty="0"/>
          </a:p>
          <a:p>
            <a:r>
              <a:rPr lang="en-GB" altLang="ko-KR" dirty="0" smtClean="0"/>
              <a:t>STA security </a:t>
            </a:r>
            <a:r>
              <a:rPr lang="en-GB" altLang="ko-KR" dirty="0"/>
              <a:t>capability element specifies the security </a:t>
            </a:r>
            <a:r>
              <a:rPr lang="en-GB" altLang="ko-KR" dirty="0" smtClean="0"/>
              <a:t>capabilities </a:t>
            </a:r>
            <a:r>
              <a:rPr lang="en-GB" altLang="ko-KR" dirty="0"/>
              <a:t>of the STAs that transmit Probe Request </a:t>
            </a:r>
            <a:r>
              <a:rPr lang="en-GB" altLang="ko-KR" dirty="0" smtClean="0"/>
              <a:t>frame</a:t>
            </a:r>
            <a:endParaRPr lang="en-GB" altLang="ko-KR" dirty="0"/>
          </a:p>
          <a:p>
            <a:pPr marL="522288" lvl="2" indent="-179388" eaLnBrk="1" hangingPunct="1">
              <a:buFont typeface="Arial" pitchFamily="34" charset="0"/>
              <a:buChar char="•"/>
            </a:pPr>
            <a:r>
              <a:rPr lang="en-GB" altLang="ko-KR" sz="2000" dirty="0" smtClean="0"/>
              <a:t>Present if Require Security bit is set in the AP Preference field</a:t>
            </a:r>
          </a:p>
          <a:p>
            <a:pPr marL="522288" lvl="2" indent="-179388" eaLnBrk="1" hangingPunct="1">
              <a:buFont typeface="Arial" pitchFamily="34" charset="0"/>
              <a:buChar char="•"/>
            </a:pPr>
            <a:r>
              <a:rPr lang="en-GB" altLang="ko-KR" sz="2000" dirty="0" smtClean="0"/>
              <a:t>One </a:t>
            </a:r>
            <a:r>
              <a:rPr lang="en-GB" altLang="ko-KR" sz="2000" dirty="0"/>
              <a:t>option is to use RSN </a:t>
            </a:r>
            <a:r>
              <a:rPr lang="en-GB" altLang="ko-KR" sz="2000" dirty="0" smtClean="0"/>
              <a:t>IE</a:t>
            </a:r>
          </a:p>
          <a:p>
            <a:pPr marL="522288" lvl="2" indent="-179388" eaLnBrk="1" hangingPunct="1">
              <a:buFont typeface="Arial" pitchFamily="34" charset="0"/>
              <a:buChar char="•"/>
            </a:pPr>
            <a:r>
              <a:rPr lang="en-GB" altLang="ko-KR" sz="2000" dirty="0" smtClean="0"/>
              <a:t>Modified or optimized RSN IE </a:t>
            </a:r>
            <a:r>
              <a:rPr lang="en-GB" altLang="ko-KR" sz="2000" dirty="0"/>
              <a:t>can be considered to be </a:t>
            </a:r>
            <a:r>
              <a:rPr lang="en-GB" altLang="ko-KR" sz="2000" dirty="0" smtClean="0"/>
              <a:t>used as the  STA </a:t>
            </a:r>
            <a:r>
              <a:rPr lang="en-GB" altLang="ko-KR" sz="2000" dirty="0"/>
              <a:t>Security capability </a:t>
            </a:r>
            <a:r>
              <a:rPr lang="en-GB" altLang="ko-KR" sz="2000" dirty="0" smtClean="0"/>
              <a:t>element</a:t>
            </a:r>
          </a:p>
          <a:p>
            <a:pPr marL="522288" lvl="2" indent="-179388" eaLnBrk="1" hangingPunct="1">
              <a:buFont typeface="Arial" pitchFamily="34" charset="0"/>
              <a:buChar char="•"/>
            </a:pPr>
            <a:endParaRPr lang="en-GB" altLang="ko-KR" sz="2000" dirty="0"/>
          </a:p>
          <a:p>
            <a:pPr marL="522288" lvl="2" indent="-179388" eaLnBrk="1" hangingPunct="1">
              <a:buFont typeface="Arial" pitchFamily="34" charset="0"/>
              <a:buChar char="•"/>
            </a:pPr>
            <a:r>
              <a:rPr lang="en-GB" altLang="ko-KR" sz="2400" b="1" dirty="0"/>
              <a:t>M</a:t>
            </a:r>
            <a:r>
              <a:rPr lang="en-GB" altLang="ko-KR" sz="2400" b="1" dirty="0" smtClean="0"/>
              <a:t>any elements that specifies STA’s capabilities are already included in the current Probe Request frame </a:t>
            </a:r>
            <a:r>
              <a:rPr lang="en-GB" altLang="ko-KR" sz="2400" b="1" dirty="0" smtClean="0">
                <a:sym typeface="Wingdings" pitchFamily="2" charset="2"/>
              </a:rPr>
              <a:t> </a:t>
            </a:r>
            <a:r>
              <a:rPr lang="en-GB" altLang="ko-KR" sz="2000" dirty="0" smtClean="0">
                <a:sym typeface="Wingdings" pitchFamily="2" charset="2"/>
              </a:rPr>
              <a:t>Not only STA security capability element, but also existing elements in Probe Request frame can be used to check the capabilities of the requesting STA by the responding AP</a:t>
            </a:r>
            <a:endParaRPr lang="en-GB" altLang="ko-KR" sz="2000" dirty="0" smtClean="0"/>
          </a:p>
          <a:p>
            <a:endParaRPr lang="ko-KR" altLang="ko-KR" sz="2000" dirty="0"/>
          </a:p>
        </p:txBody>
      </p:sp>
      <p:sp>
        <p:nvSpPr>
          <p:cNvPr id="11"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2"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15</a:t>
            </a:fld>
            <a:endParaRPr lang="en-US" smtClean="0"/>
          </a:p>
        </p:txBody>
      </p:sp>
      <p:sp>
        <p:nvSpPr>
          <p:cNvPr id="1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619293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723900" y="1370013"/>
            <a:ext cx="7772400" cy="5105400"/>
          </a:xfrm>
        </p:spPr>
        <p:txBody>
          <a:bodyPr/>
          <a:lstStyle/>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ko-KR" altLang="ko-KR" dirty="0"/>
          </a:p>
          <a:p>
            <a:pPr marL="179388" indent="-179388" eaLnBrk="1" hangingPunct="1">
              <a:buFont typeface="Arial" pitchFamily="34" charset="0"/>
              <a:buChar char="•"/>
            </a:pPr>
            <a:endParaRPr lang="en-US" altLang="ja-JP" dirty="0">
              <a:solidFill>
                <a:schemeClr val="tx1"/>
              </a:solidFill>
              <a:ea typeface="MS PGothic" pitchFamily="34" charset="-128"/>
            </a:endParaRPr>
          </a:p>
          <a:p>
            <a:pPr marL="179388" indent="-179388" eaLnBrk="1" hangingPunct="1">
              <a:buFont typeface="Arial" pitchFamily="34" charset="0"/>
              <a:buChar char="•"/>
            </a:pPr>
            <a:endParaRPr lang="en-US" altLang="ja-JP" dirty="0">
              <a:ea typeface="MS PGothic" pitchFamily="34" charset="-128"/>
            </a:endParaRPr>
          </a:p>
          <a:p>
            <a:pPr marL="0" indent="0" eaLnBrk="1" hangingPunct="1">
              <a:buNone/>
            </a:pPr>
            <a:endParaRPr lang="en-US" altLang="ja-JP" dirty="0">
              <a:ea typeface="MS PGothic" pitchFamily="34" charset="-128"/>
            </a:endParaRPr>
          </a:p>
        </p:txBody>
      </p:sp>
      <p:sp>
        <p:nvSpPr>
          <p:cNvPr id="7" name="Title 1"/>
          <p:cNvSpPr>
            <a:spLocks noGrp="1"/>
          </p:cNvSpPr>
          <p:nvPr>
            <p:ph type="title"/>
          </p:nvPr>
        </p:nvSpPr>
        <p:spPr>
          <a:xfrm>
            <a:off x="685800" y="685800"/>
            <a:ext cx="7772400" cy="1066800"/>
          </a:xfrm>
        </p:spPr>
        <p:txBody>
          <a:bodyPr/>
          <a:lstStyle/>
          <a:p>
            <a:r>
              <a:rPr lang="en-US" dirty="0" err="1" smtClean="0"/>
              <a:t>FilterInfo</a:t>
            </a:r>
            <a:r>
              <a:rPr lang="en-US" dirty="0" smtClean="0"/>
              <a:t> element - Example</a:t>
            </a:r>
            <a:endParaRPr lang="en-US" dirty="0"/>
          </a:p>
        </p:txBody>
      </p:sp>
      <p:sp>
        <p:nvSpPr>
          <p:cNvPr id="8" name="Content Placeholder 2"/>
          <p:cNvSpPr txBox="1">
            <a:spLocks/>
          </p:cNvSpPr>
          <p:nvPr/>
        </p:nvSpPr>
        <p:spPr bwMode="auto">
          <a:xfrm>
            <a:off x="458788" y="1219200"/>
            <a:ext cx="77724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eaLnBrk="1" hangingPunct="1">
              <a:buNone/>
            </a:pPr>
            <a:endParaRPr lang="en-US" altLang="ko-KR" sz="2000" dirty="0"/>
          </a:p>
          <a:p>
            <a:r>
              <a:rPr lang="en-GB" altLang="ko-KR" dirty="0" smtClean="0"/>
              <a:t>Example 1:</a:t>
            </a:r>
          </a:p>
          <a:p>
            <a:endParaRPr lang="en-GB" altLang="ko-KR" dirty="0"/>
          </a:p>
          <a:p>
            <a:endParaRPr lang="en-GB" altLang="ko-KR" dirty="0" smtClean="0"/>
          </a:p>
          <a:p>
            <a:pPr marL="0" indent="0">
              <a:buNone/>
            </a:pPr>
            <a:endParaRPr lang="en-GB" altLang="ko-KR" dirty="0" smtClean="0"/>
          </a:p>
          <a:p>
            <a:r>
              <a:rPr lang="en-GB" altLang="ko-KR" dirty="0" smtClean="0"/>
              <a:t>Example 2:</a:t>
            </a:r>
          </a:p>
          <a:p>
            <a:endParaRPr lang="en-GB" altLang="ko-KR" dirty="0"/>
          </a:p>
          <a:p>
            <a:pPr marL="0" indent="0">
              <a:buNone/>
            </a:pPr>
            <a:endParaRPr lang="en-GB" altLang="ko-KR" dirty="0" smtClean="0"/>
          </a:p>
          <a:p>
            <a:pPr marL="0" indent="0">
              <a:buNone/>
            </a:pPr>
            <a:endParaRPr lang="en-GB" altLang="ko-KR" dirty="0" smtClean="0"/>
          </a:p>
          <a:p>
            <a:pPr marL="0" indent="0">
              <a:buNone/>
            </a:pPr>
            <a:endParaRPr lang="en-GB" altLang="ko-KR" dirty="0"/>
          </a:p>
          <a:p>
            <a:pPr marL="522288" lvl="2" indent="-179388" eaLnBrk="1" hangingPunct="1">
              <a:buFont typeface="Arial" pitchFamily="34" charset="0"/>
              <a:buChar char="•"/>
            </a:pPr>
            <a:r>
              <a:rPr lang="en-GB" altLang="ko-KR" sz="2000" dirty="0" smtClean="0"/>
              <a:t>Use RSN Capabilities field defined in RSN IE</a:t>
            </a:r>
          </a:p>
          <a:p>
            <a:pPr marL="522288" lvl="2" indent="-179388" eaLnBrk="1" hangingPunct="1">
              <a:buFont typeface="Arial" pitchFamily="34" charset="0"/>
              <a:buChar char="•"/>
            </a:pPr>
            <a:r>
              <a:rPr lang="en-GB" altLang="ko-KR" sz="2000" dirty="0" smtClean="0"/>
              <a:t>6 octets or more (considering future extension)</a:t>
            </a:r>
          </a:p>
          <a:p>
            <a:endParaRPr lang="ko-KR" altLang="ko-KR" sz="20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16</a:t>
            </a:fld>
            <a:endParaRPr lang="en-US" smtClean="0"/>
          </a:p>
        </p:txBody>
      </p:sp>
      <p:graphicFrame>
        <p:nvGraphicFramePr>
          <p:cNvPr id="12" name="표 11"/>
          <p:cNvGraphicFramePr>
            <a:graphicFrameLocks noGrp="1"/>
          </p:cNvGraphicFramePr>
          <p:nvPr>
            <p:extLst>
              <p:ext uri="{D42A27DB-BD31-4B8C-83A1-F6EECF244321}">
                <p14:modId xmlns:p14="http://schemas.microsoft.com/office/powerpoint/2010/main" val="1924129061"/>
              </p:ext>
            </p:extLst>
          </p:nvPr>
        </p:nvGraphicFramePr>
        <p:xfrm>
          <a:off x="1371601" y="2160530"/>
          <a:ext cx="5638799" cy="975360"/>
        </p:xfrm>
        <a:graphic>
          <a:graphicData uri="http://schemas.openxmlformats.org/drawingml/2006/table">
            <a:tbl>
              <a:tblPr firstRow="1" firstCol="1" bandRow="1">
                <a:tableStyleId>{5C22544A-7EE6-4342-B048-85BDC9FD1C3A}</a:tableStyleId>
              </a:tblPr>
              <a:tblGrid>
                <a:gridCol w="861483"/>
                <a:gridCol w="814916"/>
                <a:gridCol w="1143000"/>
                <a:gridCol w="1409700"/>
                <a:gridCol w="1409700"/>
              </a:tblGrid>
              <a:tr h="838200">
                <a:tc>
                  <a:txBody>
                    <a:bodyPr/>
                    <a:lstStyle/>
                    <a:p>
                      <a:pPr>
                        <a:spcAft>
                          <a:spcPts val="0"/>
                        </a:spcAft>
                      </a:pPr>
                      <a:r>
                        <a:rPr lang="en-GB" sz="1600" dirty="0">
                          <a:effectLst/>
                        </a:rPr>
                        <a:t>Element ID</a:t>
                      </a:r>
                      <a:endParaRPr lang="ko-KR" sz="1600" dirty="0">
                        <a:effectLst/>
                        <a:latin typeface="Times New Roman"/>
                        <a:ea typeface="MS Mincho"/>
                      </a:endParaRPr>
                    </a:p>
                  </a:txBody>
                  <a:tcPr marL="68580" marR="68580" marT="0" marB="0"/>
                </a:tc>
                <a:tc>
                  <a:txBody>
                    <a:bodyPr/>
                    <a:lstStyle/>
                    <a:p>
                      <a:pPr>
                        <a:spcAft>
                          <a:spcPts val="0"/>
                        </a:spcAft>
                      </a:pPr>
                      <a:r>
                        <a:rPr lang="en-GB" sz="1600">
                          <a:effectLst/>
                        </a:rPr>
                        <a:t>Length</a:t>
                      </a:r>
                      <a:endParaRPr lang="ko-KR" sz="1600">
                        <a:effectLst/>
                        <a:latin typeface="Times New Roman"/>
                        <a:ea typeface="MS Mincho"/>
                      </a:endParaRPr>
                    </a:p>
                  </a:txBody>
                  <a:tcPr marL="68580" marR="68580" marT="0" marB="0"/>
                </a:tc>
                <a:tc>
                  <a:txBody>
                    <a:bodyPr/>
                    <a:lstStyle/>
                    <a:p>
                      <a:pPr>
                        <a:spcAft>
                          <a:spcPts val="0"/>
                        </a:spcAft>
                      </a:pPr>
                      <a:r>
                        <a:rPr lang="en-GB" sz="1600" dirty="0" smtClean="0">
                          <a:effectLst/>
                        </a:rPr>
                        <a:t>AP </a:t>
                      </a:r>
                      <a:r>
                        <a:rPr lang="en-GB" sz="1600" dirty="0">
                          <a:effectLst/>
                        </a:rPr>
                        <a:t>Preference</a:t>
                      </a:r>
                      <a:endParaRPr lang="ko-KR" sz="1600" dirty="0">
                        <a:effectLst/>
                        <a:latin typeface="Times New Roman"/>
                        <a:ea typeface="MS Mincho"/>
                      </a:endParaRPr>
                    </a:p>
                  </a:txBody>
                  <a:tcPr marL="68580" marR="68580" marT="0" marB="0"/>
                </a:tc>
                <a:tc>
                  <a:txBody>
                    <a:bodyPr/>
                    <a:lstStyle/>
                    <a:p>
                      <a:pPr>
                        <a:spcAft>
                          <a:spcPts val="0"/>
                        </a:spcAft>
                      </a:pPr>
                      <a:r>
                        <a:rPr lang="en-GB" sz="1600" dirty="0" smtClean="0">
                          <a:effectLst/>
                        </a:rPr>
                        <a:t>RSN IE</a:t>
                      </a:r>
                      <a:endParaRPr lang="ko-KR" sz="1600" dirty="0">
                        <a:effectLst/>
                        <a:latin typeface="Times New Roman"/>
                        <a:ea typeface="MS Mincho"/>
                      </a:endParaRPr>
                    </a:p>
                  </a:txBody>
                  <a:tcPr marL="68580" marR="68580" marT="0" marB="0"/>
                </a:tc>
                <a:tc>
                  <a:txBody>
                    <a:bodyPr/>
                    <a:lstStyle/>
                    <a:p>
                      <a:pPr>
                        <a:spcAft>
                          <a:spcPts val="0"/>
                        </a:spcAft>
                      </a:pPr>
                      <a:r>
                        <a:rPr lang="en-US" altLang="ko-KR" sz="1600" dirty="0" smtClean="0">
                          <a:effectLst/>
                          <a:latin typeface="Times New Roman"/>
                          <a:ea typeface="MS Mincho"/>
                        </a:rPr>
                        <a:t>Other TBD capability/preferences elements</a:t>
                      </a:r>
                      <a:endParaRPr lang="ko-KR" sz="1600" dirty="0">
                        <a:effectLst/>
                        <a:latin typeface="Times New Roman"/>
                        <a:ea typeface="MS Mincho"/>
                      </a:endParaRPr>
                    </a:p>
                  </a:txBody>
                  <a:tcPr marL="68580" marR="68580" marT="0" marB="0"/>
                </a:tc>
              </a:tr>
            </a:tbl>
          </a:graphicData>
        </a:graphic>
      </p:graphicFrame>
      <p:sp>
        <p:nvSpPr>
          <p:cNvPr id="13" name="Rectangle 2"/>
          <p:cNvSpPr>
            <a:spLocks noChangeArrowheads="1"/>
          </p:cNvSpPr>
          <p:nvPr/>
        </p:nvSpPr>
        <p:spPr bwMode="auto">
          <a:xfrm>
            <a:off x="457199" y="3166646"/>
            <a:ext cx="67738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Octets:                  1              1                     2             variable          </a:t>
            </a:r>
            <a:r>
              <a:rPr kumimoji="1" lang="en-US" altLang="ko-KR" sz="1600" dirty="0" smtClean="0">
                <a:solidFill>
                  <a:srgbClr val="008080"/>
                </a:solidFill>
                <a:latin typeface="Times New Roman" pitchFamily="18" charset="0"/>
                <a:ea typeface="MS Mincho" pitchFamily="49" charset="-128"/>
                <a:cs typeface="Times New Roman" pitchFamily="18" charset="0"/>
              </a:rPr>
              <a:t>variable</a:t>
            </a:r>
            <a:endParaRPr kumimoji="1" lang="en-GB" altLang="ko-KR" sz="1600" b="0" i="0" strike="noStrike" cap="none" normalizeH="0" baseline="0" dirty="0" smtClean="0">
              <a:ln>
                <a:noFill/>
              </a:ln>
              <a:solidFill>
                <a:schemeClr val="tx1"/>
              </a:solidFill>
              <a:effectLst/>
              <a:latin typeface="굴림" pitchFamily="50" charset="-127"/>
              <a:ea typeface="굴림" pitchFamily="50" charset="-127"/>
            </a:endParaRPr>
          </a:p>
        </p:txBody>
      </p:sp>
      <p:graphicFrame>
        <p:nvGraphicFramePr>
          <p:cNvPr id="16" name="표 15"/>
          <p:cNvGraphicFramePr>
            <a:graphicFrameLocks noGrp="1"/>
          </p:cNvGraphicFramePr>
          <p:nvPr>
            <p:extLst>
              <p:ext uri="{D42A27DB-BD31-4B8C-83A1-F6EECF244321}">
                <p14:modId xmlns:p14="http://schemas.microsoft.com/office/powerpoint/2010/main" val="1861608922"/>
              </p:ext>
            </p:extLst>
          </p:nvPr>
        </p:nvGraphicFramePr>
        <p:xfrm>
          <a:off x="1371602" y="4038600"/>
          <a:ext cx="5638799" cy="975360"/>
        </p:xfrm>
        <a:graphic>
          <a:graphicData uri="http://schemas.openxmlformats.org/drawingml/2006/table">
            <a:tbl>
              <a:tblPr firstRow="1" firstCol="1" bandRow="1">
                <a:tableStyleId>{5C22544A-7EE6-4342-B048-85BDC9FD1C3A}</a:tableStyleId>
              </a:tblPr>
              <a:tblGrid>
                <a:gridCol w="861483"/>
                <a:gridCol w="814916"/>
                <a:gridCol w="1143000"/>
                <a:gridCol w="1409700"/>
                <a:gridCol w="1409700"/>
              </a:tblGrid>
              <a:tr h="838200">
                <a:tc>
                  <a:txBody>
                    <a:bodyPr/>
                    <a:lstStyle/>
                    <a:p>
                      <a:pPr>
                        <a:spcAft>
                          <a:spcPts val="0"/>
                        </a:spcAft>
                      </a:pPr>
                      <a:r>
                        <a:rPr lang="en-GB" sz="1600" dirty="0">
                          <a:effectLst/>
                        </a:rPr>
                        <a:t>Element ID</a:t>
                      </a:r>
                      <a:endParaRPr lang="ko-KR" sz="1600" dirty="0">
                        <a:effectLst/>
                        <a:latin typeface="Times New Roman"/>
                        <a:ea typeface="MS Mincho"/>
                      </a:endParaRPr>
                    </a:p>
                  </a:txBody>
                  <a:tcPr marL="68580" marR="68580" marT="0" marB="0"/>
                </a:tc>
                <a:tc>
                  <a:txBody>
                    <a:bodyPr/>
                    <a:lstStyle/>
                    <a:p>
                      <a:pPr>
                        <a:spcAft>
                          <a:spcPts val="0"/>
                        </a:spcAft>
                      </a:pPr>
                      <a:r>
                        <a:rPr lang="en-GB" sz="1600">
                          <a:effectLst/>
                        </a:rPr>
                        <a:t>Length</a:t>
                      </a:r>
                      <a:endParaRPr lang="ko-KR" sz="1600">
                        <a:effectLst/>
                        <a:latin typeface="Times New Roman"/>
                        <a:ea typeface="MS Mincho"/>
                      </a:endParaRPr>
                    </a:p>
                  </a:txBody>
                  <a:tcPr marL="68580" marR="68580" marT="0" marB="0"/>
                </a:tc>
                <a:tc>
                  <a:txBody>
                    <a:bodyPr/>
                    <a:lstStyle/>
                    <a:p>
                      <a:pPr>
                        <a:spcAft>
                          <a:spcPts val="0"/>
                        </a:spcAft>
                      </a:pPr>
                      <a:r>
                        <a:rPr lang="en-GB" sz="1600" dirty="0" smtClean="0">
                          <a:effectLst/>
                        </a:rPr>
                        <a:t>AP </a:t>
                      </a:r>
                      <a:r>
                        <a:rPr lang="en-GB" sz="1600" dirty="0">
                          <a:effectLst/>
                        </a:rPr>
                        <a:t>Preference</a:t>
                      </a:r>
                      <a:endParaRPr lang="ko-KR" sz="1600" dirty="0">
                        <a:effectLst/>
                        <a:latin typeface="Times New Roman"/>
                        <a:ea typeface="MS Mincho"/>
                      </a:endParaRPr>
                    </a:p>
                  </a:txBody>
                  <a:tcPr marL="68580" marR="68580" marT="0" marB="0"/>
                </a:tc>
                <a:tc>
                  <a:txBody>
                    <a:bodyPr/>
                    <a:lstStyle/>
                    <a:p>
                      <a:pPr>
                        <a:spcAft>
                          <a:spcPts val="0"/>
                        </a:spcAft>
                      </a:pPr>
                      <a:r>
                        <a:rPr lang="en-GB" sz="1600" dirty="0" smtClean="0">
                          <a:effectLst/>
                        </a:rPr>
                        <a:t>RSN Capabilities</a:t>
                      </a:r>
                      <a:endParaRPr lang="ko-KR" sz="1600" dirty="0">
                        <a:effectLst/>
                        <a:latin typeface="Times New Roman"/>
                        <a:ea typeface="MS Mincho"/>
                      </a:endParaRPr>
                    </a:p>
                  </a:txBody>
                  <a:tcPr marL="68580" marR="68580" marT="0" marB="0"/>
                </a:tc>
                <a:tc>
                  <a:txBody>
                    <a:bodyPr/>
                    <a:lstStyle/>
                    <a:p>
                      <a:pPr>
                        <a:spcAft>
                          <a:spcPts val="0"/>
                        </a:spcAft>
                      </a:pPr>
                      <a:r>
                        <a:rPr lang="en-US" altLang="ko-KR" sz="1600" dirty="0" smtClean="0">
                          <a:effectLst/>
                          <a:latin typeface="Times New Roman"/>
                          <a:ea typeface="MS Mincho"/>
                        </a:rPr>
                        <a:t>Other TBD capability/preferences elements</a:t>
                      </a:r>
                      <a:endParaRPr lang="ko-KR" sz="1600" dirty="0">
                        <a:effectLst/>
                        <a:latin typeface="Times New Roman"/>
                        <a:ea typeface="MS Mincho"/>
                      </a:endParaRPr>
                    </a:p>
                  </a:txBody>
                  <a:tcPr marL="68580" marR="68580" marT="0" marB="0"/>
                </a:tc>
              </a:tr>
            </a:tbl>
          </a:graphicData>
        </a:graphic>
      </p:graphicFrame>
      <p:sp>
        <p:nvSpPr>
          <p:cNvPr id="17" name="Rectangle 2"/>
          <p:cNvSpPr>
            <a:spLocks noChangeArrowheads="1"/>
          </p:cNvSpPr>
          <p:nvPr/>
        </p:nvSpPr>
        <p:spPr bwMode="auto">
          <a:xfrm>
            <a:off x="457200" y="5044716"/>
            <a:ext cx="67738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Octets:                  1              1                     2             2</a:t>
            </a:r>
            <a:r>
              <a:rPr kumimoji="1" lang="en-GB" altLang="ko-KR" sz="1600" b="0" i="0" strike="noStrike" cap="none" normalizeH="0" dirty="0" smtClean="0">
                <a:ln>
                  <a:noFill/>
                </a:ln>
                <a:solidFill>
                  <a:srgbClr val="008080"/>
                </a:solidFill>
                <a:effectLst/>
                <a:latin typeface="Times New Roman" pitchFamily="18" charset="0"/>
                <a:ea typeface="MS Mincho" pitchFamily="49" charset="-128"/>
                <a:cs typeface="Times New Roman" pitchFamily="18" charset="0"/>
              </a:rPr>
              <a:t>           </a:t>
            </a: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          </a:t>
            </a:r>
            <a:r>
              <a:rPr kumimoji="1" lang="en-US" altLang="ko-KR" sz="1600" dirty="0" smtClean="0">
                <a:solidFill>
                  <a:srgbClr val="008080"/>
                </a:solidFill>
                <a:latin typeface="Times New Roman" pitchFamily="18" charset="0"/>
                <a:ea typeface="MS Mincho" pitchFamily="49" charset="-128"/>
                <a:cs typeface="Times New Roman" pitchFamily="18" charset="0"/>
              </a:rPr>
              <a:t>variable</a:t>
            </a:r>
            <a:endParaRPr kumimoji="1" lang="en-GB" altLang="ko-KR" sz="1600" b="0" i="0" strike="noStrike" cap="none" normalizeH="0" baseline="0" dirty="0" smtClean="0">
              <a:ln>
                <a:noFill/>
              </a:ln>
              <a:solidFill>
                <a:schemeClr val="tx1"/>
              </a:solidFill>
              <a:effectLst/>
              <a:latin typeface="굴림" pitchFamily="50" charset="-127"/>
              <a:ea typeface="굴림" pitchFamily="50" charset="-127"/>
            </a:endParaRPr>
          </a:p>
        </p:txBody>
      </p:sp>
      <p:sp>
        <p:nvSpPr>
          <p:cNvPr id="1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785909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2400" cy="1066800"/>
          </a:xfrm>
        </p:spPr>
        <p:txBody>
          <a:bodyPr/>
          <a:lstStyle/>
          <a:p>
            <a:r>
              <a:rPr lang="en-US" dirty="0" smtClean="0"/>
              <a:t>Selective Scanning</a:t>
            </a:r>
            <a:endParaRPr lang="en-US" dirty="0"/>
          </a:p>
        </p:txBody>
      </p:sp>
      <p:sp>
        <p:nvSpPr>
          <p:cNvPr id="9" name="Content Placeholder 2"/>
          <p:cNvSpPr>
            <a:spLocks noGrp="1"/>
          </p:cNvSpPr>
          <p:nvPr>
            <p:ph idx="1"/>
          </p:nvPr>
        </p:nvSpPr>
        <p:spPr>
          <a:xfrm>
            <a:off x="685800" y="1676400"/>
            <a:ext cx="7772400" cy="4648200"/>
          </a:xfrm>
        </p:spPr>
        <p:txBody>
          <a:bodyPr/>
          <a:lstStyle/>
          <a:p>
            <a:pPr marL="179388" indent="-179388" eaLnBrk="1" hangingPunct="1">
              <a:buFont typeface="Arial" pitchFamily="34" charset="0"/>
              <a:buChar char="•"/>
            </a:pPr>
            <a:r>
              <a:rPr lang="en-US" altLang="ko-KR" sz="2000" dirty="0" smtClean="0">
                <a:ea typeface="MS PGothic" pitchFamily="34" charset="-128"/>
              </a:rPr>
              <a:t>In current 802.11 Spec, AP Channel Report element is included in Probe Response Frame</a:t>
            </a:r>
            <a:r>
              <a:rPr lang="ko-KR" altLang="en-US" sz="2000" dirty="0">
                <a:ea typeface="MS PGothic" pitchFamily="34" charset="-128"/>
              </a:rPr>
              <a:t> </a:t>
            </a:r>
            <a:endParaRPr lang="en-US" altLang="ko-KR" sz="2000" dirty="0">
              <a:ea typeface="MS PGothic" pitchFamily="34" charset="-128"/>
            </a:endParaRPr>
          </a:p>
          <a:p>
            <a:pPr marL="579438" lvl="1" indent="-179388" eaLnBrk="1" hangingPunct="1">
              <a:buFont typeface="Arial" pitchFamily="34" charset="0"/>
              <a:buChar char="•"/>
            </a:pPr>
            <a:r>
              <a:rPr lang="en-GB" altLang="ko-KR" sz="1800" dirty="0" smtClean="0"/>
              <a:t>AP </a:t>
            </a:r>
            <a:r>
              <a:rPr lang="en-GB" altLang="ko-KR" sz="1800" dirty="0"/>
              <a:t>Channel Report element contains a list of channels in an operating class where a STA is likely to find an AP, excluding the AP transmitting the AP Channel Report (From 802.11 </a:t>
            </a:r>
            <a:r>
              <a:rPr lang="en-US" altLang="ko-KR" sz="1800" dirty="0" err="1"/>
              <a:t>Revmb</a:t>
            </a:r>
            <a:r>
              <a:rPr lang="en-US" altLang="ko-KR" sz="1800" dirty="0" smtClean="0"/>
              <a:t>)</a:t>
            </a:r>
            <a:endParaRPr lang="en-GB" altLang="ko-KR" sz="1800" dirty="0" smtClean="0"/>
          </a:p>
          <a:p>
            <a:pPr eaLnBrk="1" hangingPunct="1"/>
            <a:r>
              <a:rPr lang="en-GB" altLang="ko-KR" sz="2000" dirty="0" smtClean="0">
                <a:sym typeface="Wingdings" pitchFamily="2" charset="2"/>
              </a:rPr>
              <a:t>I</a:t>
            </a:r>
            <a:r>
              <a:rPr lang="en-GB" altLang="ko-KR" sz="2000" dirty="0" smtClean="0"/>
              <a:t>t can help </a:t>
            </a:r>
            <a:r>
              <a:rPr lang="en-GB" altLang="ko-KR" sz="2000" dirty="0"/>
              <a:t>to perform selective channel </a:t>
            </a:r>
            <a:r>
              <a:rPr lang="en-GB" altLang="ko-KR" sz="2000" dirty="0" smtClean="0"/>
              <a:t>scanning </a:t>
            </a:r>
          </a:p>
          <a:p>
            <a:pPr marL="179388" indent="-179388" eaLnBrk="1" hangingPunct="1">
              <a:buFont typeface="Arial" pitchFamily="34" charset="0"/>
              <a:buChar char="•"/>
            </a:pPr>
            <a:endParaRPr lang="en-US" altLang="ko-KR" sz="2000" dirty="0" smtClean="0"/>
          </a:p>
          <a:p>
            <a:pPr marL="179388" indent="-179388" eaLnBrk="1" hangingPunct="1">
              <a:buFont typeface="Arial" pitchFamily="34" charset="0"/>
              <a:buChar char="•"/>
            </a:pPr>
            <a:r>
              <a:rPr lang="en-US" altLang="ko-KR" sz="2000" dirty="0" smtClean="0"/>
              <a:t>If </a:t>
            </a:r>
            <a:r>
              <a:rPr lang="en-US" altLang="ko-KR" sz="2000" dirty="0"/>
              <a:t>AP Channel Report element is included in the received probe responses, then a channel in the </a:t>
            </a:r>
            <a:r>
              <a:rPr lang="en-US" altLang="ko-KR" sz="2000" dirty="0" err="1"/>
              <a:t>ChannelList</a:t>
            </a:r>
            <a:r>
              <a:rPr lang="en-US" altLang="ko-KR" sz="2000" dirty="0"/>
              <a:t> that is also included in the AP Channel Report element that is not scanned yet may be selected as the next channel to be </a:t>
            </a:r>
            <a:r>
              <a:rPr lang="en-US" altLang="ko-KR" sz="2000" dirty="0" smtClean="0"/>
              <a:t>scanned during active scanning</a:t>
            </a:r>
          </a:p>
          <a:p>
            <a:pPr marL="579438" lvl="1" indent="-179388" eaLnBrk="1" hangingPunct="1">
              <a:buFont typeface="Arial" pitchFamily="34" charset="0"/>
              <a:buChar char="•"/>
            </a:pPr>
            <a:r>
              <a:rPr lang="en-US" altLang="ko-KR" sz="1800" b="1" dirty="0" smtClean="0"/>
              <a:t>The </a:t>
            </a:r>
            <a:r>
              <a:rPr lang="en-US" altLang="ko-KR" sz="1800" b="1" dirty="0"/>
              <a:t>AP Channel Report element included in the most recently received probe response </a:t>
            </a:r>
            <a:r>
              <a:rPr lang="en-US" altLang="ko-KR" sz="1800" b="1" dirty="0" smtClean="0"/>
              <a:t>should be used</a:t>
            </a:r>
            <a:endParaRPr lang="en-US" altLang="ja-JP" sz="1800" b="1" dirty="0">
              <a:solidFill>
                <a:schemeClr val="tx1"/>
              </a:solidFill>
              <a:ea typeface="MS PGothic" pitchFamily="34" charset="-128"/>
            </a:endParaRPr>
          </a:p>
          <a:p>
            <a:pPr marL="179388" indent="-179388" eaLnBrk="1" hangingPunct="1">
              <a:buFont typeface="Arial" pitchFamily="34" charset="0"/>
              <a:buChar char="•"/>
            </a:pPr>
            <a:endParaRPr lang="en-US" altLang="ja-JP" sz="2000" dirty="0" smtClean="0">
              <a:ea typeface="MS PGothic" pitchFamily="34" charset="-128"/>
            </a:endParaRPr>
          </a:p>
          <a:p>
            <a:pPr marL="179388" indent="-179388" eaLnBrk="1" hangingPunct="1">
              <a:buFont typeface="Arial" pitchFamily="34" charset="0"/>
              <a:buChar char="•"/>
            </a:pPr>
            <a:endParaRPr lang="en-US" altLang="ja-JP" sz="2000" dirty="0">
              <a:solidFill>
                <a:schemeClr val="tx1"/>
              </a:solidFill>
              <a:ea typeface="MS PGothic" pitchFamily="34" charset="-128"/>
            </a:endParaRPr>
          </a:p>
          <a:p>
            <a:pPr marL="179388" indent="-179388" eaLnBrk="1" hangingPunct="1">
              <a:buFont typeface="Arial" pitchFamily="34" charset="0"/>
              <a:buChar char="•"/>
            </a:pPr>
            <a:endParaRPr lang="en-US" altLang="ja-JP" sz="2000" dirty="0" smtClean="0">
              <a:ea typeface="MS PGothic" pitchFamily="34" charset="-128"/>
            </a:endParaRPr>
          </a:p>
          <a:p>
            <a:pPr marL="0" indent="0" eaLnBrk="1" hangingPunct="1">
              <a:buNone/>
            </a:pPr>
            <a:endParaRPr lang="en-US" altLang="ja-JP" sz="2000" dirty="0">
              <a:ea typeface="MS PGothic" pitchFamily="34" charset="-128"/>
            </a:endParaRPr>
          </a:p>
        </p:txBody>
      </p:sp>
      <p:sp>
        <p:nvSpPr>
          <p:cNvPr id="5"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8"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17</a:t>
            </a:fld>
            <a:endParaRPr lang="en-US" smtClean="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2042711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a:spLocks noGrp="1"/>
          </p:cNvSpPr>
          <p:nvPr>
            <p:ph type="title"/>
          </p:nvPr>
        </p:nvSpPr>
        <p:spPr>
          <a:xfrm>
            <a:off x="685800" y="685800"/>
            <a:ext cx="7772400" cy="1066800"/>
          </a:xfrm>
        </p:spPr>
        <p:txBody>
          <a:bodyPr/>
          <a:lstStyle/>
          <a:p>
            <a:r>
              <a:rPr lang="en-US" altLang="ko-KR" dirty="0"/>
              <a:t>Selective </a:t>
            </a:r>
            <a:r>
              <a:rPr lang="en-US" altLang="ko-KR" dirty="0" smtClean="0"/>
              <a:t>Probe Response &amp; Selective Scan</a:t>
            </a:r>
            <a:endParaRPr lang="en-US" dirty="0"/>
          </a:p>
        </p:txBody>
      </p:sp>
      <p:sp>
        <p:nvSpPr>
          <p:cNvPr id="119" name="TextBox 118"/>
          <p:cNvSpPr txBox="1"/>
          <p:nvPr/>
        </p:nvSpPr>
        <p:spPr>
          <a:xfrm>
            <a:off x="508370" y="1219200"/>
            <a:ext cx="5001122" cy="523220"/>
          </a:xfrm>
          <a:prstGeom prst="rect">
            <a:avLst/>
          </a:prstGeom>
          <a:noFill/>
        </p:spPr>
        <p:txBody>
          <a:bodyPr wrap="square" rtlCol="0">
            <a:spAutoFit/>
          </a:bodyPr>
          <a:lstStyle/>
          <a:p>
            <a:endParaRPr lang="en-US" altLang="ko-KR" dirty="0" smtClean="0"/>
          </a:p>
          <a:p>
            <a:endParaRPr lang="ko-KR" altLang="en-US" sz="1600" dirty="0"/>
          </a:p>
        </p:txBody>
      </p:sp>
      <p:grpSp>
        <p:nvGrpSpPr>
          <p:cNvPr id="38" name="그룹 37"/>
          <p:cNvGrpSpPr/>
          <p:nvPr/>
        </p:nvGrpSpPr>
        <p:grpSpPr>
          <a:xfrm>
            <a:off x="543081" y="1710557"/>
            <a:ext cx="8462036" cy="4825417"/>
            <a:chOff x="683568" y="302459"/>
            <a:chExt cx="8462036" cy="5985955"/>
          </a:xfrm>
        </p:grpSpPr>
        <p:sp>
          <p:nvSpPr>
            <p:cNvPr id="39" name="正方形/長方形 7"/>
            <p:cNvSpPr>
              <a:spLocks noChangeArrowheads="1"/>
            </p:cNvSpPr>
            <p:nvPr/>
          </p:nvSpPr>
          <p:spPr bwMode="auto">
            <a:xfrm>
              <a:off x="3277245" y="302459"/>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1-1</a:t>
              </a:r>
            </a:p>
          </p:txBody>
        </p:sp>
        <p:cxnSp>
          <p:nvCxnSpPr>
            <p:cNvPr id="40" name="直線コネクタ 33"/>
            <p:cNvCxnSpPr>
              <a:cxnSpLocks noChangeShapeType="1"/>
              <a:stCxn id="39" idx="2"/>
            </p:cNvCxnSpPr>
            <p:nvPr/>
          </p:nvCxnSpPr>
          <p:spPr bwMode="auto">
            <a:xfrm flipH="1">
              <a:off x="3564582" y="591384"/>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1" name="正方形/長方形 34"/>
            <p:cNvSpPr>
              <a:spLocks noChangeArrowheads="1"/>
            </p:cNvSpPr>
            <p:nvPr/>
          </p:nvSpPr>
          <p:spPr bwMode="auto">
            <a:xfrm>
              <a:off x="4141142"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1-2</a:t>
              </a:r>
              <a:endParaRPr kumimoji="0" lang="ja-JP" altLang="en-US" sz="800" dirty="0">
                <a:solidFill>
                  <a:schemeClr val="tx1"/>
                </a:solidFill>
              </a:endParaRPr>
            </a:p>
          </p:txBody>
        </p:sp>
        <p:cxnSp>
          <p:nvCxnSpPr>
            <p:cNvPr id="42" name="直線コネクタ 35"/>
            <p:cNvCxnSpPr>
              <a:cxnSpLocks noChangeShapeType="1"/>
              <a:stCxn id="41" idx="2"/>
            </p:cNvCxnSpPr>
            <p:nvPr/>
          </p:nvCxnSpPr>
          <p:spPr bwMode="auto">
            <a:xfrm>
              <a:off x="4429273" y="591384"/>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3" name="正方形/長方形 36"/>
            <p:cNvSpPr>
              <a:spLocks noChangeArrowheads="1"/>
            </p:cNvSpPr>
            <p:nvPr/>
          </p:nvSpPr>
          <p:spPr bwMode="auto">
            <a:xfrm>
              <a:off x="4933230"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1-3</a:t>
              </a:r>
              <a:endParaRPr kumimoji="0" lang="ja-JP" altLang="en-US" sz="800" dirty="0">
                <a:solidFill>
                  <a:schemeClr val="tx1"/>
                </a:solidFill>
              </a:endParaRPr>
            </a:p>
          </p:txBody>
        </p:sp>
        <p:cxnSp>
          <p:nvCxnSpPr>
            <p:cNvPr id="44" name="直線コネクタ 37"/>
            <p:cNvCxnSpPr>
              <a:cxnSpLocks noChangeShapeType="1"/>
              <a:stCxn id="43" idx="2"/>
            </p:cNvCxnSpPr>
            <p:nvPr/>
          </p:nvCxnSpPr>
          <p:spPr bwMode="auto">
            <a:xfrm flipH="1">
              <a:off x="5220567" y="591384"/>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5" name="正方形/長方形 38"/>
            <p:cNvSpPr>
              <a:spLocks noChangeArrowheads="1"/>
            </p:cNvSpPr>
            <p:nvPr/>
          </p:nvSpPr>
          <p:spPr bwMode="auto">
            <a:xfrm>
              <a:off x="5725318" y="30245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a:t>
              </a:r>
              <a:endParaRPr kumimoji="0" lang="ja-JP" altLang="en-US" sz="800" dirty="0">
                <a:solidFill>
                  <a:schemeClr val="tx1"/>
                </a:solidFill>
              </a:endParaRPr>
            </a:p>
          </p:txBody>
        </p:sp>
        <p:cxnSp>
          <p:nvCxnSpPr>
            <p:cNvPr id="46" name="直線コネクタ 39"/>
            <p:cNvCxnSpPr>
              <a:cxnSpLocks noChangeShapeType="1"/>
              <a:stCxn id="45" idx="2"/>
            </p:cNvCxnSpPr>
            <p:nvPr/>
          </p:nvCxnSpPr>
          <p:spPr bwMode="auto">
            <a:xfrm flipH="1">
              <a:off x="6013449" y="59138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7" name="正方形/長方形 40"/>
            <p:cNvSpPr>
              <a:spLocks noChangeArrowheads="1"/>
            </p:cNvSpPr>
            <p:nvPr/>
          </p:nvSpPr>
          <p:spPr bwMode="auto">
            <a:xfrm>
              <a:off x="6877446" y="30245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1-n</a:t>
              </a:r>
              <a:endParaRPr kumimoji="0" lang="ja-JP" altLang="en-US" sz="800" dirty="0">
                <a:solidFill>
                  <a:schemeClr val="tx1"/>
                </a:solidFill>
              </a:endParaRPr>
            </a:p>
          </p:txBody>
        </p:sp>
        <p:cxnSp>
          <p:nvCxnSpPr>
            <p:cNvPr id="48" name="直線コネクタ 41"/>
            <p:cNvCxnSpPr>
              <a:cxnSpLocks noChangeShapeType="1"/>
              <a:stCxn id="47" idx="2"/>
            </p:cNvCxnSpPr>
            <p:nvPr/>
          </p:nvCxnSpPr>
          <p:spPr bwMode="auto">
            <a:xfrm flipH="1">
              <a:off x="7165577" y="59138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9" name="正方形/長方形 42"/>
            <p:cNvSpPr>
              <a:spLocks noChangeArrowheads="1"/>
            </p:cNvSpPr>
            <p:nvPr/>
          </p:nvSpPr>
          <p:spPr bwMode="auto">
            <a:xfrm>
              <a:off x="683568"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STA</a:t>
              </a:r>
              <a:endParaRPr kumimoji="0" lang="ja-JP" altLang="en-US" sz="800" dirty="0">
                <a:solidFill>
                  <a:schemeClr val="tx1"/>
                </a:solidFill>
              </a:endParaRPr>
            </a:p>
          </p:txBody>
        </p:sp>
        <p:cxnSp>
          <p:nvCxnSpPr>
            <p:cNvPr id="50" name="直線コネクタ 43"/>
            <p:cNvCxnSpPr>
              <a:cxnSpLocks noChangeShapeType="1"/>
              <a:stCxn id="49" idx="2"/>
            </p:cNvCxnSpPr>
            <p:nvPr/>
          </p:nvCxnSpPr>
          <p:spPr bwMode="auto">
            <a:xfrm>
              <a:off x="971699" y="591384"/>
              <a:ext cx="796" cy="569703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 name="直線矢印コネクタ 53"/>
            <p:cNvCxnSpPr>
              <a:cxnSpLocks noChangeShapeType="1"/>
            </p:cNvCxnSpPr>
            <p:nvPr/>
          </p:nvCxnSpPr>
          <p:spPr bwMode="auto">
            <a:xfrm>
              <a:off x="972493" y="807284"/>
              <a:ext cx="259278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 name="直線矢印コネクタ 55"/>
            <p:cNvCxnSpPr>
              <a:cxnSpLocks noChangeShapeType="1"/>
            </p:cNvCxnSpPr>
            <p:nvPr/>
          </p:nvCxnSpPr>
          <p:spPr bwMode="auto">
            <a:xfrm>
              <a:off x="3565277" y="807284"/>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3" name="直線矢印コネクタ 57"/>
            <p:cNvCxnSpPr>
              <a:cxnSpLocks noChangeShapeType="1"/>
            </p:cNvCxnSpPr>
            <p:nvPr/>
          </p:nvCxnSpPr>
          <p:spPr bwMode="auto">
            <a:xfrm>
              <a:off x="4286002" y="807284"/>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4" name="直線矢印コネクタ 59"/>
            <p:cNvCxnSpPr>
              <a:cxnSpLocks noChangeShapeType="1"/>
            </p:cNvCxnSpPr>
            <p:nvPr/>
          </p:nvCxnSpPr>
          <p:spPr bwMode="auto">
            <a:xfrm>
              <a:off x="5005139" y="807284"/>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5" name="直線矢印コネクタ 61"/>
            <p:cNvCxnSpPr>
              <a:cxnSpLocks noChangeShapeType="1"/>
            </p:cNvCxnSpPr>
            <p:nvPr/>
          </p:nvCxnSpPr>
          <p:spPr bwMode="auto">
            <a:xfrm>
              <a:off x="5725864" y="807284"/>
              <a:ext cx="143971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6" name="直線矢印コネクタ 63"/>
            <p:cNvCxnSpPr>
              <a:cxnSpLocks noChangeShapeType="1"/>
            </p:cNvCxnSpPr>
            <p:nvPr/>
          </p:nvCxnSpPr>
          <p:spPr bwMode="auto">
            <a:xfrm flipH="1">
              <a:off x="972493" y="951747"/>
              <a:ext cx="259208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7" name="直線矢印コネクタ 69"/>
            <p:cNvCxnSpPr>
              <a:cxnSpLocks noChangeShapeType="1"/>
            </p:cNvCxnSpPr>
            <p:nvPr/>
          </p:nvCxnSpPr>
          <p:spPr bwMode="auto">
            <a:xfrm flipH="1">
              <a:off x="972494" y="1167647"/>
              <a:ext cx="5040955"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8" name="正方形/長方形 7"/>
            <p:cNvSpPr>
              <a:spLocks noChangeArrowheads="1"/>
            </p:cNvSpPr>
            <p:nvPr/>
          </p:nvSpPr>
          <p:spPr bwMode="auto">
            <a:xfrm>
              <a:off x="3709293" y="2454289"/>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3-1</a:t>
              </a:r>
            </a:p>
          </p:txBody>
        </p:sp>
        <p:cxnSp>
          <p:nvCxnSpPr>
            <p:cNvPr id="59" name="直線コネクタ 33"/>
            <p:cNvCxnSpPr>
              <a:cxnSpLocks noChangeShapeType="1"/>
              <a:stCxn id="58" idx="2"/>
            </p:cNvCxnSpPr>
            <p:nvPr/>
          </p:nvCxnSpPr>
          <p:spPr bwMode="auto">
            <a:xfrm flipH="1">
              <a:off x="3996630" y="2743214"/>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0" name="正方形/長方形 34"/>
            <p:cNvSpPr>
              <a:spLocks noChangeArrowheads="1"/>
            </p:cNvSpPr>
            <p:nvPr/>
          </p:nvSpPr>
          <p:spPr bwMode="auto">
            <a:xfrm>
              <a:off x="4573190" y="245428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3-2</a:t>
              </a:r>
              <a:endParaRPr kumimoji="0" lang="ja-JP" altLang="en-US" sz="800" dirty="0">
                <a:solidFill>
                  <a:schemeClr val="tx1"/>
                </a:solidFill>
              </a:endParaRPr>
            </a:p>
          </p:txBody>
        </p:sp>
        <p:cxnSp>
          <p:nvCxnSpPr>
            <p:cNvPr id="61" name="直線コネクタ 35"/>
            <p:cNvCxnSpPr>
              <a:cxnSpLocks noChangeShapeType="1"/>
              <a:stCxn id="60" idx="2"/>
            </p:cNvCxnSpPr>
            <p:nvPr/>
          </p:nvCxnSpPr>
          <p:spPr bwMode="auto">
            <a:xfrm>
              <a:off x="4861321" y="2743214"/>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2" name="正方形/長方形 36"/>
            <p:cNvSpPr>
              <a:spLocks noChangeArrowheads="1"/>
            </p:cNvSpPr>
            <p:nvPr/>
          </p:nvSpPr>
          <p:spPr bwMode="auto">
            <a:xfrm>
              <a:off x="5365278" y="245428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3-3</a:t>
              </a:r>
              <a:endParaRPr kumimoji="0" lang="ja-JP" altLang="en-US" sz="800" dirty="0">
                <a:solidFill>
                  <a:schemeClr val="tx1"/>
                </a:solidFill>
              </a:endParaRPr>
            </a:p>
          </p:txBody>
        </p:sp>
        <p:cxnSp>
          <p:nvCxnSpPr>
            <p:cNvPr id="63" name="直線コネクタ 37"/>
            <p:cNvCxnSpPr>
              <a:cxnSpLocks noChangeShapeType="1"/>
              <a:stCxn id="62" idx="2"/>
            </p:cNvCxnSpPr>
            <p:nvPr/>
          </p:nvCxnSpPr>
          <p:spPr bwMode="auto">
            <a:xfrm flipH="1">
              <a:off x="5652615" y="2743214"/>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4" name="正方形/長方形 38"/>
            <p:cNvSpPr>
              <a:spLocks noChangeArrowheads="1"/>
            </p:cNvSpPr>
            <p:nvPr/>
          </p:nvSpPr>
          <p:spPr bwMode="auto">
            <a:xfrm>
              <a:off x="6157366" y="245428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a:t>
              </a:r>
              <a:endParaRPr kumimoji="0" lang="ja-JP" altLang="en-US" sz="800" dirty="0">
                <a:solidFill>
                  <a:schemeClr val="tx1"/>
                </a:solidFill>
              </a:endParaRPr>
            </a:p>
          </p:txBody>
        </p:sp>
        <p:cxnSp>
          <p:nvCxnSpPr>
            <p:cNvPr id="65" name="直線コネクタ 39"/>
            <p:cNvCxnSpPr>
              <a:cxnSpLocks noChangeShapeType="1"/>
              <a:stCxn id="64" idx="2"/>
            </p:cNvCxnSpPr>
            <p:nvPr/>
          </p:nvCxnSpPr>
          <p:spPr bwMode="auto">
            <a:xfrm flipH="1">
              <a:off x="6445497" y="274321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6" name="正方形/長方形 40"/>
            <p:cNvSpPr>
              <a:spLocks noChangeArrowheads="1"/>
            </p:cNvSpPr>
            <p:nvPr/>
          </p:nvSpPr>
          <p:spPr bwMode="auto">
            <a:xfrm>
              <a:off x="7453510" y="245428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3-n</a:t>
              </a:r>
              <a:endParaRPr kumimoji="0" lang="ja-JP" altLang="en-US" sz="800" dirty="0">
                <a:solidFill>
                  <a:schemeClr val="tx1"/>
                </a:solidFill>
              </a:endParaRPr>
            </a:p>
          </p:txBody>
        </p:sp>
        <p:cxnSp>
          <p:nvCxnSpPr>
            <p:cNvPr id="67" name="直線コネクタ 41"/>
            <p:cNvCxnSpPr>
              <a:cxnSpLocks noChangeShapeType="1"/>
              <a:stCxn id="66" idx="2"/>
            </p:cNvCxnSpPr>
            <p:nvPr/>
          </p:nvCxnSpPr>
          <p:spPr bwMode="auto">
            <a:xfrm flipH="1">
              <a:off x="7741641" y="274321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68" name="直線矢印コネクタ 53"/>
            <p:cNvCxnSpPr>
              <a:cxnSpLocks noChangeShapeType="1"/>
            </p:cNvCxnSpPr>
            <p:nvPr/>
          </p:nvCxnSpPr>
          <p:spPr bwMode="auto">
            <a:xfrm>
              <a:off x="972495" y="2959114"/>
              <a:ext cx="302483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9" name="直線矢印コネクタ 55"/>
            <p:cNvCxnSpPr>
              <a:cxnSpLocks noChangeShapeType="1"/>
            </p:cNvCxnSpPr>
            <p:nvPr/>
          </p:nvCxnSpPr>
          <p:spPr bwMode="auto">
            <a:xfrm>
              <a:off x="3997325" y="2959114"/>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0" name="直線矢印コネクタ 57"/>
            <p:cNvCxnSpPr>
              <a:cxnSpLocks noChangeShapeType="1"/>
            </p:cNvCxnSpPr>
            <p:nvPr/>
          </p:nvCxnSpPr>
          <p:spPr bwMode="auto">
            <a:xfrm>
              <a:off x="4718050" y="2959114"/>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 name="直線矢印コネクタ 59"/>
            <p:cNvCxnSpPr>
              <a:cxnSpLocks noChangeShapeType="1"/>
            </p:cNvCxnSpPr>
            <p:nvPr/>
          </p:nvCxnSpPr>
          <p:spPr bwMode="auto">
            <a:xfrm>
              <a:off x="5437187" y="2959114"/>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2" name="直線矢印コネクタ 61"/>
            <p:cNvCxnSpPr>
              <a:cxnSpLocks noChangeShapeType="1"/>
            </p:cNvCxnSpPr>
            <p:nvPr/>
          </p:nvCxnSpPr>
          <p:spPr bwMode="auto">
            <a:xfrm>
              <a:off x="6157912" y="2959114"/>
              <a:ext cx="158372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4" name="直線矢印コネクタ 72"/>
            <p:cNvCxnSpPr>
              <a:cxnSpLocks noChangeShapeType="1"/>
            </p:cNvCxnSpPr>
            <p:nvPr/>
          </p:nvCxnSpPr>
          <p:spPr bwMode="auto">
            <a:xfrm flipH="1">
              <a:off x="972495" y="3390914"/>
              <a:ext cx="6769146" cy="0"/>
            </a:xfrm>
            <a:prstGeom prst="straightConnector1">
              <a:avLst/>
            </a:prstGeom>
            <a:noFill/>
            <a:ln w="9525" algn="ctr">
              <a:solidFill>
                <a:schemeClr val="tx1"/>
              </a:solidFill>
              <a:prstDash val="sysDot"/>
              <a:round/>
              <a:headEnd/>
              <a:tailEnd type="arrow" w="med" len="med"/>
            </a:ln>
            <a:extLst>
              <a:ext uri="{909E8E84-426E-40DD-AFC4-6F175D3DCCD1}">
                <a14:hiddenFill xmlns:a14="http://schemas.microsoft.com/office/drawing/2010/main">
                  <a:noFill/>
                </a14:hiddenFill>
              </a:ext>
            </a:extLst>
          </p:spPr>
        </p:cxnSp>
        <p:cxnSp>
          <p:nvCxnSpPr>
            <p:cNvPr id="75" name="직선 연결선 74"/>
            <p:cNvCxnSpPr/>
            <p:nvPr/>
          </p:nvCxnSpPr>
          <p:spPr>
            <a:xfrm>
              <a:off x="6445720" y="446921"/>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76" name="직선 연결선 75"/>
            <p:cNvCxnSpPr/>
            <p:nvPr/>
          </p:nvCxnSpPr>
          <p:spPr>
            <a:xfrm>
              <a:off x="6985410" y="2615978"/>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77" name="正方形/長方形 7"/>
            <p:cNvSpPr>
              <a:spLocks noChangeArrowheads="1"/>
            </p:cNvSpPr>
            <p:nvPr/>
          </p:nvSpPr>
          <p:spPr bwMode="auto">
            <a:xfrm>
              <a:off x="4141341" y="4550931"/>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5-1</a:t>
              </a:r>
            </a:p>
          </p:txBody>
        </p:sp>
        <p:cxnSp>
          <p:nvCxnSpPr>
            <p:cNvPr id="78" name="直線コネクタ 33"/>
            <p:cNvCxnSpPr>
              <a:cxnSpLocks noChangeShapeType="1"/>
              <a:stCxn id="77" idx="2"/>
            </p:cNvCxnSpPr>
            <p:nvPr/>
          </p:nvCxnSpPr>
          <p:spPr bwMode="auto">
            <a:xfrm flipH="1">
              <a:off x="4428678" y="4839856"/>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79" name="正方形/長方形 34"/>
            <p:cNvSpPr>
              <a:spLocks noChangeArrowheads="1"/>
            </p:cNvSpPr>
            <p:nvPr/>
          </p:nvSpPr>
          <p:spPr bwMode="auto">
            <a:xfrm>
              <a:off x="5005238" y="4550931"/>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5-2</a:t>
              </a:r>
              <a:endParaRPr kumimoji="0" lang="ja-JP" altLang="en-US" sz="800" dirty="0">
                <a:solidFill>
                  <a:schemeClr val="tx1"/>
                </a:solidFill>
              </a:endParaRPr>
            </a:p>
          </p:txBody>
        </p:sp>
        <p:cxnSp>
          <p:nvCxnSpPr>
            <p:cNvPr id="80" name="直線コネクタ 35"/>
            <p:cNvCxnSpPr>
              <a:cxnSpLocks noChangeShapeType="1"/>
              <a:stCxn id="79" idx="2"/>
            </p:cNvCxnSpPr>
            <p:nvPr/>
          </p:nvCxnSpPr>
          <p:spPr bwMode="auto">
            <a:xfrm>
              <a:off x="5293369" y="4839856"/>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2" name="正方形/長方形 36"/>
            <p:cNvSpPr>
              <a:spLocks noChangeArrowheads="1"/>
            </p:cNvSpPr>
            <p:nvPr/>
          </p:nvSpPr>
          <p:spPr bwMode="auto">
            <a:xfrm>
              <a:off x="5797326" y="4550931"/>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5-3</a:t>
              </a:r>
              <a:endParaRPr kumimoji="0" lang="ja-JP" altLang="en-US" sz="800" dirty="0">
                <a:solidFill>
                  <a:schemeClr val="tx1"/>
                </a:solidFill>
              </a:endParaRPr>
            </a:p>
          </p:txBody>
        </p:sp>
        <p:cxnSp>
          <p:nvCxnSpPr>
            <p:cNvPr id="83" name="直線コネクタ 37"/>
            <p:cNvCxnSpPr>
              <a:cxnSpLocks noChangeShapeType="1"/>
              <a:stCxn id="82" idx="2"/>
            </p:cNvCxnSpPr>
            <p:nvPr/>
          </p:nvCxnSpPr>
          <p:spPr bwMode="auto">
            <a:xfrm flipH="1">
              <a:off x="6084663" y="4839856"/>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4" name="正方形/長方形 38"/>
            <p:cNvSpPr>
              <a:spLocks noChangeArrowheads="1"/>
            </p:cNvSpPr>
            <p:nvPr/>
          </p:nvSpPr>
          <p:spPr bwMode="auto">
            <a:xfrm>
              <a:off x="6589414" y="4550931"/>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a:t>
              </a:r>
              <a:endParaRPr kumimoji="0" lang="ja-JP" altLang="en-US" sz="800" dirty="0">
                <a:solidFill>
                  <a:schemeClr val="tx1"/>
                </a:solidFill>
              </a:endParaRPr>
            </a:p>
          </p:txBody>
        </p:sp>
        <p:cxnSp>
          <p:nvCxnSpPr>
            <p:cNvPr id="85" name="直線コネクタ 39"/>
            <p:cNvCxnSpPr>
              <a:cxnSpLocks noChangeShapeType="1"/>
              <a:stCxn id="84" idx="2"/>
            </p:cNvCxnSpPr>
            <p:nvPr/>
          </p:nvCxnSpPr>
          <p:spPr bwMode="auto">
            <a:xfrm flipH="1">
              <a:off x="6877545" y="4839856"/>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1" name="正方形/長方形 40"/>
            <p:cNvSpPr>
              <a:spLocks noChangeArrowheads="1"/>
            </p:cNvSpPr>
            <p:nvPr/>
          </p:nvSpPr>
          <p:spPr bwMode="auto">
            <a:xfrm>
              <a:off x="7885558" y="4550931"/>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5-n</a:t>
              </a:r>
              <a:endParaRPr kumimoji="0" lang="ja-JP" altLang="en-US" sz="800" dirty="0">
                <a:solidFill>
                  <a:schemeClr val="tx1"/>
                </a:solidFill>
              </a:endParaRPr>
            </a:p>
          </p:txBody>
        </p:sp>
        <p:cxnSp>
          <p:nvCxnSpPr>
            <p:cNvPr id="122" name="直線コネクタ 41"/>
            <p:cNvCxnSpPr>
              <a:cxnSpLocks noChangeShapeType="1"/>
              <a:stCxn id="121" idx="2"/>
            </p:cNvCxnSpPr>
            <p:nvPr/>
          </p:nvCxnSpPr>
          <p:spPr bwMode="auto">
            <a:xfrm flipH="1">
              <a:off x="8173689" y="4839856"/>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 name="直線矢印コネクタ 53"/>
            <p:cNvCxnSpPr>
              <a:cxnSpLocks noChangeShapeType="1"/>
            </p:cNvCxnSpPr>
            <p:nvPr/>
          </p:nvCxnSpPr>
          <p:spPr bwMode="auto">
            <a:xfrm>
              <a:off x="972495" y="5055756"/>
              <a:ext cx="345687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4" name="直線矢印コネクタ 55"/>
            <p:cNvCxnSpPr>
              <a:cxnSpLocks noChangeShapeType="1"/>
            </p:cNvCxnSpPr>
            <p:nvPr/>
          </p:nvCxnSpPr>
          <p:spPr bwMode="auto">
            <a:xfrm>
              <a:off x="4429373" y="5055756"/>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5" name="直線矢印コネクタ 57"/>
            <p:cNvCxnSpPr>
              <a:cxnSpLocks noChangeShapeType="1"/>
            </p:cNvCxnSpPr>
            <p:nvPr/>
          </p:nvCxnSpPr>
          <p:spPr bwMode="auto">
            <a:xfrm>
              <a:off x="5150098" y="5055756"/>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6" name="直線矢印コネクタ 59"/>
            <p:cNvCxnSpPr>
              <a:cxnSpLocks noChangeShapeType="1"/>
            </p:cNvCxnSpPr>
            <p:nvPr/>
          </p:nvCxnSpPr>
          <p:spPr bwMode="auto">
            <a:xfrm>
              <a:off x="5869235" y="5055756"/>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7" name="直線矢印コネクタ 61"/>
            <p:cNvCxnSpPr>
              <a:cxnSpLocks noChangeShapeType="1"/>
            </p:cNvCxnSpPr>
            <p:nvPr/>
          </p:nvCxnSpPr>
          <p:spPr bwMode="auto">
            <a:xfrm>
              <a:off x="6589960" y="5055756"/>
              <a:ext cx="158372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9" name="直線矢印コネクタ 69"/>
            <p:cNvCxnSpPr>
              <a:cxnSpLocks noChangeShapeType="1"/>
            </p:cNvCxnSpPr>
            <p:nvPr/>
          </p:nvCxnSpPr>
          <p:spPr bwMode="auto">
            <a:xfrm flipH="1">
              <a:off x="972495" y="5416119"/>
              <a:ext cx="5905052"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0" name="직선 연결선 129"/>
            <p:cNvCxnSpPr/>
            <p:nvPr/>
          </p:nvCxnSpPr>
          <p:spPr>
            <a:xfrm>
              <a:off x="7417458" y="4712620"/>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31" name="テキスト ボックス 28"/>
            <p:cNvSpPr txBox="1">
              <a:spLocks noChangeArrowheads="1"/>
            </p:cNvSpPr>
            <p:nvPr/>
          </p:nvSpPr>
          <p:spPr bwMode="auto">
            <a:xfrm>
              <a:off x="1114426" y="590491"/>
              <a:ext cx="4682900" cy="3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1 </a:t>
              </a:r>
            </a:p>
          </p:txBody>
        </p:sp>
        <p:sp>
          <p:nvSpPr>
            <p:cNvPr id="132" name="TextBox 131"/>
            <p:cNvSpPr txBox="1"/>
            <p:nvPr/>
          </p:nvSpPr>
          <p:spPr>
            <a:xfrm>
              <a:off x="8180114" y="561063"/>
              <a:ext cx="771365" cy="246221"/>
            </a:xfrm>
            <a:prstGeom prst="rect">
              <a:avLst/>
            </a:prstGeom>
            <a:noFill/>
          </p:spPr>
          <p:txBody>
            <a:bodyPr wrap="none" rtlCol="0">
              <a:spAutoFit/>
            </a:bodyPr>
            <a:lstStyle/>
            <a:p>
              <a:r>
                <a:rPr lang="en-US" altLang="ko-KR" sz="1000" dirty="0" smtClean="0"/>
                <a:t>Channel 1</a:t>
              </a:r>
              <a:endParaRPr lang="ko-KR" altLang="en-US" sz="1000" dirty="0"/>
            </a:p>
          </p:txBody>
        </p:sp>
        <p:sp>
          <p:nvSpPr>
            <p:cNvPr id="133" name="テキスト ボックス 28"/>
            <p:cNvSpPr txBox="1">
              <a:spLocks noChangeArrowheads="1"/>
            </p:cNvSpPr>
            <p:nvPr/>
          </p:nvSpPr>
          <p:spPr bwMode="auto">
            <a:xfrm>
              <a:off x="1043608" y="2750731"/>
              <a:ext cx="4465884" cy="3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3</a:t>
              </a:r>
            </a:p>
          </p:txBody>
        </p:sp>
        <p:sp>
          <p:nvSpPr>
            <p:cNvPr id="134" name="テキスト ボックス 28"/>
            <p:cNvSpPr txBox="1">
              <a:spLocks noChangeArrowheads="1"/>
            </p:cNvSpPr>
            <p:nvPr/>
          </p:nvSpPr>
          <p:spPr bwMode="auto">
            <a:xfrm>
              <a:off x="1043607" y="4838963"/>
              <a:ext cx="4609007" cy="3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a:t>
              </a:r>
            </a:p>
          </p:txBody>
        </p:sp>
        <p:sp>
          <p:nvSpPr>
            <p:cNvPr id="135" name="TextBox 134"/>
            <p:cNvSpPr txBox="1"/>
            <p:nvPr/>
          </p:nvSpPr>
          <p:spPr>
            <a:xfrm>
              <a:off x="8220247" y="2822739"/>
              <a:ext cx="708848" cy="305438"/>
            </a:xfrm>
            <a:prstGeom prst="rect">
              <a:avLst/>
            </a:prstGeom>
            <a:noFill/>
          </p:spPr>
          <p:txBody>
            <a:bodyPr wrap="none" rtlCol="0">
              <a:spAutoFit/>
            </a:bodyPr>
            <a:lstStyle/>
            <a:p>
              <a:r>
                <a:rPr lang="en-US" altLang="ko-KR" sz="1000" dirty="0" smtClean="0"/>
                <a:t>Channel 6</a:t>
              </a:r>
            </a:p>
          </p:txBody>
        </p:sp>
        <p:sp>
          <p:nvSpPr>
            <p:cNvPr id="136" name="TextBox 135"/>
            <p:cNvSpPr txBox="1"/>
            <p:nvPr/>
          </p:nvSpPr>
          <p:spPr>
            <a:xfrm>
              <a:off x="8372635" y="5148545"/>
              <a:ext cx="772969" cy="305438"/>
            </a:xfrm>
            <a:prstGeom prst="rect">
              <a:avLst/>
            </a:prstGeom>
            <a:noFill/>
          </p:spPr>
          <p:txBody>
            <a:bodyPr wrap="none" rtlCol="0">
              <a:spAutoFit/>
            </a:bodyPr>
            <a:lstStyle/>
            <a:p>
              <a:r>
                <a:rPr lang="en-US" altLang="ko-KR" sz="1000" dirty="0" smtClean="0"/>
                <a:t>Channel 11</a:t>
              </a:r>
            </a:p>
          </p:txBody>
        </p:sp>
        <p:cxnSp>
          <p:nvCxnSpPr>
            <p:cNvPr id="138" name="직선 연결선 137"/>
            <p:cNvCxnSpPr/>
            <p:nvPr/>
          </p:nvCxnSpPr>
          <p:spPr>
            <a:xfrm>
              <a:off x="683568" y="807284"/>
              <a:ext cx="288032" cy="0"/>
            </a:xfrm>
            <a:prstGeom prst="line">
              <a:avLst/>
            </a:prstGeom>
          </p:spPr>
          <p:style>
            <a:lnRef idx="1">
              <a:schemeClr val="accent1"/>
            </a:lnRef>
            <a:fillRef idx="0">
              <a:schemeClr val="accent1"/>
            </a:fillRef>
            <a:effectRef idx="0">
              <a:schemeClr val="accent1"/>
            </a:effectRef>
            <a:fontRef idx="minor">
              <a:schemeClr val="tx1"/>
            </a:fontRef>
          </p:style>
        </p:cxnSp>
        <p:sp>
          <p:nvSpPr>
            <p:cNvPr id="139" name="テキスト ボックス 28"/>
            <p:cNvSpPr txBox="1">
              <a:spLocks noChangeArrowheads="1"/>
            </p:cNvSpPr>
            <p:nvPr/>
          </p:nvSpPr>
          <p:spPr bwMode="auto">
            <a:xfrm>
              <a:off x="2531368" y="878523"/>
              <a:ext cx="1752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p:txBody>
        </p:sp>
        <p:sp>
          <p:nvSpPr>
            <p:cNvPr id="140" name="テキスト ボックス 28"/>
            <p:cNvSpPr txBox="1">
              <a:spLocks noChangeArrowheads="1"/>
            </p:cNvSpPr>
            <p:nvPr/>
          </p:nvSpPr>
          <p:spPr bwMode="auto">
            <a:xfrm>
              <a:off x="2915816" y="3068960"/>
              <a:ext cx="1752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p:txBody>
        </p:sp>
        <p:sp>
          <p:nvSpPr>
            <p:cNvPr id="141" name="テキスト ボックス 28"/>
            <p:cNvSpPr txBox="1">
              <a:spLocks noChangeArrowheads="1"/>
            </p:cNvSpPr>
            <p:nvPr/>
          </p:nvSpPr>
          <p:spPr bwMode="auto">
            <a:xfrm>
              <a:off x="2112982" y="5415027"/>
              <a:ext cx="1752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p:txBody>
        </p:sp>
        <p:sp>
          <p:nvSpPr>
            <p:cNvPr id="142" name="テキスト ボックス 28"/>
            <p:cNvSpPr txBox="1">
              <a:spLocks noChangeArrowheads="1"/>
            </p:cNvSpPr>
            <p:nvPr/>
          </p:nvSpPr>
          <p:spPr bwMode="auto">
            <a:xfrm>
              <a:off x="4716016" y="1124744"/>
              <a:ext cx="1752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p:txBody>
        </p:sp>
        <p:sp>
          <p:nvSpPr>
            <p:cNvPr id="143" name="テキスト ボックス 28"/>
            <p:cNvSpPr txBox="1">
              <a:spLocks noChangeArrowheads="1"/>
            </p:cNvSpPr>
            <p:nvPr/>
          </p:nvSpPr>
          <p:spPr bwMode="auto">
            <a:xfrm>
              <a:off x="5725318" y="3398803"/>
              <a:ext cx="2087042" cy="3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smtClean="0">
                  <a:solidFill>
                    <a:srgbClr val="FF0000"/>
                  </a:solidFill>
                </a:rPr>
                <a:t>No response</a:t>
              </a:r>
            </a:p>
          </p:txBody>
        </p:sp>
        <p:sp>
          <p:nvSpPr>
            <p:cNvPr id="145" name="TextBox 144"/>
            <p:cNvSpPr txBox="1"/>
            <p:nvPr/>
          </p:nvSpPr>
          <p:spPr>
            <a:xfrm>
              <a:off x="5292080" y="3645024"/>
              <a:ext cx="3379387" cy="649057"/>
            </a:xfrm>
            <a:prstGeom prst="rect">
              <a:avLst/>
            </a:prstGeom>
            <a:noFill/>
          </p:spPr>
          <p:txBody>
            <a:bodyPr wrap="none" rtlCol="0">
              <a:spAutoFit/>
            </a:bodyPr>
            <a:lstStyle/>
            <a:p>
              <a:r>
                <a:rPr lang="en-US" altLang="ko-KR" sz="1400" dirty="0" smtClean="0">
                  <a:solidFill>
                    <a:srgbClr val="FF0000"/>
                  </a:solidFill>
                </a:rPr>
                <a:t>Check the Preference and Capability</a:t>
              </a:r>
              <a:r>
                <a:rPr lang="en-US" altLang="ko-KR" sz="1400" dirty="0">
                  <a:solidFill>
                    <a:srgbClr val="FF0000"/>
                  </a:solidFill>
                </a:rPr>
                <a:t> </a:t>
              </a:r>
              <a:r>
                <a:rPr lang="en-US" altLang="ko-KR" sz="1400" dirty="0" smtClean="0">
                  <a:solidFill>
                    <a:srgbClr val="FF0000"/>
                  </a:solidFill>
                </a:rPr>
                <a:t>of the </a:t>
              </a:r>
            </a:p>
            <a:p>
              <a:r>
                <a:rPr lang="en-US" altLang="ko-KR" sz="1400" dirty="0">
                  <a:solidFill>
                    <a:srgbClr val="FF0000"/>
                  </a:solidFill>
                </a:rPr>
                <a:t>r</a:t>
              </a:r>
              <a:r>
                <a:rPr lang="en-US" altLang="ko-KR" sz="1400" dirty="0" smtClean="0">
                  <a:solidFill>
                    <a:srgbClr val="FF0000"/>
                  </a:solidFill>
                </a:rPr>
                <a:t>equesting STA in the Probe Response</a:t>
              </a:r>
            </a:p>
          </p:txBody>
        </p:sp>
        <p:sp>
          <p:nvSpPr>
            <p:cNvPr id="147" name="TextBox 146"/>
            <p:cNvSpPr txBox="1"/>
            <p:nvPr/>
          </p:nvSpPr>
          <p:spPr>
            <a:xfrm>
              <a:off x="7642495" y="1699647"/>
              <a:ext cx="1231427" cy="496339"/>
            </a:xfrm>
            <a:prstGeom prst="rect">
              <a:avLst/>
            </a:prstGeom>
            <a:noFill/>
          </p:spPr>
          <p:txBody>
            <a:bodyPr wrap="none" rtlCol="0">
              <a:spAutoFit/>
            </a:bodyPr>
            <a:lstStyle/>
            <a:p>
              <a:r>
                <a:rPr lang="en-US" altLang="ko-KR" sz="1000" dirty="0" smtClean="0">
                  <a:solidFill>
                    <a:srgbClr val="FF0000"/>
                  </a:solidFill>
                </a:rPr>
                <a:t>Selective Scanning </a:t>
              </a:r>
            </a:p>
            <a:p>
              <a:r>
                <a:rPr lang="en-US" altLang="ko-KR" sz="1000" dirty="0" smtClean="0">
                  <a:solidFill>
                    <a:srgbClr val="FF0000"/>
                  </a:solidFill>
                </a:rPr>
                <a:t>Of the Channel</a:t>
              </a:r>
            </a:p>
          </p:txBody>
        </p:sp>
        <p:cxnSp>
          <p:nvCxnSpPr>
            <p:cNvPr id="148" name="직선 화살표 연결선 147"/>
            <p:cNvCxnSpPr/>
            <p:nvPr/>
          </p:nvCxnSpPr>
          <p:spPr>
            <a:xfrm>
              <a:off x="8951479" y="446921"/>
              <a:ext cx="0" cy="22962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9" name="직선 화살표 연결선 148"/>
            <p:cNvCxnSpPr/>
            <p:nvPr/>
          </p:nvCxnSpPr>
          <p:spPr>
            <a:xfrm flipH="1">
              <a:off x="8951479" y="2996952"/>
              <a:ext cx="3422"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6"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8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18</a:t>
            </a:fld>
            <a:endParaRPr lang="en-US" smtClean="0"/>
          </a:p>
        </p:txBody>
      </p:sp>
      <p:sp>
        <p:nvSpPr>
          <p:cNvPr id="88"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652859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Conclusion</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In </a:t>
            </a:r>
            <a:r>
              <a:rPr lang="en-US" altLang="ko-KR" dirty="0"/>
              <a:t>active scanning, Probe Response can cause unnecessary packet </a:t>
            </a:r>
            <a:r>
              <a:rPr lang="en-US" altLang="ko-KR" dirty="0" smtClean="0"/>
              <a:t>exchange</a:t>
            </a:r>
          </a:p>
          <a:p>
            <a:r>
              <a:rPr lang="en-US" altLang="ko-KR" dirty="0"/>
              <a:t>We </a:t>
            </a:r>
            <a:r>
              <a:rPr lang="en-US" altLang="ko-KR" dirty="0" smtClean="0"/>
              <a:t>proposed </a:t>
            </a:r>
            <a:r>
              <a:rPr lang="en-US" altLang="ko-KR" dirty="0"/>
              <a:t>the selective transmission of the Probe Response frame to reduce the unnecessary Probe Response </a:t>
            </a:r>
            <a:r>
              <a:rPr lang="en-US" altLang="ko-KR" dirty="0" smtClean="0"/>
              <a:t>frame</a:t>
            </a:r>
            <a:endParaRPr lang="en-US" dirty="0"/>
          </a:p>
          <a:p>
            <a:r>
              <a:rPr lang="en-US" dirty="0" smtClean="0"/>
              <a:t>In this proposal:</a:t>
            </a:r>
          </a:p>
          <a:p>
            <a:pPr lvl="1"/>
            <a:r>
              <a:rPr lang="en-US" altLang="ko-KR" b="1" dirty="0" smtClean="0"/>
              <a:t>Filter </a:t>
            </a:r>
            <a:r>
              <a:rPr lang="en-US" altLang="ko-KR" b="1" dirty="0"/>
              <a:t>the Probe </a:t>
            </a:r>
            <a:r>
              <a:rPr lang="en-US" altLang="ko-KR" b="1" dirty="0" smtClean="0"/>
              <a:t>Request </a:t>
            </a:r>
            <a:r>
              <a:rPr lang="en-US" altLang="ko-KR" b="1" dirty="0"/>
              <a:t>using </a:t>
            </a:r>
            <a:r>
              <a:rPr lang="en-US" altLang="ko-KR" b="1" dirty="0" smtClean="0"/>
              <a:t>preferences and/or capabilities </a:t>
            </a:r>
            <a:r>
              <a:rPr lang="en-US" altLang="ko-KR" b="1" dirty="0"/>
              <a:t>of the STA that has sent the Probe Request frame</a:t>
            </a:r>
          </a:p>
          <a:p>
            <a:pPr lvl="1"/>
            <a:r>
              <a:rPr lang="en-GB" altLang="ko-KR" b="1" dirty="0"/>
              <a:t>Selective transmission of the probe </a:t>
            </a:r>
            <a:r>
              <a:rPr lang="en-GB" altLang="ko-KR" b="1" dirty="0" smtClean="0"/>
              <a:t>response </a:t>
            </a:r>
            <a:r>
              <a:rPr lang="en-GB" altLang="ko-KR" b="1" dirty="0"/>
              <a:t>helps to reduce the traffic caused by Probe Response frames, and also helps to select appropriate </a:t>
            </a:r>
            <a:r>
              <a:rPr lang="en-GB" altLang="ko-KR" b="1" dirty="0" smtClean="0"/>
              <a:t>AP </a:t>
            </a:r>
            <a:r>
              <a:rPr lang="en-GB" altLang="ko-KR" b="1" dirty="0"/>
              <a:t>to be associated with</a:t>
            </a:r>
          </a:p>
          <a:p>
            <a:pPr lvl="1"/>
            <a:r>
              <a:rPr lang="en-GB" altLang="ko-KR" b="1" dirty="0"/>
              <a:t>Selective Scanning of the channels </a:t>
            </a:r>
            <a:r>
              <a:rPr lang="en-GB" altLang="ko-KR" b="1" dirty="0" smtClean="0"/>
              <a:t>based on the channel information can </a:t>
            </a:r>
            <a:r>
              <a:rPr lang="en-GB" altLang="ko-KR" b="1" dirty="0"/>
              <a:t>reduce the scanning time</a:t>
            </a:r>
            <a:endParaRPr lang="en-US" altLang="ko-KR" b="1" dirty="0"/>
          </a:p>
          <a:p>
            <a:pPr lvl="1"/>
            <a:endParaRPr lang="en-US" dirty="0" smtClean="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19</a:t>
            </a:fld>
            <a:endParaRPr lang="en-US" smtClean="0"/>
          </a:p>
        </p:txBody>
      </p:sp>
      <p:sp>
        <p:nvSpPr>
          <p:cNvPr id="10"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230289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2</a:t>
            </a:fld>
            <a:endParaRPr lang="en-US"/>
          </a:p>
        </p:txBody>
      </p:sp>
      <p:sp>
        <p:nvSpPr>
          <p:cNvPr id="5" name="Rectangle 2"/>
          <p:cNvSpPr>
            <a:spLocks noGrp="1" noChangeArrowheads="1"/>
          </p:cNvSpPr>
          <p:nvPr>
            <p:ph type="title"/>
          </p:nvPr>
        </p:nvSpPr>
        <p:spPr>
          <a:xfrm>
            <a:off x="685800" y="685800"/>
            <a:ext cx="7772400" cy="1066800"/>
          </a:xfrm>
        </p:spPr>
        <p:txBody>
          <a:bodyPr/>
          <a:lstStyle/>
          <a:p>
            <a:r>
              <a:rPr lang="en-US" dirty="0" smtClean="0"/>
              <a:t>Abstract</a:t>
            </a:r>
            <a:endParaRPr lang="en-US" dirty="0"/>
          </a:p>
        </p:txBody>
      </p:sp>
      <p:sp>
        <p:nvSpPr>
          <p:cNvPr id="6" name="Rectangle 3"/>
          <p:cNvSpPr txBox="1">
            <a:spLocks noChangeArrowheads="1"/>
          </p:cNvSpPr>
          <p:nvPr/>
        </p:nvSpPr>
        <p:spPr bwMode="auto">
          <a:xfrm>
            <a:off x="685800" y="16764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sz="2200" dirty="0" smtClean="0"/>
              <a:t>In active scanning, Probe Response can cause unnecessary packet exchange which increases the network traffic and causes link setup delay</a:t>
            </a:r>
          </a:p>
          <a:p>
            <a:r>
              <a:rPr lang="en-US" altLang="ko-KR" sz="2200" dirty="0" smtClean="0"/>
              <a:t>We propose the selective transmission of the Probe </a:t>
            </a:r>
            <a:r>
              <a:rPr lang="en-US" altLang="ko-KR" sz="2200" dirty="0"/>
              <a:t>Response </a:t>
            </a:r>
            <a:r>
              <a:rPr lang="en-US" altLang="ko-KR" sz="2200" dirty="0" smtClean="0"/>
              <a:t>frame to reduce the unnecessary Probe Response frame</a:t>
            </a:r>
          </a:p>
          <a:p>
            <a:pPr marL="0" indent="0">
              <a:buNone/>
            </a:pPr>
            <a:endParaRPr lang="en-US" sz="1100" dirty="0"/>
          </a:p>
          <a:p>
            <a:r>
              <a:rPr lang="en-US" sz="2200" dirty="0" smtClean="0"/>
              <a:t>Approach:</a:t>
            </a:r>
          </a:p>
          <a:p>
            <a:pPr lvl="1"/>
            <a:r>
              <a:rPr lang="en-US" sz="2200" b="1" dirty="0" smtClean="0"/>
              <a:t>Filter the Probe Request by the responding AP based on Preferences and/or Capabilities of the STA that has sent the Probe Request frame</a:t>
            </a:r>
          </a:p>
          <a:p>
            <a:pPr lvl="2"/>
            <a:r>
              <a:rPr lang="en-GB" altLang="ko-KR" sz="2000" b="1" dirty="0" smtClean="0"/>
              <a:t>can </a:t>
            </a:r>
            <a:r>
              <a:rPr lang="en-GB" altLang="ko-KR" sz="2000" b="1" dirty="0"/>
              <a:t>reduce the traffic caused by Probe Response </a:t>
            </a:r>
            <a:r>
              <a:rPr lang="en-GB" altLang="ko-KR" sz="2000" b="1" dirty="0" smtClean="0"/>
              <a:t>frames</a:t>
            </a:r>
          </a:p>
          <a:p>
            <a:pPr lvl="2"/>
            <a:r>
              <a:rPr lang="en-GB" altLang="ko-KR" sz="2000" b="1" dirty="0"/>
              <a:t>h</a:t>
            </a:r>
            <a:r>
              <a:rPr lang="en-GB" altLang="ko-KR" sz="2000" b="1" dirty="0" smtClean="0"/>
              <a:t>elps the selection of appropriate AP </a:t>
            </a:r>
            <a:r>
              <a:rPr lang="en-GB" altLang="ko-KR" sz="2000" b="1" dirty="0"/>
              <a:t>to be </a:t>
            </a:r>
            <a:r>
              <a:rPr lang="en-GB" altLang="ko-KR" sz="2000" b="1" dirty="0" smtClean="0"/>
              <a:t>associated</a:t>
            </a:r>
          </a:p>
          <a:p>
            <a:pPr marL="457200" lvl="1" indent="0">
              <a:buNone/>
            </a:pPr>
            <a:endParaRPr lang="en-US" sz="1400" dirty="0" smtClean="0"/>
          </a:p>
          <a:p>
            <a:endParaRPr lang="en-GB" sz="1800" dirty="0"/>
          </a:p>
        </p:txBody>
      </p:sp>
      <p:sp>
        <p:nvSpPr>
          <p:cNvPr id="7" name="Fußzeilenplatzhalter 4"/>
          <p:cNvSpPr txBox="1">
            <a:spLocks/>
          </p:cNvSpPr>
          <p:nvPr/>
        </p:nvSpPr>
        <p:spPr bwMode="auto">
          <a:xfrm>
            <a:off x="7239000"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522760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20</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1</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t>Update the spec framework document with the following text under subsection “6.1 Active Scanning”:</a:t>
            </a:r>
          </a:p>
          <a:p>
            <a:pPr lvl="1"/>
            <a:r>
              <a:rPr lang="en-US" dirty="0" smtClean="0"/>
              <a:t>Non-AP STA may include its preferences and/or capabilities information in the Probe Request frame. If the preferences and/or capabilities of the STA are not acceptable by the responding STA, then the responding STA may not transmit Probe Response.</a:t>
            </a:r>
          </a:p>
          <a:p>
            <a:pPr lvl="1"/>
            <a:endParaRPr lang="en-US" sz="1800" dirty="0"/>
          </a:p>
          <a:p>
            <a:pPr marL="0" indent="0">
              <a:buNone/>
            </a:pPr>
            <a:r>
              <a:rPr lang="en-US" altLang="ko-KR" dirty="0"/>
              <a:t>Moved: </a:t>
            </a:r>
          </a:p>
          <a:p>
            <a:pPr marL="0" indent="0">
              <a:buNone/>
            </a:pPr>
            <a:r>
              <a:rPr lang="en-US" altLang="ko-KR" dirty="0"/>
              <a:t>Seconded: </a:t>
            </a:r>
            <a:endParaRPr lang="en-US" dirty="0" smtClean="0"/>
          </a:p>
          <a:p>
            <a:endParaRPr lang="en-US" sz="2000" dirty="0" smtClean="0"/>
          </a:p>
          <a:p>
            <a:r>
              <a:rPr lang="en-US" dirty="0" smtClean="0"/>
              <a:t>Yes                </a:t>
            </a:r>
          </a:p>
          <a:p>
            <a:r>
              <a:rPr lang="en-US" dirty="0" smtClean="0"/>
              <a:t>No                  </a:t>
            </a:r>
          </a:p>
          <a:p>
            <a:r>
              <a:rPr lang="en-US" dirty="0" smtClean="0"/>
              <a:t>Abstain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6973971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21</a:t>
            </a:fld>
            <a:endParaRPr lang="en-US"/>
          </a:p>
        </p:txBody>
      </p:sp>
      <p:sp>
        <p:nvSpPr>
          <p:cNvPr id="6"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D9B44F08-1720-5A43-9A02-16738D6080B6}" type="slidenum">
              <a:rPr lang="en-US" smtClean="0"/>
              <a:pPr>
                <a:defRPr/>
              </a:pPr>
              <a:t>21</a:t>
            </a:fld>
            <a:endParaRPr lang="en-US"/>
          </a:p>
        </p:txBody>
      </p:sp>
      <p:sp>
        <p:nvSpPr>
          <p:cNvPr id="7"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2EFDA945-0F86-6545-9375-934CD2C0C197}" type="slidenum">
              <a:rPr lang="en-US" smtClean="0"/>
              <a:pPr>
                <a:defRPr/>
              </a:pPr>
              <a:t>21</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2</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dirty="0" smtClean="0"/>
              <a:t>Update the spec framework document with the following text under subsection “6.1 Active Scanning”:</a:t>
            </a:r>
          </a:p>
          <a:p>
            <a:pPr lvl="1"/>
            <a:r>
              <a:rPr lang="en-US" dirty="0" smtClean="0"/>
              <a:t>If the non-AP STA that has sent the Probe Request is not acceptable by the responding STA because of the responding  STA’s current operating condition, then the responding STA may not transmit Probe Response.</a:t>
            </a:r>
            <a:endParaRPr lang="en-US" sz="1800" dirty="0"/>
          </a:p>
          <a:p>
            <a:endParaRPr lang="en-US" sz="2000" dirty="0" smtClean="0"/>
          </a:p>
          <a:p>
            <a:pPr marL="0" indent="0">
              <a:buNone/>
            </a:pPr>
            <a:r>
              <a:rPr lang="en-US" altLang="ko-KR" dirty="0"/>
              <a:t>Moved: </a:t>
            </a:r>
          </a:p>
          <a:p>
            <a:pPr marL="0" indent="0">
              <a:buNone/>
            </a:pPr>
            <a:r>
              <a:rPr lang="en-US" altLang="ko-KR" dirty="0"/>
              <a:t>Seconded: </a:t>
            </a:r>
          </a:p>
          <a:p>
            <a:pPr marL="0" indent="0">
              <a:buNone/>
            </a:pPr>
            <a:endParaRPr lang="en-US" sz="2000" dirty="0" smtClean="0"/>
          </a:p>
          <a:p>
            <a:r>
              <a:rPr lang="en-US" dirty="0" smtClean="0"/>
              <a:t>Yes             </a:t>
            </a:r>
          </a:p>
          <a:p>
            <a:r>
              <a:rPr lang="en-US" dirty="0" smtClean="0"/>
              <a:t>No               </a:t>
            </a:r>
          </a:p>
          <a:p>
            <a:r>
              <a:rPr lang="en-US" dirty="0" smtClean="0"/>
              <a:t>Abstain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0495904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22</a:t>
            </a:fld>
            <a:endParaRPr lang="en-US"/>
          </a:p>
        </p:txBody>
      </p:sp>
      <p:sp>
        <p:nvSpPr>
          <p:cNvPr id="7"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D9B44F08-1720-5A43-9A02-16738D6080B6}" type="slidenum">
              <a:rPr lang="en-US" smtClean="0"/>
              <a:pPr>
                <a:defRPr/>
              </a:pPr>
              <a:t>22</a:t>
            </a:fld>
            <a:endParaRPr lang="en-US"/>
          </a:p>
        </p:txBody>
      </p:sp>
      <p:sp>
        <p:nvSpPr>
          <p:cNvPr id="8"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2EFDA945-0F86-6545-9375-934CD2C0C197}" type="slidenum">
              <a:rPr lang="en-US" smtClean="0"/>
              <a:pPr>
                <a:defRPr/>
              </a:pPr>
              <a:t>22</a:t>
            </a:fld>
            <a:endParaRPr lang="en-US"/>
          </a:p>
        </p:txBody>
      </p:sp>
      <p:sp>
        <p:nvSpPr>
          <p:cNvPr id="9"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3</a:t>
            </a:r>
            <a:endParaRPr lang="en-US" dirty="0"/>
          </a:p>
        </p:txBody>
      </p:sp>
      <p:sp>
        <p:nvSpPr>
          <p:cNvPr id="10"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t>Update the spec framework document with the following text under subsection “6.1 Active Scanning”:</a:t>
            </a:r>
          </a:p>
          <a:p>
            <a:pPr lvl="1"/>
            <a:r>
              <a:rPr lang="en-GB" altLang="ko-KR" dirty="0" smtClean="0"/>
              <a:t>Non-AP STA </a:t>
            </a:r>
            <a:r>
              <a:rPr lang="en-GB" altLang="ko-KR" dirty="0"/>
              <a:t>may include </a:t>
            </a:r>
            <a:r>
              <a:rPr lang="en-GB" altLang="ko-KR" dirty="0" smtClean="0"/>
              <a:t>its security processing requirements and/or </a:t>
            </a:r>
            <a:r>
              <a:rPr lang="en-GB" altLang="ko-KR" dirty="0"/>
              <a:t>security capability in the Probe Request frame for Probe </a:t>
            </a:r>
            <a:r>
              <a:rPr lang="en-GB" altLang="ko-KR" dirty="0" smtClean="0"/>
              <a:t>Request filtering.</a:t>
            </a:r>
          </a:p>
          <a:p>
            <a:pPr lvl="1"/>
            <a:endParaRPr lang="en-US" sz="2000" dirty="0" smtClean="0"/>
          </a:p>
          <a:p>
            <a:pPr marL="0" indent="0">
              <a:buNone/>
            </a:pPr>
            <a:r>
              <a:rPr lang="en-US" altLang="ko-KR" dirty="0"/>
              <a:t>Moved: </a:t>
            </a:r>
          </a:p>
          <a:p>
            <a:pPr marL="0" indent="0">
              <a:buNone/>
            </a:pPr>
            <a:r>
              <a:rPr lang="en-US" altLang="ko-KR" dirty="0"/>
              <a:t>Seconded: </a:t>
            </a:r>
          </a:p>
          <a:p>
            <a:pPr marL="0" indent="0">
              <a:buNone/>
            </a:pPr>
            <a:endParaRPr lang="en-US" altLang="ko-KR" sz="1400" dirty="0"/>
          </a:p>
          <a:p>
            <a:r>
              <a:rPr lang="en-US" altLang="ko-KR" dirty="0"/>
              <a:t>Yes             </a:t>
            </a:r>
          </a:p>
          <a:p>
            <a:r>
              <a:rPr lang="en-US" altLang="ko-KR" dirty="0"/>
              <a:t>No               </a:t>
            </a:r>
          </a:p>
          <a:p>
            <a:r>
              <a:rPr lang="en-US" altLang="ko-KR" dirty="0"/>
              <a:t>Abstain      </a:t>
            </a:r>
            <a:endParaRPr lang="ko-KR" altLang="ko-KR" dirty="0"/>
          </a:p>
          <a:p>
            <a:pPr lvl="1"/>
            <a:endParaRPr lang="en-US" sz="1400" b="1" dirty="0" smtClean="0"/>
          </a:p>
          <a:p>
            <a:pPr marL="457200" lvl="1" indent="0">
              <a:buNone/>
            </a:pPr>
            <a:endParaRPr lang="en-US" sz="1400" b="1" dirty="0" smtClean="0"/>
          </a:p>
          <a:p>
            <a:pPr marL="0" indent="0">
              <a:buNone/>
            </a:pPr>
            <a:endParaRPr lang="en-GB" sz="1800" dirty="0"/>
          </a:p>
        </p:txBody>
      </p:sp>
      <p:sp>
        <p:nvSpPr>
          <p:cNvPr id="11"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238000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23</a:t>
            </a:fld>
            <a:endParaRPr lang="en-US"/>
          </a:p>
        </p:txBody>
      </p:sp>
      <p:sp>
        <p:nvSpPr>
          <p:cNvPr id="6"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D9B44F08-1720-5A43-9A02-16738D6080B6}" type="slidenum">
              <a:rPr lang="en-US" smtClean="0"/>
              <a:pPr>
                <a:defRPr/>
              </a:pPr>
              <a:t>23</a:t>
            </a:fld>
            <a:endParaRPr lang="en-US"/>
          </a:p>
        </p:txBody>
      </p:sp>
      <p:sp>
        <p:nvSpPr>
          <p:cNvPr id="8" name="Rectangle 2"/>
          <p:cNvSpPr txBox="1">
            <a:spLocks noChangeArrowheads="1"/>
          </p:cNvSpPr>
          <p:nvPr/>
        </p:nvSpPr>
        <p:spPr>
          <a:xfrm>
            <a:off x="838200" y="7620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4</a:t>
            </a:r>
            <a:endParaRPr lang="en-US" dirty="0"/>
          </a:p>
        </p:txBody>
      </p:sp>
      <p:sp>
        <p:nvSpPr>
          <p:cNvPr id="9" name="Rectangle 3"/>
          <p:cNvSpPr txBox="1">
            <a:spLocks noChangeArrowheads="1"/>
          </p:cNvSpPr>
          <p:nvPr/>
        </p:nvSpPr>
        <p:spPr bwMode="auto">
          <a:xfrm>
            <a:off x="838200" y="16002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t>Update the spec framework document with the following text under subsection “6.1 Active Scanning”:</a:t>
            </a:r>
          </a:p>
          <a:p>
            <a:pPr lvl="1"/>
            <a:r>
              <a:rPr lang="en-US" dirty="0" smtClean="0"/>
              <a:t>Non-AP STA may include its required </a:t>
            </a:r>
            <a:r>
              <a:rPr lang="en-US" altLang="ko-KR" dirty="0" smtClean="0"/>
              <a:t>AP’s capabilities in </a:t>
            </a:r>
            <a:r>
              <a:rPr lang="en-US" altLang="ko-KR" dirty="0"/>
              <a:t>the Probe Request </a:t>
            </a:r>
            <a:r>
              <a:rPr lang="en-US" altLang="ko-KR" dirty="0" smtClean="0"/>
              <a:t>frame </a:t>
            </a:r>
            <a:r>
              <a:rPr lang="en-US" altLang="ko-KR" dirty="0"/>
              <a:t>for Probe </a:t>
            </a:r>
            <a:r>
              <a:rPr lang="en-US" altLang="ko-KR" dirty="0" smtClean="0"/>
              <a:t>Request filtering.</a:t>
            </a:r>
            <a:endParaRPr lang="en-US" dirty="0" smtClean="0"/>
          </a:p>
          <a:p>
            <a:pPr lvl="1"/>
            <a:endParaRPr lang="en-US" dirty="0"/>
          </a:p>
          <a:p>
            <a:pPr marL="0" indent="0">
              <a:buNone/>
            </a:pPr>
            <a:r>
              <a:rPr lang="en-US" altLang="ko-KR" dirty="0"/>
              <a:t>Moved: </a:t>
            </a:r>
          </a:p>
          <a:p>
            <a:pPr marL="0" indent="0">
              <a:buNone/>
            </a:pPr>
            <a:r>
              <a:rPr lang="en-US" altLang="ko-KR" dirty="0"/>
              <a:t>Seconded: </a:t>
            </a:r>
          </a:p>
          <a:p>
            <a:pPr marL="0" indent="0">
              <a:buNone/>
            </a:pPr>
            <a:endParaRPr lang="en-US" altLang="ko-KR" sz="1400" dirty="0" smtClean="0"/>
          </a:p>
          <a:p>
            <a:pPr marL="0" indent="0">
              <a:buNone/>
            </a:pPr>
            <a:endParaRPr lang="en-US" altLang="ko-KR" sz="1400" dirty="0"/>
          </a:p>
          <a:p>
            <a:r>
              <a:rPr lang="en-US" altLang="ko-KR" dirty="0"/>
              <a:t>Yes             </a:t>
            </a:r>
          </a:p>
          <a:p>
            <a:r>
              <a:rPr lang="en-US" altLang="ko-KR" dirty="0"/>
              <a:t>No               </a:t>
            </a:r>
          </a:p>
          <a:p>
            <a:r>
              <a:rPr lang="en-US" altLang="ko-KR" dirty="0"/>
              <a:t>Abstain      </a:t>
            </a:r>
            <a:endParaRPr lang="ko-KR" altLang="ko-KR" dirty="0"/>
          </a:p>
          <a:p>
            <a:pPr lvl="1"/>
            <a:endParaRPr lang="en-US" sz="1400" b="1" dirty="0" smtClean="0"/>
          </a:p>
          <a:p>
            <a:pPr marL="457200" lvl="1" indent="0">
              <a:buNone/>
            </a:pPr>
            <a:endParaRPr lang="en-US" sz="1400" b="1" dirty="0" smtClean="0"/>
          </a:p>
          <a:p>
            <a:pPr marL="0" indent="0">
              <a:buNone/>
            </a:pPr>
            <a:endParaRPr lang="en-GB" sz="1800"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4167712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24</a:t>
            </a:fld>
            <a:endParaRPr lang="en-US"/>
          </a:p>
        </p:txBody>
      </p:sp>
      <p:sp>
        <p:nvSpPr>
          <p:cNvPr id="7"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D9B44F08-1720-5A43-9A02-16738D6080B6}" type="slidenum">
              <a:rPr lang="en-US" smtClean="0"/>
              <a:pPr>
                <a:defRPr/>
              </a:pPr>
              <a:t>24</a:t>
            </a:fld>
            <a:endParaRPr lang="en-US"/>
          </a:p>
        </p:txBody>
      </p:sp>
      <p:sp>
        <p:nvSpPr>
          <p:cNvPr id="8"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2EFDA945-0F86-6545-9375-934CD2C0C197}" type="slidenum">
              <a:rPr lang="en-US" smtClean="0"/>
              <a:pPr>
                <a:defRPr/>
              </a:pPr>
              <a:t>24</a:t>
            </a:fld>
            <a:endParaRPr lang="en-US"/>
          </a:p>
        </p:txBody>
      </p:sp>
      <p:sp>
        <p:nvSpPr>
          <p:cNvPr id="9"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5</a:t>
            </a:r>
            <a:endParaRPr lang="en-US" dirty="0"/>
          </a:p>
        </p:txBody>
      </p:sp>
      <p:sp>
        <p:nvSpPr>
          <p:cNvPr id="10"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t>Update the spec framework document with the following text under subsection “6.1 Active Scanning”:</a:t>
            </a:r>
          </a:p>
          <a:p>
            <a:pPr lvl="1"/>
            <a:r>
              <a:rPr lang="en-US" dirty="0" smtClean="0"/>
              <a:t>AP Channel Report element included in the most recently received Probe Response may be used to select the next channel to be scanned during active scanning.</a:t>
            </a:r>
          </a:p>
          <a:p>
            <a:pPr lvl="1"/>
            <a:endParaRPr lang="en-US" sz="2000" dirty="0" smtClean="0"/>
          </a:p>
          <a:p>
            <a:pPr marL="0" indent="0">
              <a:buNone/>
            </a:pPr>
            <a:r>
              <a:rPr lang="en-US" altLang="ko-KR" dirty="0"/>
              <a:t>Moved: </a:t>
            </a:r>
          </a:p>
          <a:p>
            <a:pPr marL="0" indent="0">
              <a:buNone/>
            </a:pPr>
            <a:r>
              <a:rPr lang="en-US" altLang="ko-KR" dirty="0"/>
              <a:t>Seconded: </a:t>
            </a:r>
          </a:p>
          <a:p>
            <a:pPr marL="0" indent="0">
              <a:buNone/>
            </a:pPr>
            <a:endParaRPr lang="en-US" altLang="ko-KR" dirty="0"/>
          </a:p>
          <a:p>
            <a:r>
              <a:rPr lang="en-US" altLang="ko-KR" dirty="0"/>
              <a:t>Yes             </a:t>
            </a:r>
          </a:p>
          <a:p>
            <a:r>
              <a:rPr lang="en-US" altLang="ko-KR" dirty="0"/>
              <a:t>No               </a:t>
            </a:r>
          </a:p>
          <a:p>
            <a:r>
              <a:rPr lang="en-US" altLang="ko-KR" dirty="0"/>
              <a:t>Abstain      </a:t>
            </a:r>
            <a:endParaRPr lang="ko-KR" altLang="ko-KR" dirty="0"/>
          </a:p>
          <a:p>
            <a:pPr lvl="1"/>
            <a:endParaRPr lang="en-US" sz="1400" b="1" dirty="0" smtClean="0"/>
          </a:p>
          <a:p>
            <a:pPr marL="457200" lvl="1" indent="0">
              <a:buNone/>
            </a:pPr>
            <a:endParaRPr lang="en-US" sz="1400" b="1" dirty="0" smtClean="0"/>
          </a:p>
          <a:p>
            <a:pPr marL="0" indent="0">
              <a:buNone/>
            </a:pPr>
            <a:endParaRPr lang="en-GB" sz="1800" dirty="0"/>
          </a:p>
        </p:txBody>
      </p:sp>
      <p:sp>
        <p:nvSpPr>
          <p:cNvPr id="11"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23925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25</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References</a:t>
            </a:r>
            <a:endParaRPr lang="en-US" dirty="0"/>
          </a:p>
        </p:txBody>
      </p:sp>
      <p:sp>
        <p:nvSpPr>
          <p:cNvPr id="9" name="Rectangle 3"/>
          <p:cNvSpPr txBox="1">
            <a:spLocks noChangeArrowheads="1"/>
          </p:cNvSpPr>
          <p:nvPr/>
        </p:nvSpPr>
        <p:spPr bwMode="auto">
          <a:xfrm>
            <a:off x="690664" y="1433209"/>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GB" altLang="ko-KR" sz="2000" dirty="0" smtClean="0"/>
              <a:t>11-12/0063r1 Selective transmission of the Probe Response</a:t>
            </a:r>
            <a:endParaRPr lang="en-US" altLang="ko-KR" sz="2000" dirty="0"/>
          </a:p>
          <a:p>
            <a:r>
              <a:rPr lang="en-US" sz="2000" dirty="0" smtClean="0"/>
              <a:t>11-12/0064r0 Text for Selective transmission of the Probe Response</a:t>
            </a:r>
          </a:p>
          <a:p>
            <a:pPr marL="342900" lvl="1" indent="-342900">
              <a:buFontTx/>
              <a:buChar char="•"/>
            </a:pPr>
            <a:r>
              <a:rPr lang="en-GB" altLang="ko-KR" b="1" dirty="0"/>
              <a:t>11-12/265r7 Spec Framework Proposal – Selective transmission of the Probe Response</a:t>
            </a:r>
          </a:p>
          <a:p>
            <a:endParaRPr lang="en-US" sz="2000" dirty="0" smtClean="0"/>
          </a:p>
          <a:p>
            <a:endParaRPr lang="en-US" sz="1400" b="1" dirty="0" smtClean="0"/>
          </a:p>
          <a:p>
            <a:pPr marL="457200" lvl="1" indent="0">
              <a:buNone/>
            </a:pPr>
            <a:endParaRPr lang="en-US" sz="1400" b="1" dirty="0" smtClean="0"/>
          </a:p>
          <a:p>
            <a:endParaRPr lang="en-GB" sz="1800"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4107876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Background</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GB" sz="2000" dirty="0" smtClean="0"/>
              <a:t>This contribution is based on the following documents that have been presented at the previous IEEE 802.11 meeting</a:t>
            </a:r>
          </a:p>
          <a:p>
            <a:pPr lvl="1"/>
            <a:r>
              <a:rPr lang="en-GB" altLang="ko-KR" sz="2000" dirty="0" smtClean="0"/>
              <a:t>11-12/265r7 Spec Framework Proposal – Selective transmission of the Probe Response</a:t>
            </a:r>
          </a:p>
          <a:p>
            <a:pPr lvl="1"/>
            <a:r>
              <a:rPr lang="en-GB" altLang="ko-KR" sz="2000" dirty="0" smtClean="0"/>
              <a:t>11-12/0063r1 </a:t>
            </a:r>
            <a:r>
              <a:rPr lang="en-GB" altLang="ko-KR" sz="2000" dirty="0"/>
              <a:t>Selective transmission of the Probe </a:t>
            </a:r>
            <a:r>
              <a:rPr lang="en-GB" altLang="ko-KR" sz="2000" dirty="0" smtClean="0"/>
              <a:t>Response</a:t>
            </a:r>
          </a:p>
          <a:p>
            <a:pPr lvl="1"/>
            <a:r>
              <a:rPr lang="en-US" altLang="ko-KR" sz="2000" dirty="0" smtClean="0"/>
              <a:t>11-12/0064r0 </a:t>
            </a:r>
            <a:r>
              <a:rPr lang="en-US" altLang="ko-KR" sz="2000" dirty="0"/>
              <a:t>Text for Selective transmission of the Probe </a:t>
            </a:r>
            <a:r>
              <a:rPr lang="en-US" altLang="ko-KR" sz="2000" dirty="0" smtClean="0"/>
              <a:t>Response</a:t>
            </a:r>
            <a:endParaRPr lang="en-US" altLang="ko-KR" sz="1400" dirty="0"/>
          </a:p>
          <a:p>
            <a:pPr lvl="1"/>
            <a:endParaRPr lang="en-GB" sz="2000" dirty="0" smtClean="0"/>
          </a:p>
          <a:p>
            <a:r>
              <a:rPr lang="en-GB" altLang="ko-KR" sz="2000" dirty="0" smtClean="0"/>
              <a:t>This contribution proposes text for </a:t>
            </a:r>
            <a:r>
              <a:rPr lang="en-GB" altLang="ko-KR" sz="2000" dirty="0" err="1" smtClean="0"/>
              <a:t>TGai</a:t>
            </a:r>
            <a:r>
              <a:rPr lang="en-GB" altLang="ko-KR" sz="2000" dirty="0" smtClean="0"/>
              <a:t> Specification Framework Document regarding scanning enhancement for fast </a:t>
            </a:r>
            <a:r>
              <a:rPr lang="en-GB" altLang="ko-KR" sz="2000" u="sng" dirty="0" smtClean="0"/>
              <a:t>network discovery</a:t>
            </a:r>
          </a:p>
          <a:p>
            <a:r>
              <a:rPr lang="en-GB" altLang="ko-KR" sz="2000" dirty="0" smtClean="0"/>
              <a:t>Proposed Spec Framework text is included in the Motion section at the end of this contribution</a:t>
            </a:r>
            <a:endParaRPr lang="en-GB" altLang="ko-KR" sz="2000" dirty="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7000"/>
            <a:ext cx="530225" cy="182562"/>
          </a:xfrm>
          <a:noFill/>
        </p:spPr>
        <p:txBody>
          <a:bodyPr/>
          <a:lstStyle/>
          <a:p>
            <a:r>
              <a:rPr lang="en-US" dirty="0" smtClean="0"/>
              <a:t>Slide </a:t>
            </a:r>
            <a:fld id="{2DBE7069-5AB7-BF49-BE5C-1250CA92399F}" type="slidenum">
              <a:rPr lang="en-US" smtClean="0"/>
              <a:pPr/>
              <a:t>3</a:t>
            </a:fld>
            <a:endParaRPr lang="en-US" dirty="0" smtClean="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2220936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685800" y="685800"/>
            <a:ext cx="7772400" cy="1066800"/>
          </a:xfrm>
        </p:spPr>
        <p:txBody>
          <a:bodyPr/>
          <a:lstStyle/>
          <a:p>
            <a:r>
              <a:rPr lang="en-US" altLang="ja-JP" smtClean="0"/>
              <a:t>Conformance w/ Tgai PAR &amp; 5C </a:t>
            </a:r>
          </a:p>
        </p:txBody>
      </p:sp>
      <p:graphicFrame>
        <p:nvGraphicFramePr>
          <p:cNvPr id="6" name="Tabelle 6"/>
          <p:cNvGraphicFramePr>
            <a:graphicFrameLocks noGrp="1"/>
          </p:cNvGraphicFramePr>
          <p:nvPr>
            <p:extLst>
              <p:ext uri="{D42A27DB-BD31-4B8C-83A1-F6EECF244321}">
                <p14:modId xmlns:p14="http://schemas.microsoft.com/office/powerpoint/2010/main" val="3261688960"/>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4</a:t>
            </a:fld>
            <a:endParaRPr lang="en-US" smtClean="0"/>
          </a:p>
        </p:txBody>
      </p:sp>
      <p:sp>
        <p:nvSpPr>
          <p:cNvPr id="9"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708536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itle 1"/>
          <p:cNvSpPr>
            <a:spLocks noGrp="1"/>
          </p:cNvSpPr>
          <p:nvPr>
            <p:ph type="title"/>
          </p:nvPr>
        </p:nvSpPr>
        <p:spPr>
          <a:xfrm>
            <a:off x="685800" y="685800"/>
            <a:ext cx="7772400" cy="1066800"/>
          </a:xfrm>
        </p:spPr>
        <p:txBody>
          <a:bodyPr/>
          <a:lstStyle/>
          <a:p>
            <a:r>
              <a:rPr lang="en-US" dirty="0" smtClean="0"/>
              <a:t>Selective Probe Response - Background</a:t>
            </a:r>
            <a:endParaRPr lang="en-US" dirty="0"/>
          </a:p>
        </p:txBody>
      </p:sp>
      <p:sp>
        <p:nvSpPr>
          <p:cNvPr id="79" name="Content Placeholder 2"/>
          <p:cNvSpPr>
            <a:spLocks noGrp="1"/>
          </p:cNvSpPr>
          <p:nvPr>
            <p:ph idx="1"/>
          </p:nvPr>
        </p:nvSpPr>
        <p:spPr>
          <a:xfrm>
            <a:off x="685800" y="1676400"/>
            <a:ext cx="7772400" cy="4648200"/>
          </a:xfrm>
        </p:spPr>
        <p:txBody>
          <a:bodyPr/>
          <a:lstStyle/>
          <a:p>
            <a:pPr marL="179388" indent="-179388" eaLnBrk="1" hangingPunct="1">
              <a:buFont typeface="Arial" pitchFamily="34" charset="0"/>
              <a:buChar char="•"/>
            </a:pPr>
            <a:r>
              <a:rPr lang="en-US" altLang="ja-JP" dirty="0" smtClean="0">
                <a:solidFill>
                  <a:schemeClr val="tx1"/>
                </a:solidFill>
                <a:ea typeface="MS PGothic" pitchFamily="34" charset="-128"/>
              </a:rPr>
              <a:t>To discover an AP to associate, a STA transmits Probe Request in Broadcast with wildcard SSID</a:t>
            </a:r>
            <a:r>
              <a:rPr lang="en-US" altLang="ja-JP" u="sng" dirty="0" smtClean="0">
                <a:solidFill>
                  <a:schemeClr val="tx1"/>
                </a:solidFill>
                <a:ea typeface="MS PGothic" pitchFamily="34" charset="-128"/>
              </a:rPr>
              <a:t> </a:t>
            </a:r>
          </a:p>
          <a:p>
            <a:pPr marL="179388" indent="-179388" eaLnBrk="1" hangingPunct="1">
              <a:buFont typeface="Arial" pitchFamily="34" charset="0"/>
              <a:buChar char="•"/>
            </a:pPr>
            <a:r>
              <a:rPr lang="en-US" altLang="ja-JP" dirty="0" smtClean="0">
                <a:ea typeface="MS PGothic" pitchFamily="34" charset="-128"/>
                <a:sym typeface="Wingdings" pitchFamily="2" charset="2"/>
              </a:rPr>
              <a:t>It can cause too</a:t>
            </a:r>
            <a:r>
              <a:rPr lang="en-US" altLang="ja-JP" dirty="0" smtClean="0">
                <a:solidFill>
                  <a:schemeClr val="tx1"/>
                </a:solidFill>
                <a:ea typeface="MS PGothic" pitchFamily="34" charset="-128"/>
                <a:sym typeface="Wingdings" pitchFamily="2" charset="2"/>
              </a:rPr>
              <a:t> many probe responses: Need to reduce the unnecessary Probe responses</a:t>
            </a:r>
          </a:p>
          <a:p>
            <a:pPr eaLnBrk="1" hangingPunct="1"/>
            <a:r>
              <a:rPr lang="en-US" altLang="ja-JP" dirty="0" smtClean="0">
                <a:ea typeface="MS PGothic" pitchFamily="34" charset="-128"/>
                <a:sym typeface="Wingdings" pitchFamily="2" charset="2"/>
              </a:rPr>
              <a:t>APs respond to the Probe Request even if the requesting STA cannot or will not associate with the APs</a:t>
            </a:r>
          </a:p>
          <a:p>
            <a:pPr lvl="1" eaLnBrk="1" hangingPunct="1"/>
            <a:r>
              <a:rPr lang="en-US" altLang="ja-JP" dirty="0" smtClean="0">
                <a:ea typeface="MS PGothic" pitchFamily="34" charset="-128"/>
                <a:sym typeface="Wingdings" pitchFamily="2" charset="2"/>
              </a:rPr>
              <a:t>Due to the lack of the capability of the STA, or </a:t>
            </a:r>
          </a:p>
          <a:p>
            <a:pPr lvl="1" eaLnBrk="1" hangingPunct="1"/>
            <a:r>
              <a:rPr lang="en-US" altLang="ja-JP" dirty="0" smtClean="0">
                <a:ea typeface="MS PGothic" pitchFamily="34" charset="-128"/>
                <a:sym typeface="Wingdings" pitchFamily="2" charset="2"/>
              </a:rPr>
              <a:t>The STA wants or does not want to use certain features</a:t>
            </a:r>
          </a:p>
          <a:p>
            <a:pPr lvl="1" eaLnBrk="1" hangingPunct="1"/>
            <a:r>
              <a:rPr lang="en-US" altLang="ja-JP" dirty="0" smtClean="0">
                <a:ea typeface="MS PGothic" pitchFamily="34" charset="-128"/>
                <a:sym typeface="Wingdings" pitchFamily="2" charset="2"/>
              </a:rPr>
              <a:t>AP cannot accept the STA for association because of its operating condition</a:t>
            </a:r>
          </a:p>
          <a:p>
            <a:pPr marL="457200" lvl="1" indent="0" eaLnBrk="1" hangingPunct="1">
              <a:buNone/>
            </a:pPr>
            <a:r>
              <a:rPr lang="en-US" altLang="ja-JP" dirty="0" smtClean="0">
                <a:ea typeface="MS PGothic" pitchFamily="34" charset="-128"/>
                <a:sym typeface="Wingdings" pitchFamily="2" charset="2"/>
              </a:rPr>
              <a:t> Sending Probe Response to such STAs is not necessary</a:t>
            </a:r>
            <a:endParaRPr lang="en-US" altLang="ja-JP" dirty="0">
              <a:ea typeface="MS PGothic" pitchFamily="34" charset="-128"/>
              <a:sym typeface="Wingdings" pitchFamily="2" charset="2"/>
            </a:endParaRPr>
          </a:p>
          <a:p>
            <a:pPr marL="457200" lvl="1" indent="0" eaLnBrk="1" hangingPunct="1">
              <a:buNone/>
            </a:pPr>
            <a:endParaRPr lang="en-US" altLang="ja-JP" dirty="0" smtClean="0">
              <a:solidFill>
                <a:srgbClr val="FF0000"/>
              </a:solidFill>
              <a:ea typeface="MS PGothic" pitchFamily="34" charset="-128"/>
            </a:endParaRPr>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5"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5</a:t>
            </a:fld>
            <a:endParaRPr lang="en-US" smtClean="0"/>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2102466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그룹 4"/>
          <p:cNvGrpSpPr/>
          <p:nvPr/>
        </p:nvGrpSpPr>
        <p:grpSpPr>
          <a:xfrm>
            <a:off x="683568" y="1447800"/>
            <a:ext cx="8460432" cy="5144246"/>
            <a:chOff x="683568" y="302459"/>
            <a:chExt cx="8460432" cy="6197897"/>
          </a:xfrm>
        </p:grpSpPr>
        <p:sp>
          <p:nvSpPr>
            <p:cNvPr id="6" name="正方形/長方形 7"/>
            <p:cNvSpPr>
              <a:spLocks noChangeArrowheads="1"/>
            </p:cNvSpPr>
            <p:nvPr/>
          </p:nvSpPr>
          <p:spPr bwMode="auto">
            <a:xfrm>
              <a:off x="3277245" y="302459"/>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1-1</a:t>
              </a:r>
            </a:p>
          </p:txBody>
        </p:sp>
        <p:cxnSp>
          <p:nvCxnSpPr>
            <p:cNvPr id="7" name="直線コネクタ 33"/>
            <p:cNvCxnSpPr>
              <a:cxnSpLocks noChangeShapeType="1"/>
              <a:stCxn id="6" idx="2"/>
            </p:cNvCxnSpPr>
            <p:nvPr/>
          </p:nvCxnSpPr>
          <p:spPr bwMode="auto">
            <a:xfrm flipH="1">
              <a:off x="3564582" y="591384"/>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 name="正方形/長方形 34"/>
            <p:cNvSpPr>
              <a:spLocks noChangeArrowheads="1"/>
            </p:cNvSpPr>
            <p:nvPr/>
          </p:nvSpPr>
          <p:spPr bwMode="auto">
            <a:xfrm>
              <a:off x="4141142"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1-2</a:t>
              </a:r>
              <a:endParaRPr kumimoji="0" lang="ja-JP" altLang="en-US" sz="800" dirty="0">
                <a:solidFill>
                  <a:schemeClr val="tx1"/>
                </a:solidFill>
              </a:endParaRPr>
            </a:p>
          </p:txBody>
        </p:sp>
        <p:cxnSp>
          <p:nvCxnSpPr>
            <p:cNvPr id="9" name="直線コネクタ 35"/>
            <p:cNvCxnSpPr>
              <a:cxnSpLocks noChangeShapeType="1"/>
              <a:stCxn id="8" idx="2"/>
            </p:cNvCxnSpPr>
            <p:nvPr/>
          </p:nvCxnSpPr>
          <p:spPr bwMode="auto">
            <a:xfrm>
              <a:off x="4429273" y="591384"/>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0" name="正方形/長方形 36"/>
            <p:cNvSpPr>
              <a:spLocks noChangeArrowheads="1"/>
            </p:cNvSpPr>
            <p:nvPr/>
          </p:nvSpPr>
          <p:spPr bwMode="auto">
            <a:xfrm>
              <a:off x="4933230"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1-3</a:t>
              </a:r>
              <a:endParaRPr kumimoji="0" lang="ja-JP" altLang="en-US" sz="800" dirty="0">
                <a:solidFill>
                  <a:schemeClr val="tx1"/>
                </a:solidFill>
              </a:endParaRPr>
            </a:p>
          </p:txBody>
        </p:sp>
        <p:cxnSp>
          <p:nvCxnSpPr>
            <p:cNvPr id="11" name="直線コネクタ 37"/>
            <p:cNvCxnSpPr>
              <a:cxnSpLocks noChangeShapeType="1"/>
              <a:stCxn id="10" idx="2"/>
            </p:cNvCxnSpPr>
            <p:nvPr/>
          </p:nvCxnSpPr>
          <p:spPr bwMode="auto">
            <a:xfrm flipH="1">
              <a:off x="5220567" y="591384"/>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 name="正方形/長方形 38"/>
            <p:cNvSpPr>
              <a:spLocks noChangeArrowheads="1"/>
            </p:cNvSpPr>
            <p:nvPr/>
          </p:nvSpPr>
          <p:spPr bwMode="auto">
            <a:xfrm>
              <a:off x="5725318" y="30245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a:t>
              </a:r>
              <a:endParaRPr kumimoji="0" lang="ja-JP" altLang="en-US" sz="800" dirty="0">
                <a:solidFill>
                  <a:schemeClr val="tx1"/>
                </a:solidFill>
              </a:endParaRPr>
            </a:p>
          </p:txBody>
        </p:sp>
        <p:cxnSp>
          <p:nvCxnSpPr>
            <p:cNvPr id="13" name="直線コネクタ 39"/>
            <p:cNvCxnSpPr>
              <a:cxnSpLocks noChangeShapeType="1"/>
              <a:stCxn id="12" idx="2"/>
            </p:cNvCxnSpPr>
            <p:nvPr/>
          </p:nvCxnSpPr>
          <p:spPr bwMode="auto">
            <a:xfrm flipH="1">
              <a:off x="6013449" y="59138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4" name="正方形/長方形 40"/>
            <p:cNvSpPr>
              <a:spLocks noChangeArrowheads="1"/>
            </p:cNvSpPr>
            <p:nvPr/>
          </p:nvSpPr>
          <p:spPr bwMode="auto">
            <a:xfrm>
              <a:off x="6877446" y="30245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1-n</a:t>
              </a:r>
              <a:endParaRPr kumimoji="0" lang="ja-JP" altLang="en-US" sz="800" dirty="0">
                <a:solidFill>
                  <a:schemeClr val="tx1"/>
                </a:solidFill>
              </a:endParaRPr>
            </a:p>
          </p:txBody>
        </p:sp>
        <p:cxnSp>
          <p:nvCxnSpPr>
            <p:cNvPr id="15" name="直線コネクタ 41"/>
            <p:cNvCxnSpPr>
              <a:cxnSpLocks noChangeShapeType="1"/>
              <a:stCxn id="14" idx="2"/>
            </p:cNvCxnSpPr>
            <p:nvPr/>
          </p:nvCxnSpPr>
          <p:spPr bwMode="auto">
            <a:xfrm flipH="1">
              <a:off x="7165577" y="59138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6" name="正方形/長方形 42"/>
            <p:cNvSpPr>
              <a:spLocks noChangeArrowheads="1"/>
            </p:cNvSpPr>
            <p:nvPr/>
          </p:nvSpPr>
          <p:spPr bwMode="auto">
            <a:xfrm>
              <a:off x="683568"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STA</a:t>
              </a:r>
              <a:endParaRPr kumimoji="0" lang="ja-JP" altLang="en-US" sz="800" dirty="0">
                <a:solidFill>
                  <a:schemeClr val="tx1"/>
                </a:solidFill>
              </a:endParaRPr>
            </a:p>
          </p:txBody>
        </p:sp>
        <p:cxnSp>
          <p:nvCxnSpPr>
            <p:cNvPr id="17" name="直線コネクタ 43"/>
            <p:cNvCxnSpPr>
              <a:cxnSpLocks noChangeShapeType="1"/>
              <a:stCxn id="16" idx="2"/>
            </p:cNvCxnSpPr>
            <p:nvPr/>
          </p:nvCxnSpPr>
          <p:spPr bwMode="auto">
            <a:xfrm>
              <a:off x="971699" y="591384"/>
              <a:ext cx="796" cy="569703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8" name="直線矢印コネクタ 53"/>
            <p:cNvCxnSpPr>
              <a:cxnSpLocks noChangeShapeType="1"/>
            </p:cNvCxnSpPr>
            <p:nvPr/>
          </p:nvCxnSpPr>
          <p:spPr bwMode="auto">
            <a:xfrm>
              <a:off x="972493" y="807284"/>
              <a:ext cx="259278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9" name="直線矢印コネクタ 55"/>
            <p:cNvCxnSpPr>
              <a:cxnSpLocks noChangeShapeType="1"/>
            </p:cNvCxnSpPr>
            <p:nvPr/>
          </p:nvCxnSpPr>
          <p:spPr bwMode="auto">
            <a:xfrm>
              <a:off x="3565277" y="807284"/>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 name="直線矢印コネクタ 57"/>
            <p:cNvCxnSpPr>
              <a:cxnSpLocks noChangeShapeType="1"/>
            </p:cNvCxnSpPr>
            <p:nvPr/>
          </p:nvCxnSpPr>
          <p:spPr bwMode="auto">
            <a:xfrm>
              <a:off x="4286002" y="807284"/>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1" name="直線矢印コネクタ 59"/>
            <p:cNvCxnSpPr>
              <a:cxnSpLocks noChangeShapeType="1"/>
            </p:cNvCxnSpPr>
            <p:nvPr/>
          </p:nvCxnSpPr>
          <p:spPr bwMode="auto">
            <a:xfrm>
              <a:off x="5005139" y="807284"/>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2" name="直線矢印コネクタ 61"/>
            <p:cNvCxnSpPr>
              <a:cxnSpLocks noChangeShapeType="1"/>
            </p:cNvCxnSpPr>
            <p:nvPr/>
          </p:nvCxnSpPr>
          <p:spPr bwMode="auto">
            <a:xfrm>
              <a:off x="5725864" y="807284"/>
              <a:ext cx="143971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 name="直線矢印コネクタ 63"/>
            <p:cNvCxnSpPr>
              <a:cxnSpLocks noChangeShapeType="1"/>
            </p:cNvCxnSpPr>
            <p:nvPr/>
          </p:nvCxnSpPr>
          <p:spPr bwMode="auto">
            <a:xfrm flipH="1">
              <a:off x="972493" y="951747"/>
              <a:ext cx="259208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4" name="直線矢印コネクタ 64"/>
            <p:cNvCxnSpPr>
              <a:cxnSpLocks noChangeShapeType="1"/>
            </p:cNvCxnSpPr>
            <p:nvPr/>
          </p:nvCxnSpPr>
          <p:spPr bwMode="auto">
            <a:xfrm flipH="1">
              <a:off x="972494" y="1023184"/>
              <a:ext cx="345757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5" name="直線矢印コネクタ 67"/>
            <p:cNvCxnSpPr>
              <a:cxnSpLocks noChangeShapeType="1"/>
            </p:cNvCxnSpPr>
            <p:nvPr/>
          </p:nvCxnSpPr>
          <p:spPr bwMode="auto">
            <a:xfrm flipH="1">
              <a:off x="972493" y="1094622"/>
              <a:ext cx="424807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6" name="直線矢印コネクタ 69"/>
            <p:cNvCxnSpPr>
              <a:cxnSpLocks noChangeShapeType="1"/>
            </p:cNvCxnSpPr>
            <p:nvPr/>
          </p:nvCxnSpPr>
          <p:spPr bwMode="auto">
            <a:xfrm flipH="1">
              <a:off x="972494" y="1167647"/>
              <a:ext cx="5040955"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7" name="直線矢印コネクタ 72"/>
            <p:cNvCxnSpPr>
              <a:cxnSpLocks noChangeShapeType="1"/>
            </p:cNvCxnSpPr>
            <p:nvPr/>
          </p:nvCxnSpPr>
          <p:spPr bwMode="auto">
            <a:xfrm flipH="1">
              <a:off x="972495" y="1239084"/>
              <a:ext cx="619308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8" name="正方形/長方形 7"/>
            <p:cNvSpPr>
              <a:spLocks noChangeArrowheads="1"/>
            </p:cNvSpPr>
            <p:nvPr/>
          </p:nvSpPr>
          <p:spPr bwMode="auto">
            <a:xfrm>
              <a:off x="3709293" y="2454289"/>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3-1</a:t>
              </a:r>
            </a:p>
          </p:txBody>
        </p:sp>
        <p:cxnSp>
          <p:nvCxnSpPr>
            <p:cNvPr id="29" name="直線コネクタ 33"/>
            <p:cNvCxnSpPr>
              <a:cxnSpLocks noChangeShapeType="1"/>
              <a:stCxn id="28" idx="2"/>
            </p:cNvCxnSpPr>
            <p:nvPr/>
          </p:nvCxnSpPr>
          <p:spPr bwMode="auto">
            <a:xfrm flipH="1">
              <a:off x="3996630" y="2743214"/>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0" name="正方形/長方形 34"/>
            <p:cNvSpPr>
              <a:spLocks noChangeArrowheads="1"/>
            </p:cNvSpPr>
            <p:nvPr/>
          </p:nvSpPr>
          <p:spPr bwMode="auto">
            <a:xfrm>
              <a:off x="4573190" y="245428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3-2</a:t>
              </a:r>
              <a:endParaRPr kumimoji="0" lang="ja-JP" altLang="en-US" sz="800" dirty="0">
                <a:solidFill>
                  <a:schemeClr val="tx1"/>
                </a:solidFill>
              </a:endParaRPr>
            </a:p>
          </p:txBody>
        </p:sp>
        <p:cxnSp>
          <p:nvCxnSpPr>
            <p:cNvPr id="31" name="直線コネクタ 35"/>
            <p:cNvCxnSpPr>
              <a:cxnSpLocks noChangeShapeType="1"/>
              <a:stCxn id="30" idx="2"/>
            </p:cNvCxnSpPr>
            <p:nvPr/>
          </p:nvCxnSpPr>
          <p:spPr bwMode="auto">
            <a:xfrm>
              <a:off x="4861321" y="2743214"/>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2" name="正方形/長方形 36"/>
            <p:cNvSpPr>
              <a:spLocks noChangeArrowheads="1"/>
            </p:cNvSpPr>
            <p:nvPr/>
          </p:nvSpPr>
          <p:spPr bwMode="auto">
            <a:xfrm>
              <a:off x="5365278" y="245428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3-3</a:t>
              </a:r>
              <a:endParaRPr kumimoji="0" lang="ja-JP" altLang="en-US" sz="800" dirty="0">
                <a:solidFill>
                  <a:schemeClr val="tx1"/>
                </a:solidFill>
              </a:endParaRPr>
            </a:p>
          </p:txBody>
        </p:sp>
        <p:cxnSp>
          <p:nvCxnSpPr>
            <p:cNvPr id="33" name="直線コネクタ 37"/>
            <p:cNvCxnSpPr>
              <a:cxnSpLocks noChangeShapeType="1"/>
              <a:stCxn id="32" idx="2"/>
            </p:cNvCxnSpPr>
            <p:nvPr/>
          </p:nvCxnSpPr>
          <p:spPr bwMode="auto">
            <a:xfrm flipH="1">
              <a:off x="5652615" y="2743214"/>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4" name="正方形/長方形 38"/>
            <p:cNvSpPr>
              <a:spLocks noChangeArrowheads="1"/>
            </p:cNvSpPr>
            <p:nvPr/>
          </p:nvSpPr>
          <p:spPr bwMode="auto">
            <a:xfrm>
              <a:off x="6157366" y="245428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a:t>
              </a:r>
              <a:endParaRPr kumimoji="0" lang="ja-JP" altLang="en-US" sz="800" dirty="0">
                <a:solidFill>
                  <a:schemeClr val="tx1"/>
                </a:solidFill>
              </a:endParaRPr>
            </a:p>
          </p:txBody>
        </p:sp>
        <p:cxnSp>
          <p:nvCxnSpPr>
            <p:cNvPr id="35" name="直線コネクタ 39"/>
            <p:cNvCxnSpPr>
              <a:cxnSpLocks noChangeShapeType="1"/>
              <a:stCxn id="34" idx="2"/>
            </p:cNvCxnSpPr>
            <p:nvPr/>
          </p:nvCxnSpPr>
          <p:spPr bwMode="auto">
            <a:xfrm flipH="1">
              <a:off x="6445497" y="274321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 name="正方形/長方形 40"/>
            <p:cNvSpPr>
              <a:spLocks noChangeArrowheads="1"/>
            </p:cNvSpPr>
            <p:nvPr/>
          </p:nvSpPr>
          <p:spPr bwMode="auto">
            <a:xfrm>
              <a:off x="7453510" y="245428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3-n</a:t>
              </a:r>
              <a:endParaRPr kumimoji="0" lang="ja-JP" altLang="en-US" sz="800" dirty="0">
                <a:solidFill>
                  <a:schemeClr val="tx1"/>
                </a:solidFill>
              </a:endParaRPr>
            </a:p>
          </p:txBody>
        </p:sp>
        <p:cxnSp>
          <p:nvCxnSpPr>
            <p:cNvPr id="37" name="直線コネクタ 41"/>
            <p:cNvCxnSpPr>
              <a:cxnSpLocks noChangeShapeType="1"/>
              <a:stCxn id="36" idx="2"/>
            </p:cNvCxnSpPr>
            <p:nvPr/>
          </p:nvCxnSpPr>
          <p:spPr bwMode="auto">
            <a:xfrm flipH="1">
              <a:off x="7741641" y="274321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8" name="直線矢印コネクタ 53"/>
            <p:cNvCxnSpPr>
              <a:cxnSpLocks noChangeShapeType="1"/>
            </p:cNvCxnSpPr>
            <p:nvPr/>
          </p:nvCxnSpPr>
          <p:spPr bwMode="auto">
            <a:xfrm>
              <a:off x="972495" y="2959114"/>
              <a:ext cx="302483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9" name="直線矢印コネクタ 55"/>
            <p:cNvCxnSpPr>
              <a:cxnSpLocks noChangeShapeType="1"/>
            </p:cNvCxnSpPr>
            <p:nvPr/>
          </p:nvCxnSpPr>
          <p:spPr bwMode="auto">
            <a:xfrm>
              <a:off x="3997325" y="2959114"/>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0" name="直線矢印コネクタ 57"/>
            <p:cNvCxnSpPr>
              <a:cxnSpLocks noChangeShapeType="1"/>
            </p:cNvCxnSpPr>
            <p:nvPr/>
          </p:nvCxnSpPr>
          <p:spPr bwMode="auto">
            <a:xfrm>
              <a:off x="4718050" y="2959114"/>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1" name="直線矢印コネクタ 59"/>
            <p:cNvCxnSpPr>
              <a:cxnSpLocks noChangeShapeType="1"/>
            </p:cNvCxnSpPr>
            <p:nvPr/>
          </p:nvCxnSpPr>
          <p:spPr bwMode="auto">
            <a:xfrm>
              <a:off x="5437187" y="2959114"/>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2" name="直線矢印コネクタ 61"/>
            <p:cNvCxnSpPr>
              <a:cxnSpLocks noChangeShapeType="1"/>
            </p:cNvCxnSpPr>
            <p:nvPr/>
          </p:nvCxnSpPr>
          <p:spPr bwMode="auto">
            <a:xfrm>
              <a:off x="6157912" y="2959114"/>
              <a:ext cx="158372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3" name="直線矢印コネクタ 63"/>
            <p:cNvCxnSpPr>
              <a:cxnSpLocks noChangeShapeType="1"/>
            </p:cNvCxnSpPr>
            <p:nvPr/>
          </p:nvCxnSpPr>
          <p:spPr bwMode="auto">
            <a:xfrm flipH="1">
              <a:off x="972495" y="3103577"/>
              <a:ext cx="3024136"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 name="直線矢印コネクタ 64"/>
            <p:cNvCxnSpPr>
              <a:cxnSpLocks noChangeShapeType="1"/>
            </p:cNvCxnSpPr>
            <p:nvPr/>
          </p:nvCxnSpPr>
          <p:spPr bwMode="auto">
            <a:xfrm flipH="1">
              <a:off x="972495" y="3175014"/>
              <a:ext cx="388962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5" name="直線矢印コネクタ 67"/>
            <p:cNvCxnSpPr>
              <a:cxnSpLocks noChangeShapeType="1"/>
            </p:cNvCxnSpPr>
            <p:nvPr/>
          </p:nvCxnSpPr>
          <p:spPr bwMode="auto">
            <a:xfrm flipH="1">
              <a:off x="972495" y="3246452"/>
              <a:ext cx="468012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6" name="直線矢印コネクタ 69"/>
            <p:cNvCxnSpPr>
              <a:cxnSpLocks noChangeShapeType="1"/>
            </p:cNvCxnSpPr>
            <p:nvPr/>
          </p:nvCxnSpPr>
          <p:spPr bwMode="auto">
            <a:xfrm flipH="1">
              <a:off x="972495" y="3319477"/>
              <a:ext cx="547300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7" name="直線矢印コネクタ 72"/>
            <p:cNvCxnSpPr>
              <a:cxnSpLocks noChangeShapeType="1"/>
            </p:cNvCxnSpPr>
            <p:nvPr/>
          </p:nvCxnSpPr>
          <p:spPr bwMode="auto">
            <a:xfrm flipH="1">
              <a:off x="972495" y="3390914"/>
              <a:ext cx="6769146"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8" name="직선 연결선 47"/>
            <p:cNvCxnSpPr/>
            <p:nvPr/>
          </p:nvCxnSpPr>
          <p:spPr>
            <a:xfrm>
              <a:off x="6445720" y="446921"/>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9" name="직선 연결선 48"/>
            <p:cNvCxnSpPr/>
            <p:nvPr/>
          </p:nvCxnSpPr>
          <p:spPr>
            <a:xfrm>
              <a:off x="6985410" y="2615978"/>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50" name="正方形/長方形 7"/>
            <p:cNvSpPr>
              <a:spLocks noChangeArrowheads="1"/>
            </p:cNvSpPr>
            <p:nvPr/>
          </p:nvSpPr>
          <p:spPr bwMode="auto">
            <a:xfrm>
              <a:off x="4141341" y="4550931"/>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5-1</a:t>
              </a:r>
            </a:p>
          </p:txBody>
        </p:sp>
        <p:cxnSp>
          <p:nvCxnSpPr>
            <p:cNvPr id="51" name="直線コネクタ 33"/>
            <p:cNvCxnSpPr>
              <a:cxnSpLocks noChangeShapeType="1"/>
              <a:stCxn id="50" idx="2"/>
            </p:cNvCxnSpPr>
            <p:nvPr/>
          </p:nvCxnSpPr>
          <p:spPr bwMode="auto">
            <a:xfrm flipH="1">
              <a:off x="4428678" y="4839856"/>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2" name="正方形/長方形 34"/>
            <p:cNvSpPr>
              <a:spLocks noChangeArrowheads="1"/>
            </p:cNvSpPr>
            <p:nvPr/>
          </p:nvSpPr>
          <p:spPr bwMode="auto">
            <a:xfrm>
              <a:off x="5005238" y="4550931"/>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5-2</a:t>
              </a:r>
              <a:endParaRPr kumimoji="0" lang="ja-JP" altLang="en-US" sz="800" dirty="0">
                <a:solidFill>
                  <a:schemeClr val="tx1"/>
                </a:solidFill>
              </a:endParaRPr>
            </a:p>
          </p:txBody>
        </p:sp>
        <p:cxnSp>
          <p:nvCxnSpPr>
            <p:cNvPr id="53" name="直線コネクタ 35"/>
            <p:cNvCxnSpPr>
              <a:cxnSpLocks noChangeShapeType="1"/>
              <a:stCxn id="52" idx="2"/>
            </p:cNvCxnSpPr>
            <p:nvPr/>
          </p:nvCxnSpPr>
          <p:spPr bwMode="auto">
            <a:xfrm>
              <a:off x="5293369" y="4839856"/>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4" name="正方形/長方形 36"/>
            <p:cNvSpPr>
              <a:spLocks noChangeArrowheads="1"/>
            </p:cNvSpPr>
            <p:nvPr/>
          </p:nvSpPr>
          <p:spPr bwMode="auto">
            <a:xfrm>
              <a:off x="5797326" y="4550931"/>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5-3</a:t>
              </a:r>
              <a:endParaRPr kumimoji="0" lang="ja-JP" altLang="en-US" sz="800" dirty="0">
                <a:solidFill>
                  <a:schemeClr val="tx1"/>
                </a:solidFill>
              </a:endParaRPr>
            </a:p>
          </p:txBody>
        </p:sp>
        <p:cxnSp>
          <p:nvCxnSpPr>
            <p:cNvPr id="55" name="直線コネクタ 37"/>
            <p:cNvCxnSpPr>
              <a:cxnSpLocks noChangeShapeType="1"/>
              <a:stCxn id="54" idx="2"/>
            </p:cNvCxnSpPr>
            <p:nvPr/>
          </p:nvCxnSpPr>
          <p:spPr bwMode="auto">
            <a:xfrm flipH="1">
              <a:off x="6084663" y="4839856"/>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6" name="正方形/長方形 38"/>
            <p:cNvSpPr>
              <a:spLocks noChangeArrowheads="1"/>
            </p:cNvSpPr>
            <p:nvPr/>
          </p:nvSpPr>
          <p:spPr bwMode="auto">
            <a:xfrm>
              <a:off x="6589414" y="4550931"/>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a:t>
              </a:r>
              <a:endParaRPr kumimoji="0" lang="ja-JP" altLang="en-US" sz="800" dirty="0">
                <a:solidFill>
                  <a:schemeClr val="tx1"/>
                </a:solidFill>
              </a:endParaRPr>
            </a:p>
          </p:txBody>
        </p:sp>
        <p:cxnSp>
          <p:nvCxnSpPr>
            <p:cNvPr id="57" name="直線コネクタ 39"/>
            <p:cNvCxnSpPr>
              <a:cxnSpLocks noChangeShapeType="1"/>
              <a:stCxn id="56" idx="2"/>
            </p:cNvCxnSpPr>
            <p:nvPr/>
          </p:nvCxnSpPr>
          <p:spPr bwMode="auto">
            <a:xfrm flipH="1">
              <a:off x="6877545" y="4839856"/>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8" name="正方形/長方形 40"/>
            <p:cNvSpPr>
              <a:spLocks noChangeArrowheads="1"/>
            </p:cNvSpPr>
            <p:nvPr/>
          </p:nvSpPr>
          <p:spPr bwMode="auto">
            <a:xfrm>
              <a:off x="7885558" y="4550931"/>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5-n</a:t>
              </a:r>
              <a:endParaRPr kumimoji="0" lang="ja-JP" altLang="en-US" sz="800" dirty="0">
                <a:solidFill>
                  <a:schemeClr val="tx1"/>
                </a:solidFill>
              </a:endParaRPr>
            </a:p>
          </p:txBody>
        </p:sp>
        <p:cxnSp>
          <p:nvCxnSpPr>
            <p:cNvPr id="59" name="直線コネクタ 41"/>
            <p:cNvCxnSpPr>
              <a:cxnSpLocks noChangeShapeType="1"/>
              <a:stCxn id="58" idx="2"/>
            </p:cNvCxnSpPr>
            <p:nvPr/>
          </p:nvCxnSpPr>
          <p:spPr bwMode="auto">
            <a:xfrm flipH="1">
              <a:off x="8173689" y="4839856"/>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60" name="直線矢印コネクタ 53"/>
            <p:cNvCxnSpPr>
              <a:cxnSpLocks noChangeShapeType="1"/>
            </p:cNvCxnSpPr>
            <p:nvPr/>
          </p:nvCxnSpPr>
          <p:spPr bwMode="auto">
            <a:xfrm>
              <a:off x="972495" y="5055756"/>
              <a:ext cx="345687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 name="直線矢印コネクタ 55"/>
            <p:cNvCxnSpPr>
              <a:cxnSpLocks noChangeShapeType="1"/>
            </p:cNvCxnSpPr>
            <p:nvPr/>
          </p:nvCxnSpPr>
          <p:spPr bwMode="auto">
            <a:xfrm>
              <a:off x="4429373" y="5055756"/>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2" name="直線矢印コネクタ 57"/>
            <p:cNvCxnSpPr>
              <a:cxnSpLocks noChangeShapeType="1"/>
            </p:cNvCxnSpPr>
            <p:nvPr/>
          </p:nvCxnSpPr>
          <p:spPr bwMode="auto">
            <a:xfrm>
              <a:off x="5150098" y="5055756"/>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3" name="直線矢印コネクタ 59"/>
            <p:cNvCxnSpPr>
              <a:cxnSpLocks noChangeShapeType="1"/>
            </p:cNvCxnSpPr>
            <p:nvPr/>
          </p:nvCxnSpPr>
          <p:spPr bwMode="auto">
            <a:xfrm>
              <a:off x="5869235" y="5055756"/>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4" name="直線矢印コネクタ 61"/>
            <p:cNvCxnSpPr>
              <a:cxnSpLocks noChangeShapeType="1"/>
            </p:cNvCxnSpPr>
            <p:nvPr/>
          </p:nvCxnSpPr>
          <p:spPr bwMode="auto">
            <a:xfrm>
              <a:off x="6589960" y="5055756"/>
              <a:ext cx="158372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5" name="直線矢印コネクタ 63"/>
            <p:cNvCxnSpPr>
              <a:cxnSpLocks noChangeShapeType="1"/>
            </p:cNvCxnSpPr>
            <p:nvPr/>
          </p:nvCxnSpPr>
          <p:spPr bwMode="auto">
            <a:xfrm flipH="1">
              <a:off x="972495" y="5200219"/>
              <a:ext cx="345618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6" name="直線矢印コネクタ 64"/>
            <p:cNvCxnSpPr>
              <a:cxnSpLocks noChangeShapeType="1"/>
            </p:cNvCxnSpPr>
            <p:nvPr/>
          </p:nvCxnSpPr>
          <p:spPr bwMode="auto">
            <a:xfrm flipH="1">
              <a:off x="971699" y="5271656"/>
              <a:ext cx="4322466" cy="4006"/>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7" name="直線矢印コネクタ 67"/>
            <p:cNvCxnSpPr>
              <a:cxnSpLocks noChangeShapeType="1"/>
            </p:cNvCxnSpPr>
            <p:nvPr/>
          </p:nvCxnSpPr>
          <p:spPr bwMode="auto">
            <a:xfrm flipH="1">
              <a:off x="972495" y="5343094"/>
              <a:ext cx="51121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8" name="直線矢印コネクタ 69"/>
            <p:cNvCxnSpPr>
              <a:cxnSpLocks noChangeShapeType="1"/>
            </p:cNvCxnSpPr>
            <p:nvPr/>
          </p:nvCxnSpPr>
          <p:spPr bwMode="auto">
            <a:xfrm flipH="1">
              <a:off x="972495" y="5416119"/>
              <a:ext cx="5905052"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9" name="直線矢印コネクタ 72"/>
            <p:cNvCxnSpPr>
              <a:cxnSpLocks noChangeShapeType="1"/>
            </p:cNvCxnSpPr>
            <p:nvPr/>
          </p:nvCxnSpPr>
          <p:spPr bwMode="auto">
            <a:xfrm flipH="1">
              <a:off x="972495" y="5487556"/>
              <a:ext cx="720119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0" name="직선 연결선 69"/>
            <p:cNvCxnSpPr/>
            <p:nvPr/>
          </p:nvCxnSpPr>
          <p:spPr>
            <a:xfrm>
              <a:off x="7417458" y="4712620"/>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71" name="テキスト ボックス 28"/>
            <p:cNvSpPr txBox="1">
              <a:spLocks noChangeArrowheads="1"/>
            </p:cNvSpPr>
            <p:nvPr/>
          </p:nvSpPr>
          <p:spPr bwMode="auto">
            <a:xfrm>
              <a:off x="1114426" y="590491"/>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1 (broadcast, wildcard SSID)</a:t>
              </a:r>
            </a:p>
          </p:txBody>
        </p:sp>
        <p:sp>
          <p:nvSpPr>
            <p:cNvPr id="72" name="TextBox 71"/>
            <p:cNvSpPr txBox="1"/>
            <p:nvPr/>
          </p:nvSpPr>
          <p:spPr>
            <a:xfrm>
              <a:off x="8180114" y="561063"/>
              <a:ext cx="771365" cy="246221"/>
            </a:xfrm>
            <a:prstGeom prst="rect">
              <a:avLst/>
            </a:prstGeom>
            <a:noFill/>
          </p:spPr>
          <p:txBody>
            <a:bodyPr wrap="none" rtlCol="0">
              <a:spAutoFit/>
            </a:bodyPr>
            <a:lstStyle/>
            <a:p>
              <a:r>
                <a:rPr lang="en-US" altLang="ko-KR" sz="1000" dirty="0" smtClean="0"/>
                <a:t>Channel 1</a:t>
              </a:r>
              <a:endParaRPr lang="ko-KR" altLang="en-US" sz="1000" dirty="0"/>
            </a:p>
          </p:txBody>
        </p:sp>
        <p:sp>
          <p:nvSpPr>
            <p:cNvPr id="73" name="TextBox 72"/>
            <p:cNvSpPr txBox="1"/>
            <p:nvPr/>
          </p:nvSpPr>
          <p:spPr>
            <a:xfrm>
              <a:off x="8172400" y="1496398"/>
              <a:ext cx="816249" cy="400110"/>
            </a:xfrm>
            <a:prstGeom prst="rect">
              <a:avLst/>
            </a:prstGeom>
            <a:noFill/>
          </p:spPr>
          <p:txBody>
            <a:bodyPr wrap="none" rtlCol="0">
              <a:spAutoFit/>
            </a:bodyPr>
            <a:lstStyle/>
            <a:p>
              <a:r>
                <a:rPr lang="en-US" altLang="ko-KR" sz="1000" dirty="0" smtClean="0"/>
                <a:t>Channel 2 </a:t>
              </a:r>
            </a:p>
            <a:p>
              <a:r>
                <a:rPr lang="en-US" altLang="ko-KR" sz="1000" dirty="0" smtClean="0"/>
                <a:t>(idle)</a:t>
              </a:r>
              <a:endParaRPr lang="ko-KR" altLang="en-US" sz="1000" dirty="0"/>
            </a:p>
          </p:txBody>
        </p:sp>
        <p:sp>
          <p:nvSpPr>
            <p:cNvPr id="74" name="テキスト ボックス 28"/>
            <p:cNvSpPr txBox="1">
              <a:spLocks noChangeArrowheads="1"/>
            </p:cNvSpPr>
            <p:nvPr/>
          </p:nvSpPr>
          <p:spPr bwMode="auto">
            <a:xfrm>
              <a:off x="1043608" y="2750731"/>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3 (broadcast, wildcard SSID)</a:t>
              </a:r>
            </a:p>
          </p:txBody>
        </p:sp>
        <p:sp>
          <p:nvSpPr>
            <p:cNvPr id="75" name="テキスト ボックス 28"/>
            <p:cNvSpPr txBox="1">
              <a:spLocks noChangeArrowheads="1"/>
            </p:cNvSpPr>
            <p:nvPr/>
          </p:nvSpPr>
          <p:spPr bwMode="auto">
            <a:xfrm>
              <a:off x="1043608" y="4838963"/>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5 (broadcast, wildcard SSID)</a:t>
              </a:r>
            </a:p>
          </p:txBody>
        </p:sp>
        <p:cxnSp>
          <p:nvCxnSpPr>
            <p:cNvPr id="76" name="直線矢印コネクタ 53"/>
            <p:cNvCxnSpPr>
              <a:cxnSpLocks noChangeShapeType="1"/>
            </p:cNvCxnSpPr>
            <p:nvPr/>
          </p:nvCxnSpPr>
          <p:spPr bwMode="auto">
            <a:xfrm>
              <a:off x="971600" y="2031420"/>
              <a:ext cx="6194077"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7" name="テキスト ボックス 28"/>
            <p:cNvSpPr txBox="1">
              <a:spLocks noChangeArrowheads="1"/>
            </p:cNvSpPr>
            <p:nvPr/>
          </p:nvSpPr>
          <p:spPr bwMode="auto">
            <a:xfrm>
              <a:off x="1113533" y="1814627"/>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2 (broadcast, wildcard SSID)</a:t>
              </a:r>
            </a:p>
          </p:txBody>
        </p:sp>
        <p:cxnSp>
          <p:nvCxnSpPr>
            <p:cNvPr id="78" name="直線矢印コネクタ 53"/>
            <p:cNvCxnSpPr>
              <a:cxnSpLocks noChangeShapeType="1"/>
            </p:cNvCxnSpPr>
            <p:nvPr/>
          </p:nvCxnSpPr>
          <p:spPr bwMode="auto">
            <a:xfrm>
              <a:off x="971600" y="4233471"/>
              <a:ext cx="6194077"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9" name="テキスト ボックス 28"/>
            <p:cNvSpPr txBox="1">
              <a:spLocks noChangeArrowheads="1"/>
            </p:cNvSpPr>
            <p:nvPr/>
          </p:nvSpPr>
          <p:spPr bwMode="auto">
            <a:xfrm>
              <a:off x="1113533" y="4016678"/>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4 (broadcast, wildcard SSID)</a:t>
              </a:r>
            </a:p>
          </p:txBody>
        </p:sp>
        <p:cxnSp>
          <p:nvCxnSpPr>
            <p:cNvPr id="80" name="直線矢印コネクタ 53"/>
            <p:cNvCxnSpPr>
              <a:cxnSpLocks noChangeShapeType="1"/>
            </p:cNvCxnSpPr>
            <p:nvPr/>
          </p:nvCxnSpPr>
          <p:spPr bwMode="auto">
            <a:xfrm>
              <a:off x="1124000" y="6135876"/>
              <a:ext cx="6194077"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81" name="テキスト ボックス 28"/>
            <p:cNvSpPr txBox="1">
              <a:spLocks noChangeArrowheads="1"/>
            </p:cNvSpPr>
            <p:nvPr/>
          </p:nvSpPr>
          <p:spPr bwMode="auto">
            <a:xfrm>
              <a:off x="1265933" y="5919083"/>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n (broadcast, wildcard SSID)</a:t>
              </a:r>
            </a:p>
          </p:txBody>
        </p:sp>
        <p:cxnSp>
          <p:nvCxnSpPr>
            <p:cNvPr id="82" name="직선 연결선 81"/>
            <p:cNvCxnSpPr/>
            <p:nvPr/>
          </p:nvCxnSpPr>
          <p:spPr>
            <a:xfrm>
              <a:off x="2736391" y="5631051"/>
              <a:ext cx="0" cy="28803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8220247" y="2822739"/>
              <a:ext cx="771365" cy="246221"/>
            </a:xfrm>
            <a:prstGeom prst="rect">
              <a:avLst/>
            </a:prstGeom>
            <a:noFill/>
          </p:spPr>
          <p:txBody>
            <a:bodyPr wrap="none" rtlCol="0">
              <a:spAutoFit/>
            </a:bodyPr>
            <a:lstStyle/>
            <a:p>
              <a:r>
                <a:rPr lang="en-US" altLang="ko-KR" sz="1000" dirty="0" smtClean="0"/>
                <a:t>Channel 3</a:t>
              </a:r>
            </a:p>
          </p:txBody>
        </p:sp>
        <p:sp>
          <p:nvSpPr>
            <p:cNvPr id="84" name="TextBox 83"/>
            <p:cNvSpPr txBox="1"/>
            <p:nvPr/>
          </p:nvSpPr>
          <p:spPr>
            <a:xfrm>
              <a:off x="8372635" y="5148545"/>
              <a:ext cx="771365" cy="246221"/>
            </a:xfrm>
            <a:prstGeom prst="rect">
              <a:avLst/>
            </a:prstGeom>
            <a:noFill/>
          </p:spPr>
          <p:txBody>
            <a:bodyPr wrap="none" rtlCol="0">
              <a:spAutoFit/>
            </a:bodyPr>
            <a:lstStyle/>
            <a:p>
              <a:r>
                <a:rPr lang="en-US" altLang="ko-KR" sz="1000" dirty="0" smtClean="0"/>
                <a:t>Channel 5</a:t>
              </a:r>
            </a:p>
          </p:txBody>
        </p:sp>
        <p:sp>
          <p:nvSpPr>
            <p:cNvPr id="85" name="TextBox 84"/>
            <p:cNvSpPr txBox="1"/>
            <p:nvPr/>
          </p:nvSpPr>
          <p:spPr>
            <a:xfrm>
              <a:off x="8371374" y="3893567"/>
              <a:ext cx="771365" cy="400110"/>
            </a:xfrm>
            <a:prstGeom prst="rect">
              <a:avLst/>
            </a:prstGeom>
            <a:noFill/>
          </p:spPr>
          <p:txBody>
            <a:bodyPr wrap="none" rtlCol="0">
              <a:spAutoFit/>
            </a:bodyPr>
            <a:lstStyle/>
            <a:p>
              <a:r>
                <a:rPr lang="en-US" altLang="ko-KR" sz="1000" dirty="0" smtClean="0"/>
                <a:t>Channel 4</a:t>
              </a:r>
            </a:p>
            <a:p>
              <a:r>
                <a:rPr lang="en-US" altLang="ko-KR" sz="1000" dirty="0" smtClean="0"/>
                <a:t>(idle)</a:t>
              </a:r>
            </a:p>
          </p:txBody>
        </p:sp>
        <p:sp>
          <p:nvSpPr>
            <p:cNvPr id="86" name="TextBox 85"/>
            <p:cNvSpPr txBox="1"/>
            <p:nvPr/>
          </p:nvSpPr>
          <p:spPr>
            <a:xfrm>
              <a:off x="8344920" y="6042193"/>
              <a:ext cx="771365" cy="246221"/>
            </a:xfrm>
            <a:prstGeom prst="rect">
              <a:avLst/>
            </a:prstGeom>
            <a:noFill/>
          </p:spPr>
          <p:txBody>
            <a:bodyPr wrap="none" rtlCol="0">
              <a:spAutoFit/>
            </a:bodyPr>
            <a:lstStyle/>
            <a:p>
              <a:r>
                <a:rPr lang="en-US" altLang="ko-KR" sz="1000" dirty="0" smtClean="0"/>
                <a:t>Channel n</a:t>
              </a:r>
            </a:p>
          </p:txBody>
        </p:sp>
        <p:cxnSp>
          <p:nvCxnSpPr>
            <p:cNvPr id="87" name="직선 연결선 86"/>
            <p:cNvCxnSpPr/>
            <p:nvPr/>
          </p:nvCxnSpPr>
          <p:spPr>
            <a:xfrm>
              <a:off x="8680250" y="5621653"/>
              <a:ext cx="0" cy="28803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3" name="テキスト ボックス 28"/>
            <p:cNvSpPr txBox="1">
              <a:spLocks noChangeArrowheads="1"/>
            </p:cNvSpPr>
            <p:nvPr/>
          </p:nvSpPr>
          <p:spPr bwMode="auto">
            <a:xfrm>
              <a:off x="1960582" y="1044025"/>
              <a:ext cx="1752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a:p>
              <a:pPr eaLnBrk="0" hangingPunct="0">
                <a:buClr>
                  <a:srgbClr val="000000"/>
                </a:buClr>
                <a:buSzPct val="100000"/>
                <a:buFont typeface="Times New Roman" pitchFamily="18" charset="0"/>
                <a:buNone/>
              </a:pPr>
              <a:r>
                <a:rPr lang="en-US" altLang="ja-JP" sz="1000" dirty="0"/>
                <a:t> </a:t>
              </a:r>
              <a:r>
                <a:rPr lang="en-US" altLang="ja-JP" sz="1000" dirty="0" smtClean="0"/>
                <a:t> .</a:t>
              </a:r>
            </a:p>
            <a:p>
              <a:pPr eaLnBrk="0" hangingPunct="0">
                <a:buClr>
                  <a:srgbClr val="000000"/>
                </a:buClr>
                <a:buSzPct val="100000"/>
                <a:buFont typeface="Times New Roman" pitchFamily="18" charset="0"/>
                <a:buNone/>
              </a:pPr>
              <a:r>
                <a:rPr kumimoji="0" lang="en-US" altLang="ja-JP" sz="1000" dirty="0">
                  <a:solidFill>
                    <a:schemeClr val="tx1"/>
                  </a:solidFill>
                </a:rPr>
                <a:t> </a:t>
              </a:r>
              <a:r>
                <a:rPr kumimoji="0" lang="en-US" altLang="ja-JP" sz="1000" dirty="0" smtClean="0">
                  <a:solidFill>
                    <a:schemeClr val="tx1"/>
                  </a:solidFill>
                </a:rPr>
                <a:t> .</a:t>
              </a:r>
            </a:p>
            <a:p>
              <a:pPr eaLnBrk="0" hangingPunct="0">
                <a:buClr>
                  <a:srgbClr val="000000"/>
                </a:buClr>
                <a:buSzPct val="100000"/>
                <a:buFont typeface="Times New Roman" pitchFamily="18" charset="0"/>
                <a:buNone/>
              </a:pPr>
              <a:r>
                <a:rPr lang="en-US" altLang="ja-JP" sz="1000" dirty="0"/>
                <a:t> </a:t>
              </a:r>
              <a:r>
                <a:rPr lang="en-US" altLang="ja-JP" sz="1000" dirty="0" smtClean="0"/>
                <a:t> .</a:t>
              </a:r>
              <a:endParaRPr kumimoji="0" lang="ja-JP" altLang="en-US" sz="1000" dirty="0">
                <a:solidFill>
                  <a:schemeClr val="tx1"/>
                </a:solidFill>
              </a:endParaRPr>
            </a:p>
          </p:txBody>
        </p:sp>
        <p:sp>
          <p:nvSpPr>
            <p:cNvPr id="94" name="テキスト ボックス 28"/>
            <p:cNvSpPr txBox="1">
              <a:spLocks noChangeArrowheads="1"/>
            </p:cNvSpPr>
            <p:nvPr/>
          </p:nvSpPr>
          <p:spPr bwMode="auto">
            <a:xfrm>
              <a:off x="1979712" y="2937138"/>
              <a:ext cx="1752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a:p>
              <a:pPr eaLnBrk="0" hangingPunct="0">
                <a:buClr>
                  <a:srgbClr val="000000"/>
                </a:buClr>
                <a:buSzPct val="100000"/>
                <a:buFont typeface="Times New Roman" pitchFamily="18" charset="0"/>
                <a:buNone/>
              </a:pPr>
              <a:r>
                <a:rPr lang="en-US" altLang="ja-JP" sz="1000" dirty="0"/>
                <a:t> </a:t>
              </a:r>
              <a:r>
                <a:rPr lang="en-US" altLang="ja-JP" sz="1000" dirty="0" smtClean="0"/>
                <a:t> .</a:t>
              </a:r>
            </a:p>
            <a:p>
              <a:pPr eaLnBrk="0" hangingPunct="0">
                <a:buClr>
                  <a:srgbClr val="000000"/>
                </a:buClr>
                <a:buSzPct val="100000"/>
                <a:buFont typeface="Times New Roman" pitchFamily="18" charset="0"/>
                <a:buNone/>
              </a:pPr>
              <a:r>
                <a:rPr kumimoji="0" lang="en-US" altLang="ja-JP" sz="1000" dirty="0">
                  <a:solidFill>
                    <a:schemeClr val="tx1"/>
                  </a:solidFill>
                </a:rPr>
                <a:t> </a:t>
              </a:r>
              <a:r>
                <a:rPr kumimoji="0" lang="en-US" altLang="ja-JP" sz="1000" dirty="0" smtClean="0">
                  <a:solidFill>
                    <a:schemeClr val="tx1"/>
                  </a:solidFill>
                </a:rPr>
                <a:t> .</a:t>
              </a:r>
            </a:p>
            <a:p>
              <a:pPr eaLnBrk="0" hangingPunct="0">
                <a:buClr>
                  <a:srgbClr val="000000"/>
                </a:buClr>
                <a:buSzPct val="100000"/>
                <a:buFont typeface="Times New Roman" pitchFamily="18" charset="0"/>
                <a:buNone/>
              </a:pPr>
              <a:r>
                <a:rPr lang="en-US" altLang="ja-JP" sz="1000" dirty="0"/>
                <a:t> </a:t>
              </a:r>
              <a:r>
                <a:rPr lang="en-US" altLang="ja-JP" sz="1000" dirty="0" smtClean="0"/>
                <a:t> .</a:t>
              </a:r>
              <a:endParaRPr kumimoji="0" lang="ja-JP" altLang="en-US" sz="1000" dirty="0">
                <a:solidFill>
                  <a:schemeClr val="tx1"/>
                </a:solidFill>
              </a:endParaRPr>
            </a:p>
          </p:txBody>
        </p:sp>
        <p:sp>
          <p:nvSpPr>
            <p:cNvPr id="95" name="テキスト ボックス 28"/>
            <p:cNvSpPr txBox="1">
              <a:spLocks noChangeArrowheads="1"/>
            </p:cNvSpPr>
            <p:nvPr/>
          </p:nvSpPr>
          <p:spPr bwMode="auto">
            <a:xfrm>
              <a:off x="2112982" y="5445224"/>
              <a:ext cx="1752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a:p>
              <a:pPr eaLnBrk="0" hangingPunct="0">
                <a:buClr>
                  <a:srgbClr val="000000"/>
                </a:buClr>
                <a:buSzPct val="100000"/>
                <a:buFont typeface="Times New Roman" pitchFamily="18" charset="0"/>
                <a:buNone/>
              </a:pPr>
              <a:r>
                <a:rPr lang="en-US" altLang="ja-JP" sz="1000" dirty="0"/>
                <a:t> </a:t>
              </a:r>
              <a:r>
                <a:rPr lang="en-US" altLang="ja-JP" sz="1000" dirty="0" smtClean="0"/>
                <a:t> .</a:t>
              </a:r>
            </a:p>
            <a:p>
              <a:pPr eaLnBrk="0" hangingPunct="0">
                <a:buClr>
                  <a:srgbClr val="000000"/>
                </a:buClr>
                <a:buSzPct val="100000"/>
                <a:buFont typeface="Times New Roman" pitchFamily="18" charset="0"/>
                <a:buNone/>
              </a:pPr>
              <a:r>
                <a:rPr kumimoji="0" lang="en-US" altLang="ja-JP" sz="1000" dirty="0">
                  <a:solidFill>
                    <a:schemeClr val="tx1"/>
                  </a:solidFill>
                </a:rPr>
                <a:t> </a:t>
              </a:r>
              <a:r>
                <a:rPr kumimoji="0" lang="en-US" altLang="ja-JP" sz="1000" dirty="0" smtClean="0">
                  <a:solidFill>
                    <a:schemeClr val="tx1"/>
                  </a:solidFill>
                </a:rPr>
                <a:t> .</a:t>
              </a:r>
            </a:p>
            <a:p>
              <a:pPr eaLnBrk="0" hangingPunct="0">
                <a:buClr>
                  <a:srgbClr val="000000"/>
                </a:buClr>
                <a:buSzPct val="100000"/>
                <a:buFont typeface="Times New Roman" pitchFamily="18" charset="0"/>
                <a:buNone/>
              </a:pPr>
              <a:r>
                <a:rPr lang="en-US" altLang="ja-JP" sz="1000" dirty="0"/>
                <a:t> </a:t>
              </a:r>
              <a:r>
                <a:rPr lang="en-US" altLang="ja-JP" sz="1000" dirty="0" smtClean="0"/>
                <a:t> .</a:t>
              </a:r>
              <a:endParaRPr kumimoji="0" lang="ja-JP" altLang="en-US" sz="1000" dirty="0">
                <a:solidFill>
                  <a:schemeClr val="tx1"/>
                </a:solidFill>
              </a:endParaRPr>
            </a:p>
          </p:txBody>
        </p:sp>
        <p:sp>
          <p:nvSpPr>
            <p:cNvPr id="97" name="TextBox 96"/>
            <p:cNvSpPr txBox="1"/>
            <p:nvPr/>
          </p:nvSpPr>
          <p:spPr>
            <a:xfrm>
              <a:off x="8189111" y="2014229"/>
              <a:ext cx="726481" cy="852876"/>
            </a:xfrm>
            <a:prstGeom prst="rect">
              <a:avLst/>
            </a:prstGeom>
            <a:noFill/>
          </p:spPr>
          <p:txBody>
            <a:bodyPr wrap="none" rtlCol="0">
              <a:spAutoFit/>
            </a:bodyPr>
            <a:lstStyle/>
            <a:p>
              <a:r>
                <a:rPr lang="en-US" altLang="ko-KR" sz="1000" dirty="0" smtClean="0"/>
                <a:t>Sequential</a:t>
              </a:r>
            </a:p>
            <a:p>
              <a:r>
                <a:rPr lang="en-US" altLang="ko-KR" sz="1000" dirty="0" smtClean="0"/>
                <a:t>Scanning</a:t>
              </a:r>
            </a:p>
            <a:p>
              <a:r>
                <a:rPr lang="en-US" altLang="ko-KR" sz="1000" dirty="0"/>
                <a:t>o</a:t>
              </a:r>
              <a:r>
                <a:rPr lang="en-US" altLang="ko-KR" sz="1000" dirty="0" smtClean="0"/>
                <a:t>f all </a:t>
              </a:r>
            </a:p>
            <a:p>
              <a:r>
                <a:rPr lang="en-US" altLang="ko-KR" sz="1000" dirty="0" smtClean="0"/>
                <a:t>Channels</a:t>
              </a:r>
            </a:p>
          </p:txBody>
        </p:sp>
        <p:cxnSp>
          <p:nvCxnSpPr>
            <p:cNvPr id="98" name="직선 화살표 연결선 97"/>
            <p:cNvCxnSpPr/>
            <p:nvPr/>
          </p:nvCxnSpPr>
          <p:spPr>
            <a:xfrm>
              <a:off x="8951479" y="446921"/>
              <a:ext cx="0" cy="60534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9" name="Title 1"/>
          <p:cNvSpPr>
            <a:spLocks noGrp="1"/>
          </p:cNvSpPr>
          <p:nvPr>
            <p:ph type="title"/>
          </p:nvPr>
        </p:nvSpPr>
        <p:spPr>
          <a:xfrm>
            <a:off x="685800" y="685800"/>
            <a:ext cx="7772400" cy="1066800"/>
          </a:xfrm>
        </p:spPr>
        <p:txBody>
          <a:bodyPr/>
          <a:lstStyle/>
          <a:p>
            <a:r>
              <a:rPr lang="en-US" dirty="0" smtClean="0"/>
              <a:t>Active Scanning - Problem</a:t>
            </a:r>
            <a:endParaRPr lang="en-US" dirty="0"/>
          </a:p>
        </p:txBody>
      </p:sp>
      <p:sp>
        <p:nvSpPr>
          <p:cNvPr id="10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101"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6</a:t>
            </a:fld>
            <a:endParaRPr lang="en-US" smtClean="0"/>
          </a:p>
        </p:txBody>
      </p:sp>
      <p:sp>
        <p:nvSpPr>
          <p:cNvPr id="2" name="TextBox 1"/>
          <p:cNvSpPr txBox="1"/>
          <p:nvPr/>
        </p:nvSpPr>
        <p:spPr>
          <a:xfrm>
            <a:off x="4276036" y="2325469"/>
            <a:ext cx="2658164" cy="646331"/>
          </a:xfrm>
          <a:prstGeom prst="rect">
            <a:avLst/>
          </a:prstGeom>
          <a:noFill/>
        </p:spPr>
        <p:txBody>
          <a:bodyPr wrap="none" rtlCol="0">
            <a:spAutoFit/>
          </a:bodyPr>
          <a:lstStyle/>
          <a:p>
            <a:r>
              <a:rPr lang="en-US" altLang="ko-KR" dirty="0" smtClean="0">
                <a:solidFill>
                  <a:srgbClr val="FF0000"/>
                </a:solidFill>
              </a:rPr>
              <a:t>APs respond to the Probe Request </a:t>
            </a:r>
          </a:p>
          <a:p>
            <a:r>
              <a:rPr lang="en-US" altLang="ko-KR" dirty="0">
                <a:solidFill>
                  <a:srgbClr val="FF0000"/>
                </a:solidFill>
              </a:rPr>
              <a:t>a</a:t>
            </a:r>
            <a:r>
              <a:rPr lang="en-US" altLang="ko-KR" dirty="0" smtClean="0">
                <a:solidFill>
                  <a:srgbClr val="FF0000"/>
                </a:solidFill>
              </a:rPr>
              <a:t>lthough the STA cannot associate with </a:t>
            </a:r>
          </a:p>
          <a:p>
            <a:r>
              <a:rPr lang="en-US" altLang="ko-KR" dirty="0">
                <a:solidFill>
                  <a:srgbClr val="FF0000"/>
                </a:solidFill>
              </a:rPr>
              <a:t>s</a:t>
            </a:r>
            <a:r>
              <a:rPr lang="en-US" altLang="ko-KR" dirty="0" smtClean="0">
                <a:solidFill>
                  <a:srgbClr val="FF0000"/>
                </a:solidFill>
              </a:rPr>
              <a:t>ome of the APs</a:t>
            </a:r>
            <a:endParaRPr lang="ko-KR" altLang="en-US" dirty="0">
              <a:solidFill>
                <a:srgbClr val="FF0000"/>
              </a:solidFill>
            </a:endParaRPr>
          </a:p>
        </p:txBody>
      </p:sp>
      <p:sp>
        <p:nvSpPr>
          <p:cNvPr id="10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251713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7772400" cy="1066800"/>
          </a:xfrm>
        </p:spPr>
        <p:txBody>
          <a:bodyPr/>
          <a:lstStyle/>
          <a:p>
            <a:r>
              <a:rPr lang="en-US" dirty="0" smtClean="0"/>
              <a:t>Selective Transmission – Approach (1/2)</a:t>
            </a:r>
            <a:endParaRPr lang="en-US" dirty="0"/>
          </a:p>
        </p:txBody>
      </p:sp>
      <p:sp>
        <p:nvSpPr>
          <p:cNvPr id="6" name="직사각형 5"/>
          <p:cNvSpPr/>
          <p:nvPr/>
        </p:nvSpPr>
        <p:spPr>
          <a:xfrm>
            <a:off x="360362" y="1676400"/>
            <a:ext cx="8707437" cy="3785652"/>
          </a:xfrm>
          <a:prstGeom prst="rect">
            <a:avLst/>
          </a:prstGeom>
        </p:spPr>
        <p:txBody>
          <a:bodyPr wrap="square">
            <a:spAutoFit/>
          </a:bodyPr>
          <a:lstStyle/>
          <a:p>
            <a:pPr marL="179388" indent="-179388" eaLnBrk="1" hangingPunct="1">
              <a:buFont typeface="Arial" pitchFamily="34" charset="0"/>
              <a:buChar char="•"/>
            </a:pPr>
            <a:r>
              <a:rPr lang="en-US" altLang="ko-KR" sz="2400" b="1" dirty="0" smtClean="0">
                <a:latin typeface="+mj-lt"/>
              </a:rPr>
              <a:t>Filtering </a:t>
            </a:r>
            <a:r>
              <a:rPr lang="en-US" altLang="ko-KR" sz="2400" b="1" dirty="0">
                <a:latin typeface="+mj-lt"/>
              </a:rPr>
              <a:t>Information </a:t>
            </a:r>
            <a:r>
              <a:rPr lang="en-US" altLang="ko-KR" sz="2400" b="1" dirty="0" smtClean="0">
                <a:latin typeface="+mj-lt"/>
              </a:rPr>
              <a:t>including </a:t>
            </a:r>
            <a:r>
              <a:rPr lang="en-US" altLang="ko-KR" sz="2400" b="1" dirty="0">
                <a:latin typeface="+mj-lt"/>
              </a:rPr>
              <a:t>p</a:t>
            </a:r>
            <a:r>
              <a:rPr lang="en-US" altLang="ko-KR" sz="2400" b="1" dirty="0" smtClean="0">
                <a:latin typeface="+mj-lt"/>
              </a:rPr>
              <a:t>references and/or </a:t>
            </a:r>
            <a:r>
              <a:rPr lang="en-US" altLang="ko-KR" sz="2400" b="1" dirty="0"/>
              <a:t>c</a:t>
            </a:r>
            <a:r>
              <a:rPr lang="en-US" altLang="ko-KR" sz="2400" b="1" dirty="0" smtClean="0"/>
              <a:t>apabilities</a:t>
            </a:r>
            <a:r>
              <a:rPr lang="en-US" altLang="ko-KR" sz="2400" b="1" dirty="0" smtClean="0">
                <a:latin typeface="+mj-lt"/>
              </a:rPr>
              <a:t> </a:t>
            </a:r>
            <a:r>
              <a:rPr lang="en-US" altLang="ko-KR" sz="2400" b="1" dirty="0">
                <a:latin typeface="+mj-lt"/>
              </a:rPr>
              <a:t>of the STA is included in the Probe Request </a:t>
            </a:r>
            <a:r>
              <a:rPr lang="en-US" altLang="ko-KR" sz="2400" b="1" dirty="0" smtClean="0">
                <a:latin typeface="+mj-lt"/>
              </a:rPr>
              <a:t>frame</a:t>
            </a:r>
          </a:p>
          <a:p>
            <a:pPr marL="179388" indent="-179388" eaLnBrk="1" hangingPunct="1">
              <a:buFont typeface="Arial" pitchFamily="34" charset="0"/>
              <a:buChar char="•"/>
            </a:pPr>
            <a:r>
              <a:rPr lang="en-US" altLang="ko-KR" sz="2400" b="1" dirty="0" smtClean="0">
                <a:latin typeface="+mj-lt"/>
              </a:rPr>
              <a:t>The Responding APs or STAs can </a:t>
            </a:r>
            <a:r>
              <a:rPr lang="en-US" altLang="ko-KR" sz="2400" b="1" dirty="0">
                <a:latin typeface="+mj-lt"/>
              </a:rPr>
              <a:t>check the </a:t>
            </a:r>
            <a:r>
              <a:rPr lang="en-US" altLang="ko-KR" sz="2400" b="1" dirty="0" smtClean="0">
                <a:latin typeface="+mj-lt"/>
              </a:rPr>
              <a:t>preferences and/or capabilities of </a:t>
            </a:r>
            <a:r>
              <a:rPr lang="en-US" altLang="ko-KR" sz="2400" b="1" dirty="0">
                <a:latin typeface="+mj-lt"/>
              </a:rPr>
              <a:t>the STA that transmitted the Probe </a:t>
            </a:r>
            <a:r>
              <a:rPr lang="en-US" altLang="ko-KR" sz="2400" b="1" dirty="0" smtClean="0">
                <a:latin typeface="+mj-lt"/>
              </a:rPr>
              <a:t>Request</a:t>
            </a:r>
          </a:p>
          <a:p>
            <a:pPr lvl="1" eaLnBrk="1" hangingPunct="1"/>
            <a:endParaRPr lang="en-US" altLang="ko-KR" sz="2400" b="1" dirty="0" smtClean="0">
              <a:latin typeface="+mj-lt"/>
            </a:endParaRPr>
          </a:p>
          <a:p>
            <a:pPr marL="636588" lvl="1" indent="-179388" eaLnBrk="1" hangingPunct="1">
              <a:buFont typeface="Arial" pitchFamily="34" charset="0"/>
              <a:buChar char="•"/>
            </a:pPr>
            <a:r>
              <a:rPr lang="en-US" altLang="ko-KR" sz="2400" dirty="0" smtClean="0"/>
              <a:t>STA’s capability information </a:t>
            </a:r>
            <a:r>
              <a:rPr lang="en-US" altLang="ko-KR" sz="2400" dirty="0"/>
              <a:t>such as security capability </a:t>
            </a:r>
            <a:r>
              <a:rPr lang="en-US" altLang="ko-KR" sz="2400" dirty="0" smtClean="0"/>
              <a:t>is </a:t>
            </a:r>
            <a:r>
              <a:rPr lang="en-US" altLang="ko-KR" sz="2400" dirty="0"/>
              <a:t>included in the Probe Request </a:t>
            </a:r>
            <a:r>
              <a:rPr lang="en-US" altLang="ko-KR" sz="2400" dirty="0" smtClean="0"/>
              <a:t>frame</a:t>
            </a:r>
          </a:p>
          <a:p>
            <a:pPr marL="636588" lvl="1" indent="-179388" eaLnBrk="1" hangingPunct="1">
              <a:buFont typeface="Arial" pitchFamily="34" charset="0"/>
              <a:buChar char="•"/>
            </a:pPr>
            <a:r>
              <a:rPr lang="en-US" altLang="ko-KR" sz="2400" dirty="0" smtClean="0">
                <a:latin typeface="+mj-lt"/>
              </a:rPr>
              <a:t>STA’s preference information such as its</a:t>
            </a:r>
            <a:r>
              <a:rPr lang="en-US" altLang="ko-KR" sz="2400" dirty="0" smtClean="0"/>
              <a:t> </a:t>
            </a:r>
            <a:r>
              <a:rPr lang="en-US" altLang="ko-KR" sz="2400" dirty="0"/>
              <a:t>security </a:t>
            </a:r>
            <a:r>
              <a:rPr lang="en-US" altLang="ko-KR" sz="2400" dirty="0" smtClean="0"/>
              <a:t>processing requirements, and/or its required AP’s capabilities is included in the Probe Request frame</a:t>
            </a:r>
            <a:endParaRPr lang="en-US" altLang="ko-KR" sz="2400" dirty="0"/>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7</a:t>
            </a:fld>
            <a:endParaRPr lang="en-US" smtClean="0"/>
          </a:p>
        </p:txBody>
      </p:sp>
      <p:sp>
        <p:nvSpPr>
          <p:cNvPr id="9"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188689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7772400" cy="1066800"/>
          </a:xfrm>
        </p:spPr>
        <p:txBody>
          <a:bodyPr/>
          <a:lstStyle/>
          <a:p>
            <a:r>
              <a:rPr lang="en-US" altLang="ko-KR" dirty="0"/>
              <a:t>Selective Transmission </a:t>
            </a:r>
            <a:r>
              <a:rPr lang="en-US" altLang="ko-KR" dirty="0" smtClean="0"/>
              <a:t>– Approach (2/2)</a:t>
            </a:r>
            <a:endParaRPr lang="en-US" dirty="0"/>
          </a:p>
        </p:txBody>
      </p:sp>
      <p:sp>
        <p:nvSpPr>
          <p:cNvPr id="6" name="직사각형 5"/>
          <p:cNvSpPr/>
          <p:nvPr/>
        </p:nvSpPr>
        <p:spPr>
          <a:xfrm>
            <a:off x="360362" y="1676400"/>
            <a:ext cx="8707437" cy="4339650"/>
          </a:xfrm>
          <a:prstGeom prst="rect">
            <a:avLst/>
          </a:prstGeom>
        </p:spPr>
        <p:txBody>
          <a:bodyPr wrap="square">
            <a:spAutoFit/>
          </a:bodyPr>
          <a:lstStyle/>
          <a:p>
            <a:pPr marL="914400" lvl="1" indent="-457200" eaLnBrk="1" hangingPunct="1">
              <a:buAutoNum type="arabicParenBoth"/>
            </a:pPr>
            <a:r>
              <a:rPr lang="en-US" altLang="ko-KR" sz="2000" dirty="0" smtClean="0"/>
              <a:t>If </a:t>
            </a:r>
            <a:r>
              <a:rPr lang="en-US" altLang="ko-KR" sz="2000" dirty="0"/>
              <a:t>the </a:t>
            </a:r>
            <a:r>
              <a:rPr lang="en-US" altLang="ko-KR" sz="2000" dirty="0" smtClean="0"/>
              <a:t>preferences </a:t>
            </a:r>
            <a:r>
              <a:rPr lang="en-US" altLang="ko-KR" sz="2000" dirty="0"/>
              <a:t>of </a:t>
            </a:r>
            <a:r>
              <a:rPr lang="en-US" altLang="ko-KR" sz="2000" dirty="0" smtClean="0"/>
              <a:t>the requesting </a:t>
            </a:r>
            <a:r>
              <a:rPr lang="en-US" altLang="ko-KR" sz="2000" dirty="0"/>
              <a:t>STA </a:t>
            </a:r>
            <a:r>
              <a:rPr lang="en-US" altLang="ko-KR" sz="2000" dirty="0" smtClean="0"/>
              <a:t>is not acceptable </a:t>
            </a:r>
            <a:r>
              <a:rPr lang="en-US" altLang="ko-KR" sz="2000" dirty="0"/>
              <a:t>by </a:t>
            </a:r>
            <a:r>
              <a:rPr lang="en-US" altLang="ko-KR" sz="2000" dirty="0" smtClean="0"/>
              <a:t>the responding APs or STAs, or</a:t>
            </a:r>
            <a:endParaRPr lang="en-US" altLang="ko-KR" sz="2000" dirty="0" smtClean="0">
              <a:latin typeface="+mj-lt"/>
            </a:endParaRPr>
          </a:p>
          <a:p>
            <a:pPr marL="914400" lvl="1" indent="-457200" eaLnBrk="1" hangingPunct="1">
              <a:buAutoNum type="arabicParenBoth" startAt="2"/>
            </a:pPr>
            <a:r>
              <a:rPr lang="en-US" altLang="ko-KR" sz="2000" dirty="0" smtClean="0">
                <a:latin typeface="+mj-lt"/>
              </a:rPr>
              <a:t>If </a:t>
            </a:r>
            <a:r>
              <a:rPr lang="en-US" altLang="ko-KR" sz="2000" dirty="0">
                <a:latin typeface="+mj-lt"/>
              </a:rPr>
              <a:t>the </a:t>
            </a:r>
            <a:r>
              <a:rPr lang="en-US" altLang="ko-KR" sz="2000" dirty="0" smtClean="0">
                <a:latin typeface="+mj-lt"/>
              </a:rPr>
              <a:t>capabilities </a:t>
            </a:r>
            <a:r>
              <a:rPr lang="en-US" altLang="ko-KR" sz="2000" dirty="0">
                <a:latin typeface="+mj-lt"/>
              </a:rPr>
              <a:t>of the STAs that transmit </a:t>
            </a:r>
            <a:r>
              <a:rPr lang="en-US" altLang="ko-KR" sz="2000" dirty="0" smtClean="0">
                <a:latin typeface="+mj-lt"/>
              </a:rPr>
              <a:t>the Probe Request frame is not</a:t>
            </a:r>
          </a:p>
          <a:p>
            <a:pPr lvl="1" eaLnBrk="1" hangingPunct="1"/>
            <a:r>
              <a:rPr lang="en-US" altLang="ko-KR" sz="2000" dirty="0">
                <a:latin typeface="+mj-lt"/>
              </a:rPr>
              <a:t> </a:t>
            </a:r>
            <a:r>
              <a:rPr lang="en-US" altLang="ko-KR" sz="2000" dirty="0" smtClean="0">
                <a:latin typeface="+mj-lt"/>
              </a:rPr>
              <a:t>      acceptable by the APs or STAs that receive </a:t>
            </a:r>
            <a:r>
              <a:rPr lang="en-US" altLang="ko-KR" sz="2000" dirty="0">
                <a:latin typeface="+mj-lt"/>
              </a:rPr>
              <a:t>the Probe Request </a:t>
            </a:r>
            <a:r>
              <a:rPr lang="en-US" altLang="ko-KR" sz="2000" dirty="0" smtClean="0">
                <a:latin typeface="+mj-lt"/>
              </a:rPr>
              <a:t>frame, or </a:t>
            </a:r>
          </a:p>
          <a:p>
            <a:pPr lvl="1" eaLnBrk="1" hangingPunct="1"/>
            <a:r>
              <a:rPr lang="en-US" altLang="ko-KR" sz="2000" dirty="0" smtClean="0">
                <a:latin typeface="+mj-lt"/>
              </a:rPr>
              <a:t>(3) </a:t>
            </a:r>
            <a:r>
              <a:rPr lang="en-US" altLang="ko-KR" sz="2000" dirty="0">
                <a:latin typeface="+mj-lt"/>
              </a:rPr>
              <a:t>T</a:t>
            </a:r>
            <a:r>
              <a:rPr lang="en-US" altLang="ko-KR" sz="2000" dirty="0" smtClean="0">
                <a:latin typeface="+mj-lt"/>
              </a:rPr>
              <a:t>he responding APs or STAs </a:t>
            </a:r>
            <a:r>
              <a:rPr lang="en-US" altLang="ko-KR" sz="2000" dirty="0">
                <a:latin typeface="+mj-lt"/>
              </a:rPr>
              <a:t>cannot accept the STA because of </a:t>
            </a:r>
            <a:r>
              <a:rPr lang="en-US" altLang="ko-KR" sz="2000" dirty="0" smtClean="0">
                <a:latin typeface="+mj-lt"/>
              </a:rPr>
              <a:t>its current</a:t>
            </a:r>
          </a:p>
          <a:p>
            <a:pPr lvl="1" eaLnBrk="1" hangingPunct="1"/>
            <a:r>
              <a:rPr lang="en-US" altLang="ko-KR" sz="2000" dirty="0">
                <a:latin typeface="+mj-lt"/>
              </a:rPr>
              <a:t> </a:t>
            </a:r>
            <a:r>
              <a:rPr lang="en-US" altLang="ko-KR" sz="2000" dirty="0" smtClean="0">
                <a:latin typeface="+mj-lt"/>
              </a:rPr>
              <a:t>     condition (e.g., high Load)</a:t>
            </a:r>
          </a:p>
          <a:p>
            <a:pPr marL="800100" lvl="1" indent="-342900" eaLnBrk="1" hangingPunct="1">
              <a:buFont typeface="Wingdings"/>
              <a:buChar char="à"/>
            </a:pPr>
            <a:r>
              <a:rPr lang="en-US" altLang="ko-KR" sz="2000" dirty="0" smtClean="0">
                <a:latin typeface="+mj-lt"/>
              </a:rPr>
              <a:t>The responding APs or STAs do </a:t>
            </a:r>
            <a:r>
              <a:rPr lang="en-US" altLang="ko-KR" sz="2000" dirty="0">
                <a:latin typeface="+mj-lt"/>
              </a:rPr>
              <a:t>not </a:t>
            </a:r>
            <a:r>
              <a:rPr lang="en-US" altLang="ko-KR" sz="2000" dirty="0" smtClean="0">
                <a:latin typeface="+mj-lt"/>
              </a:rPr>
              <a:t>transmit </a:t>
            </a:r>
            <a:r>
              <a:rPr lang="en-US" altLang="ko-KR" sz="2000" dirty="0">
                <a:latin typeface="+mj-lt"/>
              </a:rPr>
              <a:t>Probe Response </a:t>
            </a:r>
            <a:r>
              <a:rPr lang="en-US" altLang="ko-KR" sz="2000" dirty="0" smtClean="0">
                <a:latin typeface="+mj-lt"/>
              </a:rPr>
              <a:t>frame</a:t>
            </a:r>
          </a:p>
          <a:p>
            <a:pPr marL="1257300" lvl="2" indent="-342900" eaLnBrk="1" hangingPunct="1">
              <a:buFont typeface="Arial" pitchFamily="34" charset="0"/>
              <a:buChar char="•"/>
            </a:pPr>
            <a:r>
              <a:rPr lang="en-US" altLang="ko-KR" sz="2000" dirty="0" smtClean="0">
                <a:latin typeface="+mj-lt"/>
              </a:rPr>
              <a:t>reduces unnecessary Probe Response</a:t>
            </a:r>
          </a:p>
          <a:p>
            <a:pPr marL="1257300" lvl="2" indent="-342900" eaLnBrk="1" hangingPunct="1">
              <a:buFont typeface="Arial" pitchFamily="34" charset="0"/>
              <a:buChar char="•"/>
            </a:pPr>
            <a:r>
              <a:rPr lang="en-US" altLang="ko-KR" sz="2000" dirty="0" smtClean="0">
                <a:latin typeface="+mj-lt"/>
              </a:rPr>
              <a:t>helps selection of AP to associate</a:t>
            </a:r>
          </a:p>
          <a:p>
            <a:pPr lvl="1" eaLnBrk="1" hangingPunct="1"/>
            <a:endParaRPr lang="en-US" altLang="ko-KR" sz="2400" dirty="0" smtClean="0">
              <a:latin typeface="+mj-lt"/>
            </a:endParaRPr>
          </a:p>
          <a:p>
            <a:pPr marL="179388" indent="-179388" eaLnBrk="1" hangingPunct="1">
              <a:buFont typeface="Arial" pitchFamily="34" charset="0"/>
              <a:buChar char="•"/>
            </a:pPr>
            <a:r>
              <a:rPr lang="en-GB" altLang="ko-KR" sz="2400" dirty="0" smtClean="0"/>
              <a:t>AP Channel Report element received in the probe responses is used to help the selection of the next channel to be scanned during active scanning</a:t>
            </a:r>
            <a:endParaRPr lang="ko-KR" altLang="ko-KR" sz="2400" dirty="0" smtClean="0">
              <a:latin typeface="+mj-lt"/>
            </a:endParaRPr>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8</a:t>
            </a:fld>
            <a:endParaRPr lang="en-US" smtClean="0"/>
          </a:p>
        </p:txBody>
      </p:sp>
      <p:sp>
        <p:nvSpPr>
          <p:cNvPr id="9"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259837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85800" y="1524000"/>
            <a:ext cx="7772400" cy="4648200"/>
          </a:xfrm>
        </p:spPr>
        <p:txBody>
          <a:bodyPr/>
          <a:lstStyle/>
          <a:p>
            <a:pPr marL="179388" indent="-179388" eaLnBrk="1" hangingPunct="1">
              <a:buFont typeface="Arial" pitchFamily="34" charset="0"/>
              <a:buChar char="•"/>
            </a:pPr>
            <a:r>
              <a:rPr lang="en-US" altLang="ja-JP" dirty="0" err="1" smtClean="0">
                <a:ea typeface="MS PGothic" pitchFamily="34" charset="-128"/>
              </a:rPr>
              <a:t>FilterInfo</a:t>
            </a:r>
            <a:r>
              <a:rPr lang="en-US" altLang="ja-JP" dirty="0" smtClean="0">
                <a:ea typeface="MS PGothic" pitchFamily="34" charset="-128"/>
              </a:rPr>
              <a:t> element is added </a:t>
            </a:r>
            <a:r>
              <a:rPr lang="en-US" altLang="ko-KR" dirty="0" smtClean="0">
                <a:ea typeface="MS PGothic" pitchFamily="34" charset="-128"/>
              </a:rPr>
              <a:t>to</a:t>
            </a:r>
            <a:r>
              <a:rPr lang="ko-KR" altLang="en-US" dirty="0" smtClean="0">
                <a:ea typeface="MS PGothic" pitchFamily="34" charset="-128"/>
              </a:rPr>
              <a:t> </a:t>
            </a:r>
            <a:r>
              <a:rPr lang="en-US" altLang="ko-KR" dirty="0" smtClean="0">
                <a:ea typeface="MS PGothic" pitchFamily="34" charset="-128"/>
              </a:rPr>
              <a:t>the Probe Request frame</a:t>
            </a:r>
          </a:p>
          <a:p>
            <a:pPr marL="179388" indent="-179388" eaLnBrk="1" hangingPunct="1">
              <a:buFont typeface="Arial" pitchFamily="34" charset="0"/>
              <a:buChar char="•"/>
            </a:pPr>
            <a:r>
              <a:rPr lang="en-US" altLang="ko-KR" sz="2000" b="0" dirty="0" err="1" smtClean="0">
                <a:ea typeface="MS PGothic" pitchFamily="34" charset="-128"/>
              </a:rPr>
              <a:t>FilterInfo</a:t>
            </a:r>
            <a:r>
              <a:rPr lang="en-US" altLang="ko-KR" sz="2000" b="0" dirty="0" smtClean="0">
                <a:ea typeface="MS PGothic" pitchFamily="34" charset="-128"/>
              </a:rPr>
              <a:t> IE contains optional capability elements including security capabilities of the Requesting STAs </a:t>
            </a:r>
          </a:p>
          <a:p>
            <a:pPr marL="579438" lvl="1" indent="-179388" eaLnBrk="1" hangingPunct="1">
              <a:buFont typeface="Arial" pitchFamily="34" charset="0"/>
              <a:buChar char="•"/>
            </a:pPr>
            <a:r>
              <a:rPr lang="en-US" altLang="ko-KR" sz="1800" dirty="0" smtClean="0">
                <a:ea typeface="MS PGothic" pitchFamily="34" charset="-128"/>
                <a:sym typeface="Wingdings" pitchFamily="2" charset="2"/>
              </a:rPr>
              <a:t>AP can check the security capabilities of the Requesting STAs</a:t>
            </a:r>
          </a:p>
          <a:p>
            <a:pPr marL="179388" indent="-179388" eaLnBrk="1" hangingPunct="1">
              <a:buFont typeface="Arial" pitchFamily="34" charset="0"/>
              <a:buChar char="•"/>
            </a:pPr>
            <a:r>
              <a:rPr lang="en-US" altLang="ko-KR" sz="2000" b="1" dirty="0" err="1" smtClean="0">
                <a:ea typeface="MS PGothic" pitchFamily="34" charset="-128"/>
                <a:sym typeface="Wingdings" pitchFamily="2" charset="2"/>
              </a:rPr>
              <a:t>FilterInfo</a:t>
            </a:r>
            <a:r>
              <a:rPr lang="en-US" altLang="ko-KR" sz="2000" b="1" dirty="0" smtClean="0">
                <a:ea typeface="MS PGothic" pitchFamily="34" charset="-128"/>
                <a:sym typeface="Wingdings" pitchFamily="2" charset="2"/>
              </a:rPr>
              <a:t> IE contains Filtering Preference element including </a:t>
            </a:r>
            <a:r>
              <a:rPr lang="en-US" altLang="ko-KR" sz="2000" dirty="0">
                <a:ea typeface="MS PGothic" pitchFamily="34" charset="-128"/>
                <a:sym typeface="Wingdings" pitchFamily="2" charset="2"/>
              </a:rPr>
              <a:t>p</a:t>
            </a:r>
            <a:r>
              <a:rPr lang="en-US" altLang="ko-KR" sz="2000" b="1" dirty="0" smtClean="0">
                <a:ea typeface="MS PGothic" pitchFamily="34" charset="-128"/>
                <a:sym typeface="Wingdings" pitchFamily="2" charset="2"/>
              </a:rPr>
              <a:t>references of the STAs to the responding AP</a:t>
            </a:r>
          </a:p>
          <a:p>
            <a:pPr marL="579438" lvl="1" indent="-179388" eaLnBrk="1" hangingPunct="1">
              <a:buFont typeface="Arial" pitchFamily="34" charset="0"/>
              <a:buChar char="•"/>
            </a:pPr>
            <a:r>
              <a:rPr lang="en-US" altLang="ko-KR" sz="1800" dirty="0" smtClean="0">
                <a:ea typeface="MS PGothic" pitchFamily="34" charset="-128"/>
                <a:sym typeface="Wingdings" pitchFamily="2" charset="2"/>
              </a:rPr>
              <a:t>Includes request of Security processing or request to associate HT, VHT, or non-HT STA, </a:t>
            </a:r>
            <a:r>
              <a:rPr lang="en-US" altLang="ko-KR" sz="1800" dirty="0" err="1" smtClean="0">
                <a:ea typeface="MS PGothic" pitchFamily="34" charset="-128"/>
                <a:sym typeface="Wingdings" pitchFamily="2" charset="2"/>
              </a:rPr>
              <a:t>etc</a:t>
            </a:r>
            <a:endParaRPr lang="en-US" altLang="ko-KR" sz="1800" dirty="0">
              <a:ea typeface="MS PGothic" pitchFamily="34" charset="-128"/>
              <a:sym typeface="Wingdings" pitchFamily="2" charset="2"/>
            </a:endParaRPr>
          </a:p>
          <a:p>
            <a:pPr marL="579438" lvl="1" indent="-179388" eaLnBrk="1" hangingPunct="1">
              <a:buFont typeface="Arial" pitchFamily="34" charset="0"/>
              <a:buChar char="•"/>
            </a:pPr>
            <a:endParaRPr lang="en-US" altLang="ko-KR" sz="1800" b="1" dirty="0">
              <a:ea typeface="MS PGothic" pitchFamily="34" charset="-128"/>
              <a:sym typeface="Wingdings" pitchFamily="2" charset="2"/>
            </a:endParaRPr>
          </a:p>
          <a:p>
            <a:pPr marL="179388" indent="-179388" eaLnBrk="1" hangingPunct="1">
              <a:buFont typeface="Arial" pitchFamily="34" charset="0"/>
              <a:buChar char="•"/>
            </a:pPr>
            <a:r>
              <a:rPr lang="en-US" altLang="ja-JP" sz="2000" dirty="0" smtClean="0">
                <a:ea typeface="MS PGothic" pitchFamily="34" charset="-128"/>
              </a:rPr>
              <a:t>No Probe </a:t>
            </a:r>
            <a:r>
              <a:rPr lang="en-US" altLang="ja-JP" sz="2000" dirty="0">
                <a:ea typeface="MS PGothic" pitchFamily="34" charset="-128"/>
              </a:rPr>
              <a:t>Response to the </a:t>
            </a:r>
            <a:r>
              <a:rPr lang="en-US" altLang="ja-JP" sz="2000" dirty="0" smtClean="0">
                <a:ea typeface="MS PGothic" pitchFamily="34" charset="-128"/>
              </a:rPr>
              <a:t>STA if the preferences and/or capabilities of the requesting STA are not acceptable by the responding AP or STA  </a:t>
            </a:r>
          </a:p>
          <a:p>
            <a:pPr marL="179388" indent="-179388" eaLnBrk="1" hangingPunct="1">
              <a:buFont typeface="Arial" pitchFamily="34" charset="0"/>
              <a:buChar char="•"/>
            </a:pPr>
            <a:r>
              <a:rPr lang="en-US" altLang="ko-KR" sz="2000" dirty="0" smtClean="0">
                <a:ea typeface="MS PGothic" pitchFamily="34" charset="-128"/>
              </a:rPr>
              <a:t>If </a:t>
            </a:r>
            <a:r>
              <a:rPr lang="en-US" altLang="ko-KR" sz="2000" dirty="0">
                <a:ea typeface="MS PGothic" pitchFamily="34" charset="-128"/>
              </a:rPr>
              <a:t>the responding AP cannot accept the new STA because of its own </a:t>
            </a:r>
            <a:r>
              <a:rPr lang="en-US" altLang="ko-KR" sz="2000" dirty="0" smtClean="0">
                <a:ea typeface="MS PGothic" pitchFamily="34" charset="-128"/>
              </a:rPr>
              <a:t>operating condition, </a:t>
            </a:r>
            <a:r>
              <a:rPr lang="en-US" altLang="ko-KR" sz="2000" dirty="0">
                <a:ea typeface="MS PGothic" pitchFamily="34" charset="-128"/>
              </a:rPr>
              <a:t>such as high load, </a:t>
            </a:r>
            <a:r>
              <a:rPr lang="en-US" altLang="ko-KR" sz="2000" dirty="0" smtClean="0">
                <a:ea typeface="MS PGothic" pitchFamily="34" charset="-128"/>
              </a:rPr>
              <a:t>it does not transmit Probe Responses</a:t>
            </a:r>
            <a:endParaRPr lang="en-US" altLang="ko-KR" sz="1800" b="1" dirty="0" smtClean="0">
              <a:ea typeface="MS PGothic" pitchFamily="34" charset="-128"/>
            </a:endParaRPr>
          </a:p>
        </p:txBody>
      </p:sp>
      <p:sp>
        <p:nvSpPr>
          <p:cNvPr id="8" name="Title 1"/>
          <p:cNvSpPr>
            <a:spLocks noGrp="1"/>
          </p:cNvSpPr>
          <p:nvPr>
            <p:ph type="title"/>
          </p:nvPr>
        </p:nvSpPr>
        <p:spPr>
          <a:xfrm>
            <a:off x="685800" y="685800"/>
            <a:ext cx="8001000" cy="1066800"/>
          </a:xfrm>
        </p:spPr>
        <p:txBody>
          <a:bodyPr/>
          <a:lstStyle/>
          <a:p>
            <a:r>
              <a:rPr lang="en-US" dirty="0" smtClean="0"/>
              <a:t>Preference and/or Capability based Filtering</a:t>
            </a:r>
            <a:endParaRPr lang="en-US" dirty="0"/>
          </a:p>
        </p:txBody>
      </p:sp>
      <p:sp>
        <p:nvSpPr>
          <p:cNvPr id="5"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9</a:t>
            </a:fld>
            <a:endParaRPr lang="en-US" smtClean="0"/>
          </a:p>
        </p:txBody>
      </p:sp>
      <p:sp>
        <p:nvSpPr>
          <p:cNvPr id="10"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083082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2964</TotalTime>
  <Words>2497</Words>
  <Application>Microsoft Office PowerPoint</Application>
  <PresentationFormat>화면 슬라이드 쇼(4:3)</PresentationFormat>
  <Paragraphs>513</Paragraphs>
  <Slides>25</Slides>
  <Notes>10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27" baseType="lpstr">
      <vt:lpstr>802-11-Submission-emmelmann</vt:lpstr>
      <vt:lpstr>Document</vt:lpstr>
      <vt:lpstr>Selective transmission of the Probe Response for 11ai Spec Framework </vt:lpstr>
      <vt:lpstr>Abstract</vt:lpstr>
      <vt:lpstr>Background</vt:lpstr>
      <vt:lpstr>Conformance w/ Tgai PAR &amp; 5C </vt:lpstr>
      <vt:lpstr>Selective Probe Response - Background</vt:lpstr>
      <vt:lpstr>Active Scanning - Problem</vt:lpstr>
      <vt:lpstr>Selective Transmission – Approach (1/2)</vt:lpstr>
      <vt:lpstr>Selective Transmission – Approach (2/2)</vt:lpstr>
      <vt:lpstr>Preference and/or Capability based Filtering</vt:lpstr>
      <vt:lpstr>Benefits of the Filtering</vt:lpstr>
      <vt:lpstr>Selective Probe Response – Example (1/2)</vt:lpstr>
      <vt:lpstr>Selective Probe Response – Example (2/2)</vt:lpstr>
      <vt:lpstr>FilterInfo element</vt:lpstr>
      <vt:lpstr>AP Preference Field</vt:lpstr>
      <vt:lpstr>STA security capability element</vt:lpstr>
      <vt:lpstr>FilterInfo element - Example</vt:lpstr>
      <vt:lpstr>Selective Scanning</vt:lpstr>
      <vt:lpstr>Selective Probe Response &amp; Selective Scan</vt:lpstr>
      <vt:lpstr>Conclusion</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selective transmission</dc:title>
  <dc:creator>이재승</dc:creator>
  <cp:lastModifiedBy>이재승</cp:lastModifiedBy>
  <cp:revision>394</cp:revision>
  <cp:lastPrinted>1998-02-10T13:28:06Z</cp:lastPrinted>
  <dcterms:created xsi:type="dcterms:W3CDTF">2011-09-19T08:13:06Z</dcterms:created>
  <dcterms:modified xsi:type="dcterms:W3CDTF">2012-05-05T01:49:34Z</dcterms:modified>
</cp:coreProperties>
</file>