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9" r:id="rId2"/>
    <p:sldId id="310" r:id="rId3"/>
    <p:sldId id="355" r:id="rId4"/>
    <p:sldId id="338" r:id="rId5"/>
    <p:sldId id="279" r:id="rId6"/>
    <p:sldId id="352" r:id="rId7"/>
    <p:sldId id="353" r:id="rId8"/>
    <p:sldId id="280" r:id="rId9"/>
    <p:sldId id="341" r:id="rId10"/>
    <p:sldId id="343" r:id="rId11"/>
    <p:sldId id="349" r:id="rId12"/>
    <p:sldId id="298" r:id="rId13"/>
    <p:sldId id="340" r:id="rId14"/>
    <p:sldId id="351" r:id="rId15"/>
    <p:sldId id="356" r:id="rId16"/>
    <p:sldId id="350" r:id="rId1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32" autoAdjust="0"/>
    <p:restoredTop sz="97351" autoAdjust="0"/>
  </p:normalViewPr>
  <p:slideViewPr>
    <p:cSldViewPr>
      <p:cViewPr>
        <p:scale>
          <a:sx n="90" d="100"/>
          <a:sy n="90" d="100"/>
        </p:scale>
        <p:origin x="-547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477" y="-7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104195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 smtClean="0"/>
              <a:t>January</a:t>
            </a:r>
            <a:r>
              <a:rPr lang="de-DE" dirty="0" smtClean="0"/>
              <a:t> 2012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06994" y="8982075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 smtClean="0"/>
              <a:t>Jae </a:t>
            </a:r>
            <a:r>
              <a:rPr lang="en-US" dirty="0" err="1" smtClean="0"/>
              <a:t>Seung</a:t>
            </a:r>
            <a:r>
              <a:rPr lang="en-US" dirty="0" smtClean="0"/>
              <a:t> Lee, ETRI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092C86F7-A631-9742-A3F5-1936D26B84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49310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08817" y="8985250"/>
            <a:ext cx="177292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 smtClean="0"/>
              <a:t>Jae </a:t>
            </a:r>
            <a:r>
              <a:rPr lang="en-US" dirty="0" err="1" smtClean="0"/>
              <a:t>Seung</a:t>
            </a:r>
            <a:r>
              <a:rPr lang="en-US" dirty="0" smtClean="0"/>
              <a:t> Lee, ETRI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4BB338F-19F4-FA4C-A4D9-F99FF1D680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83698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5640388" y="98425"/>
            <a:ext cx="641350" cy="212725"/>
          </a:xfrm>
          <a:prstGeom prst="rect">
            <a:avLst/>
          </a:prstGeom>
          <a:noFill/>
        </p:spPr>
        <p:txBody>
          <a:bodyPr/>
          <a:lstStyle/>
          <a:p>
            <a:endParaRPr lang="en-US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8425"/>
            <a:ext cx="827088" cy="212725"/>
          </a:xfrm>
          <a:prstGeom prst="rect">
            <a:avLst/>
          </a:prstGeom>
          <a:noFill/>
        </p:spPr>
        <p:txBody>
          <a:bodyPr/>
          <a:lstStyle/>
          <a:p>
            <a:r>
              <a:rPr lang="de-DE" dirty="0" smtClean="0"/>
              <a:t>December 2011</a:t>
            </a:r>
            <a:endParaRPr lang="en-US" dirty="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>
              <a:defRPr/>
            </a:pPr>
            <a:r>
              <a:rPr lang="de-DE" altLang="ko-KR" dirty="0"/>
              <a:t>Jae Seung Lee, ETRI</a:t>
            </a:r>
            <a:endParaRPr lang="en-US" altLang="ko-KR" dirty="0"/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ABC7EC48-FD2F-024E-B5BD-645C5E8E3B65}" type="slidenum">
              <a:rPr lang="en-US"/>
              <a:pPr/>
              <a:t>1</a:t>
            </a:fld>
            <a:endParaRPr lang="en-US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Jae Seung Lee, ETRI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4BB338F-19F4-FA4C-A4D9-F99FF1D6809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9614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Jae Seung Lee, ETRI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4BB338F-19F4-FA4C-A4D9-F99FF1D6809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8523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Jae Seung Lee, ETRI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4BB338F-19F4-FA4C-A4D9-F99FF1D6809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7256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Jae Seung Lee, ETRI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4BB338F-19F4-FA4C-A4D9-F99FF1D68099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0474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Jae Seung Lee, ETRI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4BB338F-19F4-FA4C-A4D9-F99FF1D6809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8891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Jae Seung Lee, ETRI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4BB338F-19F4-FA4C-A4D9-F99FF1D6809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2241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Master-Untertitelformat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0271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32669" y="6475413"/>
            <a:ext cx="131125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/>
              <a:t>Jae Seung Lee, ETRI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6889227-7690-9443-A71D-D6AEB97BA4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0271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ko-KR" dirty="0" smtClean="0"/>
              <a:t>Jae Seung Lee, ETRI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C45743F-F980-0C4F-874E-7FB126A3E7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 txBox="1">
            <a:spLocks noChangeArrowheads="1"/>
          </p:cNvSpPr>
          <p:nvPr userDrawn="1"/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0271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ko-KR" dirty="0" smtClean="0"/>
              <a:t>Jae Seung Lee, ETRI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CB54B2B-057B-B745-95CD-13AABCB675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 txBox="1">
            <a:spLocks noChangeArrowheads="1"/>
          </p:cNvSpPr>
          <p:nvPr userDrawn="1"/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599238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D9B44F08-1720-5A43-9A02-16738D6080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32669" y="6475413"/>
            <a:ext cx="131125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/>
              <a:t>Jae Seung Lee, ETRI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1C5AC-7288-DF4E-B3A7-9F31E9EDEA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0271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ko-KR" dirty="0" smtClean="0"/>
              <a:t>Jae Seung Lee, ETRI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4CD6510-46FE-344C-B970-D595D67B5F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0271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ko-KR" dirty="0" smtClean="0"/>
              <a:t>Jae Seung Lee, ETRI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DE51C8-E5FB-AE40-9E37-99F2FE25B4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4"/>
          <p:cNvSpPr txBox="1">
            <a:spLocks noChangeArrowheads="1"/>
          </p:cNvSpPr>
          <p:nvPr userDrawn="1"/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0271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ko-KR" dirty="0" smtClean="0"/>
              <a:t>Jae Seung Lee, ETRI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6CC07E-E79B-F442-82B3-26D265A200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0271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ko-KR" dirty="0" smtClean="0"/>
              <a:t>Jae Seung Lee, ETRI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EFDA945-0F86-6545-9375-934CD2C0C1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"/>
          <p:cNvSpPr txBox="1">
            <a:spLocks noChangeArrowheads="1"/>
          </p:cNvSpPr>
          <p:nvPr userDrawn="1"/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May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0271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32669" y="6475413"/>
            <a:ext cx="131125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/>
              <a:t>Jae Seung Lee, ETRI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356A2BC-7DFB-4541-BB4A-D3A86E5327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0271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ko-KR" dirty="0" smtClean="0"/>
              <a:t>Jae Seung Lee, ETRI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F92505-38EE-1248-8358-3FA23EE06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027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32669" y="6475413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de-DE" dirty="0" smtClean="0"/>
              <a:t>Jae Seung Lee, ETRI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33D4934-E486-E243-9A1A-6801639CF2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802.11-12/0571r1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Fußzeilenplatzhalter 4"/>
          <p:cNvSpPr>
            <a:spLocks noGrp="1"/>
          </p:cNvSpPr>
          <p:nvPr>
            <p:ph type="ftr" sz="quarter" idx="4294967295"/>
          </p:nvPr>
        </p:nvSpPr>
        <p:spPr>
          <a:xfrm>
            <a:off x="7232669" y="6475413"/>
            <a:ext cx="1311256" cy="184666"/>
          </a:xfrm>
          <a:noFill/>
        </p:spPr>
        <p:txBody>
          <a:bodyPr/>
          <a:lstStyle/>
          <a:p>
            <a:r>
              <a:rPr lang="en-US" dirty="0" smtClean="0"/>
              <a:t>Jae </a:t>
            </a:r>
            <a:r>
              <a:rPr lang="en-US" dirty="0" err="1" smtClean="0"/>
              <a:t>Seung</a:t>
            </a:r>
            <a:r>
              <a:rPr lang="en-US" dirty="0" smtClean="0"/>
              <a:t> Lee, ETRI</a:t>
            </a:r>
            <a:endParaRPr lang="en-US" dirty="0"/>
          </a:p>
        </p:txBody>
      </p:sp>
      <p:sp>
        <p:nvSpPr>
          <p:cNvPr id="1536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ko-KR" dirty="0" smtClean="0"/>
              <a:t>Selection of the AP for Scanning: 11ai Spec Framework Proposal</a:t>
            </a:r>
            <a:endParaRPr lang="en-US" dirty="0"/>
          </a:p>
        </p:txBody>
      </p:sp>
      <p:sp>
        <p:nvSpPr>
          <p:cNvPr id="1536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2012-05-04</a:t>
            </a:r>
            <a:endParaRPr lang="en-US" sz="2000" b="0" dirty="0"/>
          </a:p>
        </p:txBody>
      </p:sp>
      <p:graphicFrame>
        <p:nvGraphicFramePr>
          <p:cNvPr id="2" name="개체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1636170"/>
              </p:ext>
            </p:extLst>
          </p:nvPr>
        </p:nvGraphicFramePr>
        <p:xfrm>
          <a:off x="238125" y="2209800"/>
          <a:ext cx="8648700" cy="4895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8" name="Document" r:id="rId4" imgW="7213425" imgH="4083939" progId="Word.Document.8">
                  <p:embed/>
                </p:oleObj>
              </mc:Choice>
              <mc:Fallback>
                <p:oleObj name="Document" r:id="rId4" imgW="7213425" imgH="4083939" progId="Word.Document.8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125" y="2209800"/>
                        <a:ext cx="8648700" cy="4895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>
          <a:xfrm>
            <a:off x="4344988" y="647700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9B44F08-1720-5A43-9A02-16738D6080B6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696913" y="256401"/>
            <a:ext cx="1512887" cy="276999"/>
          </a:xfrm>
          <a:prstGeom prst="rect">
            <a:avLst/>
          </a:prstGeom>
          <a:ln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 smtClean="0"/>
              <a:t>May 2012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ko-KR" dirty="0"/>
              <a:t>Selection of the AP to </a:t>
            </a:r>
            <a:r>
              <a:rPr lang="en-US" altLang="ko-KR" dirty="0" smtClean="0"/>
              <a:t>Scan – Example (2/3)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08370" y="1388826"/>
            <a:ext cx="50011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ko-KR" dirty="0" smtClean="0"/>
          </a:p>
          <a:p>
            <a:endParaRPr lang="ko-KR" altLang="en-US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468551" y="1447800"/>
            <a:ext cx="8591326" cy="51706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800" b="1" dirty="0" smtClean="0"/>
              <a:t>Example 1-2: Selection of the AP to respond using Exclusion List with substring</a:t>
            </a:r>
          </a:p>
          <a:p>
            <a:r>
              <a:rPr lang="en-US" altLang="ko-KR" sz="1800" b="1" dirty="0" smtClean="0"/>
              <a:t>. </a:t>
            </a:r>
            <a:r>
              <a:rPr lang="en-US" altLang="ko-KR" sz="1600" b="1" dirty="0"/>
              <a:t>The user does not know the SSID. He does not have any </a:t>
            </a:r>
            <a:r>
              <a:rPr lang="en-US" altLang="ko-KR" sz="1600" b="1" dirty="0" err="1"/>
              <a:t>WiFi</a:t>
            </a:r>
            <a:r>
              <a:rPr lang="en-US" altLang="ko-KR" sz="1600" b="1" dirty="0"/>
              <a:t> subscription, </a:t>
            </a:r>
          </a:p>
          <a:p>
            <a:r>
              <a:rPr lang="en-US" altLang="ko-KR" sz="1600" b="1" dirty="0"/>
              <a:t> so he does not want to get response from APs deployed by Service Providers such as KT or SKT</a:t>
            </a:r>
          </a:p>
          <a:p>
            <a:endParaRPr lang="en-US" altLang="ko-KR" sz="1800" b="1" dirty="0"/>
          </a:p>
          <a:p>
            <a:endParaRPr lang="en-US" altLang="ko-KR" sz="1800" b="1" dirty="0" smtClean="0"/>
          </a:p>
          <a:p>
            <a:endParaRPr lang="en-US" altLang="ko-KR" sz="1800" b="1" dirty="0"/>
          </a:p>
          <a:p>
            <a:endParaRPr lang="en-US" altLang="ko-KR" sz="1800" b="1" dirty="0" smtClean="0"/>
          </a:p>
          <a:p>
            <a:endParaRPr lang="en-US" altLang="ko-KR" sz="1800" b="1" dirty="0"/>
          </a:p>
          <a:p>
            <a:endParaRPr lang="en-US" altLang="ko-KR" sz="1800" b="1" dirty="0" smtClean="0"/>
          </a:p>
          <a:p>
            <a:endParaRPr lang="en-US" altLang="ko-KR" sz="1800" b="1" dirty="0"/>
          </a:p>
          <a:p>
            <a:endParaRPr lang="en-US" altLang="ko-KR" sz="1800" b="1" dirty="0" smtClean="0"/>
          </a:p>
          <a:p>
            <a:endParaRPr lang="en-US" altLang="ko-KR" sz="1800" b="1" dirty="0"/>
          </a:p>
          <a:p>
            <a:endParaRPr lang="en-US" altLang="ko-KR" sz="1800" b="1" dirty="0" smtClean="0"/>
          </a:p>
          <a:p>
            <a:endParaRPr lang="en-US" altLang="ko-KR" sz="1800" b="1" dirty="0"/>
          </a:p>
          <a:p>
            <a:endParaRPr lang="en-US" altLang="ko-KR" sz="1800" b="1" dirty="0" smtClean="0"/>
          </a:p>
          <a:p>
            <a:endParaRPr lang="en-US" altLang="ko-KR" sz="1800" b="1" dirty="0" smtClean="0"/>
          </a:p>
          <a:p>
            <a:endParaRPr lang="en-US" altLang="ko-KR" sz="1000" b="1" dirty="0" smtClean="0">
              <a:sym typeface="Wingdings" pitchFamily="2" charset="2"/>
            </a:endParaRPr>
          </a:p>
          <a:p>
            <a:r>
              <a:rPr lang="en-US" altLang="ko-KR" sz="1800" b="1" dirty="0" smtClean="0">
                <a:sym typeface="Wingdings" pitchFamily="2" charset="2"/>
              </a:rPr>
              <a:t></a:t>
            </a:r>
            <a:r>
              <a:rPr lang="en-US" altLang="ko-KR" sz="1600" b="1" dirty="0" smtClean="0">
                <a:sym typeface="Wingdings" pitchFamily="2" charset="2"/>
              </a:rPr>
              <a:t>include Exclusion list containing</a:t>
            </a:r>
            <a:r>
              <a:rPr lang="en-US" altLang="ko-KR" sz="1600" b="1" dirty="0" smtClean="0"/>
              <a:t> substring KT</a:t>
            </a:r>
            <a:r>
              <a:rPr lang="en-US" altLang="ko-KR" sz="1600" b="1" dirty="0"/>
              <a:t> </a:t>
            </a:r>
            <a:r>
              <a:rPr lang="en-US" altLang="ko-KR" sz="1600" b="1" dirty="0" smtClean="0"/>
              <a:t>and _</a:t>
            </a:r>
            <a:r>
              <a:rPr lang="en-US" altLang="ko-KR" sz="1600" b="1" dirty="0" err="1" smtClean="0"/>
              <a:t>nomap</a:t>
            </a:r>
            <a:r>
              <a:rPr lang="en-US" altLang="ko-KR" sz="1600" b="1" dirty="0" smtClean="0"/>
              <a:t> into the Probe Request</a:t>
            </a:r>
          </a:p>
          <a:p>
            <a:r>
              <a:rPr lang="en-US" altLang="ko-KR" sz="1600" b="1" dirty="0">
                <a:sym typeface="Wingdings" pitchFamily="2" charset="2"/>
              </a:rPr>
              <a:t> Do not need to list all the SSIDs to </a:t>
            </a:r>
            <a:r>
              <a:rPr lang="en-US" altLang="ko-KR" sz="1600" b="1" dirty="0" smtClean="0">
                <a:sym typeface="Wingdings" pitchFamily="2" charset="2"/>
              </a:rPr>
              <a:t>be filtered. Do not need to know full SSID to be filtered</a:t>
            </a:r>
            <a:endParaRPr lang="en-US" altLang="ko-KR" sz="1600" b="1" dirty="0"/>
          </a:p>
        </p:txBody>
      </p:sp>
      <p:sp>
        <p:nvSpPr>
          <p:cNvPr id="21" name="직사각형 20"/>
          <p:cNvSpPr/>
          <p:nvPr/>
        </p:nvSpPr>
        <p:spPr bwMode="auto">
          <a:xfrm>
            <a:off x="5615146" y="2895600"/>
            <a:ext cx="77382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576648" y="2895600"/>
            <a:ext cx="697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KT0002</a:t>
            </a:r>
            <a:endParaRPr lang="ko-KR" altLang="en-US" dirty="0"/>
          </a:p>
        </p:txBody>
      </p:sp>
      <p:sp>
        <p:nvSpPr>
          <p:cNvPr id="23" name="직사각형 22"/>
          <p:cNvSpPr/>
          <p:nvPr/>
        </p:nvSpPr>
        <p:spPr bwMode="auto">
          <a:xfrm>
            <a:off x="5996146" y="3657600"/>
            <a:ext cx="77382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957648" y="3657600"/>
            <a:ext cx="697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KT0003</a:t>
            </a:r>
            <a:endParaRPr lang="ko-KR" altLang="en-US" dirty="0"/>
          </a:p>
        </p:txBody>
      </p:sp>
      <p:sp>
        <p:nvSpPr>
          <p:cNvPr id="25" name="직사각형 24"/>
          <p:cNvSpPr/>
          <p:nvPr/>
        </p:nvSpPr>
        <p:spPr bwMode="auto">
          <a:xfrm>
            <a:off x="5589271" y="4267200"/>
            <a:ext cx="77382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550773" y="4267200"/>
            <a:ext cx="697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KT0004</a:t>
            </a:r>
            <a:endParaRPr lang="ko-KR" altLang="en-US" dirty="0"/>
          </a:p>
        </p:txBody>
      </p:sp>
      <p:sp>
        <p:nvSpPr>
          <p:cNvPr id="27" name="직사각형 26"/>
          <p:cNvSpPr/>
          <p:nvPr/>
        </p:nvSpPr>
        <p:spPr bwMode="auto">
          <a:xfrm>
            <a:off x="5360671" y="5029200"/>
            <a:ext cx="77382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322173" y="5029200"/>
            <a:ext cx="697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KT0005</a:t>
            </a:r>
            <a:endParaRPr lang="ko-KR" altLang="en-US" dirty="0"/>
          </a:p>
        </p:txBody>
      </p:sp>
      <p:cxnSp>
        <p:nvCxnSpPr>
          <p:cNvPr id="29" name="직선 연결선 28"/>
          <p:cNvCxnSpPr/>
          <p:nvPr/>
        </p:nvCxnSpPr>
        <p:spPr bwMode="auto">
          <a:xfrm>
            <a:off x="5855573" y="5500300"/>
            <a:ext cx="0" cy="7481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sp>
        <p:nvSpPr>
          <p:cNvPr id="30" name="직사각형 29"/>
          <p:cNvSpPr/>
          <p:nvPr/>
        </p:nvSpPr>
        <p:spPr bwMode="auto">
          <a:xfrm>
            <a:off x="4293872" y="2895600"/>
            <a:ext cx="1028302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331573" y="2895600"/>
            <a:ext cx="8611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err="1" smtClean="0"/>
              <a:t>Bb_nomap</a:t>
            </a:r>
            <a:endParaRPr lang="ko-KR" altLang="en-US" dirty="0"/>
          </a:p>
        </p:txBody>
      </p:sp>
      <p:sp>
        <p:nvSpPr>
          <p:cNvPr id="32" name="직사각형 31"/>
          <p:cNvSpPr/>
          <p:nvPr/>
        </p:nvSpPr>
        <p:spPr bwMode="auto">
          <a:xfrm>
            <a:off x="4929346" y="3657600"/>
            <a:ext cx="77382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890848" y="3657600"/>
            <a:ext cx="697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KT0003</a:t>
            </a:r>
            <a:endParaRPr lang="ko-KR" altLang="en-US" dirty="0"/>
          </a:p>
        </p:txBody>
      </p:sp>
      <p:sp>
        <p:nvSpPr>
          <p:cNvPr id="34" name="직사각형 33"/>
          <p:cNvSpPr/>
          <p:nvPr/>
        </p:nvSpPr>
        <p:spPr bwMode="auto">
          <a:xfrm>
            <a:off x="4522471" y="4267200"/>
            <a:ext cx="77382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483973" y="4267200"/>
            <a:ext cx="697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KT0004</a:t>
            </a:r>
            <a:endParaRPr lang="ko-KR" altLang="en-US" dirty="0"/>
          </a:p>
        </p:txBody>
      </p:sp>
      <p:sp>
        <p:nvSpPr>
          <p:cNvPr id="36" name="직사각형 35"/>
          <p:cNvSpPr/>
          <p:nvPr/>
        </p:nvSpPr>
        <p:spPr bwMode="auto">
          <a:xfrm>
            <a:off x="4293871" y="5029200"/>
            <a:ext cx="77382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255373" y="5029200"/>
            <a:ext cx="697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KT0005</a:t>
            </a:r>
            <a:endParaRPr lang="ko-KR" altLang="en-US" dirty="0"/>
          </a:p>
        </p:txBody>
      </p:sp>
      <p:sp>
        <p:nvSpPr>
          <p:cNvPr id="38" name="직사각형 37"/>
          <p:cNvSpPr/>
          <p:nvPr/>
        </p:nvSpPr>
        <p:spPr bwMode="auto">
          <a:xfrm>
            <a:off x="3672946" y="4616441"/>
            <a:ext cx="1028302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710647" y="4616441"/>
            <a:ext cx="7056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err="1" smtClean="0"/>
              <a:t>SKT_xy</a:t>
            </a:r>
            <a:endParaRPr lang="ko-KR" altLang="en-US" dirty="0"/>
          </a:p>
        </p:txBody>
      </p:sp>
      <p:sp>
        <p:nvSpPr>
          <p:cNvPr id="40" name="직사각형 39"/>
          <p:cNvSpPr/>
          <p:nvPr/>
        </p:nvSpPr>
        <p:spPr bwMode="auto">
          <a:xfrm>
            <a:off x="3514633" y="5576500"/>
            <a:ext cx="1028302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552334" y="5576500"/>
            <a:ext cx="6896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err="1" smtClean="0"/>
              <a:t>SKT_zz</a:t>
            </a:r>
            <a:endParaRPr lang="ko-KR" altLang="en-US" dirty="0"/>
          </a:p>
        </p:txBody>
      </p:sp>
      <p:sp>
        <p:nvSpPr>
          <p:cNvPr id="42" name="직사각형 41"/>
          <p:cNvSpPr/>
          <p:nvPr/>
        </p:nvSpPr>
        <p:spPr bwMode="auto">
          <a:xfrm>
            <a:off x="3366277" y="3910802"/>
            <a:ext cx="77382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442477" y="3910802"/>
            <a:ext cx="6815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Hyatt_1</a:t>
            </a:r>
            <a:endParaRPr lang="ko-KR" altLang="en-US" dirty="0"/>
          </a:p>
        </p:txBody>
      </p:sp>
      <p:sp>
        <p:nvSpPr>
          <p:cNvPr id="44" name="직사각형 43"/>
          <p:cNvSpPr/>
          <p:nvPr/>
        </p:nvSpPr>
        <p:spPr bwMode="auto">
          <a:xfrm>
            <a:off x="4065271" y="3453602"/>
            <a:ext cx="77382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026773" y="3453602"/>
            <a:ext cx="7575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err="1" smtClean="0"/>
              <a:t>VeriLAN</a:t>
            </a:r>
            <a:endParaRPr lang="ko-KR" altLang="en-US" dirty="0"/>
          </a:p>
        </p:txBody>
      </p:sp>
      <p:sp>
        <p:nvSpPr>
          <p:cNvPr id="46" name="직사각형 45"/>
          <p:cNvSpPr/>
          <p:nvPr/>
        </p:nvSpPr>
        <p:spPr bwMode="auto">
          <a:xfrm>
            <a:off x="4650699" y="5715000"/>
            <a:ext cx="77382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726899" y="5742801"/>
            <a:ext cx="6815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Hyatt_2</a:t>
            </a:r>
            <a:endParaRPr lang="ko-KR" altLang="en-US" dirty="0"/>
          </a:p>
        </p:txBody>
      </p:sp>
      <p:sp>
        <p:nvSpPr>
          <p:cNvPr id="48" name="직사각형 47"/>
          <p:cNvSpPr/>
          <p:nvPr/>
        </p:nvSpPr>
        <p:spPr bwMode="auto">
          <a:xfrm>
            <a:off x="3950573" y="2514600"/>
            <a:ext cx="77382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026773" y="2514600"/>
            <a:ext cx="6815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Hyatt_2</a:t>
            </a:r>
            <a:endParaRPr lang="ko-KR" altLang="en-US" dirty="0"/>
          </a:p>
        </p:txBody>
      </p:sp>
      <p:sp>
        <p:nvSpPr>
          <p:cNvPr id="50" name="직사각형 49"/>
          <p:cNvSpPr/>
          <p:nvPr/>
        </p:nvSpPr>
        <p:spPr bwMode="auto">
          <a:xfrm>
            <a:off x="381000" y="2362200"/>
            <a:ext cx="77382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57200" y="2362200"/>
            <a:ext cx="4624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</a:t>
            </a:r>
            <a:endParaRPr lang="ko-KR" altLang="en-US" dirty="0"/>
          </a:p>
        </p:txBody>
      </p:sp>
      <p:cxnSp>
        <p:nvCxnSpPr>
          <p:cNvPr id="52" name="直線矢印コネクタ 57"/>
          <p:cNvCxnSpPr>
            <a:cxnSpLocks noChangeShapeType="1"/>
          </p:cNvCxnSpPr>
          <p:nvPr/>
        </p:nvCxnSpPr>
        <p:spPr bwMode="auto">
          <a:xfrm>
            <a:off x="919699" y="2819400"/>
            <a:ext cx="2290134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3" name="テキスト ボックス 28"/>
          <p:cNvSpPr txBox="1">
            <a:spLocks noChangeArrowheads="1"/>
          </p:cNvSpPr>
          <p:nvPr/>
        </p:nvSpPr>
        <p:spPr bwMode="auto">
          <a:xfrm>
            <a:off x="1295400" y="2357735"/>
            <a:ext cx="338556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kumimoji="0" lang="en-US" altLang="ja-JP" dirty="0">
                <a:solidFill>
                  <a:schemeClr val="tx1"/>
                </a:solidFill>
              </a:rPr>
              <a:t>Probe </a:t>
            </a:r>
            <a:r>
              <a:rPr kumimoji="0" lang="en-US" altLang="ja-JP" dirty="0" smtClean="0">
                <a:solidFill>
                  <a:schemeClr val="tx1"/>
                </a:solidFill>
              </a:rPr>
              <a:t>Request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altLang="ja-JP" dirty="0" smtClean="0"/>
              <a:t>(Exclusion List with SSID substring)</a:t>
            </a:r>
            <a:endParaRPr kumimoji="0" lang="en-US" altLang="ja-JP" dirty="0" smtClean="0">
              <a:solidFill>
                <a:schemeClr val="tx1"/>
              </a:solidFill>
            </a:endParaRPr>
          </a:p>
        </p:txBody>
      </p:sp>
      <p:cxnSp>
        <p:nvCxnSpPr>
          <p:cNvPr id="54" name="직선 연결선 53"/>
          <p:cNvCxnSpPr>
            <a:stCxn id="50" idx="2"/>
          </p:cNvCxnSpPr>
          <p:nvPr/>
        </p:nvCxnSpPr>
        <p:spPr bwMode="auto">
          <a:xfrm flipH="1">
            <a:off x="767913" y="2667000"/>
            <a:ext cx="1" cy="3200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7" name="直線矢印コネクタ 67"/>
          <p:cNvCxnSpPr>
            <a:cxnSpLocks noChangeShapeType="1"/>
          </p:cNvCxnSpPr>
          <p:nvPr/>
        </p:nvCxnSpPr>
        <p:spPr bwMode="auto">
          <a:xfrm flipH="1">
            <a:off x="914400" y="3657600"/>
            <a:ext cx="3167611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8" name="直線矢印コネクタ 67"/>
          <p:cNvCxnSpPr>
            <a:cxnSpLocks noChangeShapeType="1"/>
          </p:cNvCxnSpPr>
          <p:nvPr/>
        </p:nvCxnSpPr>
        <p:spPr bwMode="auto">
          <a:xfrm flipH="1">
            <a:off x="990600" y="2895600"/>
            <a:ext cx="3167611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9" name="直線矢印コネクタ 67"/>
          <p:cNvCxnSpPr>
            <a:cxnSpLocks noChangeShapeType="1"/>
          </p:cNvCxnSpPr>
          <p:nvPr/>
        </p:nvCxnSpPr>
        <p:spPr bwMode="auto">
          <a:xfrm flipH="1">
            <a:off x="1143001" y="4114800"/>
            <a:ext cx="2066832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7" name="直線矢印コネクタ 67"/>
          <p:cNvCxnSpPr>
            <a:cxnSpLocks noChangeShapeType="1"/>
          </p:cNvCxnSpPr>
          <p:nvPr/>
        </p:nvCxnSpPr>
        <p:spPr bwMode="auto">
          <a:xfrm flipH="1">
            <a:off x="1404389" y="5943600"/>
            <a:ext cx="3167611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9" name="テキスト ボックス 28"/>
          <p:cNvSpPr txBox="1">
            <a:spLocks noChangeArrowheads="1"/>
          </p:cNvSpPr>
          <p:nvPr/>
        </p:nvSpPr>
        <p:spPr bwMode="auto">
          <a:xfrm>
            <a:off x="1613677" y="3096399"/>
            <a:ext cx="1752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kumimoji="0" lang="en-US" altLang="ja-JP" dirty="0" smtClean="0">
                <a:solidFill>
                  <a:srgbClr val="FF0000"/>
                </a:solidFill>
              </a:rPr>
              <a:t>Reduced Probe Responses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5146886" y="2694801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x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5758190" y="266700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x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5257800" y="3380601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x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6215390" y="342900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x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5834390" y="4066401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x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5529590" y="4752201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x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4648200" y="3990201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x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4615190" y="4599801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x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4953000" y="4828401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x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495800" y="5514201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x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>
          <a:xfrm>
            <a:off x="4344988" y="647700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9B44F08-1720-5A43-9A02-16738D6080B6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87" name="직사각형 86"/>
          <p:cNvSpPr/>
          <p:nvPr/>
        </p:nvSpPr>
        <p:spPr bwMode="auto">
          <a:xfrm>
            <a:off x="6922373" y="3276600"/>
            <a:ext cx="77382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6936915" y="3276600"/>
            <a:ext cx="7825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SKT0002</a:t>
            </a:r>
            <a:endParaRPr lang="ko-KR" altLang="en-US" dirty="0"/>
          </a:p>
        </p:txBody>
      </p:sp>
      <p:sp>
        <p:nvSpPr>
          <p:cNvPr id="89" name="직사각형 88"/>
          <p:cNvSpPr/>
          <p:nvPr/>
        </p:nvSpPr>
        <p:spPr bwMode="auto">
          <a:xfrm>
            <a:off x="7608173" y="4267200"/>
            <a:ext cx="77382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7596346" y="4267200"/>
            <a:ext cx="7825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SKT0003</a:t>
            </a:r>
            <a:endParaRPr lang="ko-KR" altLang="en-US" dirty="0"/>
          </a:p>
        </p:txBody>
      </p:sp>
      <p:sp>
        <p:nvSpPr>
          <p:cNvPr id="93" name="직사각형 92"/>
          <p:cNvSpPr/>
          <p:nvPr/>
        </p:nvSpPr>
        <p:spPr bwMode="auto">
          <a:xfrm>
            <a:off x="8217773" y="4953000"/>
            <a:ext cx="77382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8153400" y="4953000"/>
            <a:ext cx="8611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err="1" smtClean="0"/>
              <a:t>Aa_nomap</a:t>
            </a:r>
            <a:endParaRPr lang="ko-KR" altLang="en-US" dirty="0"/>
          </a:p>
        </p:txBody>
      </p:sp>
      <p:sp>
        <p:nvSpPr>
          <p:cNvPr id="95" name="직사각형 94"/>
          <p:cNvSpPr/>
          <p:nvPr/>
        </p:nvSpPr>
        <p:spPr bwMode="auto">
          <a:xfrm>
            <a:off x="6846173" y="5562600"/>
            <a:ext cx="77382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6860715" y="5562600"/>
            <a:ext cx="7825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SKT0006</a:t>
            </a:r>
            <a:endParaRPr lang="ko-KR" altLang="en-US" dirty="0"/>
          </a:p>
        </p:txBody>
      </p:sp>
      <p:cxnSp>
        <p:nvCxnSpPr>
          <p:cNvPr id="97" name="직선 연결선 96"/>
          <p:cNvCxnSpPr/>
          <p:nvPr/>
        </p:nvCxnSpPr>
        <p:spPr bwMode="auto">
          <a:xfrm>
            <a:off x="7907059" y="5091499"/>
            <a:ext cx="0" cy="7481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sp>
        <p:nvSpPr>
          <p:cNvPr id="98" name="직사각형 97"/>
          <p:cNvSpPr/>
          <p:nvPr/>
        </p:nvSpPr>
        <p:spPr bwMode="auto">
          <a:xfrm>
            <a:off x="7799071" y="2819400"/>
            <a:ext cx="1019805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7760573" y="2819400"/>
            <a:ext cx="10583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err="1" smtClean="0"/>
              <a:t>Home_nomap</a:t>
            </a:r>
            <a:endParaRPr lang="ko-KR" altLang="en-US" dirty="0"/>
          </a:p>
        </p:txBody>
      </p:sp>
      <p:sp>
        <p:nvSpPr>
          <p:cNvPr id="100" name="TextBox 99"/>
          <p:cNvSpPr txBox="1"/>
          <p:nvPr/>
        </p:nvSpPr>
        <p:spPr>
          <a:xfrm>
            <a:off x="7205990" y="2923401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x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8153400" y="2466201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x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7891790" y="396240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x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7162800" y="4295001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x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7129790" y="5209401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x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8501390" y="4599801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x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83" name="직사각형 82"/>
          <p:cNvSpPr/>
          <p:nvPr/>
        </p:nvSpPr>
        <p:spPr bwMode="auto">
          <a:xfrm>
            <a:off x="6910546" y="4648200"/>
            <a:ext cx="895518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6936915" y="4648200"/>
            <a:ext cx="8691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err="1" smtClean="0"/>
              <a:t>Xx_nomap</a:t>
            </a:r>
            <a:endParaRPr lang="ko-KR" altLang="en-US" dirty="0"/>
          </a:p>
        </p:txBody>
      </p:sp>
      <p:sp>
        <p:nvSpPr>
          <p:cNvPr id="85" name="TextBox 84"/>
          <p:cNvSpPr txBox="1"/>
          <p:nvPr/>
        </p:nvSpPr>
        <p:spPr>
          <a:xfrm>
            <a:off x="5465299" y="3228201"/>
            <a:ext cx="11641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No subscription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5770099" y="3914001"/>
            <a:ext cx="11641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No subscription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6836899" y="3609201"/>
            <a:ext cx="11641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No subscription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4627099" y="3886200"/>
            <a:ext cx="11641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No subscription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4931899" y="4599801"/>
            <a:ext cx="11641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No subscription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6486210" y="5791200"/>
            <a:ext cx="11641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No subscription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4648200" y="5257800"/>
            <a:ext cx="11641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No subscription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7864893" y="3195347"/>
            <a:ext cx="8478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Private AP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8153400" y="5361801"/>
            <a:ext cx="8478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Private AP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6922373" y="5043100"/>
            <a:ext cx="8478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Private AP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4604186" y="3124200"/>
            <a:ext cx="8478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Private AP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91" name="Fußzeilenplatzhalter 4"/>
          <p:cNvSpPr txBox="1">
            <a:spLocks/>
          </p:cNvSpPr>
          <p:nvPr/>
        </p:nvSpPr>
        <p:spPr bwMode="auto">
          <a:xfrm>
            <a:off x="7232669" y="6475413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Jae </a:t>
            </a:r>
            <a:r>
              <a:rPr lang="en-US" dirty="0" err="1" smtClean="0"/>
              <a:t>Seung</a:t>
            </a:r>
            <a:r>
              <a:rPr lang="en-US" dirty="0" smtClean="0"/>
              <a:t> Lee, ETRI</a:t>
            </a:r>
            <a:endParaRPr lang="en-US" dirty="0"/>
          </a:p>
        </p:txBody>
      </p:sp>
      <p:sp>
        <p:nvSpPr>
          <p:cNvPr id="92" name="Rectangle 4"/>
          <p:cNvSpPr txBox="1">
            <a:spLocks noChangeArrowheads="1"/>
          </p:cNvSpPr>
          <p:nvPr/>
        </p:nvSpPr>
        <p:spPr>
          <a:xfrm>
            <a:off x="696913" y="256401"/>
            <a:ext cx="1512887" cy="276999"/>
          </a:xfrm>
          <a:prstGeom prst="rect">
            <a:avLst/>
          </a:prstGeom>
          <a:ln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 smtClean="0"/>
              <a:t>May 2012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1002524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ko-KR" dirty="0"/>
              <a:t>Selection of the AP to </a:t>
            </a:r>
            <a:r>
              <a:rPr lang="en-US" altLang="ko-KR" dirty="0" smtClean="0"/>
              <a:t>Scan – Example (3/3)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08370" y="1388826"/>
            <a:ext cx="50011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ko-KR" dirty="0" smtClean="0"/>
          </a:p>
          <a:p>
            <a:endParaRPr lang="ko-KR" altLang="en-US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468551" y="1524000"/>
            <a:ext cx="76995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800" b="1" dirty="0" smtClean="0"/>
              <a:t>Example 2: Exclusion List with substring – using substring type information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altLang="ko-KR" sz="1800" b="1" dirty="0" smtClean="0"/>
              <a:t>The user </a:t>
            </a:r>
            <a:r>
              <a:rPr lang="en-US" altLang="ko-KR" sz="1800" b="1" dirty="0"/>
              <a:t>does not subscribe to </a:t>
            </a:r>
            <a:r>
              <a:rPr lang="en-US" altLang="ko-KR" sz="1800" b="1" dirty="0" smtClean="0"/>
              <a:t>KT but SKT</a:t>
            </a:r>
            <a:endParaRPr lang="en-US" altLang="ko-KR" sz="1800" b="1" dirty="0"/>
          </a:p>
        </p:txBody>
      </p:sp>
      <p:sp>
        <p:nvSpPr>
          <p:cNvPr id="8" name="직사각형 7"/>
          <p:cNvSpPr/>
          <p:nvPr/>
        </p:nvSpPr>
        <p:spPr bwMode="auto">
          <a:xfrm>
            <a:off x="6922373" y="3276600"/>
            <a:ext cx="77382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936915" y="3276600"/>
            <a:ext cx="7825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SKT0002</a:t>
            </a:r>
            <a:endParaRPr lang="ko-KR" altLang="en-US" dirty="0"/>
          </a:p>
        </p:txBody>
      </p:sp>
      <p:sp>
        <p:nvSpPr>
          <p:cNvPr id="10" name="직사각형 9"/>
          <p:cNvSpPr/>
          <p:nvPr/>
        </p:nvSpPr>
        <p:spPr bwMode="auto">
          <a:xfrm>
            <a:off x="7608173" y="4267200"/>
            <a:ext cx="77382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596346" y="4267200"/>
            <a:ext cx="7825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SKT0003</a:t>
            </a:r>
            <a:endParaRPr lang="ko-KR" altLang="en-US" dirty="0"/>
          </a:p>
        </p:txBody>
      </p:sp>
      <p:sp>
        <p:nvSpPr>
          <p:cNvPr id="12" name="직사각형 11"/>
          <p:cNvSpPr/>
          <p:nvPr/>
        </p:nvSpPr>
        <p:spPr bwMode="auto">
          <a:xfrm>
            <a:off x="6910546" y="4648200"/>
            <a:ext cx="77382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936915" y="4648200"/>
            <a:ext cx="7825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SKT0004</a:t>
            </a:r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 bwMode="auto">
          <a:xfrm>
            <a:off x="8217773" y="4953000"/>
            <a:ext cx="77382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153400" y="4953000"/>
            <a:ext cx="7825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SKT0005</a:t>
            </a:r>
            <a:endParaRPr lang="ko-KR" altLang="en-US" dirty="0"/>
          </a:p>
        </p:txBody>
      </p:sp>
      <p:sp>
        <p:nvSpPr>
          <p:cNvPr id="16" name="직사각형 15"/>
          <p:cNvSpPr/>
          <p:nvPr/>
        </p:nvSpPr>
        <p:spPr bwMode="auto">
          <a:xfrm>
            <a:off x="6846173" y="5562600"/>
            <a:ext cx="77382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860715" y="5562600"/>
            <a:ext cx="7825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SKT0006</a:t>
            </a:r>
            <a:endParaRPr lang="ko-KR" altLang="en-US" dirty="0"/>
          </a:p>
        </p:txBody>
      </p:sp>
      <p:cxnSp>
        <p:nvCxnSpPr>
          <p:cNvPr id="18" name="직선 연결선 17"/>
          <p:cNvCxnSpPr/>
          <p:nvPr/>
        </p:nvCxnSpPr>
        <p:spPr bwMode="auto">
          <a:xfrm>
            <a:off x="7907059" y="5091499"/>
            <a:ext cx="0" cy="7481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sp>
        <p:nvSpPr>
          <p:cNvPr id="19" name="직사각형 18"/>
          <p:cNvSpPr/>
          <p:nvPr/>
        </p:nvSpPr>
        <p:spPr bwMode="auto">
          <a:xfrm>
            <a:off x="7799071" y="2819400"/>
            <a:ext cx="77382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760573" y="2819400"/>
            <a:ext cx="7825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SKT0001</a:t>
            </a:r>
            <a:endParaRPr lang="ko-KR" altLang="en-US" dirty="0"/>
          </a:p>
        </p:txBody>
      </p:sp>
      <p:sp>
        <p:nvSpPr>
          <p:cNvPr id="21" name="직사각형 20"/>
          <p:cNvSpPr/>
          <p:nvPr/>
        </p:nvSpPr>
        <p:spPr bwMode="auto">
          <a:xfrm>
            <a:off x="5615146" y="2895600"/>
            <a:ext cx="77382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576648" y="2895600"/>
            <a:ext cx="697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KT0002</a:t>
            </a:r>
            <a:endParaRPr lang="ko-KR" altLang="en-US" dirty="0"/>
          </a:p>
        </p:txBody>
      </p:sp>
      <p:sp>
        <p:nvSpPr>
          <p:cNvPr id="23" name="직사각형 22"/>
          <p:cNvSpPr/>
          <p:nvPr/>
        </p:nvSpPr>
        <p:spPr bwMode="auto">
          <a:xfrm>
            <a:off x="5996146" y="3657600"/>
            <a:ext cx="77382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957648" y="3657600"/>
            <a:ext cx="697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KT0003</a:t>
            </a:r>
            <a:endParaRPr lang="ko-KR" altLang="en-US" dirty="0"/>
          </a:p>
        </p:txBody>
      </p:sp>
      <p:sp>
        <p:nvSpPr>
          <p:cNvPr id="25" name="직사각형 24"/>
          <p:cNvSpPr/>
          <p:nvPr/>
        </p:nvSpPr>
        <p:spPr bwMode="auto">
          <a:xfrm>
            <a:off x="5589271" y="4267200"/>
            <a:ext cx="77382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550773" y="4267200"/>
            <a:ext cx="697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KT0004</a:t>
            </a:r>
            <a:endParaRPr lang="ko-KR" altLang="en-US" dirty="0"/>
          </a:p>
        </p:txBody>
      </p:sp>
      <p:sp>
        <p:nvSpPr>
          <p:cNvPr id="27" name="직사각형 26"/>
          <p:cNvSpPr/>
          <p:nvPr/>
        </p:nvSpPr>
        <p:spPr bwMode="auto">
          <a:xfrm>
            <a:off x="5360671" y="5029200"/>
            <a:ext cx="77382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322173" y="5029200"/>
            <a:ext cx="697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KT0005</a:t>
            </a:r>
            <a:endParaRPr lang="ko-KR" altLang="en-US" dirty="0"/>
          </a:p>
        </p:txBody>
      </p:sp>
      <p:cxnSp>
        <p:nvCxnSpPr>
          <p:cNvPr id="29" name="직선 연결선 28"/>
          <p:cNvCxnSpPr/>
          <p:nvPr/>
        </p:nvCxnSpPr>
        <p:spPr bwMode="auto">
          <a:xfrm>
            <a:off x="5855573" y="5500300"/>
            <a:ext cx="0" cy="7481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sp>
        <p:nvSpPr>
          <p:cNvPr id="32" name="직사각형 31"/>
          <p:cNvSpPr/>
          <p:nvPr/>
        </p:nvSpPr>
        <p:spPr bwMode="auto">
          <a:xfrm>
            <a:off x="4929346" y="3657600"/>
            <a:ext cx="77382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890848" y="3657600"/>
            <a:ext cx="697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KT0003</a:t>
            </a:r>
            <a:endParaRPr lang="ko-KR" altLang="en-US" dirty="0"/>
          </a:p>
        </p:txBody>
      </p:sp>
      <p:sp>
        <p:nvSpPr>
          <p:cNvPr id="34" name="직사각형 33"/>
          <p:cNvSpPr/>
          <p:nvPr/>
        </p:nvSpPr>
        <p:spPr bwMode="auto">
          <a:xfrm>
            <a:off x="4522471" y="4267200"/>
            <a:ext cx="77382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483973" y="4267200"/>
            <a:ext cx="697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KT0004</a:t>
            </a:r>
            <a:endParaRPr lang="ko-KR" altLang="en-US" dirty="0"/>
          </a:p>
        </p:txBody>
      </p:sp>
      <p:sp>
        <p:nvSpPr>
          <p:cNvPr id="36" name="직사각형 35"/>
          <p:cNvSpPr/>
          <p:nvPr/>
        </p:nvSpPr>
        <p:spPr bwMode="auto">
          <a:xfrm>
            <a:off x="4293871" y="5029200"/>
            <a:ext cx="77382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255373" y="5029200"/>
            <a:ext cx="697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KT0005</a:t>
            </a:r>
            <a:endParaRPr lang="ko-KR" altLang="en-US" dirty="0"/>
          </a:p>
        </p:txBody>
      </p:sp>
      <p:sp>
        <p:nvSpPr>
          <p:cNvPr id="44" name="직사각형 43"/>
          <p:cNvSpPr/>
          <p:nvPr/>
        </p:nvSpPr>
        <p:spPr bwMode="auto">
          <a:xfrm>
            <a:off x="4065271" y="3453602"/>
            <a:ext cx="77382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026773" y="3453602"/>
            <a:ext cx="7575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err="1" smtClean="0"/>
              <a:t>VeriLAN</a:t>
            </a:r>
            <a:endParaRPr lang="ko-KR" altLang="en-US" dirty="0"/>
          </a:p>
        </p:txBody>
      </p:sp>
      <p:sp>
        <p:nvSpPr>
          <p:cNvPr id="46" name="직사각형 45"/>
          <p:cNvSpPr/>
          <p:nvPr/>
        </p:nvSpPr>
        <p:spPr bwMode="auto">
          <a:xfrm>
            <a:off x="4650699" y="5945441"/>
            <a:ext cx="77382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726899" y="5945441"/>
            <a:ext cx="6815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Hyatt_2</a:t>
            </a:r>
            <a:endParaRPr lang="ko-KR" altLang="en-US" dirty="0"/>
          </a:p>
        </p:txBody>
      </p:sp>
      <p:sp>
        <p:nvSpPr>
          <p:cNvPr id="48" name="직사각형 47"/>
          <p:cNvSpPr/>
          <p:nvPr/>
        </p:nvSpPr>
        <p:spPr bwMode="auto">
          <a:xfrm>
            <a:off x="3950573" y="2362200"/>
            <a:ext cx="77382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026773" y="2362200"/>
            <a:ext cx="6815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Hyatt_2</a:t>
            </a:r>
            <a:endParaRPr lang="ko-KR" altLang="en-US" dirty="0"/>
          </a:p>
        </p:txBody>
      </p:sp>
      <p:sp>
        <p:nvSpPr>
          <p:cNvPr id="50" name="직사각형 49"/>
          <p:cNvSpPr/>
          <p:nvPr/>
        </p:nvSpPr>
        <p:spPr bwMode="auto">
          <a:xfrm>
            <a:off x="381000" y="2362200"/>
            <a:ext cx="77382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57200" y="2362200"/>
            <a:ext cx="4624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</a:t>
            </a:r>
            <a:endParaRPr lang="ko-KR" altLang="en-US" dirty="0"/>
          </a:p>
        </p:txBody>
      </p:sp>
      <p:sp>
        <p:nvSpPr>
          <p:cNvPr id="70" name="슬라이드 번호 개체 틀 1"/>
          <p:cNvSpPr>
            <a:spLocks noGrp="1"/>
          </p:cNvSpPr>
          <p:nvPr>
            <p:ph type="sldNum" sz="quarter" idx="12"/>
          </p:nvPr>
        </p:nvSpPr>
        <p:spPr>
          <a:xfrm>
            <a:off x="4344988" y="647700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9B44F08-1720-5A43-9A02-16738D6080B6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77" name="직사각형 76"/>
          <p:cNvSpPr/>
          <p:nvPr/>
        </p:nvSpPr>
        <p:spPr bwMode="auto">
          <a:xfrm>
            <a:off x="3672946" y="4616441"/>
            <a:ext cx="1028302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3710647" y="4616441"/>
            <a:ext cx="7825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SKT000x</a:t>
            </a:r>
            <a:endParaRPr lang="ko-KR" altLang="en-US" dirty="0"/>
          </a:p>
        </p:txBody>
      </p:sp>
      <p:sp>
        <p:nvSpPr>
          <p:cNvPr id="79" name="직사각형 78"/>
          <p:cNvSpPr/>
          <p:nvPr/>
        </p:nvSpPr>
        <p:spPr bwMode="auto">
          <a:xfrm>
            <a:off x="3514633" y="5576500"/>
            <a:ext cx="1028302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3552334" y="5576500"/>
            <a:ext cx="7745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SKT000z</a:t>
            </a:r>
            <a:endParaRPr lang="ko-KR" altLang="en-US" dirty="0"/>
          </a:p>
        </p:txBody>
      </p:sp>
      <p:sp>
        <p:nvSpPr>
          <p:cNvPr id="81" name="직사각형 80"/>
          <p:cNvSpPr/>
          <p:nvPr/>
        </p:nvSpPr>
        <p:spPr bwMode="auto">
          <a:xfrm>
            <a:off x="3366277" y="3910802"/>
            <a:ext cx="77382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3442477" y="3910802"/>
            <a:ext cx="7825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SKT000y</a:t>
            </a:r>
            <a:endParaRPr lang="ko-KR" altLang="en-US" dirty="0"/>
          </a:p>
        </p:txBody>
      </p:sp>
      <p:cxnSp>
        <p:nvCxnSpPr>
          <p:cNvPr id="83" name="직선 연결선 82"/>
          <p:cNvCxnSpPr/>
          <p:nvPr/>
        </p:nvCxnSpPr>
        <p:spPr bwMode="auto">
          <a:xfrm flipH="1">
            <a:off x="767913" y="2667000"/>
            <a:ext cx="1" cy="3200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4" name="直線矢印コネクタ 57"/>
          <p:cNvCxnSpPr>
            <a:cxnSpLocks noChangeShapeType="1"/>
          </p:cNvCxnSpPr>
          <p:nvPr/>
        </p:nvCxnSpPr>
        <p:spPr bwMode="auto">
          <a:xfrm>
            <a:off x="1072099" y="2971800"/>
            <a:ext cx="2290134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5" name="テキスト ボックス 28"/>
          <p:cNvSpPr txBox="1">
            <a:spLocks noChangeArrowheads="1"/>
          </p:cNvSpPr>
          <p:nvPr/>
        </p:nvSpPr>
        <p:spPr bwMode="auto">
          <a:xfrm>
            <a:off x="1447800" y="2510135"/>
            <a:ext cx="338556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kumimoji="0" lang="en-US" altLang="ja-JP" dirty="0">
                <a:solidFill>
                  <a:schemeClr val="tx1"/>
                </a:solidFill>
              </a:rPr>
              <a:t>Probe </a:t>
            </a:r>
            <a:r>
              <a:rPr kumimoji="0" lang="en-US" altLang="ja-JP" dirty="0" smtClean="0">
                <a:solidFill>
                  <a:schemeClr val="tx1"/>
                </a:solidFill>
              </a:rPr>
              <a:t>Request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altLang="ja-JP" dirty="0" smtClean="0"/>
              <a:t>(</a:t>
            </a:r>
            <a:r>
              <a:rPr lang="en-US" altLang="ja-JP" dirty="0" err="1" smtClean="0"/>
              <a:t>ExclusionList</a:t>
            </a:r>
            <a:r>
              <a:rPr lang="en-US" altLang="ja-JP" dirty="0" smtClean="0"/>
              <a:t> with substring)</a:t>
            </a:r>
            <a:endParaRPr kumimoji="0"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393474" y="5646003"/>
            <a:ext cx="501672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à"/>
            </a:pPr>
            <a:r>
              <a:rPr lang="en-US" altLang="ko-KR" sz="1600" b="1" dirty="0" smtClean="0"/>
              <a:t>Add </a:t>
            </a:r>
            <a:r>
              <a:rPr lang="en-US" altLang="ko-KR" sz="1600" b="1" dirty="0"/>
              <a:t>substring </a:t>
            </a:r>
            <a:r>
              <a:rPr lang="en-US" altLang="ko-KR" sz="1600" b="1" dirty="0" smtClean="0"/>
              <a:t>KT</a:t>
            </a:r>
            <a:r>
              <a:rPr lang="en-US" altLang="ko-KR" sz="1600" b="1" dirty="0" smtClean="0">
                <a:solidFill>
                  <a:srgbClr val="FF0000"/>
                </a:solidFill>
              </a:rPr>
              <a:t> </a:t>
            </a:r>
            <a:r>
              <a:rPr lang="en-US" altLang="ko-KR" sz="1600" b="1" dirty="0" smtClean="0"/>
              <a:t>and indicate </a:t>
            </a:r>
          </a:p>
          <a:p>
            <a:r>
              <a:rPr lang="en-US" altLang="ko-KR" sz="1600" b="1" dirty="0" smtClean="0"/>
              <a:t>“starts with”</a:t>
            </a:r>
            <a:r>
              <a:rPr lang="en-US" altLang="ko-KR" sz="1600" b="1" dirty="0" smtClean="0">
                <a:solidFill>
                  <a:srgbClr val="FF0000"/>
                </a:solidFill>
              </a:rPr>
              <a:t> </a:t>
            </a:r>
            <a:r>
              <a:rPr lang="en-US" altLang="ko-KR" sz="1600" b="1" dirty="0" smtClean="0"/>
              <a:t>in the substring type information</a:t>
            </a:r>
          </a:p>
          <a:p>
            <a:r>
              <a:rPr lang="en-US" altLang="ko-KR" sz="1600" b="1" dirty="0" smtClean="0"/>
              <a:t>(SKT is not filtered in this example)</a:t>
            </a:r>
          </a:p>
        </p:txBody>
      </p:sp>
      <p:cxnSp>
        <p:nvCxnSpPr>
          <p:cNvPr id="86" name="直線矢印コネクタ 67"/>
          <p:cNvCxnSpPr>
            <a:cxnSpLocks noChangeShapeType="1"/>
          </p:cNvCxnSpPr>
          <p:nvPr/>
        </p:nvCxnSpPr>
        <p:spPr bwMode="auto">
          <a:xfrm flipH="1">
            <a:off x="914400" y="3657600"/>
            <a:ext cx="3167611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7" name="直線矢印コネクタ 67"/>
          <p:cNvCxnSpPr>
            <a:cxnSpLocks noChangeShapeType="1"/>
          </p:cNvCxnSpPr>
          <p:nvPr/>
        </p:nvCxnSpPr>
        <p:spPr bwMode="auto">
          <a:xfrm flipH="1">
            <a:off x="990601" y="3276600"/>
            <a:ext cx="5779372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8" name="直線矢印コネクタ 67"/>
          <p:cNvCxnSpPr>
            <a:cxnSpLocks noChangeShapeType="1"/>
          </p:cNvCxnSpPr>
          <p:nvPr/>
        </p:nvCxnSpPr>
        <p:spPr bwMode="auto">
          <a:xfrm flipH="1">
            <a:off x="1143001" y="4114800"/>
            <a:ext cx="2066832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0" name="TextBox 89"/>
          <p:cNvSpPr txBox="1"/>
          <p:nvPr/>
        </p:nvSpPr>
        <p:spPr>
          <a:xfrm>
            <a:off x="5758190" y="266700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x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5257800" y="3380601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x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6215390" y="342900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x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5834390" y="4066401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x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5529590" y="4752201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x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4648200" y="3990201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x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4953000" y="4828401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x</a:t>
            </a:r>
            <a:endParaRPr lang="ko-KR" altLang="en-US" dirty="0">
              <a:solidFill>
                <a:srgbClr val="FF0000"/>
              </a:solidFill>
            </a:endParaRPr>
          </a:p>
        </p:txBody>
      </p:sp>
      <p:cxnSp>
        <p:nvCxnSpPr>
          <p:cNvPr id="105" name="直線矢印コネクタ 67"/>
          <p:cNvCxnSpPr>
            <a:cxnSpLocks noChangeShapeType="1"/>
          </p:cNvCxnSpPr>
          <p:nvPr/>
        </p:nvCxnSpPr>
        <p:spPr bwMode="auto">
          <a:xfrm flipH="1">
            <a:off x="1295401" y="4724400"/>
            <a:ext cx="2066832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6" name="直線矢印コネクタ 67"/>
          <p:cNvCxnSpPr>
            <a:cxnSpLocks noChangeShapeType="1"/>
          </p:cNvCxnSpPr>
          <p:nvPr/>
        </p:nvCxnSpPr>
        <p:spPr bwMode="auto">
          <a:xfrm flipH="1">
            <a:off x="1285968" y="5562600"/>
            <a:ext cx="2066832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5" name="TextBox 64"/>
          <p:cNvSpPr txBox="1"/>
          <p:nvPr/>
        </p:nvSpPr>
        <p:spPr>
          <a:xfrm>
            <a:off x="5491174" y="3242101"/>
            <a:ext cx="11641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No subscription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5764144" y="3938603"/>
            <a:ext cx="11641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No subscription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4793596" y="3924702"/>
            <a:ext cx="11641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No subscription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5488327" y="4504836"/>
            <a:ext cx="11641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No subscription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4565121" y="4533612"/>
            <a:ext cx="11641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No subscription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4696384" y="5361800"/>
            <a:ext cx="11641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No subscription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8153400" y="5638800"/>
            <a:ext cx="8611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err="1" smtClean="0"/>
              <a:t>Aa_nomap</a:t>
            </a:r>
            <a:endParaRPr lang="ko-KR" altLang="en-US" dirty="0"/>
          </a:p>
        </p:txBody>
      </p:sp>
      <p:sp>
        <p:nvSpPr>
          <p:cNvPr id="73" name="직사각형 72"/>
          <p:cNvSpPr/>
          <p:nvPr/>
        </p:nvSpPr>
        <p:spPr bwMode="auto">
          <a:xfrm>
            <a:off x="7799071" y="3505200"/>
            <a:ext cx="1019805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7760573" y="3505200"/>
            <a:ext cx="10583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err="1" smtClean="0"/>
              <a:t>Home_nomap</a:t>
            </a:r>
            <a:endParaRPr lang="ko-KR" alt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8501390" y="5438001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x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7864893" y="3761601"/>
            <a:ext cx="8478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Private AP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8153400" y="5943600"/>
            <a:ext cx="8478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Private AP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96" name="직사각형 95"/>
          <p:cNvSpPr/>
          <p:nvPr/>
        </p:nvSpPr>
        <p:spPr bwMode="auto">
          <a:xfrm>
            <a:off x="8001000" y="5638800"/>
            <a:ext cx="1019805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8272790" y="327660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x</a:t>
            </a:r>
            <a:endParaRPr lang="ko-KR" altLang="en-US" dirty="0">
              <a:solidFill>
                <a:srgbClr val="FF0000"/>
              </a:solidFill>
            </a:endParaRPr>
          </a:p>
        </p:txBody>
      </p:sp>
      <p:cxnSp>
        <p:nvCxnSpPr>
          <p:cNvPr id="99" name="直線矢印コネクタ 67"/>
          <p:cNvCxnSpPr>
            <a:cxnSpLocks noChangeShapeType="1"/>
          </p:cNvCxnSpPr>
          <p:nvPr/>
        </p:nvCxnSpPr>
        <p:spPr bwMode="auto">
          <a:xfrm flipH="1">
            <a:off x="1535828" y="5410200"/>
            <a:ext cx="5779372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0" name="Fußzeilenplatzhalter 4"/>
          <p:cNvSpPr txBox="1">
            <a:spLocks/>
          </p:cNvSpPr>
          <p:nvPr/>
        </p:nvSpPr>
        <p:spPr bwMode="auto">
          <a:xfrm>
            <a:off x="7232669" y="6475413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Jae </a:t>
            </a:r>
            <a:r>
              <a:rPr lang="en-US" dirty="0" err="1" smtClean="0"/>
              <a:t>Seung</a:t>
            </a:r>
            <a:r>
              <a:rPr lang="en-US" dirty="0" smtClean="0"/>
              <a:t> Lee, ETRI</a:t>
            </a:r>
            <a:endParaRPr lang="en-US" dirty="0"/>
          </a:p>
        </p:txBody>
      </p:sp>
      <p:sp>
        <p:nvSpPr>
          <p:cNvPr id="101" name="Rectangle 4"/>
          <p:cNvSpPr txBox="1">
            <a:spLocks noChangeArrowheads="1"/>
          </p:cNvSpPr>
          <p:nvPr/>
        </p:nvSpPr>
        <p:spPr>
          <a:xfrm>
            <a:off x="696913" y="256401"/>
            <a:ext cx="1512887" cy="276999"/>
          </a:xfrm>
          <a:prstGeom prst="rect">
            <a:avLst/>
          </a:prstGeom>
          <a:ln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 smtClean="0"/>
              <a:t>May 2012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178504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723900" y="1371600"/>
            <a:ext cx="7772400" cy="5105400"/>
          </a:xfrm>
        </p:spPr>
        <p:txBody>
          <a:bodyPr/>
          <a:lstStyle/>
          <a:p>
            <a:r>
              <a:rPr lang="en-US" altLang="ko-KR" sz="2000" dirty="0" smtClean="0">
                <a:ea typeface="+mj-ea"/>
              </a:rPr>
              <a:t>May Include SSID List element, BSSID List element, and MESHID List element</a:t>
            </a:r>
            <a:endParaRPr lang="en-US" altLang="ko-KR" sz="2000" dirty="0">
              <a:ea typeface="+mj-ea"/>
            </a:endParaRPr>
          </a:p>
          <a:p>
            <a:r>
              <a:rPr lang="en-US" altLang="ko-KR" sz="2000" dirty="0" smtClean="0">
                <a:ea typeface="+mj-ea"/>
              </a:rPr>
              <a:t>Optionally included in the Probe </a:t>
            </a:r>
            <a:r>
              <a:rPr lang="en-US" altLang="ko-KR" sz="2000" dirty="0">
                <a:ea typeface="+mj-ea"/>
              </a:rPr>
              <a:t>Request </a:t>
            </a:r>
            <a:r>
              <a:rPr lang="en-US" altLang="ko-KR" sz="2000" dirty="0" smtClean="0">
                <a:ea typeface="+mj-ea"/>
              </a:rPr>
              <a:t>frame</a:t>
            </a:r>
          </a:p>
          <a:p>
            <a:r>
              <a:rPr lang="en-GB" altLang="ko-KR" sz="2000" dirty="0" smtClean="0"/>
              <a:t>Substrings can be used in </a:t>
            </a:r>
            <a:r>
              <a:rPr lang="en-GB" altLang="ko-KR" sz="2000" dirty="0"/>
              <a:t>SSID elements or </a:t>
            </a:r>
            <a:r>
              <a:rPr lang="en-GB" altLang="ko-KR" sz="2000" dirty="0" smtClean="0"/>
              <a:t>MESHID elements</a:t>
            </a:r>
          </a:p>
          <a:p>
            <a:pPr lvl="1">
              <a:buFontTx/>
              <a:buChar char="-"/>
            </a:pPr>
            <a:r>
              <a:rPr lang="en-GB" altLang="ko-KR" dirty="0" smtClean="0"/>
              <a:t>Interpretation </a:t>
            </a:r>
            <a:r>
              <a:rPr lang="en-GB" altLang="ko-KR" dirty="0" smtClean="0"/>
              <a:t>of the strings are indicated in the </a:t>
            </a:r>
            <a:r>
              <a:rPr lang="en-GB" altLang="ko-KR" dirty="0" err="1" smtClean="0"/>
              <a:t>SubstringInfo</a:t>
            </a:r>
            <a:r>
              <a:rPr lang="en-GB" altLang="ko-KR" dirty="0" smtClean="0"/>
              <a:t> </a:t>
            </a:r>
            <a:r>
              <a:rPr lang="en-GB" altLang="ko-KR" dirty="0" smtClean="0"/>
              <a:t>field</a:t>
            </a:r>
          </a:p>
          <a:p>
            <a:pPr lvl="1">
              <a:buFontTx/>
              <a:buChar char="-"/>
            </a:pPr>
            <a:r>
              <a:rPr lang="en-US" altLang="ko-KR" dirty="0"/>
              <a:t>Several substring type can be indicated (substring starts with, ends with, or contains, and whether it is a substring or a full string)</a:t>
            </a:r>
          </a:p>
          <a:p>
            <a:pPr marL="457200" lvl="1" indent="0">
              <a:buNone/>
            </a:pPr>
            <a:endParaRPr lang="ko-KR" altLang="ko-KR" dirty="0"/>
          </a:p>
          <a:p>
            <a:endParaRPr lang="ko-KR" altLang="ko-KR" sz="1800" dirty="0" smtClean="0">
              <a:ea typeface="+mj-ea"/>
            </a:endParaRPr>
          </a:p>
          <a:p>
            <a:pPr marL="0" indent="0">
              <a:buNone/>
            </a:pPr>
            <a:endParaRPr lang="ko-KR" altLang="ko-KR" dirty="0"/>
          </a:p>
          <a:p>
            <a:pPr marL="179388" indent="-179388" eaLnBrk="1" hangingPunct="1">
              <a:buFont typeface="Arial" pitchFamily="34" charset="0"/>
              <a:buChar char="•"/>
            </a:pPr>
            <a:endParaRPr lang="en-US" altLang="ja-JP" dirty="0">
              <a:solidFill>
                <a:schemeClr val="tx1"/>
              </a:solidFill>
              <a:ea typeface="MS PGothic" pitchFamily="34" charset="-128"/>
            </a:endParaRPr>
          </a:p>
          <a:p>
            <a:pPr marL="0" indent="0" eaLnBrk="1" hangingPunct="1">
              <a:buNone/>
            </a:pPr>
            <a:endParaRPr lang="en-US" altLang="ja-JP" dirty="0">
              <a:ea typeface="MS PGothic" pitchFamily="34" charset="-128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723900" y="609600"/>
            <a:ext cx="7772400" cy="1066800"/>
          </a:xfrm>
        </p:spPr>
        <p:txBody>
          <a:bodyPr/>
          <a:lstStyle/>
          <a:p>
            <a:r>
              <a:rPr lang="en-US" altLang="ko-KR" dirty="0" smtClean="0"/>
              <a:t>Exclusion List element</a:t>
            </a:r>
            <a:endParaRPr lang="en-US" dirty="0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6671" y="5088524"/>
            <a:ext cx="853725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GB" altLang="ko-KR" sz="1600" b="0" i="0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Octets:         1                           1                 1                     variable        </a:t>
            </a:r>
            <a:r>
              <a:rPr kumimoji="1" lang="en-GB" altLang="ko-KR" sz="1600" b="0" i="0" strike="noStrike" cap="none" normalizeH="0" baseline="0" dirty="0" err="1" smtClean="0">
                <a:ln>
                  <a:noFill/>
                </a:ln>
                <a:solidFill>
                  <a:srgbClr val="008080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variable</a:t>
            </a:r>
            <a:r>
              <a:rPr kumimoji="1" lang="en-GB" altLang="ko-KR" sz="1600" b="0" i="0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              </a:t>
            </a:r>
            <a:r>
              <a:rPr kumimoji="1" lang="en-GB" altLang="ko-KR" sz="1600" b="0" i="0" strike="noStrike" cap="none" normalizeH="0" baseline="0" dirty="0" err="1" smtClean="0">
                <a:ln>
                  <a:noFill/>
                </a:ln>
                <a:solidFill>
                  <a:srgbClr val="008080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variable</a:t>
            </a:r>
            <a:endParaRPr kumimoji="1" lang="en-GB" altLang="ko-KR" sz="16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2428960"/>
              </p:ext>
            </p:extLst>
          </p:nvPr>
        </p:nvGraphicFramePr>
        <p:xfrm>
          <a:off x="685801" y="4267200"/>
          <a:ext cx="7696200" cy="8213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06349"/>
                <a:gridCol w="1056435"/>
                <a:gridCol w="1363327"/>
                <a:gridCol w="1000984"/>
                <a:gridCol w="1070928"/>
                <a:gridCol w="1798177"/>
              </a:tblGrid>
              <a:tr h="8213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Element ID</a:t>
                      </a:r>
                      <a:endParaRPr lang="ko-KR" sz="16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Length	</a:t>
                      </a:r>
                      <a:endParaRPr lang="ko-KR" sz="16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SubstringInfo</a:t>
                      </a:r>
                      <a:endParaRPr lang="ko-KR" sz="16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SSID List</a:t>
                      </a:r>
                      <a:endParaRPr lang="ko-KR" sz="16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BSSID List</a:t>
                      </a:r>
                      <a:endParaRPr lang="ko-KR" sz="16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MESHID List</a:t>
                      </a:r>
                      <a:endParaRPr lang="ko-KR" sz="16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>
          <a:xfrm>
            <a:off x="4344988" y="647700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9B44F08-1720-5A43-9A02-16738D6080B6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11" name="Fußzeilenplatzhalter 4"/>
          <p:cNvSpPr txBox="1">
            <a:spLocks/>
          </p:cNvSpPr>
          <p:nvPr/>
        </p:nvSpPr>
        <p:spPr bwMode="auto">
          <a:xfrm>
            <a:off x="7232669" y="6475413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Jae </a:t>
            </a:r>
            <a:r>
              <a:rPr lang="en-US" dirty="0" err="1" smtClean="0"/>
              <a:t>Seung</a:t>
            </a:r>
            <a:r>
              <a:rPr lang="en-US" dirty="0" smtClean="0"/>
              <a:t> Lee, ETRI</a:t>
            </a:r>
            <a:endParaRPr lang="en-US" dirty="0"/>
          </a:p>
        </p:txBody>
      </p:sp>
      <p:sp>
        <p:nvSpPr>
          <p:cNvPr id="12" name="Rectangle 4"/>
          <p:cNvSpPr txBox="1">
            <a:spLocks noChangeArrowheads="1"/>
          </p:cNvSpPr>
          <p:nvPr/>
        </p:nvSpPr>
        <p:spPr>
          <a:xfrm>
            <a:off x="696913" y="256401"/>
            <a:ext cx="1512887" cy="276999"/>
          </a:xfrm>
          <a:prstGeom prst="rect">
            <a:avLst/>
          </a:prstGeom>
          <a:ln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 smtClean="0"/>
              <a:t>May 2012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1090391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772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GB" sz="2000" dirty="0" smtClean="0"/>
              <a:t>Legacy </a:t>
            </a:r>
            <a:r>
              <a:rPr lang="en-US" sz="2000" dirty="0" smtClean="0"/>
              <a:t>active scanning can cause unnecessary packet exchange which increases the network traffic and causes link setup delay</a:t>
            </a:r>
          </a:p>
          <a:p>
            <a:endParaRPr lang="en-US" sz="1800" dirty="0"/>
          </a:p>
          <a:p>
            <a:r>
              <a:rPr lang="en-US" sz="2000" dirty="0" smtClean="0"/>
              <a:t>In this proposal:</a:t>
            </a:r>
          </a:p>
          <a:p>
            <a:pPr lvl="1"/>
            <a:r>
              <a:rPr lang="en-US" altLang="ko-KR" b="1" dirty="0" smtClean="0"/>
              <a:t>Exclusion </a:t>
            </a:r>
            <a:r>
              <a:rPr lang="en-US" altLang="ko-KR" b="1" dirty="0"/>
              <a:t>List is added to the Probe Request frames to precisely limit the scope of APs or STAs that should transmit probe response frame</a:t>
            </a:r>
            <a:endParaRPr lang="en-US" altLang="ko-KR" b="1" dirty="0" smtClean="0"/>
          </a:p>
          <a:p>
            <a:pPr lvl="1"/>
            <a:r>
              <a:rPr lang="en-US" altLang="ko-KR" b="1" dirty="0" smtClean="0"/>
              <a:t>Use of substring in the Exclusion List to indicate SSIDs or Mesh IDs</a:t>
            </a:r>
          </a:p>
          <a:p>
            <a:pPr lvl="2"/>
            <a:r>
              <a:rPr lang="en-US" altLang="ko-KR" sz="1800" b="1" dirty="0"/>
              <a:t>helps to reduce the size of the Exclusion List</a:t>
            </a:r>
          </a:p>
          <a:p>
            <a:pPr lvl="2"/>
            <a:r>
              <a:rPr lang="en-US" altLang="ko-KR" sz="1800" b="1" dirty="0"/>
              <a:t>Not necessary to include individual IDs in the Exclusion </a:t>
            </a:r>
            <a:r>
              <a:rPr lang="en-US" altLang="ko-KR" sz="1800" b="1" dirty="0" smtClean="0"/>
              <a:t>List</a:t>
            </a:r>
          </a:p>
          <a:p>
            <a:pPr lvl="2"/>
            <a:r>
              <a:rPr lang="en-US" altLang="ko-KR" sz="1800" b="1" dirty="0" smtClean="0"/>
              <a:t>Provides flexible substring matching</a:t>
            </a:r>
          </a:p>
          <a:p>
            <a:pPr marL="457200" lvl="1" indent="0">
              <a:buNone/>
            </a:pPr>
            <a:r>
              <a:rPr lang="en-US" altLang="ko-KR" b="1" dirty="0" smtClean="0">
                <a:sym typeface="Wingdings" pitchFamily="2" charset="2"/>
              </a:rPr>
              <a:t></a:t>
            </a:r>
            <a:r>
              <a:rPr lang="en-US" altLang="ko-KR" b="1" dirty="0" smtClean="0"/>
              <a:t> </a:t>
            </a:r>
            <a:r>
              <a:rPr lang="en-US" altLang="ko-KR" b="1" dirty="0"/>
              <a:t>helps to reduce the unnecessary exchange of Probe Request </a:t>
            </a:r>
            <a:r>
              <a:rPr lang="en-US" altLang="ko-KR" b="1" dirty="0" smtClean="0"/>
              <a:t>frame thus increasing the efficiency of the active scanning</a:t>
            </a:r>
            <a:endParaRPr lang="ko-KR" altLang="ko-KR" b="1" dirty="0"/>
          </a:p>
          <a:p>
            <a:pPr lvl="1"/>
            <a:endParaRPr lang="en-US" sz="1400" b="1" dirty="0" smtClean="0"/>
          </a:p>
          <a:p>
            <a:pPr marL="457200" lvl="1" indent="0">
              <a:buNone/>
            </a:pPr>
            <a:endParaRPr lang="en-US" sz="1400" b="1" dirty="0" smtClean="0"/>
          </a:p>
          <a:p>
            <a:pPr marL="0" indent="0">
              <a:buNone/>
            </a:pPr>
            <a:endParaRPr lang="en-GB" sz="1800" dirty="0"/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>
          <a:xfrm>
            <a:off x="4344988" y="647700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9B44F08-1720-5A43-9A02-16738D6080B6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8" name="Fußzeilenplatzhalter 4"/>
          <p:cNvSpPr txBox="1">
            <a:spLocks/>
          </p:cNvSpPr>
          <p:nvPr/>
        </p:nvSpPr>
        <p:spPr bwMode="auto">
          <a:xfrm>
            <a:off x="7232669" y="6475413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Jae </a:t>
            </a:r>
            <a:r>
              <a:rPr lang="en-US" dirty="0" err="1" smtClean="0"/>
              <a:t>Seung</a:t>
            </a:r>
            <a:r>
              <a:rPr lang="en-US" dirty="0" smtClean="0"/>
              <a:t> Lee, ETRI</a:t>
            </a:r>
            <a:endParaRPr lang="en-US" dirty="0"/>
          </a:p>
        </p:txBody>
      </p:sp>
      <p:sp>
        <p:nvSpPr>
          <p:cNvPr id="9" name="Rectangle 4"/>
          <p:cNvSpPr txBox="1">
            <a:spLocks noChangeArrowheads="1"/>
          </p:cNvSpPr>
          <p:nvPr/>
        </p:nvSpPr>
        <p:spPr>
          <a:xfrm>
            <a:off x="696913" y="256401"/>
            <a:ext cx="1512887" cy="276999"/>
          </a:xfrm>
          <a:prstGeom prst="rect">
            <a:avLst/>
          </a:prstGeom>
          <a:ln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 smtClean="0"/>
              <a:t>May 2012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769710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바닥글 개체 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ko-KR" smtClean="0"/>
              <a:t>Jae Seung Lee, ETRI</a:t>
            </a:r>
            <a:endParaRPr lang="en-US" altLang="ko-KR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EFDA945-0F86-6545-9375-934CD2C0C197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685800" y="609600"/>
            <a:ext cx="77724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ＭＳ Ｐゴシック" charset="-128"/>
                <a:cs typeface="ＭＳ Ｐゴシック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US" dirty="0" smtClean="0"/>
              <a:t>Motion 1</a:t>
            </a:r>
            <a:endParaRPr lang="en-US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772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altLang="ko-KR" dirty="0"/>
              <a:t>Update the spec framework document with the following text under subsection “6.1 Active Scanning”:</a:t>
            </a:r>
          </a:p>
          <a:p>
            <a:pPr lvl="1"/>
            <a:r>
              <a:rPr lang="en-US" dirty="0" smtClean="0"/>
              <a:t>STA may include Exclusion List in the Probe Request frame that indicates the STAs that should not transmit probe responses.</a:t>
            </a:r>
          </a:p>
          <a:p>
            <a:endParaRPr lang="en-US" sz="2000" dirty="0" smtClean="0"/>
          </a:p>
          <a:p>
            <a:pPr marL="0" indent="0">
              <a:buNone/>
            </a:pPr>
            <a:r>
              <a:rPr lang="en-US" altLang="ko-KR" dirty="0"/>
              <a:t>Moved: </a:t>
            </a:r>
          </a:p>
          <a:p>
            <a:pPr marL="0" indent="0">
              <a:buNone/>
            </a:pPr>
            <a:r>
              <a:rPr lang="en-US" altLang="ko-KR" dirty="0"/>
              <a:t>Seconded: </a:t>
            </a:r>
          </a:p>
          <a:p>
            <a:pPr marL="0" indent="0">
              <a:buNone/>
            </a:pPr>
            <a:endParaRPr lang="en-US" altLang="ko-KR" sz="2800" dirty="0"/>
          </a:p>
          <a:p>
            <a:r>
              <a:rPr lang="en-US" altLang="ko-KR" dirty="0"/>
              <a:t>Yes             </a:t>
            </a:r>
          </a:p>
          <a:p>
            <a:r>
              <a:rPr lang="en-US" altLang="ko-KR" dirty="0"/>
              <a:t>No               </a:t>
            </a:r>
          </a:p>
          <a:p>
            <a:r>
              <a:rPr lang="en-US" altLang="ko-KR" dirty="0"/>
              <a:t>Abstain      </a:t>
            </a:r>
            <a:endParaRPr lang="ko-KR" altLang="ko-KR" dirty="0"/>
          </a:p>
          <a:p>
            <a:pPr lvl="1"/>
            <a:endParaRPr lang="en-US" sz="1400" b="1" dirty="0" smtClean="0"/>
          </a:p>
          <a:p>
            <a:pPr marL="457200" lvl="1" indent="0">
              <a:buNone/>
            </a:pPr>
            <a:endParaRPr lang="en-US" sz="1400" b="1" dirty="0" smtClean="0"/>
          </a:p>
          <a:p>
            <a:pPr marL="0" indent="0">
              <a:buNone/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325764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바닥글 개체 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ko-KR" smtClean="0"/>
              <a:t>Jae Seung Lee, ETRI</a:t>
            </a:r>
            <a:endParaRPr lang="en-US" altLang="ko-KR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EFDA945-0F86-6545-9375-934CD2C0C197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4" name="바닥글 개체 틀 1"/>
          <p:cNvSpPr txBox="1">
            <a:spLocks/>
          </p:cNvSpPr>
          <p:nvPr/>
        </p:nvSpPr>
        <p:spPr bwMode="auto">
          <a:xfrm>
            <a:off x="7232669" y="6475413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de-DE" altLang="ko-KR" smtClean="0"/>
              <a:t>Jae Seung Lee, ETRI</a:t>
            </a:r>
            <a:endParaRPr lang="en-US" altLang="ko-KR" dirty="0"/>
          </a:p>
        </p:txBody>
      </p:sp>
      <p:sp>
        <p:nvSpPr>
          <p:cNvPr id="5" name="슬라이드 번호 개체 틀 2"/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2EFDA945-0F86-6545-9375-934CD2C0C197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685800" y="609600"/>
            <a:ext cx="77724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ＭＳ Ｐゴシック" charset="-128"/>
                <a:cs typeface="ＭＳ Ｐゴシック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US" dirty="0" smtClean="0"/>
              <a:t>Motion 2</a:t>
            </a:r>
            <a:endParaRPr lang="en-US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772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altLang="ko-KR" dirty="0"/>
              <a:t>Update the spec framework document with the following text under subsection “6.1 Active Scanning”:</a:t>
            </a:r>
          </a:p>
          <a:p>
            <a:pPr lvl="1"/>
            <a:r>
              <a:rPr lang="en-US" altLang="ko-KR" sz="1800" dirty="0" smtClean="0"/>
              <a:t>Substrings of SSIDs or Mesh IDs can be used in the Exclusion List to indicate </a:t>
            </a:r>
            <a:r>
              <a:rPr lang="en-US" altLang="ko-KR" sz="1800" dirty="0"/>
              <a:t>the </a:t>
            </a:r>
            <a:r>
              <a:rPr lang="en-US" altLang="ko-KR" sz="1800" dirty="0" smtClean="0"/>
              <a:t>STAs </a:t>
            </a:r>
            <a:r>
              <a:rPr lang="en-US" altLang="ko-KR" sz="1800" dirty="0"/>
              <a:t>that should not transmit probe responses.</a:t>
            </a:r>
            <a:endParaRPr lang="en-US" sz="1800" dirty="0"/>
          </a:p>
          <a:p>
            <a:endParaRPr lang="en-US" sz="2000" dirty="0" smtClean="0"/>
          </a:p>
          <a:p>
            <a:pPr marL="0" indent="0">
              <a:buNone/>
            </a:pPr>
            <a:r>
              <a:rPr lang="en-US" altLang="ko-KR" dirty="0"/>
              <a:t>Moved: </a:t>
            </a:r>
          </a:p>
          <a:p>
            <a:pPr marL="0" indent="0">
              <a:buNone/>
            </a:pPr>
            <a:r>
              <a:rPr lang="en-US" altLang="ko-KR" dirty="0"/>
              <a:t>Seconded: </a:t>
            </a:r>
          </a:p>
          <a:p>
            <a:pPr marL="0" indent="0">
              <a:buNone/>
            </a:pPr>
            <a:endParaRPr lang="en-US" altLang="ko-KR" sz="2800" dirty="0"/>
          </a:p>
          <a:p>
            <a:r>
              <a:rPr lang="en-US" altLang="ko-KR" dirty="0"/>
              <a:t>Yes             </a:t>
            </a:r>
          </a:p>
          <a:p>
            <a:r>
              <a:rPr lang="en-US" altLang="ko-KR" dirty="0"/>
              <a:t>No               </a:t>
            </a:r>
          </a:p>
          <a:p>
            <a:r>
              <a:rPr lang="en-US" altLang="ko-KR" dirty="0"/>
              <a:t>Abstain      </a:t>
            </a:r>
            <a:endParaRPr lang="ko-KR" altLang="ko-KR" dirty="0"/>
          </a:p>
          <a:p>
            <a:pPr lvl="1"/>
            <a:endParaRPr lang="en-US" sz="1400" b="1" dirty="0" smtClean="0"/>
          </a:p>
          <a:p>
            <a:pPr marL="457200" lvl="1" indent="0">
              <a:buNone/>
            </a:pPr>
            <a:endParaRPr lang="en-US" sz="1400" b="1" dirty="0" smtClean="0"/>
          </a:p>
          <a:p>
            <a:pPr marL="0" indent="0">
              <a:buNone/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499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바닥글 개체 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ko-KR" smtClean="0"/>
              <a:t>Jae Seung Lee, ETRI</a:t>
            </a:r>
            <a:endParaRPr lang="en-US" altLang="ko-KR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2EFDA945-0F86-6545-9375-934CD2C0C197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85800" y="609600"/>
            <a:ext cx="77724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ＭＳ Ｐゴシック" charset="-128"/>
                <a:cs typeface="ＭＳ Ｐゴシック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90664" y="1433209"/>
            <a:ext cx="7772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GB" altLang="ko-KR" sz="2000" dirty="0" smtClean="0"/>
              <a:t>11-12/0059r1 Selection of the AP for Scanning</a:t>
            </a:r>
            <a:endParaRPr lang="en-US" altLang="ko-KR" sz="2000" dirty="0"/>
          </a:p>
          <a:p>
            <a:r>
              <a:rPr lang="en-US" sz="2000" dirty="0" smtClean="0"/>
              <a:t>11-12/0060r0 Text for Selection of the AP for Scanning</a:t>
            </a:r>
          </a:p>
          <a:p>
            <a:pPr marL="342900" lvl="1" indent="-342900">
              <a:buFontTx/>
              <a:buChar char="•"/>
            </a:pPr>
            <a:r>
              <a:rPr lang="en-GB" altLang="ko-KR" b="1" dirty="0"/>
              <a:t>11-12/0263r2 Spec Framework Proposal: Selection of the AP for Scanning</a:t>
            </a:r>
          </a:p>
          <a:p>
            <a:endParaRPr lang="en-US" sz="1400" b="0" dirty="0" smtClean="0"/>
          </a:p>
          <a:p>
            <a:pPr marL="457200" lvl="1" indent="0">
              <a:buNone/>
            </a:pPr>
            <a:endParaRPr lang="en-US" sz="1400" b="1" dirty="0" smtClean="0"/>
          </a:p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205034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85800" y="1524000"/>
            <a:ext cx="7772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altLang="ko-KR" sz="2000" dirty="0" smtClean="0"/>
              <a:t>In </a:t>
            </a:r>
            <a:r>
              <a:rPr lang="en-US" altLang="ko-KR" sz="2000" dirty="0"/>
              <a:t>active scanning, a STA transmits Probe Request frame in Broadcast, usually using wildcard SSID to find </a:t>
            </a:r>
            <a:r>
              <a:rPr lang="en-US" altLang="ko-KR" sz="2000" dirty="0" smtClean="0"/>
              <a:t>APs</a:t>
            </a:r>
            <a:endParaRPr lang="en-US" altLang="ko-KR" sz="2000" dirty="0"/>
          </a:p>
          <a:p>
            <a:r>
              <a:rPr lang="en-US" altLang="ko-KR" sz="2000" dirty="0"/>
              <a:t>It can cause unnecessary packet exchange which increases the network traffic and causes link setup </a:t>
            </a:r>
            <a:r>
              <a:rPr lang="en-US" altLang="ko-KR" sz="2000" dirty="0" smtClean="0"/>
              <a:t>delay</a:t>
            </a:r>
            <a:endParaRPr lang="en-US" altLang="ko-KR" sz="2000" dirty="0"/>
          </a:p>
          <a:p>
            <a:r>
              <a:rPr lang="en-US" altLang="ko-KR" sz="2000" dirty="0"/>
              <a:t>This proposal reduces the overhead of active scanning by providing precise selection mechanism of the AP s to respond with Probe Response </a:t>
            </a:r>
            <a:endParaRPr lang="en-US" altLang="ko-KR" sz="2000" dirty="0" smtClean="0"/>
          </a:p>
          <a:p>
            <a:r>
              <a:rPr lang="en-US" altLang="ko-KR" sz="2000" dirty="0" smtClean="0"/>
              <a:t>Approach</a:t>
            </a:r>
            <a:r>
              <a:rPr lang="en-US" altLang="ko-KR" sz="2000" dirty="0"/>
              <a:t>:</a:t>
            </a:r>
          </a:p>
          <a:p>
            <a:pPr lvl="1"/>
            <a:r>
              <a:rPr lang="en-US" altLang="ko-KR" dirty="0"/>
              <a:t>Add Exclusion List to the Probe Request frames to precisely limit the scope of APs or STAs that should transmit probe response</a:t>
            </a:r>
          </a:p>
          <a:p>
            <a:pPr lvl="2"/>
            <a:r>
              <a:rPr lang="en-US" altLang="ko-KR" sz="1800" dirty="0"/>
              <a:t>S</a:t>
            </a:r>
            <a:r>
              <a:rPr lang="en-US" altLang="ko-KR" sz="1800" dirty="0" smtClean="0"/>
              <a:t>ubstring </a:t>
            </a:r>
            <a:r>
              <a:rPr lang="en-US" altLang="ko-KR" sz="1800" dirty="0"/>
              <a:t>of the SSIDs or Mesh IDs can be </a:t>
            </a:r>
            <a:r>
              <a:rPr lang="en-US" altLang="ko-KR" sz="1800" dirty="0" smtClean="0"/>
              <a:t>used in the List </a:t>
            </a:r>
            <a:r>
              <a:rPr lang="en-US" altLang="ko-KR" sz="1800" dirty="0"/>
              <a:t>to indicate the APs or STAs to be excluded</a:t>
            </a:r>
            <a:endParaRPr lang="ko-KR" altLang="ko-KR" sz="1800" dirty="0"/>
          </a:p>
          <a:p>
            <a:pPr lvl="1"/>
            <a:endParaRPr lang="en-US" sz="1400" dirty="0" smtClean="0"/>
          </a:p>
          <a:p>
            <a:pPr marL="457200" lvl="1" indent="0">
              <a:buNone/>
            </a:pPr>
            <a:endParaRPr lang="en-US" sz="1400" dirty="0" smtClean="0"/>
          </a:p>
          <a:p>
            <a:endParaRPr lang="en-GB" sz="1800" dirty="0"/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>
          <a:xfrm>
            <a:off x="4344988" y="647700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9B44F08-1720-5A43-9A02-16738D6080B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Fußzeilenplatzhalter 4"/>
          <p:cNvSpPr txBox="1">
            <a:spLocks/>
          </p:cNvSpPr>
          <p:nvPr/>
        </p:nvSpPr>
        <p:spPr bwMode="auto">
          <a:xfrm>
            <a:off x="7232669" y="6475413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Jae </a:t>
            </a:r>
            <a:r>
              <a:rPr lang="en-US" dirty="0" err="1" smtClean="0"/>
              <a:t>Seung</a:t>
            </a:r>
            <a:r>
              <a:rPr lang="en-US" dirty="0" smtClean="0"/>
              <a:t> Lee, ETRI</a:t>
            </a:r>
            <a:endParaRPr lang="en-US" dirty="0"/>
          </a:p>
        </p:txBody>
      </p:sp>
      <p:sp>
        <p:nvSpPr>
          <p:cNvPr id="9" name="Rectangle 4"/>
          <p:cNvSpPr txBox="1">
            <a:spLocks noChangeArrowheads="1"/>
          </p:cNvSpPr>
          <p:nvPr/>
        </p:nvSpPr>
        <p:spPr>
          <a:xfrm>
            <a:off x="696913" y="256401"/>
            <a:ext cx="1512887" cy="276999"/>
          </a:xfrm>
          <a:prstGeom prst="rect">
            <a:avLst/>
          </a:prstGeom>
          <a:ln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 smtClean="0"/>
              <a:t>May 2012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1662928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85800" y="1524000"/>
            <a:ext cx="7772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GB" sz="2000" dirty="0" smtClean="0"/>
              <a:t>This contribution is based on the following documents that have been presented at the previous IEEE 802.11 meeting</a:t>
            </a:r>
          </a:p>
          <a:p>
            <a:pPr lvl="1"/>
            <a:r>
              <a:rPr lang="en-GB" altLang="ko-KR" sz="2000" dirty="0" smtClean="0"/>
              <a:t>11-12/0263r2 Spec Framework Proposal: Selection of the AP for Scanning</a:t>
            </a:r>
          </a:p>
          <a:p>
            <a:pPr lvl="1"/>
            <a:r>
              <a:rPr lang="en-GB" altLang="ko-KR" sz="2000" dirty="0" smtClean="0"/>
              <a:t>11-12/0059r1 </a:t>
            </a:r>
            <a:r>
              <a:rPr lang="en-GB" altLang="ko-KR" sz="2000" dirty="0"/>
              <a:t>Selection of the AP for </a:t>
            </a:r>
            <a:r>
              <a:rPr lang="en-GB" altLang="ko-KR" sz="2000" dirty="0" smtClean="0"/>
              <a:t>Scanning</a:t>
            </a:r>
          </a:p>
          <a:p>
            <a:pPr lvl="1"/>
            <a:r>
              <a:rPr lang="en-US" altLang="ko-KR" sz="2000" dirty="0" smtClean="0"/>
              <a:t>11-12/0060r0 </a:t>
            </a:r>
            <a:r>
              <a:rPr lang="en-US" altLang="ko-KR" sz="2000" dirty="0"/>
              <a:t>Text for Selection of the AP for Scanning</a:t>
            </a:r>
            <a:endParaRPr lang="en-US" altLang="ko-KR" sz="1400" dirty="0"/>
          </a:p>
          <a:p>
            <a:pPr lvl="1"/>
            <a:endParaRPr lang="en-GB" sz="2000" dirty="0" smtClean="0"/>
          </a:p>
          <a:p>
            <a:r>
              <a:rPr lang="en-GB" altLang="ko-KR" sz="2000" dirty="0" smtClean="0"/>
              <a:t>This contribution proposes text for </a:t>
            </a:r>
            <a:r>
              <a:rPr lang="en-GB" altLang="ko-KR" sz="2000" dirty="0" err="1" smtClean="0"/>
              <a:t>TGai</a:t>
            </a:r>
            <a:r>
              <a:rPr lang="en-GB" altLang="ko-KR" sz="2000" dirty="0" smtClean="0"/>
              <a:t> Specification Framework Document regarding scanning enhancement for fast </a:t>
            </a:r>
            <a:r>
              <a:rPr lang="en-GB" altLang="ko-KR" sz="2000" u="sng" dirty="0" smtClean="0"/>
              <a:t>network discovery</a:t>
            </a:r>
          </a:p>
          <a:p>
            <a:r>
              <a:rPr lang="en-GB" altLang="ko-KR" sz="2000" dirty="0" smtClean="0"/>
              <a:t>Proposed Spec Framework text is included in the Motion section at the end of this contribution</a:t>
            </a:r>
            <a:endParaRPr lang="en-GB" altLang="ko-KR" sz="2000" dirty="0"/>
          </a:p>
          <a:p>
            <a:pPr marL="457200" lvl="1" indent="0">
              <a:buNone/>
            </a:pPr>
            <a:endParaRPr lang="en-US" sz="1400" dirty="0" smtClean="0"/>
          </a:p>
          <a:p>
            <a:endParaRPr lang="en-GB" sz="1800" dirty="0"/>
          </a:p>
        </p:txBody>
      </p:sp>
      <p:sp>
        <p:nvSpPr>
          <p:cNvPr id="7" name="Fußzeilenplatzhalter 4"/>
          <p:cNvSpPr txBox="1">
            <a:spLocks/>
          </p:cNvSpPr>
          <p:nvPr/>
        </p:nvSpPr>
        <p:spPr bwMode="auto">
          <a:xfrm>
            <a:off x="7232669" y="6475413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Jae </a:t>
            </a:r>
            <a:r>
              <a:rPr lang="en-US" dirty="0" err="1" smtClean="0"/>
              <a:t>Seung</a:t>
            </a:r>
            <a:r>
              <a:rPr lang="en-US" dirty="0" smtClean="0"/>
              <a:t> Lee, ETRI</a:t>
            </a:r>
            <a:endParaRPr lang="en-US" dirty="0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4344988" y="6477000"/>
            <a:ext cx="530225" cy="182562"/>
          </a:xfrm>
          <a:noFill/>
        </p:spPr>
        <p:txBody>
          <a:bodyPr/>
          <a:lstStyle/>
          <a:p>
            <a:r>
              <a:rPr lang="en-US" dirty="0" smtClean="0"/>
              <a:t>Slide </a:t>
            </a:r>
            <a:fld id="{2DBE7069-5AB7-BF49-BE5C-1250CA92399F}" type="slidenum">
              <a:rPr lang="en-US" smtClean="0"/>
              <a:pPr/>
              <a:t>3</a:t>
            </a:fld>
            <a:endParaRPr lang="en-US" dirty="0" smtClean="0"/>
          </a:p>
        </p:txBody>
      </p:sp>
      <p:sp>
        <p:nvSpPr>
          <p:cNvPr id="10" name="Rectangle 4"/>
          <p:cNvSpPr txBox="1">
            <a:spLocks noChangeArrowheads="1"/>
          </p:cNvSpPr>
          <p:nvPr/>
        </p:nvSpPr>
        <p:spPr>
          <a:xfrm>
            <a:off x="696913" y="256401"/>
            <a:ext cx="1512887" cy="276999"/>
          </a:xfrm>
          <a:prstGeom prst="rect">
            <a:avLst/>
          </a:prstGeom>
          <a:ln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 smtClean="0"/>
              <a:t>May 2012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256127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ja-JP" smtClean="0"/>
              <a:t>Conformance w/ Tgai PAR &amp; 5C </a:t>
            </a:r>
          </a:p>
        </p:txBody>
      </p:sp>
      <p:graphicFrame>
        <p:nvGraphicFramePr>
          <p:cNvPr id="6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1157398"/>
              </p:ext>
            </p:extLst>
          </p:nvPr>
        </p:nvGraphicFramePr>
        <p:xfrm>
          <a:off x="685800" y="1905000"/>
          <a:ext cx="7772400" cy="3733801"/>
        </p:xfrm>
        <a:graphic>
          <a:graphicData uri="http://schemas.openxmlformats.org/drawingml/2006/table">
            <a:tbl>
              <a:tblPr/>
              <a:tblGrid>
                <a:gridCol w="5848539"/>
                <a:gridCol w="1923861"/>
              </a:tblGrid>
              <a:tr h="4177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Conformance Question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Response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826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Does the proposal degrade the security offered by Robust Security Network Association (RSNA) already defined in 802.11?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4177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Does the proposal change the MAC SAP interface?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4177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Does the proposal require or introduce a change to the 802.1 architecture?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4177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Does the proposal introduce a change in the channel access mechanism?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4177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Does the proposal introduce a change in the PHY?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10625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Which of the following link set-up phases is addressed by the proposal?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(1) AP Discovery (2) Network Discovery (3) Link (re-)establishment / exchange of security related messages (4) Higher layer aspects, e.g. IP address assignment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</a:tbl>
          </a:graphicData>
        </a:graphic>
      </p:graphicFrame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>
          <a:xfrm>
            <a:off x="4344988" y="647700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9B44F08-1720-5A43-9A02-16738D6080B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Fußzeilenplatzhalter 4"/>
          <p:cNvSpPr txBox="1">
            <a:spLocks/>
          </p:cNvSpPr>
          <p:nvPr/>
        </p:nvSpPr>
        <p:spPr bwMode="auto">
          <a:xfrm>
            <a:off x="7232669" y="6475413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Jae </a:t>
            </a:r>
            <a:r>
              <a:rPr lang="en-US" dirty="0" err="1" smtClean="0"/>
              <a:t>Seung</a:t>
            </a:r>
            <a:r>
              <a:rPr lang="en-US" dirty="0" smtClean="0"/>
              <a:t> Lee, ETRI</a:t>
            </a:r>
            <a:endParaRPr lang="en-US" dirty="0"/>
          </a:p>
        </p:txBody>
      </p:sp>
      <p:sp>
        <p:nvSpPr>
          <p:cNvPr id="9" name="Rectangle 4"/>
          <p:cNvSpPr txBox="1">
            <a:spLocks noChangeArrowheads="1"/>
          </p:cNvSpPr>
          <p:nvPr/>
        </p:nvSpPr>
        <p:spPr>
          <a:xfrm>
            <a:off x="696913" y="256401"/>
            <a:ext cx="1512887" cy="276999"/>
          </a:xfrm>
          <a:prstGeom prst="rect">
            <a:avLst/>
          </a:prstGeom>
          <a:ln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 smtClean="0"/>
              <a:t>May 2012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890695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Selection of the AP to Scan – Background (1/3)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pPr marL="179388" indent="-179388" eaLnBrk="1" hangingPunct="1">
              <a:buFont typeface="Arial" pitchFamily="34" charset="0"/>
              <a:buChar char="•"/>
            </a:pPr>
            <a:r>
              <a:rPr lang="en-US" altLang="ja-JP" sz="2000" dirty="0" smtClean="0">
                <a:solidFill>
                  <a:schemeClr val="tx1"/>
                </a:solidFill>
                <a:ea typeface="MS PGothic" pitchFamily="34" charset="-128"/>
              </a:rPr>
              <a:t>To discover the AP to associate, a STA transmits Probe Request in Broadcast with wildcard SSID</a:t>
            </a:r>
            <a:r>
              <a:rPr lang="en-US" altLang="ja-JP" sz="2000" u="sng" dirty="0" smtClean="0">
                <a:solidFill>
                  <a:schemeClr val="tx1"/>
                </a:solidFill>
                <a:ea typeface="MS PGothic" pitchFamily="34" charset="-128"/>
              </a:rPr>
              <a:t> </a:t>
            </a:r>
          </a:p>
          <a:p>
            <a:pPr marL="179388" indent="-179388" eaLnBrk="1" hangingPunct="1">
              <a:buFont typeface="Arial" pitchFamily="34" charset="0"/>
              <a:buChar char="•"/>
            </a:pPr>
            <a:r>
              <a:rPr lang="en-US" altLang="ja-JP" sz="2000" dirty="0" smtClean="0">
                <a:solidFill>
                  <a:schemeClr val="tx1"/>
                </a:solidFill>
                <a:ea typeface="MS PGothic" pitchFamily="34" charset="-128"/>
              </a:rPr>
              <a:t>APs transmit Probe Response </a:t>
            </a:r>
            <a:r>
              <a:rPr lang="en-US" altLang="ja-JP" sz="2000" dirty="0" smtClean="0">
                <a:solidFill>
                  <a:schemeClr val="tx1"/>
                </a:solidFill>
                <a:ea typeface="MS PGothic" pitchFamily="34" charset="-128"/>
                <a:sym typeface="Wingdings" pitchFamily="2" charset="2"/>
              </a:rPr>
              <a:t> too many probe responses </a:t>
            </a:r>
            <a:endParaRPr lang="en-US" altLang="ja-JP" sz="2000" dirty="0" smtClean="0">
              <a:solidFill>
                <a:srgbClr val="FF0000"/>
              </a:solidFill>
              <a:ea typeface="MS PGothic" pitchFamily="34" charset="-128"/>
            </a:endParaRPr>
          </a:p>
        </p:txBody>
      </p:sp>
      <p:grpSp>
        <p:nvGrpSpPr>
          <p:cNvPr id="34" name="그룹 33"/>
          <p:cNvGrpSpPr/>
          <p:nvPr/>
        </p:nvGrpSpPr>
        <p:grpSpPr>
          <a:xfrm>
            <a:off x="494656" y="2819400"/>
            <a:ext cx="8496944" cy="3497861"/>
            <a:chOff x="683568" y="214333"/>
            <a:chExt cx="8496944" cy="4045289"/>
          </a:xfrm>
        </p:grpSpPr>
        <p:sp>
          <p:nvSpPr>
            <p:cNvPr id="35" name="正方形/長方形 7"/>
            <p:cNvSpPr>
              <a:spLocks noChangeArrowheads="1"/>
            </p:cNvSpPr>
            <p:nvPr/>
          </p:nvSpPr>
          <p:spPr bwMode="auto">
            <a:xfrm>
              <a:off x="3277245" y="214333"/>
              <a:ext cx="574675" cy="37705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en-US" altLang="ja-JP" sz="800" dirty="0" smtClean="0"/>
                <a:t>AP 1 </a:t>
              </a:r>
              <a:endParaRPr kumimoji="0" lang="en-US" altLang="ja-JP" sz="800" dirty="0" smtClean="0">
                <a:solidFill>
                  <a:schemeClr val="tx1"/>
                </a:solidFill>
              </a:endParaRPr>
            </a:p>
          </p:txBody>
        </p:sp>
        <p:cxnSp>
          <p:nvCxnSpPr>
            <p:cNvPr id="36" name="直線コネクタ 33"/>
            <p:cNvCxnSpPr>
              <a:cxnSpLocks noChangeShapeType="1"/>
              <a:stCxn id="35" idx="2"/>
            </p:cNvCxnSpPr>
            <p:nvPr/>
          </p:nvCxnSpPr>
          <p:spPr bwMode="auto">
            <a:xfrm>
              <a:off x="3564583" y="591383"/>
              <a:ext cx="694" cy="3629705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7" name="正方形/長方形 34"/>
            <p:cNvSpPr>
              <a:spLocks noChangeArrowheads="1"/>
            </p:cNvSpPr>
            <p:nvPr/>
          </p:nvSpPr>
          <p:spPr bwMode="auto">
            <a:xfrm>
              <a:off x="4141142" y="214333"/>
              <a:ext cx="576262" cy="37705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kumimoji="0" lang="en-US" altLang="ja-JP" sz="800" dirty="0" smtClean="0">
                  <a:solidFill>
                    <a:schemeClr val="tx1"/>
                  </a:solidFill>
                </a:rPr>
                <a:t>AP 2 </a:t>
              </a:r>
              <a:endParaRPr kumimoji="0" lang="ja-JP" altLang="en-US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38" name="直線コネクタ 35"/>
            <p:cNvCxnSpPr>
              <a:cxnSpLocks noChangeShapeType="1"/>
              <a:stCxn id="37" idx="2"/>
            </p:cNvCxnSpPr>
            <p:nvPr/>
          </p:nvCxnSpPr>
          <p:spPr bwMode="auto">
            <a:xfrm>
              <a:off x="4429273" y="591383"/>
              <a:ext cx="0" cy="3629705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9" name="正方形/長方形 36"/>
            <p:cNvSpPr>
              <a:spLocks noChangeArrowheads="1"/>
            </p:cNvSpPr>
            <p:nvPr/>
          </p:nvSpPr>
          <p:spPr bwMode="auto">
            <a:xfrm>
              <a:off x="4933230" y="214333"/>
              <a:ext cx="576262" cy="37705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kumimoji="0" lang="en-US" altLang="ja-JP" sz="800" dirty="0" smtClean="0">
                  <a:solidFill>
                    <a:schemeClr val="tx1"/>
                  </a:solidFill>
                </a:rPr>
                <a:t>AP 3</a:t>
              </a:r>
            </a:p>
          </p:txBody>
        </p:sp>
        <p:cxnSp>
          <p:nvCxnSpPr>
            <p:cNvPr id="40" name="直線コネクタ 37"/>
            <p:cNvCxnSpPr>
              <a:cxnSpLocks noChangeShapeType="1"/>
              <a:stCxn id="39" idx="2"/>
            </p:cNvCxnSpPr>
            <p:nvPr/>
          </p:nvCxnSpPr>
          <p:spPr bwMode="auto">
            <a:xfrm>
              <a:off x="5221361" y="591383"/>
              <a:ext cx="0" cy="3629705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1" name="正方形/長方形 38"/>
            <p:cNvSpPr>
              <a:spLocks noChangeArrowheads="1"/>
            </p:cNvSpPr>
            <p:nvPr/>
          </p:nvSpPr>
          <p:spPr bwMode="auto">
            <a:xfrm>
              <a:off x="5725318" y="214333"/>
              <a:ext cx="576263" cy="37705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kumimoji="0" lang="en-US" altLang="ja-JP" sz="800" dirty="0" smtClean="0">
                  <a:solidFill>
                    <a:schemeClr val="tx1"/>
                  </a:solidFill>
                </a:rPr>
                <a:t>AP 4</a:t>
              </a:r>
              <a:endParaRPr lang="en-US" altLang="ja-JP" sz="800" dirty="0"/>
            </a:p>
          </p:txBody>
        </p:sp>
        <p:cxnSp>
          <p:nvCxnSpPr>
            <p:cNvPr id="42" name="直線コネクタ 39"/>
            <p:cNvCxnSpPr>
              <a:cxnSpLocks noChangeShapeType="1"/>
              <a:stCxn id="41" idx="2"/>
            </p:cNvCxnSpPr>
            <p:nvPr/>
          </p:nvCxnSpPr>
          <p:spPr bwMode="auto">
            <a:xfrm>
              <a:off x="6013450" y="591383"/>
              <a:ext cx="0" cy="3629705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3" name="正方形/長方形 40"/>
            <p:cNvSpPr>
              <a:spLocks noChangeArrowheads="1"/>
            </p:cNvSpPr>
            <p:nvPr/>
          </p:nvSpPr>
          <p:spPr bwMode="auto">
            <a:xfrm>
              <a:off x="6877446" y="214333"/>
              <a:ext cx="576263" cy="37705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kumimoji="0" lang="en-US" altLang="ja-JP" sz="800" dirty="0" smtClean="0">
                  <a:solidFill>
                    <a:schemeClr val="tx1"/>
                  </a:solidFill>
                </a:rPr>
                <a:t>AP n</a:t>
              </a:r>
              <a:endParaRPr kumimoji="0" lang="ja-JP" altLang="en-US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44" name="直線コネクタ 41"/>
            <p:cNvCxnSpPr>
              <a:cxnSpLocks noChangeShapeType="1"/>
              <a:stCxn id="43" idx="2"/>
            </p:cNvCxnSpPr>
            <p:nvPr/>
          </p:nvCxnSpPr>
          <p:spPr bwMode="auto">
            <a:xfrm>
              <a:off x="7165578" y="591383"/>
              <a:ext cx="0" cy="3629705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5" name="正方形/長方形 42"/>
            <p:cNvSpPr>
              <a:spLocks noChangeArrowheads="1"/>
            </p:cNvSpPr>
            <p:nvPr/>
          </p:nvSpPr>
          <p:spPr bwMode="auto">
            <a:xfrm>
              <a:off x="683568" y="302459"/>
              <a:ext cx="576262" cy="288925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kumimoji="0" lang="en-US" altLang="ja-JP" sz="800" dirty="0" smtClean="0">
                  <a:solidFill>
                    <a:schemeClr val="tx1"/>
                  </a:solidFill>
                </a:rPr>
                <a:t>STA</a:t>
              </a:r>
              <a:endParaRPr kumimoji="0" lang="ja-JP" altLang="en-US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46" name="直線矢印コネクタ 53"/>
            <p:cNvCxnSpPr>
              <a:cxnSpLocks noChangeShapeType="1"/>
            </p:cNvCxnSpPr>
            <p:nvPr/>
          </p:nvCxnSpPr>
          <p:spPr bwMode="auto">
            <a:xfrm>
              <a:off x="972493" y="807284"/>
              <a:ext cx="2592784" cy="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7" name="直線矢印コネクタ 55"/>
            <p:cNvCxnSpPr>
              <a:cxnSpLocks noChangeShapeType="1"/>
            </p:cNvCxnSpPr>
            <p:nvPr/>
          </p:nvCxnSpPr>
          <p:spPr bwMode="auto">
            <a:xfrm>
              <a:off x="3565277" y="807284"/>
              <a:ext cx="864790" cy="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8" name="直線矢印コネクタ 57"/>
            <p:cNvCxnSpPr>
              <a:cxnSpLocks noChangeShapeType="1"/>
            </p:cNvCxnSpPr>
            <p:nvPr/>
          </p:nvCxnSpPr>
          <p:spPr bwMode="auto">
            <a:xfrm>
              <a:off x="4286002" y="807284"/>
              <a:ext cx="935359" cy="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9" name="直線矢印コネクタ 59"/>
            <p:cNvCxnSpPr>
              <a:cxnSpLocks noChangeShapeType="1"/>
            </p:cNvCxnSpPr>
            <p:nvPr/>
          </p:nvCxnSpPr>
          <p:spPr bwMode="auto">
            <a:xfrm>
              <a:off x="5005139" y="807284"/>
              <a:ext cx="1008310" cy="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0" name="直線矢印コネクタ 61"/>
            <p:cNvCxnSpPr>
              <a:cxnSpLocks noChangeShapeType="1"/>
            </p:cNvCxnSpPr>
            <p:nvPr/>
          </p:nvCxnSpPr>
          <p:spPr bwMode="auto">
            <a:xfrm>
              <a:off x="5725864" y="807284"/>
              <a:ext cx="1439713" cy="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" name="直線矢印コネクタ 63"/>
            <p:cNvCxnSpPr>
              <a:cxnSpLocks noChangeShapeType="1"/>
            </p:cNvCxnSpPr>
            <p:nvPr/>
          </p:nvCxnSpPr>
          <p:spPr bwMode="auto">
            <a:xfrm flipH="1">
              <a:off x="972493" y="1413471"/>
              <a:ext cx="2592089" cy="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2" name="直線矢印コネクタ 64"/>
            <p:cNvCxnSpPr>
              <a:cxnSpLocks noChangeShapeType="1"/>
            </p:cNvCxnSpPr>
            <p:nvPr/>
          </p:nvCxnSpPr>
          <p:spPr bwMode="auto">
            <a:xfrm flipH="1">
              <a:off x="972494" y="1628924"/>
              <a:ext cx="3457573" cy="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3" name="直線矢印コネクタ 67"/>
            <p:cNvCxnSpPr>
              <a:cxnSpLocks noChangeShapeType="1"/>
            </p:cNvCxnSpPr>
            <p:nvPr/>
          </p:nvCxnSpPr>
          <p:spPr bwMode="auto">
            <a:xfrm flipH="1">
              <a:off x="972493" y="1916832"/>
              <a:ext cx="4248074" cy="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4" name="直線矢印コネクタ 69"/>
            <p:cNvCxnSpPr>
              <a:cxnSpLocks noChangeShapeType="1"/>
            </p:cNvCxnSpPr>
            <p:nvPr/>
          </p:nvCxnSpPr>
          <p:spPr bwMode="auto">
            <a:xfrm flipH="1">
              <a:off x="972494" y="2276872"/>
              <a:ext cx="5040955" cy="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5" name="直線矢印コネクタ 72"/>
            <p:cNvCxnSpPr>
              <a:cxnSpLocks noChangeShapeType="1"/>
            </p:cNvCxnSpPr>
            <p:nvPr/>
          </p:nvCxnSpPr>
          <p:spPr bwMode="auto">
            <a:xfrm flipH="1">
              <a:off x="972495" y="3068960"/>
              <a:ext cx="6193083" cy="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6" name="직선 연결선 55"/>
            <p:cNvCxnSpPr/>
            <p:nvPr/>
          </p:nvCxnSpPr>
          <p:spPr>
            <a:xfrm>
              <a:off x="6445720" y="446921"/>
              <a:ext cx="287909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7" name="テキスト ボックス 28"/>
            <p:cNvSpPr txBox="1">
              <a:spLocks noChangeArrowheads="1"/>
            </p:cNvSpPr>
            <p:nvPr/>
          </p:nvSpPr>
          <p:spPr bwMode="auto">
            <a:xfrm>
              <a:off x="1114426" y="590491"/>
              <a:ext cx="338556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eaLnBrk="0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kumimoji="0" lang="en-US" altLang="ja-JP" sz="1000" dirty="0">
                  <a:solidFill>
                    <a:schemeClr val="tx1"/>
                  </a:solidFill>
                </a:rPr>
                <a:t>Probe </a:t>
              </a:r>
              <a:r>
                <a:rPr kumimoji="0" lang="en-US" altLang="ja-JP" sz="1000" dirty="0" smtClean="0">
                  <a:solidFill>
                    <a:schemeClr val="tx1"/>
                  </a:solidFill>
                </a:rPr>
                <a:t>Request on channel x (broadcast)</a:t>
              </a:r>
            </a:p>
          </p:txBody>
        </p:sp>
        <p:cxnSp>
          <p:nvCxnSpPr>
            <p:cNvPr id="59" name="직선 연결선 58"/>
            <p:cNvCxnSpPr/>
            <p:nvPr/>
          </p:nvCxnSpPr>
          <p:spPr>
            <a:xfrm>
              <a:off x="683568" y="807284"/>
              <a:ext cx="28803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TextBox 59"/>
            <p:cNvSpPr txBox="1"/>
            <p:nvPr/>
          </p:nvSpPr>
          <p:spPr>
            <a:xfrm>
              <a:off x="1403648" y="2780928"/>
              <a:ext cx="175451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600" dirty="0" smtClean="0">
                  <a:solidFill>
                    <a:srgbClr val="FF0000"/>
                  </a:solidFill>
                </a:rPr>
                <a:t>Probe Response </a:t>
              </a:r>
            </a:p>
            <a:p>
              <a:r>
                <a:rPr lang="en-US" altLang="ko-KR" sz="1600" dirty="0" smtClean="0">
                  <a:solidFill>
                    <a:srgbClr val="FF0000"/>
                  </a:solidFill>
                </a:rPr>
                <a:t>flooding</a:t>
              </a:r>
              <a:endParaRPr lang="ko-KR" altLang="en-US" sz="1600" dirty="0">
                <a:solidFill>
                  <a:srgbClr val="FF0000"/>
                </a:solidFill>
              </a:endParaRPr>
            </a:p>
          </p:txBody>
        </p:sp>
        <p:cxnSp>
          <p:nvCxnSpPr>
            <p:cNvPr id="61" name="직선 연결선 60"/>
            <p:cNvCxnSpPr/>
            <p:nvPr/>
          </p:nvCxnSpPr>
          <p:spPr>
            <a:xfrm>
              <a:off x="6445720" y="2276872"/>
              <a:ext cx="0" cy="432048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矢印コネクタ 69"/>
            <p:cNvCxnSpPr>
              <a:cxnSpLocks noChangeShapeType="1"/>
            </p:cNvCxnSpPr>
            <p:nvPr/>
          </p:nvCxnSpPr>
          <p:spPr bwMode="auto">
            <a:xfrm flipH="1">
              <a:off x="827584" y="2492896"/>
              <a:ext cx="5400601" cy="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3" name="直線矢印コネクタ 69"/>
            <p:cNvCxnSpPr>
              <a:cxnSpLocks noChangeShapeType="1"/>
            </p:cNvCxnSpPr>
            <p:nvPr/>
          </p:nvCxnSpPr>
          <p:spPr bwMode="auto">
            <a:xfrm flipH="1">
              <a:off x="971600" y="2636912"/>
              <a:ext cx="5400601" cy="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4" name="直線矢印コネクタ 69"/>
            <p:cNvCxnSpPr>
              <a:cxnSpLocks noChangeShapeType="1"/>
            </p:cNvCxnSpPr>
            <p:nvPr/>
          </p:nvCxnSpPr>
          <p:spPr bwMode="auto">
            <a:xfrm flipH="1">
              <a:off x="971600" y="2852936"/>
              <a:ext cx="5616625" cy="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5" name="直線矢印コネクタ 72"/>
            <p:cNvCxnSpPr>
              <a:cxnSpLocks noChangeShapeType="1"/>
            </p:cNvCxnSpPr>
            <p:nvPr/>
          </p:nvCxnSpPr>
          <p:spPr bwMode="auto">
            <a:xfrm flipH="1">
              <a:off x="972495" y="4005064"/>
              <a:ext cx="6193083" cy="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6" name="直線矢印コネクタ 69"/>
            <p:cNvCxnSpPr>
              <a:cxnSpLocks noChangeShapeType="1"/>
            </p:cNvCxnSpPr>
            <p:nvPr/>
          </p:nvCxnSpPr>
          <p:spPr bwMode="auto">
            <a:xfrm flipH="1">
              <a:off x="971600" y="3573016"/>
              <a:ext cx="5400601" cy="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7" name="直線矢印コネクタ 69"/>
            <p:cNvCxnSpPr>
              <a:cxnSpLocks noChangeShapeType="1"/>
            </p:cNvCxnSpPr>
            <p:nvPr/>
          </p:nvCxnSpPr>
          <p:spPr bwMode="auto">
            <a:xfrm flipH="1">
              <a:off x="971600" y="3789040"/>
              <a:ext cx="5616625" cy="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8" name="テキスト ボックス 28"/>
            <p:cNvSpPr txBox="1">
              <a:spLocks noChangeArrowheads="1"/>
            </p:cNvSpPr>
            <p:nvPr/>
          </p:nvSpPr>
          <p:spPr bwMode="auto">
            <a:xfrm>
              <a:off x="3563888" y="1124744"/>
              <a:ext cx="338556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eaLnBrk="0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kumimoji="0" lang="en-US" altLang="ja-JP" sz="1000" dirty="0">
                  <a:solidFill>
                    <a:schemeClr val="tx1"/>
                  </a:solidFill>
                </a:rPr>
                <a:t>Probe </a:t>
              </a:r>
              <a:r>
                <a:rPr kumimoji="0" lang="en-US" altLang="ja-JP" sz="1000" dirty="0" smtClean="0">
                  <a:solidFill>
                    <a:schemeClr val="tx1"/>
                  </a:solidFill>
                </a:rPr>
                <a:t>Response</a:t>
              </a:r>
            </a:p>
          </p:txBody>
        </p:sp>
        <p:sp>
          <p:nvSpPr>
            <p:cNvPr id="69" name="テキスト ボックス 28"/>
            <p:cNvSpPr txBox="1">
              <a:spLocks noChangeArrowheads="1"/>
            </p:cNvSpPr>
            <p:nvPr/>
          </p:nvSpPr>
          <p:spPr bwMode="auto">
            <a:xfrm>
              <a:off x="3994746" y="1382579"/>
              <a:ext cx="338556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eaLnBrk="0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kumimoji="0" lang="en-US" altLang="ja-JP" sz="1000" dirty="0">
                  <a:solidFill>
                    <a:schemeClr val="tx1"/>
                  </a:solidFill>
                </a:rPr>
                <a:t>Probe </a:t>
              </a:r>
              <a:r>
                <a:rPr kumimoji="0" lang="en-US" altLang="ja-JP" sz="1000" dirty="0" smtClean="0">
                  <a:solidFill>
                    <a:schemeClr val="tx1"/>
                  </a:solidFill>
                </a:rPr>
                <a:t>Response</a:t>
              </a:r>
            </a:p>
          </p:txBody>
        </p:sp>
        <p:sp>
          <p:nvSpPr>
            <p:cNvPr id="70" name="テキスト ボックス 28"/>
            <p:cNvSpPr txBox="1">
              <a:spLocks noChangeArrowheads="1"/>
            </p:cNvSpPr>
            <p:nvPr/>
          </p:nvSpPr>
          <p:spPr bwMode="auto">
            <a:xfrm>
              <a:off x="4426794" y="1670611"/>
              <a:ext cx="338556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eaLnBrk="0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kumimoji="0" lang="en-US" altLang="ja-JP" sz="1000" dirty="0">
                  <a:solidFill>
                    <a:schemeClr val="tx1"/>
                  </a:solidFill>
                </a:rPr>
                <a:t>Probe </a:t>
              </a:r>
              <a:r>
                <a:rPr kumimoji="0" lang="en-US" altLang="ja-JP" sz="1000" dirty="0" smtClean="0">
                  <a:solidFill>
                    <a:schemeClr val="tx1"/>
                  </a:solidFill>
                </a:rPr>
                <a:t>Response</a:t>
              </a:r>
            </a:p>
          </p:txBody>
        </p:sp>
        <p:sp>
          <p:nvSpPr>
            <p:cNvPr id="71" name="テキスト ボックス 28"/>
            <p:cNvSpPr txBox="1">
              <a:spLocks noChangeArrowheads="1"/>
            </p:cNvSpPr>
            <p:nvPr/>
          </p:nvSpPr>
          <p:spPr bwMode="auto">
            <a:xfrm>
              <a:off x="5148064" y="2060848"/>
              <a:ext cx="338556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eaLnBrk="0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kumimoji="0" lang="en-US" altLang="ja-JP" sz="1000" dirty="0">
                  <a:solidFill>
                    <a:schemeClr val="tx1"/>
                  </a:solidFill>
                </a:rPr>
                <a:t>Probe </a:t>
              </a:r>
              <a:r>
                <a:rPr kumimoji="0" lang="en-US" altLang="ja-JP" sz="1000" dirty="0" smtClean="0">
                  <a:solidFill>
                    <a:schemeClr val="tx1"/>
                  </a:solidFill>
                </a:rPr>
                <a:t>Response</a:t>
              </a:r>
            </a:p>
          </p:txBody>
        </p:sp>
        <p:sp>
          <p:nvSpPr>
            <p:cNvPr id="72" name="テキスト ボックス 28"/>
            <p:cNvSpPr txBox="1">
              <a:spLocks noChangeArrowheads="1"/>
            </p:cNvSpPr>
            <p:nvPr/>
          </p:nvSpPr>
          <p:spPr bwMode="auto">
            <a:xfrm>
              <a:off x="5508104" y="2318683"/>
              <a:ext cx="338556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eaLnBrk="0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kumimoji="0" lang="en-US" altLang="ja-JP" sz="1000" dirty="0">
                  <a:solidFill>
                    <a:schemeClr val="tx1"/>
                  </a:solidFill>
                </a:rPr>
                <a:t>Probe </a:t>
              </a:r>
              <a:r>
                <a:rPr kumimoji="0" lang="en-US" altLang="ja-JP" sz="1000" dirty="0" smtClean="0">
                  <a:solidFill>
                    <a:schemeClr val="tx1"/>
                  </a:solidFill>
                </a:rPr>
                <a:t>Response</a:t>
              </a:r>
            </a:p>
          </p:txBody>
        </p:sp>
        <p:sp>
          <p:nvSpPr>
            <p:cNvPr id="73" name="テキスト ボックス 28"/>
            <p:cNvSpPr txBox="1">
              <a:spLocks noChangeArrowheads="1"/>
            </p:cNvSpPr>
            <p:nvPr/>
          </p:nvSpPr>
          <p:spPr bwMode="auto">
            <a:xfrm>
              <a:off x="5650930" y="2852936"/>
              <a:ext cx="338556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eaLnBrk="0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kumimoji="0" lang="en-US" altLang="ja-JP" sz="1000" dirty="0">
                  <a:solidFill>
                    <a:schemeClr val="tx1"/>
                  </a:solidFill>
                </a:rPr>
                <a:t>Probe </a:t>
              </a:r>
              <a:r>
                <a:rPr kumimoji="0" lang="en-US" altLang="ja-JP" sz="1000" dirty="0" smtClean="0">
                  <a:solidFill>
                    <a:schemeClr val="tx1"/>
                  </a:solidFill>
                </a:rPr>
                <a:t>Response</a:t>
              </a:r>
            </a:p>
          </p:txBody>
        </p:sp>
        <p:sp>
          <p:nvSpPr>
            <p:cNvPr id="74" name="テキスト ボックス 28"/>
            <p:cNvSpPr txBox="1">
              <a:spLocks noChangeArrowheads="1"/>
            </p:cNvSpPr>
            <p:nvPr/>
          </p:nvSpPr>
          <p:spPr bwMode="auto">
            <a:xfrm>
              <a:off x="5436096" y="3326796"/>
              <a:ext cx="3385566" cy="2847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eaLnBrk="0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kumimoji="0" lang="en-US" altLang="ja-JP" sz="1000" dirty="0">
                  <a:solidFill>
                    <a:schemeClr val="tx1"/>
                  </a:solidFill>
                </a:rPr>
                <a:t>Probe </a:t>
              </a:r>
              <a:r>
                <a:rPr kumimoji="0" lang="en-US" altLang="ja-JP" sz="1000" dirty="0" smtClean="0">
                  <a:solidFill>
                    <a:schemeClr val="tx1"/>
                  </a:solidFill>
                </a:rPr>
                <a:t>Response</a:t>
              </a:r>
            </a:p>
          </p:txBody>
        </p:sp>
        <p:sp>
          <p:nvSpPr>
            <p:cNvPr id="75" name="テキスト ボックス 28"/>
            <p:cNvSpPr txBox="1">
              <a:spLocks noChangeArrowheads="1"/>
            </p:cNvSpPr>
            <p:nvPr/>
          </p:nvSpPr>
          <p:spPr bwMode="auto">
            <a:xfrm>
              <a:off x="5724128" y="3614827"/>
              <a:ext cx="3385566" cy="2847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eaLnBrk="0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kumimoji="0" lang="en-US" altLang="ja-JP" sz="1000" dirty="0">
                  <a:solidFill>
                    <a:schemeClr val="tx1"/>
                  </a:solidFill>
                </a:rPr>
                <a:t>Probe </a:t>
              </a:r>
              <a:r>
                <a:rPr kumimoji="0" lang="en-US" altLang="ja-JP" sz="1000" dirty="0" smtClean="0">
                  <a:solidFill>
                    <a:schemeClr val="tx1"/>
                  </a:solidFill>
                </a:rPr>
                <a:t>Response </a:t>
              </a:r>
            </a:p>
          </p:txBody>
        </p:sp>
        <p:sp>
          <p:nvSpPr>
            <p:cNvPr id="76" name="テキスト ボックス 28"/>
            <p:cNvSpPr txBox="1">
              <a:spLocks noChangeArrowheads="1"/>
            </p:cNvSpPr>
            <p:nvPr/>
          </p:nvSpPr>
          <p:spPr bwMode="auto">
            <a:xfrm>
              <a:off x="5794946" y="3974867"/>
              <a:ext cx="3385566" cy="2847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eaLnBrk="0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kumimoji="0" lang="en-US" altLang="ja-JP" sz="1000" dirty="0">
                  <a:solidFill>
                    <a:schemeClr val="tx1"/>
                  </a:solidFill>
                </a:rPr>
                <a:t>Probe </a:t>
              </a:r>
              <a:r>
                <a:rPr kumimoji="0" lang="en-US" altLang="ja-JP" sz="1000" dirty="0" smtClean="0">
                  <a:solidFill>
                    <a:schemeClr val="tx1"/>
                  </a:solidFill>
                </a:rPr>
                <a:t>Response </a:t>
              </a:r>
            </a:p>
          </p:txBody>
        </p:sp>
        <p:cxnSp>
          <p:nvCxnSpPr>
            <p:cNvPr id="77" name="直線コネクタ 33"/>
            <p:cNvCxnSpPr>
              <a:cxnSpLocks noChangeShapeType="1"/>
            </p:cNvCxnSpPr>
            <p:nvPr/>
          </p:nvCxnSpPr>
          <p:spPr bwMode="auto">
            <a:xfrm>
              <a:off x="899592" y="620688"/>
              <a:ext cx="694" cy="3629704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>
          <a:xfrm>
            <a:off x="4344988" y="647700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9B44F08-1720-5A43-9A02-16738D6080B6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78" name="Fußzeilenplatzhalter 4"/>
          <p:cNvSpPr txBox="1">
            <a:spLocks/>
          </p:cNvSpPr>
          <p:nvPr/>
        </p:nvSpPr>
        <p:spPr bwMode="auto">
          <a:xfrm>
            <a:off x="7232669" y="6475413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Jae </a:t>
            </a:r>
            <a:r>
              <a:rPr lang="en-US" dirty="0" err="1" smtClean="0"/>
              <a:t>Seung</a:t>
            </a:r>
            <a:r>
              <a:rPr lang="en-US" dirty="0" smtClean="0"/>
              <a:t> Lee, ETRI</a:t>
            </a:r>
            <a:endParaRPr lang="en-US" dirty="0"/>
          </a:p>
        </p:txBody>
      </p:sp>
      <p:sp>
        <p:nvSpPr>
          <p:cNvPr id="79" name="Rectangle 4"/>
          <p:cNvSpPr txBox="1">
            <a:spLocks noChangeArrowheads="1"/>
          </p:cNvSpPr>
          <p:nvPr/>
        </p:nvSpPr>
        <p:spPr>
          <a:xfrm>
            <a:off x="696913" y="256401"/>
            <a:ext cx="1512887" cy="276999"/>
          </a:xfrm>
          <a:prstGeom prst="rect">
            <a:avLst/>
          </a:prstGeom>
          <a:ln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 smtClean="0"/>
              <a:t>May 2012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102466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Selection of the AP to Scan – Background (2/3)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pPr marL="179388" indent="-179388" eaLnBrk="1" hangingPunct="1">
              <a:buFont typeface="Arial" pitchFamily="34" charset="0"/>
              <a:buChar char="•"/>
            </a:pPr>
            <a:r>
              <a:rPr lang="en-US" altLang="ja-JP" dirty="0" smtClean="0">
                <a:ea typeface="MS PGothic" pitchFamily="34" charset="-128"/>
              </a:rPr>
              <a:t>In many cases, STA has prior knowledge on which APs it does not want to receive Probe Response from</a:t>
            </a:r>
          </a:p>
          <a:p>
            <a:pPr marL="579438" lvl="1" indent="-179388" eaLnBrk="1" hangingPunct="1">
              <a:buFont typeface="Arial" pitchFamily="34" charset="0"/>
              <a:buChar char="•"/>
            </a:pPr>
            <a:r>
              <a:rPr lang="en-US" altLang="ja-JP" dirty="0" smtClean="0">
                <a:ea typeface="MS PGothic" pitchFamily="34" charset="-128"/>
              </a:rPr>
              <a:t>It is not necessary for a STA to receive Probe Response from APs deployed by specific Service </a:t>
            </a:r>
            <a:r>
              <a:rPr lang="en-US" altLang="ja-JP" dirty="0">
                <a:ea typeface="MS PGothic" pitchFamily="34" charset="-128"/>
              </a:rPr>
              <a:t>P</a:t>
            </a:r>
            <a:r>
              <a:rPr lang="en-US" altLang="ja-JP" dirty="0" smtClean="0">
                <a:ea typeface="MS PGothic" pitchFamily="34" charset="-128"/>
              </a:rPr>
              <a:t>roviders if the user does not subscribe to the Service Providers</a:t>
            </a:r>
          </a:p>
          <a:p>
            <a:pPr lvl="2" indent="-342900" eaLnBrk="1" hangingPunct="1">
              <a:buFontTx/>
              <a:buChar char="-"/>
            </a:pPr>
            <a:r>
              <a:rPr lang="en-US" altLang="ja-JP" sz="2000" dirty="0" smtClean="0">
                <a:ea typeface="MS PGothic" pitchFamily="34" charset="-128"/>
              </a:rPr>
              <a:t>Usually, specific substring is included in the SSID of such APs deployed by a specific Service Provider</a:t>
            </a:r>
          </a:p>
          <a:p>
            <a:pPr lvl="2" indent="-342900" eaLnBrk="1" hangingPunct="1">
              <a:buFontTx/>
              <a:buChar char="-"/>
            </a:pPr>
            <a:r>
              <a:rPr lang="en-US" altLang="ja-JP" sz="2000" dirty="0" smtClean="0">
                <a:ea typeface="MS PGothic" pitchFamily="34" charset="-128"/>
              </a:rPr>
              <a:t>There are many users who do not have any </a:t>
            </a:r>
            <a:r>
              <a:rPr lang="en-US" altLang="ja-JP" sz="2000" dirty="0" err="1" smtClean="0">
                <a:ea typeface="MS PGothic" pitchFamily="34" charset="-128"/>
              </a:rPr>
              <a:t>WiFi</a:t>
            </a:r>
            <a:r>
              <a:rPr lang="en-US" altLang="ja-JP" sz="2000" dirty="0" smtClean="0">
                <a:ea typeface="MS PGothic" pitchFamily="34" charset="-128"/>
              </a:rPr>
              <a:t> Subscription for paid </a:t>
            </a:r>
            <a:r>
              <a:rPr lang="en-US" altLang="ja-JP" sz="2000" dirty="0" err="1" smtClean="0">
                <a:ea typeface="MS PGothic" pitchFamily="34" charset="-128"/>
              </a:rPr>
              <a:t>WiFi</a:t>
            </a:r>
            <a:r>
              <a:rPr lang="en-US" altLang="ja-JP" sz="2000" dirty="0" smtClean="0">
                <a:ea typeface="MS PGothic" pitchFamily="34" charset="-128"/>
              </a:rPr>
              <a:t> services provided by Service Providers</a:t>
            </a:r>
          </a:p>
        </p:txBody>
      </p:sp>
      <p:sp>
        <p:nvSpPr>
          <p:cNvPr id="50" name="슬라이드 번호 개체 틀 1"/>
          <p:cNvSpPr>
            <a:spLocks noGrp="1"/>
          </p:cNvSpPr>
          <p:nvPr>
            <p:ph type="sldNum" sz="quarter" idx="12"/>
          </p:nvPr>
        </p:nvSpPr>
        <p:spPr>
          <a:xfrm>
            <a:off x="4344988" y="647700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9B44F08-1720-5A43-9A02-16738D6080B6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7" name="Fußzeilenplatzhalter 4"/>
          <p:cNvSpPr txBox="1">
            <a:spLocks/>
          </p:cNvSpPr>
          <p:nvPr/>
        </p:nvSpPr>
        <p:spPr bwMode="auto">
          <a:xfrm>
            <a:off x="7232669" y="6475413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Jae </a:t>
            </a:r>
            <a:r>
              <a:rPr lang="en-US" dirty="0" err="1" smtClean="0"/>
              <a:t>Seung</a:t>
            </a:r>
            <a:r>
              <a:rPr lang="en-US" dirty="0" smtClean="0"/>
              <a:t> Lee, ETRI</a:t>
            </a:r>
            <a:endParaRPr lang="en-US" dirty="0"/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>
          <a:xfrm>
            <a:off x="696913" y="256401"/>
            <a:ext cx="1512887" cy="276999"/>
          </a:xfrm>
          <a:prstGeom prst="rect">
            <a:avLst/>
          </a:prstGeom>
          <a:ln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 smtClean="0"/>
              <a:t>May 2012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73355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Selection of the AP to Scan – Background (3/3)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pPr marL="579438" lvl="1" indent="-179388" eaLnBrk="1" hangingPunct="1">
              <a:buFont typeface="Arial" pitchFamily="34" charset="0"/>
              <a:buChar char="•"/>
            </a:pPr>
            <a:r>
              <a:rPr lang="en-US" altLang="ja-JP" dirty="0" smtClean="0">
                <a:ea typeface="MS PGothic" pitchFamily="34" charset="-128"/>
              </a:rPr>
              <a:t>Usually, it is not necessary for a STA to receive Probe Response from the APs whose SSID include “_</a:t>
            </a:r>
            <a:r>
              <a:rPr lang="en-US" altLang="ja-JP" dirty="0" err="1" smtClean="0">
                <a:ea typeface="MS PGothic" pitchFamily="34" charset="-128"/>
              </a:rPr>
              <a:t>nomap</a:t>
            </a:r>
            <a:r>
              <a:rPr lang="en-US" altLang="ja-JP" dirty="0" smtClean="0">
                <a:ea typeface="MS PGothic" pitchFamily="34" charset="-128"/>
              </a:rPr>
              <a:t>”</a:t>
            </a:r>
          </a:p>
          <a:p>
            <a:pPr lvl="2" indent="-342900" eaLnBrk="1" hangingPunct="1">
              <a:buFontTx/>
              <a:buChar char="-"/>
            </a:pPr>
            <a:r>
              <a:rPr lang="en-US" altLang="ja-JP" sz="2000" dirty="0" smtClean="0">
                <a:ea typeface="MS PGothic" pitchFamily="34" charset="-128"/>
              </a:rPr>
              <a:t>Google has announced a way for </a:t>
            </a:r>
            <a:r>
              <a:rPr lang="en-US" altLang="ko-KR" sz="2000" dirty="0" err="1"/>
              <a:t>WiFi</a:t>
            </a:r>
            <a:r>
              <a:rPr lang="en-US" altLang="ko-KR" sz="2000" dirty="0"/>
              <a:t> router owners to stop Google from including them in the company’s location </a:t>
            </a:r>
            <a:r>
              <a:rPr lang="en-US" altLang="ko-KR" sz="2000" dirty="0" smtClean="0"/>
              <a:t>database – by adding “_</a:t>
            </a:r>
            <a:r>
              <a:rPr lang="en-US" altLang="ko-KR" sz="2000" dirty="0" err="1" smtClean="0"/>
              <a:t>nomap</a:t>
            </a:r>
            <a:r>
              <a:rPr lang="en-US" altLang="ko-KR" sz="2000" dirty="0" smtClean="0"/>
              <a:t>” at the end of the SSID</a:t>
            </a:r>
          </a:p>
          <a:p>
            <a:pPr lvl="2" indent="-342900" eaLnBrk="1" hangingPunct="1">
              <a:buFontTx/>
              <a:buChar char="-"/>
            </a:pPr>
            <a:r>
              <a:rPr lang="en-US" altLang="ja-JP" sz="2000" dirty="0" smtClean="0">
                <a:ea typeface="MS PGothic" pitchFamily="34" charset="-128"/>
              </a:rPr>
              <a:t>It is highly probable that AP whose SSID contains substring “_</a:t>
            </a:r>
            <a:r>
              <a:rPr lang="en-US" altLang="ja-JP" sz="2000" dirty="0" err="1" smtClean="0">
                <a:ea typeface="MS PGothic" pitchFamily="34" charset="-128"/>
              </a:rPr>
              <a:t>nomap</a:t>
            </a:r>
            <a:r>
              <a:rPr lang="en-US" altLang="ja-JP" sz="2000" dirty="0" smtClean="0">
                <a:ea typeface="MS PGothic" pitchFamily="34" charset="-128"/>
              </a:rPr>
              <a:t>” is not a public AP</a:t>
            </a:r>
          </a:p>
          <a:p>
            <a:pPr lvl="2" indent="-342900" eaLnBrk="1" hangingPunct="1">
              <a:buFontTx/>
              <a:buChar char="-"/>
            </a:pPr>
            <a:endParaRPr lang="en-US" altLang="ja-JP" sz="2000" dirty="0" smtClean="0">
              <a:ea typeface="MS PGothic" pitchFamily="34" charset="-128"/>
            </a:endParaRPr>
          </a:p>
          <a:p>
            <a:pPr marL="0" indent="0" eaLnBrk="1" hangingPunct="1">
              <a:buNone/>
            </a:pPr>
            <a:r>
              <a:rPr lang="en-US" altLang="ja-JP" dirty="0" smtClean="0">
                <a:ea typeface="MS PGothic" pitchFamily="34" charset="-128"/>
                <a:sym typeface="Wingdings" pitchFamily="2" charset="2"/>
              </a:rPr>
              <a:t> It will be beneficial if we can exclude such APs with specific known substrings from responding Probe Request</a:t>
            </a:r>
            <a:endParaRPr lang="en-US" altLang="ja-JP" sz="2000" dirty="0" smtClean="0">
              <a:ea typeface="MS PGothic" pitchFamily="34" charset="-128"/>
            </a:endParaRPr>
          </a:p>
        </p:txBody>
      </p:sp>
      <p:sp>
        <p:nvSpPr>
          <p:cNvPr id="7" name="슬라이드 번호 개체 틀 1"/>
          <p:cNvSpPr txBox="1">
            <a:spLocks/>
          </p:cNvSpPr>
          <p:nvPr/>
        </p:nvSpPr>
        <p:spPr bwMode="auto">
          <a:xfrm>
            <a:off x="4344988" y="6477000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Slide </a:t>
            </a:r>
            <a:fld id="{D9B44F08-1720-5A43-9A02-16738D6080B6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9" name="Fußzeilenplatzhalter 4"/>
          <p:cNvSpPr txBox="1">
            <a:spLocks/>
          </p:cNvSpPr>
          <p:nvPr/>
        </p:nvSpPr>
        <p:spPr bwMode="auto">
          <a:xfrm>
            <a:off x="7232669" y="6475413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Jae </a:t>
            </a:r>
            <a:r>
              <a:rPr lang="en-US" dirty="0" err="1" smtClean="0"/>
              <a:t>Seung</a:t>
            </a:r>
            <a:r>
              <a:rPr lang="en-US" dirty="0" smtClean="0"/>
              <a:t> Lee, ETRI</a:t>
            </a:r>
            <a:endParaRPr lang="en-US" dirty="0"/>
          </a:p>
        </p:txBody>
      </p:sp>
      <p:sp>
        <p:nvSpPr>
          <p:cNvPr id="10" name="Rectangle 4"/>
          <p:cNvSpPr txBox="1">
            <a:spLocks noChangeArrowheads="1"/>
          </p:cNvSpPr>
          <p:nvPr/>
        </p:nvSpPr>
        <p:spPr>
          <a:xfrm>
            <a:off x="696913" y="256401"/>
            <a:ext cx="1512887" cy="276999"/>
          </a:xfrm>
          <a:prstGeom prst="rect">
            <a:avLst/>
          </a:prstGeom>
          <a:ln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 smtClean="0"/>
              <a:t>May 2012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4078482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ko-KR" dirty="0"/>
              <a:t>Selection of the AP to Scan - </a:t>
            </a:r>
            <a:r>
              <a:rPr lang="en-US" altLang="ko-KR" dirty="0" smtClean="0"/>
              <a:t>Approach</a:t>
            </a:r>
            <a:endParaRPr lang="en-US" dirty="0"/>
          </a:p>
        </p:txBody>
      </p:sp>
      <p:sp>
        <p:nvSpPr>
          <p:cNvPr id="79" name="직사각형 78"/>
          <p:cNvSpPr/>
          <p:nvPr/>
        </p:nvSpPr>
        <p:spPr>
          <a:xfrm>
            <a:off x="360362" y="1676400"/>
            <a:ext cx="870743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388" indent="-179388" eaLnBrk="1" hangingPunct="1">
              <a:buFont typeface="Arial" pitchFamily="34" charset="0"/>
              <a:buChar char="•"/>
            </a:pPr>
            <a:r>
              <a:rPr lang="en-US" altLang="ko-KR" sz="2400" b="1" dirty="0" smtClean="0">
                <a:latin typeface="+mn-ea"/>
              </a:rPr>
              <a:t>Exclusion </a:t>
            </a:r>
            <a:r>
              <a:rPr lang="en-US" altLang="ko-KR" sz="2400" b="1" dirty="0">
                <a:latin typeface="+mn-ea"/>
              </a:rPr>
              <a:t>List </a:t>
            </a:r>
            <a:r>
              <a:rPr lang="en-US" altLang="ko-KR" sz="2400" b="1" dirty="0" smtClean="0">
                <a:latin typeface="+mn-ea"/>
              </a:rPr>
              <a:t>is added to </a:t>
            </a:r>
            <a:r>
              <a:rPr lang="en-US" altLang="ko-KR" sz="2400" b="1" dirty="0">
                <a:latin typeface="+mn-ea"/>
              </a:rPr>
              <a:t>the Probe Request frames to precisely </a:t>
            </a:r>
            <a:r>
              <a:rPr lang="en-US" altLang="ko-KR" sz="2400" b="1" dirty="0" smtClean="0">
                <a:latin typeface="+mn-ea"/>
              </a:rPr>
              <a:t>limit </a:t>
            </a:r>
            <a:r>
              <a:rPr lang="en-US" altLang="ko-KR" sz="2400" b="1" dirty="0">
                <a:latin typeface="+mn-ea"/>
              </a:rPr>
              <a:t>the </a:t>
            </a:r>
            <a:r>
              <a:rPr lang="en-US" altLang="ko-KR" sz="2400" b="1" dirty="0" smtClean="0">
                <a:latin typeface="+mn-ea"/>
              </a:rPr>
              <a:t>scope </a:t>
            </a:r>
            <a:r>
              <a:rPr lang="en-US" altLang="ko-KR" sz="2400" b="1" dirty="0">
                <a:latin typeface="+mn-ea"/>
              </a:rPr>
              <a:t>of </a:t>
            </a:r>
            <a:r>
              <a:rPr lang="en-US" altLang="ko-KR" sz="2400" b="1" dirty="0" smtClean="0">
                <a:latin typeface="+mn-ea"/>
              </a:rPr>
              <a:t>APs or STAs </a:t>
            </a:r>
            <a:r>
              <a:rPr lang="en-US" altLang="ko-KR" sz="2400" b="1" dirty="0">
                <a:latin typeface="+mn-ea"/>
              </a:rPr>
              <a:t>that should </a:t>
            </a:r>
            <a:r>
              <a:rPr lang="en-US" altLang="ko-KR" sz="2400" b="1" dirty="0" smtClean="0">
                <a:latin typeface="+mn-ea"/>
              </a:rPr>
              <a:t>transmit </a:t>
            </a:r>
            <a:r>
              <a:rPr lang="en-US" altLang="ko-KR" sz="2400" b="1" dirty="0">
                <a:latin typeface="+mn-ea"/>
              </a:rPr>
              <a:t>probe response </a:t>
            </a:r>
            <a:r>
              <a:rPr lang="en-US" altLang="ko-KR" sz="2400" b="1" dirty="0" smtClean="0">
                <a:latin typeface="+mn-ea"/>
              </a:rPr>
              <a:t>frame</a:t>
            </a:r>
          </a:p>
          <a:p>
            <a:pPr marL="179388" indent="-179388" eaLnBrk="1" hangingPunct="1">
              <a:buFont typeface="Arial" pitchFamily="34" charset="0"/>
              <a:buChar char="•"/>
            </a:pPr>
            <a:r>
              <a:rPr lang="en-US" altLang="ko-KR" sz="2400" b="1" dirty="0" smtClean="0">
                <a:latin typeface="+mn-ea"/>
              </a:rPr>
              <a:t>Substring </a:t>
            </a:r>
            <a:r>
              <a:rPr lang="en-US" altLang="ko-KR" sz="2400" b="1" dirty="0">
                <a:latin typeface="+mn-ea"/>
              </a:rPr>
              <a:t>can be used in the </a:t>
            </a:r>
            <a:r>
              <a:rPr lang="en-US" altLang="ko-KR" sz="2400" b="1" dirty="0" smtClean="0">
                <a:latin typeface="+mn-ea"/>
              </a:rPr>
              <a:t>List </a:t>
            </a:r>
            <a:r>
              <a:rPr lang="en-US" altLang="ko-KR" sz="2400" b="1" dirty="0">
                <a:latin typeface="+mn-ea"/>
              </a:rPr>
              <a:t>to indicate </a:t>
            </a:r>
            <a:r>
              <a:rPr lang="en-US" altLang="ko-KR" sz="2400" b="1" dirty="0" smtClean="0">
                <a:latin typeface="+mn-ea"/>
              </a:rPr>
              <a:t>SSIDs </a:t>
            </a:r>
            <a:r>
              <a:rPr lang="en-US" altLang="ko-KR" sz="2400" b="1" dirty="0">
                <a:latin typeface="+mn-ea"/>
              </a:rPr>
              <a:t>or Mesh </a:t>
            </a:r>
            <a:r>
              <a:rPr lang="en-US" altLang="ko-KR" sz="2400" b="1" dirty="0" smtClean="0">
                <a:latin typeface="+mn-ea"/>
              </a:rPr>
              <a:t>IDs </a:t>
            </a:r>
          </a:p>
          <a:p>
            <a:pPr marL="636588" lvl="1" indent="-179388" eaLnBrk="1" hangingPunct="1">
              <a:buFont typeface="Arial" pitchFamily="34" charset="0"/>
              <a:buChar char="•"/>
            </a:pPr>
            <a:r>
              <a:rPr lang="en-US" altLang="ko-KR" sz="2400" b="1" dirty="0" smtClean="0">
                <a:latin typeface="+mn-ea"/>
              </a:rPr>
              <a:t>helps </a:t>
            </a:r>
            <a:r>
              <a:rPr lang="en-US" altLang="ko-KR" sz="2400" b="1" dirty="0">
                <a:latin typeface="+mn-ea"/>
              </a:rPr>
              <a:t>to reduce the size of the Exclusion </a:t>
            </a:r>
            <a:r>
              <a:rPr lang="en-US" altLang="ko-KR" sz="2400" b="1" dirty="0" smtClean="0">
                <a:latin typeface="+mn-ea"/>
              </a:rPr>
              <a:t>List</a:t>
            </a:r>
          </a:p>
          <a:p>
            <a:pPr marL="636588" lvl="1" indent="-179388" eaLnBrk="1" hangingPunct="1">
              <a:buFont typeface="Arial" pitchFamily="34" charset="0"/>
              <a:buChar char="•"/>
            </a:pPr>
            <a:r>
              <a:rPr lang="en-US" altLang="ko-KR" sz="2400" b="1" dirty="0">
                <a:latin typeface="+mn-ea"/>
              </a:rPr>
              <a:t>N</a:t>
            </a:r>
            <a:r>
              <a:rPr lang="en-US" altLang="ko-KR" sz="2400" b="1" dirty="0" smtClean="0">
                <a:latin typeface="+mn-ea"/>
              </a:rPr>
              <a:t>ot </a:t>
            </a:r>
            <a:r>
              <a:rPr lang="en-US" altLang="ko-KR" sz="2400" b="1" dirty="0">
                <a:latin typeface="+mn-ea"/>
              </a:rPr>
              <a:t>necessary to include individual IDs in the Exclusion </a:t>
            </a:r>
            <a:r>
              <a:rPr lang="en-US" altLang="ko-KR" sz="2400" b="1" dirty="0" smtClean="0">
                <a:latin typeface="+mn-ea"/>
              </a:rPr>
              <a:t>List</a:t>
            </a:r>
          </a:p>
          <a:p>
            <a:pPr marL="636588" lvl="1" indent="-179388" eaLnBrk="1" hangingPunct="1">
              <a:buFont typeface="Arial" pitchFamily="34" charset="0"/>
              <a:buChar char="•"/>
            </a:pPr>
            <a:r>
              <a:rPr lang="en-US" altLang="ko-KR" sz="2400" b="1" dirty="0" smtClean="0">
                <a:latin typeface="+mn-ea"/>
              </a:rPr>
              <a:t>Efficiently filter the APs with IDs with known substring</a:t>
            </a:r>
          </a:p>
          <a:p>
            <a:pPr marL="636588" lvl="1" indent="-179388" eaLnBrk="1" hangingPunct="1">
              <a:buFont typeface="Arial" pitchFamily="34" charset="0"/>
              <a:buChar char="•"/>
            </a:pPr>
            <a:endParaRPr lang="en-US" altLang="ko-KR" sz="2400" b="1" dirty="0" smtClean="0">
              <a:latin typeface="+mn-ea"/>
            </a:endParaRPr>
          </a:p>
          <a:p>
            <a:pPr eaLnBrk="1" hangingPunct="1"/>
            <a:r>
              <a:rPr lang="en-US" altLang="ko-KR" sz="2400" b="1" dirty="0" smtClean="0">
                <a:latin typeface="+mn-ea"/>
                <a:sym typeface="Wingdings" pitchFamily="2" charset="2"/>
              </a:rPr>
              <a:t></a:t>
            </a:r>
            <a:r>
              <a:rPr lang="en-US" altLang="ko-KR" sz="2400" b="1" dirty="0" smtClean="0">
                <a:latin typeface="+mn-ea"/>
              </a:rPr>
              <a:t>Exclusion </a:t>
            </a:r>
            <a:r>
              <a:rPr lang="en-US" altLang="ko-KR" sz="2400" b="1" dirty="0">
                <a:latin typeface="+mn-ea"/>
              </a:rPr>
              <a:t>List with substring capability can provide </a:t>
            </a:r>
            <a:r>
              <a:rPr lang="en-US" altLang="ko-KR" sz="2400" b="1" dirty="0" smtClean="0">
                <a:latin typeface="+mn-ea"/>
              </a:rPr>
              <a:t>precise</a:t>
            </a:r>
          </a:p>
          <a:p>
            <a:pPr eaLnBrk="1" hangingPunct="1"/>
            <a:r>
              <a:rPr lang="en-US" altLang="ko-KR" sz="2400" b="1" dirty="0">
                <a:latin typeface="+mn-ea"/>
              </a:rPr>
              <a:t> </a:t>
            </a:r>
            <a:r>
              <a:rPr lang="en-US" altLang="ko-KR" sz="2400" b="1" dirty="0" smtClean="0">
                <a:latin typeface="+mn-ea"/>
              </a:rPr>
              <a:t>   </a:t>
            </a:r>
            <a:r>
              <a:rPr lang="en-US" altLang="ko-KR" sz="2400" b="1" dirty="0">
                <a:latin typeface="+mn-ea"/>
              </a:rPr>
              <a:t>selection of the AP to transmit Probe Response </a:t>
            </a:r>
            <a:r>
              <a:rPr lang="en-US" altLang="ko-KR" sz="2400" b="1" dirty="0" smtClean="0">
                <a:latin typeface="+mn-ea"/>
              </a:rPr>
              <a:t>frame</a:t>
            </a:r>
            <a:endParaRPr lang="en-US" altLang="ja-JP" sz="2400" dirty="0" smtClean="0"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>
          <a:xfrm>
            <a:off x="4344988" y="647700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9B44F08-1720-5A43-9A02-16738D6080B6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Fußzeilenplatzhalter 4"/>
          <p:cNvSpPr txBox="1">
            <a:spLocks/>
          </p:cNvSpPr>
          <p:nvPr/>
        </p:nvSpPr>
        <p:spPr bwMode="auto">
          <a:xfrm>
            <a:off x="7232669" y="6475413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Jae </a:t>
            </a:r>
            <a:r>
              <a:rPr lang="en-US" dirty="0" err="1" smtClean="0"/>
              <a:t>Seung</a:t>
            </a:r>
            <a:r>
              <a:rPr lang="en-US" dirty="0" smtClean="0"/>
              <a:t> Lee, ETRI</a:t>
            </a:r>
            <a:endParaRPr lang="en-US" dirty="0"/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696913" y="256401"/>
            <a:ext cx="1512887" cy="276999"/>
          </a:xfrm>
          <a:prstGeom prst="rect">
            <a:avLst/>
          </a:prstGeom>
          <a:ln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 smtClean="0"/>
              <a:t>May 2012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540159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ko-KR" dirty="0"/>
              <a:t>Selection of the AP to </a:t>
            </a:r>
            <a:r>
              <a:rPr lang="en-US" altLang="ko-KR" dirty="0" smtClean="0"/>
              <a:t>Scan – Example (1/3)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508370" y="1388826"/>
            <a:ext cx="50011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ko-KR" dirty="0" smtClean="0"/>
          </a:p>
          <a:p>
            <a:endParaRPr lang="ko-KR" altLang="en-US" sz="1600" dirty="0"/>
          </a:p>
        </p:txBody>
      </p:sp>
      <p:sp>
        <p:nvSpPr>
          <p:cNvPr id="40" name="TextBox 39"/>
          <p:cNvSpPr txBox="1"/>
          <p:nvPr/>
        </p:nvSpPr>
        <p:spPr>
          <a:xfrm>
            <a:off x="468551" y="1500426"/>
            <a:ext cx="8580106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800" b="1" dirty="0" smtClean="0"/>
              <a:t>Example 1-1: Using existing active scanning method</a:t>
            </a:r>
          </a:p>
          <a:p>
            <a:r>
              <a:rPr lang="en-US" altLang="ko-KR" sz="1600" b="1" dirty="0" smtClean="0"/>
              <a:t>. The user does not know the SSID. He</a:t>
            </a:r>
            <a:r>
              <a:rPr lang="en-US" altLang="ko-KR" sz="1600" b="1" dirty="0"/>
              <a:t> </a:t>
            </a:r>
            <a:r>
              <a:rPr lang="en-US" altLang="ko-KR" sz="1600" b="1" dirty="0" smtClean="0"/>
              <a:t>does not have any </a:t>
            </a:r>
            <a:r>
              <a:rPr lang="en-US" altLang="ko-KR" sz="1600" b="1" dirty="0" err="1" smtClean="0"/>
              <a:t>WiFi</a:t>
            </a:r>
            <a:r>
              <a:rPr lang="en-US" altLang="ko-KR" sz="1600" b="1" dirty="0" smtClean="0"/>
              <a:t> subscription, </a:t>
            </a:r>
          </a:p>
          <a:p>
            <a:r>
              <a:rPr lang="en-US" altLang="ko-KR" sz="1600" b="1" dirty="0"/>
              <a:t> </a:t>
            </a:r>
            <a:r>
              <a:rPr lang="en-US" altLang="ko-KR" sz="1600" b="1" dirty="0" smtClean="0"/>
              <a:t>so he does not want to get response from APs deployed by Service Providers such as KT or SKT</a:t>
            </a:r>
          </a:p>
        </p:txBody>
      </p:sp>
      <p:sp>
        <p:nvSpPr>
          <p:cNvPr id="41" name="직사각형 40"/>
          <p:cNvSpPr/>
          <p:nvPr/>
        </p:nvSpPr>
        <p:spPr bwMode="auto">
          <a:xfrm>
            <a:off x="6922373" y="3276600"/>
            <a:ext cx="77382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936915" y="3276600"/>
            <a:ext cx="7825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SKT0002</a:t>
            </a:r>
            <a:endParaRPr lang="ko-KR" altLang="en-US" dirty="0"/>
          </a:p>
        </p:txBody>
      </p:sp>
      <p:sp>
        <p:nvSpPr>
          <p:cNvPr id="44" name="직사각형 43"/>
          <p:cNvSpPr/>
          <p:nvPr/>
        </p:nvSpPr>
        <p:spPr bwMode="auto">
          <a:xfrm>
            <a:off x="7608173" y="4267200"/>
            <a:ext cx="77382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596346" y="4267200"/>
            <a:ext cx="7825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SKT0003</a:t>
            </a:r>
            <a:endParaRPr lang="ko-KR" altLang="en-US" dirty="0"/>
          </a:p>
        </p:txBody>
      </p:sp>
      <p:sp>
        <p:nvSpPr>
          <p:cNvPr id="46" name="직사각형 45"/>
          <p:cNvSpPr/>
          <p:nvPr/>
        </p:nvSpPr>
        <p:spPr bwMode="auto">
          <a:xfrm>
            <a:off x="6910546" y="4648200"/>
            <a:ext cx="895518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936915" y="4648200"/>
            <a:ext cx="8691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err="1" smtClean="0"/>
              <a:t>Xx_nomap</a:t>
            </a:r>
            <a:endParaRPr lang="ko-KR" altLang="en-US" dirty="0"/>
          </a:p>
        </p:txBody>
      </p:sp>
      <p:sp>
        <p:nvSpPr>
          <p:cNvPr id="48" name="직사각형 47"/>
          <p:cNvSpPr/>
          <p:nvPr/>
        </p:nvSpPr>
        <p:spPr bwMode="auto">
          <a:xfrm>
            <a:off x="8217773" y="4953000"/>
            <a:ext cx="77382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8153400" y="4953000"/>
            <a:ext cx="8611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err="1" smtClean="0"/>
              <a:t>Aa_nomap</a:t>
            </a:r>
            <a:endParaRPr lang="ko-KR" altLang="en-US" dirty="0"/>
          </a:p>
        </p:txBody>
      </p:sp>
      <p:sp>
        <p:nvSpPr>
          <p:cNvPr id="50" name="직사각형 49"/>
          <p:cNvSpPr/>
          <p:nvPr/>
        </p:nvSpPr>
        <p:spPr bwMode="auto">
          <a:xfrm>
            <a:off x="6846173" y="5562600"/>
            <a:ext cx="77382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860715" y="5562600"/>
            <a:ext cx="7825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SKT0006</a:t>
            </a:r>
            <a:endParaRPr lang="ko-KR" altLang="en-US" dirty="0"/>
          </a:p>
        </p:txBody>
      </p:sp>
      <p:cxnSp>
        <p:nvCxnSpPr>
          <p:cNvPr id="53" name="직선 연결선 52"/>
          <p:cNvCxnSpPr/>
          <p:nvPr/>
        </p:nvCxnSpPr>
        <p:spPr bwMode="auto">
          <a:xfrm>
            <a:off x="7907059" y="5091499"/>
            <a:ext cx="0" cy="7481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sp>
        <p:nvSpPr>
          <p:cNvPr id="57" name="직사각형 56"/>
          <p:cNvSpPr/>
          <p:nvPr/>
        </p:nvSpPr>
        <p:spPr bwMode="auto">
          <a:xfrm>
            <a:off x="5615146" y="2895600"/>
            <a:ext cx="77382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576648" y="2895600"/>
            <a:ext cx="697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KT0002</a:t>
            </a:r>
            <a:endParaRPr lang="ko-KR" altLang="en-US" dirty="0"/>
          </a:p>
        </p:txBody>
      </p:sp>
      <p:sp>
        <p:nvSpPr>
          <p:cNvPr id="59" name="직사각형 58"/>
          <p:cNvSpPr/>
          <p:nvPr/>
        </p:nvSpPr>
        <p:spPr bwMode="auto">
          <a:xfrm>
            <a:off x="5996146" y="3657600"/>
            <a:ext cx="77382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957648" y="3657600"/>
            <a:ext cx="697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KT0003</a:t>
            </a:r>
            <a:endParaRPr lang="ko-KR" altLang="en-US" dirty="0"/>
          </a:p>
        </p:txBody>
      </p:sp>
      <p:sp>
        <p:nvSpPr>
          <p:cNvPr id="61" name="직사각형 60"/>
          <p:cNvSpPr/>
          <p:nvPr/>
        </p:nvSpPr>
        <p:spPr bwMode="auto">
          <a:xfrm>
            <a:off x="5589271" y="4267200"/>
            <a:ext cx="77382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5550773" y="4267200"/>
            <a:ext cx="697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KT0004</a:t>
            </a:r>
            <a:endParaRPr lang="ko-KR" altLang="en-US" dirty="0"/>
          </a:p>
        </p:txBody>
      </p:sp>
      <p:sp>
        <p:nvSpPr>
          <p:cNvPr id="63" name="직사각형 62"/>
          <p:cNvSpPr/>
          <p:nvPr/>
        </p:nvSpPr>
        <p:spPr bwMode="auto">
          <a:xfrm>
            <a:off x="5360671" y="5029200"/>
            <a:ext cx="77382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322173" y="5029200"/>
            <a:ext cx="697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KT0005</a:t>
            </a:r>
            <a:endParaRPr lang="ko-KR" altLang="en-US" dirty="0"/>
          </a:p>
        </p:txBody>
      </p:sp>
      <p:cxnSp>
        <p:nvCxnSpPr>
          <p:cNvPr id="65" name="직선 연결선 64"/>
          <p:cNvCxnSpPr/>
          <p:nvPr/>
        </p:nvCxnSpPr>
        <p:spPr bwMode="auto">
          <a:xfrm>
            <a:off x="5855573" y="5500300"/>
            <a:ext cx="0" cy="7481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sp>
        <p:nvSpPr>
          <p:cNvPr id="66" name="직사각형 65"/>
          <p:cNvSpPr/>
          <p:nvPr/>
        </p:nvSpPr>
        <p:spPr bwMode="auto">
          <a:xfrm>
            <a:off x="4293872" y="2895600"/>
            <a:ext cx="1028302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4331573" y="2895600"/>
            <a:ext cx="8611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err="1" smtClean="0"/>
              <a:t>Bb_nomap</a:t>
            </a:r>
            <a:endParaRPr lang="ko-KR" altLang="en-US" dirty="0"/>
          </a:p>
        </p:txBody>
      </p:sp>
      <p:sp>
        <p:nvSpPr>
          <p:cNvPr id="68" name="직사각형 67"/>
          <p:cNvSpPr/>
          <p:nvPr/>
        </p:nvSpPr>
        <p:spPr bwMode="auto">
          <a:xfrm>
            <a:off x="4929346" y="3657600"/>
            <a:ext cx="77382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4890848" y="3657600"/>
            <a:ext cx="697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KT0003</a:t>
            </a:r>
            <a:endParaRPr lang="ko-KR" altLang="en-US" dirty="0"/>
          </a:p>
        </p:txBody>
      </p:sp>
      <p:sp>
        <p:nvSpPr>
          <p:cNvPr id="70" name="직사각형 69"/>
          <p:cNvSpPr/>
          <p:nvPr/>
        </p:nvSpPr>
        <p:spPr bwMode="auto">
          <a:xfrm>
            <a:off x="4522471" y="4267200"/>
            <a:ext cx="77382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4483973" y="4267200"/>
            <a:ext cx="697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KT0004</a:t>
            </a:r>
            <a:endParaRPr lang="ko-KR" altLang="en-US" dirty="0"/>
          </a:p>
        </p:txBody>
      </p:sp>
      <p:sp>
        <p:nvSpPr>
          <p:cNvPr id="72" name="직사각형 71"/>
          <p:cNvSpPr/>
          <p:nvPr/>
        </p:nvSpPr>
        <p:spPr bwMode="auto">
          <a:xfrm>
            <a:off x="4293871" y="5029200"/>
            <a:ext cx="77382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4255373" y="5029200"/>
            <a:ext cx="697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KT0005</a:t>
            </a:r>
            <a:endParaRPr lang="ko-KR" altLang="en-US" dirty="0"/>
          </a:p>
        </p:txBody>
      </p:sp>
      <p:sp>
        <p:nvSpPr>
          <p:cNvPr id="74" name="직사각형 73"/>
          <p:cNvSpPr/>
          <p:nvPr/>
        </p:nvSpPr>
        <p:spPr bwMode="auto">
          <a:xfrm>
            <a:off x="3672946" y="4616441"/>
            <a:ext cx="1028302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3710647" y="4616441"/>
            <a:ext cx="7056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err="1" smtClean="0"/>
              <a:t>SKT_xy</a:t>
            </a:r>
            <a:endParaRPr lang="ko-KR" altLang="en-US" dirty="0"/>
          </a:p>
        </p:txBody>
      </p:sp>
      <p:sp>
        <p:nvSpPr>
          <p:cNvPr id="76" name="직사각형 75"/>
          <p:cNvSpPr/>
          <p:nvPr/>
        </p:nvSpPr>
        <p:spPr bwMode="auto">
          <a:xfrm>
            <a:off x="3514633" y="5576500"/>
            <a:ext cx="1028302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3552334" y="5576500"/>
            <a:ext cx="6896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err="1" smtClean="0"/>
              <a:t>SKT_zz</a:t>
            </a:r>
            <a:endParaRPr lang="ko-KR" altLang="en-US" dirty="0"/>
          </a:p>
        </p:txBody>
      </p:sp>
      <p:sp>
        <p:nvSpPr>
          <p:cNvPr id="78" name="직사각형 77"/>
          <p:cNvSpPr/>
          <p:nvPr/>
        </p:nvSpPr>
        <p:spPr bwMode="auto">
          <a:xfrm>
            <a:off x="3366277" y="3910802"/>
            <a:ext cx="77382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3442477" y="3910802"/>
            <a:ext cx="6815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Hyatt_1</a:t>
            </a:r>
            <a:endParaRPr lang="ko-KR" altLang="en-US" dirty="0"/>
          </a:p>
        </p:txBody>
      </p:sp>
      <p:sp>
        <p:nvSpPr>
          <p:cNvPr id="80" name="직사각형 79"/>
          <p:cNvSpPr/>
          <p:nvPr/>
        </p:nvSpPr>
        <p:spPr bwMode="auto">
          <a:xfrm>
            <a:off x="4065271" y="3453602"/>
            <a:ext cx="77382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4026773" y="3453602"/>
            <a:ext cx="7575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err="1" smtClean="0"/>
              <a:t>VeriLAN</a:t>
            </a:r>
            <a:endParaRPr lang="ko-KR" altLang="en-US" dirty="0"/>
          </a:p>
        </p:txBody>
      </p:sp>
      <p:sp>
        <p:nvSpPr>
          <p:cNvPr id="82" name="직사각형 81"/>
          <p:cNvSpPr/>
          <p:nvPr/>
        </p:nvSpPr>
        <p:spPr bwMode="auto">
          <a:xfrm>
            <a:off x="4650699" y="5945441"/>
            <a:ext cx="77382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4726899" y="5945441"/>
            <a:ext cx="6815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Hyatt_2</a:t>
            </a:r>
            <a:endParaRPr lang="ko-KR" altLang="en-US" dirty="0"/>
          </a:p>
        </p:txBody>
      </p:sp>
      <p:sp>
        <p:nvSpPr>
          <p:cNvPr id="84" name="직사각형 83"/>
          <p:cNvSpPr/>
          <p:nvPr/>
        </p:nvSpPr>
        <p:spPr bwMode="auto">
          <a:xfrm>
            <a:off x="3950573" y="2362200"/>
            <a:ext cx="77382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4026773" y="2362200"/>
            <a:ext cx="6815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Hyatt_2</a:t>
            </a:r>
            <a:endParaRPr lang="ko-KR" altLang="en-US" dirty="0"/>
          </a:p>
        </p:txBody>
      </p:sp>
      <p:sp>
        <p:nvSpPr>
          <p:cNvPr id="87" name="직사각형 86"/>
          <p:cNvSpPr/>
          <p:nvPr/>
        </p:nvSpPr>
        <p:spPr bwMode="auto">
          <a:xfrm>
            <a:off x="381000" y="2362200"/>
            <a:ext cx="77382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457200" y="2362200"/>
            <a:ext cx="4624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</a:t>
            </a:r>
            <a:endParaRPr lang="ko-KR" altLang="en-US" dirty="0"/>
          </a:p>
        </p:txBody>
      </p:sp>
      <p:cxnSp>
        <p:nvCxnSpPr>
          <p:cNvPr id="89" name="直線矢印コネクタ 57"/>
          <p:cNvCxnSpPr>
            <a:cxnSpLocks noChangeShapeType="1"/>
          </p:cNvCxnSpPr>
          <p:nvPr/>
        </p:nvCxnSpPr>
        <p:spPr bwMode="auto">
          <a:xfrm>
            <a:off x="919699" y="2819400"/>
            <a:ext cx="2290134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0" name="テキスト ボックス 28"/>
          <p:cNvSpPr txBox="1">
            <a:spLocks noChangeArrowheads="1"/>
          </p:cNvSpPr>
          <p:nvPr/>
        </p:nvSpPr>
        <p:spPr bwMode="auto">
          <a:xfrm>
            <a:off x="1295400" y="2286000"/>
            <a:ext cx="338556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kumimoji="0" lang="en-US" altLang="ja-JP" dirty="0">
                <a:solidFill>
                  <a:schemeClr val="tx1"/>
                </a:solidFill>
              </a:rPr>
              <a:t>Probe </a:t>
            </a:r>
            <a:r>
              <a:rPr kumimoji="0" lang="en-US" altLang="ja-JP" dirty="0" smtClean="0">
                <a:solidFill>
                  <a:schemeClr val="tx1"/>
                </a:solidFill>
              </a:rPr>
              <a:t>Request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altLang="ja-JP" dirty="0" smtClean="0"/>
              <a:t>(wildcard SSID)</a:t>
            </a:r>
            <a:endParaRPr kumimoji="0" lang="en-US" altLang="ja-JP" dirty="0" smtClean="0">
              <a:solidFill>
                <a:schemeClr val="tx1"/>
              </a:solidFill>
            </a:endParaRPr>
          </a:p>
        </p:txBody>
      </p:sp>
      <p:cxnSp>
        <p:nvCxnSpPr>
          <p:cNvPr id="93" name="직선 연결선 92"/>
          <p:cNvCxnSpPr>
            <a:stCxn id="87" idx="2"/>
          </p:cNvCxnSpPr>
          <p:nvPr/>
        </p:nvCxnSpPr>
        <p:spPr bwMode="auto">
          <a:xfrm flipH="1">
            <a:off x="767913" y="2667000"/>
            <a:ext cx="1" cy="3200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4" name="直線矢印コネクタ 67"/>
          <p:cNvCxnSpPr>
            <a:cxnSpLocks noChangeShapeType="1"/>
          </p:cNvCxnSpPr>
          <p:nvPr/>
        </p:nvCxnSpPr>
        <p:spPr bwMode="auto">
          <a:xfrm flipH="1">
            <a:off x="972493" y="3048000"/>
            <a:ext cx="3167611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1" name="直線矢印コネクタ 67"/>
          <p:cNvCxnSpPr>
            <a:cxnSpLocks noChangeShapeType="1"/>
          </p:cNvCxnSpPr>
          <p:nvPr/>
        </p:nvCxnSpPr>
        <p:spPr bwMode="auto">
          <a:xfrm flipH="1">
            <a:off x="1099590" y="3276600"/>
            <a:ext cx="5670383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" name="直線矢印コネクタ 67"/>
          <p:cNvCxnSpPr>
            <a:cxnSpLocks noChangeShapeType="1"/>
          </p:cNvCxnSpPr>
          <p:nvPr/>
        </p:nvCxnSpPr>
        <p:spPr bwMode="auto">
          <a:xfrm flipH="1">
            <a:off x="990600" y="3810000"/>
            <a:ext cx="3167611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" name="直線矢印コネクタ 67"/>
          <p:cNvCxnSpPr>
            <a:cxnSpLocks noChangeShapeType="1"/>
          </p:cNvCxnSpPr>
          <p:nvPr/>
        </p:nvCxnSpPr>
        <p:spPr bwMode="auto">
          <a:xfrm flipH="1">
            <a:off x="990600" y="3429000"/>
            <a:ext cx="3167611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4" name="直線矢印コネクタ 67"/>
          <p:cNvCxnSpPr>
            <a:cxnSpLocks noChangeShapeType="1"/>
          </p:cNvCxnSpPr>
          <p:nvPr/>
        </p:nvCxnSpPr>
        <p:spPr bwMode="auto">
          <a:xfrm flipH="1">
            <a:off x="1143001" y="4191000"/>
            <a:ext cx="6453345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5" name="直線矢印コネクタ 67"/>
          <p:cNvCxnSpPr>
            <a:cxnSpLocks noChangeShapeType="1"/>
          </p:cNvCxnSpPr>
          <p:nvPr/>
        </p:nvCxnSpPr>
        <p:spPr bwMode="auto">
          <a:xfrm flipH="1">
            <a:off x="914400" y="4495800"/>
            <a:ext cx="3167611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6" name="直線矢印コネクタ 67"/>
          <p:cNvCxnSpPr>
            <a:cxnSpLocks noChangeShapeType="1"/>
          </p:cNvCxnSpPr>
          <p:nvPr/>
        </p:nvCxnSpPr>
        <p:spPr bwMode="auto">
          <a:xfrm flipH="1">
            <a:off x="1066801" y="4953000"/>
            <a:ext cx="7086599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7" name="直線矢印コネクタ 67"/>
          <p:cNvCxnSpPr>
            <a:cxnSpLocks noChangeShapeType="1"/>
          </p:cNvCxnSpPr>
          <p:nvPr/>
        </p:nvCxnSpPr>
        <p:spPr bwMode="auto">
          <a:xfrm flipH="1">
            <a:off x="1124894" y="4648200"/>
            <a:ext cx="5735821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8" name="直線矢印コネクタ 67"/>
          <p:cNvCxnSpPr>
            <a:cxnSpLocks noChangeShapeType="1"/>
          </p:cNvCxnSpPr>
          <p:nvPr/>
        </p:nvCxnSpPr>
        <p:spPr bwMode="auto">
          <a:xfrm flipH="1">
            <a:off x="914400" y="5181600"/>
            <a:ext cx="3167611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9" name="直線矢印コネクタ 67"/>
          <p:cNvCxnSpPr>
            <a:cxnSpLocks noChangeShapeType="1"/>
          </p:cNvCxnSpPr>
          <p:nvPr/>
        </p:nvCxnSpPr>
        <p:spPr bwMode="auto">
          <a:xfrm flipH="1">
            <a:off x="914400" y="5410200"/>
            <a:ext cx="3167611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0" name="直線矢印コネクタ 67"/>
          <p:cNvCxnSpPr>
            <a:cxnSpLocks noChangeShapeType="1"/>
          </p:cNvCxnSpPr>
          <p:nvPr/>
        </p:nvCxnSpPr>
        <p:spPr bwMode="auto">
          <a:xfrm flipH="1">
            <a:off x="1124894" y="5486400"/>
            <a:ext cx="5721279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1" name="直線矢印コネクタ 67"/>
          <p:cNvCxnSpPr>
            <a:cxnSpLocks noChangeShapeType="1"/>
          </p:cNvCxnSpPr>
          <p:nvPr/>
        </p:nvCxnSpPr>
        <p:spPr bwMode="auto">
          <a:xfrm flipH="1">
            <a:off x="990600" y="6019800"/>
            <a:ext cx="3167611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" name="直線矢印コネクタ 67"/>
          <p:cNvCxnSpPr>
            <a:cxnSpLocks noChangeShapeType="1"/>
          </p:cNvCxnSpPr>
          <p:nvPr/>
        </p:nvCxnSpPr>
        <p:spPr bwMode="auto">
          <a:xfrm flipH="1">
            <a:off x="1251989" y="6172200"/>
            <a:ext cx="3167611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3" name="直線矢印コネクタ 67"/>
          <p:cNvCxnSpPr>
            <a:cxnSpLocks noChangeShapeType="1"/>
          </p:cNvCxnSpPr>
          <p:nvPr/>
        </p:nvCxnSpPr>
        <p:spPr bwMode="auto">
          <a:xfrm flipH="1">
            <a:off x="1328189" y="6324600"/>
            <a:ext cx="3167611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4" name="テキスト ボックス 28"/>
          <p:cNvSpPr txBox="1">
            <a:spLocks noChangeArrowheads="1"/>
          </p:cNvSpPr>
          <p:nvPr/>
        </p:nvSpPr>
        <p:spPr bwMode="auto">
          <a:xfrm>
            <a:off x="1330597" y="3403937"/>
            <a:ext cx="1879236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kumimoji="0" lang="en-US" altLang="ja-JP" dirty="0" smtClean="0">
                <a:solidFill>
                  <a:srgbClr val="FF0000"/>
                </a:solidFill>
              </a:rPr>
              <a:t>Too many Probe Response frames !!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altLang="ja-JP" dirty="0" smtClean="0">
                <a:solidFill>
                  <a:srgbClr val="FF0000"/>
                </a:solidFill>
              </a:rPr>
              <a:t>(Probe Responses from many APs are not helpful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altLang="ja-JP" dirty="0" smtClean="0">
                <a:solidFill>
                  <a:srgbClr val="FF0000"/>
                </a:solidFill>
              </a:rPr>
              <a:t>for association)</a:t>
            </a:r>
            <a:endParaRPr kumimoji="0" lang="en-US" altLang="ja-JP" dirty="0" smtClean="0">
              <a:solidFill>
                <a:srgbClr val="FF0000"/>
              </a:solidFill>
            </a:endParaRPr>
          </a:p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altLang="ja-JP" dirty="0"/>
              <a:t> </a:t>
            </a:r>
            <a:r>
              <a:rPr lang="en-US" altLang="ja-JP" dirty="0" smtClean="0"/>
              <a:t> .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kumimoji="0" lang="en-US" altLang="ja-JP" dirty="0">
                <a:solidFill>
                  <a:schemeClr val="tx1"/>
                </a:solidFill>
              </a:rPr>
              <a:t> </a:t>
            </a:r>
            <a:r>
              <a:rPr kumimoji="0" lang="en-US" altLang="ja-JP" dirty="0" smtClean="0">
                <a:solidFill>
                  <a:schemeClr val="tx1"/>
                </a:solidFill>
              </a:rPr>
              <a:t> .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altLang="ja-JP" dirty="0"/>
              <a:t> </a:t>
            </a:r>
            <a:r>
              <a:rPr lang="en-US" altLang="ja-JP" dirty="0" smtClean="0"/>
              <a:t> .</a:t>
            </a:r>
            <a:endParaRPr kumimoji="0" lang="ja-JP" altLang="en-US" dirty="0">
              <a:solidFill>
                <a:schemeClr val="tx1"/>
              </a:solidFill>
            </a:endParaRPr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>
          <a:xfrm>
            <a:off x="4344988" y="647700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9B44F08-1720-5A43-9A02-16738D6080B6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91" name="직사각형 90"/>
          <p:cNvSpPr/>
          <p:nvPr/>
        </p:nvSpPr>
        <p:spPr bwMode="auto">
          <a:xfrm>
            <a:off x="7799071" y="2819400"/>
            <a:ext cx="1019805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7760573" y="2819400"/>
            <a:ext cx="10583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err="1" smtClean="0"/>
              <a:t>Home_nomap</a:t>
            </a:r>
            <a:endParaRPr lang="ko-KR" altLang="en-US" dirty="0"/>
          </a:p>
        </p:txBody>
      </p:sp>
      <p:cxnSp>
        <p:nvCxnSpPr>
          <p:cNvPr id="95" name="直線矢印コネクタ 67"/>
          <p:cNvCxnSpPr>
            <a:cxnSpLocks noChangeShapeType="1"/>
          </p:cNvCxnSpPr>
          <p:nvPr/>
        </p:nvCxnSpPr>
        <p:spPr bwMode="auto">
          <a:xfrm flipH="1">
            <a:off x="1124894" y="2743200"/>
            <a:ext cx="6571306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6" name="TextBox 95"/>
          <p:cNvSpPr txBox="1"/>
          <p:nvPr/>
        </p:nvSpPr>
        <p:spPr>
          <a:xfrm>
            <a:off x="5465299" y="3228201"/>
            <a:ext cx="11641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No subscription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5770099" y="3914001"/>
            <a:ext cx="11641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No subscription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6836899" y="3609201"/>
            <a:ext cx="11641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No subscription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4627099" y="3886200"/>
            <a:ext cx="11641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No subscription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4931899" y="4599801"/>
            <a:ext cx="11641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No subscription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6486210" y="5940577"/>
            <a:ext cx="11641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No subscription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4648200" y="5257800"/>
            <a:ext cx="11641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No subscription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7864893" y="3195347"/>
            <a:ext cx="8478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Private AP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8153400" y="5361801"/>
            <a:ext cx="8478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Private AP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6922373" y="5043100"/>
            <a:ext cx="8478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Private AP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4604186" y="2694801"/>
            <a:ext cx="8478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Private AP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121" name="Fußzeilenplatzhalter 4"/>
          <p:cNvSpPr txBox="1">
            <a:spLocks/>
          </p:cNvSpPr>
          <p:nvPr/>
        </p:nvSpPr>
        <p:spPr bwMode="auto">
          <a:xfrm>
            <a:off x="7232669" y="6475413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Jae </a:t>
            </a:r>
            <a:r>
              <a:rPr lang="en-US" dirty="0" err="1" smtClean="0"/>
              <a:t>Seung</a:t>
            </a:r>
            <a:r>
              <a:rPr lang="en-US" dirty="0" smtClean="0"/>
              <a:t> Lee, ETRI</a:t>
            </a:r>
            <a:endParaRPr lang="en-US" dirty="0"/>
          </a:p>
        </p:txBody>
      </p:sp>
      <p:sp>
        <p:nvSpPr>
          <p:cNvPr id="122" name="Rectangle 4"/>
          <p:cNvSpPr txBox="1">
            <a:spLocks noChangeArrowheads="1"/>
          </p:cNvSpPr>
          <p:nvPr/>
        </p:nvSpPr>
        <p:spPr>
          <a:xfrm>
            <a:off x="696913" y="256401"/>
            <a:ext cx="1512887" cy="276999"/>
          </a:xfrm>
          <a:prstGeom prst="rect">
            <a:avLst/>
          </a:prstGeom>
          <a:ln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 smtClean="0"/>
              <a:t>May 2012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1398483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-emmelman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802-11-Submission-emmelmann.pot</Template>
  <TotalTime>2070</TotalTime>
  <Words>1612</Words>
  <Application>Microsoft Office PowerPoint</Application>
  <PresentationFormat>화면 슬라이드 쇼(4:3)</PresentationFormat>
  <Paragraphs>353</Paragraphs>
  <Slides>16</Slides>
  <Notes>7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18" baseType="lpstr">
      <vt:lpstr>802-11-Submission-emmelmann</vt:lpstr>
      <vt:lpstr>Document</vt:lpstr>
      <vt:lpstr>Selection of the AP for Scanning: 11ai Spec Framework Proposal</vt:lpstr>
      <vt:lpstr>Abstract</vt:lpstr>
      <vt:lpstr>Background</vt:lpstr>
      <vt:lpstr>Conformance w/ Tgai PAR &amp; 5C </vt:lpstr>
      <vt:lpstr>Selection of the AP to Scan – Background (1/3)</vt:lpstr>
      <vt:lpstr>Selection of the AP to Scan – Background (2/3)</vt:lpstr>
      <vt:lpstr>Selection of the AP to Scan – Background (3/3)</vt:lpstr>
      <vt:lpstr>Selection of the AP to Scan - Approach</vt:lpstr>
      <vt:lpstr>Selection of the AP to Scan – Example (1/3)</vt:lpstr>
      <vt:lpstr>Selection of the AP to Scan – Example (2/3)</vt:lpstr>
      <vt:lpstr>Selection of the AP to Scan – Example (3/3)</vt:lpstr>
      <vt:lpstr>Exclusion List element</vt:lpstr>
      <vt:lpstr>Conclusion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무선랜을 위한 효율적인 스캐닝 방법</dc:title>
  <dc:creator>이재승</dc:creator>
  <cp:lastModifiedBy>이재승</cp:lastModifiedBy>
  <cp:revision>324</cp:revision>
  <cp:lastPrinted>1998-02-10T13:28:06Z</cp:lastPrinted>
  <dcterms:created xsi:type="dcterms:W3CDTF">2011-09-19T08:13:06Z</dcterms:created>
  <dcterms:modified xsi:type="dcterms:W3CDTF">2012-05-17T11:30:47Z</dcterms:modified>
</cp:coreProperties>
</file>