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307" r:id="rId3"/>
    <p:sldId id="298" r:id="rId4"/>
    <p:sldId id="300" r:id="rId5"/>
    <p:sldId id="316" r:id="rId6"/>
    <p:sldId id="309" r:id="rId7"/>
    <p:sldId id="326" r:id="rId8"/>
    <p:sldId id="313" r:id="rId9"/>
    <p:sldId id="314" r:id="rId10"/>
    <p:sldId id="311" r:id="rId11"/>
    <p:sldId id="312" r:id="rId12"/>
    <p:sldId id="315" r:id="rId13"/>
    <p:sldId id="317" r:id="rId14"/>
    <p:sldId id="318" r:id="rId15"/>
    <p:sldId id="324" r:id="rId16"/>
    <p:sldId id="319" r:id="rId17"/>
    <p:sldId id="320" r:id="rId18"/>
    <p:sldId id="321" r:id="rId19"/>
    <p:sldId id="325" r:id="rId20"/>
    <p:sldId id="323" r:id="rId21"/>
    <p:sldId id="328" r:id="rId22"/>
  </p:sldIdLst>
  <p:sldSz cx="9144000" cy="6858000" type="screen4x3"/>
  <p:notesSz cx="9280525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394FF"/>
    <a:srgbClr val="FF3300"/>
    <a:srgbClr val="FF717A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0722" autoAdjust="0"/>
  </p:normalViewPr>
  <p:slideViewPr>
    <p:cSldViewPr snapToObjects="1">
      <p:cViewPr>
        <p:scale>
          <a:sx n="100" d="100"/>
          <a:sy n="100" d="100"/>
        </p:scale>
        <p:origin x="-5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-1524" y="-78"/>
      </p:cViewPr>
      <p:guideLst>
        <p:guide orient="horz" pos="2184"/>
        <p:guide pos="2923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54738" y="76200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0275" y="762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05613" y="67119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79900" y="6711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ＭＳ Ｐゴシック" pitchFamily="34" charset="-128"/>
              </a:defRPr>
            </a:lvl1pPr>
          </a:lstStyle>
          <a:p>
            <a:r>
              <a:rPr lang="en-US" altLang="ja-JP"/>
              <a:t>Page </a:t>
            </a:r>
            <a:fld id="{0624D107-ECB2-400C-9FE5-DE3EDC4AA258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928688" y="288925"/>
            <a:ext cx="7423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28688" y="6711950"/>
            <a:ext cx="7175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928688" y="670242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11888" y="15875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802.11-12/0249r0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4713" y="17463"/>
            <a:ext cx="9159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1475" y="523875"/>
            <a:ext cx="3457575" cy="2592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294063"/>
            <a:ext cx="6807200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294438" y="6713538"/>
            <a:ext cx="21129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86275" y="671353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ＭＳ Ｐゴシック" pitchFamily="34" charset="-128"/>
              </a:defRPr>
            </a:lvl1pPr>
          </a:lstStyle>
          <a:p>
            <a:r>
              <a:rPr lang="en-US" altLang="ja-JP"/>
              <a:t>Page </a:t>
            </a:r>
            <a:fld id="{742FF27F-EFB4-45F8-92D8-8FA287434569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68375" y="6713538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968375" y="6711950"/>
            <a:ext cx="7343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66775" y="222250"/>
            <a:ext cx="75469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700" y="6713538"/>
            <a:ext cx="414338" cy="184150"/>
          </a:xfrm>
          <a:noFill/>
        </p:spPr>
        <p:txBody>
          <a:bodyPr/>
          <a:lstStyle/>
          <a:p>
            <a:r>
              <a:rPr lang="en-US" altLang="ja-JP"/>
              <a:t>Page </a:t>
            </a:r>
            <a:fld id="{EEA7DCFD-E217-43A5-95E5-26AA7F12CDA2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Times New Roman" pitchFamily="18" charset="0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>
          <a:xfrm>
            <a:off x="874713" y="17463"/>
            <a:ext cx="812800" cy="214312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5767388" y="6713538"/>
            <a:ext cx="2640012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16391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584700" y="6713538"/>
            <a:ext cx="414338" cy="184150"/>
          </a:xfrm>
          <a:noFill/>
        </p:spPr>
        <p:txBody>
          <a:bodyPr/>
          <a:lstStyle/>
          <a:p>
            <a:r>
              <a:rPr lang="en-US" altLang="ja-JP"/>
              <a:t>Page </a:t>
            </a:r>
            <a:fld id="{7B70BFC2-1E42-4094-9BA7-9FFC7FC882EE}" type="slidenum">
              <a:rPr lang="en-US" altLang="ja-JP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E1BF51C9-8524-4332-8BBD-BC7E73D61B2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altLang="ja-JP" dirty="0" smtClean="0"/>
              <a:t> First</a:t>
            </a:r>
            <a:endParaRPr lang="ja-JP" altLang="en-US" smtClean="0"/>
          </a:p>
          <a:p>
            <a:pPr lvl="1"/>
            <a:r>
              <a:rPr lang="en-US" altLang="ja-JP" dirty="0" smtClean="0"/>
              <a:t>Second </a:t>
            </a:r>
            <a:endParaRPr lang="ja-JP" altLang="en-US" smtClean="0"/>
          </a:p>
          <a:p>
            <a:pPr lvl="2"/>
            <a:r>
              <a:rPr lang="en-US" altLang="ja-JP" dirty="0" err="1" smtClean="0"/>
              <a:t>Thrid</a:t>
            </a:r>
            <a:r>
              <a:rPr lang="en-US" altLang="ja-JP" dirty="0" smtClean="0"/>
              <a:t> </a:t>
            </a:r>
            <a:endParaRPr lang="ja-JP" altLang="en-US" smtClean="0"/>
          </a:p>
          <a:p>
            <a:pPr lvl="3"/>
            <a:r>
              <a:rPr lang="en-US" altLang="ja-JP" dirty="0" smtClean="0"/>
              <a:t>Fourth </a:t>
            </a:r>
            <a:endParaRPr lang="ja-JP" altLang="en-US" dirty="0" smtClean="0"/>
          </a:p>
          <a:p>
            <a:pPr lvl="4"/>
            <a:r>
              <a:rPr lang="en-US" altLang="ja-JP" dirty="0" smtClean="0"/>
              <a:t>Fifth 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952855BE-AB30-44E5-9F7D-C302C271FA9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34" charset="-128"/>
              </a:defRPr>
            </a:lvl1pPr>
          </a:lstStyle>
          <a:p>
            <a:r>
              <a:rPr lang="en-US" altLang="ja-JP"/>
              <a:t>Slide </a:t>
            </a:r>
            <a:fld id="{5F7ED4F2-3D35-4829-8887-82E81BCE42E8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363" y="332601"/>
            <a:ext cx="3398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802.11-12/0569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宋体" charset="-122"/>
              </a:rPr>
              <a:t>May 2012</a:t>
            </a:r>
            <a:endParaRPr lang="en-US" altLang="ja-JP" dirty="0" smtClean="0">
              <a:latin typeface="Times New Roman" pitchFamily="18" charset="0"/>
              <a:ea typeface="宋体" charset="-122"/>
            </a:endParaRPr>
          </a:p>
        </p:txBody>
      </p:sp>
      <p:sp>
        <p:nvSpPr>
          <p:cNvPr id="307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D163AEA8-D505-4F36-9708-AA666303915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070725" y="6475413"/>
            <a:ext cx="1473200" cy="184150"/>
          </a:xfrm>
          <a:noFill/>
        </p:spPr>
        <p:txBody>
          <a:bodyPr/>
          <a:lstStyle/>
          <a:p>
            <a:r>
              <a:rPr lang="da-DK" altLang="zh-CN" smtClean="0">
                <a:latin typeface="Times New Roman" pitchFamily="18" charset="0"/>
                <a:ea typeface="宋体" charset="-122"/>
              </a:rPr>
              <a:t>Lin Cai et al ,Huawei.</a:t>
            </a:r>
            <a:endParaRPr lang="en-US" altLang="ja-JP" smtClean="0">
              <a:latin typeface="Times New Roman" pitchFamily="18" charset="0"/>
              <a:ea typeface="宋体" charset="-122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57200" y="8366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>
            <a:normAutofit fontScale="97500"/>
          </a:bodyPr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Differentiated Initial Link Setup</a:t>
            </a:r>
            <a:endParaRPr lang="en-US" altLang="ja-JP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696913" y="18159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normAutofit lnSpcReduction="10000"/>
          </a:bodyPr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altLang="ja-JP" sz="2000" b="1" kern="0" dirty="0">
                <a:latin typeface="+mn-lt"/>
                <a:ea typeface="+mn-ea"/>
              </a:rPr>
              <a:t>Date:</a:t>
            </a:r>
            <a:r>
              <a:rPr lang="en-US" altLang="ja-JP" sz="2000" kern="0" dirty="0">
                <a:latin typeface="+mn-lt"/>
                <a:ea typeface="+mn-ea"/>
              </a:rPr>
              <a:t> </a:t>
            </a:r>
            <a:r>
              <a:rPr lang="en-US" altLang="ja-JP" sz="2000" kern="0" dirty="0" smtClean="0">
                <a:latin typeface="+mn-lt"/>
                <a:ea typeface="+mn-ea"/>
              </a:rPr>
              <a:t>05/02/2012</a:t>
            </a:r>
            <a:endParaRPr lang="en-US" altLang="ja-JP" sz="2000" kern="0" dirty="0">
              <a:latin typeface="+mn-lt"/>
              <a:ea typeface="+mn-ea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12323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18" name="表 8"/>
          <p:cNvGraphicFramePr>
            <a:graphicFrameLocks noGrp="1"/>
          </p:cNvGraphicFramePr>
          <p:nvPr/>
        </p:nvGraphicFramePr>
        <p:xfrm>
          <a:off x="457200" y="2545505"/>
          <a:ext cx="7924800" cy="3300414"/>
        </p:xfrm>
        <a:graphic>
          <a:graphicData uri="http://schemas.openxmlformats.org/drawingml/2006/table">
            <a:tbl>
              <a:tblPr/>
              <a:tblGrid>
                <a:gridCol w="938213"/>
                <a:gridCol w="1487487"/>
                <a:gridCol w="2400300"/>
                <a:gridCol w="1346200"/>
                <a:gridCol w="1752600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Name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Affiliations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Address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Phone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email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 Cai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1-847-818-1778 </a:t>
                      </a: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Lin.Cai@huawei.com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George  Calcev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1-847-818-1778 </a:t>
                      </a: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George.Calcev@huawei.com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Bin Chen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1-847-818-1778 </a:t>
                      </a: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Bin.Chen@huawei.com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Impacts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274638" indent="-274638"/>
            <a:r>
              <a:rPr lang="en-US" dirty="0" smtClean="0"/>
              <a:t>Error-prone propagation wireless channel</a:t>
            </a:r>
          </a:p>
          <a:p>
            <a:pPr marL="674688" lvl="1" indent="-274638"/>
            <a:r>
              <a:rPr lang="en-US" dirty="0" smtClean="0"/>
              <a:t>Packet loss and retransmissions; rate adaptation</a:t>
            </a:r>
          </a:p>
          <a:p>
            <a:pPr marL="274638" indent="-274638"/>
            <a:r>
              <a:rPr lang="en-US" dirty="0" smtClean="0"/>
              <a:t>Multiple overlapping BSSs </a:t>
            </a:r>
          </a:p>
          <a:p>
            <a:pPr marL="674688" lvl="1" indent="-274638"/>
            <a:r>
              <a:rPr lang="en-US" dirty="0" smtClean="0"/>
              <a:t>Inter-BSS interference</a:t>
            </a:r>
          </a:p>
          <a:p>
            <a:pPr marL="274638" indent="-274638"/>
            <a:r>
              <a:rPr lang="en-US" dirty="0" smtClean="0"/>
              <a:t>Other components of delays</a:t>
            </a:r>
          </a:p>
          <a:p>
            <a:pPr marL="674688" lvl="1" indent="-274638"/>
            <a:r>
              <a:rPr lang="en-US" dirty="0" smtClean="0"/>
              <a:t>Processing delay, </a:t>
            </a:r>
            <a:r>
              <a:rPr lang="en-US" dirty="0" err="1" smtClean="0"/>
              <a:t>queueing</a:t>
            </a:r>
            <a:r>
              <a:rPr lang="en-US" dirty="0" smtClean="0"/>
              <a:t> delay,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Summary of Performance Study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274638" indent="-274638"/>
            <a:r>
              <a:rPr lang="en-US" dirty="0" smtClean="0"/>
              <a:t>The capacity of </a:t>
            </a:r>
            <a:r>
              <a:rPr lang="en-US" dirty="0" err="1" smtClean="0"/>
              <a:t>WiFi</a:t>
            </a:r>
            <a:r>
              <a:rPr lang="en-US" dirty="0" smtClean="0"/>
              <a:t> in support of concurrent channel access is very limited due to the inherent contention nature of CSMA/CA based MAC</a:t>
            </a:r>
          </a:p>
          <a:p>
            <a:pPr marL="274638" indent="-274638"/>
            <a:r>
              <a:rPr lang="en-US" dirty="0" smtClean="0"/>
              <a:t>To avoid network congestion and to efficiently utilize the channel resource, it is important to maintain the system load of concurrent STAs at a low level</a:t>
            </a:r>
          </a:p>
          <a:p>
            <a:pPr marL="274638" indent="-274638"/>
            <a:r>
              <a:rPr lang="en-US" dirty="0" smtClean="0"/>
              <a:t>Distributing concurrent STAs in a large time window can effectively improve the performance under high system load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ea typeface="굴림" charset="-127"/>
              </a:rPr>
              <a:t>TGai</a:t>
            </a:r>
            <a:r>
              <a:rPr lang="en-US" altLang="ko-KR" dirty="0" smtClean="0">
                <a:ea typeface="굴림" charset="-127"/>
              </a:rPr>
              <a:t> Use Cases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 err="1" smtClean="0">
                <a:ea typeface="굴림" charset="-127"/>
              </a:rPr>
              <a:t>Bursty</a:t>
            </a:r>
            <a:r>
              <a:rPr lang="en-US" altLang="ko-KR" dirty="0" smtClean="0">
                <a:ea typeface="굴림" charset="-127"/>
              </a:rPr>
              <a:t> user association</a:t>
            </a:r>
          </a:p>
          <a:p>
            <a:pPr lvl="1"/>
            <a:r>
              <a:rPr lang="en-US" altLang="ko-KR" dirty="0" smtClean="0"/>
              <a:t>Users may transmit requests in a </a:t>
            </a:r>
            <a:r>
              <a:rPr lang="en-US" altLang="ko-KR" dirty="0" err="1" smtClean="0"/>
              <a:t>bursty</a:t>
            </a:r>
            <a:r>
              <a:rPr lang="en-US" altLang="ko-KR" dirty="0" smtClean="0"/>
              <a:t> manner (e.g., after receiving a beacon or a broadcast response)</a:t>
            </a:r>
          </a:p>
          <a:p>
            <a:pPr lvl="1"/>
            <a:r>
              <a:rPr lang="en-US" altLang="ko-KR" dirty="0" smtClean="0"/>
              <a:t>Severe collisions result from </a:t>
            </a:r>
            <a:r>
              <a:rPr lang="en-US" altLang="ko-KR" dirty="0" err="1" smtClean="0"/>
              <a:t>bursty</a:t>
            </a:r>
            <a:r>
              <a:rPr lang="en-US" altLang="ko-KR" dirty="0" smtClean="0"/>
              <a:t> access of a large number of concurrent STAs attempting to associate with the AP simultaneously </a:t>
            </a:r>
          </a:p>
          <a:p>
            <a:pPr lvl="2"/>
            <a:r>
              <a:rPr lang="en-US" altLang="ko-KR" dirty="0" smtClean="0"/>
              <a:t>Collision probability is more than 0.5 when there are 20 concurrent STAs </a:t>
            </a:r>
          </a:p>
          <a:p>
            <a:pPr lvl="1"/>
            <a:r>
              <a:rPr lang="en-US" altLang="ko-KR" dirty="0" smtClean="0"/>
              <a:t>Only some users may be able to successfully associate with the AP during a certain time interval </a:t>
            </a:r>
          </a:p>
          <a:p>
            <a:pPr lvl="1"/>
            <a:r>
              <a:rPr lang="en-US" altLang="ko-KR" dirty="0" err="1" smtClean="0"/>
              <a:t>Bursty</a:t>
            </a:r>
            <a:r>
              <a:rPr lang="en-US" altLang="ko-KR" dirty="0" smtClean="0"/>
              <a:t> association requests will significantly degrade the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performance of existing associated STAs</a:t>
            </a:r>
          </a:p>
          <a:p>
            <a:pPr marL="274638" indent="-274638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User’s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have different requirements</a:t>
            </a:r>
          </a:p>
          <a:p>
            <a:pPr lvl="1"/>
            <a:r>
              <a:rPr lang="en-US" dirty="0" smtClean="0"/>
              <a:t>Some users may have multimedia applications with  different quality of service (</a:t>
            </a:r>
            <a:r>
              <a:rPr lang="en-US" dirty="0" err="1" smtClean="0"/>
              <a:t>QoS</a:t>
            </a:r>
            <a:r>
              <a:rPr lang="en-US" dirty="0" smtClean="0"/>
              <a:t>) requirements</a:t>
            </a:r>
          </a:p>
          <a:p>
            <a:pPr lvl="2"/>
            <a:r>
              <a:rPr lang="en-US" dirty="0" err="1" smtClean="0"/>
              <a:t>Realtime</a:t>
            </a:r>
            <a:r>
              <a:rPr lang="en-US" dirty="0" smtClean="0"/>
              <a:t> (video streaming) </a:t>
            </a:r>
            <a:r>
              <a:rPr lang="en-US" dirty="0" err="1" smtClean="0"/>
              <a:t>vs</a:t>
            </a:r>
            <a:r>
              <a:rPr lang="en-US" dirty="0" smtClean="0"/>
              <a:t> non-</a:t>
            </a:r>
            <a:r>
              <a:rPr lang="en-US" dirty="0" err="1" smtClean="0"/>
              <a:t>realtime</a:t>
            </a:r>
            <a:r>
              <a:rPr lang="en-US" dirty="0" smtClean="0"/>
              <a:t> (ftp file downloading)</a:t>
            </a:r>
          </a:p>
          <a:p>
            <a:pPr lvl="1"/>
            <a:r>
              <a:rPr lang="en-US" dirty="0" smtClean="0"/>
              <a:t>Some users may have new services and applications built upon network discovery run in background [5]</a:t>
            </a:r>
          </a:p>
          <a:p>
            <a:pPr lvl="1"/>
            <a:r>
              <a:rPr lang="en-US" dirty="0" smtClean="0"/>
              <a:t>Some users have NO running application</a:t>
            </a:r>
          </a:p>
          <a:p>
            <a:r>
              <a:rPr lang="en-US" dirty="0" smtClean="0"/>
              <a:t>Users may have different delay tolerance levels for network association; greedy/immediate association only reduces the association efficiency but not guarantee fast link setup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>
          <a:xfrm>
            <a:off x="696913" y="6039735"/>
            <a:ext cx="7847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a typeface="굴림" charset="-127"/>
              </a:rPr>
              <a:t>[5] </a:t>
            </a:r>
            <a:r>
              <a:rPr lang="en-US" dirty="0" smtClean="0"/>
              <a:t>WFA Neighbor Awareness Networking Marketing Task Group, “Market &amp; Motivation for Interoperability Testing of Neighbor Awareness Networking,” Section 3, 2012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Differentiated Association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STAs to associate with an AP with different priorities </a:t>
            </a:r>
          </a:p>
          <a:p>
            <a:pPr lvl="1"/>
            <a:r>
              <a:rPr lang="en-US" dirty="0" smtClean="0"/>
              <a:t>To ensure time-critical STAs achieve a shorter delay in fast initial link setup</a:t>
            </a:r>
          </a:p>
          <a:p>
            <a:pPr lvl="1"/>
            <a:r>
              <a:rPr lang="en-US" dirty="0" smtClean="0"/>
              <a:t>To mitigate the negative impact of </a:t>
            </a:r>
            <a:r>
              <a:rPr lang="en-US" dirty="0" err="1" smtClean="0"/>
              <a:t>bursty</a:t>
            </a:r>
            <a:r>
              <a:rPr lang="en-US" dirty="0" smtClean="0"/>
              <a:t> association on the existing associated STAs</a:t>
            </a:r>
          </a:p>
          <a:p>
            <a:r>
              <a:rPr lang="en-US" dirty="0" smtClean="0"/>
              <a:t>Association priority assignment is open for further discussion</a:t>
            </a:r>
          </a:p>
          <a:p>
            <a:pPr lvl="1"/>
            <a:r>
              <a:rPr lang="en-US" dirty="0" smtClean="0"/>
              <a:t>Traffic type, user type, … …</a:t>
            </a:r>
          </a:p>
          <a:p>
            <a:r>
              <a:rPr lang="en-US" dirty="0" smtClean="0"/>
              <a:t>Details of the differentiated association scheme need further investigation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Capacity limitation in concurrent channel access </a:t>
            </a:r>
          </a:p>
          <a:p>
            <a:endParaRPr lang="en-US" dirty="0" smtClean="0"/>
          </a:p>
          <a:p>
            <a:r>
              <a:rPr lang="en-US" dirty="0" smtClean="0"/>
              <a:t>Differentiated association for fast initial link setup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[1] </a:t>
            </a:r>
            <a:r>
              <a:rPr lang="en-US" sz="1600" dirty="0" err="1" smtClean="0"/>
              <a:t>Huawei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tx2"/>
                </a:solidFill>
              </a:rPr>
              <a:t>Differentiated Association Service Provisioning in </a:t>
            </a:r>
            <a:r>
              <a:rPr lang="en-US" sz="1600" dirty="0" err="1" smtClean="0">
                <a:solidFill>
                  <a:schemeClr val="tx2"/>
                </a:solidFill>
              </a:rPr>
              <a:t>WiFi</a:t>
            </a:r>
            <a:r>
              <a:rPr lang="en-US" sz="1600" dirty="0" smtClean="0">
                <a:solidFill>
                  <a:schemeClr val="tx2"/>
                </a:solidFill>
              </a:rPr>
              <a:t> Networks, 12/0249r2.</a:t>
            </a:r>
            <a:endParaRPr lang="en-US" altLang="ja-JP" sz="1600" dirty="0" smtClean="0">
              <a:solidFill>
                <a:schemeClr val="tx2"/>
              </a:solidFill>
            </a:endParaRPr>
          </a:p>
          <a:p>
            <a:r>
              <a:rPr lang="en-US" sz="1600" dirty="0" smtClean="0"/>
              <a:t>[2] </a:t>
            </a:r>
            <a:r>
              <a:rPr lang="en-US" sz="1600" dirty="0" err="1" smtClean="0"/>
              <a:t>TGai</a:t>
            </a:r>
            <a:r>
              <a:rPr lang="en-US" sz="1600" dirty="0" smtClean="0"/>
              <a:t> Specification Framework Document, 12/0151r3. </a:t>
            </a:r>
          </a:p>
          <a:p>
            <a:r>
              <a:rPr lang="en-US" altLang="ko-KR" sz="1600" dirty="0" smtClean="0">
                <a:ea typeface="굴림" charset="-127"/>
              </a:rPr>
              <a:t>[3] L. Cai et. al., “Voice Capacity Analysis in IEEE 802.11 WLAN with Unbalanced Traffic,” IEEE Transactions on Vehicular Technology, 2006.</a:t>
            </a:r>
          </a:p>
          <a:p>
            <a:r>
              <a:rPr lang="en-US" altLang="ko-KR" sz="1600" dirty="0" smtClean="0">
                <a:ea typeface="굴림" charset="-127"/>
              </a:rPr>
              <a:t>[4]</a:t>
            </a:r>
            <a:r>
              <a:rPr lang="en-US" sz="1600" dirty="0" smtClean="0"/>
              <a:t> Marcelo M. </a:t>
            </a:r>
            <a:r>
              <a:rPr lang="en-US" sz="1600" dirty="0" err="1" smtClean="0"/>
              <a:t>Carvalho</a:t>
            </a:r>
            <a:r>
              <a:rPr lang="en-US" sz="1600" dirty="0" smtClean="0"/>
              <a:t> and J. J. Garcia-Luna-</a:t>
            </a:r>
            <a:r>
              <a:rPr lang="en-US" sz="1600" dirty="0" err="1" smtClean="0"/>
              <a:t>Aceves</a:t>
            </a:r>
            <a:r>
              <a:rPr lang="en-US" sz="1600" dirty="0" smtClean="0"/>
              <a:t>, “Delay Analysis of IEEE 802.11 in Single-Hop Networks,” In Proceedings of the 11th IEEE International Conference on Network Protocols, 2003.</a:t>
            </a:r>
            <a:endParaRPr lang="en-US" altLang="ko-KR" sz="1600" dirty="0" smtClean="0">
              <a:ea typeface="굴림" charset="-127"/>
            </a:endParaRPr>
          </a:p>
          <a:p>
            <a:r>
              <a:rPr lang="en-US" sz="1600" dirty="0" smtClean="0">
                <a:ea typeface="굴림" charset="-127"/>
              </a:rPr>
              <a:t>[5] </a:t>
            </a:r>
            <a:r>
              <a:rPr lang="en-US" sz="1600" dirty="0" smtClean="0"/>
              <a:t>WFA Neighbor Awareness Networking Marketing Task Group, “Market &amp; Motivation for Interoperability Testing of Neighbor Awareness Networking,” Section 3, 2012</a:t>
            </a:r>
          </a:p>
          <a:p>
            <a:r>
              <a:rPr lang="en-US" altLang="ko-KR" sz="1600" dirty="0" smtClean="0">
                <a:ea typeface="굴림" charset="-127"/>
              </a:rPr>
              <a:t>[6] Fu-Yi Hung</a:t>
            </a:r>
            <a:r>
              <a:rPr lang="en-US" sz="1600" dirty="0" smtClean="0"/>
              <a:t>, “Access Delay Analysis of IEEE 802.11 DCF in the Presence of Hidden Stations,” In Proceedings of IEEE Global Telecommunications Conference, 2007.</a:t>
            </a:r>
            <a:r>
              <a:rPr lang="en-US" altLang="ko-KR" sz="1600" dirty="0" smtClean="0">
                <a:ea typeface="굴림" charset="-127"/>
              </a:rPr>
              <a:t> 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8EA757DC-5E40-44F9-A4CC-1034A88DC509}" type="slidenum">
              <a:rPr lang="en-US" altLang="ja-JP"/>
              <a:pPr/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Stroll Poll -1 </a:t>
            </a:r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a new section, called “</a:t>
            </a:r>
            <a:r>
              <a:rPr lang="en-US" dirty="0" err="1" smtClean="0"/>
              <a:t>QoS</a:t>
            </a:r>
            <a:r>
              <a:rPr lang="en-US" dirty="0" smtClean="0"/>
              <a:t> Provision in FILS”, in the </a:t>
            </a:r>
            <a:r>
              <a:rPr lang="en-US" dirty="0" err="1" smtClean="0"/>
              <a:t>TGai</a:t>
            </a:r>
            <a:r>
              <a:rPr lang="en-US" dirty="0" smtClean="0"/>
              <a:t> SFD, 12/0151r3, i.e.,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	  6. </a:t>
            </a:r>
            <a:r>
              <a:rPr lang="en-US" dirty="0" err="1" smtClean="0">
                <a:solidFill>
                  <a:schemeClr val="accent2"/>
                </a:solidFill>
              </a:rPr>
              <a:t>QoS</a:t>
            </a:r>
            <a:r>
              <a:rPr lang="en-US" dirty="0" smtClean="0">
                <a:solidFill>
                  <a:schemeClr val="accent2"/>
                </a:solidFill>
              </a:rPr>
              <a:t> Provision in FILS</a:t>
            </a:r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0F31A7E3-C709-44C1-B12B-F845191B7E35}" type="slidenum">
              <a:rPr lang="en-US" altLang="ja-JP"/>
              <a:pPr/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Stroll Poll -2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sentence to </a:t>
            </a:r>
            <a:r>
              <a:rPr lang="en-US" dirty="0" err="1" smtClean="0"/>
              <a:t>TGai</a:t>
            </a:r>
            <a:r>
              <a:rPr lang="en-US" dirty="0" smtClean="0"/>
              <a:t> SFD, 12/0151r3. </a:t>
            </a:r>
          </a:p>
          <a:p>
            <a:pPr lvl="1"/>
            <a:r>
              <a:rPr lang="en-US" dirty="0" smtClean="0"/>
              <a:t> “FILS devices shall support </a:t>
            </a:r>
            <a:r>
              <a:rPr lang="en-US" smtClean="0"/>
              <a:t>differentiated initial link setup.”?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Yes:</a:t>
            </a:r>
          </a:p>
          <a:p>
            <a:r>
              <a:rPr lang="en-US" dirty="0" smtClean="0"/>
              <a:t>No:</a:t>
            </a:r>
          </a:p>
          <a:p>
            <a:r>
              <a:rPr lang="en-US" dirty="0" smtClean="0"/>
              <a:t>Abstain: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8718BAAE-8272-435F-961D-201E4155D35D}" type="slidenum">
              <a:rPr lang="en-US" altLang="ja-JP"/>
              <a:pPr/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Capacity in </a:t>
            </a:r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kumimoji="1" lang="en-US" dirty="0" smtClean="0"/>
              <a:t>The maximum number of low rate voice calls that can be supported with satisfactory </a:t>
            </a:r>
            <a:r>
              <a:rPr kumimoji="1" lang="en-US" dirty="0" err="1" smtClean="0"/>
              <a:t>QoS</a:t>
            </a:r>
            <a:r>
              <a:rPr kumimoji="1" lang="en-US" dirty="0" smtClean="0"/>
              <a:t> in a </a:t>
            </a:r>
            <a:r>
              <a:rPr kumimoji="1" lang="en-US" dirty="0" err="1" smtClean="0"/>
              <a:t>WiFi</a:t>
            </a:r>
            <a:r>
              <a:rPr kumimoji="1" lang="en-US" dirty="0" smtClean="0"/>
              <a:t> system is very limited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19</a:t>
            </a:fld>
            <a:endParaRPr lang="en-US" altLang="ja-JP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17461" y="3276605"/>
          <a:ext cx="505505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976"/>
                <a:gridCol w="1597067"/>
                <a:gridCol w="1613010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G.711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G.729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802.11b (11Mbps)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10~11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5~6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802.11a/g (54Mbps)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48~56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27~32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66965" y="4480653"/>
            <a:ext cx="3379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Voice Capacity of </a:t>
            </a:r>
            <a:r>
              <a:rPr lang="en-US" sz="1800" dirty="0" err="1" smtClean="0"/>
              <a:t>WiFi</a:t>
            </a:r>
            <a:r>
              <a:rPr lang="en-US" sz="1800" dirty="0" smtClean="0"/>
              <a:t> System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Abstract</a:t>
            </a: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ja-JP" dirty="0" smtClean="0">
                <a:ea typeface="ＭＳ Ｐゴシック" pitchFamily="34" charset="-128"/>
              </a:rPr>
              <a:t>This presentation studies the capacity limitation of </a:t>
            </a:r>
            <a:r>
              <a:rPr lang="en-US" altLang="ja-JP" dirty="0" err="1" smtClean="0">
                <a:ea typeface="ＭＳ Ｐゴシック" pitchFamily="34" charset="-128"/>
              </a:rPr>
              <a:t>WiFi</a:t>
            </a:r>
            <a:r>
              <a:rPr lang="en-US" altLang="ja-JP" dirty="0" smtClean="0">
                <a:ea typeface="ＭＳ Ｐゴシック" pitchFamily="34" charset="-128"/>
              </a:rPr>
              <a:t> system in terms of the number of concurrent STAs; due to the limited capacity of concurrent channel access, differentiated association is required to ensure fast initial link setup of time-critical connections[1]. 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44D47CC3-A138-488C-A5ED-C6C344FC958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>
          <a:xfrm>
            <a:off x="801015" y="5942111"/>
            <a:ext cx="73042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[1] </a:t>
            </a:r>
            <a:r>
              <a:rPr lang="en-US" sz="1400" dirty="0" err="1" smtClean="0"/>
              <a:t>Huawei</a:t>
            </a:r>
            <a:r>
              <a:rPr lang="en-US" sz="1400" dirty="0" smtClean="0"/>
              <a:t>, </a:t>
            </a:r>
            <a:r>
              <a:rPr lang="en-US" sz="1400" dirty="0" smtClean="0">
                <a:solidFill>
                  <a:schemeClr val="tx2"/>
                </a:solidFill>
              </a:rPr>
              <a:t>Differentiated Association Service Provisioning in </a:t>
            </a:r>
            <a:r>
              <a:rPr lang="en-US" sz="1400" dirty="0" err="1" smtClean="0">
                <a:solidFill>
                  <a:schemeClr val="tx2"/>
                </a:solidFill>
              </a:rPr>
              <a:t>WiFi</a:t>
            </a:r>
            <a:r>
              <a:rPr lang="en-US" sz="1400" dirty="0" smtClean="0">
                <a:solidFill>
                  <a:schemeClr val="tx2"/>
                </a:solidFill>
              </a:rPr>
              <a:t> Networks, 12/0249r2.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and Jitter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20</a:t>
            </a:fld>
            <a:endParaRPr lang="en-US" altLang="ja-JP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25202" y="1969610"/>
            <a:ext cx="4140918" cy="318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969610"/>
            <a:ext cx="3884557" cy="30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Impacts of Hidden Stations [6]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274638" indent="-274638"/>
            <a:endParaRPr lang="en-US" altLang="ko-KR" dirty="0" smtClean="0">
              <a:ea typeface="굴림" charset="-127"/>
            </a:endParaRPr>
          </a:p>
          <a:p>
            <a:pPr marL="274638" indent="-274638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21</a:t>
            </a:fld>
            <a:endParaRPr lang="en-US" altLang="ja-JP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" y="1823475"/>
            <a:ext cx="40862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804425"/>
            <a:ext cx="4114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85775" y="5234035"/>
            <a:ext cx="8349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network with one AP and 16 STAs in a ring topology. The carrier sensing range is adjusted </a:t>
            </a:r>
            <a:r>
              <a:rPr lang="en-US" dirty="0" err="1" smtClean="0"/>
              <a:t>s.t</a:t>
            </a:r>
            <a:r>
              <a:rPr lang="en-US" dirty="0" smtClean="0"/>
              <a:t>. 1/3/5 nodes are hidden from others. </a:t>
            </a:r>
          </a:p>
          <a:p>
            <a:r>
              <a:rPr lang="en-US" dirty="0" smtClean="0"/>
              <a:t>Transmission rate: 1Mbps</a:t>
            </a:r>
          </a:p>
          <a:p>
            <a:r>
              <a:rPr lang="en-US" dirty="0" smtClean="0"/>
              <a:t>Packet size: 250 Bytes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5962925"/>
            <a:ext cx="7611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ea typeface="굴림" charset="-127"/>
              </a:rPr>
              <a:t>[6] Fu-Yi Hung</a:t>
            </a:r>
            <a:r>
              <a:rPr lang="en-US" dirty="0" smtClean="0"/>
              <a:t>, “</a:t>
            </a:r>
            <a:r>
              <a:rPr lang="en-US" b="1" dirty="0"/>
              <a:t>Access Delay Analysis of IEEE 802.11 DCF in the Presence of Hidden </a:t>
            </a:r>
            <a:r>
              <a:rPr lang="en-US" b="1" dirty="0" smtClean="0"/>
              <a:t>Stations</a:t>
            </a:r>
            <a:r>
              <a:rPr lang="en-US" dirty="0" smtClean="0"/>
              <a:t>,” </a:t>
            </a:r>
            <a:r>
              <a:rPr lang="en-US" dirty="0"/>
              <a:t>In Proceedings of IEEE </a:t>
            </a:r>
            <a:r>
              <a:rPr lang="en-US" dirty="0" smtClean="0"/>
              <a:t>Global Telecommunications Conference, 2007.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34" charset="-128"/>
              </a:rPr>
              <a:t>Conformance w/ TGai PAR &amp; 5C </a:t>
            </a:r>
          </a:p>
        </p:txBody>
      </p:sp>
      <p:sp>
        <p:nvSpPr>
          <p:cNvPr id="5018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988300" y="6475413"/>
            <a:ext cx="555625" cy="184150"/>
          </a:xfrm>
        </p:spPr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 dirty="0"/>
          </a:p>
        </p:txBody>
      </p:sp>
      <p:sp>
        <p:nvSpPr>
          <p:cNvPr id="512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01FD5047-9878-497E-99D6-9DD6F967D284}" type="slidenum">
              <a:rPr lang="en-US" altLang="ja-JP"/>
              <a:pPr/>
              <a:t>3</a:t>
            </a:fld>
            <a:endParaRPr lang="en-US" altLang="ja-JP"/>
          </a:p>
        </p:txBody>
      </p:sp>
      <p:graphicFrame>
        <p:nvGraphicFramePr>
          <p:cNvPr id="10272" name="Group 32"/>
          <p:cNvGraphicFramePr>
            <a:graphicFrameLocks noGrp="1"/>
          </p:cNvGraphicFramePr>
          <p:nvPr/>
        </p:nvGraphicFramePr>
        <p:xfrm>
          <a:off x="685800" y="1905000"/>
          <a:ext cx="7772400" cy="3732216"/>
        </p:xfrm>
        <a:graphic>
          <a:graphicData uri="http://schemas.openxmlformats.org/drawingml/2006/table">
            <a:tbl>
              <a:tblPr/>
              <a:tblGrid>
                <a:gridCol w="5848350"/>
                <a:gridCol w="1924050"/>
              </a:tblGrid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1, 3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5151" name="日付プレースホルダ 3"/>
          <p:cNvSpPr txBox="1">
            <a:spLocks noGrp="1"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lang="en-US" altLang="zh-CN" sz="1800" b="1" dirty="0" smtClean="0"/>
              <a:t>May</a:t>
            </a:r>
            <a:r>
              <a:rPr lang="en-US" altLang="ja-JP" sz="1800" b="1" dirty="0" smtClean="0"/>
              <a:t> </a:t>
            </a:r>
            <a:r>
              <a:rPr lang="en-US" altLang="ja-JP" sz="1800" b="1" dirty="0"/>
              <a:t>201</a:t>
            </a:r>
            <a:r>
              <a:rPr lang="en-US" altLang="zh-CN" sz="1800" b="1" dirty="0"/>
              <a:t>2</a:t>
            </a:r>
            <a:endParaRPr lang="en-US" altLang="ja-JP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Introduction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274638" indent="-274638"/>
            <a:r>
              <a:rPr lang="en-US" dirty="0" smtClean="0"/>
              <a:t>Objective of </a:t>
            </a:r>
            <a:r>
              <a:rPr lang="en-US" dirty="0" err="1" smtClean="0"/>
              <a:t>TGai</a:t>
            </a:r>
            <a:r>
              <a:rPr lang="en-US" dirty="0" smtClean="0"/>
              <a:t>[2]: </a:t>
            </a:r>
          </a:p>
          <a:p>
            <a:pPr lvl="1"/>
            <a:r>
              <a:rPr lang="en-GB" dirty="0" smtClean="0"/>
              <a:t>To minimize the time the STAs spend in initial link setup when a large number of mobile users are entering and leaving the coverage area of </a:t>
            </a:r>
            <a:r>
              <a:rPr lang="en-GB" dirty="0" err="1" smtClean="0"/>
              <a:t>WiFi</a:t>
            </a:r>
            <a:r>
              <a:rPr lang="en-GB" dirty="0" smtClean="0"/>
              <a:t> networks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100 STAs successfully associate with an AP within 1 second</a:t>
            </a:r>
          </a:p>
          <a:p>
            <a:pPr lvl="2"/>
            <a:r>
              <a:rPr lang="en-US" dirty="0" smtClean="0"/>
              <a:t>Multiple message exchanges including Probe request/response, authentication, GAS …</a:t>
            </a:r>
          </a:p>
          <a:p>
            <a:pPr lvl="2"/>
            <a:r>
              <a:rPr lang="en-US" dirty="0" smtClean="0"/>
              <a:t>Associating STAs need to  contend with each other and with associated STAs for channel access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>
          <a:xfrm>
            <a:off x="783334" y="6040540"/>
            <a:ext cx="76748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[2] </a:t>
            </a:r>
            <a:r>
              <a:rPr lang="en-US" dirty="0" err="1" smtClean="0"/>
              <a:t>TGai</a:t>
            </a:r>
            <a:r>
              <a:rPr lang="en-US" dirty="0" smtClean="0"/>
              <a:t> Specification Framework Document, 12/0151r3.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WiFi</a:t>
            </a:r>
            <a:r>
              <a:rPr lang="en-US" dirty="0" smtClean="0"/>
              <a:t> MAC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56905"/>
            <a:ext cx="7772400" cy="4114800"/>
          </a:xfrm>
        </p:spPr>
        <p:txBody>
          <a:bodyPr/>
          <a:lstStyle/>
          <a:p>
            <a:pPr marL="274638" indent="-274638"/>
            <a:r>
              <a:rPr lang="en-US" dirty="0" smtClean="0"/>
              <a:t>CSMA/CA based MAC:</a:t>
            </a:r>
          </a:p>
          <a:p>
            <a:pPr marL="674688" lvl="1" indent="-274638"/>
            <a:r>
              <a:rPr lang="en-US" dirty="0" smtClean="0"/>
              <a:t>Asynchronous distributed random access is very flexible and robust, but it also introduces large overheads in contention avoidance (carrier sensing, exponential </a:t>
            </a:r>
            <a:r>
              <a:rPr lang="en-US" dirty="0" err="1" smtClean="0"/>
              <a:t>backoff</a:t>
            </a:r>
            <a:r>
              <a:rPr lang="en-US" dirty="0" smtClean="0"/>
              <a:t>, window freezing, etc.)</a:t>
            </a:r>
          </a:p>
          <a:p>
            <a:pPr marL="674688" lvl="1" indent="-274638"/>
            <a:r>
              <a:rPr lang="en-US" dirty="0" smtClean="0"/>
              <a:t>Large protocol overhead lead to very limited channel access capacity of </a:t>
            </a:r>
            <a:r>
              <a:rPr lang="en-US" dirty="0" err="1" smtClean="0"/>
              <a:t>WiFi</a:t>
            </a:r>
            <a:r>
              <a:rPr lang="en-US" dirty="0" smtClean="0"/>
              <a:t> in support of concurrent STAs [3] </a:t>
            </a:r>
          </a:p>
          <a:p>
            <a:pPr lvl="2"/>
            <a:r>
              <a:rPr lang="en-US" dirty="0" smtClean="0"/>
              <a:t>Only 10-11 G.711 voice calls can be supported in IEEE 802.11b WLAN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10" name="Rectangle 9"/>
          <p:cNvSpPr/>
          <p:nvPr/>
        </p:nvSpPr>
        <p:spPr>
          <a:xfrm>
            <a:off x="693095" y="5771705"/>
            <a:ext cx="8102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ea typeface="굴림" charset="-127"/>
              </a:rPr>
              <a:t>[3] L. Cai et. al., “Voice Capacity Analysis in IEEE 802.11 WLAN with Unbalanced Traffic,” IEEE Transactions on Vehicular Technology, 2006.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굴림" charset="-127"/>
              </a:rPr>
              <a:t>Collisions Increase with the Number of Concurrent STAs[4]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495189" y="1777585"/>
            <a:ext cx="4262955" cy="1651415"/>
          </a:xfrm>
        </p:spPr>
        <p:txBody>
          <a:bodyPr/>
          <a:lstStyle/>
          <a:p>
            <a:pPr marL="274638" indent="-274638"/>
            <a:r>
              <a:rPr lang="en-US" altLang="ko-KR" sz="1600" dirty="0" smtClean="0">
                <a:ea typeface="굴림" charset="-127"/>
              </a:rPr>
              <a:t>Assumptions: </a:t>
            </a:r>
          </a:p>
          <a:p>
            <a:pPr marL="674688" lvl="1" indent="-274638"/>
            <a:r>
              <a:rPr lang="en-US" altLang="ko-KR" sz="1200" dirty="0" smtClean="0">
                <a:ea typeface="굴림" charset="-127"/>
              </a:rPr>
              <a:t>Perfect sensing in a single BSS</a:t>
            </a:r>
          </a:p>
          <a:p>
            <a:pPr marL="674688" lvl="1" indent="-274638"/>
            <a:r>
              <a:rPr lang="en-US" altLang="ko-KR" sz="1200" dirty="0" smtClean="0">
                <a:ea typeface="굴림" charset="-127"/>
              </a:rPr>
              <a:t>Ideal channel condition</a:t>
            </a:r>
          </a:p>
          <a:p>
            <a:pPr marL="1017588" lvl="2" indent="-274638"/>
            <a:r>
              <a:rPr lang="en-US" altLang="ko-KR" sz="1200" dirty="0" smtClean="0">
                <a:ea typeface="굴림" charset="-127"/>
              </a:rPr>
              <a:t>Transmission is successful when there is no collision; No capture effect.</a:t>
            </a:r>
          </a:p>
          <a:p>
            <a:pPr marL="674688" lvl="1" indent="-274638"/>
            <a:r>
              <a:rPr lang="en-US" altLang="ko-KR" sz="1200" dirty="0" smtClean="0">
                <a:ea typeface="굴림" charset="-127"/>
              </a:rPr>
              <a:t>No hidden terminal problem</a:t>
            </a:r>
          </a:p>
          <a:p>
            <a:pPr marL="1017588" lvl="2" indent="-274638"/>
            <a:r>
              <a:rPr lang="en-US" altLang="ko-KR" sz="1200" dirty="0" smtClean="0">
                <a:ea typeface="굴림" charset="-127"/>
              </a:rPr>
              <a:t>All STAs in the network can hear each other;</a:t>
            </a:r>
          </a:p>
          <a:p>
            <a:pPr marL="274638" indent="-274638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6</a:t>
            </a:fld>
            <a:endParaRPr lang="en-US" altLang="ja-JP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517" y="1777585"/>
            <a:ext cx="4322696" cy="313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77880" y="6078945"/>
            <a:ext cx="7877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[4] Marcelo </a:t>
            </a:r>
            <a:r>
              <a:rPr lang="en-US" dirty="0"/>
              <a:t>M. </a:t>
            </a:r>
            <a:r>
              <a:rPr lang="en-US" dirty="0" err="1"/>
              <a:t>Carvalho</a:t>
            </a:r>
            <a:r>
              <a:rPr lang="en-US" dirty="0"/>
              <a:t> and J. J. </a:t>
            </a:r>
            <a:r>
              <a:rPr lang="en-US" dirty="0" smtClean="0"/>
              <a:t>Garcia-Luna-</a:t>
            </a:r>
            <a:r>
              <a:rPr lang="en-US" dirty="0" err="1" smtClean="0"/>
              <a:t>Aceves</a:t>
            </a:r>
            <a:r>
              <a:rPr lang="en-US" dirty="0" smtClean="0"/>
              <a:t>, Delay </a:t>
            </a:r>
            <a:r>
              <a:rPr lang="en-US" dirty="0"/>
              <a:t>Analysis of IEEE 802.11 in Single-Hop </a:t>
            </a:r>
            <a:r>
              <a:rPr lang="en-US" dirty="0" smtClean="0"/>
              <a:t>Networks, In </a:t>
            </a:r>
            <a:r>
              <a:rPr lang="en-US" dirty="0"/>
              <a:t>Proceedings of the 11th IEEE International Conference on Network </a:t>
            </a:r>
            <a:r>
              <a:rPr lang="en-US" dirty="0" smtClean="0"/>
              <a:t>Protocols, 2003.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05737" y="3523850"/>
            <a:ext cx="36524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NS-2</a:t>
            </a:r>
          </a:p>
          <a:p>
            <a:r>
              <a:rPr lang="en-US" dirty="0" smtClean="0"/>
              <a:t>Random network of 20m * 20m</a:t>
            </a:r>
          </a:p>
          <a:p>
            <a:r>
              <a:rPr lang="en-US" dirty="0" smtClean="0"/>
              <a:t>Raw date rate: 2Mbps</a:t>
            </a:r>
            <a:br>
              <a:rPr lang="en-US" dirty="0" smtClean="0"/>
            </a:br>
            <a:r>
              <a:rPr lang="en-US" dirty="0" smtClean="0"/>
              <a:t>Minimum contention window: from 16 to 128 slots</a:t>
            </a:r>
          </a:p>
          <a:p>
            <a:r>
              <a:rPr lang="en-US" dirty="0" smtClean="0"/>
              <a:t>Maximum contention window: 1024 slots</a:t>
            </a:r>
          </a:p>
          <a:p>
            <a:r>
              <a:rPr lang="en-US" dirty="0" smtClean="0"/>
              <a:t>Packet size: 1500 Byte (with RTS/CTS)</a:t>
            </a: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5953" y="5310844"/>
            <a:ext cx="81580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altLang="ko-KR" sz="1800" dirty="0" smtClean="0"/>
              <a:t>    Collision</a:t>
            </a:r>
            <a:r>
              <a:rPr lang="en-US" altLang="ko-KR" sz="1800" b="1" dirty="0" smtClean="0"/>
              <a:t> </a:t>
            </a:r>
            <a:r>
              <a:rPr lang="en-US" altLang="ko-KR" sz="1800" dirty="0" smtClean="0"/>
              <a:t>probability is more than </a:t>
            </a:r>
            <a:r>
              <a:rPr lang="en-US" altLang="ko-KR" sz="1800" b="1" dirty="0" smtClean="0"/>
              <a:t>0.5</a:t>
            </a:r>
            <a:r>
              <a:rPr lang="en-US" altLang="ko-KR" sz="1800" dirty="0" smtClean="0"/>
              <a:t> when there are </a:t>
            </a:r>
            <a:r>
              <a:rPr lang="en-US" altLang="ko-KR" sz="1800" b="1" dirty="0" smtClean="0"/>
              <a:t>20</a:t>
            </a:r>
            <a:r>
              <a:rPr lang="en-US" altLang="ko-KR" sz="1800" dirty="0" smtClean="0"/>
              <a:t> concurrent STAs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Access Delay Increases with the Number of Concurrent STAs [4]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 ,Huawei.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7</a:t>
            </a:fld>
            <a:endParaRPr lang="en-US" altLang="ja-JP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6913" y="1724059"/>
            <a:ext cx="48291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526088" y="2008015"/>
            <a:ext cx="30178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  Channel access delay increases drastically with the number of concurrent STAs</a:t>
            </a:r>
          </a:p>
          <a:p>
            <a:r>
              <a:rPr lang="en-US" sz="1800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 Distributing concurrent STAs over a larger time window can significantly improve delay performance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842726" y="6002135"/>
            <a:ext cx="7877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[4] Marcelo </a:t>
            </a:r>
            <a:r>
              <a:rPr lang="en-US" dirty="0"/>
              <a:t>M. </a:t>
            </a:r>
            <a:r>
              <a:rPr lang="en-US" dirty="0" err="1"/>
              <a:t>Carvalho</a:t>
            </a:r>
            <a:r>
              <a:rPr lang="en-US" dirty="0"/>
              <a:t> and J. J. </a:t>
            </a:r>
            <a:r>
              <a:rPr lang="en-US" dirty="0" smtClean="0"/>
              <a:t>Garcia-Luna-</a:t>
            </a:r>
            <a:r>
              <a:rPr lang="en-US" dirty="0" err="1" smtClean="0"/>
              <a:t>Aceves</a:t>
            </a:r>
            <a:r>
              <a:rPr lang="en-US" dirty="0" smtClean="0"/>
              <a:t>, “</a:t>
            </a:r>
            <a:r>
              <a:rPr lang="en-US" b="1" dirty="0" smtClean="0"/>
              <a:t>Delay </a:t>
            </a:r>
            <a:r>
              <a:rPr lang="en-US" b="1" dirty="0"/>
              <a:t>Analysis of IEEE 802.11 in Single-Hop </a:t>
            </a:r>
            <a:r>
              <a:rPr lang="en-US" b="1" dirty="0" smtClean="0"/>
              <a:t>Networks</a:t>
            </a:r>
            <a:r>
              <a:rPr lang="en-US" dirty="0" smtClean="0"/>
              <a:t>”, In </a:t>
            </a:r>
            <a:r>
              <a:rPr lang="en-US" dirty="0"/>
              <a:t>Proceedings of the 11th IEEE International Conference on Network </a:t>
            </a:r>
            <a:r>
              <a:rPr lang="en-US" dirty="0" smtClean="0"/>
              <a:t>Protocols, 2003.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807318" y="2046420"/>
            <a:ext cx="3736607" cy="1753210"/>
          </a:xfrm>
        </p:spPr>
        <p:txBody>
          <a:bodyPr/>
          <a:lstStyle/>
          <a:p>
            <a:r>
              <a:rPr lang="en-US" sz="1800" dirty="0" smtClean="0"/>
              <a:t>CSMA/CA operates efficiently only under a small number of concurrent STAs  </a:t>
            </a:r>
          </a:p>
          <a:p>
            <a:r>
              <a:rPr lang="en-US" sz="1800" dirty="0" smtClean="0"/>
              <a:t>For </a:t>
            </a:r>
            <a:r>
              <a:rPr lang="en-US" sz="1800" dirty="0" err="1" smtClean="0"/>
              <a:t>bursty</a:t>
            </a:r>
            <a:r>
              <a:rPr lang="en-US" sz="1800" dirty="0" smtClean="0"/>
              <a:t> channel access from a large number of concurrent STAs, we need to distribute them over a large time window</a:t>
            </a:r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Channel Utilization Degrades with the Number of Concurrent STAs [4]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1" name="Rectangle 10"/>
          <p:cNvSpPr/>
          <p:nvPr/>
        </p:nvSpPr>
        <p:spPr>
          <a:xfrm>
            <a:off x="842726" y="6002135"/>
            <a:ext cx="78770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[4] Marcelo </a:t>
            </a:r>
            <a:r>
              <a:rPr lang="en-US" dirty="0"/>
              <a:t>M. </a:t>
            </a:r>
            <a:r>
              <a:rPr lang="en-US" dirty="0" err="1"/>
              <a:t>Carvalho</a:t>
            </a:r>
            <a:r>
              <a:rPr lang="en-US" dirty="0"/>
              <a:t> and J. J. </a:t>
            </a:r>
            <a:r>
              <a:rPr lang="en-US" dirty="0" smtClean="0"/>
              <a:t>Garcia-Luna-</a:t>
            </a:r>
            <a:r>
              <a:rPr lang="en-US" dirty="0" err="1" smtClean="0"/>
              <a:t>Aceves</a:t>
            </a:r>
            <a:r>
              <a:rPr lang="en-US" dirty="0" smtClean="0"/>
              <a:t>, “</a:t>
            </a:r>
            <a:r>
              <a:rPr lang="en-US" b="1" dirty="0" smtClean="0"/>
              <a:t>Delay </a:t>
            </a:r>
            <a:r>
              <a:rPr lang="en-US" b="1" dirty="0"/>
              <a:t>Analysis of IEEE 802.11 in Single-Hop </a:t>
            </a:r>
            <a:r>
              <a:rPr lang="en-US" b="1" dirty="0" smtClean="0"/>
              <a:t>Networks</a:t>
            </a:r>
            <a:r>
              <a:rPr lang="en-US" dirty="0" smtClean="0"/>
              <a:t>”, In </a:t>
            </a:r>
            <a:r>
              <a:rPr lang="en-US" dirty="0"/>
              <a:t>Proceedings of the 11th IEEE International Conference on Network </a:t>
            </a:r>
            <a:r>
              <a:rPr lang="en-US" dirty="0" smtClean="0"/>
              <a:t>Protocols, 2003.</a:t>
            </a:r>
            <a:endParaRPr lang="en-US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854" y="1752600"/>
            <a:ext cx="4335738" cy="3339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val 13"/>
          <p:cNvSpPr/>
          <p:nvPr/>
        </p:nvSpPr>
        <p:spPr bwMode="auto">
          <a:xfrm>
            <a:off x="923525" y="2046420"/>
            <a:ext cx="883315" cy="296906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Hidden Station Problem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274638" indent="-274638"/>
            <a:endParaRPr lang="en-US" altLang="ko-KR" dirty="0" smtClean="0">
              <a:ea typeface="굴림" charset="-127"/>
            </a:endParaRPr>
          </a:p>
          <a:p>
            <a:pPr marL="274638" indent="-274638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/>
              <a:t>Lin Cai et al ,Huawei.</a:t>
            </a:r>
            <a:endParaRPr lang="en-US" altLang="ja-JP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2100EE46-BD7E-4175-BAB4-114907025B7B}" type="slidenum">
              <a:rPr lang="en-US" altLang="ja-JP"/>
              <a:pPr/>
              <a:t>9</a:t>
            </a:fld>
            <a:endParaRPr lang="en-US" altLang="ja-JP"/>
          </a:p>
        </p:txBody>
      </p:sp>
      <p:grpSp>
        <p:nvGrpSpPr>
          <p:cNvPr id="16" name="Group 15"/>
          <p:cNvGrpSpPr/>
          <p:nvPr/>
        </p:nvGrpSpPr>
        <p:grpSpPr>
          <a:xfrm>
            <a:off x="1322851" y="2046420"/>
            <a:ext cx="5323020" cy="2457920"/>
            <a:chOff x="1322850" y="1777585"/>
            <a:chExt cx="6705600" cy="3379640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6101226" y="3209814"/>
              <a:ext cx="457200" cy="45720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>
                  <a:latin typeface="Arial" charset="0"/>
                </a:rPr>
                <a:t>B</a:t>
              </a:r>
              <a:endParaRPr lang="en-US" sz="2000" dirty="0">
                <a:latin typeface="Arial" charset="0"/>
              </a:endParaRPr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2770650" y="3209814"/>
              <a:ext cx="457200" cy="45720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A</a:t>
              </a: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4453838" y="3209814"/>
              <a:ext cx="457200" cy="457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>
                  <a:latin typeface="Arial" charset="0"/>
                </a:rPr>
                <a:t>AP</a:t>
              </a:r>
              <a:endParaRPr lang="en-US" sz="2000" dirty="0">
                <a:latin typeface="Arial" charset="0"/>
              </a:endParaRPr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4675650" y="1804425"/>
              <a:ext cx="3352800" cy="3352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322850" y="1804425"/>
              <a:ext cx="3352800" cy="3352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5" name="Straight Arrow Connector 14"/>
            <p:cNvCxnSpPr>
              <a:stCxn id="8" idx="6"/>
              <a:endCxn id="9" idx="2"/>
            </p:cNvCxnSpPr>
            <p:nvPr/>
          </p:nvCxnSpPr>
          <p:spPr bwMode="auto">
            <a:xfrm>
              <a:off x="3227850" y="3438414"/>
              <a:ext cx="122598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7" idx="2"/>
            </p:cNvCxnSpPr>
            <p:nvPr/>
          </p:nvCxnSpPr>
          <p:spPr bwMode="auto">
            <a:xfrm flipH="1">
              <a:off x="4911038" y="3438414"/>
              <a:ext cx="119018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3024235" y="1777585"/>
              <a:ext cx="3352800" cy="3352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953110" y="2912718"/>
            <a:ext cx="17444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STAs A and B are within the AP’s coverage, but A and B are out of the carrier-sensing range of each other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22851" y="4926795"/>
            <a:ext cx="6741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  Hidden stations will further degrade the performance of CSMA/CA and result in a much longer delay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43397</TotalTime>
  <Words>1712</Words>
  <Application>Microsoft Office PowerPoint</Application>
  <PresentationFormat>On-screen Show (4:3)</PresentationFormat>
  <Paragraphs>233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802-11-Submission</vt:lpstr>
      <vt:lpstr>Slide 1</vt:lpstr>
      <vt:lpstr>Abstract</vt:lpstr>
      <vt:lpstr>Conformance w/ TGai PAR &amp; 5C </vt:lpstr>
      <vt:lpstr>Introduction</vt:lpstr>
      <vt:lpstr>WiFi MAC Protocol</vt:lpstr>
      <vt:lpstr>Collisions Increase with the Number of Concurrent STAs[4]</vt:lpstr>
      <vt:lpstr>Channel Access Delay Increases with the Number of Concurrent STAs [4]</vt:lpstr>
      <vt:lpstr>Channel Utilization Degrades with the Number of Concurrent STAs [4]</vt:lpstr>
      <vt:lpstr>Hidden Station Problem</vt:lpstr>
      <vt:lpstr>Other Impacts</vt:lpstr>
      <vt:lpstr>Summary of Performance Study</vt:lpstr>
      <vt:lpstr>TGai Use Cases</vt:lpstr>
      <vt:lpstr>User’s Requirements</vt:lpstr>
      <vt:lpstr>Differentiated Association Services</vt:lpstr>
      <vt:lpstr>Conclusion</vt:lpstr>
      <vt:lpstr>Reference</vt:lpstr>
      <vt:lpstr>Stroll Poll -1 </vt:lpstr>
      <vt:lpstr>Stroll Poll -2 </vt:lpstr>
      <vt:lpstr>Voice Capacity in WiFi</vt:lpstr>
      <vt:lpstr>Delay and Jitter</vt:lpstr>
      <vt:lpstr>Impacts of Hidden Stations [6]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Lin Cai</cp:lastModifiedBy>
  <cp:revision>2544</cp:revision>
  <cp:lastPrinted>1998-02-10T13:28:06Z</cp:lastPrinted>
  <dcterms:created xsi:type="dcterms:W3CDTF">2011-07-17T04:42:17Z</dcterms:created>
  <dcterms:modified xsi:type="dcterms:W3CDTF">2012-05-04T22:40:21Z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(4)ciPilyZVFFX5Nyj0gRK0TO7+s0j4f5sB1v0SLabHCUWNok4+KkxdgRAnwFcRinqtGILiROA3
PsEbtle7SNrcrR1XOwJk8Yioq6r5zS6fQFhWD1oUsdMlsDsRzGTJgjzGDppaTdLlVdYWFggi
9bQzF7+wJLiPIxd7HFErRjVQFo4jdytJC3HkQPesNoos2TeT7NOZTVLkdbmIxqwF2446nEQ0
YsPpsY/rUJnIOtNQ2Kbny</vt:lpwstr>
  </property>
  <property fmtid="{D5CDD505-2E9C-101B-9397-08002B2CF9AE}" pid="3" name="_ms_pID_7253431">
    <vt:lpwstr>m1A1ISDjmjLXgdb5JIAl/bXhymLMI8+oTpDuISwnxehfc4ezewp
DnS/yVzkrndhYZfC0KsPeQGZ78AZAk/43L5hgBQSwmOEMBsGHFs9hepNcQJTo7+LuBeFslp3
G0P0lzKxq6r7rjwJFtUN4m4LQS61ML5uL1UWYTVQx7xOelP/tIiUTUAZEAQTYH8tGVdE1P83
VNbzKfy86J1ymqjSQgFYf4Jkgvehm+N6EF41loF2yt</vt:lpwstr>
  </property>
  <property fmtid="{D5CDD505-2E9C-101B-9397-08002B2CF9AE}" pid="4" name="_ms_pID_7253432">
    <vt:lpwstr>REO+M7l2Fi38lqfed1Ms9DoBqrgwNP
axKZ+p+3HZhhGOzVeXCEze6SoAoqL+ynOULZWlTyovMauIrWcNSOsL2drI8e5zQ63ad95v8X
BimKHPe4xjNk2lWyJdvrR2yiVZX/lvYRDFRXH/LPIeikXf5kOg/wXyzvCJ4WCe9PspSrDehJ
MdzT5rh4wxapAMDSz94pCMv1J0dQE7C44PklGip7kdONRq27t2S+hd5Hx2wrrtT</vt:lpwstr>
  </property>
  <property fmtid="{D5CDD505-2E9C-101B-9397-08002B2CF9AE}" pid="5" name="_ms_pID_7253433">
    <vt:lpwstr>bgyTcAYSd
LuTOLn+YQVnPQklZEDe/sev8Nh8=</vt:lpwstr>
  </property>
  <property fmtid="{D5CDD505-2E9C-101B-9397-08002B2CF9AE}" pid="6" name="sflag">
    <vt:lpwstr>1336163923</vt:lpwstr>
  </property>
</Properties>
</file>