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69" r:id="rId2"/>
    <p:sldId id="257" r:id="rId3"/>
    <p:sldId id="312" r:id="rId4"/>
    <p:sldId id="353" r:id="rId5"/>
    <p:sldId id="372" r:id="rId6"/>
    <p:sldId id="367" r:id="rId7"/>
    <p:sldId id="370" r:id="rId8"/>
    <p:sldId id="357" r:id="rId9"/>
    <p:sldId id="369" r:id="rId10"/>
    <p:sldId id="373" r:id="rId11"/>
  </p:sldIdLst>
  <p:sldSz cx="9144000" cy="6858000" type="screen4x3"/>
  <p:notesSz cx="6669088" cy="99282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a:srgbClr val="FFFA46"/>
    <a:srgbClr val="FF717A"/>
    <a:srgbClr val="7394FF"/>
    <a:srgbClr val="FFA26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0692" autoAdjust="0"/>
    <p:restoredTop sz="92647" autoAdjust="0"/>
  </p:normalViewPr>
  <p:slideViewPr>
    <p:cSldViewPr>
      <p:cViewPr varScale="1">
        <p:scale>
          <a:sx n="91" d="100"/>
          <a:sy n="91" d="100"/>
        </p:scale>
        <p:origin x="-160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3438" y="-120"/>
      </p:cViewPr>
      <p:guideLst>
        <p:guide orient="horz" pos="3127"/>
        <p:guide pos="210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804490" y="19021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3075" name="Rectangle 3"/>
          <p:cNvSpPr>
            <a:spLocks noGrp="1" noChangeArrowheads="1"/>
          </p:cNvSpPr>
          <p:nvPr>
            <p:ph type="dt" sz="quarter" idx="1"/>
          </p:nvPr>
        </p:nvSpPr>
        <p:spPr bwMode="auto">
          <a:xfrm>
            <a:off x="668741" y="190210"/>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3076" name="Rectangle 4"/>
          <p:cNvSpPr>
            <a:spLocks noGrp="1" noChangeArrowheads="1"/>
          </p:cNvSpPr>
          <p:nvPr>
            <p:ph type="ftr" sz="quarter" idx="2"/>
          </p:nvPr>
        </p:nvSpPr>
        <p:spPr bwMode="auto">
          <a:xfrm>
            <a:off x="4425595" y="9608946"/>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charset="0"/>
                <a:ea typeface="+mn-ea"/>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013915" y="9608946"/>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ea typeface="MS PGothic" pitchFamily="34" charset="-128"/>
              </a:defRPr>
            </a:lvl1pPr>
          </a:lstStyle>
          <a:p>
            <a:pPr>
              <a:defRPr/>
            </a:pPr>
            <a:r>
              <a:rPr lang="en-US" altLang="ja-JP"/>
              <a:t>Page </a:t>
            </a:r>
            <a:fld id="{73096469-19DD-486A-8BB2-DAF8BBB37784}" type="slidenum">
              <a:rPr lang="en-US" altLang="ja-JP"/>
              <a:pPr>
                <a:defRPr/>
              </a:pPr>
              <a:t>‹#›</a:t>
            </a:fld>
            <a:endParaRPr lang="en-US" altLang="ja-JP"/>
          </a:p>
        </p:txBody>
      </p:sp>
      <p:sp>
        <p:nvSpPr>
          <p:cNvPr id="3078" name="Line 6"/>
          <p:cNvSpPr>
            <a:spLocks noChangeShapeType="1"/>
          </p:cNvSpPr>
          <p:nvPr/>
        </p:nvSpPr>
        <p:spPr bwMode="auto">
          <a:xfrm>
            <a:off x="667215" y="414384"/>
            <a:ext cx="533466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3079" name="Rectangle 7"/>
          <p:cNvSpPr>
            <a:spLocks noChangeArrowheads="1"/>
          </p:cNvSpPr>
          <p:nvPr/>
        </p:nvSpPr>
        <p:spPr bwMode="auto">
          <a:xfrm>
            <a:off x="667215" y="9608946"/>
            <a:ext cx="718145" cy="184666"/>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ltLang="ja-JP">
                <a:latin typeface="Times New Roman" charset="0"/>
                <a:ea typeface="+mn-ea"/>
              </a:rPr>
              <a:t>Submission</a:t>
            </a:r>
          </a:p>
        </p:txBody>
      </p:sp>
      <p:sp>
        <p:nvSpPr>
          <p:cNvPr id="3080" name="Line 8"/>
          <p:cNvSpPr>
            <a:spLocks noChangeShapeType="1"/>
          </p:cNvSpPr>
          <p:nvPr/>
        </p:nvSpPr>
        <p:spPr bwMode="auto">
          <a:xfrm>
            <a:off x="667215" y="9597058"/>
            <a:ext cx="5482759"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 xmlns:p14="http://schemas.microsoft.com/office/powerpoint/2010/main" val="26979488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845714" y="105295"/>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2051" name="Rectangle 3"/>
          <p:cNvSpPr>
            <a:spLocks noGrp="1" noChangeArrowheads="1"/>
          </p:cNvSpPr>
          <p:nvPr>
            <p:ph type="dt" idx="1"/>
          </p:nvPr>
        </p:nvSpPr>
        <p:spPr bwMode="auto">
          <a:xfrm>
            <a:off x="629044" y="105295"/>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14340" name="Rectangle 4"/>
          <p:cNvSpPr>
            <a:spLocks noGrp="1" noRot="1" noChangeAspect="1" noChangeArrowheads="1" noTextEdit="1"/>
          </p:cNvSpPr>
          <p:nvPr>
            <p:ph type="sldImg" idx="2"/>
          </p:nvPr>
        </p:nvSpPr>
        <p:spPr bwMode="auto">
          <a:xfrm>
            <a:off x="862013" y="750888"/>
            <a:ext cx="4945062" cy="37099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888601" y="4716162"/>
            <a:ext cx="4891886" cy="446821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928815" y="9612343"/>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charset="0"/>
                <a:ea typeface="+mn-ea"/>
              </a:defRPr>
            </a:lvl5pPr>
          </a:lstStyle>
          <a:p>
            <a:pPr lvl="4">
              <a:defRPr/>
            </a:pPr>
            <a:r>
              <a:rPr lang="en-US" altLang="ja-JP"/>
              <a:t>John Doe, Some Company</a:t>
            </a:r>
          </a:p>
        </p:txBody>
      </p:sp>
      <p:sp>
        <p:nvSpPr>
          <p:cNvPr id="2055" name="Rectangle 7"/>
          <p:cNvSpPr>
            <a:spLocks noGrp="1" noChangeArrowheads="1"/>
          </p:cNvSpPr>
          <p:nvPr>
            <p:ph type="sldNum" sz="quarter" idx="5"/>
          </p:nvPr>
        </p:nvSpPr>
        <p:spPr bwMode="auto">
          <a:xfrm>
            <a:off x="3074805" y="9612343"/>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S PGothic" pitchFamily="34" charset="-128"/>
              </a:defRPr>
            </a:lvl1pPr>
          </a:lstStyle>
          <a:p>
            <a:pPr>
              <a:defRPr/>
            </a:pPr>
            <a:r>
              <a:rPr lang="en-US" altLang="ja-JP"/>
              <a:t>Page </a:t>
            </a:r>
            <a:fld id="{369977F7-8B4B-4D23-A570-8BA4F46129D8}" type="slidenum">
              <a:rPr lang="en-US" altLang="ja-JP"/>
              <a:pPr>
                <a:defRPr/>
              </a:pPr>
              <a:t>‹#›</a:t>
            </a:fld>
            <a:endParaRPr lang="en-US" altLang="ja-JP"/>
          </a:p>
        </p:txBody>
      </p:sp>
      <p:sp>
        <p:nvSpPr>
          <p:cNvPr id="2056" name="Rectangle 8"/>
          <p:cNvSpPr>
            <a:spLocks noChangeArrowheads="1"/>
          </p:cNvSpPr>
          <p:nvPr/>
        </p:nvSpPr>
        <p:spPr bwMode="auto">
          <a:xfrm>
            <a:off x="696223" y="9612343"/>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2057" name="Line 9"/>
          <p:cNvSpPr>
            <a:spLocks noChangeShapeType="1"/>
          </p:cNvSpPr>
          <p:nvPr/>
        </p:nvSpPr>
        <p:spPr bwMode="auto">
          <a:xfrm>
            <a:off x="696224" y="9610645"/>
            <a:ext cx="5276641"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2058" name="Line 10"/>
          <p:cNvSpPr>
            <a:spLocks noChangeShapeType="1"/>
          </p:cNvSpPr>
          <p:nvPr/>
        </p:nvSpPr>
        <p:spPr bwMode="auto">
          <a:xfrm>
            <a:off x="622937" y="317581"/>
            <a:ext cx="5423214"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 xmlns:p14="http://schemas.microsoft.com/office/powerpoint/2010/main" val="20315955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2291"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2292"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5365" name="Rectangle 7"/>
          <p:cNvSpPr>
            <a:spLocks noGrp="1" noChangeArrowheads="1"/>
          </p:cNvSpPr>
          <p:nvPr>
            <p:ph type="sldNum" sz="quarter" idx="5"/>
          </p:nvPr>
        </p:nvSpPr>
        <p:spPr>
          <a:xfrm>
            <a:off x="3177398" y="9612343"/>
            <a:ext cx="415177" cy="184666"/>
          </a:xfrm>
          <a:noFill/>
        </p:spPr>
        <p:txBody>
          <a:bodyPr/>
          <a:lstStyle/>
          <a:p>
            <a:r>
              <a:rPr lang="en-US" altLang="ja-JP" smtClean="0"/>
              <a:t>Page </a:t>
            </a:r>
            <a:fld id="{96E74E92-3797-4A2A-849A-8F52EB7D17DE}" type="slidenum">
              <a:rPr lang="en-US" altLang="ja-JP" smtClean="0"/>
              <a:pPr/>
              <a:t>1</a:t>
            </a:fld>
            <a:endParaRPr lang="en-US" altLang="ja-JP" smtClean="0"/>
          </a:p>
        </p:txBody>
      </p:sp>
      <p:sp>
        <p:nvSpPr>
          <p:cNvPr id="15366" name="Rectangle 2"/>
          <p:cNvSpPr>
            <a:spLocks noGrp="1" noRot="1" noChangeAspect="1" noChangeArrowheads="1" noTextEdit="1"/>
          </p:cNvSpPr>
          <p:nvPr>
            <p:ph type="sldImg"/>
          </p:nvPr>
        </p:nvSpPr>
        <p:spPr>
          <a:xfrm>
            <a:off x="862013" y="750888"/>
            <a:ext cx="4945062" cy="3709987"/>
          </a:xfrm>
          <a:ln/>
        </p:spPr>
      </p:sp>
      <p:sp>
        <p:nvSpPr>
          <p:cNvPr id="15367" name="Rectangle 3"/>
          <p:cNvSpPr>
            <a:spLocks noGrp="1" noChangeArrowheads="1"/>
          </p:cNvSpPr>
          <p:nvPr>
            <p:ph type="body" idx="1"/>
          </p:nvPr>
        </p:nvSpPr>
        <p:spPr>
          <a:noFill/>
          <a:ln/>
        </p:spPr>
        <p:txBody>
          <a:bodyPr/>
          <a:lstStyle/>
          <a:p>
            <a:endParaRPr lang="ja-JP" alt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3315"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3316"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6389" name="Rectangle 7"/>
          <p:cNvSpPr>
            <a:spLocks noGrp="1" noChangeArrowheads="1"/>
          </p:cNvSpPr>
          <p:nvPr>
            <p:ph type="sldNum" sz="quarter" idx="5"/>
          </p:nvPr>
        </p:nvSpPr>
        <p:spPr>
          <a:xfrm>
            <a:off x="3177398" y="9612343"/>
            <a:ext cx="415177" cy="184666"/>
          </a:xfrm>
          <a:noFill/>
        </p:spPr>
        <p:txBody>
          <a:bodyPr/>
          <a:lstStyle/>
          <a:p>
            <a:r>
              <a:rPr lang="en-US" altLang="ja-JP" smtClean="0"/>
              <a:t>Page </a:t>
            </a:r>
            <a:fld id="{419B3B7E-A639-4003-B894-8162D6370F54}" type="slidenum">
              <a:rPr lang="en-US" altLang="ja-JP" smtClean="0"/>
              <a:pPr/>
              <a:t>2</a:t>
            </a:fld>
            <a:endParaRPr lang="en-US" altLang="ja-JP" smtClean="0"/>
          </a:p>
        </p:txBody>
      </p:sp>
      <p:sp>
        <p:nvSpPr>
          <p:cNvPr id="16390" name="Rectangle 2"/>
          <p:cNvSpPr>
            <a:spLocks noGrp="1" noRot="1" noChangeAspect="1" noChangeArrowheads="1" noTextEdit="1"/>
          </p:cNvSpPr>
          <p:nvPr>
            <p:ph type="sldImg"/>
          </p:nvPr>
        </p:nvSpPr>
        <p:spPr>
          <a:xfrm>
            <a:off x="862013" y="750888"/>
            <a:ext cx="4945062" cy="3709987"/>
          </a:xfrm>
          <a:ln cap="flat"/>
        </p:spPr>
      </p:sp>
      <p:sp>
        <p:nvSpPr>
          <p:cNvPr id="16391" name="Rectangle 3"/>
          <p:cNvSpPr>
            <a:spLocks noGrp="1" noChangeArrowheads="1"/>
          </p:cNvSpPr>
          <p:nvPr>
            <p:ph type="body" idx="1"/>
          </p:nvPr>
        </p:nvSpPr>
        <p:spPr>
          <a:noFill/>
          <a:ln/>
        </p:spPr>
        <p:txBody>
          <a:bodyPr lIns="95250" rIns="95250"/>
          <a:lstStyle/>
          <a:p>
            <a:endParaRPr lang="ja-JP"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ltLang="ja-JP" smtClean="0"/>
              <a:t>doc.: IEEE 802.11-yy/xxxxr0</a:t>
            </a:r>
            <a:endParaRPr lang="en-US" altLang="ja-JP" dirty="0"/>
          </a:p>
        </p:txBody>
      </p:sp>
      <p:sp>
        <p:nvSpPr>
          <p:cNvPr id="5" name="Date Placeholder 4"/>
          <p:cNvSpPr>
            <a:spLocks noGrp="1"/>
          </p:cNvSpPr>
          <p:nvPr>
            <p:ph type="dt" idx="11"/>
          </p:nvPr>
        </p:nvSpPr>
        <p:spPr/>
        <p:txBody>
          <a:bodyPr/>
          <a:lstStyle/>
          <a:p>
            <a:r>
              <a:rPr lang="en-US" altLang="ja-JP" smtClean="0"/>
              <a:t>Month Year</a:t>
            </a:r>
            <a:endParaRPr lang="en-US" altLang="ja-JP" dirty="0"/>
          </a:p>
        </p:txBody>
      </p:sp>
      <p:sp>
        <p:nvSpPr>
          <p:cNvPr id="6" name="Footer Placeholder 5"/>
          <p:cNvSpPr>
            <a:spLocks noGrp="1"/>
          </p:cNvSpPr>
          <p:nvPr>
            <p:ph type="ftr" sz="quarter" idx="12"/>
          </p:nvPr>
        </p:nvSpPr>
        <p:spPr/>
        <p:txBody>
          <a:bodyPr/>
          <a:lstStyle/>
          <a:p>
            <a:pPr lvl="4"/>
            <a:r>
              <a:rPr lang="en-US" altLang="ja-JP" smtClean="0"/>
              <a:t>John Doe, Some Company</a:t>
            </a:r>
            <a:endParaRPr lang="en-US" altLang="ja-JP" dirty="0"/>
          </a:p>
        </p:txBody>
      </p:sp>
      <p:sp>
        <p:nvSpPr>
          <p:cNvPr id="7" name="Slide Number Placeholder 6"/>
          <p:cNvSpPr>
            <a:spLocks noGrp="1"/>
          </p:cNvSpPr>
          <p:nvPr>
            <p:ph type="sldNum" sz="quarter" idx="13"/>
          </p:nvPr>
        </p:nvSpPr>
        <p:spPr>
          <a:xfrm>
            <a:off x="3177398" y="9612343"/>
            <a:ext cx="415177" cy="184666"/>
          </a:xfrm>
        </p:spPr>
        <p:txBody>
          <a:bodyPr/>
          <a:lstStyle/>
          <a:p>
            <a:r>
              <a:rPr lang="en-US" altLang="ja-JP" smtClean="0"/>
              <a:t>Page </a:t>
            </a:r>
            <a:fld id="{86ADF5D0-7AFF-7A41-A694-BD30783C5616}" type="slidenum">
              <a:rPr lang="en-US" altLang="ja-JP" smtClean="0"/>
              <a:pPr/>
              <a:t>3</a:t>
            </a:fld>
            <a:endParaRPr lang="en-US"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7</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8</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altLang="ja-JP" dirty="0" smtClean="0"/>
              <a:t>September 2012</a:t>
            </a:r>
            <a:endParaRPr lang="en-US" altLang="ja-JP" dirty="0"/>
          </a:p>
        </p:txBody>
      </p:sp>
      <p:sp>
        <p:nvSpPr>
          <p:cNvPr id="5" name="Rectangle 5"/>
          <p:cNvSpPr>
            <a:spLocks noGrp="1" noChangeArrowheads="1"/>
          </p:cNvSpPr>
          <p:nvPr>
            <p:ph type="ftr" sz="quarter" idx="11"/>
          </p:nvPr>
        </p:nvSpPr>
        <p:spPr>
          <a:xfrm>
            <a:off x="7522818" y="6475413"/>
            <a:ext cx="1021113" cy="184666"/>
          </a:xfrm>
          <a:ln/>
        </p:spPr>
        <p:txBody>
          <a:bodyPr/>
          <a:lstStyle>
            <a:lvl1pPr>
              <a:defRPr/>
            </a:lvl1pPr>
          </a:lstStyle>
          <a:p>
            <a:pPr>
              <a:defRPr/>
            </a:pPr>
            <a:r>
              <a:rPr lang="en-US" altLang="ja-JP" dirty="0" smtClean="0"/>
              <a:t>Giwon Park, LG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E8674BB-66FF-41C7-B1F8-A31052B6A5E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altLang="ja-JP" dirty="0" smtClean="0"/>
              <a:t>September 2012</a:t>
            </a:r>
            <a:endParaRPr lang="en-US" altLang="ja-JP" dirty="0"/>
          </a:p>
        </p:txBody>
      </p:sp>
      <p:sp>
        <p:nvSpPr>
          <p:cNvPr id="5" name="Rectangle 5"/>
          <p:cNvSpPr>
            <a:spLocks noGrp="1" noChangeArrowheads="1"/>
          </p:cNvSpPr>
          <p:nvPr>
            <p:ph type="ftr" sz="quarter" idx="11"/>
          </p:nvPr>
        </p:nvSpPr>
        <p:spPr>
          <a:xfrm>
            <a:off x="7522826" y="6475413"/>
            <a:ext cx="1021113" cy="184666"/>
          </a:xfrm>
          <a:ln/>
        </p:spPr>
        <p:txBody>
          <a:bodyPr/>
          <a:lstStyle>
            <a:lvl1pPr>
              <a:defRPr/>
            </a:lvl1pPr>
          </a:lstStyle>
          <a:p>
            <a:pPr>
              <a:defRPr/>
            </a:pPr>
            <a:r>
              <a:rPr lang="en-US" altLang="ja-JP" dirty="0" smtClean="0"/>
              <a:t>Giwon Park, LG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F849415C-ECDB-492C-B7EB-181F05134429}"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a:defRPr/>
            </a:pPr>
            <a:r>
              <a:rPr lang="en-US" altLang="ja-JP" dirty="0" smtClean="0"/>
              <a:t>September 2012</a:t>
            </a:r>
            <a:endParaRPr lang="en-US" altLang="ja-JP" dirty="0"/>
          </a:p>
        </p:txBody>
      </p:sp>
      <p:sp>
        <p:nvSpPr>
          <p:cNvPr id="1029" name="Rectangle 5"/>
          <p:cNvSpPr>
            <a:spLocks noGrp="1" noChangeArrowheads="1"/>
          </p:cNvSpPr>
          <p:nvPr>
            <p:ph type="ftr" sz="quarter" idx="3"/>
          </p:nvPr>
        </p:nvSpPr>
        <p:spPr bwMode="auto">
          <a:xfrm>
            <a:off x="7522823" y="6475413"/>
            <a:ext cx="102111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a:defRPr/>
            </a:pPr>
            <a:r>
              <a:rPr lang="en-US" altLang="ja-JP" dirty="0" smtClean="0"/>
              <a:t>Giwon Park, LG</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a:defRPr/>
            </a:pPr>
            <a:r>
              <a:rPr lang="en-US" altLang="ja-JP"/>
              <a:t>Slide </a:t>
            </a:r>
            <a:fld id="{B55D8987-562A-4CC7-AA9B-2A26DAF1BFD5}" type="slidenum">
              <a:rPr lang="en-US" altLang="ja-JP"/>
              <a:pPr>
                <a:defRPr/>
              </a:pPr>
              <a:t>‹#›</a:t>
            </a:fld>
            <a:endParaRPr lang="en-US" altLang="ja-JP"/>
          </a:p>
        </p:txBody>
      </p:sp>
      <p:sp>
        <p:nvSpPr>
          <p:cNvPr id="1031" name="Rectangle 7"/>
          <p:cNvSpPr>
            <a:spLocks noChangeArrowheads="1"/>
          </p:cNvSpPr>
          <p:nvPr/>
        </p:nvSpPr>
        <p:spPr bwMode="auto">
          <a:xfrm>
            <a:off x="5277926" y="332601"/>
            <a:ext cx="3167598"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altLang="ja-JP" sz="1800" b="1" dirty="0">
                <a:latin typeface="Times New Roman" charset="0"/>
                <a:ea typeface="+mn-ea"/>
              </a:rPr>
              <a:t>doc.: </a:t>
            </a:r>
            <a:r>
              <a:rPr lang="en-US" altLang="ja-JP" sz="1800" b="1" kern="1200" dirty="0" smtClean="0">
                <a:solidFill>
                  <a:schemeClr val="tx1"/>
                </a:solidFill>
                <a:latin typeface="Times New Roman" charset="0"/>
                <a:ea typeface="宋体" pitchFamily="2" charset="-122"/>
                <a:cs typeface="+mn-cs"/>
              </a:rPr>
              <a:t>IEEE </a:t>
            </a:r>
            <a:r>
              <a:rPr lang="en-US" altLang="ja-JP" sz="1800" b="1" kern="1200" dirty="0" smtClean="0">
                <a:solidFill>
                  <a:schemeClr val="tx1"/>
                </a:solidFill>
                <a:latin typeface="Times New Roman" charset="0"/>
                <a:ea typeface="宋体" pitchFamily="2" charset="-122"/>
                <a:cs typeface="+mn-cs"/>
              </a:rPr>
              <a:t>802.11-12/550r8</a:t>
            </a:r>
            <a:endParaRPr lang="en-US" altLang="ja-JP" sz="1800" b="1" kern="1200" dirty="0">
              <a:solidFill>
                <a:schemeClr val="tx1"/>
              </a:solidFill>
              <a:latin typeface="Times New Roman" charset="0"/>
              <a:ea typeface="宋体" pitchFamily="2" charset="-122"/>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iwon.park@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Jinsam.kwak@lge.com" TargetMode="External"/><Relationship Id="rId4" Type="http://schemas.openxmlformats.org/officeDocument/2006/relationships/hyperlink" Target="mailto:kiseon.ryu@lge.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 xmlns:p14="http://schemas.microsoft.com/office/powerpoint/2010/main" val="2254136526"/>
              </p:ext>
            </p:extLst>
          </p:nvPr>
        </p:nvGraphicFramePr>
        <p:xfrm>
          <a:off x="609600" y="2737485"/>
          <a:ext cx="7924800" cy="1682115"/>
        </p:xfrm>
        <a:graphic>
          <a:graphicData uri="http://schemas.openxmlformats.org/drawingml/2006/table">
            <a:tbl>
              <a:tblPr/>
              <a:tblGrid>
                <a:gridCol w="1584325"/>
                <a:gridCol w="1463675"/>
                <a:gridCol w="1752600"/>
                <a:gridCol w="1371600"/>
                <a:gridCol w="17526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Name</a:t>
                      </a:r>
                      <a:endParaRPr kumimoji="1" lang="ja-JP" altLang="en-US" sz="100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Affiliations</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Address</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Phone</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email</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Giwon</a:t>
                      </a: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 Park</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+82-31-450-1879</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3"/>
                        </a:rPr>
                        <a:t>giwon.park@lge.com</a:t>
                      </a:r>
                      <a:endParaRPr kumimoji="1" lang="en-US" altLang="zh-CN" sz="1000" u="none" kern="1200" dirty="0" smtClean="0">
                        <a:solidFill>
                          <a:schemeClr val="tx1"/>
                        </a:solidFill>
                        <a:latin typeface="+mn-lt"/>
                        <a:ea typeface="+mn-ea"/>
                        <a:cs typeface="+mn-cs"/>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algn="l"/>
                      <a:r>
                        <a:rPr kumimoji="1" lang="en-US" altLang="ja-JP" sz="1000" dirty="0" err="1" smtClean="0"/>
                        <a:t>Kiseon</a:t>
                      </a:r>
                      <a:r>
                        <a:rPr kumimoji="1" lang="en-US" altLang="ja-JP" sz="1000" dirty="0" smtClean="0"/>
                        <a:t> Ryu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sz="1000" kern="1200" dirty="0" smtClean="0">
                          <a:solidFill>
                            <a:schemeClr val="tx1"/>
                          </a:solidFill>
                          <a:latin typeface="+mn-lt"/>
                          <a:ea typeface="+mn-ea"/>
                          <a:cs typeface="+mn-cs"/>
                        </a:rPr>
                        <a:t>LG Electronics</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10225</a:t>
                      </a:r>
                      <a:r>
                        <a:rPr lang="it-IT" sz="1000" baseline="0" dirty="0" smtClean="0"/>
                        <a:t> Willow Creek Rd</a:t>
                      </a:r>
                      <a:r>
                        <a:rPr lang="it-IT" sz="1000" dirty="0" smtClean="0"/>
                        <a:t>, San Diego, CA, 92131, USA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+1 (858)-635-5209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solidFill>
                            <a:schemeClr val="tx1"/>
                          </a:solidFill>
                          <a:hlinkClick r:id="rId4"/>
                        </a:rPr>
                        <a:t>kiseon.ryu@lge.com</a:t>
                      </a:r>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Jinsam</a:t>
                      </a: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Kwak</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+82-31-450-7902</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5"/>
                        </a:rPr>
                        <a:t>Jinsam.kwak@lge.com</a:t>
                      </a:r>
                      <a:endParaRPr kumimoji="1" lang="en-US" altLang="zh-CN" sz="1000" u="none" kern="1200" dirty="0" smtClean="0">
                        <a:solidFill>
                          <a:schemeClr val="tx1"/>
                        </a:solidFill>
                        <a:latin typeface="+mn-lt"/>
                        <a:ea typeface="+mn-ea"/>
                        <a:cs typeface="+mn-cs"/>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60" name="Rectangle 2"/>
          <p:cNvSpPr>
            <a:spLocks noGrp="1" noChangeArrowheads="1"/>
          </p:cNvSpPr>
          <p:nvPr>
            <p:ph type="title"/>
          </p:nvPr>
        </p:nvSpPr>
        <p:spPr>
          <a:xfrm>
            <a:off x="685800" y="762000"/>
            <a:ext cx="7772400" cy="1066800"/>
          </a:xfrm>
        </p:spPr>
        <p:txBody>
          <a:bodyPr/>
          <a:lstStyle/>
          <a:p>
            <a:r>
              <a:rPr lang="en-US" altLang="ja-JP" sz="3000" dirty="0" smtClean="0">
                <a:ea typeface="MS PGothic" pitchFamily="34" charset="-128"/>
              </a:rPr>
              <a:t>Triggering the Broadcast Probe Response</a:t>
            </a:r>
          </a:p>
        </p:txBody>
      </p:sp>
      <p:sp>
        <p:nvSpPr>
          <p:cNvPr id="5161" name="Rectangle 6"/>
          <p:cNvSpPr>
            <a:spLocks noGrp="1" noChangeArrowheads="1"/>
          </p:cNvSpPr>
          <p:nvPr>
            <p:ph type="body" idx="1"/>
          </p:nvPr>
        </p:nvSpPr>
        <p:spPr>
          <a:xfrm>
            <a:off x="685800" y="1975485"/>
            <a:ext cx="7772400" cy="533400"/>
          </a:xfrm>
        </p:spPr>
        <p:txBody>
          <a:bodyPr/>
          <a:lstStyle/>
          <a:p>
            <a:r>
              <a:rPr lang="en-US" altLang="ja-JP" dirty="0" smtClean="0">
                <a:ea typeface="MS PGothic" pitchFamily="34" charset="-128"/>
              </a:rPr>
              <a:t>Date: 2012-09-06</a:t>
            </a:r>
          </a:p>
        </p:txBody>
      </p:sp>
      <p:sp>
        <p:nvSpPr>
          <p:cNvPr id="5163" name="スライド番号プレースホルダ 5"/>
          <p:cNvSpPr>
            <a:spLocks noGrp="1"/>
          </p:cNvSpPr>
          <p:nvPr>
            <p:ph type="sldNum" sz="quarter" idx="12"/>
          </p:nvPr>
        </p:nvSpPr>
        <p:spPr>
          <a:noFill/>
        </p:spPr>
        <p:txBody>
          <a:bodyPr/>
          <a:lstStyle/>
          <a:p>
            <a:r>
              <a:rPr lang="en-US" altLang="ja-JP" smtClean="0"/>
              <a:t>Slide </a:t>
            </a:r>
            <a:fld id="{AD4FACCD-CD97-4575-A2CB-6C6311C724CF}" type="slidenum">
              <a:rPr lang="en-US" altLang="ja-JP" smtClean="0"/>
              <a:pPr/>
              <a:t>1</a:t>
            </a:fld>
            <a:endParaRPr lang="en-US" altLang="ja-JP" smtClean="0"/>
          </a:p>
        </p:txBody>
      </p:sp>
      <p:sp>
        <p:nvSpPr>
          <p:cNvPr id="5164" name="Rectangle 12"/>
          <p:cNvSpPr>
            <a:spLocks noChangeArrowheads="1"/>
          </p:cNvSpPr>
          <p:nvPr/>
        </p:nvSpPr>
        <p:spPr bwMode="auto">
          <a:xfrm>
            <a:off x="533400" y="239141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b="1">
                <a:ea typeface="MS PGothic" pitchFamily="34" charset="-128"/>
              </a:rPr>
              <a:t>Authors:</a:t>
            </a:r>
            <a:endParaRPr lang="en-US" altLang="ja-JP" sz="2000">
              <a:ea typeface="MS PGothic" pitchFamily="34" charset="-128"/>
            </a:endParaRPr>
          </a:p>
        </p:txBody>
      </p:sp>
      <p:sp>
        <p:nvSpPr>
          <p:cNvPr id="15" name="フッター プレースホルダ 4"/>
          <p:cNvSpPr>
            <a:spLocks noGrp="1"/>
          </p:cNvSpPr>
          <p:nvPr>
            <p:ph type="ftr" sz="quarter" idx="11"/>
          </p:nvPr>
        </p:nvSpPr>
        <p:spPr>
          <a:xfrm>
            <a:off x="6514532" y="6475413"/>
            <a:ext cx="2029402" cy="184666"/>
          </a:xfrm>
        </p:spPr>
        <p:txBody>
          <a:bodyPr/>
          <a:lstStyle/>
          <a:p>
            <a:pPr>
              <a:defRPr/>
            </a:pPr>
            <a:r>
              <a:rPr lang="en-US" altLang="ja-JP" dirty="0" smtClean="0"/>
              <a:t>Giwon Park, </a:t>
            </a:r>
            <a:r>
              <a:rPr lang="en-US" dirty="0" smtClean="0"/>
              <a:t>LG Electronics Inc.</a:t>
            </a:r>
          </a:p>
        </p:txBody>
      </p:sp>
      <p:sp>
        <p:nvSpPr>
          <p:cNvPr id="9" name="日付プレースホルダ 3"/>
          <p:cNvSpPr>
            <a:spLocks noGrp="1"/>
          </p:cNvSpPr>
          <p:nvPr>
            <p:ph type="dt" sz="quarter" idx="10"/>
          </p:nvPr>
        </p:nvSpPr>
        <p:spPr>
          <a:xfrm>
            <a:off x="696913" y="332601"/>
            <a:ext cx="1579600" cy="276999"/>
          </a:xfrm>
          <a:noFill/>
        </p:spPr>
        <p:txBody>
          <a:bodyPr/>
          <a:lstStyle/>
          <a:p>
            <a:pPr>
              <a:defRPr/>
            </a:pPr>
            <a:r>
              <a:rPr lang="en-US" altLang="ja-JP" dirty="0" smtClean="0"/>
              <a:t>September 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dirty="0" smtClean="0"/>
              <a:t>Move to add the following text to Section 6.1.10 of SFD? </a:t>
            </a:r>
          </a:p>
          <a:p>
            <a:pPr marL="342900" lvl="2" indent="-342900"/>
            <a:endParaRPr lang="en-US" altLang="zh-CN" sz="2400" b="1" dirty="0" smtClean="0"/>
          </a:p>
          <a:p>
            <a:pPr marL="342900" lvl="2" indent="-342900"/>
            <a:r>
              <a:rPr lang="en-US" altLang="zh-CN" sz="2200" b="1" dirty="0" smtClean="0"/>
              <a:t>6.1.11 Triggering the broadcast Probe Response transmission</a:t>
            </a:r>
          </a:p>
          <a:p>
            <a:r>
              <a:rPr lang="en-US" altLang="zh-CN" sz="2000" b="0" dirty="0" smtClean="0"/>
              <a:t>To trigger the broadcast Probe Response transmission of the AP, the source address (SA) of the STA included in the received Probe Request may be included in the Probe Request.</a:t>
            </a:r>
          </a:p>
          <a:p>
            <a:pPr marL="342900" lvl="2" indent="-342900"/>
            <a:endParaRPr lang="en-US" altLang="zh-CN" sz="2400" b="1" dirty="0" smtClean="0"/>
          </a:p>
          <a:p>
            <a:pPr marL="342900" lvl="2" indent="-342900"/>
            <a:r>
              <a:rPr lang="en-US" altLang="zh-CN" sz="2000" dirty="0" smtClean="0"/>
              <a:t>Mover: </a:t>
            </a:r>
          </a:p>
          <a:p>
            <a:pPr marL="342900" lvl="2" indent="-342900"/>
            <a:r>
              <a:rPr lang="en-US" altLang="zh-CN" sz="2000" dirty="0" err="1" smtClean="0"/>
              <a:t>Seconder</a:t>
            </a:r>
            <a:r>
              <a:rPr lang="en-US" altLang="zh-CN" sz="2000" dirty="0" smtClean="0"/>
              <a:t>: </a:t>
            </a:r>
          </a:p>
          <a:p>
            <a:pPr marL="342900" lvl="2" indent="-342900"/>
            <a:r>
              <a:rPr lang="en-US" altLang="zh-CN" sz="2000" dirty="0" smtClean="0"/>
              <a:t>Result    </a:t>
            </a:r>
          </a:p>
          <a:p>
            <a:pPr marL="342900" lvl="2" indent="-342900"/>
            <a:r>
              <a:rPr lang="en-US" altLang="zh-CN" sz="2000" dirty="0" smtClean="0"/>
              <a:t>Yes                    No                     Abstain_______________</a:t>
            </a:r>
            <a:endParaRPr lang="en-US" sz="2000"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10</a:t>
            </a:fld>
            <a:endParaRPr lang="en-US" altLang="zh-CN"/>
          </a:p>
        </p:txBody>
      </p:sp>
      <p:sp>
        <p:nvSpPr>
          <p:cNvPr id="5"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日付プレースホルダ 3"/>
          <p:cNvSpPr>
            <a:spLocks noGrp="1"/>
          </p:cNvSpPr>
          <p:nvPr>
            <p:ph type="dt" sz="quarter" idx="10"/>
          </p:nvPr>
        </p:nvSpPr>
        <p:spPr>
          <a:xfrm>
            <a:off x="696913" y="332601"/>
            <a:ext cx="1579600" cy="276999"/>
          </a:xfrm>
          <a:noFill/>
        </p:spPr>
        <p:txBody>
          <a:bodyPr/>
          <a:lstStyle/>
          <a:p>
            <a:pPr>
              <a:defRPr/>
            </a:pPr>
            <a:r>
              <a:rPr lang="en-US" altLang="ja-JP" dirty="0" smtClean="0"/>
              <a:t>September 2012</a:t>
            </a:r>
          </a:p>
        </p:txBody>
      </p:sp>
      <p:sp>
        <p:nvSpPr>
          <p:cNvPr id="6147" name="スライド番号プレースホルダ 5"/>
          <p:cNvSpPr>
            <a:spLocks noGrp="1"/>
          </p:cNvSpPr>
          <p:nvPr>
            <p:ph type="sldNum" sz="quarter" idx="12"/>
          </p:nvPr>
        </p:nvSpPr>
        <p:spPr>
          <a:noFill/>
        </p:spPr>
        <p:txBody>
          <a:bodyPr/>
          <a:lstStyle/>
          <a:p>
            <a:r>
              <a:rPr lang="en-US" altLang="ja-JP" smtClean="0"/>
              <a:t>Slide </a:t>
            </a:r>
            <a:fld id="{C412BA04-F38A-4ADF-9DED-8047414DD716}" type="slidenum">
              <a:rPr lang="en-US" altLang="ja-JP" smtClean="0"/>
              <a:pPr/>
              <a:t>2</a:t>
            </a:fld>
            <a:endParaRPr lang="en-US" altLang="ja-JP" smtClean="0"/>
          </a:p>
        </p:txBody>
      </p:sp>
      <p:sp>
        <p:nvSpPr>
          <p:cNvPr id="6148" name="Rectangle 2"/>
          <p:cNvSpPr>
            <a:spLocks noGrp="1" noChangeArrowheads="1"/>
          </p:cNvSpPr>
          <p:nvPr>
            <p:ph type="title"/>
          </p:nvPr>
        </p:nvSpPr>
        <p:spPr/>
        <p:txBody>
          <a:bodyPr/>
          <a:lstStyle/>
          <a:p>
            <a:r>
              <a:rPr lang="en-US" altLang="ja-JP" dirty="0" smtClean="0">
                <a:ea typeface="MS PGothic" pitchFamily="34" charset="-128"/>
              </a:rPr>
              <a:t>Abstract</a:t>
            </a:r>
          </a:p>
        </p:txBody>
      </p:sp>
      <p:sp>
        <p:nvSpPr>
          <p:cNvPr id="6149" name="Rectangle 3"/>
          <p:cNvSpPr>
            <a:spLocks noGrp="1" noChangeArrowheads="1"/>
          </p:cNvSpPr>
          <p:nvPr>
            <p:ph type="body" idx="1"/>
          </p:nvPr>
        </p:nvSpPr>
        <p:spPr>
          <a:xfrm>
            <a:off x="685800" y="1828800"/>
            <a:ext cx="7772400" cy="4114800"/>
          </a:xfrm>
        </p:spPr>
        <p:txBody>
          <a:bodyPr/>
          <a:lstStyle/>
          <a:p>
            <a:r>
              <a:rPr lang="en-US" dirty="0" smtClean="0"/>
              <a:t>This contribution proposes the mechanism of simplifying the Probe Response transmission.</a:t>
            </a:r>
          </a:p>
        </p:txBody>
      </p:sp>
      <p:sp>
        <p:nvSpPr>
          <p:cNvPr id="8" name="フッター プレースホルダ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Conformance w/ </a:t>
            </a:r>
            <a:r>
              <a:rPr lang="en-US" dirty="0" err="1" smtClean="0"/>
              <a:t>TGai</a:t>
            </a:r>
            <a:r>
              <a:rPr lang="en-US" dirty="0" smtClean="0"/>
              <a:t> PAR &amp; 5C </a:t>
            </a:r>
            <a:endParaRPr lang="en-US" dirty="0"/>
          </a:p>
        </p:txBody>
      </p:sp>
      <p:sp>
        <p:nvSpPr>
          <p:cNvPr id="4" name="Datumsplatzhalt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
        <p:nvSpPr>
          <p:cNvPr id="5" name="Fußzeilenplatzhalt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3</a:t>
            </a:fld>
            <a:endParaRPr lang="en-US" altLang="ja-JP"/>
          </a:p>
        </p:txBody>
      </p:sp>
      <p:graphicFrame>
        <p:nvGraphicFramePr>
          <p:cNvPr id="7" name="Tabelle 6"/>
          <p:cNvGraphicFramePr>
            <a:graphicFrameLocks noGrp="1"/>
          </p:cNvGraphicFramePr>
          <p:nvPr/>
        </p:nvGraphicFramePr>
        <p:xfrm>
          <a:off x="762000" y="1905000"/>
          <a:ext cx="7696200" cy="3317240"/>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b="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1</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(1/2)</a:t>
            </a:r>
            <a:endParaRPr lang="en-US" dirty="0"/>
          </a:p>
        </p:txBody>
      </p:sp>
      <p:sp>
        <p:nvSpPr>
          <p:cNvPr id="3" name="Content Placeholder 2"/>
          <p:cNvSpPr>
            <a:spLocks noGrp="1"/>
          </p:cNvSpPr>
          <p:nvPr>
            <p:ph idx="1"/>
          </p:nvPr>
        </p:nvSpPr>
        <p:spPr>
          <a:xfrm>
            <a:off x="685800" y="1676400"/>
            <a:ext cx="7772400" cy="4419600"/>
          </a:xfrm>
        </p:spPr>
        <p:txBody>
          <a:bodyPr/>
          <a:lstStyle/>
          <a:p>
            <a:r>
              <a:rPr lang="en-US" sz="2000" dirty="0" smtClean="0"/>
              <a:t>IEEE 802.11ai SFD (12/0151r8) describes,</a:t>
            </a:r>
          </a:p>
          <a:p>
            <a:pPr lvl="1"/>
            <a:r>
              <a:rPr lang="en-US" sz="1800" dirty="0" smtClean="0"/>
              <a:t>Probe Response Collision Avoidance (11-12/0153r9)</a:t>
            </a:r>
            <a:endParaRPr lang="ko-KR" altLang="en-US" sz="1800" dirty="0" smtClean="0"/>
          </a:p>
          <a:p>
            <a:pPr lvl="2"/>
            <a:r>
              <a:rPr lang="en-US" sz="1600" dirty="0" smtClean="0"/>
              <a:t>An AP may respond to multiple Probe Requests from one or more FILS capable STAs with a single broadcast addressed response frame.</a:t>
            </a:r>
            <a:endParaRPr lang="ko-KR" altLang="en-US" sz="1600" dirty="0" smtClean="0"/>
          </a:p>
          <a:p>
            <a:r>
              <a:rPr lang="en-US" sz="2000" dirty="0" smtClean="0"/>
              <a:t>Based on the above SFD, </a:t>
            </a:r>
          </a:p>
          <a:p>
            <a:pPr lvl="1"/>
            <a:r>
              <a:rPr lang="en-US" sz="1800" dirty="0" err="1" smtClean="0"/>
              <a:t>Unicast</a:t>
            </a:r>
            <a:r>
              <a:rPr lang="en-US" sz="1800" dirty="0" smtClean="0"/>
              <a:t> Probe Response transmission </a:t>
            </a:r>
          </a:p>
          <a:p>
            <a:pPr lvl="2"/>
            <a:r>
              <a:rPr lang="en-US" sz="1600" dirty="0" smtClean="0"/>
              <a:t>If the AP receives the Probe Request from only one STA, AP sends the </a:t>
            </a:r>
            <a:r>
              <a:rPr lang="en-US" sz="1600" dirty="0" err="1" smtClean="0"/>
              <a:t>unicast</a:t>
            </a:r>
            <a:r>
              <a:rPr lang="en-US" sz="1600" dirty="0" smtClean="0"/>
              <a:t> Probe Response to the STA.</a:t>
            </a:r>
          </a:p>
          <a:p>
            <a:pPr lvl="2"/>
            <a:r>
              <a:rPr lang="en-US" sz="1600" dirty="0" smtClean="0"/>
              <a:t>If the AP receives the Probe Request from more than two STAs and each Probe Requests are including the different contents, AP may send the Probe Response to the each STAs via </a:t>
            </a:r>
            <a:r>
              <a:rPr lang="en-US" sz="1600" dirty="0" err="1" smtClean="0"/>
              <a:t>unicast</a:t>
            </a:r>
            <a:r>
              <a:rPr lang="en-US" sz="1600" dirty="0" smtClean="0"/>
              <a:t> manner. </a:t>
            </a:r>
          </a:p>
          <a:p>
            <a:pPr lvl="1"/>
            <a:r>
              <a:rPr lang="en-US" sz="1800" dirty="0" smtClean="0"/>
              <a:t>Broadcast Probe Response transmission</a:t>
            </a:r>
          </a:p>
          <a:p>
            <a:pPr lvl="2"/>
            <a:r>
              <a:rPr lang="en-US" sz="1600" dirty="0" smtClean="0"/>
              <a:t>If the AP receives the Probe Request from more than two STAs and there are several number of Probe Request having same contents, AP may send the Probe Response to the STAs which having same Probe Request contents via broadcast manner. </a:t>
            </a:r>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a:t>
            </a:fld>
            <a:endParaRPr lang="en-US" altLang="ja-JP"/>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(2/2)</a:t>
            </a:r>
            <a:endParaRPr lang="en-US" dirty="0"/>
          </a:p>
        </p:txBody>
      </p:sp>
      <p:sp>
        <p:nvSpPr>
          <p:cNvPr id="3" name="Content Placeholder 2"/>
          <p:cNvSpPr>
            <a:spLocks noGrp="1"/>
          </p:cNvSpPr>
          <p:nvPr>
            <p:ph idx="1"/>
          </p:nvPr>
        </p:nvSpPr>
        <p:spPr>
          <a:xfrm>
            <a:off x="685800" y="1676400"/>
            <a:ext cx="7772400" cy="4419600"/>
          </a:xfrm>
        </p:spPr>
        <p:txBody>
          <a:bodyPr/>
          <a:lstStyle/>
          <a:p>
            <a:r>
              <a:rPr lang="en-US" dirty="0" smtClean="0"/>
              <a:t>IEEE 802.11ai SFD (12/0151r8) describes,</a:t>
            </a:r>
          </a:p>
          <a:p>
            <a:pPr lvl="1"/>
            <a:r>
              <a:rPr lang="en-US" dirty="0" smtClean="0"/>
              <a:t>Omission of Probe Request(11-12/0655r5)</a:t>
            </a:r>
            <a:endParaRPr lang="ko-KR" altLang="en-US" dirty="0" smtClean="0"/>
          </a:p>
          <a:p>
            <a:pPr lvl="2"/>
            <a:r>
              <a:rPr lang="en-US" dirty="0" smtClean="0"/>
              <a:t>STA may omit a probe request due to reception of , for example,</a:t>
            </a:r>
            <a:endParaRPr lang="ko-KR" altLang="en-US" dirty="0" smtClean="0"/>
          </a:p>
          <a:p>
            <a:pPr lvl="2"/>
            <a:r>
              <a:rPr lang="en-US" dirty="0" smtClean="0"/>
              <a:t>Broadcast probe requests</a:t>
            </a:r>
            <a:endParaRPr lang="ko-KR" altLang="en-US" dirty="0" smtClean="0"/>
          </a:p>
          <a:p>
            <a:pPr lvl="2"/>
            <a:r>
              <a:rPr lang="en-US" dirty="0" smtClean="0"/>
              <a:t>Broadcast probe responses</a:t>
            </a:r>
            <a:endParaRPr lang="ko-KR" altLang="en-US" dirty="0" smtClean="0"/>
          </a:p>
          <a:p>
            <a:pPr lvl="2"/>
            <a:r>
              <a:rPr lang="en-US" dirty="0" smtClean="0"/>
              <a:t>Beacon </a:t>
            </a:r>
          </a:p>
          <a:p>
            <a:r>
              <a:rPr lang="en-US" dirty="0" smtClean="0"/>
              <a:t>Based on above SFD,</a:t>
            </a:r>
          </a:p>
          <a:p>
            <a:pPr lvl="1"/>
            <a:r>
              <a:rPr lang="en-US" dirty="0" smtClean="0"/>
              <a:t>When the STA receives the Broadcast Probe Request  from other STA, if the contents of the received Broadcast Probe Request are same as its Probe Request contents, STA may omit its Probe Request transmission.</a:t>
            </a:r>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5</a:t>
            </a:fld>
            <a:endParaRPr lang="en-US" altLang="ja-JP"/>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a:t>
            </a:r>
            <a:endParaRPr lang="en-US" dirty="0"/>
          </a:p>
        </p:txBody>
      </p:sp>
      <p:sp>
        <p:nvSpPr>
          <p:cNvPr id="3" name="Content Placeholder 2"/>
          <p:cNvSpPr>
            <a:spLocks noGrp="1"/>
          </p:cNvSpPr>
          <p:nvPr>
            <p:ph idx="1"/>
          </p:nvPr>
        </p:nvSpPr>
        <p:spPr>
          <a:xfrm>
            <a:off x="685800" y="1676400"/>
            <a:ext cx="7772400" cy="4419600"/>
          </a:xfrm>
        </p:spPr>
        <p:txBody>
          <a:bodyPr/>
          <a:lstStyle/>
          <a:p>
            <a:pPr marL="457200" indent="-457200">
              <a:buFont typeface="+mj-lt"/>
              <a:buAutoNum type="arabicPeriod"/>
            </a:pPr>
            <a:r>
              <a:rPr lang="en-US" altLang="zh-CN" sz="2000" b="0" dirty="0" smtClean="0"/>
              <a:t>The ‘triggering information for broadcast Probe Response transmission’ </a:t>
            </a:r>
            <a:r>
              <a:rPr lang="en-US" sz="2000" b="0" dirty="0" smtClean="0"/>
              <a:t>may be included in Probe Request </a:t>
            </a:r>
            <a:r>
              <a:rPr lang="en-US" sz="2000" b="0" u="sng" dirty="0" smtClean="0">
                <a:solidFill>
                  <a:srgbClr val="0000FF"/>
                </a:solidFill>
              </a:rPr>
              <a:t>for helping the broadcast Probe Response transmission of AP</a:t>
            </a:r>
            <a:r>
              <a:rPr lang="en-US" sz="2000" b="0" dirty="0" smtClean="0"/>
              <a:t>.</a:t>
            </a:r>
          </a:p>
          <a:p>
            <a:pPr marL="457200" lvl="1" indent="-457200">
              <a:buFont typeface="+mj-lt"/>
              <a:buAutoNum type="arabicPeriod" startAt="2"/>
            </a:pPr>
            <a:r>
              <a:rPr lang="en-US" altLang="zh-CN" dirty="0" smtClean="0">
                <a:ea typeface="+mn-ea"/>
                <a:cs typeface="+mn-cs"/>
              </a:rPr>
              <a:t>When the STA receives the Broadcast Probe Request  from other STA, </a:t>
            </a:r>
            <a:r>
              <a:rPr lang="en-US" altLang="zh-CN" u="sng" dirty="0" smtClean="0">
                <a:solidFill>
                  <a:srgbClr val="0000FF"/>
                </a:solidFill>
                <a:ea typeface="+mn-ea"/>
                <a:cs typeface="+mn-cs"/>
              </a:rPr>
              <a:t>if the contents of the received Broadcast Probe Request are same as its Probe Request contents and </a:t>
            </a:r>
            <a:r>
              <a:rPr lang="en-US" altLang="zh-CN" u="sng" dirty="0" smtClean="0">
                <a:solidFill>
                  <a:srgbClr val="0000FF"/>
                </a:solidFill>
              </a:rPr>
              <a:t>‘triggering information for broadcast Probe Response transmission’ is included in received broadcast Probe Request</a:t>
            </a:r>
            <a:r>
              <a:rPr lang="en-US" altLang="zh-CN" dirty="0" smtClean="0">
                <a:ea typeface="+mn-ea"/>
                <a:cs typeface="+mn-cs"/>
              </a:rPr>
              <a:t>, STA may omit its Probe Request transmission.</a:t>
            </a:r>
          </a:p>
          <a:p>
            <a:pPr marL="457200" lvl="1" indent="-457200">
              <a:buFont typeface="+mj-lt"/>
              <a:buAutoNum type="arabicPeriod" startAt="2"/>
            </a:pPr>
            <a:r>
              <a:rPr lang="en-US" altLang="zh-CN" dirty="0" smtClean="0">
                <a:ea typeface="+mn-ea"/>
                <a:cs typeface="+mn-cs"/>
              </a:rPr>
              <a:t>If the AP receives the Probe Request including </a:t>
            </a:r>
            <a:r>
              <a:rPr lang="en-US" altLang="zh-CN" dirty="0" smtClean="0"/>
              <a:t>‘triggering information for broadcast Probe Response transmission’ </a:t>
            </a:r>
            <a:r>
              <a:rPr lang="en-US" altLang="zh-CN" dirty="0" smtClean="0">
                <a:ea typeface="+mn-ea"/>
                <a:cs typeface="+mn-cs"/>
              </a:rPr>
              <a:t>from STA, AP sends the broadcast Probe Response to the STAs instead of </a:t>
            </a:r>
            <a:r>
              <a:rPr lang="en-US" altLang="zh-CN" dirty="0" err="1" smtClean="0">
                <a:ea typeface="+mn-ea"/>
                <a:cs typeface="+mn-cs"/>
              </a:rPr>
              <a:t>unicast</a:t>
            </a:r>
            <a:r>
              <a:rPr lang="en-US" altLang="zh-CN" dirty="0" smtClean="0">
                <a:ea typeface="+mn-ea"/>
                <a:cs typeface="+mn-cs"/>
              </a:rPr>
              <a:t> Probe Response.</a:t>
            </a:r>
          </a:p>
          <a:p>
            <a:endParaRPr lang="en-US" dirty="0" smtClean="0"/>
          </a:p>
          <a:p>
            <a:pPr>
              <a:buNone/>
            </a:pPr>
            <a:endParaRPr lang="en-US" sz="2000" dirty="0" smtClean="0"/>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dirty="0" smtClean="0"/>
              <a:t>Slide </a:t>
            </a:r>
            <a:fld id="{F849415C-ECDB-492C-B7EB-181F05134429}" type="slidenum">
              <a:rPr lang="en-US" altLang="ja-JP" smtClean="0"/>
              <a:pPr>
                <a:defRPr/>
              </a:pPr>
              <a:t>6</a:t>
            </a:fld>
            <a:endParaRPr lang="en-US" altLang="ja-JP"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the proposal (1/2)</a:t>
            </a:r>
            <a:endParaRPr lang="en-US" dirty="0"/>
          </a:p>
        </p:txBody>
      </p:sp>
      <p:sp>
        <p:nvSpPr>
          <p:cNvPr id="3" name="Content Placeholder 2"/>
          <p:cNvSpPr>
            <a:spLocks noGrp="1"/>
          </p:cNvSpPr>
          <p:nvPr>
            <p:ph idx="1"/>
          </p:nvPr>
        </p:nvSpPr>
        <p:spPr>
          <a:xfrm>
            <a:off x="685800" y="1676400"/>
            <a:ext cx="7772400" cy="4419600"/>
          </a:xfrm>
        </p:spPr>
        <p:txBody>
          <a:bodyPr/>
          <a:lstStyle/>
          <a:p>
            <a:pPr marL="457200" indent="-457200">
              <a:buFont typeface="+mj-lt"/>
              <a:buAutoNum type="arabicPeriod"/>
            </a:pPr>
            <a:r>
              <a:rPr lang="en-US" sz="2000" b="0" dirty="0" smtClean="0"/>
              <a:t>STA 1 sends the Probe Request which is not including the ‘</a:t>
            </a:r>
            <a:r>
              <a:rPr lang="en-US" sz="2000" b="0" dirty="0" smtClean="0">
                <a:solidFill>
                  <a:srgbClr val="0000FF"/>
                </a:solidFill>
              </a:rPr>
              <a:t>t</a:t>
            </a:r>
            <a:r>
              <a:rPr lang="en-US" altLang="zh-CN" sz="2000" b="0" dirty="0" smtClean="0">
                <a:solidFill>
                  <a:srgbClr val="0000FF"/>
                </a:solidFill>
              </a:rPr>
              <a:t>riggering information for broadcast Probe Response transmission’ </a:t>
            </a:r>
            <a:r>
              <a:rPr lang="en-US" altLang="zh-CN" sz="2000" b="0" dirty="0" smtClean="0"/>
              <a:t>to the AP</a:t>
            </a:r>
            <a:r>
              <a:rPr lang="en-US" altLang="zh-CN" sz="2000" b="0" dirty="0" smtClean="0">
                <a:solidFill>
                  <a:srgbClr val="0000FF"/>
                </a:solidFill>
              </a:rPr>
              <a:t>.</a:t>
            </a:r>
          </a:p>
          <a:p>
            <a:pPr marL="457200" indent="-457200">
              <a:buFont typeface="+mj-lt"/>
              <a:buAutoNum type="arabicPeriod"/>
            </a:pPr>
            <a:r>
              <a:rPr lang="en-US" sz="2000" b="0" dirty="0" smtClean="0"/>
              <a:t>STA 2 overhears the Probe Request sent by STA 1. Because </a:t>
            </a:r>
            <a:r>
              <a:rPr lang="en-US" sz="2000" b="0" dirty="0" err="1" smtClean="0"/>
              <a:t>overheared</a:t>
            </a:r>
            <a:r>
              <a:rPr lang="en-US" sz="2000" b="0" dirty="0" smtClean="0"/>
              <a:t> Probe Request is not including the ‘t</a:t>
            </a:r>
            <a:r>
              <a:rPr lang="en-US" altLang="zh-CN" sz="2000" b="0" dirty="0" smtClean="0"/>
              <a:t>riggering information for broadcast Probe Response transmission’, STA 2 sends the Probe Request which including the </a:t>
            </a:r>
            <a:r>
              <a:rPr lang="en-US" sz="2000" b="0" dirty="0" smtClean="0"/>
              <a:t>‘t</a:t>
            </a:r>
            <a:r>
              <a:rPr lang="en-US" altLang="zh-CN" sz="2000" b="0" dirty="0" smtClean="0"/>
              <a:t>riggering information for broadcast Probe Response transmission’ to the AP.</a:t>
            </a:r>
          </a:p>
          <a:p>
            <a:pPr marL="457200" indent="-457200">
              <a:buFont typeface="+mj-lt"/>
              <a:buAutoNum type="arabicPeriod"/>
            </a:pPr>
            <a:r>
              <a:rPr lang="en-US" sz="2000" b="0" dirty="0" smtClean="0"/>
              <a:t>STA 3 overhears the Probe Request sent by STA 2. Because </a:t>
            </a:r>
            <a:r>
              <a:rPr lang="en-US" sz="2000" b="0" dirty="0" err="1" smtClean="0"/>
              <a:t>overheared</a:t>
            </a:r>
            <a:r>
              <a:rPr lang="en-US" sz="2000" b="0" dirty="0" smtClean="0"/>
              <a:t> Probe Request is including the ‘t</a:t>
            </a:r>
            <a:r>
              <a:rPr lang="en-US" altLang="zh-CN" sz="2000" b="0" dirty="0" smtClean="0"/>
              <a:t>riggering information for broadcast Probe Response transmission’, STA 3 cancels the Probe Request transmission.</a:t>
            </a:r>
          </a:p>
          <a:p>
            <a:pPr marL="457200" indent="-457200">
              <a:buFont typeface="+mj-lt"/>
              <a:buAutoNum type="arabicPeriod"/>
            </a:pPr>
            <a:r>
              <a:rPr lang="en-US" sz="2000" b="0" dirty="0" smtClean="0"/>
              <a:t>AP </a:t>
            </a:r>
            <a:r>
              <a:rPr lang="en-US" sz="2000" b="0" dirty="0" smtClean="0">
                <a:solidFill>
                  <a:srgbClr val="0000FF"/>
                </a:solidFill>
              </a:rPr>
              <a:t>sends the broadcast Probe Response </a:t>
            </a:r>
            <a:r>
              <a:rPr lang="en-US" sz="2000" b="0" dirty="0" smtClean="0"/>
              <a:t>to the STAs because the AP has received the Probe Request which is including the ‘</a:t>
            </a:r>
            <a:r>
              <a:rPr lang="en-US" sz="2000" b="0" dirty="0" smtClean="0">
                <a:solidFill>
                  <a:srgbClr val="0000FF"/>
                </a:solidFill>
              </a:rPr>
              <a:t>t</a:t>
            </a:r>
            <a:r>
              <a:rPr lang="en-US" altLang="zh-CN" sz="2000" b="0" dirty="0" smtClean="0">
                <a:solidFill>
                  <a:srgbClr val="0000FF"/>
                </a:solidFill>
              </a:rPr>
              <a:t>riggering information for broadcast Probe Response transmission’ </a:t>
            </a:r>
            <a:r>
              <a:rPr lang="en-US" altLang="zh-CN" sz="2000" b="0" dirty="0" smtClean="0"/>
              <a:t>from the STA 2.</a:t>
            </a:r>
            <a:endParaRPr lang="en-US" sz="2000" b="0" dirty="0" smtClean="0"/>
          </a:p>
          <a:p>
            <a:endParaRPr lang="en-US" sz="2000" b="0" dirty="0" smtClean="0"/>
          </a:p>
          <a:p>
            <a:pPr>
              <a:buNone/>
            </a:pPr>
            <a:endParaRPr lang="en-US" sz="2000" dirty="0" smtClean="0"/>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dirty="0" smtClean="0"/>
              <a:t>Slide </a:t>
            </a:r>
            <a:fld id="{F849415C-ECDB-492C-B7EB-181F05134429}" type="slidenum">
              <a:rPr lang="en-US" altLang="ja-JP" smtClean="0"/>
              <a:pPr>
                <a:defRPr/>
              </a:pPr>
              <a:t>7</a:t>
            </a:fld>
            <a:endParaRPr lang="en-US" altLang="ja-JP"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the proposal (2/2)</a:t>
            </a:r>
            <a:endParaRPr lang="en-US" dirty="0"/>
          </a:p>
        </p:txBody>
      </p:sp>
      <p:sp>
        <p:nvSpPr>
          <p:cNvPr id="3" name="Content Placeholder 2"/>
          <p:cNvSpPr>
            <a:spLocks noGrp="1"/>
          </p:cNvSpPr>
          <p:nvPr>
            <p:ph idx="1"/>
          </p:nvPr>
        </p:nvSpPr>
        <p:spPr>
          <a:xfrm>
            <a:off x="685800" y="1524000"/>
            <a:ext cx="7772400" cy="4724400"/>
          </a:xfrm>
        </p:spPr>
        <p:txBody>
          <a:bodyPr/>
          <a:lstStyle/>
          <a:p>
            <a:pPr>
              <a:buNone/>
            </a:pPr>
            <a:r>
              <a:rPr lang="en-US" sz="1800" dirty="0" smtClean="0"/>
              <a:t> </a:t>
            </a:r>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a:buNone/>
            </a:pPr>
            <a:endParaRPr lang="en-US" sz="2000" dirty="0" smtClean="0"/>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8</a:t>
            </a:fld>
            <a:endParaRPr lang="en-US" altLang="ja-JP"/>
          </a:p>
        </p:txBody>
      </p:sp>
      <p:sp>
        <p:nvSpPr>
          <p:cNvPr id="8" name="TextBox 7"/>
          <p:cNvSpPr txBox="1"/>
          <p:nvPr/>
        </p:nvSpPr>
        <p:spPr>
          <a:xfrm>
            <a:off x="2819400" y="5791200"/>
            <a:ext cx="3581400" cy="307777"/>
          </a:xfrm>
          <a:prstGeom prst="rect">
            <a:avLst/>
          </a:prstGeom>
          <a:noFill/>
        </p:spPr>
        <p:txBody>
          <a:bodyPr wrap="square" rtlCol="0">
            <a:spAutoFit/>
          </a:bodyPr>
          <a:lstStyle/>
          <a:p>
            <a:r>
              <a:rPr lang="en-US" altLang="ko-KR" sz="1400" b="1" dirty="0" smtClean="0"/>
              <a:t>Figure1 . Probe response broadcasting </a:t>
            </a:r>
            <a:endParaRPr lang="ko-KR" altLang="en-US" sz="1400" b="1" dirty="0"/>
          </a:p>
        </p:txBody>
      </p:sp>
      <p:graphicFrame>
        <p:nvGraphicFramePr>
          <p:cNvPr id="171013" name="Object 5"/>
          <p:cNvGraphicFramePr>
            <a:graphicFrameLocks noChangeAspect="1"/>
          </p:cNvGraphicFramePr>
          <p:nvPr/>
        </p:nvGraphicFramePr>
        <p:xfrm>
          <a:off x="1463675" y="1779587"/>
          <a:ext cx="6218238" cy="3706813"/>
        </p:xfrm>
        <a:graphic>
          <a:graphicData uri="http://schemas.openxmlformats.org/presentationml/2006/ole">
            <p:oleObj spid="_x0000_s171013" name="Visio" r:id="rId4" imgW="6616970" imgH="3789422" progId="Visio.Drawing.11">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US" dirty="0" smtClean="0"/>
              <a:t>Do you agree to add the sentence to </a:t>
            </a:r>
            <a:r>
              <a:rPr lang="en-US" dirty="0" err="1" smtClean="0"/>
              <a:t>TGai</a:t>
            </a:r>
            <a:r>
              <a:rPr lang="en-US" dirty="0" smtClean="0"/>
              <a:t> SFD, 12/0151r8. </a:t>
            </a:r>
          </a:p>
          <a:p>
            <a:pPr lvl="1"/>
            <a:r>
              <a:rPr lang="en-US" altLang="zh-CN" dirty="0" smtClean="0"/>
              <a:t>To trigger the broadcast Probe Response transmission of the AP, the source address (SA) of the STA included in the received Probe Request may be included in the Probe Request.</a:t>
            </a:r>
          </a:p>
          <a:p>
            <a:pPr lvl="1"/>
            <a:endParaRPr lang="en-US" altLang="zh-CN" dirty="0" smtClean="0"/>
          </a:p>
          <a:p>
            <a:endParaRPr lang="en-US" dirty="0" smtClean="0"/>
          </a:p>
          <a:p>
            <a:r>
              <a:rPr lang="en-US" dirty="0" smtClean="0"/>
              <a:t>Yes:</a:t>
            </a:r>
          </a:p>
          <a:p>
            <a:r>
              <a:rPr lang="en-US" dirty="0" smtClean="0"/>
              <a:t>No:</a:t>
            </a:r>
          </a:p>
          <a:p>
            <a:r>
              <a:rPr lang="en-US" dirty="0" smtClean="0"/>
              <a:t>Abstain:</a:t>
            </a:r>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Tree>
    <p:extLst>
      <p:ext uri="{BB962C8B-B14F-4D97-AF65-F5344CB8AC3E}">
        <p14:creationId xmlns="" xmlns:p14="http://schemas.microsoft.com/office/powerpoint/2010/main" val="374551693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23032</TotalTime>
  <Words>1080</Words>
  <Application>Microsoft Office PowerPoint</Application>
  <PresentationFormat>화면 슬라이드 쇼(4:3)</PresentationFormat>
  <Paragraphs>166</Paragraphs>
  <Slides>10</Slides>
  <Notes>9</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10</vt:i4>
      </vt:variant>
    </vt:vector>
  </HeadingPairs>
  <TitlesOfParts>
    <vt:vector size="12" baseType="lpstr">
      <vt:lpstr>802-11-Submission</vt:lpstr>
      <vt:lpstr>Visio</vt:lpstr>
      <vt:lpstr>Triggering the Broadcast Probe Response</vt:lpstr>
      <vt:lpstr>Abstract</vt:lpstr>
      <vt:lpstr>Conformance w/ TGai PAR &amp; 5C </vt:lpstr>
      <vt:lpstr>Background (1/2)</vt:lpstr>
      <vt:lpstr>Background (2/2)</vt:lpstr>
      <vt:lpstr>Proposal</vt:lpstr>
      <vt:lpstr>Example of the proposal (1/2)</vt:lpstr>
      <vt:lpstr>Example of the proposal (2/2)</vt:lpstr>
      <vt:lpstr>Straw Poll</vt:lpstr>
      <vt:lpstr>Motion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 in TGai</dc:title>
  <dc:creator>Giwon Parl</dc:creator>
  <cp:lastModifiedBy>Giwon Park</cp:lastModifiedBy>
  <cp:revision>887</cp:revision>
  <cp:lastPrinted>1998-02-10T13:28:06Z</cp:lastPrinted>
  <dcterms:created xsi:type="dcterms:W3CDTF">2011-07-17T04:42:17Z</dcterms:created>
  <dcterms:modified xsi:type="dcterms:W3CDTF">2012-09-06T07:29:04Z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1314081481</vt:lpwstr>
  </property>
  <property fmtid="{D5CDD505-2E9C-101B-9397-08002B2CF9AE}" pid="3" name="_NewReviewCycle">
    <vt:lpwstr/>
  </property>
</Properties>
</file>