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57" r:id="rId3"/>
    <p:sldId id="292" r:id="rId4"/>
    <p:sldId id="302" r:id="rId5"/>
    <p:sldId id="299" r:id="rId6"/>
    <p:sldId id="301" r:id="rId7"/>
    <p:sldId id="315" r:id="rId8"/>
    <p:sldId id="316" r:id="rId9"/>
    <p:sldId id="317" r:id="rId10"/>
    <p:sldId id="305" r:id="rId11"/>
    <p:sldId id="307" r:id="rId12"/>
    <p:sldId id="308" r:id="rId13"/>
    <p:sldId id="309" r:id="rId14"/>
    <p:sldId id="311" r:id="rId15"/>
    <p:sldId id="310" r:id="rId16"/>
    <p:sldId id="312" r:id="rId17"/>
    <p:sldId id="318" r:id="rId18"/>
    <p:sldId id="306" r:id="rId19"/>
    <p:sldId id="270" r:id="rId20"/>
    <p:sldId id="298" r:id="rId21"/>
    <p:sldId id="286" r:id="rId22"/>
    <p:sldId id="304" r:id="rId23"/>
    <p:sldId id="314" r:id="rId24"/>
    <p:sldId id="313" r:id="rId2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89" autoAdjust="0"/>
    <p:restoredTop sz="94638" autoAdjust="0"/>
  </p:normalViewPr>
  <p:slideViewPr>
    <p:cSldViewPr>
      <p:cViewPr>
        <p:scale>
          <a:sx n="86" d="100"/>
          <a:sy n="86" d="100"/>
        </p:scale>
        <p:origin x="-132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814" y="-12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97640F8-96AC-44C1-8286-F4196CB4C7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70425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 smtClean="0"/>
              <a:t>doc.: IEEE 802.11-12/0294r0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B6D9D46-FD8C-44D7-9BBE-86788FBEA4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561067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802.11-12/0294r0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13661810-3081-43C6-981F-BBBC01A0961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8512970-70E0-469C-97F8-194F660DFD17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8512970-70E0-469C-97F8-194F660DFD17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802.11-12/0294r0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B6D9D46-FD8C-44D7-9BBE-86788FBEA43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568" y="33265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8FD21D4-2BC5-4B20-BFB4-B9AD87709C3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4514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083B7D0-0CDF-4B21-87C6-6F28CC25B5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56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43272D0-8C17-46B7-8B14-BE54831DF1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459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3089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7AA595-764E-4A46-B326-B3632829C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906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AAA85A-6B74-44C3-AD15-4C46906018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627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5A3672B-8111-48B4-A976-844A74CDD5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250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4416AF8-54DF-4ABD-BE0A-EBAB318CD8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425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555E099-16F6-413B-A159-CD656C8430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8071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F1B8078-FDA2-41F8-AAB9-4790A2E98C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501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C4A0C28-BF42-4474-81B5-7AF2470AB7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026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555E099-16F6-413B-A159-CD656C8430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802.11-12/0538r4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47BEF44D-91E2-4E92-9477-86D6CA1B5FB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Aggregated Probe Response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2012-05-17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57245491"/>
              </p:ext>
            </p:extLst>
          </p:nvPr>
        </p:nvGraphicFramePr>
        <p:xfrm>
          <a:off x="514350" y="2419350"/>
          <a:ext cx="8162925" cy="3124200"/>
        </p:xfrm>
        <a:graphic>
          <a:graphicData uri="http://schemas.openxmlformats.org/presentationml/2006/ole">
            <p:oleObj spid="_x0000_s30745" name="Document" r:id="rId4" imgW="8796258" imgH="3368051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594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690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8062664" cy="2520280"/>
          </a:xfrm>
        </p:spPr>
        <p:txBody>
          <a:bodyPr/>
          <a:lstStyle/>
          <a:p>
            <a:r>
              <a:rPr lang="en-US" sz="2000" b="0" dirty="0" smtClean="0"/>
              <a:t>Enable APs to respond to a Probe Request using a short broadcast message indicating the correct reception of Probe Request and referring to the beacon (or other message) providing the complete information.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19735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2895" y="5965051"/>
            <a:ext cx="72012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1 TBTT 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4976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135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515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609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164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070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21926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17226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12526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097675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688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67544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25915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16615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238675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67455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62755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67555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74015" y="5965051"/>
            <a:ext cx="72012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2 TBTT </a:t>
            </a:r>
            <a:endParaRPr lang="en-US" sz="800" b="1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4000535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83915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grpSp>
        <p:nvGrpSpPr>
          <p:cNvPr id="42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43" name="Rectangle 42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594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690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b="0" dirty="0" smtClean="0"/>
              <a:t>AP1 and AP2 are independent each with its own load, response latency, TBTT, TSF etc’.</a:t>
            </a:r>
          </a:p>
          <a:p>
            <a:pPr lvl="1"/>
            <a:r>
              <a:rPr lang="en-US" sz="1600" b="0" dirty="0" smtClean="0"/>
              <a:t>STAs perform WM access procedure as done today using the basic access procedure.</a:t>
            </a:r>
          </a:p>
          <a:p>
            <a:pPr lvl="1">
              <a:buNone/>
            </a:pPr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19735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2895" y="5965051"/>
            <a:ext cx="72012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1 TBTT 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4976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135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515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60921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164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070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21926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17226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12526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097675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68815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67544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25915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16615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328574" y="5512316"/>
            <a:ext cx="125464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TBTT offset,</a:t>
            </a:r>
          </a:p>
          <a:p>
            <a:r>
              <a:rPr lang="en-US" sz="800" dirty="0" smtClean="0"/>
              <a:t>Beacon interval</a:t>
            </a:r>
          </a:p>
          <a:p>
            <a:endParaRPr lang="en-US" sz="800" dirty="0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238675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67455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62755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67555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210494" y="4140716"/>
            <a:ext cx="125464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TBTT offset,</a:t>
            </a:r>
          </a:p>
          <a:p>
            <a:r>
              <a:rPr lang="en-US" sz="800" dirty="0" smtClean="0"/>
              <a:t>Beacon interval</a:t>
            </a:r>
          </a:p>
          <a:p>
            <a:endParaRPr lang="en-US" sz="800" dirty="0"/>
          </a:p>
        </p:txBody>
      </p:sp>
      <p:sp>
        <p:nvSpPr>
          <p:cNvPr id="32" name="TextBox 31"/>
          <p:cNvSpPr txBox="1"/>
          <p:nvPr/>
        </p:nvSpPr>
        <p:spPr>
          <a:xfrm>
            <a:off x="5174015" y="5965051"/>
            <a:ext cx="72012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2 TBTT </a:t>
            </a:r>
            <a:endParaRPr lang="en-US" sz="800" b="1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4000535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83915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46" name="Rounded Rectangular Callout 45"/>
          <p:cNvSpPr/>
          <p:nvPr/>
        </p:nvSpPr>
        <p:spPr bwMode="auto">
          <a:xfrm>
            <a:off x="179512" y="3789040"/>
            <a:ext cx="864096" cy="360040"/>
          </a:xfrm>
          <a:prstGeom prst="wedgeRoundRectCallout">
            <a:avLst>
              <a:gd name="adj1" fmla="val 81846"/>
              <a:gd name="adj2" fmla="val 263667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1 Probe Req</a:t>
            </a:r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1259632" y="3284984"/>
            <a:ext cx="864096" cy="360040"/>
          </a:xfrm>
          <a:prstGeom prst="wedgeRoundRectCallout">
            <a:avLst>
              <a:gd name="adj1" fmla="val 72417"/>
              <a:gd name="adj2" fmla="val 401969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robe Req</a:t>
            </a:r>
          </a:p>
        </p:txBody>
      </p:sp>
      <p:sp>
        <p:nvSpPr>
          <p:cNvPr id="48" name="Rounded Rectangular Callout 47"/>
          <p:cNvSpPr/>
          <p:nvPr/>
        </p:nvSpPr>
        <p:spPr bwMode="auto">
          <a:xfrm>
            <a:off x="2411760" y="3212976"/>
            <a:ext cx="864096" cy="360040"/>
          </a:xfrm>
          <a:prstGeom prst="wedgeRoundRectCallout">
            <a:avLst>
              <a:gd name="adj1" fmla="val 30506"/>
              <a:gd name="adj2" fmla="val 417056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3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US" dirty="0" smtClean="0"/>
              <a:t>P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robe Req</a:t>
            </a:r>
          </a:p>
        </p:txBody>
      </p:sp>
      <p:grpSp>
        <p:nvGrpSpPr>
          <p:cNvPr id="51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52" name="Rectangle 51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85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94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1296144"/>
          </a:xfrm>
        </p:spPr>
        <p:txBody>
          <a:bodyPr/>
          <a:lstStyle/>
          <a:p>
            <a:pPr lvl="1"/>
            <a:r>
              <a:rPr lang="en-US" sz="1600" dirty="0" smtClean="0"/>
              <a:t>The APs use a short response message to indicate:</a:t>
            </a:r>
          </a:p>
          <a:p>
            <a:pPr lvl="2"/>
            <a:r>
              <a:rPr lang="en-US" sz="1400" dirty="0" smtClean="0"/>
              <a:t>Correct reception </a:t>
            </a:r>
          </a:p>
          <a:p>
            <a:pPr lvl="2"/>
            <a:r>
              <a:rPr lang="en-US" sz="1400" dirty="0" smtClean="0"/>
              <a:t>Basic AP identity enabling filtering and AP prioritizing.</a:t>
            </a:r>
          </a:p>
          <a:p>
            <a:pPr lvl="2"/>
            <a:r>
              <a:rPr lang="en-US" sz="1400" dirty="0" smtClean="0"/>
              <a:t>Reference to the nearest message providing the complete information.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4553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8691" y="5965051"/>
            <a:ext cx="72012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1 TBTT 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5234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39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77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867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42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32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47722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43022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38322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12347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946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93340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51711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4241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26447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93251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88551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93351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99811" y="5965051"/>
            <a:ext cx="72012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2 TBTT </a:t>
            </a:r>
            <a:endParaRPr lang="en-US" sz="800" b="1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4026331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09711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grpSp>
        <p:nvGrpSpPr>
          <p:cNvPr id="35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36" name="Rectangle 35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39552" y="3356992"/>
            <a:ext cx="864096" cy="360040"/>
            <a:chOff x="539552" y="3356992"/>
            <a:chExt cx="864096" cy="360040"/>
          </a:xfrm>
          <a:solidFill>
            <a:schemeClr val="accent1">
              <a:alpha val="12000"/>
            </a:schemeClr>
          </a:solidFill>
        </p:grpSpPr>
        <p:sp>
          <p:nvSpPr>
            <p:cNvPr id="53" name="Rounded Rectangular Callout 52"/>
            <p:cNvSpPr/>
            <p:nvPr/>
          </p:nvSpPr>
          <p:spPr bwMode="auto">
            <a:xfrm>
              <a:off x="539552" y="3356992"/>
              <a:ext cx="864096" cy="360040"/>
            </a:xfrm>
            <a:prstGeom prst="wedgeRoundRectCallout">
              <a:avLst>
                <a:gd name="adj1" fmla="val 295585"/>
                <a:gd name="adj2" fmla="val 381852"/>
                <a:gd name="adj3" fmla="val 16667"/>
              </a:avLst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Rounded Rectangular Callout 51"/>
            <p:cNvSpPr/>
            <p:nvPr/>
          </p:nvSpPr>
          <p:spPr bwMode="auto">
            <a:xfrm>
              <a:off x="539552" y="3356992"/>
              <a:ext cx="864096" cy="360040"/>
            </a:xfrm>
            <a:prstGeom prst="wedgeRoundRectCallout">
              <a:avLst>
                <a:gd name="adj1" fmla="val 182429"/>
                <a:gd name="adj2" fmla="val 379337"/>
                <a:gd name="adj3" fmla="val 16667"/>
              </a:avLst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ounded Rectangular Callout 50"/>
            <p:cNvSpPr/>
            <p:nvPr/>
          </p:nvSpPr>
          <p:spPr bwMode="auto">
            <a:xfrm>
              <a:off x="539552" y="3356992"/>
              <a:ext cx="864096" cy="360040"/>
            </a:xfrm>
            <a:prstGeom prst="wedgeRoundRectCallout">
              <a:avLst>
                <a:gd name="adj1" fmla="val 71369"/>
                <a:gd name="adj2" fmla="val 386881"/>
                <a:gd name="adj3" fmla="val 16667"/>
              </a:avLst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AP1 Short responses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707904" y="3356992"/>
            <a:ext cx="864096" cy="360040"/>
            <a:chOff x="3707904" y="3356992"/>
            <a:chExt cx="864096" cy="360040"/>
          </a:xfrm>
          <a:solidFill>
            <a:srgbClr val="FFFF00">
              <a:alpha val="15000"/>
            </a:srgbClr>
          </a:solidFill>
        </p:grpSpPr>
        <p:sp>
          <p:nvSpPr>
            <p:cNvPr id="57" name="Rounded Rectangular Callout 56"/>
            <p:cNvSpPr/>
            <p:nvPr/>
          </p:nvSpPr>
          <p:spPr bwMode="auto">
            <a:xfrm>
              <a:off x="3707904" y="3356992"/>
              <a:ext cx="864096" cy="360040"/>
            </a:xfrm>
            <a:prstGeom prst="wedgeRoundRectCallout">
              <a:avLst>
                <a:gd name="adj1" fmla="val -279624"/>
                <a:gd name="adj2" fmla="val 384367"/>
                <a:gd name="adj3" fmla="val 16667"/>
              </a:avLst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0" rIns="9144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3707904" y="3356992"/>
              <a:ext cx="864096" cy="360040"/>
              <a:chOff x="3707904" y="3356992"/>
              <a:chExt cx="864096" cy="360040"/>
            </a:xfrm>
            <a:grpFill/>
          </p:grpSpPr>
          <p:sp>
            <p:nvSpPr>
              <p:cNvPr id="58" name="Rounded Rectangular Callout 57"/>
              <p:cNvSpPr/>
              <p:nvPr/>
            </p:nvSpPr>
            <p:spPr bwMode="auto">
              <a:xfrm>
                <a:off x="3707904" y="3356992"/>
                <a:ext cx="864096" cy="360040"/>
              </a:xfrm>
              <a:prstGeom prst="wedgeRoundRectCallout">
                <a:avLst>
                  <a:gd name="adj1" fmla="val -165420"/>
                  <a:gd name="adj2" fmla="val 379337"/>
                  <a:gd name="adj3" fmla="val 16667"/>
                </a:avLst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0" rIns="9144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Rounded Rectangular Callout 58"/>
              <p:cNvSpPr/>
              <p:nvPr/>
            </p:nvSpPr>
            <p:spPr bwMode="auto">
              <a:xfrm>
                <a:off x="3707904" y="3356992"/>
                <a:ext cx="864096" cy="360040"/>
              </a:xfrm>
              <a:prstGeom prst="wedgeRoundRectCallout">
                <a:avLst>
                  <a:gd name="adj1" fmla="val -95222"/>
                  <a:gd name="adj2" fmla="val 381852"/>
                  <a:gd name="adj3" fmla="val 16667"/>
                </a:avLst>
              </a:prstGeom>
              <a:grp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0" rIns="9144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/>
                  <a:t>AP2 Short responses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85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94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dirty="0" smtClean="0"/>
              <a:t>The nearest message providing the information maybe: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A regular Beacon – by referring to its next periodic transmission.</a:t>
            </a:r>
          </a:p>
          <a:p>
            <a:pPr lvl="2"/>
            <a:r>
              <a:rPr lang="en-US" sz="1400" dirty="0" smtClean="0"/>
              <a:t>A Measurement Pilot – by referring to its next periodic transmission.</a:t>
            </a:r>
          </a:p>
          <a:p>
            <a:pPr lvl="2"/>
            <a:r>
              <a:rPr lang="en-US" sz="1400" dirty="0" smtClean="0"/>
              <a:t>FILS Beacon – by indicating the maximum time without FILS beacon transmission.</a:t>
            </a:r>
          </a:p>
          <a:p>
            <a:pPr lvl="2"/>
            <a:r>
              <a:rPr lang="en-US" sz="1400" dirty="0" smtClean="0"/>
              <a:t>A Probe Response message – by transmitting it during one of the above schedules.</a:t>
            </a:r>
          </a:p>
          <a:p>
            <a:pPr lvl="2"/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4553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8691" y="5965051"/>
            <a:ext cx="72012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1 TBTT 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5234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39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77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867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42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32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47722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43022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38322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12347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946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93340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51711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4241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26447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93251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88551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93351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99811" y="5965051"/>
            <a:ext cx="72012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2 TBTT </a:t>
            </a:r>
            <a:endParaRPr lang="en-US" sz="800" b="1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4026331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09711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46" name="Rounded Rectangular Callout 45"/>
          <p:cNvSpPr/>
          <p:nvPr/>
        </p:nvSpPr>
        <p:spPr bwMode="auto">
          <a:xfrm>
            <a:off x="2987824" y="3429000"/>
            <a:ext cx="864096" cy="360040"/>
          </a:xfrm>
          <a:prstGeom prst="wedgeRoundRectCallout">
            <a:avLst>
              <a:gd name="adj1" fmla="val 87358"/>
              <a:gd name="adj2" fmla="val 361552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regular Beacon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5436096" y="3429000"/>
            <a:ext cx="864096" cy="360040"/>
          </a:xfrm>
          <a:prstGeom prst="wedgeRoundRectCallout">
            <a:avLst>
              <a:gd name="adj1" fmla="val -63658"/>
              <a:gd name="adj2" fmla="val 364198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regular Beacon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8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1328574" y="5512316"/>
            <a:ext cx="125464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TBTT offset,</a:t>
            </a:r>
          </a:p>
          <a:p>
            <a:r>
              <a:rPr lang="en-US" sz="800" dirty="0" smtClean="0"/>
              <a:t>Beacon interval</a:t>
            </a:r>
          </a:p>
          <a:p>
            <a:endParaRPr lang="en-US" sz="800" dirty="0"/>
          </a:p>
        </p:txBody>
      </p:sp>
      <p:sp>
        <p:nvSpPr>
          <p:cNvPr id="56" name="TextBox 55"/>
          <p:cNvSpPr txBox="1"/>
          <p:nvPr/>
        </p:nvSpPr>
        <p:spPr>
          <a:xfrm>
            <a:off x="1210494" y="4140716"/>
            <a:ext cx="125464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TBTT offset,</a:t>
            </a:r>
          </a:p>
          <a:p>
            <a:r>
              <a:rPr lang="en-US" sz="800" dirty="0" smtClean="0"/>
              <a:t>Beacon interval</a:t>
            </a:r>
          </a:p>
          <a:p>
            <a:endParaRPr lang="en-US" sz="800" dirty="0"/>
          </a:p>
        </p:txBody>
      </p: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85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94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dirty="0" smtClean="0"/>
              <a:t>The nearest message providing the information maybe:</a:t>
            </a:r>
          </a:p>
          <a:p>
            <a:pPr lvl="2"/>
            <a:r>
              <a:rPr lang="en-US" sz="1400" dirty="0" smtClean="0"/>
              <a:t>A regular Beacon – by referring to its next periodic transmission.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A Measurement Pilot – by referring to its next periodic transmission.</a:t>
            </a:r>
          </a:p>
          <a:p>
            <a:pPr lvl="2"/>
            <a:r>
              <a:rPr lang="en-US" sz="1400" dirty="0" smtClean="0"/>
              <a:t>FILS Beacon – by indicating the maximum time without FILS beacon transmission.</a:t>
            </a:r>
          </a:p>
          <a:p>
            <a:pPr lvl="2"/>
            <a:r>
              <a:rPr lang="en-US" sz="1400" dirty="0" smtClean="0"/>
              <a:t>A Probe Response message – by transmitting it during one of the above schedules.</a:t>
            </a:r>
          </a:p>
          <a:p>
            <a:pPr lvl="2"/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4553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8690" y="5965051"/>
            <a:ext cx="83334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1</a:t>
            </a:r>
          </a:p>
          <a:p>
            <a:r>
              <a:rPr lang="en-US" sz="800" b="1" dirty="0" smtClean="0"/>
              <a:t>Measurement </a:t>
            </a:r>
          </a:p>
          <a:p>
            <a:r>
              <a:rPr lang="en-US" sz="800" b="1" dirty="0" smtClean="0"/>
              <a:t>Pilot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5234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39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77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867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42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32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47722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43022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38322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12347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946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93340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51711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4241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26447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93251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88551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93351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 bwMode="auto">
          <a:xfrm>
            <a:off x="4026331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09711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46" name="Rounded Rectangular Callout 45"/>
          <p:cNvSpPr/>
          <p:nvPr/>
        </p:nvSpPr>
        <p:spPr bwMode="auto">
          <a:xfrm>
            <a:off x="2987824" y="3429000"/>
            <a:ext cx="864096" cy="360040"/>
          </a:xfrm>
          <a:prstGeom prst="wedgeRoundRectCallout">
            <a:avLst>
              <a:gd name="adj1" fmla="val 87358"/>
              <a:gd name="adj2" fmla="val 361552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MP</a:t>
            </a:r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5436096" y="3429000"/>
            <a:ext cx="864096" cy="360040"/>
          </a:xfrm>
          <a:prstGeom prst="wedgeRoundRectCallout">
            <a:avLst>
              <a:gd name="adj1" fmla="val -63658"/>
              <a:gd name="adj2" fmla="val 364198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Full message at MP timing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426518" y="4140716"/>
            <a:ext cx="76921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MP offset,</a:t>
            </a:r>
          </a:p>
          <a:p>
            <a:r>
              <a:rPr lang="en-US" sz="800" dirty="0" smtClean="0"/>
              <a:t>MP interval</a:t>
            </a:r>
          </a:p>
          <a:p>
            <a:endParaRPr lang="en-US" sz="800" dirty="0"/>
          </a:p>
        </p:txBody>
      </p:sp>
      <p:sp>
        <p:nvSpPr>
          <p:cNvPr id="43" name="TextBox 42"/>
          <p:cNvSpPr txBox="1"/>
          <p:nvPr/>
        </p:nvSpPr>
        <p:spPr>
          <a:xfrm>
            <a:off x="1187624" y="5517232"/>
            <a:ext cx="76921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MP offset,</a:t>
            </a:r>
          </a:p>
          <a:p>
            <a:r>
              <a:rPr lang="en-US" sz="800" dirty="0" smtClean="0"/>
              <a:t>MP interval</a:t>
            </a:r>
          </a:p>
          <a:p>
            <a:endParaRPr lang="en-US" sz="800" dirty="0"/>
          </a:p>
        </p:txBody>
      </p:sp>
      <p:sp>
        <p:nvSpPr>
          <p:cNvPr id="44" name="TextBox 43"/>
          <p:cNvSpPr txBox="1"/>
          <p:nvPr/>
        </p:nvSpPr>
        <p:spPr>
          <a:xfrm>
            <a:off x="5292080" y="5949280"/>
            <a:ext cx="83334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2</a:t>
            </a:r>
          </a:p>
          <a:p>
            <a:r>
              <a:rPr lang="en-US" sz="800" b="1" dirty="0" smtClean="0"/>
              <a:t>Measurement </a:t>
            </a:r>
          </a:p>
          <a:p>
            <a:r>
              <a:rPr lang="en-US" sz="800" b="1" dirty="0" smtClean="0"/>
              <a:t>Pilot</a:t>
            </a:r>
            <a:endParaRPr lang="en-US" sz="800" b="1" dirty="0"/>
          </a:p>
        </p:txBody>
      </p: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2685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94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dirty="0" smtClean="0"/>
              <a:t>The nearest message providing the information maybe:</a:t>
            </a:r>
          </a:p>
          <a:p>
            <a:pPr lvl="2"/>
            <a:r>
              <a:rPr lang="en-US" sz="1400" dirty="0" smtClean="0"/>
              <a:t>A regular Beacon – by referring to its next periodic transmission.</a:t>
            </a:r>
          </a:p>
          <a:p>
            <a:pPr lvl="2"/>
            <a:r>
              <a:rPr lang="en-US" sz="1400" dirty="0" smtClean="0"/>
              <a:t>A Measurement Pilot – by referring to its next periodic transmission.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FILS Beacon – by referring to its next periodic transmission.</a:t>
            </a:r>
          </a:p>
          <a:p>
            <a:pPr lvl="2"/>
            <a:r>
              <a:rPr lang="en-US" sz="1400" dirty="0" smtClean="0"/>
              <a:t>A Probe Response message – by transmitting it during one of the above schedules.</a:t>
            </a:r>
          </a:p>
          <a:p>
            <a:pPr lvl="2"/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4553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8690" y="5965051"/>
            <a:ext cx="83334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1</a:t>
            </a:r>
          </a:p>
          <a:p>
            <a:r>
              <a:rPr lang="en-US" sz="800" b="1" dirty="0" smtClean="0"/>
              <a:t>FILS beacon</a:t>
            </a:r>
            <a:endParaRPr lang="en-US" sz="8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5234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039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77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867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422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32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2847722" y="4092505"/>
            <a:ext cx="2638" cy="2537460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343022" y="4587805"/>
            <a:ext cx="2638" cy="1546860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838322" y="5083105"/>
            <a:ext cx="2638" cy="556260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12347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6946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493340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351711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14241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26447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493251" y="3163116"/>
            <a:ext cx="6980" cy="3528060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3988551" y="3658416"/>
            <a:ext cx="6980" cy="2537460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293351" y="3963216"/>
            <a:ext cx="6980" cy="192786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 bwMode="auto">
          <a:xfrm>
            <a:off x="4026331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09711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46" name="Rounded Rectangular Callout 45"/>
          <p:cNvSpPr/>
          <p:nvPr/>
        </p:nvSpPr>
        <p:spPr bwMode="auto">
          <a:xfrm>
            <a:off x="2987824" y="3429000"/>
            <a:ext cx="864096" cy="360040"/>
          </a:xfrm>
          <a:prstGeom prst="wedgeRoundRectCallout">
            <a:avLst>
              <a:gd name="adj1" fmla="val 87358"/>
              <a:gd name="adj2" fmla="val 361552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MP</a:t>
            </a:r>
          </a:p>
        </p:txBody>
      </p:sp>
      <p:sp>
        <p:nvSpPr>
          <p:cNvPr id="47" name="Rounded Rectangular Callout 46"/>
          <p:cNvSpPr/>
          <p:nvPr/>
        </p:nvSpPr>
        <p:spPr bwMode="auto">
          <a:xfrm>
            <a:off x="5436096" y="3429000"/>
            <a:ext cx="864096" cy="360040"/>
          </a:xfrm>
          <a:prstGeom prst="wedgeRoundRectCallout">
            <a:avLst>
              <a:gd name="adj1" fmla="val -63658"/>
              <a:gd name="adj2" fmla="val 364198"/>
              <a:gd name="adj3" fmla="val 1666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AP2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MP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Full message at FILS beacon</a:t>
              </a:r>
            </a:p>
            <a:p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timing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426518" y="4140716"/>
            <a:ext cx="76921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MP offset,</a:t>
            </a:r>
          </a:p>
          <a:p>
            <a:r>
              <a:rPr lang="en-US" sz="800" dirty="0" smtClean="0"/>
              <a:t>MP interval</a:t>
            </a:r>
          </a:p>
          <a:p>
            <a:endParaRPr lang="en-US" sz="800" dirty="0"/>
          </a:p>
        </p:txBody>
      </p:sp>
      <p:sp>
        <p:nvSpPr>
          <p:cNvPr id="43" name="TextBox 42"/>
          <p:cNvSpPr txBox="1"/>
          <p:nvPr/>
        </p:nvSpPr>
        <p:spPr>
          <a:xfrm>
            <a:off x="1187624" y="5517232"/>
            <a:ext cx="76921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MP offset,</a:t>
            </a:r>
          </a:p>
          <a:p>
            <a:r>
              <a:rPr lang="en-US" sz="800" dirty="0" smtClean="0"/>
              <a:t>MP interval</a:t>
            </a:r>
          </a:p>
          <a:p>
            <a:endParaRPr lang="en-US" sz="800" dirty="0"/>
          </a:p>
        </p:txBody>
      </p:sp>
      <p:sp>
        <p:nvSpPr>
          <p:cNvPr id="44" name="TextBox 43"/>
          <p:cNvSpPr txBox="1"/>
          <p:nvPr/>
        </p:nvSpPr>
        <p:spPr>
          <a:xfrm>
            <a:off x="5292080" y="5949280"/>
            <a:ext cx="83334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AP 2</a:t>
            </a:r>
          </a:p>
          <a:p>
            <a:r>
              <a:rPr lang="en-US" sz="800" b="1" dirty="0" smtClean="0"/>
              <a:t>FILS Beacon</a:t>
            </a:r>
            <a:endParaRPr lang="en-US" sz="800" b="1" dirty="0"/>
          </a:p>
        </p:txBody>
      </p: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pPr lvl="1"/>
            <a:r>
              <a:rPr lang="en-US" sz="1600" dirty="0" smtClean="0"/>
              <a:t>The nearest message providing the information maybe:</a:t>
            </a:r>
          </a:p>
          <a:p>
            <a:pPr lvl="2"/>
            <a:r>
              <a:rPr lang="en-US" sz="1400" dirty="0" smtClean="0"/>
              <a:t>A regular Beacon – by referring to its next periodic transmission.</a:t>
            </a:r>
          </a:p>
          <a:p>
            <a:pPr lvl="2"/>
            <a:r>
              <a:rPr lang="en-US" sz="1400" dirty="0" smtClean="0"/>
              <a:t>A Measurement Pilot – by referring to its next periodic transmission.</a:t>
            </a:r>
          </a:p>
          <a:p>
            <a:pPr lvl="2"/>
            <a:r>
              <a:rPr lang="en-US" sz="1400" dirty="0" smtClean="0"/>
              <a:t>FILS Beacon – by referring to its next periodic transmission.</a:t>
            </a:r>
          </a:p>
          <a:p>
            <a:pPr lvl="2"/>
            <a:r>
              <a:rPr lang="en-US" sz="1400" dirty="0" smtClean="0">
                <a:solidFill>
                  <a:srgbClr val="0000FF"/>
                </a:solidFill>
              </a:rPr>
              <a:t>A Probe Response message – by transmitting it during one of the above schedules.</a:t>
            </a:r>
          </a:p>
          <a:p>
            <a:pPr lvl="2"/>
            <a:endParaRPr lang="en-US" sz="16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493340" y="3429000"/>
            <a:ext cx="8543156" cy="2997716"/>
            <a:chOff x="493340" y="3429000"/>
            <a:chExt cx="8543156" cy="2997716"/>
          </a:xfrm>
        </p:grpSpPr>
        <p:sp>
          <p:nvSpPr>
            <p:cNvPr id="27" name="Rectangle 26"/>
            <p:cNvSpPr/>
            <p:nvPr/>
          </p:nvSpPr>
          <p:spPr bwMode="auto">
            <a:xfrm>
              <a:off x="26852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2948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245531" y="4923656"/>
              <a:ext cx="182880" cy="438898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98690" y="5965051"/>
              <a:ext cx="83334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1</a:t>
              </a:r>
            </a:p>
            <a:p>
              <a:r>
                <a:rPr lang="en-US" sz="800" b="1" dirty="0" smtClean="0"/>
                <a:t>Measurement </a:t>
              </a:r>
            </a:p>
            <a:p>
              <a:r>
                <a:rPr lang="en-US" sz="800" b="1" dirty="0" smtClean="0"/>
                <a:t>Pilot</a:t>
              </a:r>
              <a:endParaRPr lang="en-US" sz="800" b="1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5234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0393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773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2867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5422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328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16" name="Curved Connector 15"/>
            <p:cNvCxnSpPr>
              <a:stCxn id="14" idx="2"/>
              <a:endCxn id="33" idx="2"/>
            </p:cNvCxnSpPr>
            <p:nvPr/>
          </p:nvCxnSpPr>
          <p:spPr>
            <a:xfrm rot="5400000" flipH="1" flipV="1">
              <a:off x="2847722" y="4092505"/>
              <a:ext cx="2638" cy="2537460"/>
            </a:xfrm>
            <a:prstGeom prst="curvedConnector3">
              <a:avLst>
                <a:gd name="adj1" fmla="val -24012479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urved Connector 16"/>
            <p:cNvCxnSpPr>
              <a:stCxn id="15" idx="2"/>
              <a:endCxn id="33" idx="2"/>
            </p:cNvCxnSpPr>
            <p:nvPr/>
          </p:nvCxnSpPr>
          <p:spPr>
            <a:xfrm rot="5400000" flipH="1" flipV="1">
              <a:off x="3343022" y="4587805"/>
              <a:ext cx="2638" cy="1546860"/>
            </a:xfrm>
            <a:prstGeom prst="curvedConnector3">
              <a:avLst>
                <a:gd name="adj1" fmla="val -15545229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urved Connector 17"/>
            <p:cNvCxnSpPr>
              <a:stCxn id="10" idx="2"/>
              <a:endCxn id="33" idx="2"/>
            </p:cNvCxnSpPr>
            <p:nvPr/>
          </p:nvCxnSpPr>
          <p:spPr>
            <a:xfrm rot="5400000" flipH="1" flipV="1">
              <a:off x="3838322" y="5083105"/>
              <a:ext cx="2638" cy="556260"/>
            </a:xfrm>
            <a:prstGeom prst="curvedConnector3">
              <a:avLst>
                <a:gd name="adj1" fmla="val -8665656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 bwMode="auto">
            <a:xfrm>
              <a:off x="4123471" y="4923656"/>
              <a:ext cx="182880" cy="438898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6946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493340" y="5351867"/>
              <a:ext cx="7853082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1351711" y="5350192"/>
              <a:ext cx="5895975" cy="0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>
            <a:xfrm rot="5400000">
              <a:off x="3142411" y="5150366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4264471" y="5150366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urved Connector 25"/>
            <p:cNvCxnSpPr>
              <a:stCxn id="20" idx="0"/>
            </p:cNvCxnSpPr>
            <p:nvPr/>
          </p:nvCxnSpPr>
          <p:spPr>
            <a:xfrm rot="16200000" flipH="1">
              <a:off x="3493251" y="3163116"/>
              <a:ext cx="6980" cy="3528060"/>
            </a:xfrm>
            <a:prstGeom prst="curvedConnector3">
              <a:avLst>
                <a:gd name="adj1" fmla="val -10275232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>
              <a:stCxn id="27" idx="0"/>
            </p:cNvCxnSpPr>
            <p:nvPr/>
          </p:nvCxnSpPr>
          <p:spPr>
            <a:xfrm rot="16200000" flipH="1">
              <a:off x="3988551" y="3658416"/>
              <a:ext cx="6980" cy="2537460"/>
            </a:xfrm>
            <a:prstGeom prst="curvedConnector3">
              <a:avLst>
                <a:gd name="adj1" fmla="val -7875174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>
              <a:stCxn id="30" idx="0"/>
            </p:cNvCxnSpPr>
            <p:nvPr/>
          </p:nvCxnSpPr>
          <p:spPr>
            <a:xfrm rot="16200000" flipH="1">
              <a:off x="4293351" y="3963216"/>
              <a:ext cx="6980" cy="1927860"/>
            </a:xfrm>
            <a:prstGeom prst="curvedConnector3">
              <a:avLst>
                <a:gd name="adj1" fmla="val -5575131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 bwMode="auto">
            <a:xfrm>
              <a:off x="4026331" y="4921018"/>
              <a:ext cx="182880" cy="438898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09711" y="5364976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sp>
          <p:nvSpPr>
            <p:cNvPr id="46" name="Rounded Rectangular Callout 45"/>
            <p:cNvSpPr/>
            <p:nvPr/>
          </p:nvSpPr>
          <p:spPr bwMode="auto">
            <a:xfrm>
              <a:off x="2987824" y="3429000"/>
              <a:ext cx="1152128" cy="360040"/>
            </a:xfrm>
            <a:prstGeom prst="wedgeRoundRectCallout">
              <a:avLst>
                <a:gd name="adj1" fmla="val 51809"/>
                <a:gd name="adj2" fmla="val 361552"/>
                <a:gd name="adj3" fmla="val 16667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AP1 Probe-RSP</a:t>
              </a:r>
            </a:p>
          </p:txBody>
        </p:sp>
        <p:sp>
          <p:nvSpPr>
            <p:cNvPr id="47" name="Rounded Rectangular Callout 46"/>
            <p:cNvSpPr/>
            <p:nvPr/>
          </p:nvSpPr>
          <p:spPr bwMode="auto">
            <a:xfrm>
              <a:off x="5436096" y="3429000"/>
              <a:ext cx="1152128" cy="360040"/>
            </a:xfrm>
            <a:prstGeom prst="wedgeRoundRectCallout">
              <a:avLst>
                <a:gd name="adj1" fmla="val -63658"/>
                <a:gd name="adj2" fmla="val 364198"/>
                <a:gd name="adj3" fmla="val 16667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AP2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Probe-RSP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7" name="Group 65"/>
            <p:cNvGrpSpPr/>
            <p:nvPr/>
          </p:nvGrpSpPr>
          <p:grpSpPr>
            <a:xfrm>
              <a:off x="6705673" y="3933056"/>
              <a:ext cx="2330823" cy="741060"/>
              <a:chOff x="1792733" y="3840465"/>
              <a:chExt cx="2330823" cy="741060"/>
            </a:xfrm>
          </p:grpSpPr>
          <p:sp>
            <p:nvSpPr>
              <p:cNvPr id="49" name="Rectangle 48"/>
              <p:cNvSpPr/>
              <p:nvPr/>
            </p:nvSpPr>
            <p:spPr bwMode="auto">
              <a:xfrm>
                <a:off x="1792733" y="3840465"/>
                <a:ext cx="530598" cy="188610"/>
              </a:xfrm>
              <a:prstGeom prst="rect">
                <a:avLst/>
              </a:prstGeom>
              <a:solidFill>
                <a:srgbClr val="92D05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2466206" y="3840465"/>
                <a:ext cx="1657350" cy="179085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Probe Request instance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1792733" y="4116690"/>
                <a:ext cx="530598" cy="188610"/>
              </a:xfrm>
              <a:prstGeom prst="rect">
                <a:avLst/>
              </a:prstGeom>
              <a:solidFill>
                <a:srgbClr val="FF0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2466206" y="4116691"/>
                <a:ext cx="1299567" cy="171014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 Short response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1792733" y="4392915"/>
                <a:ext cx="530598" cy="188610"/>
              </a:xfrm>
              <a:prstGeom prst="rect">
                <a:avLst/>
              </a:prstGeom>
              <a:solidFill>
                <a:schemeClr val="accent6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2466206" y="4392915"/>
                <a:ext cx="1299567" cy="182821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MP/FILS beacon timing</a:t>
                </a: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1426518" y="4140716"/>
              <a:ext cx="76921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TSF,</a:t>
              </a:r>
            </a:p>
            <a:p>
              <a:r>
                <a:rPr lang="en-US" sz="800" dirty="0" smtClean="0"/>
                <a:t>MP offset,</a:t>
              </a:r>
            </a:p>
            <a:p>
              <a:r>
                <a:rPr lang="en-US" sz="800" dirty="0" smtClean="0"/>
                <a:t>MP interval</a:t>
              </a:r>
            </a:p>
            <a:p>
              <a:endParaRPr lang="en-US" sz="8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87624" y="5517232"/>
              <a:ext cx="76921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TSF,</a:t>
              </a:r>
            </a:p>
            <a:p>
              <a:r>
                <a:rPr lang="en-US" sz="800" dirty="0" smtClean="0"/>
                <a:t>MP offset,</a:t>
              </a:r>
            </a:p>
            <a:p>
              <a:r>
                <a:rPr lang="en-US" sz="800" dirty="0" smtClean="0"/>
                <a:t>MP interval</a:t>
              </a:r>
            </a:p>
            <a:p>
              <a:endParaRPr lang="en-US" sz="8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292080" y="5949280"/>
              <a:ext cx="83334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2</a:t>
              </a:r>
            </a:p>
            <a:p>
              <a:r>
                <a:rPr lang="en-US" sz="800" b="1" dirty="0" smtClean="0"/>
                <a:t>Measurement </a:t>
              </a:r>
            </a:p>
            <a:p>
              <a:r>
                <a:rPr lang="en-US" sz="800" b="1" dirty="0" smtClean="0"/>
                <a:t>Pilot</a:t>
              </a:r>
              <a:endParaRPr lang="en-US" sz="800" b="1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 </a:t>
            </a:r>
            <a:r>
              <a:rPr lang="en-US" sz="2400" b="0" dirty="0" smtClean="0"/>
              <a:t>(con.)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160240"/>
          </a:xfrm>
        </p:spPr>
        <p:txBody>
          <a:bodyPr/>
          <a:lstStyle/>
          <a:p>
            <a:r>
              <a:rPr lang="en-US" sz="2000" dirty="0" smtClean="0"/>
              <a:t>And the probability for Probe Response  using control aggregated Probe Response is: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T = 20msec: 59.3%</a:t>
            </a:r>
          </a:p>
          <a:p>
            <a:pPr lvl="1"/>
            <a:r>
              <a:rPr lang="en-US" sz="1600" dirty="0" smtClean="0"/>
              <a:t>T = 30msec: ~80%</a:t>
            </a:r>
          </a:p>
          <a:p>
            <a:pPr lvl="1"/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b="0" i="1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57" name="Object 9"/>
          <p:cNvGraphicFramePr>
            <a:graphicFrameLocks noChangeAspect="1"/>
          </p:cNvGraphicFramePr>
          <p:nvPr/>
        </p:nvGraphicFramePr>
        <p:xfrm>
          <a:off x="2339752" y="2204864"/>
          <a:ext cx="4671391" cy="288032"/>
        </p:xfrm>
        <a:graphic>
          <a:graphicData uri="http://schemas.openxmlformats.org/presentationml/2006/ole">
            <p:oleObj spid="_x0000_s82947" name="Equation" r:id="rId4" imgW="3656689" imgH="225690" progId="Equation.3">
              <p:embed/>
            </p:oleObj>
          </a:graphicData>
        </a:graphic>
      </p:graphicFrame>
      <p:sp>
        <p:nvSpPr>
          <p:cNvPr id="58" name="Left Brace 57"/>
          <p:cNvSpPr/>
          <p:nvPr/>
        </p:nvSpPr>
        <p:spPr bwMode="auto">
          <a:xfrm rot="16200000">
            <a:off x="2447764" y="4401108"/>
            <a:ext cx="720080" cy="2664296"/>
          </a:xfrm>
          <a:prstGeom prst="leftBrace">
            <a:avLst>
              <a:gd name="adj1" fmla="val 833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Aggregation duration</a:t>
            </a:r>
          </a:p>
        </p:txBody>
      </p:sp>
      <p:grpSp>
        <p:nvGrpSpPr>
          <p:cNvPr id="7" name="Group 44"/>
          <p:cNvGrpSpPr/>
          <p:nvPr/>
        </p:nvGrpSpPr>
        <p:grpSpPr>
          <a:xfrm>
            <a:off x="493340" y="3933056"/>
            <a:ext cx="8543156" cy="2493660"/>
            <a:chOff x="493340" y="3933056"/>
            <a:chExt cx="8543156" cy="2493660"/>
          </a:xfrm>
        </p:grpSpPr>
        <p:sp>
          <p:nvSpPr>
            <p:cNvPr id="27" name="Rectangle 26"/>
            <p:cNvSpPr/>
            <p:nvPr/>
          </p:nvSpPr>
          <p:spPr bwMode="auto">
            <a:xfrm>
              <a:off x="26852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2948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245531" y="4923656"/>
              <a:ext cx="182880" cy="438898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98690" y="5965051"/>
              <a:ext cx="83334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1</a:t>
              </a:r>
            </a:p>
            <a:p>
              <a:r>
                <a:rPr lang="en-US" sz="800" b="1" dirty="0" smtClean="0"/>
                <a:t>Measurement </a:t>
              </a:r>
            </a:p>
            <a:p>
              <a:r>
                <a:rPr lang="en-US" sz="800" b="1" dirty="0" smtClean="0"/>
                <a:t>Pilot</a:t>
              </a:r>
              <a:endParaRPr lang="en-US" sz="800" b="1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5234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0393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2773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286717" y="4923656"/>
              <a:ext cx="179294" cy="438898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5422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328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4123471" y="4923656"/>
              <a:ext cx="182880" cy="438898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694611" y="4923656"/>
              <a:ext cx="76200" cy="438898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493340" y="5351867"/>
              <a:ext cx="7853082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1351711" y="5350192"/>
              <a:ext cx="5895975" cy="0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>
            <a:xfrm rot="5400000">
              <a:off x="3142411" y="5150366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4264471" y="5150366"/>
              <a:ext cx="1981200" cy="0"/>
            </a:xfrm>
            <a:prstGeom prst="line">
              <a:avLst/>
            </a:prstGeom>
            <a:ln w="317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urved Connector 25"/>
            <p:cNvCxnSpPr>
              <a:stCxn id="20" idx="0"/>
            </p:cNvCxnSpPr>
            <p:nvPr/>
          </p:nvCxnSpPr>
          <p:spPr>
            <a:xfrm rot="16200000" flipH="1">
              <a:off x="3493251" y="3163116"/>
              <a:ext cx="6980" cy="3528060"/>
            </a:xfrm>
            <a:prstGeom prst="curvedConnector3">
              <a:avLst>
                <a:gd name="adj1" fmla="val -10275232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urved Connector 27"/>
            <p:cNvCxnSpPr>
              <a:stCxn id="27" idx="0"/>
            </p:cNvCxnSpPr>
            <p:nvPr/>
          </p:nvCxnSpPr>
          <p:spPr>
            <a:xfrm rot="16200000" flipH="1">
              <a:off x="3988551" y="3658416"/>
              <a:ext cx="6980" cy="2537460"/>
            </a:xfrm>
            <a:prstGeom prst="curvedConnector3">
              <a:avLst>
                <a:gd name="adj1" fmla="val -7875174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urved Connector 28"/>
            <p:cNvCxnSpPr>
              <a:stCxn id="30" idx="0"/>
            </p:cNvCxnSpPr>
            <p:nvPr/>
          </p:nvCxnSpPr>
          <p:spPr>
            <a:xfrm rot="16200000" flipH="1">
              <a:off x="4293351" y="3963216"/>
              <a:ext cx="6980" cy="1927860"/>
            </a:xfrm>
            <a:prstGeom prst="curvedConnector3">
              <a:avLst>
                <a:gd name="adj1" fmla="val -5575131"/>
              </a:avLst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 bwMode="auto">
            <a:xfrm>
              <a:off x="4026331" y="4921018"/>
              <a:ext cx="182880" cy="438898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09711" y="5364976"/>
              <a:ext cx="322729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/>
                <a:t>T</a:t>
              </a:r>
              <a:endParaRPr lang="en-US" sz="1050" b="1" dirty="0"/>
            </a:p>
          </p:txBody>
        </p:sp>
        <p:grpSp>
          <p:nvGrpSpPr>
            <p:cNvPr id="24" name="Group 65"/>
            <p:cNvGrpSpPr/>
            <p:nvPr/>
          </p:nvGrpSpPr>
          <p:grpSpPr>
            <a:xfrm>
              <a:off x="6705673" y="3933056"/>
              <a:ext cx="2330823" cy="741060"/>
              <a:chOff x="1792733" y="3840465"/>
              <a:chExt cx="2330823" cy="741060"/>
            </a:xfrm>
          </p:grpSpPr>
          <p:sp>
            <p:nvSpPr>
              <p:cNvPr id="49" name="Rectangle 48"/>
              <p:cNvSpPr/>
              <p:nvPr/>
            </p:nvSpPr>
            <p:spPr bwMode="auto">
              <a:xfrm>
                <a:off x="1792733" y="3840465"/>
                <a:ext cx="530598" cy="188610"/>
              </a:xfrm>
              <a:prstGeom prst="rect">
                <a:avLst/>
              </a:prstGeom>
              <a:solidFill>
                <a:srgbClr val="92D05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2466206" y="3840465"/>
                <a:ext cx="1657350" cy="179085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Probe Request instance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 bwMode="auto">
              <a:xfrm>
                <a:off x="1792733" y="4116690"/>
                <a:ext cx="530598" cy="188610"/>
              </a:xfrm>
              <a:prstGeom prst="rect">
                <a:avLst/>
              </a:prstGeom>
              <a:solidFill>
                <a:srgbClr val="FF0000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2466206" y="4116691"/>
                <a:ext cx="1299567" cy="171014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 Short response</a:t>
                </a: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1792733" y="4392915"/>
                <a:ext cx="530598" cy="188610"/>
              </a:xfrm>
              <a:prstGeom prst="rect">
                <a:avLst/>
              </a:prstGeom>
              <a:solidFill>
                <a:schemeClr val="accent6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endParaRPr lang="en-US" sz="2000" b="1" smtClean="0">
                  <a:latin typeface="Neo Sans Intel" pitchFamily="34" charset="0"/>
                  <a:cs typeface="Arial" pitchFamily="34" charset="0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 bwMode="auto">
              <a:xfrm>
                <a:off x="2466206" y="4392915"/>
                <a:ext cx="1299567" cy="182821"/>
              </a:xfrm>
              <a:prstGeom prst="rect">
                <a:avLst/>
              </a:prstGeom>
              <a:noFill/>
              <a:ln w="3175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 sz="1000" dirty="0" smtClean="0">
                    <a:latin typeface="Neo Sans Intel" pitchFamily="34" charset="0"/>
                    <a:cs typeface="Arial" pitchFamily="34" charset="0"/>
                  </a:rPr>
                  <a:t>MP instance</a:t>
                </a: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1426518" y="4140716"/>
              <a:ext cx="76921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TSF,</a:t>
              </a:r>
            </a:p>
            <a:p>
              <a:r>
                <a:rPr lang="en-US" sz="800" dirty="0" smtClean="0"/>
                <a:t>MP offset,</a:t>
              </a:r>
            </a:p>
            <a:p>
              <a:r>
                <a:rPr lang="en-US" sz="800" dirty="0" smtClean="0"/>
                <a:t>MP interval</a:t>
              </a:r>
            </a:p>
            <a:p>
              <a:endParaRPr lang="en-US" sz="8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292080" y="5949280"/>
              <a:ext cx="833349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800" b="1" dirty="0" smtClean="0"/>
                <a:t>AP 2</a:t>
              </a:r>
            </a:p>
            <a:p>
              <a:r>
                <a:rPr lang="en-US" sz="800" b="1" dirty="0" smtClean="0"/>
                <a:t>Measurement </a:t>
              </a:r>
            </a:p>
            <a:p>
              <a:r>
                <a:rPr lang="en-US" sz="800" b="1" dirty="0" smtClean="0"/>
                <a:t>Pilot</a:t>
              </a:r>
              <a:endParaRPr lang="en-US" sz="800" b="1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 </a:t>
            </a:r>
            <a:r>
              <a:rPr lang="en-US" sz="2400" b="0" dirty="0" smtClean="0"/>
              <a:t>(con.)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r>
              <a:rPr lang="en-US" sz="2000" b="0" dirty="0" smtClean="0"/>
              <a:t>Advantages:</a:t>
            </a:r>
          </a:p>
          <a:p>
            <a:pPr lvl="1"/>
            <a:r>
              <a:rPr lang="en-US" sz="1600" dirty="0" smtClean="0"/>
              <a:t>Known and controlled (by AP) aggregation duration of Probe Req to single Probe Rsp:</a:t>
            </a:r>
          </a:p>
          <a:p>
            <a:pPr lvl="2"/>
            <a:r>
              <a:rPr lang="en-US" sz="1600" dirty="0" smtClean="0"/>
              <a:t>No dependency on AP delay and momentary channel load.</a:t>
            </a:r>
          </a:p>
          <a:p>
            <a:pPr lvl="2"/>
            <a:r>
              <a:rPr lang="en-US" sz="1600" dirty="0" smtClean="0"/>
              <a:t>Scalable:  Memory size of AP is fixed and does NOT increases linearly by number of Probing STAs.</a:t>
            </a:r>
          </a:p>
          <a:p>
            <a:pPr lvl="2"/>
            <a:r>
              <a:rPr lang="en-US" sz="1600" dirty="0" smtClean="0"/>
              <a:t>AP can deterministically and easily mange responsiveness (i.e. delay) vs. transmission overhead by selecting the referred beacon or MP and its instance.</a:t>
            </a:r>
          </a:p>
          <a:p>
            <a:pPr lvl="2"/>
            <a:r>
              <a:rPr lang="en-US" sz="1600" dirty="0" smtClean="0"/>
              <a:t>Prevents Probe Response storm by Aggregation of multiple Probe Responses into a single one in a controlled fashion. </a:t>
            </a:r>
          </a:p>
          <a:p>
            <a:pPr lvl="2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5254492" y="5274463"/>
            <a:ext cx="170362" cy="339095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86152" y="6079051"/>
            <a:ext cx="670829" cy="1426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b="1" dirty="0" smtClean="0"/>
              <a:t>AP 1 TBTT </a:t>
            </a:r>
            <a:endParaRPr lang="en-US" sz="600" b="1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650250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199292" y="5274463"/>
            <a:ext cx="167022" cy="339095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489450" y="5274463"/>
            <a:ext cx="167022" cy="339095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566655" y="5274463"/>
            <a:ext cx="167022" cy="339095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804661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727455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16" name="Curved Connector 15"/>
          <p:cNvCxnSpPr>
            <a:stCxn id="14" idx="2"/>
            <a:endCxn id="33" idx="2"/>
          </p:cNvCxnSpPr>
          <p:nvPr/>
        </p:nvCxnSpPr>
        <p:spPr>
          <a:xfrm rot="5400000" flipH="1" flipV="1">
            <a:off x="3021021" y="4430653"/>
            <a:ext cx="2038" cy="2363774"/>
          </a:xfrm>
          <a:prstGeom prst="curvedConnector3">
            <a:avLst>
              <a:gd name="adj1" fmla="val -2401247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15" idx="2"/>
            <a:endCxn id="33" idx="2"/>
          </p:cNvCxnSpPr>
          <p:nvPr/>
        </p:nvCxnSpPr>
        <p:spPr>
          <a:xfrm rot="5400000" flipH="1" flipV="1">
            <a:off x="3482418" y="4892050"/>
            <a:ext cx="2038" cy="1440979"/>
          </a:xfrm>
          <a:prstGeom prst="curvedConnector3">
            <a:avLst>
              <a:gd name="adj1" fmla="val -15545229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2"/>
            <a:endCxn id="33" idx="2"/>
          </p:cNvCxnSpPr>
          <p:nvPr/>
        </p:nvCxnSpPr>
        <p:spPr>
          <a:xfrm rot="5400000" flipH="1" flipV="1">
            <a:off x="3943815" y="5353447"/>
            <a:ext cx="2038" cy="518185"/>
          </a:xfrm>
          <a:prstGeom prst="curvedConnector3">
            <a:avLst>
              <a:gd name="adj1" fmla="val -8665656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4209236" y="5274463"/>
            <a:ext cx="170362" cy="339095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946629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827584" y="5605302"/>
            <a:ext cx="7315547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627200" y="5604007"/>
            <a:ext cx="5492402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 rot="5400000">
            <a:off x="3452780" y="5449621"/>
            <a:ext cx="1530686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29677" y="5729265"/>
            <a:ext cx="1168762" cy="3566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dirty="0" smtClean="0"/>
              <a:t>TSF,</a:t>
            </a:r>
          </a:p>
          <a:p>
            <a:r>
              <a:rPr lang="en-US" sz="600" dirty="0" smtClean="0"/>
              <a:t>TBTT offset,</a:t>
            </a:r>
          </a:p>
          <a:p>
            <a:r>
              <a:rPr lang="en-US" sz="600" dirty="0" smtClean="0"/>
              <a:t>Beacon interval</a:t>
            </a:r>
          </a:p>
          <a:p>
            <a:endParaRPr lang="en-US" sz="600" dirty="0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498036" y="5449621"/>
            <a:ext cx="1530686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20" idx="0"/>
          </p:cNvCxnSpPr>
          <p:nvPr/>
        </p:nvCxnSpPr>
        <p:spPr>
          <a:xfrm rot="16200000" flipH="1">
            <a:off x="3622709" y="3633876"/>
            <a:ext cx="5393" cy="3286568"/>
          </a:xfrm>
          <a:prstGeom prst="curvedConnector3">
            <a:avLst>
              <a:gd name="adj1" fmla="val -1027523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 bwMode="auto">
          <a:xfrm>
            <a:off x="2869424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28" name="Curved Connector 27"/>
          <p:cNvCxnSpPr>
            <a:stCxn id="27" idx="0"/>
          </p:cNvCxnSpPr>
          <p:nvPr/>
        </p:nvCxnSpPr>
        <p:spPr>
          <a:xfrm rot="16200000" flipH="1">
            <a:off x="4084106" y="4095273"/>
            <a:ext cx="5393" cy="2363774"/>
          </a:xfrm>
          <a:prstGeom prst="curvedConnector3">
            <a:avLst>
              <a:gd name="adj1" fmla="val -787517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30" idx="0"/>
          </p:cNvCxnSpPr>
          <p:nvPr/>
        </p:nvCxnSpPr>
        <p:spPr>
          <a:xfrm rot="16200000" flipH="1">
            <a:off x="4368043" y="4379210"/>
            <a:ext cx="5393" cy="1795900"/>
          </a:xfrm>
          <a:prstGeom prst="curvedConnector3">
            <a:avLst>
              <a:gd name="adj1" fmla="val -5575131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 bwMode="auto">
          <a:xfrm>
            <a:off x="3437297" y="5274463"/>
            <a:ext cx="70984" cy="339095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19680" y="4669559"/>
            <a:ext cx="1168762" cy="3566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" dirty="0" smtClean="0"/>
              <a:t>TSF,</a:t>
            </a:r>
          </a:p>
          <a:p>
            <a:r>
              <a:rPr lang="en-US" sz="600" dirty="0" smtClean="0"/>
              <a:t>TBTT offset,</a:t>
            </a:r>
          </a:p>
          <a:p>
            <a:r>
              <a:rPr lang="en-US" sz="600" dirty="0" smtClean="0"/>
              <a:t>Beacon interval</a:t>
            </a:r>
          </a:p>
          <a:p>
            <a:endParaRPr lang="en-US" sz="600" dirty="0"/>
          </a:p>
        </p:txBody>
      </p:sp>
      <p:sp>
        <p:nvSpPr>
          <p:cNvPr id="32" name="TextBox 31"/>
          <p:cNvSpPr txBox="1"/>
          <p:nvPr/>
        </p:nvSpPr>
        <p:spPr>
          <a:xfrm>
            <a:off x="5211902" y="6079051"/>
            <a:ext cx="670829" cy="1426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600" b="1" dirty="0" smtClean="0"/>
              <a:t>AP 2 TBTT </a:t>
            </a:r>
            <a:endParaRPr lang="en-US" sz="600" b="1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4118745" y="5272425"/>
            <a:ext cx="170362" cy="339095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015777" y="5615430"/>
            <a:ext cx="300639" cy="1783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b="1" dirty="0" smtClean="0"/>
              <a:t>T</a:t>
            </a:r>
            <a:endParaRPr lang="en-US" sz="900" b="1" dirty="0"/>
          </a:p>
        </p:txBody>
      </p:sp>
      <p:grpSp>
        <p:nvGrpSpPr>
          <p:cNvPr id="35" name="Group 65"/>
          <p:cNvGrpSpPr/>
          <p:nvPr/>
        </p:nvGrpSpPr>
        <p:grpSpPr>
          <a:xfrm>
            <a:off x="7452320" y="4800669"/>
            <a:ext cx="1379193" cy="572547"/>
            <a:chOff x="1126752" y="3840465"/>
            <a:chExt cx="2330823" cy="741060"/>
          </a:xfrm>
        </p:grpSpPr>
        <p:sp>
          <p:nvSpPr>
            <p:cNvPr id="36" name="Rectangle 35"/>
            <p:cNvSpPr/>
            <p:nvPr/>
          </p:nvSpPr>
          <p:spPr bwMode="auto">
            <a:xfrm>
              <a:off x="1126752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1800225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1126752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1800225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1126752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16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1800225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9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4278" y="6475413"/>
            <a:ext cx="1519647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19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800" dirty="0" smtClean="0"/>
              <a:t>[1] IEEE 802.11-12/0239r2 Improvement of Passive Scanning by Jarkko Kneckt</a:t>
            </a:r>
          </a:p>
          <a:p>
            <a:pPr>
              <a:buNone/>
            </a:pPr>
            <a:r>
              <a:rPr lang="en-GB" sz="1800" dirty="0" smtClean="0"/>
              <a:t>[2] </a:t>
            </a:r>
            <a:r>
              <a:rPr lang="en-US" sz="1800" dirty="0" smtClean="0"/>
              <a:t>IEEE 802.11-11/</a:t>
            </a:r>
            <a:r>
              <a:rPr lang="en-US" altLang="ja-JP" sz="1800" dirty="0" smtClean="0"/>
              <a:t>1413r3  Real air-time occupation by beacon and probe by Katsuo Yunoki</a:t>
            </a:r>
          </a:p>
          <a:p>
            <a:pPr>
              <a:buNone/>
            </a:pPr>
            <a:r>
              <a:rPr lang="en-US" sz="1800" dirty="0" smtClean="0"/>
              <a:t>[3] IEEE 802.11-12/0257r2 Prioritized Active Scanning in TGai by </a:t>
            </a:r>
            <a:r>
              <a:rPr lang="en-US" sz="1800" dirty="0" err="1" smtClean="0"/>
              <a:t>Giwon</a:t>
            </a:r>
            <a:r>
              <a:rPr lang="en-US" sz="1800" dirty="0" smtClean="0"/>
              <a:t> Park</a:t>
            </a:r>
          </a:p>
          <a:p>
            <a:pPr>
              <a:buNone/>
            </a:pPr>
            <a:endParaRPr lang="en-US" sz="1800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559DF1DC-0217-43CA-AA8E-D337C722AAC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467200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The presentation describes an improvement to the Active Scanning mechanism to reduce the Probe flooding effect by providing a controlled method for Probe Response aggregation.</a:t>
            </a:r>
          </a:p>
          <a:p>
            <a:pPr marL="0" indent="0">
              <a:buFontTx/>
              <a:buNone/>
            </a:pPr>
            <a:r>
              <a:rPr lang="en-US" dirty="0" smtClean="0"/>
              <a:t> 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4278" y="6475413"/>
            <a:ext cx="1519647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20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Backup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21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GB" dirty="0" smtClean="0"/>
              <a:t>Framework document – straw poll 1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1800" dirty="0" smtClean="0"/>
              <a:t>Insert the following text on clause 6 of the SFD </a:t>
            </a:r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</a:rPr>
              <a:t>(11-12/0151r07)</a:t>
            </a:r>
            <a:r>
              <a:rPr lang="en-US" sz="1800" dirty="0" smtClean="0"/>
              <a:t>: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800" b="0" dirty="0" smtClean="0"/>
              <a:t>The amendment will define a mechanism to aggregate Probe Responses in a method controlled by the AP.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r>
              <a:rPr lang="en-US" sz="1800" dirty="0" smtClean="0"/>
              <a:t>Do you agree to make changes to the TGai framework specification as described above.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Yes:</a:t>
            </a:r>
          </a:p>
          <a:p>
            <a:pPr>
              <a:buNone/>
            </a:pPr>
            <a:r>
              <a:rPr lang="en-US" sz="1400" dirty="0" smtClean="0"/>
              <a:t>No:</a:t>
            </a:r>
          </a:p>
          <a:p>
            <a:pPr>
              <a:buNone/>
            </a:pPr>
            <a:r>
              <a:rPr lang="en-US" sz="1400" dirty="0" smtClean="0"/>
              <a:t>Abstain:</a:t>
            </a: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22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GB" dirty="0" smtClean="0"/>
              <a:t>Framework document – straw poll 2</a:t>
            </a:r>
            <a:endParaRPr lang="en-GB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8206680" cy="4539208"/>
          </a:xfrm>
        </p:spPr>
        <p:txBody>
          <a:bodyPr/>
          <a:lstStyle/>
          <a:p>
            <a:pPr>
              <a:buNone/>
            </a:pPr>
            <a:r>
              <a:rPr lang="en-US" sz="1800" b="0" dirty="0" smtClean="0">
                <a:solidFill>
                  <a:schemeClr val="bg2"/>
                </a:solidFill>
              </a:rPr>
              <a:t>The amendment will define a mechanism to aggregate Probe Responses in a method controlled by the AP.</a:t>
            </a:r>
          </a:p>
          <a:p>
            <a:endParaRPr lang="en-US" sz="1800" dirty="0" smtClean="0"/>
          </a:p>
          <a:p>
            <a:r>
              <a:rPr lang="en-US" sz="1800" dirty="0" smtClean="0"/>
              <a:t>Insert the following text on clause 6 of the SFD </a:t>
            </a:r>
            <a:r>
              <a:rPr kumimoji="1" lang="en-US" altLang="ja-JP" sz="1800" dirty="0" smtClean="0">
                <a:latin typeface="Times New Roman" pitchFamily="18" charset="0"/>
                <a:cs typeface="Times New Roman" pitchFamily="18" charset="0"/>
              </a:rPr>
              <a:t>(11-12/0151r07)</a:t>
            </a:r>
            <a:r>
              <a:rPr lang="en-US" sz="1800" dirty="0" smtClean="0"/>
              <a:t>:</a:t>
            </a:r>
          </a:p>
          <a:p>
            <a:pPr marL="0">
              <a:spcBef>
                <a:spcPts val="0"/>
              </a:spcBef>
              <a:buNone/>
            </a:pPr>
            <a:endParaRPr lang="en-US" sz="1800" b="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800" b="0" dirty="0" smtClean="0"/>
              <a:t>The mechanism will aggregate </a:t>
            </a:r>
            <a:r>
              <a:rPr lang="en-US" sz="1800" b="0" dirty="0" smtClean="0"/>
              <a:t>unicast Probe Responses to a </a:t>
            </a:r>
            <a:r>
              <a:rPr lang="en-US" sz="1800" b="0" dirty="0" smtClean="0"/>
              <a:t>Broadcast </a:t>
            </a:r>
            <a:r>
              <a:rPr lang="en-US" sz="1800" b="0" dirty="0" smtClean="0"/>
              <a:t>Probe Response where the aggregation duration is controlled by the AP and is Independent of the </a:t>
            </a:r>
            <a:r>
              <a:rPr lang="en-US" sz="1800" b="0" dirty="0" err="1" smtClean="0"/>
              <a:t>Min_Probe_Response_Time</a:t>
            </a:r>
            <a:r>
              <a:rPr lang="en-US" sz="1800" b="0" dirty="0" smtClean="0"/>
              <a:t> and Max_Probe_Response_Time.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</a:pPr>
            <a:endParaRPr lang="en-US" sz="1800" b="0" dirty="0" smtClean="0"/>
          </a:p>
          <a:p>
            <a:r>
              <a:rPr lang="en-US" sz="1800" dirty="0" smtClean="0"/>
              <a:t>Do you agree to make changes to the TGai framework specification as described above.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Yes:</a:t>
            </a:r>
          </a:p>
          <a:p>
            <a:pPr>
              <a:buNone/>
            </a:pPr>
            <a:r>
              <a:rPr lang="en-US" sz="1400" dirty="0" smtClean="0"/>
              <a:t>No:</a:t>
            </a:r>
          </a:p>
          <a:p>
            <a:pPr>
              <a:buNone/>
            </a:pPr>
            <a:r>
              <a:rPr lang="en-US" sz="1400" dirty="0" smtClean="0"/>
              <a:t>Abstain: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24278" y="6475413"/>
            <a:ext cx="1519647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6FE762BF-D7C0-43B9-800D-CE33591E067A}" type="slidenum">
              <a:rPr lang="en-US"/>
              <a:pPr/>
              <a:t>23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Comparing opportunistic and non opportunistic Broadcast Probe Response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772400" cy="2520280"/>
          </a:xfrm>
        </p:spPr>
        <p:txBody>
          <a:bodyPr/>
          <a:lstStyle/>
          <a:p>
            <a:r>
              <a:rPr lang="en-US" sz="2000" b="0" dirty="0" smtClean="0"/>
              <a:t>Opportunistic Probe Response:</a:t>
            </a:r>
          </a:p>
          <a:p>
            <a:pPr lvl="1"/>
            <a:r>
              <a:rPr lang="en-US" sz="1600" dirty="0" smtClean="0"/>
              <a:t>Transmit a Probe Request indicate Max_Probe_Response_Time of STA to AP.</a:t>
            </a:r>
          </a:p>
          <a:p>
            <a:pPr lvl="1"/>
            <a:r>
              <a:rPr lang="en-US" sz="1600" dirty="0" smtClean="0"/>
              <a:t>AP register Probe Response associated with it.</a:t>
            </a:r>
          </a:p>
          <a:p>
            <a:pPr lvl="1"/>
            <a:r>
              <a:rPr lang="en-US" sz="1600" dirty="0" smtClean="0"/>
              <a:t>When transmitting it clears the memory associated with that STA.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ounded Rectangular Callout 131"/>
          <p:cNvSpPr/>
          <p:nvPr/>
        </p:nvSpPr>
        <p:spPr bwMode="auto">
          <a:xfrm>
            <a:off x="107504" y="3429000"/>
            <a:ext cx="1368152" cy="360040"/>
          </a:xfrm>
          <a:prstGeom prst="wedgeRoundRectCallout">
            <a:avLst>
              <a:gd name="adj1" fmla="val 113074"/>
              <a:gd name="adj2" fmla="val 356261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82960"/>
          </a:xfrm>
        </p:spPr>
        <p:txBody>
          <a:bodyPr/>
          <a:lstStyle/>
          <a:p>
            <a:r>
              <a:rPr lang="en-US" dirty="0" smtClean="0"/>
              <a:t>Suggested Improvement </a:t>
            </a:r>
            <a:r>
              <a:rPr lang="en-US" sz="2400" b="0" dirty="0" smtClean="0"/>
              <a:t>(con.)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520280"/>
          </a:xfrm>
        </p:spPr>
        <p:txBody>
          <a:bodyPr/>
          <a:lstStyle/>
          <a:p>
            <a:r>
              <a:rPr lang="en-US" sz="2000" b="0" dirty="0" smtClean="0"/>
              <a:t>Advantages:</a:t>
            </a:r>
          </a:p>
          <a:p>
            <a:pPr lvl="1"/>
            <a:r>
              <a:rPr lang="en-US" sz="1600" dirty="0" smtClean="0"/>
              <a:t>Easily adapted to prioritized response:</a:t>
            </a:r>
          </a:p>
          <a:p>
            <a:pPr lvl="2"/>
            <a:r>
              <a:rPr lang="en-US" sz="1600" dirty="0" smtClean="0"/>
              <a:t>AP with lower priority reference to more distant instance of the complete information.</a:t>
            </a:r>
          </a:p>
          <a:p>
            <a:pPr lvl="2"/>
            <a:r>
              <a:rPr lang="en-US" sz="1600" dirty="0" smtClean="0"/>
              <a:t>AP identify some STAs as having higher priority than others using information included in the Probe Request delay their NW entry by referring to more distant MP or Beacon.</a:t>
            </a:r>
          </a:p>
          <a:p>
            <a:pPr lvl="2"/>
            <a:endParaRPr lang="en-US" sz="1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2" name="Rectangle 81"/>
          <p:cNvSpPr/>
          <p:nvPr/>
        </p:nvSpPr>
        <p:spPr bwMode="auto">
          <a:xfrm>
            <a:off x="524553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098690" y="5965051"/>
            <a:ext cx="119339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1</a:t>
            </a:r>
            <a:r>
              <a:rPr lang="en-US" sz="1100" b="1" baseline="30000" dirty="0" smtClean="0"/>
              <a:t>st</a:t>
            </a:r>
            <a:r>
              <a:rPr lang="en-US" sz="1100" b="1" dirty="0" smtClean="0"/>
              <a:t> MP instance</a:t>
            </a:r>
          </a:p>
          <a:p>
            <a:r>
              <a:rPr lang="en-US" sz="1100" b="1" dirty="0" smtClean="0"/>
              <a:t>From AP # 1</a:t>
            </a:r>
            <a:endParaRPr lang="en-US" sz="1100" b="1" dirty="0"/>
          </a:p>
        </p:txBody>
      </p:sp>
      <p:sp>
        <p:nvSpPr>
          <p:cNvPr id="84" name="Rectangle 83"/>
          <p:cNvSpPr/>
          <p:nvPr/>
        </p:nvSpPr>
        <p:spPr bwMode="auto">
          <a:xfrm>
            <a:off x="35234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3275856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2277317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1440378" y="4923656"/>
            <a:ext cx="179294" cy="438898"/>
          </a:xfrm>
          <a:prstGeom prst="rect">
            <a:avLst/>
          </a:prstGeom>
          <a:solidFill>
            <a:srgbClr val="92D05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25328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91" name="Curved Connector 90"/>
          <p:cNvCxnSpPr>
            <a:stCxn id="89" idx="2"/>
            <a:endCxn id="82" idx="2"/>
          </p:cNvCxnSpPr>
          <p:nvPr/>
        </p:nvCxnSpPr>
        <p:spPr>
          <a:xfrm rot="16200000" flipH="1">
            <a:off x="3953941" y="3979524"/>
            <a:ext cx="12700" cy="2766060"/>
          </a:xfrm>
          <a:prstGeom prst="curvedConnector3">
            <a:avLst>
              <a:gd name="adj1" fmla="val 4875002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 bwMode="auto">
          <a:xfrm>
            <a:off x="4123471" y="4923656"/>
            <a:ext cx="182880" cy="438898"/>
          </a:xfrm>
          <a:prstGeom prst="rect">
            <a:avLst/>
          </a:prstGeom>
          <a:solidFill>
            <a:schemeClr val="accent6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1694611" y="4923656"/>
            <a:ext cx="76200" cy="438898"/>
          </a:xfrm>
          <a:prstGeom prst="rect">
            <a:avLst/>
          </a:prstGeom>
          <a:solidFill>
            <a:srgbClr val="FF0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cxnSp>
        <p:nvCxnSpPr>
          <p:cNvPr id="95" name="Straight Connector 94"/>
          <p:cNvCxnSpPr/>
          <p:nvPr/>
        </p:nvCxnSpPr>
        <p:spPr bwMode="auto">
          <a:xfrm>
            <a:off x="493340" y="5351867"/>
            <a:ext cx="7853082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lg" len="lg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flipV="1">
            <a:off x="1351711" y="5350192"/>
            <a:ext cx="5895975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7" name="Straight Connector 96"/>
          <p:cNvCxnSpPr/>
          <p:nvPr/>
        </p:nvCxnSpPr>
        <p:spPr>
          <a:xfrm rot="5400000">
            <a:off x="314241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5400000">
            <a:off x="4264471" y="5150366"/>
            <a:ext cx="1981200" cy="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urved Connector 98"/>
          <p:cNvCxnSpPr>
            <a:stCxn id="94" idx="0"/>
          </p:cNvCxnSpPr>
          <p:nvPr/>
        </p:nvCxnSpPr>
        <p:spPr>
          <a:xfrm rot="16200000" flipH="1">
            <a:off x="3493251" y="3163116"/>
            <a:ext cx="6980" cy="3528060"/>
          </a:xfrm>
          <a:prstGeom prst="curvedConnector3">
            <a:avLst>
              <a:gd name="adj1" fmla="val -13413844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 bwMode="auto">
          <a:xfrm>
            <a:off x="4026331" y="4921018"/>
            <a:ext cx="182880" cy="438898"/>
          </a:xfrm>
          <a:prstGeom prst="rect">
            <a:avLst/>
          </a:prstGeom>
          <a:noFill/>
          <a:ln w="3175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2000" b="1" smtClean="0">
              <a:latin typeface="Neo Sans Inte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8209711" y="5364976"/>
            <a:ext cx="32272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T</a:t>
            </a:r>
            <a:endParaRPr lang="en-US" sz="1050" b="1" dirty="0"/>
          </a:p>
        </p:txBody>
      </p:sp>
      <p:sp>
        <p:nvSpPr>
          <p:cNvPr id="104" name="Rounded Rectangular Callout 103"/>
          <p:cNvSpPr/>
          <p:nvPr/>
        </p:nvSpPr>
        <p:spPr bwMode="auto">
          <a:xfrm>
            <a:off x="107504" y="3429000"/>
            <a:ext cx="1368152" cy="360040"/>
          </a:xfrm>
          <a:prstGeom prst="wedgeRoundRectCallout">
            <a:avLst>
              <a:gd name="adj1" fmla="val 51809"/>
              <a:gd name="adj2" fmla="val 361552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1,2 Probe-Req from other </a:t>
            </a:r>
            <a:r>
              <a:rPr lang="en-US" dirty="0" smtClean="0"/>
              <a:t>SP  STA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06" name="Group 65"/>
          <p:cNvGrpSpPr/>
          <p:nvPr/>
        </p:nvGrpSpPr>
        <p:grpSpPr>
          <a:xfrm>
            <a:off x="6705673" y="3933056"/>
            <a:ext cx="2330823" cy="741060"/>
            <a:chOff x="1792733" y="3840465"/>
            <a:chExt cx="2330823" cy="741060"/>
          </a:xfrm>
        </p:grpSpPr>
        <p:sp>
          <p:nvSpPr>
            <p:cNvPr id="110" name="Rectangle 109"/>
            <p:cNvSpPr/>
            <p:nvPr/>
          </p:nvSpPr>
          <p:spPr bwMode="auto">
            <a:xfrm>
              <a:off x="1792733" y="3840465"/>
              <a:ext cx="530598" cy="188610"/>
            </a:xfrm>
            <a:prstGeom prst="rect">
              <a:avLst/>
            </a:prstGeom>
            <a:solidFill>
              <a:srgbClr val="92D05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2466206" y="3840465"/>
              <a:ext cx="1657350" cy="179085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Probe Request instance</a:t>
              </a:r>
            </a:p>
          </p:txBody>
        </p:sp>
        <p:sp>
          <p:nvSpPr>
            <p:cNvPr id="112" name="Rectangle 111"/>
            <p:cNvSpPr/>
            <p:nvPr/>
          </p:nvSpPr>
          <p:spPr bwMode="auto">
            <a:xfrm>
              <a:off x="1792733" y="4116690"/>
              <a:ext cx="530598" cy="188610"/>
            </a:xfrm>
            <a:prstGeom prst="rect">
              <a:avLst/>
            </a:prstGeom>
            <a:solidFill>
              <a:srgbClr val="FF0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3" name="Rectangle 112"/>
            <p:cNvSpPr/>
            <p:nvPr/>
          </p:nvSpPr>
          <p:spPr bwMode="auto">
            <a:xfrm>
              <a:off x="2466206" y="4116691"/>
              <a:ext cx="1299567" cy="171014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 Short response</a:t>
              </a:r>
            </a:p>
          </p:txBody>
        </p:sp>
        <p:sp>
          <p:nvSpPr>
            <p:cNvPr id="114" name="Rectangle 113"/>
            <p:cNvSpPr/>
            <p:nvPr/>
          </p:nvSpPr>
          <p:spPr bwMode="auto">
            <a:xfrm>
              <a:off x="1792733" y="4392915"/>
              <a:ext cx="530598" cy="188610"/>
            </a:xfrm>
            <a:prstGeom prst="rect">
              <a:avLst/>
            </a:prstGeom>
            <a:solidFill>
              <a:schemeClr val="accent6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2000" b="1" smtClean="0">
                <a:latin typeface="Neo Sans Intel" pitchFamily="34" charset="0"/>
                <a:cs typeface="Arial" pitchFamily="34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2466206" y="4392915"/>
              <a:ext cx="1299567" cy="182821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000" dirty="0" smtClean="0">
                  <a:latin typeface="Neo Sans Intel" pitchFamily="34" charset="0"/>
                  <a:cs typeface="Arial" pitchFamily="34" charset="0"/>
                </a:rPr>
                <a:t>Beacon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2483768" y="5589240"/>
            <a:ext cx="769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TSF,</a:t>
            </a:r>
          </a:p>
          <a:p>
            <a:r>
              <a:rPr lang="en-US" sz="800" dirty="0" smtClean="0"/>
              <a:t>MP offset,</a:t>
            </a:r>
          </a:p>
          <a:p>
            <a:r>
              <a:rPr lang="en-US" sz="800" dirty="0" smtClean="0"/>
              <a:t>MP interval</a:t>
            </a:r>
          </a:p>
          <a:p>
            <a:endParaRPr lang="en-US" sz="800" dirty="0"/>
          </a:p>
        </p:txBody>
      </p:sp>
      <p:cxnSp>
        <p:nvCxnSpPr>
          <p:cNvPr id="92" name="Curved Connector 91"/>
          <p:cNvCxnSpPr>
            <a:stCxn id="84" idx="2"/>
            <a:endCxn id="102" idx="2"/>
          </p:cNvCxnSpPr>
          <p:nvPr/>
        </p:nvCxnSpPr>
        <p:spPr>
          <a:xfrm rot="5400000" flipH="1" flipV="1">
            <a:off x="3838322" y="5083105"/>
            <a:ext cx="2638" cy="556260"/>
          </a:xfrm>
          <a:prstGeom prst="curvedConnector3">
            <a:avLst>
              <a:gd name="adj1" fmla="val -10109935"/>
            </a:avLst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ounded Rectangular Callout 130"/>
          <p:cNvSpPr/>
          <p:nvPr/>
        </p:nvSpPr>
        <p:spPr bwMode="auto">
          <a:xfrm flipH="1">
            <a:off x="3419872" y="3429000"/>
            <a:ext cx="1368152" cy="360040"/>
          </a:xfrm>
          <a:prstGeom prst="wedgeRoundRectCallout">
            <a:avLst>
              <a:gd name="adj1" fmla="val 51809"/>
              <a:gd name="adj2" fmla="val 361552"/>
              <a:gd name="adj3" fmla="val 16667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3 Probe-Req from other </a:t>
            </a:r>
            <a:r>
              <a:rPr lang="en-US" dirty="0" smtClean="0"/>
              <a:t>SP  STA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322826" y="5949280"/>
            <a:ext cx="119339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2</a:t>
            </a:r>
            <a:r>
              <a:rPr lang="en-US" sz="1100" b="1" baseline="30000" dirty="0" smtClean="0"/>
              <a:t>nd</a:t>
            </a:r>
            <a:r>
              <a:rPr lang="en-US" sz="1100" b="1" dirty="0" smtClean="0"/>
              <a:t> MP instance</a:t>
            </a:r>
          </a:p>
          <a:p>
            <a:r>
              <a:rPr lang="en-US" sz="1100" b="1" dirty="0" smtClean="0"/>
              <a:t>From AP # 1</a:t>
            </a:r>
            <a:endParaRPr lang="en-US" sz="1100" b="1" dirty="0"/>
          </a:p>
        </p:txBody>
      </p: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559DF1DC-0217-43CA-AA8E-D337C722AAC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1" name="Titel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TGai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160240"/>
          </a:xfrm>
        </p:spPr>
        <p:txBody>
          <a:bodyPr/>
          <a:lstStyle/>
          <a:p>
            <a:r>
              <a:rPr lang="en-US" sz="2000" dirty="0" smtClean="0"/>
              <a:t>Active scanning procedure is defined in 10.1.4.3.3 and is very effective in certain environments:</a:t>
            </a:r>
          </a:p>
          <a:p>
            <a:pPr lvl="1"/>
            <a:r>
              <a:rPr lang="en-US" sz="1600" dirty="0" smtClean="0"/>
              <a:t>Short procedure results in good power consumption a 669.3uJ/attempt [1].</a:t>
            </a:r>
          </a:p>
          <a:p>
            <a:pPr lvl="1"/>
            <a:r>
              <a:rPr lang="en-US" sz="1600" dirty="0" smtClean="0"/>
              <a:t>Negligible effect where the WM is partially utilized or while out of AP coverage.</a:t>
            </a:r>
          </a:p>
          <a:p>
            <a:pPr lvl="1"/>
            <a:r>
              <a:rPr lang="en-US" sz="1600" dirty="0" smtClean="0"/>
              <a:t>Short latency for AP and NW discovery – approximately 10msec/channel.</a:t>
            </a:r>
          </a:p>
          <a:p>
            <a:pPr lvl="1"/>
            <a:r>
              <a:rPr lang="en-US" sz="1600" dirty="0" smtClean="0"/>
              <a:t>Passive scanning STAs may benefit from Probe Response replacing the need for Beacon detection.</a:t>
            </a:r>
          </a:p>
          <a:p>
            <a:pPr lvl="1">
              <a:buNone/>
            </a:pPr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7982" y="3684558"/>
            <a:ext cx="5760640" cy="2552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2160240"/>
          </a:xfrm>
        </p:spPr>
        <p:txBody>
          <a:bodyPr/>
          <a:lstStyle/>
          <a:p>
            <a:r>
              <a:rPr lang="en-US" sz="2000" dirty="0" smtClean="0"/>
              <a:t>However is certain environments Active scanning has his drawbacks:</a:t>
            </a:r>
          </a:p>
          <a:p>
            <a:pPr lvl="1"/>
            <a:r>
              <a:rPr lang="en-US" sz="1600" dirty="0" smtClean="0"/>
              <a:t>Probe Response storm in certain deployments.</a:t>
            </a:r>
          </a:p>
          <a:p>
            <a:pPr lvl="1"/>
            <a:r>
              <a:rPr lang="en-US" sz="1600" dirty="0" smtClean="0"/>
              <a:t>WM occupancy on loaded channels.</a:t>
            </a:r>
          </a:p>
          <a:p>
            <a:pPr lvl="1"/>
            <a:r>
              <a:rPr lang="en-US" sz="1600" dirty="0" smtClean="0"/>
              <a:t>Temporal high collision rate in certain scenarios may hinder QoS of existing admitted connections.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622253"/>
            <a:ext cx="3749675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771800" y="3645024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*[2]: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Recap, </a:t>
            </a:r>
            <a:r>
              <a:rPr lang="en-US" dirty="0" smtClean="0">
                <a:solidFill>
                  <a:schemeClr val="tx1"/>
                </a:solidFill>
              </a:rPr>
              <a:t>Active</a:t>
            </a:r>
            <a:r>
              <a:rPr lang="en-US" dirty="0" smtClean="0"/>
              <a:t> Scanning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312368"/>
          </a:xfrm>
        </p:spPr>
        <p:txBody>
          <a:bodyPr/>
          <a:lstStyle/>
          <a:p>
            <a:r>
              <a:rPr lang="en-US" sz="2000" dirty="0" smtClean="0"/>
              <a:t>Some proposals were made to improve the probing mechanism and reduce the Probe Response effect:</a:t>
            </a:r>
          </a:p>
          <a:p>
            <a:pPr lvl="1"/>
            <a:r>
              <a:rPr lang="en-US" sz="1800" dirty="0" smtClean="0"/>
              <a:t>Broadcast Probe Response </a:t>
            </a:r>
          </a:p>
          <a:p>
            <a:pPr lvl="1"/>
            <a:r>
              <a:rPr lang="en-US" sz="1800" dirty="0" smtClean="0"/>
              <a:t>Filtering of Probe Responses.</a:t>
            </a:r>
          </a:p>
          <a:p>
            <a:pPr lvl="1"/>
            <a:endParaRPr lang="en-US" b="0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 bwMode="auto">
          <a:xfrm rot="5400000">
            <a:off x="5339780" y="5183635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3061355" y="4530828"/>
            <a:ext cx="3300386" cy="9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086129" y="3893453"/>
            <a:ext cx="631670" cy="29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AP1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rot="5400000">
            <a:off x="2022893" y="5183634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696617" y="3886200"/>
            <a:ext cx="762641" cy="29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STA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75856" y="4293096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Request </a:t>
            </a:r>
            <a:r>
              <a:rPr lang="en-US" sz="1050" dirty="0" smtClean="0">
                <a:latin typeface="+mn-lt"/>
              </a:rPr>
              <a:t>(broadcast)</a:t>
            </a: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3074077" y="5144182"/>
            <a:ext cx="3300386" cy="95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6203882" y="5190888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950231" y="3900706"/>
            <a:ext cx="631670" cy="29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AP2</a:t>
            </a:r>
          </a:p>
        </p:txBody>
      </p:sp>
      <p:grpSp>
        <p:nvGrpSpPr>
          <p:cNvPr id="17" name="Group 45"/>
          <p:cNvGrpSpPr/>
          <p:nvPr/>
        </p:nvGrpSpPr>
        <p:grpSpPr>
          <a:xfrm>
            <a:off x="1867079" y="3886200"/>
            <a:ext cx="762642" cy="2335896"/>
            <a:chOff x="1207216" y="3238500"/>
            <a:chExt cx="840660" cy="3067710"/>
          </a:xfrm>
        </p:grpSpPr>
        <p:cxnSp>
          <p:nvCxnSpPr>
            <p:cNvPr id="26" name="Straight Connector 25"/>
            <p:cNvCxnSpPr/>
            <p:nvPr/>
          </p:nvCxnSpPr>
          <p:spPr bwMode="auto">
            <a:xfrm rot="5400000">
              <a:off x="245465" y="4942408"/>
              <a:ext cx="27276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1207216" y="3238500"/>
              <a:ext cx="840660" cy="388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STA 2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321001" y="4894018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Response</a:t>
            </a:r>
            <a:r>
              <a:rPr lang="en-US" sz="1050" dirty="0" smtClean="0">
                <a:latin typeface="+mn-lt"/>
              </a:rPr>
              <a:t>(broadcast)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232233" y="5140930"/>
            <a:ext cx="4142230" cy="4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231817" y="4821808"/>
            <a:ext cx="4139465" cy="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275856" y="4581128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Request </a:t>
            </a:r>
            <a:r>
              <a:rPr lang="en-US" sz="1050" dirty="0" smtClean="0">
                <a:latin typeface="+mn-lt"/>
              </a:rPr>
              <a:t>(broadcast)</a:t>
            </a:r>
          </a:p>
        </p:txBody>
      </p:sp>
      <p:grpSp>
        <p:nvGrpSpPr>
          <p:cNvPr id="22" name="Group 41"/>
          <p:cNvGrpSpPr/>
          <p:nvPr/>
        </p:nvGrpSpPr>
        <p:grpSpPr>
          <a:xfrm>
            <a:off x="1123951" y="3886200"/>
            <a:ext cx="762642" cy="2335896"/>
            <a:chOff x="1359616" y="3381375"/>
            <a:chExt cx="840660" cy="3067710"/>
          </a:xfrm>
        </p:grpSpPr>
        <p:cxnSp>
          <p:nvCxnSpPr>
            <p:cNvPr id="24" name="Straight Connector 23"/>
            <p:cNvCxnSpPr/>
            <p:nvPr/>
          </p:nvCxnSpPr>
          <p:spPr bwMode="auto">
            <a:xfrm rot="5400000">
              <a:off x="397865" y="5085283"/>
              <a:ext cx="27276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1359616" y="3381375"/>
              <a:ext cx="840660" cy="388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STA 3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 flipV="1">
            <a:off x="1489105" y="5148183"/>
            <a:ext cx="4164972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3059832" y="5589240"/>
            <a:ext cx="4176464" cy="42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275856" y="5338408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Probe Response</a:t>
            </a:r>
            <a:r>
              <a:rPr lang="en-US" sz="1050" dirty="0" smtClean="0">
                <a:latin typeface="+mn-lt"/>
              </a:rPr>
              <a:t>(unicast)</a:t>
            </a: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>
            <a:off x="2699792" y="4824311"/>
            <a:ext cx="4536504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>
            <a:off x="3491880" y="4527226"/>
            <a:ext cx="4536504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rot="5400000">
            <a:off x="7010405" y="5187442"/>
            <a:ext cx="207692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7756754" y="3897260"/>
            <a:ext cx="63167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latin typeface="+mn-lt"/>
              </a:rPr>
              <a:t>AP3</a:t>
            </a:r>
          </a:p>
        </p:txBody>
      </p:sp>
      <p:cxnSp>
        <p:nvCxnSpPr>
          <p:cNvPr id="36" name="Straight Arrow Connector 35"/>
          <p:cNvCxnSpPr/>
          <p:nvPr/>
        </p:nvCxnSpPr>
        <p:spPr bwMode="auto">
          <a:xfrm flipH="1">
            <a:off x="3491880" y="4824311"/>
            <a:ext cx="4536504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3059832" y="5949280"/>
            <a:ext cx="498822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lg"/>
            <a:tailEnd type="non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004048" y="5589240"/>
            <a:ext cx="28803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×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794822" y="5672281"/>
            <a:ext cx="2929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Filtered</a:t>
            </a:r>
            <a:endParaRPr lang="en-US" sz="1050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Non-deterministic Broadcast Probe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312368"/>
          </a:xfrm>
        </p:spPr>
        <p:txBody>
          <a:bodyPr/>
          <a:lstStyle/>
          <a:p>
            <a:r>
              <a:rPr lang="en-US" sz="2000" dirty="0" smtClean="0"/>
              <a:t>Some proposals were made to improve the probing mechanism and reduce the Probe Response effect:</a:t>
            </a:r>
          </a:p>
          <a:p>
            <a:pPr lvl="1"/>
            <a:r>
              <a:rPr lang="en-US" sz="1600" dirty="0" smtClean="0"/>
              <a:t>These methods currently relies on the non deterministic behavior of various STAs and APs and on the momentary WM load: the short AP </a:t>
            </a:r>
            <a:r>
              <a:rPr lang="en-US" sz="1800" b="0" dirty="0" smtClean="0"/>
              <a:t>response duration of </a:t>
            </a:r>
            <a:r>
              <a:rPr lang="en-US" sz="1800" dirty="0" smtClean="0"/>
              <a:t>2-10msec greatly limiting the aggregation of Probe Responses.</a:t>
            </a:r>
          </a:p>
          <a:p>
            <a:pPr lvl="1"/>
            <a:endParaRPr lang="en-US" b="0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45" name="Group 44"/>
          <p:cNvGrpSpPr/>
          <p:nvPr/>
        </p:nvGrpSpPr>
        <p:grpSpPr>
          <a:xfrm>
            <a:off x="796806" y="3886200"/>
            <a:ext cx="7591618" cy="2343150"/>
            <a:chOff x="796806" y="3886200"/>
            <a:chExt cx="7591618" cy="2343150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>
              <a:off x="5339780" y="5183635"/>
              <a:ext cx="207692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9" name="Straight Arrow Connector 8"/>
            <p:cNvCxnSpPr/>
            <p:nvPr/>
          </p:nvCxnSpPr>
          <p:spPr bwMode="auto">
            <a:xfrm flipH="1">
              <a:off x="3061355" y="4530828"/>
              <a:ext cx="3300386" cy="95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6086129" y="3893453"/>
              <a:ext cx="631670" cy="295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AP1</a:t>
              </a: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rot="5400000">
              <a:off x="2022893" y="5183634"/>
              <a:ext cx="207692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2696617" y="3886200"/>
              <a:ext cx="762641" cy="295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STA 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275856" y="4293096"/>
              <a:ext cx="2929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+mn-lt"/>
                </a:rPr>
                <a:t>Probe Request </a:t>
              </a:r>
              <a:r>
                <a:rPr lang="en-US" sz="1050" dirty="0" smtClean="0">
                  <a:latin typeface="+mn-lt"/>
                </a:rPr>
                <a:t>(broadcast)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3074077" y="5144182"/>
              <a:ext cx="3300386" cy="95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rot="5400000">
              <a:off x="6203882" y="5190888"/>
              <a:ext cx="207692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6950231" y="3900706"/>
              <a:ext cx="631670" cy="2959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AP2</a:t>
              </a:r>
            </a:p>
          </p:txBody>
        </p:sp>
        <p:grpSp>
          <p:nvGrpSpPr>
            <p:cNvPr id="7" name="Group 45"/>
            <p:cNvGrpSpPr/>
            <p:nvPr/>
          </p:nvGrpSpPr>
          <p:grpSpPr>
            <a:xfrm>
              <a:off x="1867079" y="3886200"/>
              <a:ext cx="762642" cy="2335896"/>
              <a:chOff x="1207216" y="3238500"/>
              <a:chExt cx="840660" cy="3067710"/>
            </a:xfrm>
          </p:grpSpPr>
          <p:cxnSp>
            <p:nvCxnSpPr>
              <p:cNvPr id="26" name="Straight Connector 25"/>
              <p:cNvCxnSpPr/>
              <p:nvPr/>
            </p:nvCxnSpPr>
            <p:spPr bwMode="auto">
              <a:xfrm rot="5400000">
                <a:off x="245465" y="4942408"/>
                <a:ext cx="2727604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  <p:sp>
            <p:nvSpPr>
              <p:cNvPr id="27" name="TextBox 26"/>
              <p:cNvSpPr txBox="1"/>
              <p:nvPr/>
            </p:nvSpPr>
            <p:spPr>
              <a:xfrm>
                <a:off x="1207216" y="3238500"/>
                <a:ext cx="840660" cy="388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latin typeface="+mn-lt"/>
                  </a:rPr>
                  <a:t>STA 2</a:t>
                </a: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3321001" y="4894018"/>
              <a:ext cx="2929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+mn-lt"/>
                </a:rPr>
                <a:t>Probe Response</a:t>
              </a:r>
              <a:r>
                <a:rPr lang="en-US" sz="1050" dirty="0" smtClean="0">
                  <a:latin typeface="+mn-lt"/>
                </a:rPr>
                <a:t>(broadcast)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2232233" y="5140930"/>
              <a:ext cx="4142230" cy="421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H="1">
              <a:off x="2231817" y="4821808"/>
              <a:ext cx="4139465" cy="9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3275856" y="4581128"/>
              <a:ext cx="29293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+mn-lt"/>
                </a:rPr>
                <a:t>Probe Request </a:t>
              </a:r>
              <a:r>
                <a:rPr lang="en-US" sz="1050" dirty="0" smtClean="0">
                  <a:latin typeface="+mn-lt"/>
                </a:rPr>
                <a:t>(broadcast)</a:t>
              </a:r>
            </a:p>
          </p:txBody>
        </p:sp>
        <p:grpSp>
          <p:nvGrpSpPr>
            <p:cNvPr id="17" name="Group 41"/>
            <p:cNvGrpSpPr/>
            <p:nvPr/>
          </p:nvGrpSpPr>
          <p:grpSpPr>
            <a:xfrm>
              <a:off x="1123951" y="3886200"/>
              <a:ext cx="762642" cy="2335896"/>
              <a:chOff x="1359616" y="3381375"/>
              <a:chExt cx="840660" cy="3067710"/>
            </a:xfrm>
          </p:grpSpPr>
          <p:cxnSp>
            <p:nvCxnSpPr>
              <p:cNvPr id="24" name="Straight Connector 23"/>
              <p:cNvCxnSpPr/>
              <p:nvPr/>
            </p:nvCxnSpPr>
            <p:spPr bwMode="auto">
              <a:xfrm rot="5400000">
                <a:off x="397865" y="5085283"/>
                <a:ext cx="2727604" cy="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oval" w="med" len="med"/>
                <a:tailEnd type="none" w="med" len="med"/>
              </a:ln>
              <a:effectLst/>
            </p:spPr>
          </p:cxnSp>
          <p:sp>
            <p:nvSpPr>
              <p:cNvPr id="25" name="TextBox 24"/>
              <p:cNvSpPr txBox="1"/>
              <p:nvPr/>
            </p:nvSpPr>
            <p:spPr>
              <a:xfrm>
                <a:off x="1359616" y="3381375"/>
                <a:ext cx="840660" cy="388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latin typeface="+mn-lt"/>
                  </a:rPr>
                  <a:t>STA 3</a:t>
                </a:r>
              </a:p>
            </p:txBody>
          </p:sp>
        </p:grpSp>
        <p:cxnSp>
          <p:nvCxnSpPr>
            <p:cNvPr id="23" name="Straight Arrow Connector 22"/>
            <p:cNvCxnSpPr/>
            <p:nvPr/>
          </p:nvCxnSpPr>
          <p:spPr bwMode="auto">
            <a:xfrm flipV="1">
              <a:off x="1489105" y="5148183"/>
              <a:ext cx="4164972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30" name="Straight Arrow Connector 29"/>
            <p:cNvCxnSpPr/>
            <p:nvPr/>
          </p:nvCxnSpPr>
          <p:spPr bwMode="auto">
            <a:xfrm flipH="1">
              <a:off x="2699792" y="4824311"/>
              <a:ext cx="4536504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 flipH="1">
              <a:off x="1475656" y="4530892"/>
              <a:ext cx="6624736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rot="5400000">
              <a:off x="7010405" y="5187442"/>
              <a:ext cx="207692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7756754" y="3897260"/>
              <a:ext cx="6316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latin typeface="+mn-lt"/>
                </a:rPr>
                <a:t>AP3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 bwMode="auto">
            <a:xfrm flipH="1">
              <a:off x="3491880" y="4824311"/>
              <a:ext cx="4536504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38" name="Left Brace 37"/>
            <p:cNvSpPr/>
            <p:nvPr/>
          </p:nvSpPr>
          <p:spPr bwMode="auto">
            <a:xfrm>
              <a:off x="1187624" y="4530892"/>
              <a:ext cx="288032" cy="626300"/>
            </a:xfrm>
            <a:prstGeom prst="leftBrace">
              <a:avLst>
                <a:gd name="adj1" fmla="val 8333"/>
                <a:gd name="adj2" fmla="val 4664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91440" tIns="45720" rIns="91440" bIns="4572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Rounded Rectangular Callout 42"/>
            <p:cNvSpPr/>
            <p:nvPr/>
          </p:nvSpPr>
          <p:spPr bwMode="auto">
            <a:xfrm>
              <a:off x="3275856" y="5680298"/>
              <a:ext cx="2952328" cy="504056"/>
            </a:xfrm>
            <a:prstGeom prst="wedgeRoundRectCallout">
              <a:avLst>
                <a:gd name="adj1" fmla="val 1106"/>
                <a:gd name="adj2" fmla="val -154081"/>
                <a:gd name="adj3" fmla="val 1666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What’s the probability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of this actually happening on an opportunistic basis?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 rot="16200000">
              <a:off x="312785" y="4417077"/>
              <a:ext cx="13681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</a:rPr>
                <a:t>2-10msec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Non-deterministic Broadcast Probe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032448"/>
          </a:xfrm>
        </p:spPr>
        <p:txBody>
          <a:bodyPr/>
          <a:lstStyle/>
          <a:p>
            <a:r>
              <a:rPr lang="en-US" sz="1800" dirty="0" smtClean="0"/>
              <a:t>Assumptions:</a:t>
            </a:r>
          </a:p>
          <a:p>
            <a:pPr lvl="1"/>
            <a:r>
              <a:rPr lang="en-US" sz="1400" dirty="0" smtClean="0"/>
              <a:t>Probing request rate of 100STA/Sec on average.</a:t>
            </a:r>
          </a:p>
          <a:p>
            <a:pPr lvl="1"/>
            <a:r>
              <a:rPr lang="en-US" sz="1400" dirty="0" smtClean="0"/>
              <a:t>STAs access channel independently.</a:t>
            </a:r>
          </a:p>
          <a:p>
            <a:r>
              <a:rPr lang="en-US" sz="1800" dirty="0" smtClean="0"/>
              <a:t>Thus:</a:t>
            </a:r>
          </a:p>
          <a:p>
            <a:pPr lvl="1"/>
            <a:r>
              <a:rPr lang="en-US" sz="1400" dirty="0" smtClean="0"/>
              <a:t>The STAs access are </a:t>
            </a:r>
            <a:r>
              <a:rPr lang="en-US" sz="1400" dirty="0" err="1" smtClean="0"/>
              <a:t>Poissonically</a:t>
            </a:r>
            <a:r>
              <a:rPr lang="en-US" sz="1400" dirty="0" smtClean="0"/>
              <a:t> distributed with </a:t>
            </a:r>
            <a:r>
              <a:rPr lang="el-GR" sz="1400" dirty="0" smtClean="0"/>
              <a:t>λ</a:t>
            </a:r>
            <a:r>
              <a:rPr lang="en-US" sz="1400" dirty="0" smtClean="0"/>
              <a:t> = 100. </a:t>
            </a:r>
          </a:p>
          <a:p>
            <a:pPr lvl="1"/>
            <a:r>
              <a:rPr lang="en-US" sz="1400" dirty="0" smtClean="0"/>
              <a:t>Hence the probability for k responses over interval T [sec] is: 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Using non deterministic Broadcast Probe Response T is the AP response time which less than MAX_PROBE_RESPONSE_TIME:</a:t>
            </a:r>
          </a:p>
          <a:p>
            <a:pPr lvl="1"/>
            <a:r>
              <a:rPr lang="en-US" sz="1600" dirty="0" smtClean="0"/>
              <a:t>Thus, the probability that  K &gt; 1: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b="0" i="1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5062" name="Equation" r:id="rId3" imgW="114120" imgH="215640" progId="Equation.3">
              <p:embed/>
            </p:oleObj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3650721" y="3213100"/>
          <a:ext cx="1473729" cy="575940"/>
        </p:xfrm>
        <a:graphic>
          <a:graphicData uri="http://schemas.openxmlformats.org/presentationml/2006/ole">
            <p:oleObj spid="_x0000_s45063" name="Equation" r:id="rId4" imgW="1104840" imgH="431640" progId="Equation.3">
              <p:embed/>
            </p:oleObj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2339752" y="5085184"/>
          <a:ext cx="4671391" cy="288032"/>
        </p:xfrm>
        <a:graphic>
          <a:graphicData uri="http://schemas.openxmlformats.org/presentationml/2006/ole">
            <p:oleObj spid="_x0000_s45065" name="Equation" r:id="rId5" imgW="3656689" imgH="225690" progId="Equation.3">
              <p:embed/>
            </p:oleObj>
          </a:graphicData>
        </a:graphic>
      </p:graphicFrame>
      <p:grpSp>
        <p:nvGrpSpPr>
          <p:cNvPr id="129" name="Group 128"/>
          <p:cNvGrpSpPr/>
          <p:nvPr/>
        </p:nvGrpSpPr>
        <p:grpSpPr>
          <a:xfrm>
            <a:off x="6084168" y="1628799"/>
            <a:ext cx="2952328" cy="1512169"/>
            <a:chOff x="2555776" y="2276871"/>
            <a:chExt cx="3312368" cy="1512169"/>
          </a:xfrm>
        </p:grpSpPr>
        <p:cxnSp>
          <p:nvCxnSpPr>
            <p:cNvPr id="130" name="Straight Arrow Connector 129"/>
            <p:cNvCxnSpPr/>
            <p:nvPr/>
          </p:nvCxnSpPr>
          <p:spPr bwMode="auto">
            <a:xfrm flipH="1">
              <a:off x="3690082" y="2953574"/>
              <a:ext cx="1511190" cy="7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31" name="TextBox 130"/>
            <p:cNvSpPr txBox="1"/>
            <p:nvPr/>
          </p:nvSpPr>
          <p:spPr>
            <a:xfrm>
              <a:off x="4673334" y="2282864"/>
              <a:ext cx="402721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AP1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3518415" y="2276871"/>
              <a:ext cx="572360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STA 1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3514334" y="2757125"/>
              <a:ext cx="142386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 smtClean="0">
                  <a:latin typeface="+mn-lt"/>
                </a:rPr>
                <a:t>Probe Request </a:t>
              </a:r>
              <a:r>
                <a:rPr lang="en-US" sz="500" dirty="0" smtClean="0">
                  <a:latin typeface="+mn-lt"/>
                </a:rPr>
                <a:t>(broadcast)</a:t>
              </a:r>
            </a:p>
          </p:txBody>
        </p:sp>
        <p:cxnSp>
          <p:nvCxnSpPr>
            <p:cNvPr id="134" name="Straight Arrow Connector 133"/>
            <p:cNvCxnSpPr/>
            <p:nvPr/>
          </p:nvCxnSpPr>
          <p:spPr bwMode="auto">
            <a:xfrm>
              <a:off x="3696265" y="3460417"/>
              <a:ext cx="1111169" cy="7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35" name="TextBox 134"/>
            <p:cNvSpPr txBox="1"/>
            <p:nvPr/>
          </p:nvSpPr>
          <p:spPr>
            <a:xfrm>
              <a:off x="5063907" y="2288857"/>
              <a:ext cx="372188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AP2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3536278" y="3253695"/>
              <a:ext cx="142386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 smtClean="0">
                  <a:latin typeface="+mn-lt"/>
                </a:rPr>
                <a:t>Probe Response</a:t>
              </a:r>
              <a:r>
                <a:rPr lang="en-US" sz="500" dirty="0" smtClean="0">
                  <a:latin typeface="+mn-lt"/>
                </a:rPr>
                <a:t>(broadcast)</a:t>
              </a:r>
            </a:p>
          </p:txBody>
        </p:sp>
        <p:cxnSp>
          <p:nvCxnSpPr>
            <p:cNvPr id="137" name="Straight Arrow Connector 136"/>
            <p:cNvCxnSpPr/>
            <p:nvPr/>
          </p:nvCxnSpPr>
          <p:spPr bwMode="auto">
            <a:xfrm>
              <a:off x="3287066" y="3457730"/>
              <a:ext cx="1511190" cy="348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38" name="Straight Arrow Connector 137"/>
            <p:cNvCxnSpPr/>
            <p:nvPr/>
          </p:nvCxnSpPr>
          <p:spPr bwMode="auto">
            <a:xfrm flipH="1">
              <a:off x="3286863" y="3194024"/>
              <a:ext cx="1911210" cy="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39" name="TextBox 138"/>
            <p:cNvSpPr txBox="1"/>
            <p:nvPr/>
          </p:nvSpPr>
          <p:spPr>
            <a:xfrm>
              <a:off x="3514334" y="2995139"/>
              <a:ext cx="142386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 smtClean="0">
                  <a:latin typeface="+mn-lt"/>
                </a:rPr>
                <a:t>Probe Request </a:t>
              </a:r>
              <a:r>
                <a:rPr lang="en-US" sz="500" dirty="0" smtClean="0">
                  <a:latin typeface="+mn-lt"/>
                </a:rPr>
                <a:t>(broadcast)</a:t>
              </a:r>
            </a:p>
          </p:txBody>
        </p:sp>
        <p:cxnSp>
          <p:nvCxnSpPr>
            <p:cNvPr id="140" name="Straight Arrow Connector 139"/>
            <p:cNvCxnSpPr/>
            <p:nvPr/>
          </p:nvCxnSpPr>
          <p:spPr bwMode="auto">
            <a:xfrm flipV="1">
              <a:off x="2933202" y="3471168"/>
              <a:ext cx="1866764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41" name="Straight Arrow Connector 140"/>
            <p:cNvCxnSpPr/>
            <p:nvPr/>
          </p:nvCxnSpPr>
          <p:spPr bwMode="auto">
            <a:xfrm flipH="1">
              <a:off x="3514335" y="3196093"/>
              <a:ext cx="2088997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42" name="Straight Arrow Connector 141"/>
            <p:cNvCxnSpPr/>
            <p:nvPr/>
          </p:nvCxnSpPr>
          <p:spPr bwMode="auto">
            <a:xfrm flipH="1">
              <a:off x="2919312" y="2953627"/>
              <a:ext cx="186676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cxnSp>
          <p:nvCxnSpPr>
            <p:cNvPr id="143" name="Straight Connector 142"/>
            <p:cNvCxnSpPr/>
            <p:nvPr/>
          </p:nvCxnSpPr>
          <p:spPr bwMode="auto">
            <a:xfrm rot="5400000">
              <a:off x="4203032" y="3178454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4" name="Straight Connector 143"/>
            <p:cNvCxnSpPr/>
            <p:nvPr/>
          </p:nvCxnSpPr>
          <p:spPr bwMode="auto">
            <a:xfrm rot="5400000">
              <a:off x="3083730" y="3178453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rot="5400000">
              <a:off x="4623051" y="3182688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rot="5400000">
              <a:off x="2680512" y="3178453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147" name="TextBox 146"/>
            <p:cNvSpPr txBox="1"/>
            <p:nvPr/>
          </p:nvSpPr>
          <p:spPr>
            <a:xfrm>
              <a:off x="3113993" y="2276872"/>
              <a:ext cx="449895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STA 2</a:t>
              </a:r>
            </a:p>
          </p:txBody>
        </p:sp>
        <p:cxnSp>
          <p:nvCxnSpPr>
            <p:cNvPr id="148" name="Straight Connector 147"/>
            <p:cNvCxnSpPr/>
            <p:nvPr/>
          </p:nvCxnSpPr>
          <p:spPr bwMode="auto">
            <a:xfrm rot="5400000">
              <a:off x="2319296" y="3178453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149" name="TextBox 148"/>
            <p:cNvSpPr txBox="1"/>
            <p:nvPr/>
          </p:nvSpPr>
          <p:spPr>
            <a:xfrm>
              <a:off x="2717355" y="2276872"/>
              <a:ext cx="486494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STA 3</a:t>
              </a:r>
            </a:p>
          </p:txBody>
        </p:sp>
        <p:cxnSp>
          <p:nvCxnSpPr>
            <p:cNvPr id="150" name="Straight Connector 149"/>
            <p:cNvCxnSpPr/>
            <p:nvPr/>
          </p:nvCxnSpPr>
          <p:spPr bwMode="auto">
            <a:xfrm rot="5400000">
              <a:off x="5015082" y="3180677"/>
              <a:ext cx="121270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151" name="TextBox 150"/>
            <p:cNvSpPr txBox="1"/>
            <p:nvPr/>
          </p:nvSpPr>
          <p:spPr>
            <a:xfrm>
              <a:off x="5485192" y="2286010"/>
              <a:ext cx="382952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800" dirty="0" smtClean="0">
                  <a:latin typeface="+mn-lt"/>
                </a:rPr>
                <a:t>AP3</a:t>
              </a:r>
            </a:p>
          </p:txBody>
        </p:sp>
        <p:cxnSp>
          <p:nvCxnSpPr>
            <p:cNvPr id="152" name="Straight Arrow Connector 151"/>
            <p:cNvCxnSpPr/>
            <p:nvPr/>
          </p:nvCxnSpPr>
          <p:spPr bwMode="auto">
            <a:xfrm flipH="1">
              <a:off x="3899349" y="3196093"/>
              <a:ext cx="888935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none"/>
            </a:ln>
            <a:effectLst/>
          </p:spPr>
        </p:cxnSp>
        <p:sp>
          <p:nvSpPr>
            <p:cNvPr id="153" name="Left Brace 152"/>
            <p:cNvSpPr/>
            <p:nvPr/>
          </p:nvSpPr>
          <p:spPr bwMode="auto">
            <a:xfrm>
              <a:off x="2779307" y="2953627"/>
              <a:ext cx="140005" cy="517541"/>
            </a:xfrm>
            <a:prstGeom prst="leftBrace">
              <a:avLst>
                <a:gd name="adj1" fmla="val 8333"/>
                <a:gd name="adj2" fmla="val 4664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270" wrap="none" lIns="91440" tIns="45720" rIns="91440" bIns="45720" numCol="1" rtlCol="0" anchor="b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 rot="16200000">
              <a:off x="2121297" y="2894085"/>
              <a:ext cx="11305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b="1" dirty="0" smtClean="0">
                  <a:solidFill>
                    <a:srgbClr val="FF0000"/>
                  </a:solidFill>
                </a:rPr>
                <a:t>2-10msec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78688" cy="582960"/>
          </a:xfrm>
        </p:spPr>
        <p:txBody>
          <a:bodyPr/>
          <a:lstStyle/>
          <a:p>
            <a:r>
              <a:rPr lang="en-US" dirty="0" smtClean="0"/>
              <a:t>Non-deterministic Broadcast Probe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3312368"/>
          </a:xfrm>
        </p:spPr>
        <p:txBody>
          <a:bodyPr/>
          <a:lstStyle/>
          <a:p>
            <a:pPr lvl="1"/>
            <a:endParaRPr lang="en-US" sz="1600" dirty="0" smtClean="0"/>
          </a:p>
          <a:p>
            <a:r>
              <a:rPr lang="en-US" sz="2000" dirty="0" smtClean="0"/>
              <a:t>And the probability for Probe Response to answer more than one Probe Request is:</a:t>
            </a:r>
          </a:p>
          <a:p>
            <a:pPr lvl="1"/>
            <a:r>
              <a:rPr lang="en-US" sz="1600" dirty="0" smtClean="0"/>
              <a:t>T = 2msec: 1.75%</a:t>
            </a:r>
          </a:p>
          <a:p>
            <a:pPr lvl="1"/>
            <a:r>
              <a:rPr lang="en-US" sz="1600" dirty="0" smtClean="0"/>
              <a:t>T = 5msec: 9.02%</a:t>
            </a:r>
          </a:p>
          <a:p>
            <a:pPr lvl="1"/>
            <a:r>
              <a:rPr lang="en-US" sz="1600" dirty="0" smtClean="0"/>
              <a:t>T = 10msec: 26.42%</a:t>
            </a:r>
          </a:p>
          <a:p>
            <a:pPr lvl="1"/>
            <a:endParaRPr lang="en-US" sz="16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b="0" i="1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sz="1600" dirty="0" smtClean="0"/>
              <a:t>Current WFA maximum AP response time is set to 5msec on an unloaded channel.</a:t>
            </a:r>
          </a:p>
          <a:p>
            <a:pPr lvl="1"/>
            <a:r>
              <a:rPr lang="en-US" sz="1600" dirty="0" smtClean="0"/>
              <a:t>Some enterprise grade APs may have a response time as good as 2msec reducing the number of answered STAs per Probe Response.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5724" y="6475413"/>
            <a:ext cx="1388201" cy="184666"/>
          </a:xfrm>
        </p:spPr>
        <p:txBody>
          <a:bodyPr/>
          <a:lstStyle/>
          <a:p>
            <a:r>
              <a:rPr lang="en-US" smtClean="0"/>
              <a:t>Jonathan Segev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smtClean="0"/>
              <a:t>Slide </a:t>
            </a:r>
            <a:fld id="{EDE002D1-28E4-4BD7-9C1F-AB6CE69A277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81922" name="Equation" r:id="rId3" imgW="114120" imgH="215640" progId="Equation.3">
              <p:embed/>
            </p:oleObj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3650721" y="3213100"/>
          <a:ext cx="1473729" cy="575940"/>
        </p:xfrm>
        <a:graphic>
          <a:graphicData uri="http://schemas.openxmlformats.org/presentationml/2006/ole">
            <p:oleObj spid="_x0000_s81923" name="Equation" r:id="rId4" imgW="1104840" imgH="431640" progId="Equation.3">
              <p:embed/>
            </p:oleObj>
          </a:graphicData>
        </a:graphic>
      </p:graphicFrame>
      <p:graphicFrame>
        <p:nvGraphicFramePr>
          <p:cNvPr id="41" name="Object 40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81924" name="Equation" r:id="rId5" imgW="0" imgH="0" progId="Equation.3">
              <p:embed/>
            </p:oleObj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2339752" y="4293096"/>
          <a:ext cx="4671391" cy="288032"/>
        </p:xfrm>
        <a:graphic>
          <a:graphicData uri="http://schemas.openxmlformats.org/presentationml/2006/ole">
            <p:oleObj spid="_x0000_s81925" name="Equation" r:id="rId6" imgW="3656689" imgH="22569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0133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28326</TotalTime>
  <Words>2086</Words>
  <Application>Microsoft Office PowerPoint</Application>
  <PresentationFormat>On-screen Show (4:3)</PresentationFormat>
  <Paragraphs>459</Paragraphs>
  <Slides>24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802-11-Submission</vt:lpstr>
      <vt:lpstr>Document</vt:lpstr>
      <vt:lpstr>Equation</vt:lpstr>
      <vt:lpstr>Aggregated Probe Response</vt:lpstr>
      <vt:lpstr>Abstract</vt:lpstr>
      <vt:lpstr>Slide 3</vt:lpstr>
      <vt:lpstr>Recap, Active Scanning Procedure</vt:lpstr>
      <vt:lpstr>Recap, Active Scanning Procedure</vt:lpstr>
      <vt:lpstr>Recap, Active Scanning Procedure</vt:lpstr>
      <vt:lpstr>Non-deterministic Broadcast Probe Response</vt:lpstr>
      <vt:lpstr>Non-deterministic Broadcast Probe Response</vt:lpstr>
      <vt:lpstr>Non-deterministic Broadcast Probe Response</vt:lpstr>
      <vt:lpstr>Suggested Improvement</vt:lpstr>
      <vt:lpstr>Suggested Improvement (con.)</vt:lpstr>
      <vt:lpstr>Suggested Improvement (con.)</vt:lpstr>
      <vt:lpstr>Suggested Improvement (con.)</vt:lpstr>
      <vt:lpstr>Suggested Improvement (con.)</vt:lpstr>
      <vt:lpstr>Suggested Improvement (con.)</vt:lpstr>
      <vt:lpstr>Suggested Improvement (con.)</vt:lpstr>
      <vt:lpstr>Suggested Improvement (con.)</vt:lpstr>
      <vt:lpstr>Suggested Improvement (con.)</vt:lpstr>
      <vt:lpstr>References</vt:lpstr>
      <vt:lpstr>Backup</vt:lpstr>
      <vt:lpstr>Framework document – straw poll 1</vt:lpstr>
      <vt:lpstr>Framework document – straw poll 2</vt:lpstr>
      <vt:lpstr>Comparing opportunistic and non opportunistic Broadcast Probe Response</vt:lpstr>
      <vt:lpstr>Suggested Improvement (con.)</vt:lpstr>
    </vt:vector>
  </TitlesOfParts>
  <Company>Intel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Jonathan Segev</dc:creator>
  <cp:lastModifiedBy>jsegev</cp:lastModifiedBy>
  <cp:revision>107</cp:revision>
  <cp:lastPrinted>1998-02-10T13:28:06Z</cp:lastPrinted>
  <dcterms:created xsi:type="dcterms:W3CDTF">2012-01-15T20:46:20Z</dcterms:created>
  <dcterms:modified xsi:type="dcterms:W3CDTF">2012-05-17T19:48:45Z</dcterms:modified>
</cp:coreProperties>
</file>