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57" r:id="rId3"/>
    <p:sldId id="292" r:id="rId4"/>
    <p:sldId id="302" r:id="rId5"/>
    <p:sldId id="299" r:id="rId6"/>
    <p:sldId id="301" r:id="rId7"/>
    <p:sldId id="315" r:id="rId8"/>
    <p:sldId id="316" r:id="rId9"/>
    <p:sldId id="317" r:id="rId10"/>
    <p:sldId id="305" r:id="rId11"/>
    <p:sldId id="307" r:id="rId12"/>
    <p:sldId id="308" r:id="rId13"/>
    <p:sldId id="309" r:id="rId14"/>
    <p:sldId id="311" r:id="rId15"/>
    <p:sldId id="310" r:id="rId16"/>
    <p:sldId id="312" r:id="rId17"/>
    <p:sldId id="318" r:id="rId18"/>
    <p:sldId id="306" r:id="rId19"/>
    <p:sldId id="270" r:id="rId20"/>
    <p:sldId id="298" r:id="rId21"/>
    <p:sldId id="286" r:id="rId22"/>
    <p:sldId id="304" r:id="rId23"/>
    <p:sldId id="314" r:id="rId24"/>
    <p:sldId id="313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9" autoAdjust="0"/>
    <p:restoredTop sz="94638" autoAdjust="0"/>
  </p:normalViewPr>
  <p:slideViewPr>
    <p:cSldViewPr>
      <p:cViewPr>
        <p:scale>
          <a:sx n="86" d="100"/>
          <a:sy n="86" d="100"/>
        </p:scale>
        <p:origin x="-132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14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802.11-12/0538r4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Aggregated Probe Response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57245491"/>
              </p:ext>
            </p:extLst>
          </p:nvPr>
        </p:nvGraphicFramePr>
        <p:xfrm>
          <a:off x="514350" y="2419350"/>
          <a:ext cx="8162925" cy="3124200"/>
        </p:xfrm>
        <a:graphic>
          <a:graphicData uri="http://schemas.openxmlformats.org/presentationml/2006/ole">
            <p:oleObj spid="_x0000_s30745" name="Document" r:id="rId4" imgW="8796258" imgH="3368051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59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9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8062664" cy="2520280"/>
          </a:xfrm>
        </p:spPr>
        <p:txBody>
          <a:bodyPr/>
          <a:lstStyle/>
          <a:p>
            <a:r>
              <a:rPr lang="en-US" sz="2000" b="0" dirty="0" smtClean="0"/>
              <a:t>Enable APs to respond to a Probe Request using a short broadcast message indicating the correct reception of Probe Request and referring to the beacon (or other message)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1973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2895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976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3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51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609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16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07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21926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17226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12526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09767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688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67544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25915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1661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3867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67455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62755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67555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74015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00535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3915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42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59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9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b="0" dirty="0" smtClean="0"/>
              <a:t>AP1 and AP2 are independent each with its own load, response latency, TBTT, TSF etc’.</a:t>
            </a:r>
          </a:p>
          <a:p>
            <a:pPr lvl="1"/>
            <a:r>
              <a:rPr lang="en-US" sz="1600" b="0" dirty="0" smtClean="0"/>
              <a:t>STAs perform WM access procedure as done today using the basic access procedure.</a:t>
            </a:r>
          </a:p>
          <a:p>
            <a:pPr lvl="1">
              <a:buNone/>
            </a:pP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1973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2895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976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3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51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609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16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07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21926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17226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12526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09767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688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67544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25915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1661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28574" y="55123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23867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67455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62755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67555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10494" y="41407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15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00535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3915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179512" y="3789040"/>
            <a:ext cx="864096" cy="360040"/>
          </a:xfrm>
          <a:prstGeom prst="wedgeRoundRectCallout">
            <a:avLst>
              <a:gd name="adj1" fmla="val 81846"/>
              <a:gd name="adj2" fmla="val 263667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 Probe Req</a:t>
            </a: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1259632" y="3284984"/>
            <a:ext cx="864096" cy="360040"/>
          </a:xfrm>
          <a:prstGeom prst="wedgeRoundRectCallout">
            <a:avLst>
              <a:gd name="adj1" fmla="val 72417"/>
              <a:gd name="adj2" fmla="val 401969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robe Req</a:t>
            </a: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2411760" y="3212976"/>
            <a:ext cx="864096" cy="360040"/>
          </a:xfrm>
          <a:prstGeom prst="wedgeRoundRectCallout">
            <a:avLst>
              <a:gd name="adj1" fmla="val 30506"/>
              <a:gd name="adj2" fmla="val 417056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dirty="0" smtClean="0"/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robe Req</a:t>
            </a:r>
          </a:p>
        </p:txBody>
      </p:sp>
      <p:grpSp>
        <p:nvGrpSpPr>
          <p:cNvPr id="51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1296144"/>
          </a:xfrm>
        </p:spPr>
        <p:txBody>
          <a:bodyPr/>
          <a:lstStyle/>
          <a:p>
            <a:pPr lvl="1"/>
            <a:r>
              <a:rPr lang="en-US" sz="1600" dirty="0" smtClean="0"/>
              <a:t>The APs use a short response message to indicate:</a:t>
            </a:r>
          </a:p>
          <a:p>
            <a:pPr lvl="2"/>
            <a:r>
              <a:rPr lang="en-US" sz="1400" dirty="0" smtClean="0"/>
              <a:t>Correct reception </a:t>
            </a:r>
          </a:p>
          <a:p>
            <a:pPr lvl="2"/>
            <a:r>
              <a:rPr lang="en-US" sz="1400" dirty="0" smtClean="0"/>
              <a:t>Basic AP identity enabling filtering and AP prioritizing.</a:t>
            </a:r>
          </a:p>
          <a:p>
            <a:pPr lvl="2"/>
            <a:r>
              <a:rPr lang="en-US" sz="1400" dirty="0" smtClean="0"/>
              <a:t>Reference to the nearest message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1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9811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35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39552" y="3356992"/>
            <a:ext cx="864096" cy="360040"/>
            <a:chOff x="539552" y="3356992"/>
            <a:chExt cx="864096" cy="360040"/>
          </a:xfrm>
          <a:solidFill>
            <a:schemeClr val="accent1">
              <a:alpha val="12000"/>
            </a:schemeClr>
          </a:solidFill>
        </p:grpSpPr>
        <p:sp>
          <p:nvSpPr>
            <p:cNvPr id="53" name="Rounded Rectangular Callout 52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295585"/>
                <a:gd name="adj2" fmla="val 381852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ounded Rectangular Callout 51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182429"/>
                <a:gd name="adj2" fmla="val 379337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ounded Rectangular Callout 50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71369"/>
                <a:gd name="adj2" fmla="val 386881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AP1 Short responses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707904" y="3356992"/>
            <a:ext cx="864096" cy="360040"/>
            <a:chOff x="3707904" y="3356992"/>
            <a:chExt cx="864096" cy="360040"/>
          </a:xfrm>
          <a:solidFill>
            <a:srgbClr val="FFFF00">
              <a:alpha val="15000"/>
            </a:srgbClr>
          </a:solidFill>
        </p:grpSpPr>
        <p:sp>
          <p:nvSpPr>
            <p:cNvPr id="57" name="Rounded Rectangular Callout 56"/>
            <p:cNvSpPr/>
            <p:nvPr/>
          </p:nvSpPr>
          <p:spPr bwMode="auto">
            <a:xfrm>
              <a:off x="3707904" y="3356992"/>
              <a:ext cx="864096" cy="360040"/>
            </a:xfrm>
            <a:prstGeom prst="wedgeRoundRectCallout">
              <a:avLst>
                <a:gd name="adj1" fmla="val -279624"/>
                <a:gd name="adj2" fmla="val 384367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707904" y="3356992"/>
              <a:ext cx="864096" cy="360040"/>
              <a:chOff x="3707904" y="3356992"/>
              <a:chExt cx="864096" cy="360040"/>
            </a:xfrm>
            <a:grpFill/>
          </p:grpSpPr>
          <p:sp>
            <p:nvSpPr>
              <p:cNvPr id="58" name="Rounded Rectangular Callout 57"/>
              <p:cNvSpPr/>
              <p:nvPr/>
            </p:nvSpPr>
            <p:spPr bwMode="auto">
              <a:xfrm>
                <a:off x="3707904" y="3356992"/>
                <a:ext cx="864096" cy="360040"/>
              </a:xfrm>
              <a:prstGeom prst="wedgeRoundRectCallout">
                <a:avLst>
                  <a:gd name="adj1" fmla="val -165420"/>
                  <a:gd name="adj2" fmla="val 379337"/>
                  <a:gd name="adj3" fmla="val 16667"/>
                </a:avLst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9144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ounded Rectangular Callout 58"/>
              <p:cNvSpPr/>
              <p:nvPr/>
            </p:nvSpPr>
            <p:spPr bwMode="auto">
              <a:xfrm>
                <a:off x="3707904" y="3356992"/>
                <a:ext cx="864096" cy="360040"/>
              </a:xfrm>
              <a:prstGeom prst="wedgeRoundRectCallout">
                <a:avLst>
                  <a:gd name="adj1" fmla="val -95222"/>
                  <a:gd name="adj2" fmla="val 381852"/>
                  <a:gd name="adj3" fmla="val 16667"/>
                </a:avLst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9144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AP2 Short responses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by indicating the maximum time without FILS beacon 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1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9811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regular Beacon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regular Beacon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8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328574" y="55123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1210494" y="41407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by indicating the maximum time without FILS beacon 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0" y="5965051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</a:t>
            </a:r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MP</a:t>
            </a: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Full message at MP timing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26518" y="4140716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offset,</a:t>
            </a:r>
          </a:p>
          <a:p>
            <a:r>
              <a:rPr lang="en-US" sz="800" dirty="0" smtClean="0"/>
              <a:t>MP interval</a:t>
            </a:r>
          </a:p>
          <a:p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1187624" y="5517232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offset,</a:t>
            </a:r>
          </a:p>
          <a:p>
            <a:r>
              <a:rPr lang="en-US" sz="800" dirty="0" smtClean="0"/>
              <a:t>MP interval</a:t>
            </a:r>
          </a:p>
          <a:p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5949280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</a:t>
            </a:r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FILS Beacon – by referring to its next periodic 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0" y="5965051"/>
            <a:ext cx="83334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</a:t>
            </a:r>
          </a:p>
          <a:p>
            <a:r>
              <a:rPr lang="en-US" sz="800" b="1" dirty="0" smtClean="0"/>
              <a:t>FILS beacon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MP</a:t>
            </a: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Full message at FILS beacon</a:t>
              </a:r>
            </a:p>
            <a:p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timing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26518" y="4140716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offset,</a:t>
            </a:r>
          </a:p>
          <a:p>
            <a:r>
              <a:rPr lang="en-US" sz="800" dirty="0" smtClean="0"/>
              <a:t>MP interval</a:t>
            </a:r>
          </a:p>
          <a:p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1187624" y="5517232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offset,</a:t>
            </a:r>
          </a:p>
          <a:p>
            <a:r>
              <a:rPr lang="en-US" sz="800" dirty="0" smtClean="0"/>
              <a:t>MP interval</a:t>
            </a:r>
          </a:p>
          <a:p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5949280"/>
            <a:ext cx="83334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</a:t>
            </a:r>
          </a:p>
          <a:p>
            <a:r>
              <a:rPr lang="en-US" sz="800" b="1" dirty="0" smtClean="0"/>
              <a:t>FILS Beacon</a:t>
            </a:r>
            <a:endParaRPr lang="en-US" sz="800" b="1" dirty="0"/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by referring to its next periodic 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493340" y="3429000"/>
            <a:ext cx="8543156" cy="2997716"/>
            <a:chOff x="493340" y="3429000"/>
            <a:chExt cx="8543156" cy="2997716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685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94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53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8690" y="5965051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1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234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39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7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867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42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32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6" name="Curved Connector 15"/>
            <p:cNvCxnSpPr>
              <a:stCxn id="14" idx="2"/>
              <a:endCxn id="33" idx="2"/>
            </p:cNvCxnSpPr>
            <p:nvPr/>
          </p:nvCxnSpPr>
          <p:spPr>
            <a:xfrm rot="5400000" flipH="1" flipV="1">
              <a:off x="2847722" y="4092505"/>
              <a:ext cx="2638" cy="2537460"/>
            </a:xfrm>
            <a:prstGeom prst="curvedConnector3">
              <a:avLst>
                <a:gd name="adj1" fmla="val -2401247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5" idx="2"/>
              <a:endCxn id="33" idx="2"/>
            </p:cNvCxnSpPr>
            <p:nvPr/>
          </p:nvCxnSpPr>
          <p:spPr>
            <a:xfrm rot="5400000" flipH="1" flipV="1">
              <a:off x="3343022" y="4587805"/>
              <a:ext cx="2638" cy="1546860"/>
            </a:xfrm>
            <a:prstGeom prst="curvedConnector3">
              <a:avLst>
                <a:gd name="adj1" fmla="val -1554522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0" idx="2"/>
              <a:endCxn id="33" idx="2"/>
            </p:cNvCxnSpPr>
            <p:nvPr/>
          </p:nvCxnSpPr>
          <p:spPr>
            <a:xfrm rot="5400000" flipH="1" flipV="1">
              <a:off x="3838322" y="5083105"/>
              <a:ext cx="2638" cy="556260"/>
            </a:xfrm>
            <a:prstGeom prst="curvedConnector3">
              <a:avLst>
                <a:gd name="adj1" fmla="val -8665656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 bwMode="auto">
            <a:xfrm>
              <a:off x="412347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6946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93340" y="5351867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351711" y="5350192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314241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26447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493251" y="3163116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988551" y="3658416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293351" y="3963216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 bwMode="auto">
            <a:xfrm>
              <a:off x="4026331" y="4921018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09711" y="536497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46" name="Rounded Rectangular Callout 45"/>
            <p:cNvSpPr/>
            <p:nvPr/>
          </p:nvSpPr>
          <p:spPr bwMode="auto">
            <a:xfrm>
              <a:off x="2987824" y="3429000"/>
              <a:ext cx="1152128" cy="360040"/>
            </a:xfrm>
            <a:prstGeom prst="wedgeRoundRectCallout">
              <a:avLst>
                <a:gd name="adj1" fmla="val 51809"/>
                <a:gd name="adj2" fmla="val 361552"/>
                <a:gd name="adj3" fmla="val 1666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 Probe-RSP</a:t>
              </a:r>
            </a:p>
          </p:txBody>
        </p:sp>
        <p:sp>
          <p:nvSpPr>
            <p:cNvPr id="47" name="Rounded Rectangular Callout 46"/>
            <p:cNvSpPr/>
            <p:nvPr/>
          </p:nvSpPr>
          <p:spPr bwMode="auto">
            <a:xfrm>
              <a:off x="5436096" y="3429000"/>
              <a:ext cx="1152128" cy="360040"/>
            </a:xfrm>
            <a:prstGeom prst="wedgeRoundRectCallout">
              <a:avLst>
                <a:gd name="adj1" fmla="val -63658"/>
                <a:gd name="adj2" fmla="val 364198"/>
                <a:gd name="adj3" fmla="val 1666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Probe-RSP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65"/>
            <p:cNvGrpSpPr/>
            <p:nvPr/>
          </p:nvGrpSpPr>
          <p:grpSpPr>
            <a:xfrm>
              <a:off x="6705673" y="3933056"/>
              <a:ext cx="2330823" cy="741060"/>
              <a:chOff x="1792733" y="3840465"/>
              <a:chExt cx="2330823" cy="74106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792733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466206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1792733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466206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92733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466206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MP/FILS beacon timing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426518" y="4140716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offset,</a:t>
              </a:r>
            </a:p>
            <a:p>
              <a:r>
                <a:rPr lang="en-US" sz="800" dirty="0" smtClean="0"/>
                <a:t>MP interval</a:t>
              </a:r>
            </a:p>
            <a:p>
              <a:endParaRPr lang="en-US" sz="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87624" y="5517232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offset,</a:t>
              </a:r>
            </a:p>
            <a:p>
              <a:r>
                <a:rPr lang="en-US" sz="800" dirty="0" smtClean="0"/>
                <a:t>MP interval</a:t>
              </a:r>
            </a:p>
            <a:p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92080" y="5949280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2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And the probability for Probe Response  using control aggregated Probe Response is: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 = 20msec: 59.3%</a:t>
            </a:r>
          </a:p>
          <a:p>
            <a:pPr lvl="1"/>
            <a:r>
              <a:rPr lang="en-US" sz="1600" dirty="0" smtClean="0"/>
              <a:t>T = 30msec: ~80%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7" name="Object 9"/>
          <p:cNvGraphicFramePr>
            <a:graphicFrameLocks noChangeAspect="1"/>
          </p:cNvGraphicFramePr>
          <p:nvPr/>
        </p:nvGraphicFramePr>
        <p:xfrm>
          <a:off x="2339752" y="2204864"/>
          <a:ext cx="4671391" cy="288032"/>
        </p:xfrm>
        <a:graphic>
          <a:graphicData uri="http://schemas.openxmlformats.org/presentationml/2006/ole">
            <p:oleObj spid="_x0000_s82947" name="Equation" r:id="rId4" imgW="3656689" imgH="225690" progId="Equation.3">
              <p:embed/>
            </p:oleObj>
          </a:graphicData>
        </a:graphic>
      </p:graphicFrame>
      <p:sp>
        <p:nvSpPr>
          <p:cNvPr id="58" name="Left Brace 57"/>
          <p:cNvSpPr/>
          <p:nvPr/>
        </p:nvSpPr>
        <p:spPr bwMode="auto">
          <a:xfrm rot="16200000">
            <a:off x="2447764" y="4401108"/>
            <a:ext cx="720080" cy="2664296"/>
          </a:xfrm>
          <a:prstGeom prst="leftBrace">
            <a:avLst>
              <a:gd name="adj1" fmla="val 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Aggregation duration</a:t>
            </a:r>
          </a:p>
        </p:txBody>
      </p:sp>
      <p:grpSp>
        <p:nvGrpSpPr>
          <p:cNvPr id="7" name="Group 44"/>
          <p:cNvGrpSpPr/>
          <p:nvPr/>
        </p:nvGrpSpPr>
        <p:grpSpPr>
          <a:xfrm>
            <a:off x="493340" y="3933056"/>
            <a:ext cx="8543156" cy="2493660"/>
            <a:chOff x="493340" y="3933056"/>
            <a:chExt cx="8543156" cy="249366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685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94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53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8690" y="5965051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1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234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39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7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867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42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32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12347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6946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93340" y="5351867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351711" y="5350192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314241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26447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493251" y="3163116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988551" y="3658416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293351" y="3963216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 bwMode="auto">
            <a:xfrm>
              <a:off x="4026331" y="4921018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09711" y="536497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24" name="Group 65"/>
            <p:cNvGrpSpPr/>
            <p:nvPr/>
          </p:nvGrpSpPr>
          <p:grpSpPr>
            <a:xfrm>
              <a:off x="6705673" y="3933056"/>
              <a:ext cx="2330823" cy="741060"/>
              <a:chOff x="1792733" y="3840465"/>
              <a:chExt cx="2330823" cy="74106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792733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466206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1792733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466206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92733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466206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MP instance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426518" y="4140716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offset,</a:t>
              </a:r>
            </a:p>
            <a:p>
              <a:r>
                <a:rPr lang="en-US" sz="800" dirty="0" smtClean="0"/>
                <a:t>MP interval</a:t>
              </a:r>
            </a:p>
            <a:p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92080" y="5949280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2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Known and controlled (by AP) aggregation duration of Probe Req to single Probe Rsp:</a:t>
            </a:r>
          </a:p>
          <a:p>
            <a:pPr lvl="2"/>
            <a:r>
              <a:rPr lang="en-US" sz="1600" dirty="0" smtClean="0"/>
              <a:t>No dependency on AP delay and momentary channel load.</a:t>
            </a:r>
          </a:p>
          <a:p>
            <a:pPr lvl="2"/>
            <a:r>
              <a:rPr lang="en-US" sz="1600" dirty="0" smtClean="0"/>
              <a:t>Scalable:  Memory size of AP is fixed and does NOT increases linearly by number of Probing STAs.</a:t>
            </a:r>
          </a:p>
          <a:p>
            <a:pPr lvl="2"/>
            <a:r>
              <a:rPr lang="en-US" sz="1600" dirty="0" smtClean="0"/>
              <a:t>AP can deterministically and easily mange responsiveness (i.e. delay) vs. transmission overhead by selecting the referred beacon or MP and its instance.</a:t>
            </a:r>
          </a:p>
          <a:p>
            <a:pPr lvl="2"/>
            <a:r>
              <a:rPr lang="en-US" sz="1600" dirty="0" smtClean="0"/>
              <a:t>Prevents Probe Response storm by Aggregation of multiple Probe Responses into a single one in a controlled fashion. 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54492" y="5274463"/>
            <a:ext cx="170362" cy="339095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6152" y="6079051"/>
            <a:ext cx="670829" cy="142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AP 1 TBTT </a:t>
            </a:r>
            <a:endParaRPr lang="en-US" sz="6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650250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99292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89450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566655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04661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27455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3021021" y="4430653"/>
            <a:ext cx="2038" cy="2363774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482418" y="4892050"/>
            <a:ext cx="2038" cy="1440979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943815" y="5353447"/>
            <a:ext cx="2038" cy="518185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209236" y="5274463"/>
            <a:ext cx="170362" cy="339095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46629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27584" y="5605302"/>
            <a:ext cx="7315547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627200" y="5604007"/>
            <a:ext cx="5492402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452780" y="5449621"/>
            <a:ext cx="1530686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29677" y="5729265"/>
            <a:ext cx="1168762" cy="3566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TSF,</a:t>
            </a:r>
          </a:p>
          <a:p>
            <a:r>
              <a:rPr lang="en-US" sz="600" dirty="0" smtClean="0"/>
              <a:t>TBTT offset,</a:t>
            </a:r>
          </a:p>
          <a:p>
            <a:r>
              <a:rPr lang="en-US" sz="600" dirty="0" smtClean="0"/>
              <a:t>Beacon interval</a:t>
            </a:r>
          </a:p>
          <a:p>
            <a:endParaRPr lang="en-US" sz="6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498036" y="5449621"/>
            <a:ext cx="1530686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622709" y="3633876"/>
            <a:ext cx="5393" cy="3286568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 bwMode="auto">
          <a:xfrm>
            <a:off x="2869424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4084106" y="4095273"/>
            <a:ext cx="5393" cy="2363774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368043" y="4379210"/>
            <a:ext cx="5393" cy="179590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 bwMode="auto">
          <a:xfrm>
            <a:off x="3437297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19680" y="4669559"/>
            <a:ext cx="1168762" cy="3566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TSF,</a:t>
            </a:r>
          </a:p>
          <a:p>
            <a:r>
              <a:rPr lang="en-US" sz="600" dirty="0" smtClean="0"/>
              <a:t>TBTT offset,</a:t>
            </a:r>
          </a:p>
          <a:p>
            <a:r>
              <a:rPr lang="en-US" sz="600" dirty="0" smtClean="0"/>
              <a:t>Beacon interval</a:t>
            </a:r>
          </a:p>
          <a:p>
            <a:endParaRPr lang="en-US" sz="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11902" y="6079051"/>
            <a:ext cx="670829" cy="1426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AP 2 TBTT </a:t>
            </a:r>
            <a:endParaRPr lang="en-US" sz="6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118745" y="5272425"/>
            <a:ext cx="170362" cy="339095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5777" y="5615430"/>
            <a:ext cx="300639" cy="178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</a:t>
            </a:r>
            <a:endParaRPr lang="en-US" sz="900" b="1" dirty="0"/>
          </a:p>
        </p:txBody>
      </p:sp>
      <p:grpSp>
        <p:nvGrpSpPr>
          <p:cNvPr id="35" name="Group 65"/>
          <p:cNvGrpSpPr/>
          <p:nvPr/>
        </p:nvGrpSpPr>
        <p:grpSpPr>
          <a:xfrm>
            <a:off x="7452320" y="4800669"/>
            <a:ext cx="1379193" cy="572547"/>
            <a:chOff x="1126752" y="3840465"/>
            <a:chExt cx="2330823" cy="74106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126752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00225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26752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00225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26752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800225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[1] IEEE 802.11-12/0239r2 Improvement of Passive Scanning by Jarkko Kneckt</a:t>
            </a:r>
          </a:p>
          <a:p>
            <a:pPr>
              <a:buNone/>
            </a:pPr>
            <a:r>
              <a:rPr lang="en-GB" sz="1800" dirty="0" smtClean="0"/>
              <a:t>[2] </a:t>
            </a:r>
            <a:r>
              <a:rPr lang="en-US" sz="1800" dirty="0" smtClean="0"/>
              <a:t>IEEE 802.11-11/</a:t>
            </a:r>
            <a:r>
              <a:rPr lang="en-US" altLang="ja-JP" sz="1800" dirty="0" smtClean="0"/>
              <a:t>1413r3  Real air-time occupation by beacon and probe by Katsuo Yunoki</a:t>
            </a:r>
          </a:p>
          <a:p>
            <a:pPr>
              <a:buNone/>
            </a:pPr>
            <a:r>
              <a:rPr lang="en-US" sz="1800" dirty="0" smtClean="0"/>
              <a:t>[3] IEEE 802.11-12/0257r2 Prioritized Active Scanning in TGai by </a:t>
            </a:r>
            <a:r>
              <a:rPr lang="en-US" sz="1800" dirty="0" err="1" smtClean="0"/>
              <a:t>Giwon</a:t>
            </a:r>
            <a:r>
              <a:rPr lang="en-US" sz="1800" dirty="0" smtClean="0"/>
              <a:t> Park</a:t>
            </a:r>
          </a:p>
          <a:p>
            <a:pPr>
              <a:buNone/>
            </a:pP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Active Scanning mechanism to reduce the Probe flooding effect by providing a controlled method for Probe Response aggregation.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straw poll 1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aggregate Probe Responses in a method controlled by the AP.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above.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straw poll 2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8206680" cy="4539208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>
                <a:solidFill>
                  <a:schemeClr val="bg2"/>
                </a:solidFill>
              </a:rPr>
              <a:t>The amendment will define a mechanism to aggregate Probe Responses in a method controlled by the AP.</a:t>
            </a:r>
          </a:p>
          <a:p>
            <a:endParaRPr lang="en-US" sz="1800" dirty="0" smtClean="0"/>
          </a:p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mechanism will aggregate </a:t>
            </a:r>
            <a:r>
              <a:rPr lang="en-US" sz="1800" b="0" dirty="0" smtClean="0"/>
              <a:t>unicast Probe Responses to a </a:t>
            </a:r>
            <a:r>
              <a:rPr lang="en-US" sz="1800" b="0" dirty="0" smtClean="0"/>
              <a:t>Broadcast </a:t>
            </a:r>
            <a:r>
              <a:rPr lang="en-US" sz="1800" b="0" dirty="0" smtClean="0"/>
              <a:t>Probe Response where the aggregation duration is controlled by the AP and is Independent of the </a:t>
            </a:r>
            <a:r>
              <a:rPr lang="en-US" sz="1800" b="0" dirty="0" err="1" smtClean="0"/>
              <a:t>Min_Probe_Response_Time</a:t>
            </a:r>
            <a:r>
              <a:rPr lang="en-US" sz="1800" b="0" dirty="0" smtClean="0"/>
              <a:t> and Max_Probe_Response_Time.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above.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opportunistic and non opportunistic Broadcast Probe Response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Opportunistic Probe Response:</a:t>
            </a:r>
          </a:p>
          <a:p>
            <a:pPr lvl="1"/>
            <a:r>
              <a:rPr lang="en-US" sz="1600" dirty="0" smtClean="0"/>
              <a:t>Transmit a Probe Request indicate Max_Probe_Response_Time of STA to AP.</a:t>
            </a:r>
          </a:p>
          <a:p>
            <a:pPr lvl="1"/>
            <a:r>
              <a:rPr lang="en-US" sz="1600" dirty="0" smtClean="0"/>
              <a:t>AP register Probe Response associated with it.</a:t>
            </a:r>
          </a:p>
          <a:p>
            <a:pPr lvl="1"/>
            <a:r>
              <a:rPr lang="en-US" sz="1600" dirty="0" smtClean="0"/>
              <a:t>When transmitting it clears the memory associated with that 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ounded Rectangular Callout 131"/>
          <p:cNvSpPr/>
          <p:nvPr/>
        </p:nvSpPr>
        <p:spPr bwMode="auto">
          <a:xfrm>
            <a:off x="107504" y="3429000"/>
            <a:ext cx="1368152" cy="360040"/>
          </a:xfrm>
          <a:prstGeom prst="wedgeRoundRectCallout">
            <a:avLst>
              <a:gd name="adj1" fmla="val 113074"/>
              <a:gd name="adj2" fmla="val 356261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Easily adapted to prioritized response:</a:t>
            </a:r>
          </a:p>
          <a:p>
            <a:pPr lvl="2"/>
            <a:r>
              <a:rPr lang="en-US" sz="1600" dirty="0" smtClean="0"/>
              <a:t>AP with lower priority reference to more distant instance of the complete information.</a:t>
            </a:r>
          </a:p>
          <a:p>
            <a:pPr lvl="2"/>
            <a:r>
              <a:rPr lang="en-US" sz="1600" dirty="0" smtClean="0"/>
              <a:t>AP identify some STAs as having higher priority than others using information included in the Probe Request delay their NW entry by referring to more distant MP or Beacon.</a:t>
            </a:r>
          </a:p>
          <a:p>
            <a:pPr lvl="2"/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2" name="Rectangle 81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98690" y="5965051"/>
            <a:ext cx="119339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1</a:t>
            </a:r>
            <a:r>
              <a:rPr lang="en-US" sz="1100" b="1" baseline="30000" dirty="0" smtClean="0"/>
              <a:t>st</a:t>
            </a:r>
            <a:r>
              <a:rPr lang="en-US" sz="1100" b="1" dirty="0" smtClean="0"/>
              <a:t> MP instance</a:t>
            </a:r>
          </a:p>
          <a:p>
            <a:r>
              <a:rPr lang="en-US" sz="1100" b="1" dirty="0" smtClean="0"/>
              <a:t>From AP # 1</a:t>
            </a:r>
            <a:endParaRPr lang="en-US" sz="1100" b="1" dirty="0"/>
          </a:p>
        </p:txBody>
      </p:sp>
      <p:sp>
        <p:nvSpPr>
          <p:cNvPr id="84" name="Rectangle 83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275856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440378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1" name="Curved Connector 90"/>
          <p:cNvCxnSpPr>
            <a:stCxn id="89" idx="2"/>
            <a:endCxn id="82" idx="2"/>
          </p:cNvCxnSpPr>
          <p:nvPr/>
        </p:nvCxnSpPr>
        <p:spPr>
          <a:xfrm rot="16200000" flipH="1">
            <a:off x="3953941" y="3979524"/>
            <a:ext cx="12700" cy="2766060"/>
          </a:xfrm>
          <a:prstGeom prst="curvedConnector3">
            <a:avLst>
              <a:gd name="adj1" fmla="val 487500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94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341384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107504" y="3429000"/>
            <a:ext cx="1368152" cy="360040"/>
          </a:xfrm>
          <a:prstGeom prst="wedgeRoundRectCallout">
            <a:avLst>
              <a:gd name="adj1" fmla="val 51809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1,2 Probe-Req from other </a:t>
            </a:r>
            <a:r>
              <a:rPr lang="en-US" dirty="0" smtClean="0"/>
              <a:t>SP 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6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110" name="Rectangle 109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2483768" y="5589240"/>
            <a:ext cx="769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offset,</a:t>
            </a:r>
          </a:p>
          <a:p>
            <a:r>
              <a:rPr lang="en-US" sz="800" dirty="0" smtClean="0"/>
              <a:t>MP interval</a:t>
            </a:r>
          </a:p>
          <a:p>
            <a:endParaRPr lang="en-US" sz="800" dirty="0"/>
          </a:p>
        </p:txBody>
      </p:sp>
      <p:cxnSp>
        <p:nvCxnSpPr>
          <p:cNvPr id="92" name="Curved Connector 91"/>
          <p:cNvCxnSpPr>
            <a:stCxn id="84" idx="2"/>
            <a:endCxn id="102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10109935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ounded Rectangular Callout 130"/>
          <p:cNvSpPr/>
          <p:nvPr/>
        </p:nvSpPr>
        <p:spPr bwMode="auto">
          <a:xfrm flipH="1">
            <a:off x="3419872" y="3429000"/>
            <a:ext cx="1368152" cy="360040"/>
          </a:xfrm>
          <a:prstGeom prst="wedgeRoundRectCallout">
            <a:avLst>
              <a:gd name="adj1" fmla="val 51809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 Probe-Req from other </a:t>
            </a:r>
            <a:r>
              <a:rPr lang="en-US" dirty="0" smtClean="0"/>
              <a:t>SP 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322826" y="5949280"/>
            <a:ext cx="119339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2</a:t>
            </a:r>
            <a:r>
              <a:rPr lang="en-US" sz="1100" b="1" baseline="30000" dirty="0" smtClean="0"/>
              <a:t>nd</a:t>
            </a:r>
            <a:r>
              <a:rPr lang="en-US" sz="1100" b="1" dirty="0" smtClean="0"/>
              <a:t> MP instance</a:t>
            </a:r>
          </a:p>
          <a:p>
            <a:r>
              <a:rPr lang="en-US" sz="1100" b="1" dirty="0" smtClean="0"/>
              <a:t>From AP # 1</a:t>
            </a:r>
            <a:endParaRPr lang="en-US" sz="1100" b="1" dirty="0"/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TGai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Active scanning procedure is defined in 10.1.4.3.3 and is very effective in certain environments:</a:t>
            </a:r>
          </a:p>
          <a:p>
            <a:pPr lvl="1"/>
            <a:r>
              <a:rPr lang="en-US" sz="1600" dirty="0" smtClean="0"/>
              <a:t>Short procedure results in good power consumption a 669.3uJ/attempt [1].</a:t>
            </a:r>
          </a:p>
          <a:p>
            <a:pPr lvl="1"/>
            <a:r>
              <a:rPr lang="en-US" sz="1600" dirty="0" smtClean="0"/>
              <a:t>Negligible effect where the WM is partially utilized or while out of AP coverage.</a:t>
            </a:r>
          </a:p>
          <a:p>
            <a:pPr lvl="1"/>
            <a:r>
              <a:rPr lang="en-US" sz="1600" dirty="0" smtClean="0"/>
              <a:t>Short latency for AP and NW discovery – approximately 10msec/channel.</a:t>
            </a:r>
          </a:p>
          <a:p>
            <a:pPr lvl="1"/>
            <a:r>
              <a:rPr lang="en-US" sz="1600" dirty="0" smtClean="0"/>
              <a:t>Passive scanning STAs may benefit from Probe Response replacing the need for Beacon detection.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982" y="3684558"/>
            <a:ext cx="5760640" cy="255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However is certain environments Active scanning has his drawbacks:</a:t>
            </a:r>
          </a:p>
          <a:p>
            <a:pPr lvl="1"/>
            <a:r>
              <a:rPr lang="en-US" sz="1600" dirty="0" smtClean="0"/>
              <a:t>Probe Response storm in certain deployments.</a:t>
            </a:r>
          </a:p>
          <a:p>
            <a:pPr lvl="1"/>
            <a:r>
              <a:rPr lang="en-US" sz="1600" dirty="0" smtClean="0"/>
              <a:t>WM occupancy on loaded channels.</a:t>
            </a:r>
          </a:p>
          <a:p>
            <a:pPr lvl="1"/>
            <a:r>
              <a:rPr lang="en-US" sz="1600" dirty="0" smtClean="0"/>
              <a:t>Temporal high collision rate in certain scenarios may hinder QoS of existing admitted connections.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22253"/>
            <a:ext cx="37496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71800" y="364502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*[2]: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Some proposals were made to improve the probing mechanism and reduce the Probe Response effect:</a:t>
            </a:r>
          </a:p>
          <a:p>
            <a:pPr lvl="1"/>
            <a:r>
              <a:rPr lang="en-US" sz="1800" dirty="0" smtClean="0"/>
              <a:t>Broadcast Probe Response </a:t>
            </a:r>
          </a:p>
          <a:p>
            <a:pPr lvl="1"/>
            <a:r>
              <a:rPr lang="en-US" sz="1800" dirty="0" smtClean="0"/>
              <a:t>Filtering of Probe Responses.</a:t>
            </a:r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5339780" y="5183635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3061355" y="4530828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086129" y="3893453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AP1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2022893" y="5183634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96617" y="3886200"/>
            <a:ext cx="762641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STA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56" y="4293096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74077" y="5144182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6203882" y="5190888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950231" y="3900706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AP2</a:t>
            </a:r>
          </a:p>
        </p:txBody>
      </p:sp>
      <p:grpSp>
        <p:nvGrpSpPr>
          <p:cNvPr id="17" name="Group 45"/>
          <p:cNvGrpSpPr/>
          <p:nvPr/>
        </p:nvGrpSpPr>
        <p:grpSpPr>
          <a:xfrm>
            <a:off x="1867079" y="3886200"/>
            <a:ext cx="762642" cy="2335896"/>
            <a:chOff x="1207216" y="3238500"/>
            <a:chExt cx="840660" cy="3067710"/>
          </a:xfrm>
        </p:grpSpPr>
        <p:cxnSp>
          <p:nvCxnSpPr>
            <p:cNvPr id="26" name="Straight Connector 25"/>
            <p:cNvCxnSpPr/>
            <p:nvPr/>
          </p:nvCxnSpPr>
          <p:spPr bwMode="auto">
            <a:xfrm rot="5400000">
              <a:off x="245465" y="4942408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1207216" y="3238500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2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21001" y="489401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Response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232233" y="5140930"/>
            <a:ext cx="4142230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231817" y="4821808"/>
            <a:ext cx="4139465" cy="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275856" y="458112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grpSp>
        <p:nvGrpSpPr>
          <p:cNvPr id="22" name="Group 41"/>
          <p:cNvGrpSpPr/>
          <p:nvPr/>
        </p:nvGrpSpPr>
        <p:grpSpPr>
          <a:xfrm>
            <a:off x="1123951" y="3886200"/>
            <a:ext cx="762642" cy="2335896"/>
            <a:chOff x="1359616" y="3381375"/>
            <a:chExt cx="840660" cy="3067710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5400000">
              <a:off x="397865" y="5085283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359616" y="3381375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3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1489105" y="5148183"/>
            <a:ext cx="416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59832" y="5589240"/>
            <a:ext cx="4176464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275856" y="533840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Response</a:t>
            </a:r>
            <a:r>
              <a:rPr lang="en-US" sz="1050" dirty="0" smtClean="0">
                <a:latin typeface="+mn-lt"/>
              </a:rPr>
              <a:t>(unicast)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2699792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491880" y="4527226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7010405" y="5187442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756754" y="3897260"/>
            <a:ext cx="6316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AP3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3491880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059832" y="5949280"/>
            <a:ext cx="49882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004048" y="5589240"/>
            <a:ext cx="28803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94822" y="5672281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Filtered</a:t>
            </a:r>
            <a:endParaRPr lang="en-US" sz="105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Non-deterministic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Some proposals were made to improve the probing mechanism and reduce the Probe Response effect:</a:t>
            </a:r>
          </a:p>
          <a:p>
            <a:pPr lvl="1"/>
            <a:r>
              <a:rPr lang="en-US" sz="1600" dirty="0" smtClean="0"/>
              <a:t>These methods currently relies on the non deterministic behavior of various STAs and APs and on the momentary WM load: the short AP </a:t>
            </a:r>
            <a:r>
              <a:rPr lang="en-US" sz="1800" b="0" dirty="0" smtClean="0"/>
              <a:t>response duration of </a:t>
            </a:r>
            <a:r>
              <a:rPr lang="en-US" sz="1800" dirty="0" smtClean="0"/>
              <a:t>2-10msec greatly limiting the aggregation of Probe Responses.</a:t>
            </a:r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96806" y="3886200"/>
            <a:ext cx="7591618" cy="2343150"/>
            <a:chOff x="796806" y="3886200"/>
            <a:chExt cx="7591618" cy="2343150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5339780" y="5183635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3061355" y="4530828"/>
              <a:ext cx="3300386" cy="9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086129" y="3893453"/>
              <a:ext cx="631670" cy="2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AP1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2022893" y="5183634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2696617" y="3886200"/>
              <a:ext cx="762641" cy="2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5856" y="4293096"/>
              <a:ext cx="2929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Probe Request </a:t>
              </a:r>
              <a:r>
                <a:rPr lang="en-US" sz="105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3074077" y="5144182"/>
              <a:ext cx="3300386" cy="9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6203882" y="5190888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6950231" y="3900706"/>
              <a:ext cx="631670" cy="2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AP2</a:t>
              </a:r>
            </a:p>
          </p:txBody>
        </p:sp>
        <p:grpSp>
          <p:nvGrpSpPr>
            <p:cNvPr id="7" name="Group 45"/>
            <p:cNvGrpSpPr/>
            <p:nvPr/>
          </p:nvGrpSpPr>
          <p:grpSpPr>
            <a:xfrm>
              <a:off x="1867079" y="3886200"/>
              <a:ext cx="762642" cy="2335896"/>
              <a:chOff x="1207216" y="3238500"/>
              <a:chExt cx="840660" cy="3067710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 rot="5400000">
                <a:off x="245465" y="4942408"/>
                <a:ext cx="2727604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1207216" y="3238500"/>
                <a:ext cx="840660" cy="388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latin typeface="+mn-lt"/>
                  </a:rPr>
                  <a:t>STA 2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321001" y="4894018"/>
              <a:ext cx="2929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Probe Response</a:t>
              </a:r>
              <a:r>
                <a:rPr lang="en-US" sz="105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2232233" y="5140930"/>
              <a:ext cx="4142230" cy="42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2231817" y="4821808"/>
              <a:ext cx="4139465" cy="9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275856" y="4581128"/>
              <a:ext cx="2929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Probe Request </a:t>
              </a:r>
              <a:r>
                <a:rPr lang="en-US" sz="1050" dirty="0" smtClean="0">
                  <a:latin typeface="+mn-lt"/>
                </a:rPr>
                <a:t>(broadcast)</a:t>
              </a:r>
            </a:p>
          </p:txBody>
        </p:sp>
        <p:grpSp>
          <p:nvGrpSpPr>
            <p:cNvPr id="17" name="Group 41"/>
            <p:cNvGrpSpPr/>
            <p:nvPr/>
          </p:nvGrpSpPr>
          <p:grpSpPr>
            <a:xfrm>
              <a:off x="1123951" y="3886200"/>
              <a:ext cx="762642" cy="2335896"/>
              <a:chOff x="1359616" y="3381375"/>
              <a:chExt cx="840660" cy="3067710"/>
            </a:xfrm>
          </p:grpSpPr>
          <p:cxnSp>
            <p:nvCxnSpPr>
              <p:cNvPr id="24" name="Straight Connector 23"/>
              <p:cNvCxnSpPr/>
              <p:nvPr/>
            </p:nvCxnSpPr>
            <p:spPr bwMode="auto">
              <a:xfrm rot="5400000">
                <a:off x="397865" y="5085283"/>
                <a:ext cx="2727604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sp>
            <p:nvSpPr>
              <p:cNvPr id="25" name="TextBox 24"/>
              <p:cNvSpPr txBox="1"/>
              <p:nvPr/>
            </p:nvSpPr>
            <p:spPr>
              <a:xfrm>
                <a:off x="1359616" y="3381375"/>
                <a:ext cx="840660" cy="388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latin typeface="+mn-lt"/>
                  </a:rPr>
                  <a:t>STA 3</a:t>
                </a: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 bwMode="auto">
            <a:xfrm flipV="1">
              <a:off x="1489105" y="5148183"/>
              <a:ext cx="4164972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>
              <a:off x="2699792" y="4824311"/>
              <a:ext cx="453650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1475656" y="4530892"/>
              <a:ext cx="662473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7010405" y="5187442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756754" y="3897260"/>
              <a:ext cx="6316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AP3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flipH="1">
              <a:off x="3491880" y="4824311"/>
              <a:ext cx="453650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38" name="Left Brace 37"/>
            <p:cNvSpPr/>
            <p:nvPr/>
          </p:nvSpPr>
          <p:spPr bwMode="auto">
            <a:xfrm>
              <a:off x="1187624" y="4530892"/>
              <a:ext cx="288032" cy="626300"/>
            </a:xfrm>
            <a:prstGeom prst="leftBrace">
              <a:avLst>
                <a:gd name="adj1" fmla="val 8333"/>
                <a:gd name="adj2" fmla="val 4664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ounded Rectangular Callout 42"/>
            <p:cNvSpPr/>
            <p:nvPr/>
          </p:nvSpPr>
          <p:spPr bwMode="auto">
            <a:xfrm>
              <a:off x="3275856" y="5680298"/>
              <a:ext cx="2952328" cy="504056"/>
            </a:xfrm>
            <a:prstGeom prst="wedgeRoundRectCallout">
              <a:avLst>
                <a:gd name="adj1" fmla="val 1106"/>
                <a:gd name="adj2" fmla="val -154081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What’s the probability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of this actually happening on an opportunistic basis?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312785" y="4417077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2-10msec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Non-deterministic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032448"/>
          </a:xfrm>
        </p:spPr>
        <p:txBody>
          <a:bodyPr/>
          <a:lstStyle/>
          <a:p>
            <a:r>
              <a:rPr lang="en-US" sz="1800" dirty="0" smtClean="0"/>
              <a:t>Assumptions:</a:t>
            </a:r>
          </a:p>
          <a:p>
            <a:pPr lvl="1"/>
            <a:r>
              <a:rPr lang="en-US" sz="1400" dirty="0" smtClean="0"/>
              <a:t>Probing request rate of 100STA/Sec on average.</a:t>
            </a:r>
          </a:p>
          <a:p>
            <a:pPr lvl="1"/>
            <a:r>
              <a:rPr lang="en-US" sz="1400" dirty="0" smtClean="0"/>
              <a:t>STAs access channel independently.</a:t>
            </a:r>
          </a:p>
          <a:p>
            <a:r>
              <a:rPr lang="en-US" sz="1800" dirty="0" smtClean="0"/>
              <a:t>Thus:</a:t>
            </a:r>
          </a:p>
          <a:p>
            <a:pPr lvl="1"/>
            <a:r>
              <a:rPr lang="en-US" sz="1400" dirty="0" smtClean="0"/>
              <a:t>The STAs access are </a:t>
            </a:r>
            <a:r>
              <a:rPr lang="en-US" sz="1400" dirty="0" err="1" smtClean="0"/>
              <a:t>Poissonically</a:t>
            </a:r>
            <a:r>
              <a:rPr lang="en-US" sz="1400" dirty="0" smtClean="0"/>
              <a:t> distributed with </a:t>
            </a:r>
            <a:r>
              <a:rPr lang="el-GR" sz="1400" dirty="0" smtClean="0"/>
              <a:t>λ</a:t>
            </a:r>
            <a:r>
              <a:rPr lang="en-US" sz="1400" dirty="0" smtClean="0"/>
              <a:t> = 100. </a:t>
            </a:r>
          </a:p>
          <a:p>
            <a:pPr lvl="1"/>
            <a:r>
              <a:rPr lang="en-US" sz="1400" dirty="0" smtClean="0"/>
              <a:t>Hence the probability for k responses over interval T [sec] is: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Using non deterministic Broadcast Probe Response T is the AP response time which less than MAX_PROBE_RESPONSE_TIME:</a:t>
            </a:r>
          </a:p>
          <a:p>
            <a:pPr lvl="1"/>
            <a:r>
              <a:rPr lang="en-US" sz="1600" dirty="0" smtClean="0"/>
              <a:t>Thus, the probability that  K &gt; 1: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5062" name="Equation" r:id="rId3" imgW="114120" imgH="21564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0721" y="3213100"/>
          <a:ext cx="1473729" cy="575940"/>
        </p:xfrm>
        <a:graphic>
          <a:graphicData uri="http://schemas.openxmlformats.org/presentationml/2006/ole">
            <p:oleObj spid="_x0000_s45063" name="Equation" r:id="rId4" imgW="1104840" imgH="43164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39752" y="5085184"/>
          <a:ext cx="4671391" cy="288032"/>
        </p:xfrm>
        <a:graphic>
          <a:graphicData uri="http://schemas.openxmlformats.org/presentationml/2006/ole">
            <p:oleObj spid="_x0000_s45065" name="Equation" r:id="rId5" imgW="3656689" imgH="225690" progId="Equation.3">
              <p:embed/>
            </p:oleObj>
          </a:graphicData>
        </a:graphic>
      </p:graphicFrame>
      <p:grpSp>
        <p:nvGrpSpPr>
          <p:cNvPr id="129" name="Group 128"/>
          <p:cNvGrpSpPr/>
          <p:nvPr/>
        </p:nvGrpSpPr>
        <p:grpSpPr>
          <a:xfrm>
            <a:off x="6084168" y="1628799"/>
            <a:ext cx="2952328" cy="1512169"/>
            <a:chOff x="2555776" y="2276871"/>
            <a:chExt cx="3312368" cy="1512169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 flipH="1">
              <a:off x="3690082" y="2953574"/>
              <a:ext cx="1511190" cy="7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31" name="TextBox 130"/>
            <p:cNvSpPr txBox="1"/>
            <p:nvPr/>
          </p:nvSpPr>
          <p:spPr>
            <a:xfrm>
              <a:off x="4673334" y="2282864"/>
              <a:ext cx="402721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AP1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518415" y="2276871"/>
              <a:ext cx="572360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STA 1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514334" y="2757125"/>
              <a:ext cx="14238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+mn-lt"/>
                </a:rPr>
                <a:t>Probe Request </a:t>
              </a:r>
              <a:r>
                <a:rPr lang="en-US" sz="50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>
              <a:off x="3696265" y="3460417"/>
              <a:ext cx="1111169" cy="7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5063907" y="2288857"/>
              <a:ext cx="372188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AP2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536278" y="3253695"/>
              <a:ext cx="14238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+mn-lt"/>
                </a:rPr>
                <a:t>Probe Response</a:t>
              </a:r>
              <a:r>
                <a:rPr lang="en-US" sz="50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37" name="Straight Arrow Connector 136"/>
            <p:cNvCxnSpPr/>
            <p:nvPr/>
          </p:nvCxnSpPr>
          <p:spPr bwMode="auto">
            <a:xfrm>
              <a:off x="3287066" y="3457730"/>
              <a:ext cx="1511190" cy="34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38" name="Straight Arrow Connector 137"/>
            <p:cNvCxnSpPr/>
            <p:nvPr/>
          </p:nvCxnSpPr>
          <p:spPr bwMode="auto">
            <a:xfrm flipH="1">
              <a:off x="3286863" y="3194024"/>
              <a:ext cx="1911210" cy="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39" name="TextBox 138"/>
            <p:cNvSpPr txBox="1"/>
            <p:nvPr/>
          </p:nvSpPr>
          <p:spPr>
            <a:xfrm>
              <a:off x="3514334" y="2995139"/>
              <a:ext cx="14238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+mn-lt"/>
                </a:rPr>
                <a:t>Probe Request </a:t>
              </a:r>
              <a:r>
                <a:rPr lang="en-US" sz="50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 flipV="1">
              <a:off x="2933202" y="3471168"/>
              <a:ext cx="186676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41" name="Straight Arrow Connector 140"/>
            <p:cNvCxnSpPr/>
            <p:nvPr/>
          </p:nvCxnSpPr>
          <p:spPr bwMode="auto">
            <a:xfrm flipH="1">
              <a:off x="3514335" y="3196093"/>
              <a:ext cx="2088997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42" name="Straight Arrow Connector 141"/>
            <p:cNvCxnSpPr/>
            <p:nvPr/>
          </p:nvCxnSpPr>
          <p:spPr bwMode="auto">
            <a:xfrm flipH="1">
              <a:off x="2919312" y="2953627"/>
              <a:ext cx="186676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5400000">
              <a:off x="4203032" y="3178454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 bwMode="auto">
            <a:xfrm rot="5400000">
              <a:off x="3083730" y="3178453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4623051" y="3182688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rot="5400000">
              <a:off x="2680512" y="3178453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47" name="TextBox 146"/>
            <p:cNvSpPr txBox="1"/>
            <p:nvPr/>
          </p:nvSpPr>
          <p:spPr>
            <a:xfrm>
              <a:off x="3113993" y="2276872"/>
              <a:ext cx="449895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STA 2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 bwMode="auto">
            <a:xfrm rot="5400000">
              <a:off x="2319296" y="3178453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2717355" y="2276872"/>
              <a:ext cx="486494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STA 3</a:t>
              </a: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 rot="5400000">
              <a:off x="5015082" y="3180677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>
              <a:off x="5485192" y="2286010"/>
              <a:ext cx="382952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AP3</a:t>
              </a:r>
            </a:p>
          </p:txBody>
        </p:sp>
        <p:cxnSp>
          <p:nvCxnSpPr>
            <p:cNvPr id="152" name="Straight Arrow Connector 151"/>
            <p:cNvCxnSpPr/>
            <p:nvPr/>
          </p:nvCxnSpPr>
          <p:spPr bwMode="auto">
            <a:xfrm flipH="1">
              <a:off x="3899349" y="3196093"/>
              <a:ext cx="888935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53" name="Left Brace 152"/>
            <p:cNvSpPr/>
            <p:nvPr/>
          </p:nvSpPr>
          <p:spPr bwMode="auto">
            <a:xfrm>
              <a:off x="2779307" y="2953627"/>
              <a:ext cx="140005" cy="517541"/>
            </a:xfrm>
            <a:prstGeom prst="leftBrace">
              <a:avLst>
                <a:gd name="adj1" fmla="val 8333"/>
                <a:gd name="adj2" fmla="val 4664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 rot="16200000">
              <a:off x="2121297" y="2894085"/>
              <a:ext cx="11305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FF0000"/>
                  </a:solidFill>
                </a:rPr>
                <a:t>2-10msec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Non-deterministic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pPr lvl="1"/>
            <a:endParaRPr lang="en-US" sz="1600" dirty="0" smtClean="0"/>
          </a:p>
          <a:p>
            <a:r>
              <a:rPr lang="en-US" sz="2000" dirty="0" smtClean="0"/>
              <a:t>And the probability for Probe Response to answer more than one Probe Request is:</a:t>
            </a:r>
          </a:p>
          <a:p>
            <a:pPr lvl="1"/>
            <a:r>
              <a:rPr lang="en-US" sz="1600" dirty="0" smtClean="0"/>
              <a:t>T = 2msec: 1.75%</a:t>
            </a:r>
          </a:p>
          <a:p>
            <a:pPr lvl="1"/>
            <a:r>
              <a:rPr lang="en-US" sz="1600" dirty="0" smtClean="0"/>
              <a:t>T = 5msec: 9.02%</a:t>
            </a:r>
          </a:p>
          <a:p>
            <a:pPr lvl="1"/>
            <a:r>
              <a:rPr lang="en-US" sz="1600" dirty="0" smtClean="0"/>
              <a:t>T = 10msec: 26.42%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1600" dirty="0" smtClean="0"/>
              <a:t>Current WFA maximum AP response time is set to 5msec on an unloaded channel.</a:t>
            </a:r>
          </a:p>
          <a:p>
            <a:pPr lvl="1"/>
            <a:r>
              <a:rPr lang="en-US" sz="1600" dirty="0" smtClean="0"/>
              <a:t>Some enterprise grade APs may have a response time as good as 2msec reducing the number of answered STAs per Probe Response.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22" name="Equation" r:id="rId3" imgW="114120" imgH="21564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0721" y="3213100"/>
          <a:ext cx="1473729" cy="575940"/>
        </p:xfrm>
        <a:graphic>
          <a:graphicData uri="http://schemas.openxmlformats.org/presentationml/2006/ole">
            <p:oleObj spid="_x0000_s81923" name="Equation" r:id="rId4" imgW="1104840" imgH="43164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24" name="Equation" r:id="rId5" imgW="0" imgH="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39752" y="4293096"/>
          <a:ext cx="4671391" cy="288032"/>
        </p:xfrm>
        <a:graphic>
          <a:graphicData uri="http://schemas.openxmlformats.org/presentationml/2006/ole">
            <p:oleObj spid="_x0000_s81925" name="Equation" r:id="rId6" imgW="3656689" imgH="22569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28326</TotalTime>
  <Words>2086</Words>
  <Application>Microsoft Office PowerPoint</Application>
  <PresentationFormat>On-screen Show (4:3)</PresentationFormat>
  <Paragraphs>459</Paragraphs>
  <Slides>24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802-11-Submission</vt:lpstr>
      <vt:lpstr>Document</vt:lpstr>
      <vt:lpstr>Equation</vt:lpstr>
      <vt:lpstr>Aggregated Probe Response</vt:lpstr>
      <vt:lpstr>Abstract</vt:lpstr>
      <vt:lpstr>Slide 3</vt:lpstr>
      <vt:lpstr>Recap, Active Scanning Procedure</vt:lpstr>
      <vt:lpstr>Recap, Active Scanning Procedure</vt:lpstr>
      <vt:lpstr>Recap, Active Scanning Procedure</vt:lpstr>
      <vt:lpstr>Non-deterministic Broadcast Probe Response</vt:lpstr>
      <vt:lpstr>Non-deterministic Broadcast Probe Response</vt:lpstr>
      <vt:lpstr>Non-deterministic Broadcast Probe Response</vt:lpstr>
      <vt:lpstr>Suggested Improvement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References</vt:lpstr>
      <vt:lpstr>Backup</vt:lpstr>
      <vt:lpstr>Framework document – straw poll 1</vt:lpstr>
      <vt:lpstr>Framework document – straw poll 2</vt:lpstr>
      <vt:lpstr>Comparing opportunistic and non opportunistic Broadcast Probe Response</vt:lpstr>
      <vt:lpstr>Suggested Improvement (con.)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107</cp:revision>
  <cp:lastPrinted>1998-02-10T13:28:06Z</cp:lastPrinted>
  <dcterms:created xsi:type="dcterms:W3CDTF">2012-01-15T20:46:20Z</dcterms:created>
  <dcterms:modified xsi:type="dcterms:W3CDTF">2012-05-17T19:48:45Z</dcterms:modified>
</cp:coreProperties>
</file>