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292" r:id="rId4"/>
    <p:sldId id="302" r:id="rId5"/>
    <p:sldId id="299" r:id="rId6"/>
    <p:sldId id="301" r:id="rId7"/>
    <p:sldId id="283" r:id="rId8"/>
    <p:sldId id="305" r:id="rId9"/>
    <p:sldId id="307" r:id="rId10"/>
    <p:sldId id="306" r:id="rId11"/>
    <p:sldId id="270" r:id="rId12"/>
    <p:sldId id="298" r:id="rId13"/>
    <p:sldId id="286" r:id="rId14"/>
    <p:sldId id="304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24" autoAdjust="0"/>
    <p:restoredTop sz="94638" autoAdjust="0"/>
  </p:normalViewPr>
  <p:slideViewPr>
    <p:cSldViewPr>
      <p:cViewPr varScale="1">
        <p:scale>
          <a:sx n="88" d="100"/>
          <a:sy n="88" d="100"/>
        </p:scale>
        <p:origin x="-10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814" y="-12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97640F8-96AC-44C1-8286-F4196CB4C7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70425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 smtClean="0"/>
              <a:t>doc.: IEEE 802.11-12/0294r0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B6D9D46-FD8C-44D7-9BBE-86788FBEA4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56106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802.11-12/0294r0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13661810-3081-43C6-981F-BBBC01A0961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8512970-70E0-469C-97F8-194F660DFD17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8512970-70E0-469C-97F8-194F660DFD17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33265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8FD21D4-2BC5-4B20-BFB4-B9AD87709C3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4514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083B7D0-0CDF-4B21-87C6-6F28CC25B5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56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43272D0-8C17-46B7-8B14-BE54831DF1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459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3089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7AA595-764E-4A46-B326-B3632829C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906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AAA85A-6B74-44C3-AD15-4C46906018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627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5A3672B-8111-48B4-A976-844A74CDD5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250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4416AF8-54DF-4ABD-BE0A-EBAB318CD8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425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8071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F1B8078-FDA2-41F8-AAB9-4790A2E98C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501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4A0C28-BF42-4474-81B5-7AF2470AB7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026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555E099-16F6-413B-A159-CD656C8430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802.11-12/0538r0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47BEF44D-91E2-4E92-9477-86D6CA1B5FB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Aggregated Probe Response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2012-05-02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57245491"/>
              </p:ext>
            </p:extLst>
          </p:nvPr>
        </p:nvGraphicFramePr>
        <p:xfrm>
          <a:off x="515938" y="2414588"/>
          <a:ext cx="8218487" cy="3435350"/>
        </p:xfrm>
        <a:graphic>
          <a:graphicData uri="http://schemas.openxmlformats.org/presentationml/2006/ole">
            <p:oleObj spid="_x0000_s30745" name="Document" r:id="rId4" imgW="8796258" imgH="3682254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r>
              <a:rPr lang="en-US" sz="2000" b="0" dirty="0" smtClean="0"/>
              <a:t>Advantages:</a:t>
            </a:r>
          </a:p>
          <a:p>
            <a:pPr lvl="1"/>
            <a:r>
              <a:rPr lang="en-US" sz="1600" dirty="0" smtClean="0"/>
              <a:t>Enables deterministic aggregation of multiple Probe Responses into a single one.</a:t>
            </a:r>
          </a:p>
          <a:p>
            <a:pPr lvl="1"/>
            <a:r>
              <a:rPr lang="en-US" sz="1600" b="0" dirty="0" smtClean="0"/>
              <a:t>Prevents a Probe Response storm by bounding the number of Probe Responses to a limit selected by the AP.</a:t>
            </a:r>
          </a:p>
          <a:p>
            <a:pPr lvl="1"/>
            <a:r>
              <a:rPr lang="en-US" sz="1600" dirty="0" smtClean="0"/>
              <a:t>Measurement pilots may be used as a response, and instance of MP can be replaced with full beacon for this response purposes. </a:t>
            </a:r>
          </a:p>
          <a:p>
            <a:pPr lvl="1"/>
            <a:r>
              <a:rPr lang="en-US" sz="1600" b="0" dirty="0" smtClean="0"/>
              <a:t>Reduces and prevents the temporal WM load caused by Probe Responses.</a:t>
            </a:r>
          </a:p>
          <a:p>
            <a:pPr lvl="1"/>
            <a:r>
              <a:rPr lang="en-US" sz="1600" dirty="0" smtClean="0"/>
              <a:t>Enable differentiation of high and low priority APs.</a:t>
            </a:r>
            <a:endParaRPr lang="en-US" sz="20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827584" y="4509120"/>
            <a:ext cx="7488832" cy="1712605"/>
            <a:chOff x="323850" y="801990"/>
            <a:chExt cx="8039100" cy="2216661"/>
          </a:xfrm>
        </p:grpSpPr>
        <p:sp>
          <p:nvSpPr>
            <p:cNvPr id="8" name="Rectangle 7"/>
            <p:cNvSpPr/>
            <p:nvPr/>
          </p:nvSpPr>
          <p:spPr bwMode="auto">
            <a:xfrm>
              <a:off x="5076041" y="1792590"/>
              <a:ext cx="182880" cy="438898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29201" y="2833985"/>
              <a:ext cx="720120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600" b="1" dirty="0" smtClean="0"/>
                <a:t>AP 1 TBTT </a:t>
              </a:r>
              <a:endParaRPr lang="en-US" sz="600" b="1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3539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69827" y="1792590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107827" y="1792590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117227" y="1792590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3727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3633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16" name="Curved Connector 15"/>
            <p:cNvCxnSpPr>
              <a:stCxn id="14" idx="2"/>
              <a:endCxn id="33" idx="2"/>
            </p:cNvCxnSpPr>
            <p:nvPr/>
          </p:nvCxnSpPr>
          <p:spPr>
            <a:xfrm rot="5400000" flipH="1" flipV="1">
              <a:off x="2678232" y="961439"/>
              <a:ext cx="2638" cy="2537460"/>
            </a:xfrm>
            <a:prstGeom prst="curvedConnector3">
              <a:avLst>
                <a:gd name="adj1" fmla="val -24012479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urved Connector 16"/>
            <p:cNvCxnSpPr>
              <a:stCxn id="15" idx="2"/>
              <a:endCxn id="33" idx="2"/>
            </p:cNvCxnSpPr>
            <p:nvPr/>
          </p:nvCxnSpPr>
          <p:spPr>
            <a:xfrm rot="5400000" flipH="1" flipV="1">
              <a:off x="3173532" y="1456739"/>
              <a:ext cx="2638" cy="1546860"/>
            </a:xfrm>
            <a:prstGeom prst="curvedConnector3">
              <a:avLst>
                <a:gd name="adj1" fmla="val -15545229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urved Connector 17"/>
            <p:cNvCxnSpPr>
              <a:stCxn id="10" idx="2"/>
              <a:endCxn id="33" idx="2"/>
            </p:cNvCxnSpPr>
            <p:nvPr/>
          </p:nvCxnSpPr>
          <p:spPr>
            <a:xfrm rot="5400000" flipH="1" flipV="1">
              <a:off x="3668832" y="1952039"/>
              <a:ext cx="2638" cy="556260"/>
            </a:xfrm>
            <a:prstGeom prst="curvedConnector3">
              <a:avLst>
                <a:gd name="adj1" fmla="val -8665656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 bwMode="auto">
            <a:xfrm>
              <a:off x="3953981" y="1792590"/>
              <a:ext cx="182880" cy="438898"/>
            </a:xfrm>
            <a:prstGeom prst="rect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5251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323850" y="2220801"/>
              <a:ext cx="7853082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1182221" y="2219126"/>
              <a:ext cx="5895975" cy="0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>
            <a:xfrm rot="5400000">
              <a:off x="2972921" y="2019300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184880" y="2381250"/>
              <a:ext cx="1254641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TSF,</a:t>
              </a:r>
            </a:p>
            <a:p>
              <a:r>
                <a:rPr lang="en-US" sz="600" dirty="0" smtClean="0"/>
                <a:t>TBTT offset,</a:t>
              </a:r>
            </a:p>
            <a:p>
              <a:r>
                <a:rPr lang="en-US" sz="600" dirty="0" smtClean="0"/>
                <a:t>Beacon interval</a:t>
              </a:r>
            </a:p>
            <a:p>
              <a:endParaRPr lang="en-US" sz="600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400000">
              <a:off x="4094981" y="2019300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urved Connector 25"/>
            <p:cNvCxnSpPr>
              <a:stCxn id="20" idx="0"/>
            </p:cNvCxnSpPr>
            <p:nvPr/>
          </p:nvCxnSpPr>
          <p:spPr>
            <a:xfrm rot="16200000" flipH="1">
              <a:off x="3323761" y="32050"/>
              <a:ext cx="6980" cy="3528060"/>
            </a:xfrm>
            <a:prstGeom prst="curvedConnector3">
              <a:avLst>
                <a:gd name="adj1" fmla="val -10275232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 bwMode="auto">
            <a:xfrm>
              <a:off x="25157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28" name="Curved Connector 27"/>
            <p:cNvCxnSpPr>
              <a:stCxn id="27" idx="0"/>
            </p:cNvCxnSpPr>
            <p:nvPr/>
          </p:nvCxnSpPr>
          <p:spPr>
            <a:xfrm rot="16200000" flipH="1">
              <a:off x="3819061" y="527350"/>
              <a:ext cx="6980" cy="2537460"/>
            </a:xfrm>
            <a:prstGeom prst="curvedConnector3">
              <a:avLst>
                <a:gd name="adj1" fmla="val -7875174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urved Connector 28"/>
            <p:cNvCxnSpPr>
              <a:stCxn id="30" idx="0"/>
            </p:cNvCxnSpPr>
            <p:nvPr/>
          </p:nvCxnSpPr>
          <p:spPr>
            <a:xfrm rot="16200000" flipH="1">
              <a:off x="4123861" y="832150"/>
              <a:ext cx="6980" cy="1927860"/>
            </a:xfrm>
            <a:prstGeom prst="curvedConnector3">
              <a:avLst>
                <a:gd name="adj1" fmla="val -5575131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 bwMode="auto">
            <a:xfrm>
              <a:off x="31253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066800" y="1009650"/>
              <a:ext cx="1254641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TSF,</a:t>
              </a:r>
            </a:p>
            <a:p>
              <a:r>
                <a:rPr lang="en-US" sz="600" dirty="0" smtClean="0"/>
                <a:t>TBTT offset,</a:t>
              </a:r>
            </a:p>
            <a:p>
              <a:r>
                <a:rPr lang="en-US" sz="600" dirty="0" smtClean="0"/>
                <a:t>Beacon interval</a:t>
              </a:r>
            </a:p>
            <a:p>
              <a:endParaRPr lang="en-US" sz="6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030321" y="2833985"/>
              <a:ext cx="720120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600" b="1" dirty="0" smtClean="0"/>
                <a:t>AP 2 TBTT </a:t>
              </a:r>
              <a:endParaRPr lang="en-US" sz="600" b="1" dirty="0"/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856841" y="1789952"/>
              <a:ext cx="182880" cy="438898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40221" y="2233910"/>
              <a:ext cx="322729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T</a:t>
              </a:r>
              <a:endParaRPr lang="en-US" sz="900" b="1" dirty="0"/>
            </a:p>
          </p:txBody>
        </p:sp>
        <p:grpSp>
          <p:nvGrpSpPr>
            <p:cNvPr id="35" name="Group 65"/>
            <p:cNvGrpSpPr/>
            <p:nvPr/>
          </p:nvGrpSpPr>
          <p:grpSpPr>
            <a:xfrm>
              <a:off x="5870202" y="801990"/>
              <a:ext cx="2330823" cy="741060"/>
              <a:chOff x="1126752" y="3840465"/>
              <a:chExt cx="2330823" cy="741060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1126752" y="3840465"/>
                <a:ext cx="530598" cy="188610"/>
              </a:xfrm>
              <a:prstGeom prst="rect">
                <a:avLst/>
              </a:prstGeom>
              <a:solidFill>
                <a:srgbClr val="92D05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6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1800225" y="3840465"/>
                <a:ext cx="1657350" cy="179085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900" dirty="0" smtClean="0">
                    <a:latin typeface="Neo Sans Intel" pitchFamily="34" charset="0"/>
                    <a:cs typeface="Arial" pitchFamily="34" charset="0"/>
                  </a:rPr>
                  <a:t>Probe Request instance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1126752" y="4116690"/>
                <a:ext cx="530598" cy="188610"/>
              </a:xfrm>
              <a:prstGeom prst="rect">
                <a:avLst/>
              </a:prstGeom>
              <a:solidFill>
                <a:srgbClr val="FF0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6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1800225" y="4116691"/>
                <a:ext cx="1299567" cy="171014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900" dirty="0" smtClean="0">
                    <a:latin typeface="Neo Sans Intel" pitchFamily="34" charset="0"/>
                    <a:cs typeface="Arial" pitchFamily="34" charset="0"/>
                  </a:rPr>
                  <a:t> Short response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1126752" y="4392915"/>
                <a:ext cx="530598" cy="188610"/>
              </a:xfrm>
              <a:prstGeom prst="rect">
                <a:avLst/>
              </a:prstGeom>
              <a:solidFill>
                <a:schemeClr val="accent6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6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1800225" y="4392915"/>
                <a:ext cx="1299567" cy="182821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900" dirty="0" smtClean="0">
                    <a:latin typeface="Neo Sans Intel" pitchFamily="34" charset="0"/>
                    <a:cs typeface="Arial" pitchFamily="34" charset="0"/>
                  </a:rPr>
                  <a:t>Beacon</a:t>
                </a: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24278" y="6475413"/>
            <a:ext cx="1519647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11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[1</a:t>
            </a:r>
            <a:r>
              <a:rPr lang="en-US" sz="1800" dirty="0" smtClean="0"/>
              <a:t>]</a:t>
            </a:r>
          </a:p>
          <a:p>
            <a:pPr>
              <a:buNone/>
            </a:pPr>
            <a:r>
              <a:rPr lang="en-GB" sz="1800" dirty="0" smtClean="0"/>
              <a:t>[2]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24278" y="6475413"/>
            <a:ext cx="1519647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Backup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13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GB" dirty="0" smtClean="0"/>
              <a:t>Framework document – </a:t>
            </a:r>
            <a:r>
              <a:rPr lang="en-GB" dirty="0" smtClean="0"/>
              <a:t>straw poll </a:t>
            </a:r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1800" dirty="0" smtClean="0"/>
              <a:t>Insert the following text on clause 6 of the SFD </a:t>
            </a:r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</a:rPr>
              <a:t>(11-12/0151r07)</a:t>
            </a:r>
            <a:r>
              <a:rPr lang="en-US" sz="1800" dirty="0" smtClean="0"/>
              <a:t>: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800" b="0" dirty="0" smtClean="0"/>
              <a:t>The amendment will define a mechanism to </a:t>
            </a:r>
            <a:r>
              <a:rPr lang="en-US" sz="1800" b="0" dirty="0" smtClean="0"/>
              <a:t>aggregate Probe Responses in a method controlled by the AP.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r>
              <a:rPr lang="en-US" sz="1800" dirty="0" smtClean="0"/>
              <a:t>Do you agree to make changes to the TGai framework specification as described </a:t>
            </a:r>
            <a:r>
              <a:rPr lang="en-US" sz="1800" dirty="0" smtClean="0"/>
              <a:t>above.</a:t>
            </a:r>
            <a:endParaRPr lang="en-US" sz="18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Yes:</a:t>
            </a:r>
          </a:p>
          <a:p>
            <a:pPr>
              <a:buNone/>
            </a:pPr>
            <a:r>
              <a:rPr lang="en-US" sz="1400" dirty="0" smtClean="0"/>
              <a:t>No:</a:t>
            </a:r>
          </a:p>
          <a:p>
            <a:pPr>
              <a:buNone/>
            </a:pPr>
            <a:r>
              <a:rPr lang="en-US" sz="1400" dirty="0" smtClean="0"/>
              <a:t>Abstain:</a:t>
            </a: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14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GB" dirty="0" smtClean="0"/>
              <a:t>Framework document – straw poll 2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1800" dirty="0" smtClean="0"/>
              <a:t>Insert the following text on clause 6 of the SFD </a:t>
            </a:r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</a:rPr>
              <a:t>(11-12/0151r07)</a:t>
            </a:r>
            <a:r>
              <a:rPr lang="en-US" sz="1800" dirty="0" smtClean="0"/>
              <a:t>: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800" b="0" dirty="0" smtClean="0"/>
              <a:t>The </a:t>
            </a:r>
            <a:r>
              <a:rPr lang="en-US" sz="1800" b="0" dirty="0" smtClean="0"/>
              <a:t>amendment will define a mechanism to aggregate Probe Responses in a method controlled by the </a:t>
            </a:r>
            <a:r>
              <a:rPr lang="en-US" sz="1800" b="0" dirty="0" smtClean="0"/>
              <a:t>AP without an increase to the </a:t>
            </a:r>
            <a:r>
              <a:rPr lang="en-US" sz="1800" b="0" dirty="0" err="1" smtClean="0"/>
              <a:t>Min_Probe_Response_Time</a:t>
            </a:r>
            <a:r>
              <a:rPr lang="en-US" sz="1800" b="0" smtClean="0"/>
              <a:t> and Max_Probe_Response_Time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r>
              <a:rPr lang="en-US" sz="1800" dirty="0" smtClean="0"/>
              <a:t>Do you agree to make changes to the TGai framework specification as described </a:t>
            </a:r>
            <a:r>
              <a:rPr lang="en-US" sz="1800" dirty="0" smtClean="0"/>
              <a:t>above.</a:t>
            </a:r>
            <a:endParaRPr lang="en-US" sz="18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Yes:</a:t>
            </a:r>
          </a:p>
          <a:p>
            <a:pPr>
              <a:buNone/>
            </a:pPr>
            <a:r>
              <a:rPr lang="en-US" sz="1400" dirty="0" smtClean="0"/>
              <a:t>No:</a:t>
            </a:r>
          </a:p>
          <a:p>
            <a:pPr>
              <a:buNone/>
            </a:pPr>
            <a:r>
              <a:rPr lang="en-US" sz="1400" dirty="0" smtClean="0"/>
              <a:t>Abstain: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559DF1DC-0217-43CA-AA8E-D337C722AAC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467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The presentation describes an improvement to the </a:t>
            </a:r>
            <a:r>
              <a:rPr lang="en-US" dirty="0" smtClean="0"/>
              <a:t>Active Scanning </a:t>
            </a:r>
            <a:r>
              <a:rPr lang="en-US" dirty="0" smtClean="0"/>
              <a:t>mechanism to </a:t>
            </a:r>
            <a:r>
              <a:rPr lang="en-US" dirty="0" smtClean="0"/>
              <a:t>reduce the Probe flooding effect by providing a controlled method for Probe Response aggregation.</a:t>
            </a: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 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559DF1DC-0217-43CA-AA8E-D337C722AAC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1" name="Titel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TGai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tx1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160240"/>
          </a:xfrm>
        </p:spPr>
        <p:txBody>
          <a:bodyPr/>
          <a:lstStyle/>
          <a:p>
            <a:r>
              <a:rPr lang="en-US" sz="2000" dirty="0" smtClean="0"/>
              <a:t>Active scanning procedure is defined in 10.1.4.3.3 and is very effective in certain environments:</a:t>
            </a:r>
          </a:p>
          <a:p>
            <a:pPr lvl="1"/>
            <a:r>
              <a:rPr lang="en-US" sz="1600" dirty="0" smtClean="0"/>
              <a:t>Short procedure results in good power consumption a 669.3uJ/attempt [1].</a:t>
            </a:r>
          </a:p>
          <a:p>
            <a:pPr lvl="1"/>
            <a:r>
              <a:rPr lang="en-US" sz="1600" dirty="0" smtClean="0"/>
              <a:t>Negligible effect where the WM is partially utilized or while out of AP coverage.</a:t>
            </a:r>
          </a:p>
          <a:p>
            <a:pPr lvl="1"/>
            <a:r>
              <a:rPr lang="en-US" sz="1600" dirty="0" smtClean="0"/>
              <a:t>Short latency for AP and NW discovery – approximately 15msec/channel.</a:t>
            </a:r>
          </a:p>
          <a:p>
            <a:pPr lvl="1"/>
            <a:r>
              <a:rPr lang="en-US" sz="1600" dirty="0" smtClean="0"/>
              <a:t>Passive scanning STAs may benefit from Probe Response replacing the need for Beacon detection.</a:t>
            </a:r>
          </a:p>
          <a:p>
            <a:pPr lvl="1">
              <a:buNone/>
            </a:pPr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7982" y="3684558"/>
            <a:ext cx="5760640" cy="2552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tx1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160240"/>
          </a:xfrm>
        </p:spPr>
        <p:txBody>
          <a:bodyPr/>
          <a:lstStyle/>
          <a:p>
            <a:r>
              <a:rPr lang="en-US" sz="2000" dirty="0" smtClean="0"/>
              <a:t>However is certain environments Active scanning has his drawbacks:</a:t>
            </a:r>
          </a:p>
          <a:p>
            <a:pPr lvl="1"/>
            <a:r>
              <a:rPr lang="en-US" sz="1600" dirty="0" smtClean="0"/>
              <a:t>Probe Response storm in certain deployments.</a:t>
            </a:r>
          </a:p>
          <a:p>
            <a:pPr lvl="1"/>
            <a:r>
              <a:rPr lang="en-US" sz="1600" dirty="0" smtClean="0"/>
              <a:t>WM occupancy on loaded channels.</a:t>
            </a:r>
          </a:p>
          <a:p>
            <a:pPr lvl="1"/>
            <a:r>
              <a:rPr lang="en-US" sz="1600" dirty="0" smtClean="0"/>
              <a:t>Temporal high collision rate in certain scenarios may hinder QoS of existing admitted connections.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622253"/>
            <a:ext cx="3749675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771800" y="364502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*[2]: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tx1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3312368"/>
          </a:xfrm>
        </p:spPr>
        <p:txBody>
          <a:bodyPr/>
          <a:lstStyle/>
          <a:p>
            <a:r>
              <a:rPr lang="en-US" sz="2000" dirty="0" smtClean="0"/>
              <a:t>Some proposals were made to improve the </a:t>
            </a:r>
            <a:r>
              <a:rPr lang="en-US" sz="2000" dirty="0" smtClean="0"/>
              <a:t>probing mechanism and reduce the Probe Response effect</a:t>
            </a:r>
            <a:r>
              <a:rPr lang="en-US" sz="2000" dirty="0" smtClean="0"/>
              <a:t>:</a:t>
            </a:r>
            <a:endParaRPr lang="en-US" sz="2000" dirty="0" smtClean="0"/>
          </a:p>
          <a:p>
            <a:pPr lvl="1"/>
            <a:r>
              <a:rPr lang="en-US" sz="1800" dirty="0" smtClean="0"/>
              <a:t>Broadcast Probe Response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lvl="1"/>
            <a:r>
              <a:rPr lang="en-US" sz="1800" dirty="0" smtClean="0"/>
              <a:t>Filtering of Probe Responses.</a:t>
            </a:r>
          </a:p>
          <a:p>
            <a:pPr lvl="1"/>
            <a:r>
              <a:rPr lang="en-US" sz="1600" dirty="0" smtClean="0"/>
              <a:t>These methods currently relies on the non deterministic behavior of various STAs and APs and on the momentary WM load: the short AP </a:t>
            </a:r>
            <a:r>
              <a:rPr lang="en-US" sz="1800" b="0" dirty="0" smtClean="0"/>
              <a:t>response duration of </a:t>
            </a:r>
            <a:r>
              <a:rPr lang="en-US" sz="1800" dirty="0" smtClean="0"/>
              <a:t>2-15msec greatly limiting the aggregation of Probe Responses.</a:t>
            </a:r>
          </a:p>
          <a:p>
            <a:pPr lvl="1"/>
            <a:endParaRPr lang="en-US" b="0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 bwMode="auto">
          <a:xfrm rot="5400000">
            <a:off x="5339780" y="5183635"/>
            <a:ext cx="20769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3061355" y="4530828"/>
            <a:ext cx="3300386" cy="9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086129" y="3893453"/>
            <a:ext cx="631670" cy="295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+mn-lt"/>
              </a:rPr>
              <a:t>AP1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rot="5400000">
            <a:off x="2022893" y="5183634"/>
            <a:ext cx="20769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696617" y="3886200"/>
            <a:ext cx="762641" cy="295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+mn-lt"/>
              </a:rPr>
              <a:t>STA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75856" y="4293096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Probe Request </a:t>
            </a:r>
            <a:r>
              <a:rPr lang="en-US" sz="1050" dirty="0" smtClean="0">
                <a:latin typeface="+mn-lt"/>
              </a:rPr>
              <a:t>(</a:t>
            </a:r>
            <a:r>
              <a:rPr lang="en-US" sz="1050" dirty="0" smtClean="0">
                <a:latin typeface="+mn-lt"/>
              </a:rPr>
              <a:t>broadcast)</a:t>
            </a:r>
            <a:endParaRPr lang="en-US" sz="1050" dirty="0" smtClean="0">
              <a:latin typeface="+mn-lt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3074077" y="5144182"/>
            <a:ext cx="3300386" cy="9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6203882" y="5190888"/>
            <a:ext cx="20769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950231" y="3900706"/>
            <a:ext cx="631670" cy="295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+mn-lt"/>
              </a:rPr>
              <a:t>AP2</a:t>
            </a:r>
          </a:p>
        </p:txBody>
      </p:sp>
      <p:grpSp>
        <p:nvGrpSpPr>
          <p:cNvPr id="17" name="Group 45"/>
          <p:cNvGrpSpPr/>
          <p:nvPr/>
        </p:nvGrpSpPr>
        <p:grpSpPr>
          <a:xfrm>
            <a:off x="1867079" y="3886200"/>
            <a:ext cx="762642" cy="2335896"/>
            <a:chOff x="1207216" y="3238500"/>
            <a:chExt cx="840660" cy="3067710"/>
          </a:xfrm>
        </p:grpSpPr>
        <p:cxnSp>
          <p:nvCxnSpPr>
            <p:cNvPr id="26" name="Straight Connector 25"/>
            <p:cNvCxnSpPr/>
            <p:nvPr/>
          </p:nvCxnSpPr>
          <p:spPr bwMode="auto">
            <a:xfrm rot="5400000">
              <a:off x="245465" y="4942408"/>
              <a:ext cx="27276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1207216" y="3238500"/>
              <a:ext cx="840660" cy="388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STA 2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321001" y="4894018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Probe </a:t>
            </a:r>
            <a:r>
              <a:rPr lang="en-US" sz="1200" dirty="0" smtClean="0">
                <a:latin typeface="+mn-lt"/>
              </a:rPr>
              <a:t>Response</a:t>
            </a:r>
            <a:r>
              <a:rPr lang="en-US" sz="1050" dirty="0" smtClean="0">
                <a:latin typeface="+mn-lt"/>
              </a:rPr>
              <a:t>(broadcast)</a:t>
            </a:r>
            <a:endParaRPr lang="en-US" sz="1050" dirty="0" smtClean="0">
              <a:latin typeface="+mn-lt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232233" y="5140930"/>
            <a:ext cx="4142230" cy="4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231817" y="4821808"/>
            <a:ext cx="4139465" cy="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275856" y="4581128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Probe Request </a:t>
            </a:r>
            <a:r>
              <a:rPr lang="en-US" sz="1050" dirty="0" smtClean="0">
                <a:latin typeface="+mn-lt"/>
              </a:rPr>
              <a:t>(</a:t>
            </a:r>
            <a:r>
              <a:rPr lang="en-US" sz="1050" dirty="0" smtClean="0">
                <a:latin typeface="+mn-lt"/>
              </a:rPr>
              <a:t>broadcast)</a:t>
            </a:r>
            <a:endParaRPr lang="en-US" sz="1050" dirty="0" smtClean="0">
              <a:latin typeface="+mn-lt"/>
            </a:endParaRPr>
          </a:p>
        </p:txBody>
      </p:sp>
      <p:grpSp>
        <p:nvGrpSpPr>
          <p:cNvPr id="22" name="Group 41"/>
          <p:cNvGrpSpPr/>
          <p:nvPr/>
        </p:nvGrpSpPr>
        <p:grpSpPr>
          <a:xfrm>
            <a:off x="1123951" y="3886200"/>
            <a:ext cx="762642" cy="2335896"/>
            <a:chOff x="1359616" y="3381375"/>
            <a:chExt cx="840660" cy="3067710"/>
          </a:xfrm>
        </p:grpSpPr>
        <p:cxnSp>
          <p:nvCxnSpPr>
            <p:cNvPr id="24" name="Straight Connector 23"/>
            <p:cNvCxnSpPr/>
            <p:nvPr/>
          </p:nvCxnSpPr>
          <p:spPr bwMode="auto">
            <a:xfrm rot="5400000">
              <a:off x="397865" y="5085283"/>
              <a:ext cx="27276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1359616" y="3381375"/>
              <a:ext cx="840660" cy="388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STA 3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 flipV="1">
            <a:off x="1489105" y="5148183"/>
            <a:ext cx="4164972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3059832" y="5589240"/>
            <a:ext cx="4176464" cy="4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275856" y="5338408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Probe </a:t>
            </a:r>
            <a:r>
              <a:rPr lang="en-US" sz="1200" dirty="0" smtClean="0">
                <a:latin typeface="+mn-lt"/>
              </a:rPr>
              <a:t>Response</a:t>
            </a:r>
            <a:r>
              <a:rPr lang="en-US" sz="1050" dirty="0" smtClean="0">
                <a:latin typeface="+mn-lt"/>
              </a:rPr>
              <a:t>(unicast)</a:t>
            </a:r>
            <a:endParaRPr lang="en-US" sz="1050" dirty="0" smtClean="0">
              <a:latin typeface="+mn-lt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>
            <a:off x="2699792" y="4824311"/>
            <a:ext cx="4536504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>
            <a:off x="3491880" y="4527226"/>
            <a:ext cx="4536504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rot="5400000">
            <a:off x="7010405" y="5187442"/>
            <a:ext cx="20769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7756754" y="3897260"/>
            <a:ext cx="63167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+mn-lt"/>
              </a:rPr>
              <a:t>AP3</a:t>
            </a:r>
            <a:endParaRPr lang="en-US" sz="1050" dirty="0" smtClean="0">
              <a:latin typeface="+mn-lt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H="1">
            <a:off x="3491880" y="4824311"/>
            <a:ext cx="4536504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3059832" y="5949280"/>
            <a:ext cx="498822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5004048" y="5589240"/>
            <a:ext cx="28803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×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794822" y="5672281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Filtered</a:t>
            </a:r>
            <a:endParaRPr lang="en-US" sz="1050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r>
              <a:rPr lang="en-US" sz="2000" b="0" dirty="0" smtClean="0"/>
              <a:t>Enable APs to respond to Probe Request with short broadcast message indicating the correct reception of Probe Request and indication to the beacon providing the complete information.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r>
              <a:rPr lang="en-US" sz="2000" b="0" dirty="0" smtClean="0"/>
              <a:t>Enable APs to respond to a Probe Request using a short broadcast message indicating the correct reception of Probe Request and indication to the beacon providing the complete information.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93340" y="3053769"/>
            <a:ext cx="8039100" cy="2247439"/>
            <a:chOff x="323850" y="801990"/>
            <a:chExt cx="8039100" cy="2247439"/>
          </a:xfrm>
        </p:grpSpPr>
        <p:sp>
          <p:nvSpPr>
            <p:cNvPr id="8" name="Rectangle 7"/>
            <p:cNvSpPr/>
            <p:nvPr/>
          </p:nvSpPr>
          <p:spPr bwMode="auto">
            <a:xfrm>
              <a:off x="5076041" y="1792590"/>
              <a:ext cx="182880" cy="438898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29201" y="2833985"/>
              <a:ext cx="72012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AP 1 TBTT </a:t>
              </a:r>
              <a:endParaRPr lang="en-US" sz="800" b="1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3539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69827" y="1792590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107827" y="1792590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117227" y="1792590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3727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3633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16" name="Curved Connector 15"/>
            <p:cNvCxnSpPr>
              <a:stCxn id="14" idx="2"/>
              <a:endCxn id="33" idx="2"/>
            </p:cNvCxnSpPr>
            <p:nvPr/>
          </p:nvCxnSpPr>
          <p:spPr>
            <a:xfrm rot="5400000" flipH="1" flipV="1">
              <a:off x="2678232" y="961439"/>
              <a:ext cx="2638" cy="2537460"/>
            </a:xfrm>
            <a:prstGeom prst="curvedConnector3">
              <a:avLst>
                <a:gd name="adj1" fmla="val -24012479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urved Connector 16"/>
            <p:cNvCxnSpPr>
              <a:stCxn id="15" idx="2"/>
              <a:endCxn id="33" idx="2"/>
            </p:cNvCxnSpPr>
            <p:nvPr/>
          </p:nvCxnSpPr>
          <p:spPr>
            <a:xfrm rot="5400000" flipH="1" flipV="1">
              <a:off x="3173532" y="1456739"/>
              <a:ext cx="2638" cy="1546860"/>
            </a:xfrm>
            <a:prstGeom prst="curvedConnector3">
              <a:avLst>
                <a:gd name="adj1" fmla="val -15545229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urved Connector 17"/>
            <p:cNvCxnSpPr>
              <a:stCxn id="10" idx="2"/>
              <a:endCxn id="33" idx="2"/>
            </p:cNvCxnSpPr>
            <p:nvPr/>
          </p:nvCxnSpPr>
          <p:spPr>
            <a:xfrm rot="5400000" flipH="1" flipV="1">
              <a:off x="3668832" y="1952039"/>
              <a:ext cx="2638" cy="556260"/>
            </a:xfrm>
            <a:prstGeom prst="curvedConnector3">
              <a:avLst>
                <a:gd name="adj1" fmla="val -8665656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 bwMode="auto">
            <a:xfrm>
              <a:off x="3953981" y="1792590"/>
              <a:ext cx="182880" cy="438898"/>
            </a:xfrm>
            <a:prstGeom prst="rect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5251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323850" y="2220801"/>
              <a:ext cx="7853082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1182221" y="2219126"/>
              <a:ext cx="5895975" cy="0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>
            <a:xfrm rot="5400000">
              <a:off x="2972921" y="2019300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184880" y="2381250"/>
              <a:ext cx="1254641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TSF,</a:t>
              </a:r>
            </a:p>
            <a:p>
              <a:r>
                <a:rPr lang="en-US" sz="800" dirty="0" smtClean="0"/>
                <a:t>TBTT offset,</a:t>
              </a:r>
            </a:p>
            <a:p>
              <a:r>
                <a:rPr lang="en-US" sz="800" dirty="0" smtClean="0"/>
                <a:t>Beacon interval</a:t>
              </a:r>
            </a:p>
            <a:p>
              <a:endParaRPr lang="en-US" sz="800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400000">
              <a:off x="4094981" y="2019300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urved Connector 25"/>
            <p:cNvCxnSpPr>
              <a:stCxn id="20" idx="0"/>
            </p:cNvCxnSpPr>
            <p:nvPr/>
          </p:nvCxnSpPr>
          <p:spPr>
            <a:xfrm rot="16200000" flipH="1">
              <a:off x="3323761" y="32050"/>
              <a:ext cx="6980" cy="3528060"/>
            </a:xfrm>
            <a:prstGeom prst="curvedConnector3">
              <a:avLst>
                <a:gd name="adj1" fmla="val -10275232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 bwMode="auto">
            <a:xfrm>
              <a:off x="25157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28" name="Curved Connector 27"/>
            <p:cNvCxnSpPr>
              <a:stCxn id="27" idx="0"/>
            </p:cNvCxnSpPr>
            <p:nvPr/>
          </p:nvCxnSpPr>
          <p:spPr>
            <a:xfrm rot="16200000" flipH="1">
              <a:off x="3819061" y="527350"/>
              <a:ext cx="6980" cy="2537460"/>
            </a:xfrm>
            <a:prstGeom prst="curvedConnector3">
              <a:avLst>
                <a:gd name="adj1" fmla="val -7875174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urved Connector 28"/>
            <p:cNvCxnSpPr>
              <a:stCxn id="30" idx="0"/>
            </p:cNvCxnSpPr>
            <p:nvPr/>
          </p:nvCxnSpPr>
          <p:spPr>
            <a:xfrm rot="16200000" flipH="1">
              <a:off x="4123861" y="832150"/>
              <a:ext cx="6980" cy="1927860"/>
            </a:xfrm>
            <a:prstGeom prst="curvedConnector3">
              <a:avLst>
                <a:gd name="adj1" fmla="val -5575131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 bwMode="auto">
            <a:xfrm>
              <a:off x="31253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066800" y="1009650"/>
              <a:ext cx="1254641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TSF,</a:t>
              </a:r>
            </a:p>
            <a:p>
              <a:r>
                <a:rPr lang="en-US" sz="800" dirty="0" smtClean="0"/>
                <a:t>TBTT offset,</a:t>
              </a:r>
            </a:p>
            <a:p>
              <a:r>
                <a:rPr lang="en-US" sz="800" dirty="0" smtClean="0"/>
                <a:t>Beacon interval</a:t>
              </a:r>
            </a:p>
            <a:p>
              <a:endParaRPr lang="en-US" sz="8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030321" y="2833985"/>
              <a:ext cx="720120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AP 2 TBTT </a:t>
              </a:r>
              <a:endParaRPr lang="en-US" sz="800" b="1" dirty="0"/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856841" y="1789952"/>
              <a:ext cx="182880" cy="438898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40221" y="2233910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grpSp>
          <p:nvGrpSpPr>
            <p:cNvPr id="35" name="Group 65"/>
            <p:cNvGrpSpPr/>
            <p:nvPr/>
          </p:nvGrpSpPr>
          <p:grpSpPr>
            <a:xfrm>
              <a:off x="5870202" y="801990"/>
              <a:ext cx="2330823" cy="741060"/>
              <a:chOff x="1126752" y="3840465"/>
              <a:chExt cx="2330823" cy="741060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1126752" y="3840465"/>
                <a:ext cx="530598" cy="188610"/>
              </a:xfrm>
              <a:prstGeom prst="rect">
                <a:avLst/>
              </a:prstGeom>
              <a:solidFill>
                <a:srgbClr val="92D05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1800225" y="3840465"/>
                <a:ext cx="1657350" cy="179085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Probe Request instance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1126752" y="4116690"/>
                <a:ext cx="530598" cy="188610"/>
              </a:xfrm>
              <a:prstGeom prst="rect">
                <a:avLst/>
              </a:prstGeom>
              <a:solidFill>
                <a:srgbClr val="FF0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1800225" y="4116691"/>
                <a:ext cx="1299567" cy="171014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 Short response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1126752" y="4392915"/>
                <a:ext cx="530598" cy="188610"/>
              </a:xfrm>
              <a:prstGeom prst="rect">
                <a:avLst/>
              </a:prstGeom>
              <a:solidFill>
                <a:schemeClr val="accent6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1800225" y="4392915"/>
                <a:ext cx="1299567" cy="182821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Beacon</a:t>
                </a: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pPr lvl="1"/>
            <a:r>
              <a:rPr lang="en-US" sz="1600" b="0" dirty="0" smtClean="0"/>
              <a:t>AP1 and AP2 are independent each with its own load, response latency, TBTT, TSF.</a:t>
            </a:r>
          </a:p>
          <a:p>
            <a:pPr lvl="1"/>
            <a:r>
              <a:rPr lang="en-US" sz="1600" b="0" dirty="0" smtClean="0"/>
              <a:t>WM access procedure is as done today using the basic access procedure.</a:t>
            </a:r>
          </a:p>
          <a:p>
            <a:pPr lvl="1"/>
            <a:r>
              <a:rPr lang="en-US" sz="1600" dirty="0" smtClean="0"/>
              <a:t>Short response maybe MP, FILS beacon.</a:t>
            </a:r>
          </a:p>
          <a:p>
            <a:pPr lvl="1"/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93340" y="3413809"/>
            <a:ext cx="8039100" cy="2247439"/>
            <a:chOff x="323850" y="801990"/>
            <a:chExt cx="8039100" cy="2247439"/>
          </a:xfrm>
        </p:grpSpPr>
        <p:sp>
          <p:nvSpPr>
            <p:cNvPr id="8" name="Rectangle 7"/>
            <p:cNvSpPr/>
            <p:nvPr/>
          </p:nvSpPr>
          <p:spPr bwMode="auto">
            <a:xfrm>
              <a:off x="5076041" y="1792590"/>
              <a:ext cx="182880" cy="438898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29201" y="2833985"/>
              <a:ext cx="72012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AP 1 TBTT </a:t>
              </a:r>
              <a:endParaRPr lang="en-US" sz="800" b="1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3539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69827" y="1792590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107827" y="1792590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117227" y="1792590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3727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3633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16" name="Curved Connector 15"/>
            <p:cNvCxnSpPr>
              <a:stCxn id="14" idx="2"/>
              <a:endCxn id="33" idx="2"/>
            </p:cNvCxnSpPr>
            <p:nvPr/>
          </p:nvCxnSpPr>
          <p:spPr>
            <a:xfrm rot="5400000" flipH="1" flipV="1">
              <a:off x="2678232" y="961439"/>
              <a:ext cx="2638" cy="2537460"/>
            </a:xfrm>
            <a:prstGeom prst="curvedConnector3">
              <a:avLst>
                <a:gd name="adj1" fmla="val -24012479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urved Connector 16"/>
            <p:cNvCxnSpPr>
              <a:stCxn id="15" idx="2"/>
              <a:endCxn id="33" idx="2"/>
            </p:cNvCxnSpPr>
            <p:nvPr/>
          </p:nvCxnSpPr>
          <p:spPr>
            <a:xfrm rot="5400000" flipH="1" flipV="1">
              <a:off x="3173532" y="1456739"/>
              <a:ext cx="2638" cy="1546860"/>
            </a:xfrm>
            <a:prstGeom prst="curvedConnector3">
              <a:avLst>
                <a:gd name="adj1" fmla="val -15545229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urved Connector 17"/>
            <p:cNvCxnSpPr>
              <a:stCxn id="10" idx="2"/>
              <a:endCxn id="33" idx="2"/>
            </p:cNvCxnSpPr>
            <p:nvPr/>
          </p:nvCxnSpPr>
          <p:spPr>
            <a:xfrm rot="5400000" flipH="1" flipV="1">
              <a:off x="3668832" y="1952039"/>
              <a:ext cx="2638" cy="556260"/>
            </a:xfrm>
            <a:prstGeom prst="curvedConnector3">
              <a:avLst>
                <a:gd name="adj1" fmla="val -8665656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 bwMode="auto">
            <a:xfrm>
              <a:off x="3953981" y="1792590"/>
              <a:ext cx="182880" cy="438898"/>
            </a:xfrm>
            <a:prstGeom prst="rect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5251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323850" y="2220801"/>
              <a:ext cx="7853082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1182221" y="2219126"/>
              <a:ext cx="5895975" cy="0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>
            <a:xfrm rot="5400000">
              <a:off x="2972921" y="2019300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184880" y="2381250"/>
              <a:ext cx="1254641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TSF,</a:t>
              </a:r>
            </a:p>
            <a:p>
              <a:r>
                <a:rPr lang="en-US" sz="800" dirty="0" smtClean="0"/>
                <a:t>TBTT offset,</a:t>
              </a:r>
            </a:p>
            <a:p>
              <a:r>
                <a:rPr lang="en-US" sz="800" dirty="0" smtClean="0"/>
                <a:t>Beacon interval</a:t>
              </a:r>
            </a:p>
            <a:p>
              <a:endParaRPr lang="en-US" sz="800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400000">
              <a:off x="4094981" y="2019300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urved Connector 25"/>
            <p:cNvCxnSpPr>
              <a:stCxn id="20" idx="0"/>
            </p:cNvCxnSpPr>
            <p:nvPr/>
          </p:nvCxnSpPr>
          <p:spPr>
            <a:xfrm rot="16200000" flipH="1">
              <a:off x="3323761" y="32050"/>
              <a:ext cx="6980" cy="3528060"/>
            </a:xfrm>
            <a:prstGeom prst="curvedConnector3">
              <a:avLst>
                <a:gd name="adj1" fmla="val -10275232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 bwMode="auto">
            <a:xfrm>
              <a:off x="25157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28" name="Curved Connector 27"/>
            <p:cNvCxnSpPr>
              <a:stCxn id="27" idx="0"/>
            </p:cNvCxnSpPr>
            <p:nvPr/>
          </p:nvCxnSpPr>
          <p:spPr>
            <a:xfrm rot="16200000" flipH="1">
              <a:off x="3819061" y="527350"/>
              <a:ext cx="6980" cy="2537460"/>
            </a:xfrm>
            <a:prstGeom prst="curvedConnector3">
              <a:avLst>
                <a:gd name="adj1" fmla="val -7875174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urved Connector 28"/>
            <p:cNvCxnSpPr>
              <a:stCxn id="30" idx="0"/>
            </p:cNvCxnSpPr>
            <p:nvPr/>
          </p:nvCxnSpPr>
          <p:spPr>
            <a:xfrm rot="16200000" flipH="1">
              <a:off x="4123861" y="832150"/>
              <a:ext cx="6980" cy="1927860"/>
            </a:xfrm>
            <a:prstGeom prst="curvedConnector3">
              <a:avLst>
                <a:gd name="adj1" fmla="val -5575131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 bwMode="auto">
            <a:xfrm>
              <a:off x="3125321" y="1792590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066800" y="1009650"/>
              <a:ext cx="1254641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TSF,</a:t>
              </a:r>
            </a:p>
            <a:p>
              <a:r>
                <a:rPr lang="en-US" sz="800" dirty="0" smtClean="0"/>
                <a:t>TBTT offset,</a:t>
              </a:r>
            </a:p>
            <a:p>
              <a:r>
                <a:rPr lang="en-US" sz="800" dirty="0" smtClean="0"/>
                <a:t>Beacon interval</a:t>
              </a:r>
            </a:p>
            <a:p>
              <a:endParaRPr lang="en-US" sz="8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030321" y="2833985"/>
              <a:ext cx="720120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AP 2 TBTT </a:t>
              </a:r>
              <a:endParaRPr lang="en-US" sz="800" b="1" dirty="0"/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856841" y="1789952"/>
              <a:ext cx="182880" cy="438898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40221" y="2233910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grpSp>
          <p:nvGrpSpPr>
            <p:cNvPr id="35" name="Group 65"/>
            <p:cNvGrpSpPr/>
            <p:nvPr/>
          </p:nvGrpSpPr>
          <p:grpSpPr>
            <a:xfrm>
              <a:off x="5870202" y="801990"/>
              <a:ext cx="2330823" cy="741060"/>
              <a:chOff x="1126752" y="3840465"/>
              <a:chExt cx="2330823" cy="741060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1126752" y="3840465"/>
                <a:ext cx="530598" cy="188610"/>
              </a:xfrm>
              <a:prstGeom prst="rect">
                <a:avLst/>
              </a:prstGeom>
              <a:solidFill>
                <a:srgbClr val="92D05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1800225" y="3840465"/>
                <a:ext cx="1657350" cy="179085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Probe Request instance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1126752" y="4116690"/>
                <a:ext cx="530598" cy="188610"/>
              </a:xfrm>
              <a:prstGeom prst="rect">
                <a:avLst/>
              </a:prstGeom>
              <a:solidFill>
                <a:srgbClr val="FF0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1800225" y="4116691"/>
                <a:ext cx="1299567" cy="171014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 Short response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1126752" y="4392915"/>
                <a:ext cx="530598" cy="188610"/>
              </a:xfrm>
              <a:prstGeom prst="rect">
                <a:avLst/>
              </a:prstGeom>
              <a:solidFill>
                <a:schemeClr val="accent6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1800225" y="4392915"/>
                <a:ext cx="1299567" cy="182821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Beacon</a:t>
                </a: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13345</TotalTime>
  <Words>992</Words>
  <Application>Microsoft Office PowerPoint</Application>
  <PresentationFormat>On-screen Show (4:3)</PresentationFormat>
  <Paragraphs>199</Paragraphs>
  <Slides>14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Aggregated Probe Response</vt:lpstr>
      <vt:lpstr>Abstract</vt:lpstr>
      <vt:lpstr>Slide 3</vt:lpstr>
      <vt:lpstr>Recap, Active Scanning Procedure</vt:lpstr>
      <vt:lpstr>Recap, Active Scanning Procedure</vt:lpstr>
      <vt:lpstr>Recap, Active Scanning Procedure</vt:lpstr>
      <vt:lpstr>Suggested Improvement</vt:lpstr>
      <vt:lpstr>Suggested Improvement</vt:lpstr>
      <vt:lpstr>Suggested Improvement</vt:lpstr>
      <vt:lpstr>Suggested Improvement</vt:lpstr>
      <vt:lpstr>References</vt:lpstr>
      <vt:lpstr>Backup</vt:lpstr>
      <vt:lpstr>Framework document – straw poll 1</vt:lpstr>
      <vt:lpstr>Framework document – straw poll 2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Jonathan Segev</dc:creator>
  <cp:lastModifiedBy>jsegev</cp:lastModifiedBy>
  <cp:revision>85</cp:revision>
  <cp:lastPrinted>1998-02-10T13:28:06Z</cp:lastPrinted>
  <dcterms:created xsi:type="dcterms:W3CDTF">2012-01-15T20:46:20Z</dcterms:created>
  <dcterms:modified xsi:type="dcterms:W3CDTF">2012-05-04T07:50:30Z</dcterms:modified>
</cp:coreProperties>
</file>