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57" r:id="rId3"/>
    <p:sldId id="292" r:id="rId4"/>
    <p:sldId id="271" r:id="rId5"/>
    <p:sldId id="302" r:id="rId6"/>
    <p:sldId id="299" r:id="rId7"/>
    <p:sldId id="301" r:id="rId8"/>
    <p:sldId id="283" r:id="rId9"/>
    <p:sldId id="295" r:id="rId10"/>
    <p:sldId id="296" r:id="rId11"/>
    <p:sldId id="303" r:id="rId12"/>
    <p:sldId id="270" r:id="rId13"/>
    <p:sldId id="298" r:id="rId14"/>
    <p:sldId id="286" r:id="rId15"/>
    <p:sldId id="304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24" autoAdjust="0"/>
    <p:restoredTop sz="94638" autoAdjust="0"/>
  </p:normalViewPr>
  <p:slideViewPr>
    <p:cSldViewPr>
      <p:cViewPr varScale="1">
        <p:scale>
          <a:sx n="88" d="100"/>
          <a:sy n="88" d="100"/>
        </p:scale>
        <p:origin x="-10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2814" y="-120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97640F8-96AC-44C1-8286-F4196CB4C75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70425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 smtClean="0"/>
              <a:t>doc.: IEEE 802.11-12/0294r0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AB6D9D46-FD8C-44D7-9BBE-86788FBEA4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561067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802.11-12/0294r0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13661810-3081-43C6-981F-BBBC01A0961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8512970-70E0-469C-97F8-194F660DFD17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8512970-70E0-469C-97F8-194F660DFD17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568" y="33265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8FD21D4-2BC5-4B20-BFB4-B9AD87709C3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4514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083B7D0-0CDF-4B21-87C6-6F28CC25B5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560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43272D0-8C17-46B7-8B14-BE54831DF1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4590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555E099-16F6-413B-A159-CD656C843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3089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7AA595-764E-4A46-B326-B3632829CD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906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BAAA85A-6B74-44C3-AD15-4C46906018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6275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5A3672B-8111-48B4-A976-844A74CDD5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250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4416AF8-54DF-4ABD-BE0A-EBAB318CD8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4259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555E099-16F6-413B-A159-CD656C8430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071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F1B8078-FDA2-41F8-AAB9-4790A2E98C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501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C4A0C28-BF42-4474-81B5-7AF2470AB7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026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1555E099-16F6-413B-A159-CD656C8430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70" y="332601"/>
            <a:ext cx="33984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802.11-12/0537r0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47BEF44D-91E2-4E92-9477-86D6CA1B5FB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Passive and </a:t>
            </a:r>
            <a:r>
              <a:rPr lang="en-US" dirty="0" smtClean="0"/>
              <a:t>Active Scanning </a:t>
            </a:r>
            <a:r>
              <a:rPr lang="en-US" dirty="0" smtClean="0"/>
              <a:t>Mixture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2012-05-02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57245491"/>
              </p:ext>
            </p:extLst>
          </p:nvPr>
        </p:nvGraphicFramePr>
        <p:xfrm>
          <a:off x="515938" y="2414588"/>
          <a:ext cx="8218487" cy="3435350"/>
        </p:xfrm>
        <a:graphic>
          <a:graphicData uri="http://schemas.openxmlformats.org/presentationml/2006/ole">
            <p:oleObj spid="_x0000_s30745" name="Document" r:id="rId4" imgW="8796258" imgH="3682254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</a:t>
            </a:r>
            <a:r>
              <a:rPr lang="en-US" dirty="0" smtClean="0"/>
              <a:t>Improvement </a:t>
            </a:r>
            <a:r>
              <a:rPr lang="en-US" sz="2400" b="0" dirty="0" smtClean="0"/>
              <a:t>(con</a:t>
            </a:r>
            <a:r>
              <a:rPr lang="en-US" sz="2400" b="0" dirty="0" smtClean="0"/>
              <a:t>.)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5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304256"/>
          </a:xfrm>
        </p:spPr>
        <p:txBody>
          <a:bodyPr/>
          <a:lstStyle/>
          <a:p>
            <a:r>
              <a:rPr lang="en-US" sz="2000" b="0" dirty="0" smtClean="0"/>
              <a:t>The probability function is uniform </a:t>
            </a:r>
            <a:r>
              <a:rPr lang="en-US" sz="2000" b="0" dirty="0" smtClean="0"/>
              <a:t>distribution and may take a bias depending on whether the system wants to optimize on power/latency or WM occupancy:</a:t>
            </a:r>
          </a:p>
          <a:p>
            <a:pPr lvl="1"/>
            <a:r>
              <a:rPr lang="en-US" sz="1600" dirty="0" smtClean="0"/>
              <a:t>Existing mechanisms (passive and active scanning) without change.</a:t>
            </a:r>
          </a:p>
          <a:p>
            <a:pPr lvl="1"/>
            <a:r>
              <a:rPr lang="en-US" sz="1600" b="0" dirty="0" smtClean="0"/>
              <a:t>Threshold conditions to maximize on power may be used to improve power consumption – long durations of no AP coverage or long durations without Probing.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</a:t>
            </a:r>
            <a:r>
              <a:rPr lang="en-US" dirty="0" smtClean="0"/>
              <a:t>Improvement </a:t>
            </a:r>
            <a:r>
              <a:rPr lang="en-US" sz="2400" b="0" dirty="0" smtClean="0"/>
              <a:t>(con</a:t>
            </a:r>
            <a:r>
              <a:rPr lang="en-US" sz="2400" b="0" dirty="0" smtClean="0"/>
              <a:t>.)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5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3168352"/>
          </a:xfrm>
        </p:spPr>
        <p:txBody>
          <a:bodyPr/>
          <a:lstStyle/>
          <a:p>
            <a:r>
              <a:rPr lang="en-US" sz="2000" b="0" dirty="0" smtClean="0"/>
              <a:t>Benefits:</a:t>
            </a:r>
          </a:p>
          <a:p>
            <a:pPr lvl="1"/>
            <a:r>
              <a:rPr lang="en-US" sz="1600" dirty="0" smtClean="0"/>
              <a:t>Takes on the benefit of Active and passive scanning.</a:t>
            </a:r>
          </a:p>
          <a:p>
            <a:pPr lvl="1"/>
            <a:r>
              <a:rPr lang="en-US" sz="1600" dirty="0" smtClean="0"/>
              <a:t>All STAs chip in at the </a:t>
            </a:r>
            <a:r>
              <a:rPr lang="en-US" sz="1600" dirty="0" smtClean="0"/>
              <a:t>effort and benefit from the procedure.</a:t>
            </a:r>
            <a:endParaRPr lang="en-US" sz="1600" dirty="0" smtClean="0"/>
          </a:p>
          <a:p>
            <a:pPr lvl="1"/>
            <a:r>
              <a:rPr lang="en-US" sz="1600" dirty="0" smtClean="0"/>
              <a:t>Creates a controlled mixture of Passive and Active scanning for the benefit of all.</a:t>
            </a:r>
          </a:p>
          <a:p>
            <a:pPr lvl="1"/>
            <a:endParaRPr lang="en-US" sz="1600" dirty="0" smtClean="0"/>
          </a:p>
          <a:p>
            <a:pPr>
              <a:buNone/>
            </a:pPr>
            <a:endParaRPr lang="en-US" sz="1600" b="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24278" y="6475413"/>
            <a:ext cx="1519647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12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/>
              <a:t>[1] </a:t>
            </a:r>
            <a:r>
              <a:rPr lang="en-US" sz="1800" dirty="0" smtClean="0"/>
              <a:t>12-0277r4  Hybrid </a:t>
            </a:r>
            <a:r>
              <a:rPr lang="en-US" sz="1800" dirty="0" smtClean="0"/>
              <a:t>Scanning by </a:t>
            </a:r>
            <a:r>
              <a:rPr lang="en-US" altLang="ja-JP" sz="1800" dirty="0" smtClean="0"/>
              <a:t>Katsuo Yunoki</a:t>
            </a:r>
            <a:endParaRPr lang="en-US" sz="1800" dirty="0" smtClean="0"/>
          </a:p>
          <a:p>
            <a:pPr>
              <a:buNone/>
            </a:pPr>
            <a:r>
              <a:rPr lang="en-GB" sz="1800" dirty="0" smtClean="0"/>
              <a:t>[2] </a:t>
            </a:r>
            <a:r>
              <a:rPr lang="en-US" sz="1800" dirty="0" smtClean="0"/>
              <a:t>IEEE802.11-11/</a:t>
            </a:r>
            <a:r>
              <a:rPr lang="en-US" altLang="ja-JP" sz="1800" dirty="0" smtClean="0"/>
              <a:t>1413r3  Real air-time occupation by beacon and </a:t>
            </a:r>
            <a:r>
              <a:rPr lang="en-US" altLang="ja-JP" sz="1800" dirty="0" smtClean="0"/>
              <a:t>probe by Katsuo Yunoki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24278" y="6475413"/>
            <a:ext cx="1519647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13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Backup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14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GB" dirty="0" smtClean="0"/>
              <a:t>Framework </a:t>
            </a:r>
            <a:r>
              <a:rPr lang="en-GB" dirty="0" smtClean="0"/>
              <a:t>document – straw poll 1</a:t>
            </a:r>
            <a:endParaRPr lang="en-GB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US" sz="1800" dirty="0" smtClean="0"/>
              <a:t>Insert the following text on </a:t>
            </a:r>
            <a:r>
              <a:rPr lang="en-US" sz="1800" dirty="0" smtClean="0"/>
              <a:t>clause 6 of the SFD </a:t>
            </a:r>
            <a:r>
              <a:rPr kumimoji="1" lang="en-US" altLang="ja-JP" sz="1800" dirty="0" smtClean="0">
                <a:latin typeface="Times New Roman" pitchFamily="18" charset="0"/>
                <a:cs typeface="Times New Roman" pitchFamily="18" charset="0"/>
              </a:rPr>
              <a:t>(11-12/0151r07)</a:t>
            </a:r>
            <a:r>
              <a:rPr lang="en-US" sz="1800" dirty="0" smtClean="0"/>
              <a:t>:</a:t>
            </a:r>
            <a:endParaRPr lang="en-US" sz="1800" dirty="0" smtClean="0"/>
          </a:p>
          <a:p>
            <a:pPr marL="0">
              <a:spcBef>
                <a:spcPts val="0"/>
              </a:spcBef>
              <a:buNone/>
            </a:pPr>
            <a:endParaRPr lang="en-US" sz="1800" b="0" dirty="0" smtClean="0"/>
          </a:p>
          <a:p>
            <a:pPr marL="0">
              <a:spcBef>
                <a:spcPts val="0"/>
              </a:spcBef>
              <a:buNone/>
            </a:pPr>
            <a:r>
              <a:rPr lang="en-US" sz="1800" b="0" dirty="0" smtClean="0"/>
              <a:t>The amendment will define a mechanism to </a:t>
            </a:r>
            <a:r>
              <a:rPr lang="en-US" sz="1800" b="0" dirty="0" smtClean="0"/>
              <a:t>create a mixture of STAs performing Active </a:t>
            </a:r>
            <a:r>
              <a:rPr lang="en-US" sz="1800" b="0" dirty="0" smtClean="0"/>
              <a:t>Scanning </a:t>
            </a:r>
            <a:r>
              <a:rPr lang="en-US" sz="1800" b="0" dirty="0" smtClean="0"/>
              <a:t>and passive scanning.</a:t>
            </a:r>
          </a:p>
          <a:p>
            <a:pPr marL="0">
              <a:spcBef>
                <a:spcPts val="0"/>
              </a:spcBef>
              <a:buNone/>
            </a:pPr>
            <a:endParaRPr lang="en-US" sz="1800" b="0" dirty="0" smtClean="0"/>
          </a:p>
          <a:p>
            <a:r>
              <a:rPr lang="en-US" sz="1800" dirty="0" smtClean="0"/>
              <a:t>Do you agree to make changes to the TGai framework specification as described </a:t>
            </a:r>
            <a:r>
              <a:rPr lang="en-US" sz="1800" dirty="0" smtClean="0"/>
              <a:t>above.</a:t>
            </a:r>
            <a:endParaRPr lang="en-US" sz="18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Yes:</a:t>
            </a:r>
          </a:p>
          <a:p>
            <a:pPr>
              <a:buNone/>
            </a:pPr>
            <a:r>
              <a:rPr lang="en-US" sz="1400" dirty="0" smtClean="0"/>
              <a:t>No:</a:t>
            </a:r>
          </a:p>
          <a:p>
            <a:pPr>
              <a:buNone/>
            </a:pPr>
            <a:r>
              <a:rPr lang="en-US" sz="1400" dirty="0" smtClean="0"/>
              <a:t>Abstain:</a:t>
            </a:r>
            <a:endParaRPr lang="en-US" sz="1800" b="0" dirty="0" smtClean="0"/>
          </a:p>
          <a:p>
            <a:pPr marL="0">
              <a:spcBef>
                <a:spcPts val="0"/>
              </a:spcBef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15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GB" dirty="0" smtClean="0"/>
              <a:t>Framework </a:t>
            </a:r>
            <a:r>
              <a:rPr lang="en-GB" dirty="0" smtClean="0"/>
              <a:t>document – straw poll 2</a:t>
            </a:r>
            <a:endParaRPr lang="en-GB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US" sz="1800" dirty="0" smtClean="0"/>
              <a:t>Insert the following text on </a:t>
            </a:r>
            <a:r>
              <a:rPr lang="en-US" sz="1800" dirty="0" smtClean="0"/>
              <a:t>clause 6 of the SFD </a:t>
            </a:r>
            <a:r>
              <a:rPr kumimoji="1" lang="en-US" altLang="ja-JP" sz="1800" dirty="0" smtClean="0">
                <a:latin typeface="Times New Roman" pitchFamily="18" charset="0"/>
                <a:cs typeface="Times New Roman" pitchFamily="18" charset="0"/>
              </a:rPr>
              <a:t>(11-12/0151r07)</a:t>
            </a:r>
            <a:r>
              <a:rPr lang="en-US" sz="1800" dirty="0" smtClean="0"/>
              <a:t>:</a:t>
            </a:r>
            <a:endParaRPr lang="en-US" sz="1800" dirty="0" smtClean="0"/>
          </a:p>
          <a:p>
            <a:pPr marL="0">
              <a:spcBef>
                <a:spcPts val="0"/>
              </a:spcBef>
              <a:buNone/>
            </a:pPr>
            <a:endParaRPr lang="en-US" sz="1800" b="0" dirty="0" smtClean="0"/>
          </a:p>
          <a:p>
            <a:pPr marL="0">
              <a:spcBef>
                <a:spcPts val="0"/>
              </a:spcBef>
              <a:buNone/>
            </a:pPr>
            <a:r>
              <a:rPr lang="en-US" sz="1800" b="0" dirty="0" smtClean="0"/>
              <a:t>The mixture creation mechanism </a:t>
            </a:r>
            <a:r>
              <a:rPr lang="en-US" sz="1800" b="0" dirty="0" smtClean="0"/>
              <a:t>is based on </a:t>
            </a:r>
            <a:r>
              <a:rPr lang="en-US" sz="1800" b="0" dirty="0" smtClean="0"/>
              <a:t>drawing a dice to select scan type per each scan attempt while conforming to the existing scanning procedures.</a:t>
            </a:r>
          </a:p>
          <a:p>
            <a:pPr marL="0">
              <a:spcBef>
                <a:spcPts val="0"/>
              </a:spcBef>
              <a:buNone/>
            </a:pPr>
            <a:endParaRPr lang="en-US" sz="1800" b="0" dirty="0" smtClean="0"/>
          </a:p>
          <a:p>
            <a:r>
              <a:rPr lang="en-US" sz="1800" dirty="0" smtClean="0"/>
              <a:t>Do you agree to make changes to the TGai framework specification as described </a:t>
            </a:r>
            <a:r>
              <a:rPr lang="en-US" sz="1800" dirty="0" smtClean="0"/>
              <a:t>above.</a:t>
            </a:r>
            <a:endParaRPr lang="en-US" sz="18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Yes:</a:t>
            </a:r>
          </a:p>
          <a:p>
            <a:pPr>
              <a:buNone/>
            </a:pPr>
            <a:r>
              <a:rPr lang="en-US" sz="1400" dirty="0" smtClean="0"/>
              <a:t>No:</a:t>
            </a:r>
          </a:p>
          <a:p>
            <a:pPr>
              <a:buNone/>
            </a:pPr>
            <a:r>
              <a:rPr lang="en-US" sz="1400" dirty="0" smtClean="0"/>
              <a:t>Abstain: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559DF1DC-0217-43CA-AA8E-D337C722AAC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noFill/>
          <a:ln/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467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The presentation describes an improvement to the </a:t>
            </a:r>
            <a:r>
              <a:rPr lang="en-US" dirty="0" smtClean="0"/>
              <a:t>scan </a:t>
            </a:r>
            <a:r>
              <a:rPr lang="en-US" dirty="0" smtClean="0"/>
              <a:t>mechanism </a:t>
            </a:r>
            <a:r>
              <a:rPr lang="en-US" dirty="0" smtClean="0"/>
              <a:t>to better comply with the probe flooding effect of Active Scanning and the power consumption of passive scanning by creating a mix of STA performing Active and Passive </a:t>
            </a:r>
            <a:r>
              <a:rPr lang="en-US" dirty="0" smtClean="0"/>
              <a:t>scanning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FontTx/>
              <a:buNone/>
            </a:pPr>
            <a:r>
              <a:rPr lang="en-US" dirty="0" smtClean="0"/>
              <a:t> 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559DF1DC-0217-43CA-AA8E-D337C722AAC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1" name="Titel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TGai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Tabelle 6"/>
          <p:cNvGraphicFramePr>
            <a:graphicFrameLocks noGrp="1"/>
          </p:cNvGraphicFramePr>
          <p:nvPr/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Recap, </a:t>
            </a:r>
            <a:r>
              <a:rPr lang="en-US" dirty="0" smtClean="0">
                <a:solidFill>
                  <a:schemeClr val="accent2"/>
                </a:solidFill>
              </a:rPr>
              <a:t>Passive</a:t>
            </a:r>
            <a:r>
              <a:rPr lang="en-US" dirty="0" smtClean="0"/>
              <a:t> Scanning Procedure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160240"/>
          </a:xfrm>
        </p:spPr>
        <p:txBody>
          <a:bodyPr/>
          <a:lstStyle/>
          <a:p>
            <a:r>
              <a:rPr lang="en-US" sz="2000" dirty="0" smtClean="0"/>
              <a:t>Low wireless medium occupancy (using the beacon) - Highly suitable for heavily loaded deployments.</a:t>
            </a:r>
          </a:p>
          <a:p>
            <a:endParaRPr lang="en-US" sz="2000" dirty="0" smtClean="0"/>
          </a:p>
          <a:p>
            <a:r>
              <a:rPr lang="en-US" sz="2000" dirty="0" smtClean="0"/>
              <a:t>Subdued </a:t>
            </a:r>
            <a:r>
              <a:rPr lang="en-US" sz="2000" dirty="0" smtClean="0"/>
              <a:t>effect on QoS of </a:t>
            </a:r>
            <a:r>
              <a:rPr lang="en-US" sz="2000" dirty="0" smtClean="0"/>
              <a:t>incoming mass on the Tokyo metro station scenario for STAs with already existing active connections.</a:t>
            </a:r>
          </a:p>
          <a:p>
            <a:endParaRPr lang="en-US" sz="2000" dirty="0" smtClean="0"/>
          </a:p>
          <a:p>
            <a:r>
              <a:rPr lang="en-US" sz="2000" dirty="0" smtClean="0"/>
              <a:t>Fixed latency – STA cannot select between high power/short </a:t>
            </a:r>
            <a:r>
              <a:rPr lang="en-US" sz="2000" dirty="0" smtClean="0"/>
              <a:t>latency and low power/high latency AP discovery.</a:t>
            </a:r>
          </a:p>
          <a:p>
            <a:endParaRPr lang="en-US" sz="2000" dirty="0" smtClean="0"/>
          </a:p>
          <a:p>
            <a:r>
              <a:rPr lang="en-US" sz="2000" dirty="0" smtClean="0"/>
              <a:t>High power consumption per AP discovery instance – given 100-300msec beacon interval.</a:t>
            </a:r>
          </a:p>
          <a:p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Recap, </a:t>
            </a:r>
            <a:r>
              <a:rPr lang="en-US" dirty="0" smtClean="0">
                <a:solidFill>
                  <a:schemeClr val="accent2"/>
                </a:solidFill>
              </a:rPr>
              <a:t>Active</a:t>
            </a:r>
            <a:r>
              <a:rPr lang="en-US" dirty="0" smtClean="0"/>
              <a:t> Scanning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160240"/>
          </a:xfrm>
        </p:spPr>
        <p:txBody>
          <a:bodyPr/>
          <a:lstStyle/>
          <a:p>
            <a:r>
              <a:rPr lang="en-US" sz="2000" dirty="0" smtClean="0"/>
              <a:t>Active scanning procedure is defined in </a:t>
            </a:r>
            <a:r>
              <a:rPr lang="en-US" sz="2000" dirty="0" smtClean="0"/>
              <a:t>10.1.4.3.3 and is very effective in certain environments:</a:t>
            </a:r>
          </a:p>
          <a:p>
            <a:pPr lvl="1"/>
            <a:r>
              <a:rPr lang="en-US" sz="1600" dirty="0" smtClean="0"/>
              <a:t>Short procedure results in good power consumption a 669.3uJ/attempt [1].</a:t>
            </a:r>
          </a:p>
          <a:p>
            <a:pPr lvl="1"/>
            <a:r>
              <a:rPr lang="en-US" sz="1600" dirty="0" smtClean="0"/>
              <a:t>Negligible effect where the WM is partially utilized or while out of AP coverage.</a:t>
            </a:r>
          </a:p>
          <a:p>
            <a:pPr lvl="1"/>
            <a:r>
              <a:rPr lang="en-US" sz="1600" dirty="0" smtClean="0"/>
              <a:t>Short latency</a:t>
            </a:r>
            <a:r>
              <a:rPr lang="en-US" sz="1600" dirty="0" smtClean="0"/>
              <a:t> </a:t>
            </a:r>
            <a:r>
              <a:rPr lang="en-US" sz="1600" dirty="0" smtClean="0"/>
              <a:t>for AP and NW discovery – approximately 15msec/channel.</a:t>
            </a:r>
          </a:p>
          <a:p>
            <a:pPr lvl="1"/>
            <a:r>
              <a:rPr lang="en-US" sz="1600" dirty="0" smtClean="0"/>
              <a:t>Passive scanning STAs may benefit from Probe Response replacing the need for Beacon detection.</a:t>
            </a:r>
          </a:p>
          <a:p>
            <a:pPr lvl="1">
              <a:buNone/>
            </a:pPr>
            <a:endParaRPr lang="en-US" sz="1600" dirty="0" smtClean="0"/>
          </a:p>
          <a:p>
            <a:pPr lvl="1"/>
            <a:endParaRPr lang="en-US" sz="1800" dirty="0" smtClean="0"/>
          </a:p>
          <a:p>
            <a:pPr lvl="1"/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7982" y="3684558"/>
            <a:ext cx="5760640" cy="2552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Recap, </a:t>
            </a:r>
            <a:r>
              <a:rPr lang="en-US" dirty="0" smtClean="0">
                <a:solidFill>
                  <a:schemeClr val="accent2"/>
                </a:solidFill>
              </a:rPr>
              <a:t>Active</a:t>
            </a:r>
            <a:r>
              <a:rPr lang="en-US" dirty="0" smtClean="0"/>
              <a:t> Scanning </a:t>
            </a:r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160240"/>
          </a:xfrm>
        </p:spPr>
        <p:txBody>
          <a:bodyPr/>
          <a:lstStyle/>
          <a:p>
            <a:r>
              <a:rPr lang="en-US" sz="2000" dirty="0" smtClean="0"/>
              <a:t>However is certain environments Active </a:t>
            </a:r>
            <a:r>
              <a:rPr lang="en-US" sz="2000" dirty="0" smtClean="0"/>
              <a:t>scanning </a:t>
            </a:r>
            <a:r>
              <a:rPr lang="en-US" sz="2000" dirty="0" smtClean="0"/>
              <a:t>has his drawbacks:</a:t>
            </a:r>
          </a:p>
          <a:p>
            <a:pPr lvl="1"/>
            <a:r>
              <a:rPr lang="en-US" sz="1600" dirty="0" smtClean="0"/>
              <a:t>Probe Response storm in certain deployments.</a:t>
            </a:r>
          </a:p>
          <a:p>
            <a:pPr lvl="1"/>
            <a:r>
              <a:rPr lang="en-US" sz="1600" dirty="0" smtClean="0"/>
              <a:t>WM occupancy on loaded channels.</a:t>
            </a:r>
          </a:p>
          <a:p>
            <a:pPr lvl="1"/>
            <a:r>
              <a:rPr lang="en-US" sz="1600" dirty="0" smtClean="0"/>
              <a:t>Temporal high collision rate in certain scenarios may hinder QoS of existing admitted connections.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622253"/>
            <a:ext cx="3749675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771800" y="3645024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*[2]: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Recap, </a:t>
            </a:r>
            <a:r>
              <a:rPr lang="en-US" dirty="0" smtClean="0">
                <a:solidFill>
                  <a:schemeClr val="accent2"/>
                </a:solidFill>
              </a:rPr>
              <a:t>Active</a:t>
            </a:r>
            <a:r>
              <a:rPr lang="en-US" dirty="0" smtClean="0"/>
              <a:t> Scanning </a:t>
            </a:r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3312368"/>
          </a:xfrm>
        </p:spPr>
        <p:txBody>
          <a:bodyPr/>
          <a:lstStyle/>
          <a:p>
            <a:r>
              <a:rPr lang="en-US" sz="2000" dirty="0" smtClean="0"/>
              <a:t>We need a mechanism to enable effective mixture of Active and Passive Scanning for the benefit of the larger part while minimizing the impact to the each single STA:</a:t>
            </a:r>
          </a:p>
          <a:p>
            <a:pPr lvl="1"/>
            <a:r>
              <a:rPr lang="en-US" sz="1800" dirty="0" smtClean="0"/>
              <a:t>Enable Passive scanning STAs to shorten the delay and Power used for AP/NW discovery by using Probe Responses.</a:t>
            </a:r>
          </a:p>
          <a:p>
            <a:pPr lvl="1"/>
            <a:r>
              <a:rPr lang="en-US" sz="1800" dirty="0" smtClean="0"/>
              <a:t>Enable Active scanning STAs to use low power low latency procedure for AP/NW discovery.</a:t>
            </a:r>
          </a:p>
          <a:p>
            <a:pPr lvl="1"/>
            <a:r>
              <a:rPr lang="en-US" sz="1800" dirty="0" smtClean="0"/>
              <a:t>Subsides the effect of Active Scanning’s Probe storm.</a:t>
            </a:r>
          </a:p>
          <a:p>
            <a:pPr lvl="1"/>
            <a:r>
              <a:rPr lang="en-US" sz="1800" dirty="0" smtClean="0"/>
              <a:t>Easy to control process</a:t>
            </a:r>
            <a:r>
              <a:rPr lang="en-US" sz="1800" dirty="0" smtClean="0"/>
              <a:t> </a:t>
            </a:r>
            <a:r>
              <a:rPr lang="en-US" sz="1800" dirty="0" smtClean="0"/>
              <a:t>preventing greedy STAs.</a:t>
            </a:r>
          </a:p>
          <a:p>
            <a:pPr lvl="1"/>
            <a:endParaRPr lang="en-US" dirty="0" smtClean="0"/>
          </a:p>
          <a:p>
            <a:endParaRPr lang="en-US" b="0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304256"/>
          </a:xfrm>
        </p:spPr>
        <p:txBody>
          <a:bodyPr/>
          <a:lstStyle/>
          <a:p>
            <a:r>
              <a:rPr lang="en-US" sz="2000" b="0" dirty="0" smtClean="0"/>
              <a:t>Mandate STAs to draw a dice using uniform distribution for active and passive scanning.</a:t>
            </a:r>
          </a:p>
          <a:p>
            <a:r>
              <a:rPr lang="en-US" sz="2000" b="0" dirty="0" smtClean="0"/>
              <a:t>STA performs either passive or active scanning according to result of draw.</a:t>
            </a:r>
          </a:p>
          <a:p>
            <a:r>
              <a:rPr lang="en-US" sz="2000" b="0" dirty="0" smtClean="0"/>
              <a:t>Each attempt a dice is retaken.</a:t>
            </a:r>
          </a:p>
          <a:p>
            <a:endParaRPr lang="en-US" sz="2000" b="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Improvement </a:t>
            </a:r>
            <a:r>
              <a:rPr lang="en-US" sz="2400" b="0" dirty="0" smtClean="0"/>
              <a:t>(</a:t>
            </a:r>
            <a:r>
              <a:rPr lang="en-US" sz="2400" b="0" dirty="0" smtClean="0"/>
              <a:t>con.)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79" name="Group 78"/>
          <p:cNvGrpSpPr/>
          <p:nvPr/>
        </p:nvGrpSpPr>
        <p:grpSpPr>
          <a:xfrm>
            <a:off x="1979712" y="1484784"/>
            <a:ext cx="4333875" cy="4838700"/>
            <a:chOff x="1947863" y="323850"/>
            <a:chExt cx="4333875" cy="4838700"/>
          </a:xfrm>
        </p:grpSpPr>
        <p:sp>
          <p:nvSpPr>
            <p:cNvPr id="46" name="Rectangle 45"/>
            <p:cNvSpPr/>
            <p:nvPr/>
          </p:nvSpPr>
          <p:spPr bwMode="auto">
            <a:xfrm>
              <a:off x="3195638" y="1081087"/>
              <a:ext cx="1800225" cy="409575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100" dirty="0" smtClean="0">
                  <a:latin typeface="Neo Sans Intel" pitchFamily="34" charset="0"/>
                  <a:cs typeface="Arial" pitchFamily="34" charset="0"/>
                </a:rPr>
                <a:t>Set/Reset </a:t>
              </a:r>
              <a:r>
                <a:rPr lang="en-US" sz="1100" dirty="0" smtClean="0">
                  <a:latin typeface="Neo Sans Intel" pitchFamily="34" charset="0"/>
                  <a:cs typeface="Arial" pitchFamily="34" charset="0"/>
                </a:rPr>
                <a:t>parameters </a:t>
              </a:r>
            </a:p>
          </p:txBody>
        </p:sp>
        <p:sp>
          <p:nvSpPr>
            <p:cNvPr id="49" name="Flowchart: Terminator 48"/>
            <p:cNvSpPr/>
            <p:nvPr/>
          </p:nvSpPr>
          <p:spPr bwMode="auto">
            <a:xfrm>
              <a:off x="3224213" y="323850"/>
              <a:ext cx="1743075" cy="438150"/>
            </a:xfrm>
            <a:prstGeom prst="flowChartTerminator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100" dirty="0" smtClean="0">
                  <a:latin typeface="Neo Sans Intel" pitchFamily="34" charset="0"/>
                  <a:cs typeface="Arial" pitchFamily="34" charset="0"/>
                </a:rPr>
                <a:t>Start scanning procedure</a:t>
              </a:r>
            </a:p>
          </p:txBody>
        </p:sp>
        <p:sp>
          <p:nvSpPr>
            <p:cNvPr id="50" name="Flowchart: Decision 49"/>
            <p:cNvSpPr/>
            <p:nvPr/>
          </p:nvSpPr>
          <p:spPr bwMode="auto">
            <a:xfrm>
              <a:off x="3328988" y="3267075"/>
              <a:ext cx="1533525" cy="828675"/>
            </a:xfrm>
            <a:prstGeom prst="flowChartDecision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100" dirty="0" smtClean="0">
                  <a:latin typeface="Neo Sans Intel" pitchFamily="34" charset="0"/>
                  <a:cs typeface="Arial" pitchFamily="34" charset="0"/>
                </a:rPr>
                <a:t>Scanning complete?</a:t>
              </a:r>
              <a:endParaRPr lang="en-US" sz="1100" dirty="0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4481513" y="3962400"/>
              <a:ext cx="1800225" cy="409575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100" dirty="0" smtClean="0">
                  <a:latin typeface="Neo Sans Intel" pitchFamily="34" charset="0"/>
                  <a:cs typeface="Arial" pitchFamily="34" charset="0"/>
                </a:rPr>
                <a:t>Possible update of </a:t>
              </a:r>
            </a:p>
            <a:p>
              <a:pPr algn="ctr" eaLnBrk="0" hangingPunct="0"/>
              <a:r>
                <a:rPr lang="en-US" sz="1100" dirty="0" smtClean="0">
                  <a:latin typeface="Neo Sans Intel" pitchFamily="34" charset="0"/>
                  <a:cs typeface="Arial" pitchFamily="34" charset="0"/>
                </a:rPr>
                <a:t>Scanning parameters</a:t>
              </a:r>
              <a:endParaRPr lang="en-US" sz="1100" dirty="0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3195638" y="1809749"/>
              <a:ext cx="1800225" cy="409575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100" dirty="0" smtClean="0">
                  <a:latin typeface="Neo Sans Intel" pitchFamily="34" charset="0"/>
                  <a:cs typeface="Arial" pitchFamily="34" charset="0"/>
                </a:rPr>
                <a:t>Draw a dice and select </a:t>
              </a:r>
            </a:p>
            <a:p>
              <a:pPr algn="ctr" eaLnBrk="0" hangingPunct="0"/>
              <a:r>
                <a:rPr lang="en-US" sz="1100" dirty="0" smtClean="0">
                  <a:latin typeface="Neo Sans Intel" pitchFamily="34" charset="0"/>
                  <a:cs typeface="Arial" pitchFamily="34" charset="0"/>
                </a:rPr>
                <a:t>Scanni</a:t>
              </a:r>
              <a:r>
                <a:rPr lang="en-US" sz="1100" dirty="0" smtClean="0">
                  <a:latin typeface="Neo Sans Intel" pitchFamily="34" charset="0"/>
                  <a:cs typeface="Arial" pitchFamily="34" charset="0"/>
                </a:rPr>
                <a:t>ng type</a:t>
              </a:r>
              <a:endParaRPr lang="en-US" sz="1100" dirty="0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3195638" y="2538411"/>
              <a:ext cx="1800225" cy="409575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100" dirty="0" smtClean="0">
                  <a:latin typeface="Neo Sans Intel" pitchFamily="34" charset="0"/>
                  <a:cs typeface="Arial" pitchFamily="34" charset="0"/>
                </a:rPr>
                <a:t>Perform scanning</a:t>
              </a:r>
              <a:endParaRPr lang="en-US" sz="1100" dirty="0" smtClean="0">
                <a:latin typeface="Neo Sans Intel" pitchFamily="34" charset="0"/>
                <a:cs typeface="Arial" pitchFamily="34" charset="0"/>
              </a:endParaRPr>
            </a:p>
          </p:txBody>
        </p:sp>
        <p:cxnSp>
          <p:nvCxnSpPr>
            <p:cNvPr id="58" name="Straight Arrow Connector 57"/>
            <p:cNvCxnSpPr>
              <a:endCxn id="46" idx="0"/>
            </p:cNvCxnSpPr>
            <p:nvPr/>
          </p:nvCxnSpPr>
          <p:spPr bwMode="auto">
            <a:xfrm>
              <a:off x="4095750" y="762000"/>
              <a:ext cx="1" cy="319087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61" name="Straight Arrow Connector 60"/>
            <p:cNvCxnSpPr>
              <a:stCxn id="46" idx="2"/>
            </p:cNvCxnSpPr>
            <p:nvPr/>
          </p:nvCxnSpPr>
          <p:spPr bwMode="auto">
            <a:xfrm>
              <a:off x="4095751" y="1490662"/>
              <a:ext cx="0" cy="31432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62" name="Straight Arrow Connector 61"/>
            <p:cNvCxnSpPr>
              <a:stCxn id="53" idx="2"/>
              <a:endCxn id="57" idx="0"/>
            </p:cNvCxnSpPr>
            <p:nvPr/>
          </p:nvCxnSpPr>
          <p:spPr bwMode="auto">
            <a:xfrm>
              <a:off x="4095751" y="2219324"/>
              <a:ext cx="0" cy="319087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64" name="Straight Arrow Connector 63"/>
            <p:cNvCxnSpPr>
              <a:stCxn id="57" idx="2"/>
              <a:endCxn id="50" idx="0"/>
            </p:cNvCxnSpPr>
            <p:nvPr/>
          </p:nvCxnSpPr>
          <p:spPr bwMode="auto">
            <a:xfrm>
              <a:off x="4095751" y="2947986"/>
              <a:ext cx="0" cy="319089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sp>
          <p:nvSpPr>
            <p:cNvPr id="65" name="Rectangle 64"/>
            <p:cNvSpPr/>
            <p:nvPr/>
          </p:nvSpPr>
          <p:spPr bwMode="auto">
            <a:xfrm>
              <a:off x="1947863" y="3962400"/>
              <a:ext cx="1800225" cy="409575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100" dirty="0" smtClean="0">
                  <a:latin typeface="Neo Sans Intel" pitchFamily="34" charset="0"/>
                  <a:cs typeface="Arial" pitchFamily="34" charset="0"/>
                </a:rPr>
                <a:t>Perform association</a:t>
              </a:r>
              <a:endParaRPr lang="en-US" sz="1100" dirty="0" smtClean="0">
                <a:latin typeface="Neo Sans Intel" pitchFamily="34" charset="0"/>
                <a:cs typeface="Arial" pitchFamily="34" charset="0"/>
              </a:endParaRPr>
            </a:p>
          </p:txBody>
        </p:sp>
        <p:cxnSp>
          <p:nvCxnSpPr>
            <p:cNvPr id="67" name="Shape 66"/>
            <p:cNvCxnSpPr>
              <a:stCxn id="50" idx="3"/>
              <a:endCxn id="52" idx="0"/>
            </p:cNvCxnSpPr>
            <p:nvPr/>
          </p:nvCxnSpPr>
          <p:spPr bwMode="auto">
            <a:xfrm>
              <a:off x="4862513" y="3681413"/>
              <a:ext cx="519113" cy="280987"/>
            </a:xfrm>
            <a:prstGeom prst="bentConnector2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70" name="Shape 69"/>
            <p:cNvCxnSpPr>
              <a:stCxn id="50" idx="1"/>
              <a:endCxn id="65" idx="0"/>
            </p:cNvCxnSpPr>
            <p:nvPr/>
          </p:nvCxnSpPr>
          <p:spPr bwMode="auto">
            <a:xfrm rot="10800000" flipV="1">
              <a:off x="2847976" y="3681412"/>
              <a:ext cx="481012" cy="280987"/>
            </a:xfrm>
            <a:prstGeom prst="bentConnector2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71" name="Shape 70"/>
            <p:cNvCxnSpPr>
              <a:stCxn id="52" idx="2"/>
              <a:endCxn id="53" idx="0"/>
            </p:cNvCxnSpPr>
            <p:nvPr/>
          </p:nvCxnSpPr>
          <p:spPr bwMode="auto">
            <a:xfrm rot="5400000" flipH="1">
              <a:off x="3457576" y="2447925"/>
              <a:ext cx="2562226" cy="1285875"/>
            </a:xfrm>
            <a:prstGeom prst="bentConnector5">
              <a:avLst>
                <a:gd name="adj1" fmla="val -8922"/>
                <a:gd name="adj2" fmla="val -104815"/>
                <a:gd name="adj3" fmla="val 108922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sp>
          <p:nvSpPr>
            <p:cNvPr id="73" name="Flowchart: Terminator 72"/>
            <p:cNvSpPr/>
            <p:nvPr/>
          </p:nvSpPr>
          <p:spPr bwMode="auto">
            <a:xfrm>
              <a:off x="1976438" y="4724400"/>
              <a:ext cx="1743075" cy="438150"/>
            </a:xfrm>
            <a:prstGeom prst="flowChartTerminator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100" dirty="0" smtClean="0">
                  <a:latin typeface="Neo Sans Intel" pitchFamily="34" charset="0"/>
                  <a:cs typeface="Arial" pitchFamily="34" charset="0"/>
                </a:rPr>
                <a:t>Scanning procedure </a:t>
              </a:r>
            </a:p>
            <a:p>
              <a:pPr algn="ctr" eaLnBrk="0" hangingPunct="0"/>
              <a:r>
                <a:rPr lang="en-US" sz="1100" dirty="0" smtClean="0">
                  <a:latin typeface="Neo Sans Intel" pitchFamily="34" charset="0"/>
                  <a:cs typeface="Arial" pitchFamily="34" charset="0"/>
                </a:rPr>
                <a:t>complete</a:t>
              </a:r>
              <a:endParaRPr lang="en-US" sz="1100" dirty="0" smtClean="0">
                <a:latin typeface="Neo Sans Intel" pitchFamily="34" charset="0"/>
                <a:cs typeface="Arial" pitchFamily="34" charset="0"/>
              </a:endParaRPr>
            </a:p>
          </p:txBody>
        </p:sp>
        <p:cxnSp>
          <p:nvCxnSpPr>
            <p:cNvPr id="74" name="Straight Arrow Connector 73"/>
            <p:cNvCxnSpPr>
              <a:stCxn id="65" idx="2"/>
            </p:cNvCxnSpPr>
            <p:nvPr/>
          </p:nvCxnSpPr>
          <p:spPr bwMode="auto">
            <a:xfrm>
              <a:off x="2847976" y="4371975"/>
              <a:ext cx="0" cy="33337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sp>
          <p:nvSpPr>
            <p:cNvPr id="76" name="TextBox 75"/>
            <p:cNvSpPr txBox="1"/>
            <p:nvPr/>
          </p:nvSpPr>
          <p:spPr>
            <a:xfrm>
              <a:off x="5048250" y="3448050"/>
              <a:ext cx="94297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+mn-lt"/>
                </a:rPr>
                <a:t>False</a:t>
              </a:r>
              <a:endParaRPr lang="en-US" sz="1100" dirty="0" smtClean="0">
                <a:latin typeface="+mn-lt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771775" y="3429000"/>
              <a:ext cx="94297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+mn-lt"/>
                </a:rPr>
                <a:t>True</a:t>
              </a:r>
              <a:endParaRPr lang="en-US" sz="1100" dirty="0" smtClean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13427</TotalTime>
  <Words>1018</Words>
  <Application>Microsoft Office PowerPoint</Application>
  <PresentationFormat>On-screen Show (4:3)</PresentationFormat>
  <Paragraphs>179</Paragraphs>
  <Slides>15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802-11-Submission</vt:lpstr>
      <vt:lpstr>Microsoft Office Word 97 - 2003 Document</vt:lpstr>
      <vt:lpstr>Passive and Active Scanning Mixture</vt:lpstr>
      <vt:lpstr>Abstract</vt:lpstr>
      <vt:lpstr>Slide 3</vt:lpstr>
      <vt:lpstr>Recap, Passive Scanning Procedure properties</vt:lpstr>
      <vt:lpstr>Recap, Active Scanning Procedure</vt:lpstr>
      <vt:lpstr>Recap, Active Scanning Procedure</vt:lpstr>
      <vt:lpstr>Recap, Active Scanning Procedure</vt:lpstr>
      <vt:lpstr>Suggested Improvement</vt:lpstr>
      <vt:lpstr>Suggested Improvement (con.)</vt:lpstr>
      <vt:lpstr>Suggested Improvement (con.)</vt:lpstr>
      <vt:lpstr>Suggested Improvement (con.)</vt:lpstr>
      <vt:lpstr>References</vt:lpstr>
      <vt:lpstr>Backup</vt:lpstr>
      <vt:lpstr>Framework document – straw poll 1</vt:lpstr>
      <vt:lpstr>Framework document – straw poll 2</vt:lpstr>
    </vt:vector>
  </TitlesOfParts>
  <Company>Intel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Jonathan Segev</dc:creator>
  <cp:lastModifiedBy>jsegev</cp:lastModifiedBy>
  <cp:revision>80</cp:revision>
  <cp:lastPrinted>1998-02-10T13:28:06Z</cp:lastPrinted>
  <dcterms:created xsi:type="dcterms:W3CDTF">2012-01-15T20:46:20Z</dcterms:created>
  <dcterms:modified xsi:type="dcterms:W3CDTF">2012-05-04T07:56:15Z</dcterms:modified>
</cp:coreProperties>
</file>